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14" d="100"/>
          <a:sy n="114" d="100"/>
        </p:scale>
        <p:origin x="100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pt-BR"/>
              <a:t>Clique para editar o título mestre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4EB804C-BE54-4D74-96FA-AC9B822BA184}" type="datetimeFigureOut">
              <a:rPr lang="pt-BR" smtClean="0"/>
              <a:t>07/01/2020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2487750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4EB804C-BE54-4D74-96FA-AC9B822BA184}" type="datetimeFigureOut">
              <a:rPr lang="pt-BR" smtClean="0"/>
              <a:t>07/01/2020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115715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4EB804C-BE54-4D74-96FA-AC9B822BA184}" type="datetimeFigureOut">
              <a:rPr lang="pt-BR" smtClean="0"/>
              <a:t>07/01/2020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2965772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4EB804C-BE54-4D74-96FA-AC9B822BA184}" type="datetimeFigureOut">
              <a:rPr lang="pt-BR" smtClean="0"/>
              <a:t>07/01/2020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3020846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pt-BR"/>
              <a:t>Clique para editar o título mestre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4EB804C-BE54-4D74-96FA-AC9B822BA184}" type="datetimeFigureOut">
              <a:rPr lang="pt-BR" smtClean="0"/>
              <a:t>07/01/2020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1285962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B4EB804C-BE54-4D74-96FA-AC9B822BA184}" type="datetimeFigureOut">
              <a:rPr lang="pt-BR" smtClean="0"/>
              <a:t>07/01/2020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3475692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82329" y="2505075"/>
            <a:ext cx="4190702"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5014913" y="2505075"/>
            <a:ext cx="4211340"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4EB804C-BE54-4D74-96FA-AC9B822BA184}" type="datetimeFigureOut">
              <a:rPr lang="pt-BR" smtClean="0"/>
              <a:t>07/01/2020</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1263781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4EB804C-BE54-4D74-96FA-AC9B822BA184}" type="datetimeFigureOut">
              <a:rPr lang="pt-BR" smtClean="0"/>
              <a:t>07/01/2020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1186190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EB804C-BE54-4D74-96FA-AC9B822BA184}" type="datetimeFigureOut">
              <a:rPr lang="pt-BR" smtClean="0"/>
              <a:t>07/01/2020</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206189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B4EB804C-BE54-4D74-96FA-AC9B822BA184}" type="datetimeFigureOut">
              <a:rPr lang="pt-BR" smtClean="0"/>
              <a:t>07/01/2020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4134014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B4EB804C-BE54-4D74-96FA-AC9B822BA184}" type="datetimeFigureOut">
              <a:rPr lang="pt-BR" smtClean="0"/>
              <a:t>07/01/2020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B3DA4A1-E8CF-4B56-98A6-D518C809C9F0}" type="slidenum">
              <a:rPr lang="pt-BR" smtClean="0"/>
              <a:t>‹nº›</a:t>
            </a:fld>
            <a:endParaRPr lang="pt-BR"/>
          </a:p>
        </p:txBody>
      </p:sp>
    </p:spTree>
    <p:extLst>
      <p:ext uri="{BB962C8B-B14F-4D97-AF65-F5344CB8AC3E}">
        <p14:creationId xmlns:p14="http://schemas.microsoft.com/office/powerpoint/2010/main" val="2291425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B804C-BE54-4D74-96FA-AC9B822BA184}" type="datetimeFigureOut">
              <a:rPr lang="pt-BR" smtClean="0"/>
              <a:t>07/01/2020</a:t>
            </a:fld>
            <a:endParaRPr lang="pt-B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3DA4A1-E8CF-4B56-98A6-D518C809C9F0}" type="slidenum">
              <a:rPr lang="pt-BR" smtClean="0"/>
              <a:t>‹nº›</a:t>
            </a:fld>
            <a:endParaRPr lang="pt-BR"/>
          </a:p>
        </p:txBody>
      </p:sp>
    </p:spTree>
    <p:extLst>
      <p:ext uri="{BB962C8B-B14F-4D97-AF65-F5344CB8AC3E}">
        <p14:creationId xmlns:p14="http://schemas.microsoft.com/office/powerpoint/2010/main" val="1602693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tângulo 3"/>
          <p:cNvSpPr/>
          <p:nvPr/>
        </p:nvSpPr>
        <p:spPr>
          <a:xfrm>
            <a:off x="2258134" y="2472425"/>
            <a:ext cx="4953000" cy="1200329"/>
          </a:xfrm>
          <a:prstGeom prst="rect">
            <a:avLst/>
          </a:prstGeom>
        </p:spPr>
        <p:txBody>
          <a:bodyPr>
            <a:spAutoFit/>
          </a:bodyPr>
          <a:lstStyle/>
          <a:p>
            <a:pPr algn="ctr"/>
            <a:r>
              <a:rPr lang="pt-BR" dirty="0"/>
              <a:t>Consulta Pública sobre proposta de regulamentação associada ao </a:t>
            </a:r>
            <a:r>
              <a:rPr lang="pt-BR" dirty="0" err="1"/>
              <a:t>descomissionamento</a:t>
            </a:r>
            <a:r>
              <a:rPr lang="pt-BR" dirty="0"/>
              <a:t> de instalações de exploração e produção e à alienação e reversão de bens</a:t>
            </a:r>
          </a:p>
        </p:txBody>
      </p:sp>
      <p:sp>
        <p:nvSpPr>
          <p:cNvPr id="5" name="Retângulo 4"/>
          <p:cNvSpPr/>
          <p:nvPr/>
        </p:nvSpPr>
        <p:spPr>
          <a:xfrm>
            <a:off x="2782453" y="1756729"/>
            <a:ext cx="4204613" cy="369332"/>
          </a:xfrm>
          <a:prstGeom prst="rect">
            <a:avLst/>
          </a:prstGeom>
        </p:spPr>
        <p:txBody>
          <a:bodyPr wrap="none">
            <a:spAutoFit/>
          </a:bodyPr>
          <a:lstStyle/>
          <a:p>
            <a:pPr algn="ctr"/>
            <a:r>
              <a:rPr lang="pt-BR" b="1" dirty="0"/>
              <a:t>Consulta e Audiência Públicas nº 24/2019 </a:t>
            </a:r>
          </a:p>
        </p:txBody>
      </p:sp>
      <p:pic>
        <p:nvPicPr>
          <p:cNvPr id="6" name="Picture 2" descr="Imagem relacionada"/>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918817" y="5619450"/>
            <a:ext cx="217654" cy="284358"/>
          </a:xfrm>
          <a:prstGeom prst="rect">
            <a:avLst/>
          </a:prstGeom>
          <a:noFill/>
        </p:spPr>
      </p:pic>
      <p:sp>
        <p:nvSpPr>
          <p:cNvPr id="7" name="CaixaDeTexto 6"/>
          <p:cNvSpPr txBox="1"/>
          <p:nvPr/>
        </p:nvSpPr>
        <p:spPr>
          <a:xfrm>
            <a:off x="4130895" y="5604838"/>
            <a:ext cx="1127232" cy="338554"/>
          </a:xfrm>
          <a:prstGeom prst="rect">
            <a:avLst/>
          </a:prstGeom>
          <a:noFill/>
        </p:spPr>
        <p:txBody>
          <a:bodyPr wrap="none" rtlCol="0">
            <a:spAutoFit/>
          </a:bodyPr>
          <a:lstStyle/>
          <a:p>
            <a:r>
              <a:rPr lang="pt-BR" sz="1600" b="1" dirty="0">
                <a:solidFill>
                  <a:schemeClr val="tx1">
                    <a:lumMod val="95000"/>
                    <a:lumOff val="5000"/>
                  </a:schemeClr>
                </a:solidFill>
              </a:rPr>
              <a:t>08.01.2020</a:t>
            </a:r>
          </a:p>
        </p:txBody>
      </p:sp>
      <p:sp>
        <p:nvSpPr>
          <p:cNvPr id="8" name="Retângulo 7"/>
          <p:cNvSpPr/>
          <p:nvPr/>
        </p:nvSpPr>
        <p:spPr>
          <a:xfrm>
            <a:off x="3781202" y="4689624"/>
            <a:ext cx="1638462" cy="646331"/>
          </a:xfrm>
          <a:prstGeom prst="rect">
            <a:avLst/>
          </a:prstGeom>
        </p:spPr>
        <p:txBody>
          <a:bodyPr wrap="none">
            <a:spAutoFit/>
          </a:bodyPr>
          <a:lstStyle/>
          <a:p>
            <a:pPr algn="ctr"/>
            <a:r>
              <a:rPr lang="pt-BR" b="1" dirty="0"/>
              <a:t>Mauro </a:t>
            </a:r>
            <a:r>
              <a:rPr lang="pt-BR" b="1" dirty="0" err="1"/>
              <a:t>Destri</a:t>
            </a:r>
            <a:endParaRPr lang="pt-BR" b="1" dirty="0"/>
          </a:p>
          <a:p>
            <a:pPr algn="ctr"/>
            <a:r>
              <a:rPr lang="pt-BR" b="1" i="1" dirty="0" err="1"/>
              <a:t>Problem</a:t>
            </a:r>
            <a:r>
              <a:rPr lang="pt-BR" b="1" i="1" dirty="0"/>
              <a:t> Solver</a:t>
            </a:r>
          </a:p>
        </p:txBody>
      </p:sp>
    </p:spTree>
    <p:extLst>
      <p:ext uri="{BB962C8B-B14F-4D97-AF65-F5344CB8AC3E}">
        <p14:creationId xmlns:p14="http://schemas.microsoft.com/office/powerpoint/2010/main" val="1675630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3222468875"/>
              </p:ext>
            </p:extLst>
          </p:nvPr>
        </p:nvGraphicFramePr>
        <p:xfrm>
          <a:off x="218367" y="682388"/>
          <a:ext cx="9130349" cy="5943020"/>
        </p:xfrm>
        <a:graphic>
          <a:graphicData uri="http://schemas.openxmlformats.org/drawingml/2006/table">
            <a:tbl>
              <a:tblPr>
                <a:tableStyleId>{5C22544A-7EE6-4342-B048-85BDC9FD1C3A}</a:tableStyleId>
              </a:tblPr>
              <a:tblGrid>
                <a:gridCol w="2918418">
                  <a:extLst>
                    <a:ext uri="{9D8B030D-6E8A-4147-A177-3AD203B41FA5}">
                      <a16:colId xmlns:a16="http://schemas.microsoft.com/office/drawing/2014/main" val="3729128915"/>
                    </a:ext>
                  </a:extLst>
                </a:gridCol>
                <a:gridCol w="3293513">
                  <a:extLst>
                    <a:ext uri="{9D8B030D-6E8A-4147-A177-3AD203B41FA5}">
                      <a16:colId xmlns:a16="http://schemas.microsoft.com/office/drawing/2014/main" val="3251621199"/>
                    </a:ext>
                  </a:extLst>
                </a:gridCol>
                <a:gridCol w="2918418">
                  <a:extLst>
                    <a:ext uri="{9D8B030D-6E8A-4147-A177-3AD203B41FA5}">
                      <a16:colId xmlns:a16="http://schemas.microsoft.com/office/drawing/2014/main" val="1514895670"/>
                    </a:ext>
                  </a:extLst>
                </a:gridCol>
              </a:tblGrid>
              <a:tr h="179613">
                <a:tc>
                  <a:txBody>
                    <a:bodyPr/>
                    <a:lstStyle/>
                    <a:p>
                      <a:pPr algn="ctr" fontAlgn="ctr"/>
                      <a:r>
                        <a:rPr lang="pt-BR" sz="1000" b="1" u="none" strike="noStrike" dirty="0">
                          <a:effectLst/>
                        </a:rPr>
                        <a:t>ARTIGO DA MINUTA</a:t>
                      </a:r>
                      <a:endParaRPr lang="pt-BR" sz="1000" b="1" i="0" u="none" strike="noStrike" dirty="0">
                        <a:solidFill>
                          <a:srgbClr val="000000"/>
                        </a:solidFill>
                        <a:effectLst/>
                        <a:latin typeface="Calibri" panose="020F0502020204030204" pitchFamily="34" charset="0"/>
                      </a:endParaRPr>
                    </a:p>
                  </a:txBody>
                  <a:tcPr marL="7267" marR="7267" marT="7267" marB="0" anchor="ctr"/>
                </a:tc>
                <a:tc>
                  <a:txBody>
                    <a:bodyPr/>
                    <a:lstStyle/>
                    <a:p>
                      <a:pPr algn="ctr" fontAlgn="ctr"/>
                      <a:r>
                        <a:rPr lang="pt-BR" sz="1000" b="1" u="none" strike="noStrike">
                          <a:effectLst/>
                        </a:rPr>
                        <a:t>PROPOSTA DE ALTERAÇÃO</a:t>
                      </a:r>
                      <a:endParaRPr lang="pt-BR" sz="1000" b="1" i="0" u="none" strike="noStrike">
                        <a:solidFill>
                          <a:srgbClr val="000000"/>
                        </a:solidFill>
                        <a:effectLst/>
                        <a:latin typeface="Calibri" panose="020F0502020204030204" pitchFamily="34" charset="0"/>
                      </a:endParaRPr>
                    </a:p>
                  </a:txBody>
                  <a:tcPr marL="7267" marR="7267" marT="7267" marB="0" anchor="ctr"/>
                </a:tc>
                <a:tc>
                  <a:txBody>
                    <a:bodyPr/>
                    <a:lstStyle/>
                    <a:p>
                      <a:pPr algn="ctr" fontAlgn="ctr"/>
                      <a:r>
                        <a:rPr lang="pt-BR" sz="1000" b="1" u="none" strike="noStrike" dirty="0">
                          <a:effectLst/>
                        </a:rPr>
                        <a:t>JUSTIFICATIVA</a:t>
                      </a:r>
                      <a:endParaRPr lang="pt-BR" sz="1000" b="1" i="0" u="none" strike="noStrike" dirty="0">
                        <a:solidFill>
                          <a:srgbClr val="000000"/>
                        </a:solidFill>
                        <a:effectLst/>
                        <a:latin typeface="Calibri" panose="020F0502020204030204" pitchFamily="34" charset="0"/>
                      </a:endParaRPr>
                    </a:p>
                  </a:txBody>
                  <a:tcPr marL="7267" marR="7267" marT="7267" marB="0" anchor="ctr"/>
                </a:tc>
                <a:extLst>
                  <a:ext uri="{0D108BD9-81ED-4DB2-BD59-A6C34878D82A}">
                    <a16:rowId xmlns:a16="http://schemas.microsoft.com/office/drawing/2014/main" val="3070234170"/>
                  </a:ext>
                </a:extLst>
              </a:tr>
              <a:tr h="552739">
                <a:tc>
                  <a:txBody>
                    <a:bodyPr/>
                    <a:lstStyle/>
                    <a:p>
                      <a:pPr algn="ctr" fontAlgn="ctr"/>
                      <a:r>
                        <a:rPr lang="pt-BR" sz="1000" u="none" strike="noStrike" dirty="0">
                          <a:effectLst/>
                        </a:rPr>
                        <a:t>Art. 14. § 2º</a:t>
                      </a:r>
                      <a:endParaRPr lang="pt-BR" sz="1000" b="0" i="0" u="none" strike="noStrike" dirty="0">
                        <a:solidFill>
                          <a:srgbClr val="000000"/>
                        </a:solidFill>
                        <a:effectLst/>
                        <a:latin typeface="Calibri" panose="020F0502020204030204" pitchFamily="34" charset="0"/>
                      </a:endParaRPr>
                    </a:p>
                  </a:txBody>
                  <a:tcPr marL="7267" marR="7267" marT="7267" marB="0" anchor="ctr"/>
                </a:tc>
                <a:tc>
                  <a:txBody>
                    <a:bodyPr/>
                    <a:lstStyle/>
                    <a:p>
                      <a:pPr algn="l" fontAlgn="ctr"/>
                      <a:r>
                        <a:rPr lang="pt-BR" sz="1000" u="none" strike="noStrike" dirty="0">
                          <a:effectLst/>
                        </a:rPr>
                        <a:t>As informações relativas aos custos de execução do PDI, bem como outras informações que possam ser consideradas sensíveis do ponto de vista concorrencial, ...</a:t>
                      </a:r>
                      <a:endParaRPr lang="pt-BR" sz="1000" b="0" i="0" u="none" strike="noStrike" dirty="0">
                        <a:solidFill>
                          <a:srgbClr val="000000"/>
                        </a:solidFill>
                        <a:effectLst/>
                        <a:latin typeface="Calibri" panose="020F0502020204030204" pitchFamily="34" charset="0"/>
                      </a:endParaRPr>
                    </a:p>
                  </a:txBody>
                  <a:tcPr marL="7267" marR="7267" marT="7267" marB="0" anchor="ctr"/>
                </a:tc>
                <a:tc>
                  <a:txBody>
                    <a:bodyPr/>
                    <a:lstStyle/>
                    <a:p>
                      <a:pPr algn="l" fontAlgn="ctr"/>
                      <a:r>
                        <a:rPr lang="pt-BR" sz="1000" u="none" strike="noStrike" dirty="0">
                          <a:effectLst/>
                        </a:rPr>
                        <a:t>Auto explicativa, a inclusão em vermelho visa oferecer mais segurança aos partícipes dos BID.</a:t>
                      </a:r>
                      <a:endParaRPr lang="pt-BR" sz="1000" b="0" i="0" u="none" strike="noStrike" dirty="0">
                        <a:solidFill>
                          <a:srgbClr val="000000"/>
                        </a:solidFill>
                        <a:effectLst/>
                        <a:latin typeface="Calibri" panose="020F0502020204030204" pitchFamily="34" charset="0"/>
                      </a:endParaRPr>
                    </a:p>
                  </a:txBody>
                  <a:tcPr marL="7267" marR="7267" marT="7267" marB="0" anchor="ctr"/>
                </a:tc>
                <a:extLst>
                  <a:ext uri="{0D108BD9-81ED-4DB2-BD59-A6C34878D82A}">
                    <a16:rowId xmlns:a16="http://schemas.microsoft.com/office/drawing/2014/main" val="2248869487"/>
                  </a:ext>
                </a:extLst>
              </a:tr>
              <a:tr h="1199299">
                <a:tc rowSpan="2">
                  <a:txBody>
                    <a:bodyPr/>
                    <a:lstStyle/>
                    <a:p>
                      <a:pPr algn="ctr" fontAlgn="ctr"/>
                      <a:r>
                        <a:rPr lang="pt-BR" sz="1000" u="none" strike="noStrike" dirty="0">
                          <a:effectLst/>
                          <a:highlight>
                            <a:srgbClr val="FFFF00"/>
                          </a:highlight>
                        </a:rPr>
                        <a:t>Art. 15</a:t>
                      </a:r>
                      <a:endParaRPr lang="pt-BR" sz="1000" b="0" i="0" u="none" strike="noStrike" dirty="0">
                        <a:solidFill>
                          <a:srgbClr val="000000"/>
                        </a:solidFill>
                        <a:effectLst/>
                        <a:highlight>
                          <a:srgbClr val="FFFF00"/>
                        </a:highlight>
                        <a:latin typeface="Calibri" panose="020F0502020204030204" pitchFamily="34" charset="0"/>
                      </a:endParaRPr>
                    </a:p>
                  </a:txBody>
                  <a:tcPr marL="7267" marR="7267" marT="7267" marB="0" anchor="ctr"/>
                </a:tc>
                <a:tc rowSpan="2">
                  <a:txBody>
                    <a:bodyPr/>
                    <a:lstStyle/>
                    <a:p>
                      <a:pPr algn="l" fontAlgn="ctr"/>
                      <a:r>
                        <a:rPr lang="pt-BR" sz="1000" u="none" strike="noStrike" dirty="0">
                          <a:effectLst/>
                          <a:highlight>
                            <a:srgbClr val="FFFF00"/>
                          </a:highlight>
                        </a:rPr>
                        <a:t>INCLUIR: § 1º Caberá à ANP, consolidar as autorizações e recomendações de todos os órgãos envolvidos, consolidando e apresentando à operadora;</a:t>
                      </a:r>
                      <a:br>
                        <a:rPr lang="pt-BR" sz="1000" u="none" strike="noStrike" dirty="0">
                          <a:effectLst/>
                          <a:highlight>
                            <a:srgbClr val="FFFF00"/>
                          </a:highlight>
                        </a:rPr>
                      </a:br>
                      <a:r>
                        <a:rPr lang="pt-BR" sz="1000" u="none" strike="noStrike" dirty="0">
                          <a:effectLst/>
                          <a:highlight>
                            <a:srgbClr val="FFFF00"/>
                          </a:highlight>
                        </a:rPr>
                        <a:t>§  2º  Em  caso  de  dúvidas  de  quaisquer  um  dos  órgãos</a:t>
                      </a:r>
                      <a:br>
                        <a:rPr lang="pt-BR" sz="1000" u="none" strike="noStrike" dirty="0">
                          <a:effectLst/>
                          <a:highlight>
                            <a:srgbClr val="FFFF00"/>
                          </a:highlight>
                        </a:rPr>
                      </a:br>
                      <a:r>
                        <a:rPr lang="pt-BR" sz="1000" u="none" strike="noStrike" dirty="0">
                          <a:effectLst/>
                          <a:highlight>
                            <a:srgbClr val="FFFF00"/>
                          </a:highlight>
                        </a:rPr>
                        <a:t>envolvidos, caberá a este, dirimi-las junto às operadoras e, remetendo   à   ANP,   as   decisões,   para   consolidação   das respostas.</a:t>
                      </a:r>
                      <a:endParaRPr lang="pt-BR" sz="1000" b="0" i="0" u="none" strike="noStrike" dirty="0">
                        <a:solidFill>
                          <a:srgbClr val="000000"/>
                        </a:solidFill>
                        <a:effectLst/>
                        <a:highlight>
                          <a:srgbClr val="FFFF00"/>
                        </a:highlight>
                        <a:latin typeface="Calibri" panose="020F0502020204030204" pitchFamily="34" charset="0"/>
                      </a:endParaRPr>
                    </a:p>
                  </a:txBody>
                  <a:tcPr marL="7267" marR="7267" marT="7267" marB="0" anchor="ctr"/>
                </a:tc>
                <a:tc>
                  <a:txBody>
                    <a:bodyPr/>
                    <a:lstStyle/>
                    <a:p>
                      <a:pPr algn="l" fontAlgn="ctr"/>
                      <a:r>
                        <a:rPr lang="pt-BR" sz="1000" u="none" strike="noStrike" dirty="0">
                          <a:effectLst/>
                          <a:highlight>
                            <a:srgbClr val="FFFF00"/>
                          </a:highlight>
                        </a:rPr>
                        <a:t>1.A  justificativa  segue  na  forma  de pergunta: Pergunta: como será a interface entre os órgãos, por exemplo, caso a ANP aprove, mas o IBAMA ainda tenha restrições? Como se dará a aprovação conjunta no PDI? Algum órgão terá a obrigação de consolidar as respostas, sintetizando em uma só, ou o operador terá de conseguir ou aguardar     todo     os     órgãos     em     respostas individuais?</a:t>
                      </a:r>
                      <a:endParaRPr lang="pt-BR" sz="1000" b="0" i="0" u="none" strike="noStrike" dirty="0">
                        <a:solidFill>
                          <a:srgbClr val="000000"/>
                        </a:solidFill>
                        <a:effectLst/>
                        <a:highlight>
                          <a:srgbClr val="FFFF00"/>
                        </a:highlight>
                        <a:latin typeface="Calibri" panose="020F0502020204030204" pitchFamily="34" charset="0"/>
                      </a:endParaRPr>
                    </a:p>
                  </a:txBody>
                  <a:tcPr marL="7267" marR="7267" marT="7267" marB="0" anchor="ctr"/>
                </a:tc>
                <a:extLst>
                  <a:ext uri="{0D108BD9-81ED-4DB2-BD59-A6C34878D82A}">
                    <a16:rowId xmlns:a16="http://schemas.microsoft.com/office/drawing/2014/main" val="4000098944"/>
                  </a:ext>
                </a:extLst>
              </a:tr>
              <a:tr h="454178">
                <a:tc vMerge="1">
                  <a:txBody>
                    <a:bodyPr/>
                    <a:lstStyle/>
                    <a:p>
                      <a:endParaRPr lang="pt-BR"/>
                    </a:p>
                  </a:txBody>
                  <a:tcPr/>
                </a:tc>
                <a:tc vMerge="1">
                  <a:txBody>
                    <a:bodyPr/>
                    <a:lstStyle/>
                    <a:p>
                      <a:endParaRPr lang="pt-BR"/>
                    </a:p>
                  </a:txBody>
                  <a:tcPr/>
                </a:tc>
                <a:tc>
                  <a:txBody>
                    <a:bodyPr/>
                    <a:lstStyle/>
                    <a:p>
                      <a:pPr algn="l" fontAlgn="ctr"/>
                      <a:r>
                        <a:rPr lang="pt-BR" sz="1000" u="none" strike="noStrike" dirty="0">
                          <a:effectLst/>
                          <a:highlight>
                            <a:srgbClr val="FFFF00"/>
                          </a:highlight>
                        </a:rPr>
                        <a:t>2.caso algum dos órgãos requeira uma reunião pra solicitar esclarecimentos, todos terão de estar presentes?</a:t>
                      </a:r>
                      <a:endParaRPr lang="pt-BR" sz="1000" b="0" i="0" u="none" strike="noStrike" dirty="0">
                        <a:solidFill>
                          <a:srgbClr val="000000"/>
                        </a:solidFill>
                        <a:effectLst/>
                        <a:highlight>
                          <a:srgbClr val="FFFF00"/>
                        </a:highlight>
                        <a:latin typeface="Calibri" panose="020F0502020204030204" pitchFamily="34" charset="0"/>
                      </a:endParaRPr>
                    </a:p>
                  </a:txBody>
                  <a:tcPr marL="7267" marR="7267" marT="7267" marB="0" anchor="ctr"/>
                </a:tc>
                <a:extLst>
                  <a:ext uri="{0D108BD9-81ED-4DB2-BD59-A6C34878D82A}">
                    <a16:rowId xmlns:a16="http://schemas.microsoft.com/office/drawing/2014/main" val="159136823"/>
                  </a:ext>
                </a:extLst>
              </a:tr>
              <a:tr h="1944419">
                <a:tc>
                  <a:txBody>
                    <a:bodyPr/>
                    <a:lstStyle/>
                    <a:p>
                      <a:pPr algn="ctr" fontAlgn="ctr"/>
                      <a:r>
                        <a:rPr lang="pt-BR" sz="1000" u="none" strike="noStrike" dirty="0">
                          <a:effectLst/>
                          <a:highlight>
                            <a:srgbClr val="FFFF00"/>
                          </a:highlight>
                        </a:rPr>
                        <a:t>Art. 16.</a:t>
                      </a:r>
                      <a:endParaRPr lang="pt-BR" sz="1000" b="0" i="0" u="none" strike="noStrike" dirty="0">
                        <a:solidFill>
                          <a:srgbClr val="000000"/>
                        </a:solidFill>
                        <a:effectLst/>
                        <a:highlight>
                          <a:srgbClr val="FFFF00"/>
                        </a:highlight>
                        <a:latin typeface="Calibri" panose="020F0502020204030204" pitchFamily="34" charset="0"/>
                      </a:endParaRPr>
                    </a:p>
                  </a:txBody>
                  <a:tcPr marL="7267" marR="7267" marT="7267" marB="0" anchor="ctr"/>
                </a:tc>
                <a:tc>
                  <a:txBody>
                    <a:bodyPr/>
                    <a:lstStyle/>
                    <a:p>
                      <a:pPr algn="l" fontAlgn="ctr"/>
                      <a:r>
                        <a:rPr lang="pt-BR" sz="1000" u="none" strike="noStrike" dirty="0">
                          <a:effectLst/>
                          <a:highlight>
                            <a:srgbClr val="FFFF00"/>
                          </a:highlight>
                        </a:rPr>
                        <a:t>Sugiro   a   seguinte   redação:   Mudanças   de   que   afetem   o</a:t>
                      </a:r>
                      <a:br>
                        <a:rPr lang="pt-BR" sz="1000" u="none" strike="noStrike" dirty="0">
                          <a:effectLst/>
                          <a:highlight>
                            <a:srgbClr val="FFFF00"/>
                          </a:highlight>
                        </a:rPr>
                      </a:br>
                      <a:r>
                        <a:rPr lang="pt-BR" sz="1000" u="none" strike="noStrike" dirty="0">
                          <a:effectLst/>
                          <a:highlight>
                            <a:srgbClr val="FFFF00"/>
                          </a:highlight>
                        </a:rPr>
                        <a:t>cronograma de tal forma que os prazos de </a:t>
                      </a:r>
                      <a:r>
                        <a:rPr lang="pt-BR" sz="1000" u="none" strike="noStrike" dirty="0" err="1">
                          <a:effectLst/>
                          <a:highlight>
                            <a:srgbClr val="FFFF00"/>
                          </a:highlight>
                        </a:rPr>
                        <a:t>descomissionamento</a:t>
                      </a:r>
                      <a:r>
                        <a:rPr lang="pt-BR" sz="1000" u="none" strike="noStrike" dirty="0">
                          <a:effectLst/>
                          <a:highlight>
                            <a:srgbClr val="FFFF00"/>
                          </a:highlight>
                        </a:rPr>
                        <a:t>, ultrapassem o exercício fiscal; cujos custos ultrapassem 20% do previstos pela operadora; que técnicas e tecnologias, modifiquem a forma prevista inicialmente no PDI, tanto para abandono de poços, quanto para  recolhimento  de  linhas,  dutos  e  equipamentos submarinos;  que  mapeamento ou interpretações de campanhas com barcos para mapeamento de leito marinho, e obstáculos de fundo, identifiquem a qualquer momento, mudança no meio ambiente marinho; outras alterações aqui não contemplados, mas que modifiquem o escopo, custos, prazos e qualidade, previstos inicialmente no PDI.</a:t>
                      </a:r>
                      <a:endParaRPr lang="pt-BR" sz="1000" b="0" i="0" u="none" strike="noStrike" dirty="0">
                        <a:solidFill>
                          <a:srgbClr val="000000"/>
                        </a:solidFill>
                        <a:effectLst/>
                        <a:highlight>
                          <a:srgbClr val="FFFF00"/>
                        </a:highlight>
                        <a:latin typeface="Calibri" panose="020F0502020204030204" pitchFamily="34" charset="0"/>
                      </a:endParaRPr>
                    </a:p>
                  </a:txBody>
                  <a:tcPr marL="7267" marR="7267" marT="7267" marB="0" anchor="ctr"/>
                </a:tc>
                <a:tc>
                  <a:txBody>
                    <a:bodyPr/>
                    <a:lstStyle/>
                    <a:p>
                      <a:pPr algn="l" fontAlgn="ctr"/>
                      <a:r>
                        <a:rPr lang="pt-BR" sz="1000" u="none" strike="noStrike" dirty="0">
                          <a:effectLst/>
                          <a:highlight>
                            <a:srgbClr val="FFFF00"/>
                          </a:highlight>
                        </a:rPr>
                        <a:t>Sugiro deixar mais claro, pois pode ser significativa para os órgãos reguladores, mas para a operadora, pode ser uma mudança “rotineira”.</a:t>
                      </a:r>
                      <a:endParaRPr lang="pt-BR" sz="1000" b="0" i="0" u="none" strike="noStrike" dirty="0">
                        <a:solidFill>
                          <a:srgbClr val="000000"/>
                        </a:solidFill>
                        <a:effectLst/>
                        <a:highlight>
                          <a:srgbClr val="FFFF00"/>
                        </a:highlight>
                        <a:latin typeface="Calibri" panose="020F0502020204030204" pitchFamily="34" charset="0"/>
                      </a:endParaRPr>
                    </a:p>
                  </a:txBody>
                  <a:tcPr marL="7267" marR="7267" marT="7267" marB="0" anchor="ctr"/>
                </a:tc>
                <a:extLst>
                  <a:ext uri="{0D108BD9-81ED-4DB2-BD59-A6C34878D82A}">
                    <a16:rowId xmlns:a16="http://schemas.microsoft.com/office/drawing/2014/main" val="2382626208"/>
                  </a:ext>
                </a:extLst>
              </a:tr>
              <a:tr h="1497347">
                <a:tc>
                  <a:txBody>
                    <a:bodyPr/>
                    <a:lstStyle/>
                    <a:p>
                      <a:pPr algn="ctr" fontAlgn="ctr"/>
                      <a:r>
                        <a:rPr lang="pt-BR" sz="1000" u="none" strike="noStrike" dirty="0">
                          <a:effectLst/>
                          <a:highlight>
                            <a:srgbClr val="FFFF00"/>
                          </a:highlight>
                        </a:rPr>
                        <a:t>Art. 22</a:t>
                      </a:r>
                      <a:endParaRPr lang="pt-BR" sz="1000" b="1" i="0" u="none" strike="noStrike" dirty="0">
                        <a:solidFill>
                          <a:srgbClr val="000000"/>
                        </a:solidFill>
                        <a:effectLst/>
                        <a:highlight>
                          <a:srgbClr val="FFFF00"/>
                        </a:highlight>
                        <a:latin typeface="Calibri" panose="020F0502020204030204" pitchFamily="34" charset="0"/>
                      </a:endParaRPr>
                    </a:p>
                  </a:txBody>
                  <a:tcPr marL="7267" marR="7267" marT="7267" marB="0" anchor="ctr"/>
                </a:tc>
                <a:tc>
                  <a:txBody>
                    <a:bodyPr/>
                    <a:lstStyle/>
                    <a:p>
                      <a:pPr algn="l" fontAlgn="ctr"/>
                      <a:r>
                        <a:rPr lang="pt-BR" sz="1000" u="none" strike="noStrike" dirty="0">
                          <a:effectLst/>
                          <a:highlight>
                            <a:srgbClr val="FFFF00"/>
                          </a:highlight>
                        </a:rPr>
                        <a:t>Parágrafo único: Em situações excepcionais, quando houver risco operacional ou de integridade de equipamento cujo reparo seja inviável técnica ou permitindo     a  imediata  execução  do  descomissionamento  </a:t>
                      </a:r>
                      <a:r>
                        <a:rPr lang="pt-BR" sz="1000" u="none" strike="noStrike" dirty="0" err="1">
                          <a:effectLst/>
                          <a:highlight>
                            <a:srgbClr val="FFFF00"/>
                          </a:highlight>
                        </a:rPr>
                        <a:t>daeconomicamente</a:t>
                      </a:r>
                      <a:r>
                        <a:rPr lang="pt-BR" sz="1000" u="none" strike="noStrike" dirty="0">
                          <a:effectLst/>
                          <a:highlight>
                            <a:srgbClr val="FFFF00"/>
                          </a:highlight>
                        </a:rPr>
                        <a:t>, acarretando antecipação do término da produção do campo, o Concessionário poderá submeter o conteúdo do PDI referente ao descomissionamento da plataforma flutuante ou fixa, e requerer sua aprovação em caráter emergencial pela ANP, no prazo de 90 (noventa) dias após esse requerimento, plataforma flutuante, de forma a mitigar os riscos envolvidos.</a:t>
                      </a:r>
                      <a:endParaRPr lang="pt-BR" sz="1000" b="1" i="0" u="none" strike="noStrike" dirty="0">
                        <a:solidFill>
                          <a:srgbClr val="FF0000"/>
                        </a:solidFill>
                        <a:effectLst/>
                        <a:highlight>
                          <a:srgbClr val="FFFF00"/>
                        </a:highlight>
                        <a:latin typeface="Calibri" panose="020F0502020204030204" pitchFamily="34" charset="0"/>
                      </a:endParaRPr>
                    </a:p>
                  </a:txBody>
                  <a:tcPr marL="7267" marR="7267" marT="7267" marB="0" anchor="ctr"/>
                </a:tc>
                <a:tc>
                  <a:txBody>
                    <a:bodyPr/>
                    <a:lstStyle/>
                    <a:p>
                      <a:pPr algn="l" fontAlgn="ctr"/>
                      <a:r>
                        <a:rPr lang="pt-BR" sz="1000" u="none" strike="noStrike" dirty="0">
                          <a:effectLst/>
                          <a:highlight>
                            <a:srgbClr val="FFFF00"/>
                          </a:highlight>
                        </a:rPr>
                        <a:t>Auto explicativo em si a proposta de parágrafo único.</a:t>
                      </a:r>
                      <a:endParaRPr lang="pt-BR" sz="1000" b="0" i="0" u="none" strike="noStrike" dirty="0">
                        <a:solidFill>
                          <a:srgbClr val="000000"/>
                        </a:solidFill>
                        <a:effectLst/>
                        <a:highlight>
                          <a:srgbClr val="FFFF00"/>
                        </a:highlight>
                        <a:latin typeface="Calibri" panose="020F0502020204030204" pitchFamily="34" charset="0"/>
                      </a:endParaRPr>
                    </a:p>
                  </a:txBody>
                  <a:tcPr marL="7267" marR="7267" marT="7267" marB="0" anchor="ctr"/>
                </a:tc>
                <a:extLst>
                  <a:ext uri="{0D108BD9-81ED-4DB2-BD59-A6C34878D82A}">
                    <a16:rowId xmlns:a16="http://schemas.microsoft.com/office/drawing/2014/main" val="1067550508"/>
                  </a:ext>
                </a:extLst>
              </a:tr>
            </a:tbl>
          </a:graphicData>
        </a:graphic>
      </p:graphicFrame>
    </p:spTree>
    <p:extLst>
      <p:ext uri="{BB962C8B-B14F-4D97-AF65-F5344CB8AC3E}">
        <p14:creationId xmlns:p14="http://schemas.microsoft.com/office/powerpoint/2010/main" val="166531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a 4"/>
          <p:cNvGraphicFramePr>
            <a:graphicFrameLocks noGrp="1"/>
          </p:cNvGraphicFramePr>
          <p:nvPr>
            <p:extLst>
              <p:ext uri="{D42A27DB-BD31-4B8C-83A1-F6EECF244321}">
                <p14:modId xmlns:p14="http://schemas.microsoft.com/office/powerpoint/2010/main" val="1754284976"/>
              </p:ext>
            </p:extLst>
          </p:nvPr>
        </p:nvGraphicFramePr>
        <p:xfrm>
          <a:off x="122830" y="887104"/>
          <a:ext cx="9294126" cy="5308978"/>
        </p:xfrm>
        <a:graphic>
          <a:graphicData uri="http://schemas.openxmlformats.org/drawingml/2006/table">
            <a:tbl>
              <a:tblPr>
                <a:tableStyleId>{5C22544A-7EE6-4342-B048-85BDC9FD1C3A}</a:tableStyleId>
              </a:tblPr>
              <a:tblGrid>
                <a:gridCol w="1305883">
                  <a:extLst>
                    <a:ext uri="{9D8B030D-6E8A-4147-A177-3AD203B41FA5}">
                      <a16:colId xmlns:a16="http://schemas.microsoft.com/office/drawing/2014/main" val="1301511105"/>
                    </a:ext>
                  </a:extLst>
                </a:gridCol>
                <a:gridCol w="4235298">
                  <a:extLst>
                    <a:ext uri="{9D8B030D-6E8A-4147-A177-3AD203B41FA5}">
                      <a16:colId xmlns:a16="http://schemas.microsoft.com/office/drawing/2014/main" val="3760500908"/>
                    </a:ext>
                  </a:extLst>
                </a:gridCol>
                <a:gridCol w="3752945">
                  <a:extLst>
                    <a:ext uri="{9D8B030D-6E8A-4147-A177-3AD203B41FA5}">
                      <a16:colId xmlns:a16="http://schemas.microsoft.com/office/drawing/2014/main" val="3743555743"/>
                    </a:ext>
                  </a:extLst>
                </a:gridCol>
              </a:tblGrid>
              <a:tr h="165905">
                <a:tc>
                  <a:txBody>
                    <a:bodyPr/>
                    <a:lstStyle/>
                    <a:p>
                      <a:pPr algn="ctr" fontAlgn="ctr"/>
                      <a:r>
                        <a:rPr lang="pt-BR" sz="1000" b="1" u="none" strike="noStrike" dirty="0">
                          <a:effectLst/>
                        </a:rPr>
                        <a:t>ARTIGO DA MINUTA</a:t>
                      </a:r>
                      <a:endParaRPr lang="pt-BR" sz="1000" b="1" i="0" u="none" strike="noStrike" dirty="0">
                        <a:solidFill>
                          <a:srgbClr val="000000"/>
                        </a:solidFill>
                        <a:effectLst/>
                        <a:latin typeface="Calibri" panose="020F0502020204030204" pitchFamily="34" charset="0"/>
                      </a:endParaRPr>
                    </a:p>
                  </a:txBody>
                  <a:tcPr marL="7999" marR="7999" marT="7999" marB="0" anchor="ctr"/>
                </a:tc>
                <a:tc>
                  <a:txBody>
                    <a:bodyPr/>
                    <a:lstStyle/>
                    <a:p>
                      <a:pPr algn="ctr" fontAlgn="ctr"/>
                      <a:r>
                        <a:rPr lang="pt-BR" sz="1000" b="1" u="none" strike="noStrike" dirty="0">
                          <a:effectLst/>
                        </a:rPr>
                        <a:t>PROPOSTA DE ALTERAÇÃO</a:t>
                      </a:r>
                      <a:endParaRPr lang="pt-BR" sz="1000" b="1" i="0" u="none" strike="noStrike" dirty="0">
                        <a:solidFill>
                          <a:srgbClr val="000000"/>
                        </a:solidFill>
                        <a:effectLst/>
                        <a:latin typeface="Calibri" panose="020F0502020204030204" pitchFamily="34" charset="0"/>
                      </a:endParaRPr>
                    </a:p>
                  </a:txBody>
                  <a:tcPr marL="7999" marR="7999" marT="7999" marB="0" anchor="ctr"/>
                </a:tc>
                <a:tc>
                  <a:txBody>
                    <a:bodyPr/>
                    <a:lstStyle/>
                    <a:p>
                      <a:pPr algn="ctr" fontAlgn="ctr"/>
                      <a:r>
                        <a:rPr lang="pt-BR" sz="1000" b="1" u="none" strike="noStrike" dirty="0">
                          <a:effectLst/>
                        </a:rPr>
                        <a:t>JUSTIFICATIVA</a:t>
                      </a:r>
                      <a:endParaRPr lang="pt-BR" sz="1000" b="1" i="0" u="none" strike="noStrike" dirty="0">
                        <a:solidFill>
                          <a:srgbClr val="000000"/>
                        </a:solidFill>
                        <a:effectLst/>
                        <a:latin typeface="Calibri" panose="020F0502020204030204" pitchFamily="34" charset="0"/>
                      </a:endParaRPr>
                    </a:p>
                  </a:txBody>
                  <a:tcPr marL="7999" marR="7999" marT="7999" marB="0" anchor="ctr"/>
                </a:tc>
                <a:extLst>
                  <a:ext uri="{0D108BD9-81ED-4DB2-BD59-A6C34878D82A}">
                    <a16:rowId xmlns:a16="http://schemas.microsoft.com/office/drawing/2014/main" val="152300087"/>
                  </a:ext>
                </a:extLst>
              </a:tr>
              <a:tr h="1327244">
                <a:tc>
                  <a:txBody>
                    <a:bodyPr/>
                    <a:lstStyle/>
                    <a:p>
                      <a:pPr algn="ctr" fontAlgn="ctr"/>
                      <a:r>
                        <a:rPr lang="pt-BR" sz="1000" u="none" strike="noStrike" dirty="0">
                          <a:effectLst/>
                          <a:highlight>
                            <a:srgbClr val="FFFF00"/>
                          </a:highlight>
                        </a:rPr>
                        <a:t>Art. 34.</a:t>
                      </a:r>
                      <a:endParaRPr lang="pt-BR" sz="1000" b="0" i="0" u="none" strike="noStrike" dirty="0">
                        <a:solidFill>
                          <a:srgbClr val="000000"/>
                        </a:solidFill>
                        <a:effectLst/>
                        <a:highlight>
                          <a:srgbClr val="FFFF00"/>
                        </a:highlight>
                        <a:latin typeface="Calibri" panose="020F0502020204030204" pitchFamily="34" charset="0"/>
                      </a:endParaRPr>
                    </a:p>
                  </a:txBody>
                  <a:tcPr marL="7999" marR="7999" marT="7999" marB="0" anchor="ctr"/>
                </a:tc>
                <a:tc>
                  <a:txBody>
                    <a:bodyPr/>
                    <a:lstStyle/>
                    <a:p>
                      <a:pPr algn="l" fontAlgn="ctr"/>
                      <a:r>
                        <a:rPr lang="pt-BR" sz="1000" u="none" strike="noStrike" dirty="0">
                          <a:effectLst/>
                          <a:highlight>
                            <a:srgbClr val="FFFF00"/>
                          </a:highlight>
                        </a:rPr>
                        <a:t>No  caso  de  não  cumprimento  do  PDI,  devidamente  apurado  em</a:t>
                      </a:r>
                      <a:br>
                        <a:rPr lang="pt-BR" sz="1000" u="none" strike="noStrike" dirty="0">
                          <a:effectLst/>
                          <a:highlight>
                            <a:srgbClr val="FFFF00"/>
                          </a:highlight>
                        </a:rPr>
                      </a:br>
                      <a:r>
                        <a:rPr lang="pt-BR" sz="1000" u="none" strike="noStrike" dirty="0">
                          <a:effectLst/>
                          <a:highlight>
                            <a:srgbClr val="FFFF00"/>
                          </a:highlight>
                        </a:rPr>
                        <a:t>processo administrativo, a ANP poderá executar, proporcionalmente ao  inadimplemento  e  tomando-se  por  base  a  estimativa  mais atualizada   do   valor   do   projeto,   as   garantias   vinculadas   ao </a:t>
                      </a:r>
                      <a:r>
                        <a:rPr lang="pt-BR" sz="1000" u="none" strike="noStrike" dirty="0" err="1">
                          <a:effectLst/>
                          <a:highlight>
                            <a:srgbClr val="FFFF00"/>
                          </a:highlight>
                        </a:rPr>
                        <a:t>descomissionamento</a:t>
                      </a:r>
                      <a:r>
                        <a:rPr lang="pt-BR" sz="1000" u="none" strike="noStrike" dirty="0">
                          <a:effectLst/>
                          <a:highlight>
                            <a:srgbClr val="FFFF00"/>
                          </a:highlight>
                        </a:rPr>
                        <a:t> de instalações previstas no contrato, observado o disposto no artigo 41 quanto à responsabilidade pela execução, desde que, as mudanças de escopo e prazo, não sejam por conta de condicionantes  de  outros  órgãos  reguladores  e/ou  por  motivo  de força maior, conforme previsto em lei.</a:t>
                      </a:r>
                      <a:endParaRPr lang="pt-BR" sz="1000" b="0" i="0" u="none" strike="noStrike" dirty="0">
                        <a:solidFill>
                          <a:srgbClr val="000000"/>
                        </a:solidFill>
                        <a:effectLst/>
                        <a:highlight>
                          <a:srgbClr val="FFFF00"/>
                        </a:highlight>
                        <a:latin typeface="Calibri" panose="020F0502020204030204" pitchFamily="34" charset="0"/>
                      </a:endParaRPr>
                    </a:p>
                  </a:txBody>
                  <a:tcPr marL="7999" marR="7999" marT="7999" marB="0" anchor="ctr"/>
                </a:tc>
                <a:tc>
                  <a:txBody>
                    <a:bodyPr/>
                    <a:lstStyle/>
                    <a:p>
                      <a:pPr algn="l" fontAlgn="ctr"/>
                      <a:r>
                        <a:rPr lang="pt-BR" sz="1000" u="none" strike="noStrike" dirty="0">
                          <a:effectLst/>
                          <a:highlight>
                            <a:srgbClr val="FFFF00"/>
                          </a:highlight>
                        </a:rPr>
                        <a:t>Clarificar de forma evitar pleitos futuros e lides judiciais.</a:t>
                      </a:r>
                      <a:endParaRPr lang="pt-BR" sz="1000" b="0" i="0" u="none" strike="noStrike" dirty="0">
                        <a:solidFill>
                          <a:srgbClr val="000000"/>
                        </a:solidFill>
                        <a:effectLst/>
                        <a:highlight>
                          <a:srgbClr val="FFFF00"/>
                        </a:highlight>
                        <a:latin typeface="Calibri" panose="020F0502020204030204" pitchFamily="34" charset="0"/>
                      </a:endParaRPr>
                    </a:p>
                  </a:txBody>
                  <a:tcPr marL="7999" marR="7999" marT="7999" marB="0" anchor="ctr"/>
                </a:tc>
                <a:extLst>
                  <a:ext uri="{0D108BD9-81ED-4DB2-BD59-A6C34878D82A}">
                    <a16:rowId xmlns:a16="http://schemas.microsoft.com/office/drawing/2014/main" val="1700118130"/>
                  </a:ext>
                </a:extLst>
              </a:tr>
              <a:tr h="165905">
                <a:tc>
                  <a:txBody>
                    <a:bodyPr/>
                    <a:lstStyle/>
                    <a:p>
                      <a:pPr algn="ctr" fontAlgn="ctr"/>
                      <a:r>
                        <a:rPr lang="pt-BR" sz="1000" u="none" strike="noStrike" dirty="0">
                          <a:effectLst/>
                          <a:highlight>
                            <a:srgbClr val="FFFF00"/>
                          </a:highlight>
                        </a:rPr>
                        <a:t>At. 35 II</a:t>
                      </a:r>
                      <a:endParaRPr lang="pt-BR" sz="1000" b="0" i="0" u="none" strike="noStrike" dirty="0">
                        <a:solidFill>
                          <a:srgbClr val="000000"/>
                        </a:solidFill>
                        <a:effectLst/>
                        <a:highlight>
                          <a:srgbClr val="FFFF00"/>
                        </a:highlight>
                        <a:latin typeface="Calibri" panose="020F0502020204030204" pitchFamily="34" charset="0"/>
                      </a:endParaRPr>
                    </a:p>
                  </a:txBody>
                  <a:tcPr marL="7999" marR="7999" marT="7999" marB="0" anchor="ctr"/>
                </a:tc>
                <a:tc>
                  <a:txBody>
                    <a:bodyPr/>
                    <a:lstStyle/>
                    <a:p>
                      <a:pPr algn="l" fontAlgn="ctr"/>
                      <a:r>
                        <a:rPr lang="pt-BR" sz="1000" u="none" strike="noStrike">
                          <a:effectLst/>
                          <a:highlight>
                            <a:srgbClr val="FFFF00"/>
                          </a:highlight>
                        </a:rPr>
                        <a:t>Trinta e quatro meses</a:t>
                      </a:r>
                      <a:endParaRPr lang="pt-BR" sz="1000" b="0" i="0" u="none" strike="noStrike">
                        <a:solidFill>
                          <a:srgbClr val="000000"/>
                        </a:solidFill>
                        <a:effectLst/>
                        <a:highlight>
                          <a:srgbClr val="FFFF00"/>
                        </a:highlight>
                        <a:latin typeface="Calibri" panose="020F0502020204030204" pitchFamily="34" charset="0"/>
                      </a:endParaRPr>
                    </a:p>
                  </a:txBody>
                  <a:tcPr marL="7999" marR="7999" marT="7999" marB="0" anchor="ctr"/>
                </a:tc>
                <a:tc>
                  <a:txBody>
                    <a:bodyPr/>
                    <a:lstStyle/>
                    <a:p>
                      <a:pPr algn="l" fontAlgn="ctr"/>
                      <a:r>
                        <a:rPr lang="pt-BR" sz="1000" u="none" strike="noStrike" dirty="0">
                          <a:effectLst/>
                          <a:highlight>
                            <a:srgbClr val="FFFF00"/>
                          </a:highlight>
                        </a:rPr>
                        <a:t>24 meses não será exequível.</a:t>
                      </a:r>
                      <a:endParaRPr lang="pt-BR" sz="1000" b="0" i="0" u="none" strike="noStrike" dirty="0">
                        <a:solidFill>
                          <a:srgbClr val="000000"/>
                        </a:solidFill>
                        <a:effectLst/>
                        <a:highlight>
                          <a:srgbClr val="FFFF00"/>
                        </a:highlight>
                        <a:latin typeface="Calibri" panose="020F0502020204030204" pitchFamily="34" charset="0"/>
                      </a:endParaRPr>
                    </a:p>
                  </a:txBody>
                  <a:tcPr marL="7999" marR="7999" marT="7999" marB="0" anchor="ctr"/>
                </a:tc>
                <a:extLst>
                  <a:ext uri="{0D108BD9-81ED-4DB2-BD59-A6C34878D82A}">
                    <a16:rowId xmlns:a16="http://schemas.microsoft.com/office/drawing/2014/main" val="517018562"/>
                  </a:ext>
                </a:extLst>
              </a:tr>
              <a:tr h="1493151">
                <a:tc>
                  <a:txBody>
                    <a:bodyPr/>
                    <a:lstStyle/>
                    <a:p>
                      <a:pPr algn="ctr" fontAlgn="ctr"/>
                      <a:r>
                        <a:rPr lang="pt-BR" sz="1000" u="none" strike="noStrike" dirty="0">
                          <a:effectLst/>
                        </a:rPr>
                        <a:t>Art. 36</a:t>
                      </a:r>
                      <a:endParaRPr lang="pt-BR" sz="1000" b="0" i="0" u="none" strike="noStrike" dirty="0">
                        <a:solidFill>
                          <a:srgbClr val="000000"/>
                        </a:solidFill>
                        <a:effectLst/>
                        <a:latin typeface="Calibri" panose="020F0502020204030204" pitchFamily="34" charset="0"/>
                      </a:endParaRPr>
                    </a:p>
                  </a:txBody>
                  <a:tcPr marL="7999" marR="7999" marT="7999" marB="0" anchor="ctr"/>
                </a:tc>
                <a:tc>
                  <a:txBody>
                    <a:bodyPr/>
                    <a:lstStyle/>
                    <a:p>
                      <a:pPr algn="l" fontAlgn="ctr"/>
                      <a:r>
                        <a:rPr lang="pt-BR" sz="1000" u="none" strike="noStrike">
                          <a:effectLst/>
                        </a:rPr>
                        <a:t>A ANP disponibilizará as informações constantes no EJD no processo de licitação...</a:t>
                      </a:r>
                      <a:endParaRPr lang="pt-BR" sz="1000" b="0" i="0" u="none" strike="noStrike">
                        <a:solidFill>
                          <a:srgbClr val="000000"/>
                        </a:solidFill>
                        <a:effectLst/>
                        <a:latin typeface="Calibri" panose="020F0502020204030204" pitchFamily="34" charset="0"/>
                      </a:endParaRPr>
                    </a:p>
                  </a:txBody>
                  <a:tcPr marL="7999" marR="7999" marT="7999" marB="0" anchor="ctr"/>
                </a:tc>
                <a:tc>
                  <a:txBody>
                    <a:bodyPr/>
                    <a:lstStyle/>
                    <a:p>
                      <a:pPr algn="l" fontAlgn="ctr"/>
                      <a:r>
                        <a:rPr lang="pt-BR" sz="1000" u="none" strike="noStrike" dirty="0">
                          <a:effectLst/>
                        </a:rPr>
                        <a:t>1.     Para o melhor entendimento e salvaguarda e informações</a:t>
                      </a:r>
                      <a:br>
                        <a:rPr lang="pt-BR" sz="1000" u="none" strike="noStrike" dirty="0">
                          <a:effectLst/>
                        </a:rPr>
                      </a:br>
                      <a:r>
                        <a:rPr lang="pt-BR" sz="1000" u="none" strike="noStrike" dirty="0">
                          <a:effectLst/>
                        </a:rPr>
                        <a:t>técnicas estritamente confidenciais, o ideal é que haja no texto uma proposta para que, tais informações sejam passadas somente após o processo licitatório, ou ainda, que o mesmo não aconteça, que a operadora entenda que, a partir de 30 meses antes da data, ela tenha de iniciar, mesmo que sob supervisão da ANP, processos de negociações com empresas, no modelo dos TEASERS atuais, para cessão de tais concessões, na prática equivale á licitações, mas somente mantem-se a confidencialidade;</a:t>
                      </a:r>
                      <a:endParaRPr lang="pt-BR" sz="1000" b="0" i="0" u="none" strike="noStrike" dirty="0">
                        <a:solidFill>
                          <a:srgbClr val="000000"/>
                        </a:solidFill>
                        <a:effectLst/>
                        <a:latin typeface="Calibri" panose="020F0502020204030204" pitchFamily="34" charset="0"/>
                      </a:endParaRPr>
                    </a:p>
                  </a:txBody>
                  <a:tcPr marL="7999" marR="7999" marT="7999" marB="0" anchor="ctr"/>
                </a:tc>
                <a:extLst>
                  <a:ext uri="{0D108BD9-81ED-4DB2-BD59-A6C34878D82A}">
                    <a16:rowId xmlns:a16="http://schemas.microsoft.com/office/drawing/2014/main" val="1768562081"/>
                  </a:ext>
                </a:extLst>
              </a:tr>
              <a:tr h="2156773">
                <a:tc>
                  <a:txBody>
                    <a:bodyPr/>
                    <a:lstStyle/>
                    <a:p>
                      <a:pPr algn="ctr" fontAlgn="ctr"/>
                      <a:r>
                        <a:rPr lang="pt-BR" sz="1000" u="none" strike="noStrike" dirty="0">
                          <a:effectLst/>
                        </a:rPr>
                        <a:t>Art. 38</a:t>
                      </a:r>
                      <a:endParaRPr lang="pt-BR" sz="1000" b="0" i="0" u="none" strike="noStrike" dirty="0">
                        <a:solidFill>
                          <a:srgbClr val="000000"/>
                        </a:solidFill>
                        <a:effectLst/>
                        <a:latin typeface="Calibri" panose="020F0502020204030204" pitchFamily="34" charset="0"/>
                      </a:endParaRPr>
                    </a:p>
                  </a:txBody>
                  <a:tcPr marL="7999" marR="7999" marT="7999" marB="0" anchor="ctr"/>
                </a:tc>
                <a:tc>
                  <a:txBody>
                    <a:bodyPr/>
                    <a:lstStyle/>
                    <a:p>
                      <a:pPr algn="l" fontAlgn="ctr"/>
                      <a:r>
                        <a:rPr lang="pt-BR" sz="1000" u="none" strike="noStrike">
                          <a:effectLst/>
                        </a:rPr>
                        <a:t>Parágrafo primeiro. O atual contratado poderá, com justificativa em</a:t>
                      </a:r>
                      <a:br>
                        <a:rPr lang="pt-BR" sz="1000" u="none" strike="noStrike">
                          <a:effectLst/>
                        </a:rPr>
                      </a:br>
                      <a:r>
                        <a:rPr lang="pt-BR" sz="1000" u="none" strike="noStrike">
                          <a:effectLst/>
                        </a:rPr>
                        <a:t>comprovado risco operacional ou econômico, impugnar a escolha do novo contratado, caso em que poderá recusar a negociação com o mesmo e optar pela execução do PDI e devolução da área à ANP.</a:t>
                      </a:r>
                      <a:br>
                        <a:rPr lang="pt-BR" sz="1000" u="none" strike="noStrike">
                          <a:effectLst/>
                        </a:rPr>
                      </a:br>
                      <a:br>
                        <a:rPr lang="pt-BR" sz="1000" u="none" strike="noStrike">
                          <a:effectLst/>
                        </a:rPr>
                      </a:br>
                      <a:r>
                        <a:rPr lang="pt-BR" sz="1000" u="none" strike="noStrike">
                          <a:effectLst/>
                        </a:rPr>
                        <a:t>Parágrafo segundo. Na hipótese de as condições da oferta da ANP na licitação serem mais favoráveis do que o contrato vigente, o atual contratado poderá optar por exercer direito de preferência na aquisição dos direitos da área, em igualdade de condições com o licitante vencedor, e sem o pagamento de bônus de subscrição.</a:t>
                      </a:r>
                      <a:br>
                        <a:rPr lang="pt-BR" sz="1000" u="none" strike="noStrike">
                          <a:effectLst/>
                        </a:rPr>
                      </a:br>
                      <a:br>
                        <a:rPr lang="pt-BR" sz="1000" u="none" strike="noStrike">
                          <a:effectLst/>
                        </a:rPr>
                      </a:br>
                      <a:r>
                        <a:rPr lang="pt-BR" sz="1000" u="none" strike="noStrike">
                          <a:effectLst/>
                        </a:rPr>
                        <a:t>Parágrafo terceiro. Não obstante a inclusão da área em processo de licitação, o atual contratado poderá, a qualquer tempo, nos termos da lei, requerer a cessão de direitos, e, se esta for deferida, a área será retirada da oferta.</a:t>
                      </a:r>
                      <a:endParaRPr lang="pt-BR" sz="1000" b="1" i="0" u="none" strike="noStrike">
                        <a:solidFill>
                          <a:srgbClr val="FF0000"/>
                        </a:solidFill>
                        <a:effectLst/>
                        <a:latin typeface="Calibri" panose="020F0502020204030204" pitchFamily="34" charset="0"/>
                      </a:endParaRPr>
                    </a:p>
                  </a:txBody>
                  <a:tcPr marL="7999" marR="7999" marT="7999" marB="0" anchor="ctr"/>
                </a:tc>
                <a:tc>
                  <a:txBody>
                    <a:bodyPr/>
                    <a:lstStyle/>
                    <a:p>
                      <a:pPr algn="l" fontAlgn="ctr"/>
                      <a:r>
                        <a:rPr lang="pt-BR" sz="1000" u="none" strike="noStrike" dirty="0">
                          <a:effectLst/>
                        </a:rPr>
                        <a:t> </a:t>
                      </a:r>
                      <a:endParaRPr lang="pt-BR" sz="1000" b="0" i="0" u="none" strike="noStrike" dirty="0">
                        <a:solidFill>
                          <a:srgbClr val="000000"/>
                        </a:solidFill>
                        <a:effectLst/>
                        <a:latin typeface="Calibri" panose="020F0502020204030204" pitchFamily="34" charset="0"/>
                      </a:endParaRPr>
                    </a:p>
                  </a:txBody>
                  <a:tcPr marL="7999" marR="7999" marT="7999" marB="0" anchor="ctr"/>
                </a:tc>
                <a:extLst>
                  <a:ext uri="{0D108BD9-81ED-4DB2-BD59-A6C34878D82A}">
                    <a16:rowId xmlns:a16="http://schemas.microsoft.com/office/drawing/2014/main" val="3534227233"/>
                  </a:ext>
                </a:extLst>
              </a:tr>
            </a:tbl>
          </a:graphicData>
        </a:graphic>
      </p:graphicFrame>
    </p:spTree>
    <p:extLst>
      <p:ext uri="{BB962C8B-B14F-4D97-AF65-F5344CB8AC3E}">
        <p14:creationId xmlns:p14="http://schemas.microsoft.com/office/powerpoint/2010/main" val="1826284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a 6"/>
          <p:cNvGraphicFramePr>
            <a:graphicFrameLocks noGrp="1"/>
          </p:cNvGraphicFramePr>
          <p:nvPr>
            <p:extLst>
              <p:ext uri="{D42A27DB-BD31-4B8C-83A1-F6EECF244321}">
                <p14:modId xmlns:p14="http://schemas.microsoft.com/office/powerpoint/2010/main" val="4033393808"/>
              </p:ext>
            </p:extLst>
          </p:nvPr>
        </p:nvGraphicFramePr>
        <p:xfrm>
          <a:off x="272954" y="504968"/>
          <a:ext cx="9021170" cy="5990752"/>
        </p:xfrm>
        <a:graphic>
          <a:graphicData uri="http://schemas.openxmlformats.org/drawingml/2006/table">
            <a:tbl>
              <a:tblPr>
                <a:tableStyleId>{5C22544A-7EE6-4342-B048-85BDC9FD1C3A}</a:tableStyleId>
              </a:tblPr>
              <a:tblGrid>
                <a:gridCol w="1267532">
                  <a:extLst>
                    <a:ext uri="{9D8B030D-6E8A-4147-A177-3AD203B41FA5}">
                      <a16:colId xmlns:a16="http://schemas.microsoft.com/office/drawing/2014/main" val="1656826892"/>
                    </a:ext>
                  </a:extLst>
                </a:gridCol>
                <a:gridCol w="4110913">
                  <a:extLst>
                    <a:ext uri="{9D8B030D-6E8A-4147-A177-3AD203B41FA5}">
                      <a16:colId xmlns:a16="http://schemas.microsoft.com/office/drawing/2014/main" val="2636074411"/>
                    </a:ext>
                  </a:extLst>
                </a:gridCol>
                <a:gridCol w="3642725">
                  <a:extLst>
                    <a:ext uri="{9D8B030D-6E8A-4147-A177-3AD203B41FA5}">
                      <a16:colId xmlns:a16="http://schemas.microsoft.com/office/drawing/2014/main" val="1826963955"/>
                    </a:ext>
                  </a:extLst>
                </a:gridCol>
              </a:tblGrid>
              <a:tr h="149766">
                <a:tc>
                  <a:txBody>
                    <a:bodyPr/>
                    <a:lstStyle/>
                    <a:p>
                      <a:pPr algn="ctr" fontAlgn="ctr"/>
                      <a:r>
                        <a:rPr lang="pt-BR" sz="1000" b="1" u="none" strike="noStrike" dirty="0">
                          <a:effectLst/>
                        </a:rPr>
                        <a:t>ARTIGO DA MINUTA</a:t>
                      </a:r>
                      <a:endParaRPr lang="pt-BR" sz="1000" b="1" i="0" u="none" strike="noStrike" dirty="0">
                        <a:solidFill>
                          <a:srgbClr val="000000"/>
                        </a:solidFill>
                        <a:effectLst/>
                        <a:latin typeface="Calibri" panose="020F0502020204030204" pitchFamily="34" charset="0"/>
                      </a:endParaRPr>
                    </a:p>
                  </a:txBody>
                  <a:tcPr marL="6736" marR="6736" marT="6736" marB="0" anchor="ctr"/>
                </a:tc>
                <a:tc>
                  <a:txBody>
                    <a:bodyPr/>
                    <a:lstStyle/>
                    <a:p>
                      <a:pPr algn="ctr" fontAlgn="ctr"/>
                      <a:r>
                        <a:rPr lang="pt-BR" sz="1000" b="1" u="none" strike="noStrike" dirty="0">
                          <a:effectLst/>
                        </a:rPr>
                        <a:t>PROPOSTA DE ALTERAÇÃO</a:t>
                      </a:r>
                      <a:endParaRPr lang="pt-BR" sz="1000" b="1" i="0" u="none" strike="noStrike" dirty="0">
                        <a:solidFill>
                          <a:srgbClr val="000000"/>
                        </a:solidFill>
                        <a:effectLst/>
                        <a:latin typeface="Calibri" panose="020F0502020204030204" pitchFamily="34" charset="0"/>
                      </a:endParaRPr>
                    </a:p>
                  </a:txBody>
                  <a:tcPr marL="6736" marR="6736" marT="6736" marB="0" anchor="ctr"/>
                </a:tc>
                <a:tc>
                  <a:txBody>
                    <a:bodyPr/>
                    <a:lstStyle/>
                    <a:p>
                      <a:pPr algn="ctr" fontAlgn="ctr"/>
                      <a:r>
                        <a:rPr lang="pt-BR" sz="1000" b="1" u="none" strike="noStrike" dirty="0">
                          <a:effectLst/>
                        </a:rPr>
                        <a:t>JUSTIFICATIVA</a:t>
                      </a:r>
                      <a:endParaRPr lang="pt-BR" sz="1000" b="1" i="0" u="none" strike="noStrike" dirty="0">
                        <a:solidFill>
                          <a:srgbClr val="000000"/>
                        </a:solidFill>
                        <a:effectLst/>
                        <a:latin typeface="Calibri" panose="020F0502020204030204" pitchFamily="34" charset="0"/>
                      </a:endParaRPr>
                    </a:p>
                  </a:txBody>
                  <a:tcPr marL="6736" marR="6736" marT="6736" marB="0" anchor="ctr"/>
                </a:tc>
                <a:extLst>
                  <a:ext uri="{0D108BD9-81ED-4DB2-BD59-A6C34878D82A}">
                    <a16:rowId xmlns:a16="http://schemas.microsoft.com/office/drawing/2014/main" val="1147188313"/>
                  </a:ext>
                </a:extLst>
              </a:tr>
              <a:tr h="1347895">
                <a:tc>
                  <a:txBody>
                    <a:bodyPr/>
                    <a:lstStyle/>
                    <a:p>
                      <a:pPr algn="ctr" fontAlgn="ctr"/>
                      <a:r>
                        <a:rPr lang="pt-BR" sz="1000" u="none" strike="noStrike" dirty="0">
                          <a:effectLst/>
                        </a:rPr>
                        <a:t>Art. 39</a:t>
                      </a:r>
                      <a:endParaRPr lang="pt-BR" sz="1000" b="0" i="0" u="none" strike="noStrike" dirty="0">
                        <a:solidFill>
                          <a:srgbClr val="000000"/>
                        </a:solidFill>
                        <a:effectLst/>
                        <a:latin typeface="Calibri" panose="020F0502020204030204" pitchFamily="34" charset="0"/>
                      </a:endParaRPr>
                    </a:p>
                  </a:txBody>
                  <a:tcPr marL="6736" marR="6736" marT="6736" marB="0" anchor="ctr"/>
                </a:tc>
                <a:tc>
                  <a:txBody>
                    <a:bodyPr/>
                    <a:lstStyle/>
                    <a:p>
                      <a:pPr algn="l" fontAlgn="ctr"/>
                      <a:r>
                        <a:rPr lang="pt-BR" sz="1000" u="none" strike="noStrike" dirty="0">
                          <a:effectLst/>
                        </a:rPr>
                        <a:t>Na hipótese de assinatura de um novo contrato, o atual e o futuro contratados deverão iniciar a transferência das operações no prazo de, no mínimo, 240 dias antes da data prevista para o término da produção. Mas que não garante que o término se dará antes do final.</a:t>
                      </a:r>
                      <a:endParaRPr lang="pt-BR" sz="1000" b="0" i="0" u="none" strike="noStrike" dirty="0">
                        <a:solidFill>
                          <a:srgbClr val="000000"/>
                        </a:solidFill>
                        <a:effectLst/>
                        <a:latin typeface="Calibri" panose="020F0502020204030204" pitchFamily="34" charset="0"/>
                      </a:endParaRPr>
                    </a:p>
                  </a:txBody>
                  <a:tcPr marL="6736" marR="6736" marT="6736" marB="0" anchor="ctr"/>
                </a:tc>
                <a:tc>
                  <a:txBody>
                    <a:bodyPr/>
                    <a:lstStyle/>
                    <a:p>
                      <a:pPr algn="l" fontAlgn="ctr"/>
                      <a:r>
                        <a:rPr lang="pt-BR" sz="1000" u="none" strike="noStrike">
                          <a:effectLst/>
                        </a:rPr>
                        <a:t>1.    Para o melhor entendimento e salvaguarda e informações</a:t>
                      </a:r>
                      <a:br>
                        <a:rPr lang="pt-BR" sz="1000" u="none" strike="noStrike">
                          <a:effectLst/>
                        </a:rPr>
                      </a:br>
                      <a:r>
                        <a:rPr lang="pt-BR" sz="1000" u="none" strike="noStrike">
                          <a:effectLst/>
                        </a:rPr>
                        <a:t>técnicas estritamente confidenciais, o ideal é que haja no texto uma proposta para que, tais informações sejam passadas somente após o processo licitatório, ou ainda, que o mesmo não aconteça, que a operadora entenda que, a</a:t>
                      </a:r>
                      <a:br>
                        <a:rPr lang="pt-BR" sz="1000" u="none" strike="noStrike">
                          <a:effectLst/>
                        </a:rPr>
                      </a:br>
                      <a:r>
                        <a:rPr lang="pt-BR" sz="1000" u="none" strike="noStrike">
                          <a:effectLst/>
                        </a:rPr>
                        <a:t>partir de 30 meses antes da data, ela tenha de iniciar, mesmo que sob supervisão da ANP, processos de negociações com empresas, no modelo dos TEASERS atuais, para cessão de tais concessões, na prática equivale á licitações, mas somente mantem-se a confidencialidade;</a:t>
                      </a:r>
                      <a:endParaRPr lang="pt-BR" sz="1000" b="0" i="0" u="none" strike="noStrike">
                        <a:solidFill>
                          <a:srgbClr val="000000"/>
                        </a:solidFill>
                        <a:effectLst/>
                        <a:latin typeface="Calibri" panose="020F0502020204030204" pitchFamily="34" charset="0"/>
                      </a:endParaRPr>
                    </a:p>
                  </a:txBody>
                  <a:tcPr marL="6736" marR="6736" marT="6736" marB="0" anchor="ctr"/>
                </a:tc>
                <a:extLst>
                  <a:ext uri="{0D108BD9-81ED-4DB2-BD59-A6C34878D82A}">
                    <a16:rowId xmlns:a16="http://schemas.microsoft.com/office/drawing/2014/main" val="1752726655"/>
                  </a:ext>
                </a:extLst>
              </a:tr>
              <a:tr h="748830">
                <a:tc>
                  <a:txBody>
                    <a:bodyPr/>
                    <a:lstStyle/>
                    <a:p>
                      <a:pPr algn="ctr" fontAlgn="ctr"/>
                      <a:r>
                        <a:rPr lang="pt-BR" sz="1000" u="none" strike="noStrike" dirty="0">
                          <a:effectLst/>
                        </a:rPr>
                        <a:t>At. 41</a:t>
                      </a:r>
                      <a:endParaRPr lang="pt-BR" sz="1000" b="0" i="0" u="none" strike="noStrike" dirty="0">
                        <a:solidFill>
                          <a:srgbClr val="000000"/>
                        </a:solidFill>
                        <a:effectLst/>
                        <a:latin typeface="Calibri" panose="020F0502020204030204" pitchFamily="34" charset="0"/>
                      </a:endParaRPr>
                    </a:p>
                  </a:txBody>
                  <a:tcPr marL="6736" marR="6736" marT="6736" marB="0" anchor="ctr"/>
                </a:tc>
                <a:tc>
                  <a:txBody>
                    <a:bodyPr/>
                    <a:lstStyle/>
                    <a:p>
                      <a:pPr algn="l" fontAlgn="ctr"/>
                      <a:r>
                        <a:rPr lang="pt-BR" sz="1000" u="none" strike="noStrike">
                          <a:effectLst/>
                        </a:rPr>
                        <a:t>Mediante  acordo  entre  a  operadora  atual,  a nova  operadora  e  os</a:t>
                      </a:r>
                      <a:br>
                        <a:rPr lang="pt-BR" sz="1000" u="none" strike="noStrike">
                          <a:effectLst/>
                        </a:rPr>
                      </a:br>
                      <a:r>
                        <a:rPr lang="pt-BR" sz="1000" u="none" strike="noStrike">
                          <a:effectLst/>
                        </a:rPr>
                        <a:t>órgãos reguladores,  o futuro contratado poderá ficar responsável por executar as atividades de descomissionamento de instalações não revertidas ou alienadas, caso em que o atual contratado ficará isento de responsabilidade por tais atividades, incluindo o futuro monitoramento.</a:t>
                      </a:r>
                      <a:endParaRPr lang="pt-BR" sz="1000" b="0" i="0" u="none" strike="noStrike">
                        <a:solidFill>
                          <a:srgbClr val="000000"/>
                        </a:solidFill>
                        <a:effectLst/>
                        <a:latin typeface="Calibri" panose="020F0502020204030204" pitchFamily="34" charset="0"/>
                      </a:endParaRPr>
                    </a:p>
                  </a:txBody>
                  <a:tcPr marL="6736" marR="6736" marT="6736" marB="0" anchor="ctr"/>
                </a:tc>
                <a:tc>
                  <a:txBody>
                    <a:bodyPr/>
                    <a:lstStyle/>
                    <a:p>
                      <a:pPr algn="l" fontAlgn="ctr"/>
                      <a:r>
                        <a:rPr lang="pt-BR" sz="1000" u="none" strike="noStrike">
                          <a:effectLst/>
                        </a:rPr>
                        <a:t>Auto explicativo</a:t>
                      </a:r>
                      <a:endParaRPr lang="pt-BR" sz="1000" b="0" i="0" u="none" strike="noStrike">
                        <a:solidFill>
                          <a:srgbClr val="000000"/>
                        </a:solidFill>
                        <a:effectLst/>
                        <a:latin typeface="Calibri" panose="020F0502020204030204" pitchFamily="34" charset="0"/>
                      </a:endParaRPr>
                    </a:p>
                  </a:txBody>
                  <a:tcPr marL="6736" marR="6736" marT="6736" marB="0" anchor="ctr"/>
                </a:tc>
                <a:extLst>
                  <a:ext uri="{0D108BD9-81ED-4DB2-BD59-A6C34878D82A}">
                    <a16:rowId xmlns:a16="http://schemas.microsoft.com/office/drawing/2014/main" val="787293348"/>
                  </a:ext>
                </a:extLst>
              </a:tr>
              <a:tr h="1797195">
                <a:tc>
                  <a:txBody>
                    <a:bodyPr/>
                    <a:lstStyle/>
                    <a:p>
                      <a:pPr algn="ctr" fontAlgn="ctr"/>
                      <a:r>
                        <a:rPr lang="pt-BR" sz="1000" u="none" strike="noStrike" dirty="0">
                          <a:effectLst/>
                          <a:highlight>
                            <a:srgbClr val="FFFF00"/>
                          </a:highlight>
                        </a:rPr>
                        <a:t>Art. 42</a:t>
                      </a:r>
                      <a:endParaRPr lang="pt-BR" sz="1000" b="0" i="0" u="none" strike="noStrike" dirty="0">
                        <a:solidFill>
                          <a:srgbClr val="000000"/>
                        </a:solidFill>
                        <a:effectLst/>
                        <a:highlight>
                          <a:srgbClr val="FFFF00"/>
                        </a:highlight>
                        <a:latin typeface="Calibri" panose="020F0502020204030204" pitchFamily="34" charset="0"/>
                      </a:endParaRPr>
                    </a:p>
                  </a:txBody>
                  <a:tcPr marL="6736" marR="6736" marT="6736" marB="0" anchor="ctr"/>
                </a:tc>
                <a:tc>
                  <a:txBody>
                    <a:bodyPr/>
                    <a:lstStyle/>
                    <a:p>
                      <a:pPr algn="l" fontAlgn="ctr"/>
                      <a:r>
                        <a:rPr lang="pt-BR" sz="1000" u="none" strike="noStrike" dirty="0">
                          <a:effectLst/>
                          <a:highlight>
                            <a:srgbClr val="FFFF00"/>
                          </a:highlight>
                        </a:rPr>
                        <a:t>Parágrafo  primeiro.    A  partir  da  data  prevista  para  o  término  da</a:t>
                      </a:r>
                      <a:br>
                        <a:rPr lang="pt-BR" sz="1000" u="none" strike="noStrike" dirty="0">
                          <a:effectLst/>
                          <a:highlight>
                            <a:srgbClr val="FFFF00"/>
                          </a:highlight>
                        </a:rPr>
                      </a:br>
                      <a:r>
                        <a:rPr lang="pt-BR" sz="1000" u="none" strike="noStrike" dirty="0">
                          <a:effectLst/>
                          <a:highlight>
                            <a:srgbClr val="FFFF00"/>
                          </a:highlight>
                        </a:rPr>
                        <a:t>produção, o atual contratado poderá executar apenas as atividades de </a:t>
                      </a:r>
                      <a:r>
                        <a:rPr lang="pt-BR" sz="1000" u="none" strike="noStrike" dirty="0" err="1">
                          <a:effectLst/>
                          <a:highlight>
                            <a:srgbClr val="FFFF00"/>
                          </a:highlight>
                        </a:rPr>
                        <a:t>descomissionamento</a:t>
                      </a:r>
                      <a:r>
                        <a:rPr lang="pt-BR" sz="1000" u="none" strike="noStrike" dirty="0">
                          <a:effectLst/>
                          <a:highlight>
                            <a:srgbClr val="FFFF00"/>
                          </a:highlight>
                        </a:rPr>
                        <a:t>  pelas  quais  ficou  responsável,  conforme acordado  com  o  futuro  contratado  e devidamente  aprovado  pelos órgãos reguladores, com ou sem condicionantes.</a:t>
                      </a:r>
                      <a:br>
                        <a:rPr lang="pt-BR" sz="1000" u="none" strike="noStrike" dirty="0">
                          <a:effectLst/>
                          <a:highlight>
                            <a:srgbClr val="FFFF00"/>
                          </a:highlight>
                        </a:rPr>
                      </a:br>
                      <a:br>
                        <a:rPr lang="pt-BR" sz="1000" u="none" strike="noStrike" dirty="0">
                          <a:effectLst/>
                          <a:highlight>
                            <a:srgbClr val="FFFF00"/>
                          </a:highlight>
                        </a:rPr>
                      </a:br>
                      <a:r>
                        <a:rPr lang="pt-BR" sz="1000" u="none" strike="noStrike" dirty="0">
                          <a:effectLst/>
                          <a:highlight>
                            <a:srgbClr val="FFFF00"/>
                          </a:highlight>
                        </a:rPr>
                        <a:t>Parágrafo segundo. O futuro contratado deverá disponibilizar o acesso  ao  atual  contratado,  a  qualquer  tempo,  mediante  aviso prévio,  à  </a:t>
                      </a:r>
                      <a:r>
                        <a:rPr lang="pt-BR" sz="1000" u="none" strike="noStrike" dirty="0" err="1">
                          <a:effectLst/>
                          <a:highlight>
                            <a:srgbClr val="FFFF00"/>
                          </a:highlight>
                        </a:rPr>
                        <a:t>area</a:t>
                      </a:r>
                      <a:r>
                        <a:rPr lang="pt-BR" sz="1000" u="none" strike="noStrike" dirty="0">
                          <a:effectLst/>
                          <a:highlight>
                            <a:srgbClr val="FFFF00"/>
                          </a:highlight>
                        </a:rPr>
                        <a:t>  concedida  e  instalações, conforme  necessário para viabilizar o  monitoramento da área </a:t>
                      </a:r>
                      <a:r>
                        <a:rPr lang="pt-BR" sz="1000" u="none" strike="noStrike" dirty="0" err="1">
                          <a:effectLst/>
                          <a:highlight>
                            <a:srgbClr val="FFFF00"/>
                          </a:highlight>
                        </a:rPr>
                        <a:t>descomissionada</a:t>
                      </a:r>
                      <a:r>
                        <a:rPr lang="pt-BR" sz="1000" u="none" strike="noStrike" dirty="0">
                          <a:effectLst/>
                          <a:highlight>
                            <a:srgbClr val="FFFF00"/>
                          </a:highlight>
                        </a:rPr>
                        <a:t>, desde que tal área tenha sido </a:t>
                      </a:r>
                      <a:r>
                        <a:rPr lang="pt-BR" sz="1000" u="none" strike="noStrike" dirty="0" err="1">
                          <a:effectLst/>
                          <a:highlight>
                            <a:srgbClr val="FFFF00"/>
                          </a:highlight>
                        </a:rPr>
                        <a:t>descomissionada</a:t>
                      </a:r>
                      <a:r>
                        <a:rPr lang="pt-BR" sz="1000" u="none" strike="noStrike" dirty="0">
                          <a:effectLst/>
                          <a:highlight>
                            <a:srgbClr val="FFFF00"/>
                          </a:highlight>
                        </a:rPr>
                        <a:t> pelo atual contratado, ou seja, poderá haverá área onde dois  contratados  exercerão monitoramento.</a:t>
                      </a:r>
                      <a:endParaRPr lang="pt-BR" sz="1000" b="0" i="0" u="none" strike="noStrike" dirty="0">
                        <a:solidFill>
                          <a:srgbClr val="000000"/>
                        </a:solidFill>
                        <a:effectLst/>
                        <a:highlight>
                          <a:srgbClr val="FFFF00"/>
                        </a:highlight>
                        <a:latin typeface="Calibri" panose="020F0502020204030204" pitchFamily="34" charset="0"/>
                      </a:endParaRPr>
                    </a:p>
                  </a:txBody>
                  <a:tcPr marL="6736" marR="6736" marT="6736" marB="0" anchor="ctr"/>
                </a:tc>
                <a:tc>
                  <a:txBody>
                    <a:bodyPr/>
                    <a:lstStyle/>
                    <a:p>
                      <a:pPr algn="l" fontAlgn="ctr"/>
                      <a:r>
                        <a:rPr lang="pt-BR" sz="1000" u="sng" strike="noStrike" dirty="0">
                          <a:effectLst/>
                          <a:highlight>
                            <a:srgbClr val="FFFF00"/>
                          </a:highlight>
                        </a:rPr>
                        <a:t>Salvo se, outros órgãos reguladores ainda não tenham concedido todas as Licenças e Anuências, como por exemplo, o TAC em nome da nova operadora, devido uma série de </a:t>
                      </a:r>
                      <a:r>
                        <a:rPr lang="pt-BR" sz="1000" u="sng" strike="noStrike" dirty="0" err="1">
                          <a:effectLst/>
                          <a:highlight>
                            <a:srgbClr val="FFFF00"/>
                          </a:highlight>
                        </a:rPr>
                        <a:t>concidicionantes</a:t>
                      </a:r>
                      <a:r>
                        <a:rPr lang="pt-BR" sz="1000" u="sng" strike="noStrike" dirty="0">
                          <a:effectLst/>
                          <a:highlight>
                            <a:srgbClr val="FFFF00"/>
                          </a:highlight>
                        </a:rPr>
                        <a:t>, NATURAIS E CONSTANTES, para campos e instalações maduras;</a:t>
                      </a:r>
                      <a:endParaRPr lang="pt-BR" sz="1000" b="0" i="0" u="sng" strike="noStrike" dirty="0">
                        <a:solidFill>
                          <a:srgbClr val="000000"/>
                        </a:solidFill>
                        <a:effectLst/>
                        <a:highlight>
                          <a:srgbClr val="FFFF00"/>
                        </a:highlight>
                        <a:latin typeface="Calibri" panose="020F0502020204030204" pitchFamily="34" charset="0"/>
                      </a:endParaRPr>
                    </a:p>
                  </a:txBody>
                  <a:tcPr marL="6736" marR="6736" marT="6736" marB="0" anchor="ctr"/>
                </a:tc>
                <a:extLst>
                  <a:ext uri="{0D108BD9-81ED-4DB2-BD59-A6C34878D82A}">
                    <a16:rowId xmlns:a16="http://schemas.microsoft.com/office/drawing/2014/main" val="1366796913"/>
                  </a:ext>
                </a:extLst>
              </a:tr>
              <a:tr h="1198129">
                <a:tc>
                  <a:txBody>
                    <a:bodyPr/>
                    <a:lstStyle/>
                    <a:p>
                      <a:pPr algn="ctr" fontAlgn="ctr"/>
                      <a:r>
                        <a:rPr lang="pt-BR" sz="1000" u="none" strike="noStrike" dirty="0">
                          <a:effectLst/>
                          <a:highlight>
                            <a:srgbClr val="FFFF00"/>
                          </a:highlight>
                        </a:rPr>
                        <a:t>ART. 47</a:t>
                      </a:r>
                      <a:endParaRPr lang="pt-BR" sz="1000" b="0" i="0" u="none" strike="noStrike" dirty="0">
                        <a:solidFill>
                          <a:srgbClr val="000000"/>
                        </a:solidFill>
                        <a:effectLst/>
                        <a:highlight>
                          <a:srgbClr val="FFFF00"/>
                        </a:highlight>
                        <a:latin typeface="Calibri" panose="020F0502020204030204" pitchFamily="34" charset="0"/>
                      </a:endParaRPr>
                    </a:p>
                  </a:txBody>
                  <a:tcPr marL="6736" marR="6736" marT="6736" marB="0" anchor="ctr"/>
                </a:tc>
                <a:tc>
                  <a:txBody>
                    <a:bodyPr/>
                    <a:lstStyle/>
                    <a:p>
                      <a:pPr algn="l" fontAlgn="ctr"/>
                      <a:r>
                        <a:rPr lang="pt-BR" sz="1000" u="none" strike="noStrike" dirty="0">
                          <a:effectLst/>
                          <a:highlight>
                            <a:srgbClr val="FFFF00"/>
                          </a:highlight>
                        </a:rPr>
                        <a:t>Parágrafo único.  A ANP manifestar-se-á sobre a reversão de bens no momento da inclusão da área em processo de licitação, ou devolução da área pelo contratado, na hipótese do parágrafo único do artigo</a:t>
                      </a:r>
                      <a:br>
                        <a:rPr lang="pt-BR" sz="1000" u="none" strike="noStrike" dirty="0">
                          <a:effectLst/>
                          <a:highlight>
                            <a:srgbClr val="FFFF00"/>
                          </a:highlight>
                        </a:rPr>
                      </a:br>
                      <a:r>
                        <a:rPr lang="pt-BR" sz="1000" u="none" strike="noStrike" dirty="0">
                          <a:effectLst/>
                          <a:highlight>
                            <a:srgbClr val="FFFF00"/>
                          </a:highlight>
                        </a:rPr>
                        <a:t>38 desta Resolução. Com o advento da reversão dos bens, cessam as obrigações da contratada atual.</a:t>
                      </a:r>
                      <a:endParaRPr lang="pt-BR" sz="1000" b="0" i="0" u="none" strike="noStrike" dirty="0">
                        <a:solidFill>
                          <a:srgbClr val="000000"/>
                        </a:solidFill>
                        <a:effectLst/>
                        <a:highlight>
                          <a:srgbClr val="FFFF00"/>
                        </a:highlight>
                        <a:latin typeface="Calibri" panose="020F0502020204030204" pitchFamily="34" charset="0"/>
                      </a:endParaRPr>
                    </a:p>
                  </a:txBody>
                  <a:tcPr marL="6736" marR="6736" marT="6736" marB="0" anchor="ctr"/>
                </a:tc>
                <a:tc>
                  <a:txBody>
                    <a:bodyPr/>
                    <a:lstStyle/>
                    <a:p>
                      <a:pPr algn="l" fontAlgn="ctr"/>
                      <a:r>
                        <a:rPr lang="pt-BR" sz="1000" u="none" strike="noStrike" dirty="0">
                          <a:effectLst/>
                          <a:highlight>
                            <a:srgbClr val="FFFF00"/>
                          </a:highlight>
                        </a:rPr>
                        <a:t>1.    Como a ANP pretende fazer a gestão de um ativo destes?</a:t>
                      </a:r>
                      <a:br>
                        <a:rPr lang="pt-BR" sz="1000" u="none" strike="noStrike" dirty="0">
                          <a:effectLst/>
                          <a:highlight>
                            <a:srgbClr val="FFFF00"/>
                          </a:highlight>
                        </a:rPr>
                      </a:br>
                      <a:r>
                        <a:rPr lang="pt-BR" sz="1000" u="none" strike="noStrike" dirty="0">
                          <a:effectLst/>
                          <a:highlight>
                            <a:srgbClr val="FFFF00"/>
                          </a:highlight>
                        </a:rPr>
                        <a:t>Imaginemos que a plataforma de PCE-1 seja reversível e a operadora não tenha obtido permissão para alienar, como ela seria obrigada a manter a mesma até que a ANP realiza um processo de licitação e  apareça algum operador que queira manter a  concessão ou, até que a  ANP licite seu </a:t>
                      </a:r>
                      <a:r>
                        <a:rPr lang="pt-BR" sz="1000" u="none" strike="noStrike" dirty="0" err="1">
                          <a:effectLst/>
                          <a:highlight>
                            <a:srgbClr val="FFFF00"/>
                          </a:highlight>
                        </a:rPr>
                        <a:t>descomissionamento</a:t>
                      </a:r>
                      <a:r>
                        <a:rPr lang="pt-BR" sz="1000" u="none" strike="noStrike" dirty="0">
                          <a:effectLst/>
                          <a:highlight>
                            <a:srgbClr val="FFFF00"/>
                          </a:highlight>
                        </a:rPr>
                        <a:t>? A ANP faria uma processo licitatório para manutenção da mesma até a venda / alienação, mas</a:t>
                      </a:r>
                      <a:br>
                        <a:rPr lang="pt-BR" sz="1000" u="none" strike="noStrike" dirty="0">
                          <a:effectLst/>
                          <a:highlight>
                            <a:srgbClr val="FFFF00"/>
                          </a:highlight>
                        </a:rPr>
                      </a:br>
                      <a:r>
                        <a:rPr lang="pt-BR" sz="1000" u="none" strike="noStrike" dirty="0">
                          <a:effectLst/>
                          <a:highlight>
                            <a:srgbClr val="FFFF00"/>
                          </a:highlight>
                        </a:rPr>
                        <a:t>quem pagaria, a união??</a:t>
                      </a:r>
                      <a:endParaRPr lang="pt-BR" sz="1000" b="0" i="0" u="none" strike="noStrike" dirty="0">
                        <a:solidFill>
                          <a:srgbClr val="000000"/>
                        </a:solidFill>
                        <a:effectLst/>
                        <a:highlight>
                          <a:srgbClr val="FFFF00"/>
                        </a:highlight>
                        <a:latin typeface="Calibri" panose="020F0502020204030204" pitchFamily="34" charset="0"/>
                      </a:endParaRPr>
                    </a:p>
                  </a:txBody>
                  <a:tcPr marL="6736" marR="6736" marT="6736" marB="0" anchor="ctr"/>
                </a:tc>
                <a:extLst>
                  <a:ext uri="{0D108BD9-81ED-4DB2-BD59-A6C34878D82A}">
                    <a16:rowId xmlns:a16="http://schemas.microsoft.com/office/drawing/2014/main" val="2702507012"/>
                  </a:ext>
                </a:extLst>
              </a:tr>
              <a:tr h="299533">
                <a:tc>
                  <a:txBody>
                    <a:bodyPr/>
                    <a:lstStyle/>
                    <a:p>
                      <a:pPr algn="ctr" fontAlgn="ctr"/>
                      <a:r>
                        <a:rPr lang="pt-BR" sz="1000" u="none" strike="noStrike" dirty="0">
                          <a:effectLst/>
                          <a:highlight>
                            <a:srgbClr val="FFFF00"/>
                          </a:highlight>
                        </a:rPr>
                        <a:t>Art. 58</a:t>
                      </a:r>
                      <a:endParaRPr lang="pt-BR" sz="1000" b="0" i="0" u="none" strike="noStrike" dirty="0">
                        <a:solidFill>
                          <a:srgbClr val="000000"/>
                        </a:solidFill>
                        <a:effectLst/>
                        <a:highlight>
                          <a:srgbClr val="FFFF00"/>
                        </a:highlight>
                        <a:latin typeface="Calibri" panose="020F0502020204030204" pitchFamily="34" charset="0"/>
                      </a:endParaRPr>
                    </a:p>
                  </a:txBody>
                  <a:tcPr marL="6736" marR="6736" marT="6736" marB="0" anchor="ctr"/>
                </a:tc>
                <a:tc>
                  <a:txBody>
                    <a:bodyPr/>
                    <a:lstStyle/>
                    <a:p>
                      <a:pPr algn="l" fontAlgn="ctr"/>
                      <a:r>
                        <a:rPr lang="pt-BR" sz="1000" u="none" strike="noStrike">
                          <a:effectLst/>
                          <a:highlight>
                            <a:srgbClr val="FFFF00"/>
                          </a:highlight>
                        </a:rPr>
                        <a:t>As  lições  aprendidas  no  descomissionamento  de  instalações  serão</a:t>
                      </a:r>
                      <a:br>
                        <a:rPr lang="pt-BR" sz="1000" u="none" strike="noStrike">
                          <a:effectLst/>
                          <a:highlight>
                            <a:srgbClr val="FFFF00"/>
                          </a:highlight>
                        </a:rPr>
                      </a:br>
                      <a:r>
                        <a:rPr lang="pt-BR" sz="1000" u="none" strike="noStrike">
                          <a:effectLst/>
                          <a:highlight>
                            <a:srgbClr val="FFFF00"/>
                          </a:highlight>
                        </a:rPr>
                        <a:t>divulgadas pela ANP.</a:t>
                      </a:r>
                      <a:endParaRPr lang="pt-BR" sz="1000" b="0" i="0" u="none" strike="noStrike">
                        <a:solidFill>
                          <a:srgbClr val="000000"/>
                        </a:solidFill>
                        <a:effectLst/>
                        <a:highlight>
                          <a:srgbClr val="FFFF00"/>
                        </a:highlight>
                        <a:latin typeface="Calibri" panose="020F0502020204030204" pitchFamily="34" charset="0"/>
                      </a:endParaRPr>
                    </a:p>
                  </a:txBody>
                  <a:tcPr marL="6736" marR="6736" marT="6736" marB="0" anchor="ctr"/>
                </a:tc>
                <a:tc>
                  <a:txBody>
                    <a:bodyPr/>
                    <a:lstStyle/>
                    <a:p>
                      <a:pPr algn="l" fontAlgn="ctr"/>
                      <a:r>
                        <a:rPr lang="pt-BR" sz="1000" u="none" strike="noStrike" dirty="0">
                          <a:effectLst/>
                          <a:highlight>
                            <a:srgbClr val="FFFF00"/>
                          </a:highlight>
                        </a:rPr>
                        <a:t>Como  será  feito/  alunos  em  universidades  e  empresas poderão ter acesso?</a:t>
                      </a:r>
                      <a:endParaRPr lang="pt-BR" sz="1000" b="0" i="0" u="none" strike="noStrike" dirty="0">
                        <a:solidFill>
                          <a:srgbClr val="000000"/>
                        </a:solidFill>
                        <a:effectLst/>
                        <a:highlight>
                          <a:srgbClr val="FFFF00"/>
                        </a:highlight>
                        <a:latin typeface="Calibri" panose="020F0502020204030204" pitchFamily="34" charset="0"/>
                      </a:endParaRPr>
                    </a:p>
                  </a:txBody>
                  <a:tcPr marL="6736" marR="6736" marT="6736" marB="0" anchor="ctr"/>
                </a:tc>
                <a:extLst>
                  <a:ext uri="{0D108BD9-81ED-4DB2-BD59-A6C34878D82A}">
                    <a16:rowId xmlns:a16="http://schemas.microsoft.com/office/drawing/2014/main" val="4197494144"/>
                  </a:ext>
                </a:extLst>
              </a:tr>
              <a:tr h="149766">
                <a:tc>
                  <a:txBody>
                    <a:bodyPr/>
                    <a:lstStyle/>
                    <a:p>
                      <a:pPr algn="ctr" fontAlgn="ctr"/>
                      <a:r>
                        <a:rPr lang="pt-BR" sz="1000" u="none" strike="noStrike" dirty="0">
                          <a:effectLst/>
                          <a:highlight>
                            <a:srgbClr val="FFFF00"/>
                          </a:highlight>
                        </a:rPr>
                        <a:t>Art. 61</a:t>
                      </a:r>
                      <a:endParaRPr lang="pt-BR" sz="1000" b="0" i="0" u="none" strike="noStrike" dirty="0">
                        <a:solidFill>
                          <a:srgbClr val="000000"/>
                        </a:solidFill>
                        <a:effectLst/>
                        <a:highlight>
                          <a:srgbClr val="FFFF00"/>
                        </a:highlight>
                        <a:latin typeface="Calibri" panose="020F0502020204030204" pitchFamily="34" charset="0"/>
                      </a:endParaRPr>
                    </a:p>
                  </a:txBody>
                  <a:tcPr marL="6736" marR="6736" marT="6736" marB="0" anchor="ctr"/>
                </a:tc>
                <a:tc>
                  <a:txBody>
                    <a:bodyPr/>
                    <a:lstStyle/>
                    <a:p>
                      <a:pPr algn="l" fontAlgn="ctr"/>
                      <a:r>
                        <a:rPr lang="pt-BR" sz="1000" u="none" strike="noStrike">
                          <a:effectLst/>
                          <a:highlight>
                            <a:srgbClr val="FFFF00"/>
                          </a:highlight>
                        </a:rPr>
                        <a:t> </a:t>
                      </a:r>
                      <a:endParaRPr lang="pt-BR" sz="1000" b="0" i="0" u="none" strike="noStrike">
                        <a:solidFill>
                          <a:srgbClr val="000000"/>
                        </a:solidFill>
                        <a:effectLst/>
                        <a:highlight>
                          <a:srgbClr val="FFFF00"/>
                        </a:highlight>
                        <a:latin typeface="Calibri" panose="020F0502020204030204" pitchFamily="34" charset="0"/>
                      </a:endParaRPr>
                    </a:p>
                  </a:txBody>
                  <a:tcPr marL="6736" marR="6736" marT="6736" marB="0" anchor="ctr"/>
                </a:tc>
                <a:tc>
                  <a:txBody>
                    <a:bodyPr/>
                    <a:lstStyle/>
                    <a:p>
                      <a:pPr algn="l" fontAlgn="ctr"/>
                      <a:r>
                        <a:rPr lang="pt-BR" sz="1000" u="none" strike="noStrike" dirty="0">
                          <a:effectLst/>
                          <a:highlight>
                            <a:srgbClr val="FFFF00"/>
                          </a:highlight>
                        </a:rPr>
                        <a:t>Serão criados itens específicos para auditorias no SGSO?</a:t>
                      </a:r>
                      <a:endParaRPr lang="pt-BR" sz="1000" b="0" i="0" u="none" strike="noStrike" dirty="0">
                        <a:solidFill>
                          <a:srgbClr val="000000"/>
                        </a:solidFill>
                        <a:effectLst/>
                        <a:highlight>
                          <a:srgbClr val="FFFF00"/>
                        </a:highlight>
                        <a:latin typeface="Calibri" panose="020F0502020204030204" pitchFamily="34" charset="0"/>
                      </a:endParaRPr>
                    </a:p>
                  </a:txBody>
                  <a:tcPr marL="6736" marR="6736" marT="6736" marB="0" anchor="ctr"/>
                </a:tc>
                <a:extLst>
                  <a:ext uri="{0D108BD9-81ED-4DB2-BD59-A6C34878D82A}">
                    <a16:rowId xmlns:a16="http://schemas.microsoft.com/office/drawing/2014/main" val="3866061169"/>
                  </a:ext>
                </a:extLst>
              </a:tr>
            </a:tbl>
          </a:graphicData>
        </a:graphic>
      </p:graphicFrame>
    </p:spTree>
    <p:extLst>
      <p:ext uri="{BB962C8B-B14F-4D97-AF65-F5344CB8AC3E}">
        <p14:creationId xmlns:p14="http://schemas.microsoft.com/office/powerpoint/2010/main" val="500298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extLst>
              <p:ext uri="{D42A27DB-BD31-4B8C-83A1-F6EECF244321}">
                <p14:modId xmlns:p14="http://schemas.microsoft.com/office/powerpoint/2010/main" val="773186101"/>
              </p:ext>
            </p:extLst>
          </p:nvPr>
        </p:nvGraphicFramePr>
        <p:xfrm>
          <a:off x="232009" y="1146412"/>
          <a:ext cx="9266832" cy="4653888"/>
        </p:xfrm>
        <a:graphic>
          <a:graphicData uri="http://schemas.openxmlformats.org/drawingml/2006/table">
            <a:tbl>
              <a:tblPr>
                <a:tableStyleId>{5C22544A-7EE6-4342-B048-85BDC9FD1C3A}</a:tableStyleId>
              </a:tblPr>
              <a:tblGrid>
                <a:gridCol w="3210837">
                  <a:extLst>
                    <a:ext uri="{9D8B030D-6E8A-4147-A177-3AD203B41FA5}">
                      <a16:colId xmlns:a16="http://schemas.microsoft.com/office/drawing/2014/main" val="1809493028"/>
                    </a:ext>
                  </a:extLst>
                </a:gridCol>
                <a:gridCol w="3210837">
                  <a:extLst>
                    <a:ext uri="{9D8B030D-6E8A-4147-A177-3AD203B41FA5}">
                      <a16:colId xmlns:a16="http://schemas.microsoft.com/office/drawing/2014/main" val="2487409663"/>
                    </a:ext>
                  </a:extLst>
                </a:gridCol>
                <a:gridCol w="2845158">
                  <a:extLst>
                    <a:ext uri="{9D8B030D-6E8A-4147-A177-3AD203B41FA5}">
                      <a16:colId xmlns:a16="http://schemas.microsoft.com/office/drawing/2014/main" val="1250608212"/>
                    </a:ext>
                  </a:extLst>
                </a:gridCol>
              </a:tblGrid>
              <a:tr h="185554">
                <a:tc>
                  <a:txBody>
                    <a:bodyPr/>
                    <a:lstStyle/>
                    <a:p>
                      <a:pPr algn="ctr" fontAlgn="ctr"/>
                      <a:r>
                        <a:rPr lang="pt-BR" sz="1000" b="1" u="none" strike="noStrike" dirty="0">
                          <a:effectLst/>
                        </a:rPr>
                        <a:t>ARTIGO DA MINUTA</a:t>
                      </a:r>
                      <a:endParaRPr lang="pt-BR" sz="1000" b="1" i="0" u="none" strike="noStrike" dirty="0">
                        <a:solidFill>
                          <a:srgbClr val="000000"/>
                        </a:solidFill>
                        <a:effectLst/>
                        <a:latin typeface="Calibri" panose="020F0502020204030204" pitchFamily="34" charset="0"/>
                      </a:endParaRPr>
                    </a:p>
                  </a:txBody>
                  <a:tcPr marL="8111" marR="8111" marT="8111" marB="0" anchor="ctr"/>
                </a:tc>
                <a:tc>
                  <a:txBody>
                    <a:bodyPr/>
                    <a:lstStyle/>
                    <a:p>
                      <a:pPr algn="ctr" fontAlgn="ctr"/>
                      <a:r>
                        <a:rPr lang="pt-BR" sz="1000" b="1" u="none" strike="noStrike" dirty="0">
                          <a:effectLst/>
                        </a:rPr>
                        <a:t>PROPOSTA DE ALTERAÇÃO</a:t>
                      </a:r>
                      <a:endParaRPr lang="pt-BR" sz="1000" b="1" i="0" u="none" strike="noStrike" dirty="0">
                        <a:solidFill>
                          <a:srgbClr val="000000"/>
                        </a:solidFill>
                        <a:effectLst/>
                        <a:latin typeface="Calibri" panose="020F0502020204030204" pitchFamily="34" charset="0"/>
                      </a:endParaRPr>
                    </a:p>
                  </a:txBody>
                  <a:tcPr marL="8111" marR="8111" marT="8111" marB="0" anchor="ctr"/>
                </a:tc>
                <a:tc>
                  <a:txBody>
                    <a:bodyPr/>
                    <a:lstStyle/>
                    <a:p>
                      <a:pPr algn="ctr" fontAlgn="ctr"/>
                      <a:r>
                        <a:rPr lang="pt-BR" sz="1000" b="1" u="none" strike="noStrike" dirty="0">
                          <a:effectLst/>
                        </a:rPr>
                        <a:t>JUSTIFICATIVA</a:t>
                      </a:r>
                      <a:endParaRPr lang="pt-BR" sz="1000" b="1" i="0" u="none" strike="noStrike" dirty="0">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3427416574"/>
                  </a:ext>
                </a:extLst>
              </a:tr>
              <a:tr h="1411908">
                <a:tc>
                  <a:txBody>
                    <a:bodyPr/>
                    <a:lstStyle/>
                    <a:p>
                      <a:pPr algn="ctr" fontAlgn="ctr"/>
                      <a:r>
                        <a:rPr lang="pt-BR" sz="1000" u="none" strike="noStrike" dirty="0">
                          <a:effectLst/>
                        </a:rPr>
                        <a:t>Anexo I, item 2.1</a:t>
                      </a:r>
                      <a:endParaRPr lang="pt-BR" sz="1000" b="0" i="0" u="none" strike="noStrike" dirty="0">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As instalações de produção retiradas de operação, os equipamentos</a:t>
                      </a:r>
                      <a:br>
                        <a:rPr lang="pt-BR" sz="1000" u="none" strike="noStrike">
                          <a:effectLst/>
                        </a:rPr>
                      </a:br>
                      <a:r>
                        <a:rPr lang="pt-BR" sz="1000" u="none" strike="noStrike">
                          <a:effectLst/>
                        </a:rPr>
                        <a:t>necessários à execução do descomissionamento e a área onde as instalações de produção estão inseridas deverão ser mantidos pelo contratado em condições de segurança, com o fim de mitigar os riscos à vida humana, ao meio ambiente e aos demais usuários, até que o descomissionamento seja finalizado.</a:t>
                      </a:r>
                      <a:endParaRPr lang="pt-BR" sz="1000" b="0"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Temos visto casos onde existem plataformas paradas sendo manutenidas à  espera  de  aprovação  de  PDI,  com  custos altíssimos, qual seria o prazo para que a agência aprove o PDI?</a:t>
                      </a:r>
                      <a:endParaRPr lang="pt-BR" sz="1000" b="0" i="0" u="none" strike="noStrike">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695857545"/>
                  </a:ext>
                </a:extLst>
              </a:tr>
              <a:tr h="535941">
                <a:tc rowSpan="2">
                  <a:txBody>
                    <a:bodyPr/>
                    <a:lstStyle/>
                    <a:p>
                      <a:pPr algn="ctr" fontAlgn="ctr"/>
                      <a:r>
                        <a:rPr lang="pt-BR" sz="1000" u="none" strike="noStrike" dirty="0">
                          <a:effectLst/>
                          <a:highlight>
                            <a:srgbClr val="FFFF00"/>
                          </a:highlight>
                        </a:rPr>
                        <a:t>Item 3.2.1, alínea a</a:t>
                      </a:r>
                      <a:endParaRPr lang="pt-BR" sz="1000" b="0" i="0" u="none" strike="noStrike" dirty="0">
                        <a:solidFill>
                          <a:srgbClr val="000000"/>
                        </a:solidFill>
                        <a:effectLst/>
                        <a:highlight>
                          <a:srgbClr val="FFFF00"/>
                        </a:highlight>
                        <a:latin typeface="Calibri" panose="020F0502020204030204" pitchFamily="34" charset="0"/>
                      </a:endParaRPr>
                    </a:p>
                  </a:txBody>
                  <a:tcPr marL="8111" marR="8111" marT="8111" marB="0" anchor="ctr"/>
                </a:tc>
                <a:tc>
                  <a:txBody>
                    <a:bodyPr/>
                    <a:lstStyle/>
                    <a:p>
                      <a:pPr algn="l" fontAlgn="ctr"/>
                      <a:r>
                        <a:rPr lang="pt-BR" sz="1000" u="none" strike="noStrike" dirty="0">
                          <a:effectLst/>
                          <a:highlight>
                            <a:srgbClr val="FFFF00"/>
                          </a:highlight>
                        </a:rPr>
                        <a:t>A) Técnico: avaliação da viabilidade técnica das alternativas considerando   as   características   das   instalações   e   as   tecnologias existentes;</a:t>
                      </a:r>
                      <a:endParaRPr lang="pt-BR" sz="1000" b="0" i="0" u="none" strike="noStrike" dirty="0">
                        <a:solidFill>
                          <a:srgbClr val="000000"/>
                        </a:solidFill>
                        <a:effectLst/>
                        <a:highlight>
                          <a:srgbClr val="FFFF00"/>
                        </a:highlight>
                        <a:latin typeface="Calibri" panose="020F0502020204030204" pitchFamily="34" charset="0"/>
                      </a:endParaRPr>
                    </a:p>
                  </a:txBody>
                  <a:tcPr marL="8111" marR="8111" marT="8111" marB="0" anchor="ctr"/>
                </a:tc>
                <a:tc>
                  <a:txBody>
                    <a:bodyPr/>
                    <a:lstStyle/>
                    <a:p>
                      <a:pPr algn="l" fontAlgn="ctr"/>
                      <a:r>
                        <a:rPr lang="pt-BR" sz="1000" u="none" strike="noStrike" dirty="0">
                          <a:effectLst/>
                          <a:highlight>
                            <a:srgbClr val="FFFF00"/>
                          </a:highlight>
                        </a:rPr>
                        <a:t>A avaliação técnica, deverá contemplar as análises que demonstrem a impossibilidade de extensão da vida   útil   do   campo   e/ou   das   instalações   de produção</a:t>
                      </a:r>
                      <a:endParaRPr lang="pt-BR" sz="1000" b="0" i="0" u="none" strike="noStrike" dirty="0">
                        <a:solidFill>
                          <a:srgbClr val="000000"/>
                        </a:solidFill>
                        <a:effectLst/>
                        <a:highlight>
                          <a:srgbClr val="FFFF00"/>
                        </a:highlight>
                        <a:latin typeface="Calibri" panose="020F0502020204030204" pitchFamily="34" charset="0"/>
                      </a:endParaRPr>
                    </a:p>
                  </a:txBody>
                  <a:tcPr marL="8111" marR="8111" marT="8111" marB="0" anchor="ctr"/>
                </a:tc>
                <a:extLst>
                  <a:ext uri="{0D108BD9-81ED-4DB2-BD59-A6C34878D82A}">
                    <a16:rowId xmlns:a16="http://schemas.microsoft.com/office/drawing/2014/main" val="716757511"/>
                  </a:ext>
                </a:extLst>
              </a:tr>
              <a:tr h="185554">
                <a:tc vMerge="1">
                  <a:txBody>
                    <a:bodyPr/>
                    <a:lstStyle/>
                    <a:p>
                      <a:endParaRPr lang="pt-BR"/>
                    </a:p>
                  </a:txBody>
                  <a:tcPr/>
                </a:tc>
                <a:tc>
                  <a:txBody>
                    <a:bodyPr/>
                    <a:lstStyle/>
                    <a:p>
                      <a:pPr algn="l" fontAlgn="ctr"/>
                      <a:r>
                        <a:rPr lang="pt-BR" sz="1000" u="none" strike="noStrike">
                          <a:effectLst/>
                        </a:rPr>
                        <a:t> </a:t>
                      </a:r>
                      <a:endParaRPr lang="pt-BR" sz="1000" b="0"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 </a:t>
                      </a:r>
                      <a:endParaRPr lang="pt-BR" sz="1000" b="0" i="0" u="none" strike="noStrike">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2091220363"/>
                  </a:ext>
                </a:extLst>
              </a:tr>
              <a:tr h="1087856">
                <a:tc>
                  <a:txBody>
                    <a:bodyPr/>
                    <a:lstStyle/>
                    <a:p>
                      <a:pPr algn="ctr" fontAlgn="ctr"/>
                      <a:r>
                        <a:rPr lang="pt-BR" sz="1000" u="none" strike="noStrike" dirty="0">
                          <a:effectLst/>
                        </a:rPr>
                        <a:t>Item 3.4, alínea a</a:t>
                      </a:r>
                      <a:endParaRPr lang="pt-BR" sz="1000" b="0" i="0" u="none" strike="noStrike" dirty="0">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o arrasamento de poços deverá contemplar a remoção da cabeça de</a:t>
                      </a:r>
                      <a:br>
                        <a:rPr lang="pt-BR" sz="1000" u="none" strike="noStrike">
                          <a:effectLst/>
                        </a:rPr>
                      </a:br>
                      <a:r>
                        <a:rPr lang="pt-BR" sz="1000" u="none" strike="noStrike">
                          <a:effectLst/>
                        </a:rPr>
                        <a:t>poço e o corte dos revestimentos a três metros abaixo do leito marinho, para poços localizados em lâmina d’água igual ou menor a cem metros; e</a:t>
                      </a:r>
                      <a:endParaRPr lang="pt-BR" sz="1000" b="0"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dirty="0">
                          <a:effectLst/>
                        </a:rPr>
                        <a:t>além do observado no SGIP</a:t>
                      </a:r>
                      <a:endParaRPr lang="pt-BR" sz="1000" b="0" i="0" u="none" strike="noStrike" dirty="0">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138513040"/>
                  </a:ext>
                </a:extLst>
              </a:tr>
              <a:tr h="711134">
                <a:tc>
                  <a:txBody>
                    <a:bodyPr/>
                    <a:lstStyle/>
                    <a:p>
                      <a:pPr algn="ctr" fontAlgn="ctr"/>
                      <a:r>
                        <a:rPr lang="pt-BR" sz="1000" u="none" strike="noStrike" dirty="0">
                          <a:effectLst/>
                          <a:highlight>
                            <a:srgbClr val="FFFF00"/>
                          </a:highlight>
                        </a:rPr>
                        <a:t>Itens 3.11/3.11.1 e 3.11.2</a:t>
                      </a:r>
                      <a:endParaRPr lang="pt-BR" sz="1000" b="0" i="0" u="none" strike="noStrike" dirty="0">
                        <a:solidFill>
                          <a:srgbClr val="000000"/>
                        </a:solidFill>
                        <a:effectLst/>
                        <a:highlight>
                          <a:srgbClr val="FFFF00"/>
                        </a:highlight>
                        <a:latin typeface="Calibri" panose="020F0502020204030204" pitchFamily="34" charset="0"/>
                      </a:endParaRPr>
                    </a:p>
                  </a:txBody>
                  <a:tcPr marL="8111" marR="8111" marT="8111" marB="0" anchor="ctr"/>
                </a:tc>
                <a:tc>
                  <a:txBody>
                    <a:bodyPr/>
                    <a:lstStyle/>
                    <a:p>
                      <a:pPr algn="l" fontAlgn="ctr"/>
                      <a:r>
                        <a:rPr lang="pt-BR" sz="1000" u="none" strike="noStrike" dirty="0">
                          <a:effectLst/>
                          <a:highlight>
                            <a:srgbClr val="FFFF00"/>
                          </a:highlight>
                        </a:rPr>
                        <a:t> </a:t>
                      </a:r>
                      <a:endParaRPr lang="pt-BR" sz="1000" b="0" i="0" u="none" strike="noStrike" dirty="0">
                        <a:solidFill>
                          <a:srgbClr val="000000"/>
                        </a:solidFill>
                        <a:effectLst/>
                        <a:highlight>
                          <a:srgbClr val="FFFF00"/>
                        </a:highlight>
                        <a:latin typeface="Calibri" panose="020F0502020204030204" pitchFamily="34" charset="0"/>
                      </a:endParaRPr>
                    </a:p>
                  </a:txBody>
                  <a:tcPr marL="8111" marR="8111" marT="8111" marB="0" anchor="ctr"/>
                </a:tc>
                <a:tc>
                  <a:txBody>
                    <a:bodyPr/>
                    <a:lstStyle/>
                    <a:p>
                      <a:pPr algn="l" fontAlgn="ctr"/>
                      <a:r>
                        <a:rPr lang="pt-BR" sz="1000" u="none" strike="noStrike" dirty="0">
                          <a:effectLst/>
                          <a:highlight>
                            <a:srgbClr val="FFFF00"/>
                          </a:highlight>
                        </a:rPr>
                        <a:t>se o operador “falir”, ou encerrada a vida produtiva do campo, a empresa se extinguir, a quem caberá o monitoramento “Ad </a:t>
                      </a:r>
                      <a:r>
                        <a:rPr lang="pt-BR" sz="1000" u="none" strike="noStrike" dirty="0" err="1">
                          <a:effectLst/>
                          <a:highlight>
                            <a:srgbClr val="FFFF00"/>
                          </a:highlight>
                        </a:rPr>
                        <a:t>eternum</a:t>
                      </a:r>
                      <a:r>
                        <a:rPr lang="pt-BR" sz="1000" u="none" strike="noStrike" dirty="0">
                          <a:effectLst/>
                          <a:highlight>
                            <a:srgbClr val="FFFF00"/>
                          </a:highlight>
                        </a:rPr>
                        <a:t>”? temos de ter uma saída. O regulamento tem de prever tal situação.</a:t>
                      </a:r>
                      <a:endParaRPr lang="pt-BR" sz="1000" b="0" i="0" u="none" strike="noStrike" dirty="0">
                        <a:solidFill>
                          <a:srgbClr val="000000"/>
                        </a:solidFill>
                        <a:effectLst/>
                        <a:highlight>
                          <a:srgbClr val="FFFF00"/>
                        </a:highlight>
                        <a:latin typeface="Calibri" panose="020F0502020204030204" pitchFamily="34" charset="0"/>
                      </a:endParaRPr>
                    </a:p>
                  </a:txBody>
                  <a:tcPr marL="8111" marR="8111" marT="8111" marB="0" anchor="ctr"/>
                </a:tc>
                <a:extLst>
                  <a:ext uri="{0D108BD9-81ED-4DB2-BD59-A6C34878D82A}">
                    <a16:rowId xmlns:a16="http://schemas.microsoft.com/office/drawing/2014/main" val="2005145157"/>
                  </a:ext>
                </a:extLst>
              </a:tr>
              <a:tr h="535941">
                <a:tc>
                  <a:txBody>
                    <a:bodyPr/>
                    <a:lstStyle/>
                    <a:p>
                      <a:pPr algn="ctr" fontAlgn="ctr"/>
                      <a:r>
                        <a:rPr lang="pt-BR" sz="1000" u="none" strike="noStrike" dirty="0">
                          <a:effectLst/>
                        </a:rPr>
                        <a:t>Item 4.1.3</a:t>
                      </a:r>
                      <a:endParaRPr lang="pt-BR" sz="1000" b="0" i="0" u="none" strike="noStrike" dirty="0">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 </a:t>
                      </a:r>
                      <a:endParaRPr lang="pt-BR" sz="1000" b="0"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dirty="0">
                          <a:effectLst/>
                        </a:rPr>
                        <a:t>As  instalações,  caso  possam  ser  utilizadas  para  projetos sociais, deverão ter sua utilização justificada e, amparadas em legislações pertinentes;</a:t>
                      </a:r>
                      <a:endParaRPr lang="pt-BR" sz="1000" b="0" i="0" u="none" strike="noStrike" dirty="0">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1311077321"/>
                  </a:ext>
                </a:extLst>
              </a:tr>
            </a:tbl>
          </a:graphicData>
        </a:graphic>
      </p:graphicFrame>
    </p:spTree>
    <p:extLst>
      <p:ext uri="{BB962C8B-B14F-4D97-AF65-F5344CB8AC3E}">
        <p14:creationId xmlns:p14="http://schemas.microsoft.com/office/powerpoint/2010/main" val="33101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1393461827"/>
              </p:ext>
            </p:extLst>
          </p:nvPr>
        </p:nvGraphicFramePr>
        <p:xfrm>
          <a:off x="286604" y="1323835"/>
          <a:ext cx="9224962" cy="4131470"/>
        </p:xfrm>
        <a:graphic>
          <a:graphicData uri="http://schemas.openxmlformats.org/drawingml/2006/table">
            <a:tbl>
              <a:tblPr>
                <a:tableStyleId>{5C22544A-7EE6-4342-B048-85BDC9FD1C3A}</a:tableStyleId>
              </a:tblPr>
              <a:tblGrid>
                <a:gridCol w="1624083">
                  <a:extLst>
                    <a:ext uri="{9D8B030D-6E8A-4147-A177-3AD203B41FA5}">
                      <a16:colId xmlns:a16="http://schemas.microsoft.com/office/drawing/2014/main" val="75979649"/>
                    </a:ext>
                  </a:extLst>
                </a:gridCol>
                <a:gridCol w="3875863">
                  <a:extLst>
                    <a:ext uri="{9D8B030D-6E8A-4147-A177-3AD203B41FA5}">
                      <a16:colId xmlns:a16="http://schemas.microsoft.com/office/drawing/2014/main" val="3118526984"/>
                    </a:ext>
                  </a:extLst>
                </a:gridCol>
                <a:gridCol w="3725016">
                  <a:extLst>
                    <a:ext uri="{9D8B030D-6E8A-4147-A177-3AD203B41FA5}">
                      <a16:colId xmlns:a16="http://schemas.microsoft.com/office/drawing/2014/main" val="1014020697"/>
                    </a:ext>
                  </a:extLst>
                </a:gridCol>
              </a:tblGrid>
              <a:tr h="211550">
                <a:tc>
                  <a:txBody>
                    <a:bodyPr/>
                    <a:lstStyle/>
                    <a:p>
                      <a:pPr algn="ctr" fontAlgn="ctr"/>
                      <a:r>
                        <a:rPr lang="pt-BR" sz="1000" b="1" u="none" strike="noStrike" dirty="0">
                          <a:effectLst/>
                        </a:rPr>
                        <a:t>ARTIGO DA MINUTA</a:t>
                      </a:r>
                      <a:endParaRPr lang="pt-BR" sz="1000" b="1" i="0" u="none" strike="noStrike" dirty="0">
                        <a:solidFill>
                          <a:srgbClr val="000000"/>
                        </a:solidFill>
                        <a:effectLst/>
                        <a:latin typeface="Calibri" panose="020F0502020204030204" pitchFamily="34" charset="0"/>
                      </a:endParaRPr>
                    </a:p>
                  </a:txBody>
                  <a:tcPr marL="8111" marR="8111" marT="8111" marB="0" anchor="ctr"/>
                </a:tc>
                <a:tc>
                  <a:txBody>
                    <a:bodyPr/>
                    <a:lstStyle/>
                    <a:p>
                      <a:pPr algn="ctr" fontAlgn="ctr"/>
                      <a:r>
                        <a:rPr lang="pt-BR" sz="1000" b="1" u="none" strike="noStrike">
                          <a:effectLst/>
                        </a:rPr>
                        <a:t>PROPOSTA DE ALTERAÇÃO</a:t>
                      </a:r>
                      <a:endParaRPr lang="pt-BR" sz="1000" b="1" i="0" u="none" strike="noStrike">
                        <a:solidFill>
                          <a:srgbClr val="000000"/>
                        </a:solidFill>
                        <a:effectLst/>
                        <a:latin typeface="Calibri" panose="020F0502020204030204" pitchFamily="34" charset="0"/>
                      </a:endParaRPr>
                    </a:p>
                  </a:txBody>
                  <a:tcPr marL="8111" marR="8111" marT="8111" marB="0" anchor="ctr"/>
                </a:tc>
                <a:tc>
                  <a:txBody>
                    <a:bodyPr/>
                    <a:lstStyle/>
                    <a:p>
                      <a:pPr algn="ctr" fontAlgn="ctr"/>
                      <a:r>
                        <a:rPr lang="pt-BR" sz="1000" b="1" u="none" strike="noStrike" dirty="0">
                          <a:effectLst/>
                        </a:rPr>
                        <a:t>JUSTIFICATIVA</a:t>
                      </a:r>
                      <a:endParaRPr lang="pt-BR" sz="1000" b="1" i="0" u="none" strike="noStrike" dirty="0">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2869184033"/>
                  </a:ext>
                </a:extLst>
              </a:tr>
              <a:tr h="411288">
                <a:tc>
                  <a:txBody>
                    <a:bodyPr/>
                    <a:lstStyle/>
                    <a:p>
                      <a:pPr algn="ctr" fontAlgn="ctr"/>
                      <a:r>
                        <a:rPr lang="pt-BR" sz="1000" u="none" strike="noStrike" dirty="0">
                          <a:effectLst/>
                        </a:rPr>
                        <a:t>Anexo II, item 3.2, alínea d</a:t>
                      </a:r>
                      <a:endParaRPr lang="pt-BR" sz="1000" b="0" i="0" u="none" strike="noStrike" dirty="0">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dirty="0">
                          <a:effectLst/>
                        </a:rPr>
                        <a:t>Poços: Verificar se as condições permitem produzir por mais tempo</a:t>
                      </a:r>
                      <a:endParaRPr lang="pt-BR" sz="1000" b="0" i="0" u="none" strike="noStrike" dirty="0">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dirty="0">
                          <a:effectLst/>
                        </a:rPr>
                        <a:t>Se não, ainda será possível um </a:t>
                      </a:r>
                      <a:r>
                        <a:rPr lang="pt-BR" sz="1000" u="none" strike="noStrike" dirty="0" err="1">
                          <a:effectLst/>
                        </a:rPr>
                        <a:t>Workover</a:t>
                      </a:r>
                      <a:r>
                        <a:rPr lang="pt-BR" sz="1000" u="none" strike="noStrike" dirty="0">
                          <a:effectLst/>
                        </a:rPr>
                        <a:t> ?(manutenção); $$$ EVTE do início do campo</a:t>
                      </a:r>
                      <a:endParaRPr lang="pt-BR" sz="1000" b="0" i="0" u="none" strike="noStrike" dirty="0">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338269414"/>
                  </a:ext>
                </a:extLst>
              </a:tr>
              <a:tr h="411288">
                <a:tc>
                  <a:txBody>
                    <a:bodyPr/>
                    <a:lstStyle/>
                    <a:p>
                      <a:pPr algn="ctr" fontAlgn="ctr"/>
                      <a:r>
                        <a:rPr lang="pt-BR" sz="1000" u="none" strike="noStrike">
                          <a:effectLst/>
                        </a:rPr>
                        <a:t>Item 3.2, alínea e</a:t>
                      </a:r>
                      <a:endParaRPr lang="pt-BR" sz="1000" b="0"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Linhas e equipamento submarinos: Idem a poços, é necessária uma</a:t>
                      </a:r>
                      <a:br>
                        <a:rPr lang="pt-BR" sz="1000" u="none" strike="noStrike">
                          <a:effectLst/>
                        </a:rPr>
                      </a:br>
                      <a:r>
                        <a:rPr lang="pt-BR" sz="1000" u="none" strike="noStrike">
                          <a:effectLst/>
                        </a:rPr>
                        <a:t>confirmação  técnica  que  mostre  estes  podem  produzir  por  mais tempo.</a:t>
                      </a:r>
                      <a:endParaRPr lang="pt-BR" sz="1000" b="0"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Em caso negativo, qual o custo necessário com manutenções e/ou trocas?</a:t>
                      </a:r>
                      <a:endParaRPr lang="pt-BR" sz="1000" b="0" i="0" u="none" strike="noStrike">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1015885207"/>
                  </a:ext>
                </a:extLst>
              </a:tr>
              <a:tr h="411288">
                <a:tc>
                  <a:txBody>
                    <a:bodyPr/>
                    <a:lstStyle/>
                    <a:p>
                      <a:pPr algn="ctr" fontAlgn="ctr"/>
                      <a:r>
                        <a:rPr lang="pt-BR" sz="1000" u="none" strike="noStrike">
                          <a:effectLst/>
                        </a:rPr>
                        <a:t>Item 3.2, alínea f</a:t>
                      </a:r>
                      <a:endParaRPr lang="pt-BR" sz="1000" b="0"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Segurança da Plataforma: idem a poços, utilizando-se de ferramentas</a:t>
                      </a:r>
                      <a:br>
                        <a:rPr lang="pt-BR" sz="1000" u="none" strike="noStrike">
                          <a:effectLst/>
                        </a:rPr>
                      </a:br>
                      <a:r>
                        <a:rPr lang="pt-BR" sz="1000" u="none" strike="noStrike">
                          <a:effectLst/>
                        </a:rPr>
                        <a:t>como o Bow Tie para checar se estão operacionais.</a:t>
                      </a:r>
                      <a:endParaRPr lang="pt-BR" sz="1000" b="1"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dirty="0">
                          <a:effectLst/>
                        </a:rPr>
                        <a:t>Caso negativo, qual o custo para recompô-las?</a:t>
                      </a:r>
                      <a:endParaRPr lang="pt-BR" sz="1000" b="0" i="0" u="none" strike="noStrike" dirty="0">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2833985619"/>
                  </a:ext>
                </a:extLst>
              </a:tr>
              <a:tr h="411288">
                <a:tc>
                  <a:txBody>
                    <a:bodyPr/>
                    <a:lstStyle/>
                    <a:p>
                      <a:pPr algn="ctr" fontAlgn="ctr"/>
                      <a:r>
                        <a:rPr lang="pt-BR" sz="1000" u="none" strike="noStrike">
                          <a:effectLst/>
                        </a:rPr>
                        <a:t>Item 3.2, alínea g</a:t>
                      </a:r>
                      <a:endParaRPr lang="pt-BR" sz="1000" b="0"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Integridade da Plataforma:</a:t>
                      </a:r>
                      <a:endParaRPr lang="pt-BR" sz="1000" b="1"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Qual a capacidade de quitar todas as RTI da unidade e permitir que a mesma opere por mais tempo? Qual o custo disso?</a:t>
                      </a:r>
                      <a:endParaRPr lang="pt-BR" sz="1000" b="0" i="0" u="none" strike="noStrike">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510394459"/>
                  </a:ext>
                </a:extLst>
              </a:tr>
              <a:tr h="1809457">
                <a:tc>
                  <a:txBody>
                    <a:bodyPr/>
                    <a:lstStyle/>
                    <a:p>
                      <a:pPr algn="ctr" fontAlgn="ctr"/>
                      <a:r>
                        <a:rPr lang="pt-BR" sz="1000" u="none" strike="noStrike" dirty="0">
                          <a:effectLst/>
                        </a:rPr>
                        <a:t>Item 3.2, alínea h</a:t>
                      </a:r>
                      <a:endParaRPr lang="pt-BR" sz="1000" b="0" i="0" u="none" strike="noStrike" dirty="0">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dirty="0">
                          <a:effectLst/>
                        </a:rPr>
                        <a:t>Análise econômica:</a:t>
                      </a:r>
                      <a:endParaRPr lang="pt-BR" sz="1000" b="1" i="0" u="none" strike="noStrike" dirty="0">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Qual a produção remanescente que teremos ao aumentar o tempo de produção (receita)? E quanto será  necessário  gastar  para  produzir  por  esse tempo (CAPEX)? Caso o balanço seja positivo, Descomissionamento atrasado.</a:t>
                      </a:r>
                      <a:br>
                        <a:rPr lang="pt-BR" sz="1000" u="none" strike="noStrike">
                          <a:effectLst/>
                        </a:rPr>
                      </a:br>
                      <a:br>
                        <a:rPr lang="pt-BR" sz="1000" u="none" strike="noStrike">
                          <a:effectLst/>
                        </a:rPr>
                      </a:br>
                      <a:r>
                        <a:rPr lang="pt-BR" sz="1000" u="none" strike="noStrike">
                          <a:effectLst/>
                        </a:rPr>
                        <a:t>Apresentar os upsides exploratórios identificados nas  áreas  adjacentes  e  que  poderiam  ser explotados, em caso de descoberta, com a infraestrutura existente. Especificar o raio de alcance da infraestrutura considerado.</a:t>
                      </a:r>
                      <a:endParaRPr lang="pt-BR" sz="1000" b="0" i="0" u="none" strike="noStrike">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1898446674"/>
                  </a:ext>
                </a:extLst>
              </a:tr>
              <a:tr h="411288">
                <a:tc>
                  <a:txBody>
                    <a:bodyPr/>
                    <a:lstStyle/>
                    <a:p>
                      <a:pPr algn="ctr" fontAlgn="ctr"/>
                      <a:r>
                        <a:rPr lang="pt-BR" sz="1000" u="none" strike="noStrike" dirty="0">
                          <a:effectLst/>
                        </a:rPr>
                        <a:t>3.3 instalações da produção</a:t>
                      </a:r>
                      <a:endParaRPr lang="pt-BR" sz="1000" b="0" i="0" u="none" strike="noStrike" dirty="0">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a:effectLst/>
                        </a:rPr>
                        <a:t>Incluir:  f)  se  a  capacidade  de  quitação  das  RTI  na  unidade  estão</a:t>
                      </a:r>
                      <a:br>
                        <a:rPr lang="pt-BR" sz="1000" u="none" strike="noStrike">
                          <a:effectLst/>
                        </a:rPr>
                      </a:br>
                      <a:r>
                        <a:rPr lang="pt-BR" sz="1000" u="none" strike="noStrike">
                          <a:effectLst/>
                        </a:rPr>
                        <a:t>compatíveis com a extensão de vida útil da mesma</a:t>
                      </a:r>
                      <a:endParaRPr lang="pt-BR" sz="1000" b="0" i="0" u="none" strike="noStrike">
                        <a:solidFill>
                          <a:srgbClr val="000000"/>
                        </a:solidFill>
                        <a:effectLst/>
                        <a:latin typeface="Calibri" panose="020F0502020204030204" pitchFamily="34" charset="0"/>
                      </a:endParaRPr>
                    </a:p>
                  </a:txBody>
                  <a:tcPr marL="8111" marR="8111" marT="8111" marB="0" anchor="ctr"/>
                </a:tc>
                <a:tc>
                  <a:txBody>
                    <a:bodyPr/>
                    <a:lstStyle/>
                    <a:p>
                      <a:pPr algn="l" fontAlgn="ctr"/>
                      <a:r>
                        <a:rPr lang="pt-BR" sz="1000" u="none" strike="noStrike" dirty="0">
                          <a:effectLst/>
                        </a:rPr>
                        <a:t> </a:t>
                      </a:r>
                      <a:endParaRPr lang="pt-BR" sz="1000" b="0" i="0" u="none" strike="noStrike" dirty="0">
                        <a:solidFill>
                          <a:srgbClr val="000000"/>
                        </a:solidFill>
                        <a:effectLst/>
                        <a:latin typeface="Calibri" panose="020F0502020204030204" pitchFamily="34" charset="0"/>
                      </a:endParaRPr>
                    </a:p>
                  </a:txBody>
                  <a:tcPr marL="8111" marR="8111" marT="8111" marB="0" anchor="ctr"/>
                </a:tc>
                <a:extLst>
                  <a:ext uri="{0D108BD9-81ED-4DB2-BD59-A6C34878D82A}">
                    <a16:rowId xmlns:a16="http://schemas.microsoft.com/office/drawing/2014/main" val="498258222"/>
                  </a:ext>
                </a:extLst>
              </a:tr>
            </a:tbl>
          </a:graphicData>
        </a:graphic>
      </p:graphicFrame>
    </p:spTree>
    <p:extLst>
      <p:ext uri="{BB962C8B-B14F-4D97-AF65-F5344CB8AC3E}">
        <p14:creationId xmlns:p14="http://schemas.microsoft.com/office/powerpoint/2010/main" val="3081422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extLst>
              <p:ext uri="{D42A27DB-BD31-4B8C-83A1-F6EECF244321}">
                <p14:modId xmlns:p14="http://schemas.microsoft.com/office/powerpoint/2010/main" val="2515424409"/>
              </p:ext>
            </p:extLst>
          </p:nvPr>
        </p:nvGraphicFramePr>
        <p:xfrm>
          <a:off x="476320" y="1596788"/>
          <a:ext cx="9008873" cy="3574162"/>
        </p:xfrm>
        <a:graphic>
          <a:graphicData uri="http://schemas.openxmlformats.org/drawingml/2006/table">
            <a:tbl>
              <a:tblPr>
                <a:tableStyleId>{5C22544A-7EE6-4342-B048-85BDC9FD1C3A}</a:tableStyleId>
              </a:tblPr>
              <a:tblGrid>
                <a:gridCol w="2447801">
                  <a:extLst>
                    <a:ext uri="{9D8B030D-6E8A-4147-A177-3AD203B41FA5}">
                      <a16:colId xmlns:a16="http://schemas.microsoft.com/office/drawing/2014/main" val="4284625238"/>
                    </a:ext>
                  </a:extLst>
                </a:gridCol>
                <a:gridCol w="3957375">
                  <a:extLst>
                    <a:ext uri="{9D8B030D-6E8A-4147-A177-3AD203B41FA5}">
                      <a16:colId xmlns:a16="http://schemas.microsoft.com/office/drawing/2014/main" val="594729022"/>
                    </a:ext>
                  </a:extLst>
                </a:gridCol>
                <a:gridCol w="2603697">
                  <a:extLst>
                    <a:ext uri="{9D8B030D-6E8A-4147-A177-3AD203B41FA5}">
                      <a16:colId xmlns:a16="http://schemas.microsoft.com/office/drawing/2014/main" val="3507312847"/>
                    </a:ext>
                  </a:extLst>
                </a:gridCol>
              </a:tblGrid>
              <a:tr h="158659">
                <a:tc>
                  <a:txBody>
                    <a:bodyPr/>
                    <a:lstStyle/>
                    <a:p>
                      <a:pPr algn="ctr" fontAlgn="t"/>
                      <a:r>
                        <a:rPr lang="pt-BR" sz="1000" b="1" u="none" strike="noStrike" dirty="0">
                          <a:effectLst/>
                        </a:rPr>
                        <a:t>ARTIGO DA MINUTA</a:t>
                      </a:r>
                      <a:endParaRPr lang="pt-BR" sz="1000" b="1" i="0" u="none" strike="noStrike" dirty="0">
                        <a:solidFill>
                          <a:srgbClr val="000000"/>
                        </a:solidFill>
                        <a:effectLst/>
                        <a:latin typeface="Calibri" panose="020F0502020204030204" pitchFamily="34" charset="0"/>
                      </a:endParaRPr>
                    </a:p>
                  </a:txBody>
                  <a:tcPr marL="4110" marR="4110" marT="4110" marB="0"/>
                </a:tc>
                <a:tc>
                  <a:txBody>
                    <a:bodyPr/>
                    <a:lstStyle/>
                    <a:p>
                      <a:pPr algn="ctr" fontAlgn="t"/>
                      <a:r>
                        <a:rPr lang="pt-BR" sz="1000" b="1" u="none" strike="noStrike" dirty="0">
                          <a:effectLst/>
                        </a:rPr>
                        <a:t>PROPOSTA DE ALTERAÇÃO</a:t>
                      </a:r>
                      <a:endParaRPr lang="pt-BR" sz="1000" b="1" i="0" u="none" strike="noStrike" dirty="0">
                        <a:solidFill>
                          <a:srgbClr val="000000"/>
                        </a:solidFill>
                        <a:effectLst/>
                        <a:latin typeface="Calibri" panose="020F0502020204030204" pitchFamily="34" charset="0"/>
                      </a:endParaRPr>
                    </a:p>
                  </a:txBody>
                  <a:tcPr marL="4110" marR="4110" marT="4110" marB="0"/>
                </a:tc>
                <a:tc>
                  <a:txBody>
                    <a:bodyPr/>
                    <a:lstStyle/>
                    <a:p>
                      <a:pPr algn="ctr" fontAlgn="t"/>
                      <a:r>
                        <a:rPr lang="pt-BR" sz="1000" b="1" u="none" strike="noStrike" dirty="0">
                          <a:effectLst/>
                        </a:rPr>
                        <a:t>JUSTIFICATIVA</a:t>
                      </a:r>
                      <a:endParaRPr lang="pt-BR" sz="1000" b="1" i="0" u="none" strike="noStrike" dirty="0">
                        <a:solidFill>
                          <a:srgbClr val="000000"/>
                        </a:solidFill>
                        <a:effectLst/>
                        <a:latin typeface="Calibri" panose="020F0502020204030204" pitchFamily="34" charset="0"/>
                      </a:endParaRPr>
                    </a:p>
                  </a:txBody>
                  <a:tcPr marL="4110" marR="4110" marT="4110" marB="0"/>
                </a:tc>
                <a:extLst>
                  <a:ext uri="{0D108BD9-81ED-4DB2-BD59-A6C34878D82A}">
                    <a16:rowId xmlns:a16="http://schemas.microsoft.com/office/drawing/2014/main" val="2815872907"/>
                  </a:ext>
                </a:extLst>
              </a:tr>
              <a:tr h="1085615">
                <a:tc>
                  <a:txBody>
                    <a:bodyPr/>
                    <a:lstStyle/>
                    <a:p>
                      <a:pPr algn="ctr" fontAlgn="t"/>
                      <a:r>
                        <a:rPr lang="pt-BR" sz="1000" u="none" strike="noStrike" dirty="0">
                          <a:effectLst/>
                          <a:highlight>
                            <a:srgbClr val="FFFF00"/>
                          </a:highlight>
                        </a:rPr>
                        <a:t>Dispõe sobre o </a:t>
                      </a:r>
                      <a:r>
                        <a:rPr lang="pt-BR" sz="1000" u="none" strike="noStrike" dirty="0" err="1">
                          <a:effectLst/>
                          <a:highlight>
                            <a:srgbClr val="FFFF00"/>
                          </a:highlight>
                        </a:rPr>
                        <a:t>descomissionamento</a:t>
                      </a:r>
                      <a:r>
                        <a:rPr lang="pt-BR" sz="1000" u="none" strike="noStrike" dirty="0">
                          <a:effectLst/>
                          <a:highlight>
                            <a:srgbClr val="FFFF00"/>
                          </a:highlight>
                        </a:rPr>
                        <a:t> de instalações de exploração e de produção de petróleo e gás natural, disciplina a alienação</a:t>
                      </a:r>
                      <a:br>
                        <a:rPr lang="pt-BR" sz="1000" u="none" strike="noStrike" dirty="0">
                          <a:effectLst/>
                          <a:highlight>
                            <a:srgbClr val="FFFF00"/>
                          </a:highlight>
                        </a:rPr>
                      </a:br>
                      <a:r>
                        <a:rPr lang="pt-BR" sz="1000" u="none" strike="noStrike" dirty="0">
                          <a:effectLst/>
                          <a:highlight>
                            <a:srgbClr val="FFFF00"/>
                          </a:highlight>
                        </a:rPr>
                        <a:t>e a reversão de bens, o cumprimento de obrigações remanescentes na fase de exploração e a devolução de área na fase de produção e dá outras providências.</a:t>
                      </a:r>
                      <a:endParaRPr lang="pt-BR" sz="1000" b="1" i="0" u="none" strike="noStrike" dirty="0">
                        <a:solidFill>
                          <a:srgbClr val="000000"/>
                        </a:solidFill>
                        <a:effectLst/>
                        <a:highlight>
                          <a:srgbClr val="FFFF00"/>
                        </a:highlight>
                        <a:latin typeface="Calibri" panose="020F0502020204030204" pitchFamily="34" charset="0"/>
                      </a:endParaRPr>
                    </a:p>
                  </a:txBody>
                  <a:tcPr marL="4110" marR="4110" marT="4110" marB="0"/>
                </a:tc>
                <a:tc>
                  <a:txBody>
                    <a:bodyPr/>
                    <a:lstStyle/>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r>
                        <a:rPr lang="pt-BR" sz="1000" u="none" strike="noStrike" dirty="0">
                          <a:effectLst/>
                          <a:highlight>
                            <a:srgbClr val="FFFF00"/>
                          </a:highlight>
                        </a:rPr>
                        <a:t>Retirar do texto da minuta frase: alienação e a reversão de bens</a:t>
                      </a:r>
                      <a:endParaRPr lang="pt-BR" sz="1000" b="0" i="0" u="none" strike="noStrike" dirty="0">
                        <a:solidFill>
                          <a:srgbClr val="000000"/>
                        </a:solidFill>
                        <a:effectLst/>
                        <a:highlight>
                          <a:srgbClr val="FFFF00"/>
                        </a:highlight>
                        <a:latin typeface="Calibri" panose="020F0502020204030204" pitchFamily="34" charset="0"/>
                      </a:endParaRPr>
                    </a:p>
                  </a:txBody>
                  <a:tcPr marL="4110" marR="4110" marT="4110" marB="0"/>
                </a:tc>
                <a:tc>
                  <a:txBody>
                    <a:bodyPr/>
                    <a:lstStyle/>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r>
                        <a:rPr lang="pt-BR" sz="1000" u="none" strike="noStrike" dirty="0">
                          <a:effectLst/>
                          <a:highlight>
                            <a:srgbClr val="FFFF00"/>
                          </a:highlight>
                        </a:rPr>
                        <a:t>Em função da problemática envolvendo estes temas, será melhor uma resolução específica.</a:t>
                      </a:r>
                      <a:endParaRPr lang="pt-BR" sz="1000" b="0" i="0" u="none" strike="noStrike" dirty="0">
                        <a:solidFill>
                          <a:srgbClr val="000000"/>
                        </a:solidFill>
                        <a:effectLst/>
                        <a:highlight>
                          <a:srgbClr val="FFFF00"/>
                        </a:highlight>
                        <a:latin typeface="Calibri" panose="020F0502020204030204" pitchFamily="34" charset="0"/>
                      </a:endParaRPr>
                    </a:p>
                  </a:txBody>
                  <a:tcPr marL="4110" marR="4110" marT="4110" marB="0"/>
                </a:tc>
                <a:extLst>
                  <a:ext uri="{0D108BD9-81ED-4DB2-BD59-A6C34878D82A}">
                    <a16:rowId xmlns:a16="http://schemas.microsoft.com/office/drawing/2014/main" val="200220360"/>
                  </a:ext>
                </a:extLst>
              </a:tr>
              <a:tr h="776629">
                <a:tc>
                  <a:txBody>
                    <a:bodyPr/>
                    <a:lstStyle/>
                    <a:p>
                      <a:pPr algn="ctr" fontAlgn="t"/>
                      <a:endParaRPr lang="pt-BR" sz="1000" u="none" strike="noStrike" dirty="0">
                        <a:effectLst/>
                        <a:highlight>
                          <a:srgbClr val="FFFF00"/>
                        </a:highlight>
                      </a:endParaRPr>
                    </a:p>
                    <a:p>
                      <a:pPr algn="ctr" fontAlgn="t"/>
                      <a:r>
                        <a:rPr lang="pt-BR" sz="1000" u="none" strike="noStrike" dirty="0">
                          <a:effectLst/>
                          <a:highlight>
                            <a:srgbClr val="FFFF00"/>
                          </a:highlight>
                        </a:rPr>
                        <a:t>3   INVENTÁRIO     DE MATERIAIS, RESÍDUOS              E REJEITOS</a:t>
                      </a:r>
                      <a:endParaRPr lang="pt-BR" sz="1000" b="1" i="0" u="none" strike="noStrike" dirty="0">
                        <a:solidFill>
                          <a:srgbClr val="000000"/>
                        </a:solidFill>
                        <a:effectLst/>
                        <a:highlight>
                          <a:srgbClr val="FFFF00"/>
                        </a:highlight>
                        <a:latin typeface="Calibri" panose="020F0502020204030204" pitchFamily="34" charset="0"/>
                      </a:endParaRPr>
                    </a:p>
                  </a:txBody>
                  <a:tcPr marL="4110" marR="4110" marT="4110" marB="0"/>
                </a:tc>
                <a:tc>
                  <a:txBody>
                    <a:bodyPr/>
                    <a:lstStyle/>
                    <a:p>
                      <a:pPr algn="l" fontAlgn="t"/>
                      <a:r>
                        <a:rPr lang="pt-BR" sz="1000" u="none" strike="noStrike">
                          <a:effectLst/>
                          <a:highlight>
                            <a:srgbClr val="FFFF00"/>
                          </a:highlight>
                        </a:rPr>
                        <a:t>4.3 Materiais e resíduos existentes em instalações terrestres</a:t>
                      </a:r>
                      <a:br>
                        <a:rPr lang="pt-BR" sz="1000" u="none" strike="noStrike">
                          <a:effectLst/>
                          <a:highlight>
                            <a:srgbClr val="FFFF00"/>
                          </a:highlight>
                        </a:rPr>
                      </a:br>
                      <a:r>
                        <a:rPr lang="pt-BR" sz="1000" u="none" strike="noStrike">
                          <a:effectLst/>
                          <a:highlight>
                            <a:srgbClr val="FFFF00"/>
                          </a:highlight>
                        </a:rPr>
                        <a:t>a) material ou resíduo;</a:t>
                      </a:r>
                      <a:br>
                        <a:rPr lang="pt-BR" sz="1000" u="none" strike="noStrike">
                          <a:effectLst/>
                          <a:highlight>
                            <a:srgbClr val="FFFF00"/>
                          </a:highlight>
                        </a:rPr>
                      </a:br>
                      <a:r>
                        <a:rPr lang="pt-BR" sz="1000" u="none" strike="noStrike">
                          <a:effectLst/>
                          <a:highlight>
                            <a:srgbClr val="FFFF00"/>
                          </a:highlight>
                        </a:rPr>
                        <a:t>b) Localização;</a:t>
                      </a:r>
                      <a:br>
                        <a:rPr lang="pt-BR" sz="1000" u="none" strike="noStrike">
                          <a:effectLst/>
                          <a:highlight>
                            <a:srgbClr val="FFFF00"/>
                          </a:highlight>
                        </a:rPr>
                      </a:br>
                      <a:r>
                        <a:rPr lang="pt-BR" sz="1000" u="none" strike="noStrike">
                          <a:effectLst/>
                          <a:highlight>
                            <a:srgbClr val="FFFF00"/>
                          </a:highlight>
                        </a:rPr>
                        <a:t>c) forma de acondicionamento e licenças do  INEA e</a:t>
                      </a:r>
                      <a:br>
                        <a:rPr lang="pt-BR" sz="1000" u="none" strike="noStrike">
                          <a:effectLst/>
                          <a:highlight>
                            <a:srgbClr val="FFFF00"/>
                          </a:highlight>
                        </a:rPr>
                      </a:br>
                      <a:r>
                        <a:rPr lang="pt-BR" sz="1000" u="none" strike="noStrike">
                          <a:effectLst/>
                          <a:highlight>
                            <a:srgbClr val="FFFF00"/>
                          </a:highlight>
                        </a:rPr>
                        <a:t>CNEM.</a:t>
                      </a:r>
                      <a:endParaRPr lang="pt-BR" sz="1000" b="1" i="0" u="none" strike="noStrike">
                        <a:solidFill>
                          <a:srgbClr val="000000"/>
                        </a:solidFill>
                        <a:effectLst/>
                        <a:highlight>
                          <a:srgbClr val="FFFF00"/>
                        </a:highlight>
                        <a:latin typeface="Calibri" panose="020F0502020204030204" pitchFamily="34" charset="0"/>
                      </a:endParaRPr>
                    </a:p>
                  </a:txBody>
                  <a:tcPr marL="4110" marR="4110" marT="4110" marB="0"/>
                </a:tc>
                <a:tc>
                  <a:txBody>
                    <a:bodyPr/>
                    <a:lstStyle/>
                    <a:p>
                      <a:pPr algn="l" fontAlgn="t"/>
                      <a:r>
                        <a:rPr lang="pt-BR" sz="1000" u="none" strike="noStrike" dirty="0">
                          <a:effectLst/>
                          <a:highlight>
                            <a:srgbClr val="FFFF00"/>
                          </a:highlight>
                        </a:rPr>
                        <a:t> </a:t>
                      </a:r>
                    </a:p>
                    <a:p>
                      <a:pPr algn="l" fontAlgn="t"/>
                      <a:endParaRPr lang="pt-BR" sz="1000" u="none" strike="noStrike" dirty="0">
                        <a:effectLst/>
                        <a:highlight>
                          <a:srgbClr val="FFFF00"/>
                        </a:highlight>
                      </a:endParaRPr>
                    </a:p>
                    <a:p>
                      <a:pPr algn="l" fontAlgn="t"/>
                      <a:r>
                        <a:rPr lang="pt-BR" sz="1000" u="none" strike="noStrike" dirty="0">
                          <a:effectLst/>
                          <a:highlight>
                            <a:srgbClr val="FFFF00"/>
                          </a:highlight>
                        </a:rPr>
                        <a:t>A parte terrestre está carente.</a:t>
                      </a:r>
                      <a:endParaRPr lang="pt-BR" sz="1000" b="0" i="0" u="none" strike="noStrike" dirty="0">
                        <a:solidFill>
                          <a:srgbClr val="000000"/>
                        </a:solidFill>
                        <a:effectLst/>
                        <a:highlight>
                          <a:srgbClr val="FFFF00"/>
                        </a:highlight>
                        <a:latin typeface="Calibri" panose="020F0502020204030204" pitchFamily="34" charset="0"/>
                      </a:endParaRPr>
                    </a:p>
                  </a:txBody>
                  <a:tcPr marL="4110" marR="4110" marT="4110" marB="0"/>
                </a:tc>
                <a:extLst>
                  <a:ext uri="{0D108BD9-81ED-4DB2-BD59-A6C34878D82A}">
                    <a16:rowId xmlns:a16="http://schemas.microsoft.com/office/drawing/2014/main" val="3868355820"/>
                  </a:ext>
                </a:extLst>
              </a:tr>
              <a:tr h="158659">
                <a:tc>
                  <a:txBody>
                    <a:bodyPr/>
                    <a:lstStyle/>
                    <a:p>
                      <a:pPr algn="ctr" fontAlgn="t"/>
                      <a:r>
                        <a:rPr lang="pt-BR" sz="1000" u="none" strike="noStrike" dirty="0">
                          <a:effectLst/>
                        </a:rPr>
                        <a:t>5.2 Meio Biótico</a:t>
                      </a:r>
                      <a:endParaRPr lang="pt-BR" sz="1000" b="1" i="0" u="none" strike="noStrike" dirty="0">
                        <a:solidFill>
                          <a:srgbClr val="000000"/>
                        </a:solidFill>
                        <a:effectLst/>
                        <a:latin typeface="Calibri" panose="020F0502020204030204" pitchFamily="34" charset="0"/>
                      </a:endParaRPr>
                    </a:p>
                  </a:txBody>
                  <a:tcPr marL="4110" marR="4110" marT="4110" marB="0"/>
                </a:tc>
                <a:tc>
                  <a:txBody>
                    <a:bodyPr/>
                    <a:lstStyle/>
                    <a:p>
                      <a:pPr algn="l" fontAlgn="t"/>
                      <a:r>
                        <a:rPr lang="pt-BR" sz="1000" u="none" strike="noStrike">
                          <a:effectLst/>
                        </a:rPr>
                        <a:t>d) conectividade da flora e fauna marinhas;</a:t>
                      </a:r>
                      <a:endParaRPr lang="pt-BR" sz="1000" b="0" i="0" u="none" strike="noStrike">
                        <a:solidFill>
                          <a:srgbClr val="000000"/>
                        </a:solidFill>
                        <a:effectLst/>
                        <a:latin typeface="Calibri" panose="020F0502020204030204" pitchFamily="34" charset="0"/>
                      </a:endParaRPr>
                    </a:p>
                  </a:txBody>
                  <a:tcPr marL="4110" marR="4110" marT="4110" marB="0"/>
                </a:tc>
                <a:tc>
                  <a:txBody>
                    <a:bodyPr/>
                    <a:lstStyle/>
                    <a:p>
                      <a:pPr algn="l" fontAlgn="t"/>
                      <a:r>
                        <a:rPr lang="pt-BR" sz="1000" u="none" strike="noStrike">
                          <a:effectLst/>
                        </a:rPr>
                        <a:t> </a:t>
                      </a:r>
                      <a:endParaRPr lang="pt-BR" sz="1000" b="0" i="0" u="none" strike="noStrike">
                        <a:solidFill>
                          <a:srgbClr val="000000"/>
                        </a:solidFill>
                        <a:effectLst/>
                        <a:latin typeface="Calibri" panose="020F0502020204030204" pitchFamily="34" charset="0"/>
                      </a:endParaRPr>
                    </a:p>
                  </a:txBody>
                  <a:tcPr marL="4110" marR="4110" marT="4110" marB="0"/>
                </a:tc>
                <a:extLst>
                  <a:ext uri="{0D108BD9-81ED-4DB2-BD59-A6C34878D82A}">
                    <a16:rowId xmlns:a16="http://schemas.microsoft.com/office/drawing/2014/main" val="2051186873"/>
                  </a:ext>
                </a:extLst>
              </a:tr>
              <a:tr h="1394600">
                <a:tc>
                  <a:txBody>
                    <a:bodyPr/>
                    <a:lstStyle/>
                    <a:p>
                      <a:pPr algn="ctr" fontAlgn="t"/>
                      <a:r>
                        <a:rPr lang="pt-BR" sz="1000" u="none" strike="noStrike" dirty="0">
                          <a:effectLst/>
                          <a:highlight>
                            <a:srgbClr val="FFFF00"/>
                          </a:highlight>
                        </a:rPr>
                        <a:t>1.    OBJETIVO  E  CAMPO  DE APLICAÇÃO O      objetivo      deste roteiro       é       orientar       a elaboração    do    Estudo    de Justificativas          para          o </a:t>
                      </a:r>
                      <a:r>
                        <a:rPr lang="pt-BR" sz="1000" u="none" strike="noStrike" dirty="0" err="1">
                          <a:effectLst/>
                          <a:highlight>
                            <a:srgbClr val="FFFF00"/>
                          </a:highlight>
                        </a:rPr>
                        <a:t>Descomissionamento</a:t>
                      </a:r>
                      <a:r>
                        <a:rPr lang="pt-BR" sz="1000" u="none" strike="noStrike" dirty="0">
                          <a:effectLst/>
                          <a:highlight>
                            <a:srgbClr val="FFFF00"/>
                          </a:highlight>
                        </a:rPr>
                        <a:t>  (EJD)  e</a:t>
                      </a:r>
                      <a:br>
                        <a:rPr lang="pt-BR" sz="1000" u="none" strike="noStrike" dirty="0">
                          <a:effectLst/>
                          <a:highlight>
                            <a:srgbClr val="FFFF00"/>
                          </a:highlight>
                        </a:rPr>
                      </a:br>
                      <a:r>
                        <a:rPr lang="pt-BR" sz="1000" u="none" strike="noStrike" dirty="0">
                          <a:effectLst/>
                          <a:highlight>
                            <a:srgbClr val="FFFF00"/>
                          </a:highlight>
                        </a:rPr>
                        <a:t>estabelecer  o  seu  conteúdo mínimo.</a:t>
                      </a:r>
                      <a:endParaRPr lang="pt-BR" sz="1000" b="1" i="0" u="none" strike="noStrike" dirty="0">
                        <a:solidFill>
                          <a:srgbClr val="000000"/>
                        </a:solidFill>
                        <a:effectLst/>
                        <a:highlight>
                          <a:srgbClr val="FFFF00"/>
                        </a:highlight>
                        <a:latin typeface="Calibri" panose="020F0502020204030204" pitchFamily="34" charset="0"/>
                      </a:endParaRPr>
                    </a:p>
                  </a:txBody>
                  <a:tcPr marL="4110" marR="4110" marT="4110" marB="0"/>
                </a:tc>
                <a:tc>
                  <a:txBody>
                    <a:bodyPr/>
                    <a:lstStyle/>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r>
                        <a:rPr lang="pt-BR" sz="1000" u="none" strike="noStrike" dirty="0">
                          <a:effectLst/>
                          <a:highlight>
                            <a:srgbClr val="FFFF00"/>
                          </a:highlight>
                        </a:rPr>
                        <a:t>O EJD deveria ser retirado, e colocar as lacunas do</a:t>
                      </a:r>
                      <a:br>
                        <a:rPr lang="pt-BR" sz="1000" u="none" strike="noStrike" dirty="0">
                          <a:effectLst/>
                          <a:highlight>
                            <a:srgbClr val="FFFF00"/>
                          </a:highlight>
                        </a:rPr>
                      </a:br>
                      <a:r>
                        <a:rPr lang="pt-BR" sz="1000" u="none" strike="noStrike" dirty="0">
                          <a:effectLst/>
                          <a:highlight>
                            <a:srgbClr val="FFFF00"/>
                          </a:highlight>
                        </a:rPr>
                        <a:t>que lá se pede, no PD - PLANO DE DESENVOLVIMENTO. Neste caso sim, teríamos um único documento e, na resolução citar somente que:</a:t>
                      </a:r>
                      <a:br>
                        <a:rPr lang="pt-BR" sz="1000" u="none" strike="noStrike" dirty="0">
                          <a:effectLst/>
                          <a:highlight>
                            <a:srgbClr val="FFFF00"/>
                          </a:highlight>
                        </a:rPr>
                      </a:br>
                      <a:r>
                        <a:rPr lang="pt-BR" sz="1000" u="none" strike="noStrike" dirty="0">
                          <a:effectLst/>
                          <a:highlight>
                            <a:srgbClr val="FFFF00"/>
                          </a:highlight>
                        </a:rPr>
                        <a:t>Todos as análises que justifiquem o</a:t>
                      </a:r>
                      <a:br>
                        <a:rPr lang="pt-BR" sz="1000" u="none" strike="noStrike" dirty="0">
                          <a:effectLst/>
                          <a:highlight>
                            <a:srgbClr val="FFFF00"/>
                          </a:highlight>
                        </a:rPr>
                      </a:br>
                      <a:r>
                        <a:rPr lang="pt-BR" sz="1000" u="none" strike="noStrike" dirty="0" err="1">
                          <a:effectLst/>
                          <a:highlight>
                            <a:srgbClr val="FFFF00"/>
                          </a:highlight>
                        </a:rPr>
                        <a:t>Descomissionamento</a:t>
                      </a:r>
                      <a:r>
                        <a:rPr lang="pt-BR" sz="1000" u="none" strike="noStrike" dirty="0">
                          <a:effectLst/>
                          <a:highlight>
                            <a:srgbClr val="FFFF00"/>
                          </a:highlight>
                        </a:rPr>
                        <a:t>, terão de ter sido realizadas, conforme o último PD apresentado pela operadora, em sua plenitude.</a:t>
                      </a:r>
                      <a:endParaRPr lang="pt-BR" sz="1000" b="1" i="0" u="none" strike="noStrike" dirty="0">
                        <a:solidFill>
                          <a:srgbClr val="000000"/>
                        </a:solidFill>
                        <a:effectLst/>
                        <a:highlight>
                          <a:srgbClr val="FFFF00"/>
                        </a:highlight>
                        <a:latin typeface="Calibri" panose="020F0502020204030204" pitchFamily="34" charset="0"/>
                      </a:endParaRPr>
                    </a:p>
                  </a:txBody>
                  <a:tcPr marL="4110" marR="4110" marT="4110" marB="0"/>
                </a:tc>
                <a:tc>
                  <a:txBody>
                    <a:bodyPr/>
                    <a:lstStyle/>
                    <a:p>
                      <a:pPr algn="l" fontAlgn="t"/>
                      <a:r>
                        <a:rPr lang="pt-BR" sz="1000" u="none" strike="noStrike" dirty="0">
                          <a:effectLst/>
                          <a:highlight>
                            <a:srgbClr val="FFFF00"/>
                          </a:highlight>
                        </a:rPr>
                        <a:t>Entendo que assim, deixamos mais leve a resolução e,   utilizamos   de   forma   correta   o   PD,   em   sua plenitude. O Problema é vermos as lacunas do PD onde  determinadas  operadoras,  menores  ou  em terra, possam ter algum benefício de não ter de apresentar alguns requisitos. Mas neste caso, deixar- </a:t>
                      </a:r>
                      <a:r>
                        <a:rPr lang="pt-BR" sz="1000" u="none" strike="noStrike" dirty="0" err="1">
                          <a:effectLst/>
                          <a:highlight>
                            <a:srgbClr val="FFFF00"/>
                          </a:highlight>
                        </a:rPr>
                        <a:t>se-ia</a:t>
                      </a:r>
                      <a:r>
                        <a:rPr lang="pt-BR" sz="1000" u="none" strike="noStrike" dirty="0">
                          <a:effectLst/>
                          <a:highlight>
                            <a:srgbClr val="FFFF00"/>
                          </a:highlight>
                        </a:rPr>
                        <a:t> claro no PD que, quando for </a:t>
                      </a:r>
                      <a:r>
                        <a:rPr lang="pt-BR" sz="1000" u="none" strike="noStrike" dirty="0" err="1">
                          <a:effectLst/>
                          <a:highlight>
                            <a:srgbClr val="FFFF00"/>
                          </a:highlight>
                        </a:rPr>
                        <a:t>descomissionar</a:t>
                      </a:r>
                      <a:r>
                        <a:rPr lang="pt-BR" sz="1000" u="none" strike="noStrike" dirty="0">
                          <a:effectLst/>
                          <a:highlight>
                            <a:srgbClr val="FFFF00"/>
                          </a:highlight>
                        </a:rPr>
                        <a:t>, tais estudos deverão ser realizados.</a:t>
                      </a:r>
                      <a:endParaRPr lang="pt-BR" sz="1000" b="0" i="0" u="none" strike="noStrike" dirty="0">
                        <a:solidFill>
                          <a:srgbClr val="000000"/>
                        </a:solidFill>
                        <a:effectLst/>
                        <a:highlight>
                          <a:srgbClr val="FFFF00"/>
                        </a:highlight>
                        <a:latin typeface="Calibri" panose="020F0502020204030204" pitchFamily="34" charset="0"/>
                      </a:endParaRPr>
                    </a:p>
                  </a:txBody>
                  <a:tcPr marL="4110" marR="4110" marT="4110" marB="0"/>
                </a:tc>
                <a:extLst>
                  <a:ext uri="{0D108BD9-81ED-4DB2-BD59-A6C34878D82A}">
                    <a16:rowId xmlns:a16="http://schemas.microsoft.com/office/drawing/2014/main" val="1201240870"/>
                  </a:ext>
                </a:extLst>
              </a:tr>
            </a:tbl>
          </a:graphicData>
        </a:graphic>
      </p:graphicFrame>
    </p:spTree>
    <p:extLst>
      <p:ext uri="{BB962C8B-B14F-4D97-AF65-F5344CB8AC3E}">
        <p14:creationId xmlns:p14="http://schemas.microsoft.com/office/powerpoint/2010/main" val="3564361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extLst>
              <p:ext uri="{D42A27DB-BD31-4B8C-83A1-F6EECF244321}">
                <p14:modId xmlns:p14="http://schemas.microsoft.com/office/powerpoint/2010/main" val="4000648420"/>
              </p:ext>
            </p:extLst>
          </p:nvPr>
        </p:nvGraphicFramePr>
        <p:xfrm>
          <a:off x="434092" y="1605004"/>
          <a:ext cx="9033892" cy="4360090"/>
        </p:xfrm>
        <a:graphic>
          <a:graphicData uri="http://schemas.openxmlformats.org/drawingml/2006/table">
            <a:tbl>
              <a:tblPr>
                <a:tableStyleId>{5C22544A-7EE6-4342-B048-85BDC9FD1C3A}</a:tableStyleId>
              </a:tblPr>
              <a:tblGrid>
                <a:gridCol w="2306472">
                  <a:extLst>
                    <a:ext uri="{9D8B030D-6E8A-4147-A177-3AD203B41FA5}">
                      <a16:colId xmlns:a16="http://schemas.microsoft.com/office/drawing/2014/main" val="1436800890"/>
                    </a:ext>
                  </a:extLst>
                </a:gridCol>
                <a:gridCol w="3275462">
                  <a:extLst>
                    <a:ext uri="{9D8B030D-6E8A-4147-A177-3AD203B41FA5}">
                      <a16:colId xmlns:a16="http://schemas.microsoft.com/office/drawing/2014/main" val="3661751149"/>
                    </a:ext>
                  </a:extLst>
                </a:gridCol>
                <a:gridCol w="3451958">
                  <a:extLst>
                    <a:ext uri="{9D8B030D-6E8A-4147-A177-3AD203B41FA5}">
                      <a16:colId xmlns:a16="http://schemas.microsoft.com/office/drawing/2014/main" val="2827384796"/>
                    </a:ext>
                  </a:extLst>
                </a:gridCol>
              </a:tblGrid>
              <a:tr h="153732">
                <a:tc>
                  <a:txBody>
                    <a:bodyPr/>
                    <a:lstStyle/>
                    <a:p>
                      <a:pPr algn="ctr" fontAlgn="t"/>
                      <a:r>
                        <a:rPr lang="pt-BR" sz="1000" b="1" u="none" strike="noStrike" dirty="0">
                          <a:effectLst/>
                        </a:rPr>
                        <a:t>ARTIGO DA MINUTA</a:t>
                      </a:r>
                      <a:endParaRPr lang="pt-BR" sz="1000" b="1" i="0" u="none" strike="noStrike" dirty="0">
                        <a:solidFill>
                          <a:srgbClr val="000000"/>
                        </a:solidFill>
                        <a:effectLst/>
                        <a:latin typeface="Calibri" panose="020F0502020204030204" pitchFamily="34" charset="0"/>
                      </a:endParaRPr>
                    </a:p>
                  </a:txBody>
                  <a:tcPr marL="4110" marR="4110" marT="4110" marB="0"/>
                </a:tc>
                <a:tc>
                  <a:txBody>
                    <a:bodyPr/>
                    <a:lstStyle/>
                    <a:p>
                      <a:pPr algn="ctr" fontAlgn="t"/>
                      <a:r>
                        <a:rPr lang="pt-BR" sz="1000" b="1" u="none" strike="noStrike">
                          <a:effectLst/>
                        </a:rPr>
                        <a:t>PROPOSTA DE ALTERAÇÃO</a:t>
                      </a:r>
                      <a:endParaRPr lang="pt-BR" sz="1000" b="1" i="0" u="none" strike="noStrike">
                        <a:solidFill>
                          <a:srgbClr val="000000"/>
                        </a:solidFill>
                        <a:effectLst/>
                        <a:latin typeface="Calibri" panose="020F0502020204030204" pitchFamily="34" charset="0"/>
                      </a:endParaRPr>
                    </a:p>
                  </a:txBody>
                  <a:tcPr marL="4110" marR="4110" marT="4110" marB="0"/>
                </a:tc>
                <a:tc>
                  <a:txBody>
                    <a:bodyPr/>
                    <a:lstStyle/>
                    <a:p>
                      <a:pPr algn="ctr" fontAlgn="t"/>
                      <a:r>
                        <a:rPr lang="pt-BR" sz="1000" b="1" u="none" strike="noStrike" dirty="0">
                          <a:effectLst/>
                        </a:rPr>
                        <a:t>JUSTIFICATIVA</a:t>
                      </a:r>
                      <a:endParaRPr lang="pt-BR" sz="1000" b="1" i="0" u="none" strike="noStrike" dirty="0">
                        <a:solidFill>
                          <a:srgbClr val="000000"/>
                        </a:solidFill>
                        <a:effectLst/>
                        <a:latin typeface="Calibri" panose="020F0502020204030204" pitchFamily="34" charset="0"/>
                      </a:endParaRPr>
                    </a:p>
                  </a:txBody>
                  <a:tcPr marL="4110" marR="4110" marT="4110" marB="0"/>
                </a:tc>
                <a:extLst>
                  <a:ext uri="{0D108BD9-81ED-4DB2-BD59-A6C34878D82A}">
                    <a16:rowId xmlns:a16="http://schemas.microsoft.com/office/drawing/2014/main" val="2085150400"/>
                  </a:ext>
                </a:extLst>
              </a:tr>
              <a:tr h="2399162">
                <a:tc>
                  <a:txBody>
                    <a:bodyPr/>
                    <a:lstStyle/>
                    <a:p>
                      <a:pPr algn="ctr" fontAlgn="t"/>
                      <a:endParaRPr lang="pt-BR" sz="1000" u="none" strike="noStrike" dirty="0">
                        <a:effectLst/>
                      </a:endParaRPr>
                    </a:p>
                    <a:p>
                      <a:pPr algn="ctr" fontAlgn="t"/>
                      <a:endParaRPr lang="pt-BR" sz="1000" u="none" strike="noStrike" dirty="0">
                        <a:effectLst/>
                      </a:endParaRPr>
                    </a:p>
                    <a:p>
                      <a:pPr algn="ctr" fontAlgn="t"/>
                      <a:endParaRPr lang="pt-BR" sz="1000" u="none" strike="noStrike" dirty="0">
                        <a:effectLst/>
                      </a:endParaRPr>
                    </a:p>
                    <a:p>
                      <a:pPr algn="ctr" fontAlgn="t"/>
                      <a:endParaRPr lang="pt-BR" sz="1000" u="none" strike="noStrike" dirty="0">
                        <a:effectLst/>
                      </a:endParaRPr>
                    </a:p>
                    <a:p>
                      <a:pPr algn="ctr" fontAlgn="t"/>
                      <a:endParaRPr lang="pt-BR" sz="1000" u="none" strike="noStrike" dirty="0">
                        <a:effectLst/>
                      </a:endParaRPr>
                    </a:p>
                    <a:p>
                      <a:pPr algn="ctr" fontAlgn="t"/>
                      <a:r>
                        <a:rPr lang="pt-BR" sz="1000" u="none" strike="noStrike" dirty="0">
                          <a:effectLst/>
                        </a:rPr>
                        <a:t>5    CARACTERIZAÇÃO DAS ALTERNATIVAS DE DESCOMISSIONAMENTO   E   AVALIAÇÃO COMPARATIVA</a:t>
                      </a:r>
                      <a:endParaRPr lang="pt-BR" sz="1000" b="1" i="0" u="none" strike="noStrike" dirty="0">
                        <a:solidFill>
                          <a:srgbClr val="000000"/>
                        </a:solidFill>
                        <a:effectLst/>
                        <a:latin typeface="Calibri" panose="020F0502020204030204" pitchFamily="34" charset="0"/>
                      </a:endParaRPr>
                    </a:p>
                  </a:txBody>
                  <a:tcPr marL="4110" marR="4110" marT="4110" marB="0"/>
                </a:tc>
                <a:tc>
                  <a:txBody>
                    <a:bodyPr/>
                    <a:lstStyle/>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r>
                        <a:rPr lang="pt-BR" sz="1000" u="none" strike="noStrike" dirty="0">
                          <a:effectLst/>
                        </a:rPr>
                        <a:t>c) Comparações detalhadas entre Revitalizar e </a:t>
                      </a:r>
                      <a:r>
                        <a:rPr lang="pt-BR" sz="1000" u="none" strike="noStrike" dirty="0" err="1">
                          <a:effectLst/>
                        </a:rPr>
                        <a:t>Descomissionar</a:t>
                      </a:r>
                      <a:r>
                        <a:rPr lang="pt-BR" sz="1000" u="none" strike="noStrike" dirty="0">
                          <a:effectLst/>
                        </a:rPr>
                        <a:t>, mostrando que a melhor alternativa seja o </a:t>
                      </a:r>
                      <a:r>
                        <a:rPr lang="pt-BR" sz="1000" u="none" strike="noStrike" dirty="0" err="1">
                          <a:effectLst/>
                        </a:rPr>
                        <a:t>Descomissionamento</a:t>
                      </a:r>
                      <a:r>
                        <a:rPr lang="pt-BR" sz="1000" u="none" strike="noStrike" dirty="0">
                          <a:effectLst/>
                        </a:rPr>
                        <a:t>;</a:t>
                      </a:r>
                      <a:endParaRPr lang="pt-BR" sz="1000" b="0" i="0" u="none" strike="noStrike" dirty="0">
                        <a:solidFill>
                          <a:srgbClr val="000000"/>
                        </a:solidFill>
                        <a:effectLst/>
                        <a:latin typeface="Calibri" panose="020F0502020204030204" pitchFamily="34" charset="0"/>
                      </a:endParaRPr>
                    </a:p>
                  </a:txBody>
                  <a:tcPr marL="4110" marR="4110" marT="4110" marB="0"/>
                </a:tc>
                <a:tc>
                  <a:txBody>
                    <a:bodyPr/>
                    <a:lstStyle/>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r>
                        <a:rPr lang="pt-BR" sz="1000" u="none" strike="noStrike" dirty="0">
                          <a:effectLst/>
                        </a:rPr>
                        <a:t>A   revitalização   de   campos   maduros,   hoje,   é   a principal alternativa para o aumento do recuperação         de         nossos         campos. O </a:t>
                      </a:r>
                      <a:r>
                        <a:rPr lang="pt-BR" sz="1000" u="none" strike="noStrike" dirty="0" err="1">
                          <a:effectLst/>
                        </a:rPr>
                        <a:t>descomissionamento</a:t>
                      </a:r>
                      <a:r>
                        <a:rPr lang="pt-BR" sz="1000" u="none" strike="noStrike" dirty="0">
                          <a:effectLst/>
                        </a:rPr>
                        <a:t> pode ser a melhora alternativa para a operadora atual, mas tem de ser evidenciado que, todas as tentativas de revitalizar pela operadora se  mostraram  infrutíferas  ou  ainda,  que  todo  os esforços foram realizados para a venda do campo.</a:t>
                      </a:r>
                      <a:endParaRPr lang="pt-BR" sz="1000" b="0" i="0" u="none" strike="noStrike" dirty="0">
                        <a:solidFill>
                          <a:srgbClr val="000000"/>
                        </a:solidFill>
                        <a:effectLst/>
                        <a:latin typeface="Calibri" panose="020F0502020204030204" pitchFamily="34" charset="0"/>
                      </a:endParaRPr>
                    </a:p>
                  </a:txBody>
                  <a:tcPr marL="4110" marR="4110" marT="4110" marB="0"/>
                </a:tc>
                <a:extLst>
                  <a:ext uri="{0D108BD9-81ED-4DB2-BD59-A6C34878D82A}">
                    <a16:rowId xmlns:a16="http://schemas.microsoft.com/office/drawing/2014/main" val="3537119360"/>
                  </a:ext>
                </a:extLst>
              </a:tr>
              <a:tr h="902209">
                <a:tc>
                  <a:txBody>
                    <a:bodyPr/>
                    <a:lstStyle/>
                    <a:p>
                      <a:pPr algn="ctr" fontAlgn="t"/>
                      <a:endParaRPr lang="pt-BR" sz="1000" u="none" strike="noStrike" dirty="0">
                        <a:effectLst/>
                      </a:endParaRPr>
                    </a:p>
                    <a:p>
                      <a:pPr algn="ctr" fontAlgn="t"/>
                      <a:endParaRPr lang="pt-BR" sz="1000" u="none" strike="noStrike" dirty="0">
                        <a:effectLst/>
                      </a:endParaRPr>
                    </a:p>
                    <a:p>
                      <a:pPr algn="ctr" fontAlgn="t"/>
                      <a:r>
                        <a:rPr lang="pt-BR" sz="1000" u="none" strike="noStrike" dirty="0">
                          <a:effectLst/>
                        </a:rPr>
                        <a:t>6    PROJETO DE DESCOMISSIONAMENTO DE INSTALAÇÕES. 7.2 Demais instalações</a:t>
                      </a:r>
                      <a:endParaRPr lang="pt-BR" sz="1000" b="1" i="0" u="none" strike="noStrike" dirty="0">
                        <a:solidFill>
                          <a:srgbClr val="000000"/>
                        </a:solidFill>
                        <a:effectLst/>
                        <a:latin typeface="Calibri" panose="020F0502020204030204" pitchFamily="34" charset="0"/>
                      </a:endParaRPr>
                    </a:p>
                  </a:txBody>
                  <a:tcPr marL="4110" marR="4110" marT="4110" marB="0"/>
                </a:tc>
                <a:tc>
                  <a:txBody>
                    <a:bodyPr/>
                    <a:lstStyle/>
                    <a:p>
                      <a:pPr algn="l" fontAlgn="t"/>
                      <a:endParaRPr lang="pt-BR" sz="1000" u="none" strike="noStrike" dirty="0">
                        <a:effectLst/>
                      </a:endParaRPr>
                    </a:p>
                    <a:p>
                      <a:pPr algn="l" fontAlgn="t"/>
                      <a:endParaRPr lang="pt-BR" sz="1000" u="none" strike="noStrike" dirty="0">
                        <a:effectLst/>
                      </a:endParaRPr>
                    </a:p>
                    <a:p>
                      <a:pPr algn="l" fontAlgn="t"/>
                      <a:r>
                        <a:rPr lang="pt-BR" sz="1000" u="none" strike="noStrike" dirty="0">
                          <a:effectLst/>
                        </a:rPr>
                        <a:t>k)  Como  se  dará  o  leilão  das  unidades,  linhas  e equipamentos submarinos, evidenciando premissas e restrições.</a:t>
                      </a:r>
                      <a:endParaRPr lang="pt-BR" sz="1000" b="0" i="0" u="none" strike="noStrike" dirty="0">
                        <a:solidFill>
                          <a:srgbClr val="000000"/>
                        </a:solidFill>
                        <a:effectLst/>
                        <a:latin typeface="Calibri" panose="020F0502020204030204" pitchFamily="34" charset="0"/>
                      </a:endParaRPr>
                    </a:p>
                  </a:txBody>
                  <a:tcPr marL="4110" marR="4110" marT="4110" marB="0"/>
                </a:tc>
                <a:tc>
                  <a:txBody>
                    <a:bodyPr/>
                    <a:lstStyle/>
                    <a:p>
                      <a:pPr algn="l" fontAlgn="t"/>
                      <a:endParaRPr lang="pt-BR" sz="1000" u="none" strike="noStrike" dirty="0">
                        <a:effectLst/>
                      </a:endParaRPr>
                    </a:p>
                    <a:p>
                      <a:pPr algn="l" fontAlgn="t"/>
                      <a:r>
                        <a:rPr lang="pt-BR" sz="1000" u="none" strike="noStrike" dirty="0">
                          <a:effectLst/>
                        </a:rPr>
                        <a:t>Importante  para  que  o  órgão  regulador  conheça como será e possa interagir com o próprio mercado, fomentar a rede de fornecedores.</a:t>
                      </a:r>
                      <a:endParaRPr lang="pt-BR" sz="1000" b="0" i="0" u="none" strike="noStrike" dirty="0">
                        <a:solidFill>
                          <a:srgbClr val="000000"/>
                        </a:solidFill>
                        <a:effectLst/>
                        <a:latin typeface="Calibri" panose="020F0502020204030204" pitchFamily="34" charset="0"/>
                      </a:endParaRPr>
                    </a:p>
                  </a:txBody>
                  <a:tcPr marL="4110" marR="4110" marT="4110" marB="0"/>
                </a:tc>
                <a:extLst>
                  <a:ext uri="{0D108BD9-81ED-4DB2-BD59-A6C34878D82A}">
                    <a16:rowId xmlns:a16="http://schemas.microsoft.com/office/drawing/2014/main" val="2631599606"/>
                  </a:ext>
                </a:extLst>
              </a:tr>
              <a:tr h="902209">
                <a:tc>
                  <a:txBody>
                    <a:bodyPr/>
                    <a:lstStyle/>
                    <a:p>
                      <a:pPr algn="ctr" fontAlgn="t"/>
                      <a:endParaRPr lang="pt-BR" sz="1000" u="none" strike="noStrike" dirty="0">
                        <a:effectLst/>
                        <a:highlight>
                          <a:srgbClr val="FFFF00"/>
                        </a:highlight>
                      </a:endParaRPr>
                    </a:p>
                    <a:p>
                      <a:pPr algn="ctr" fontAlgn="t"/>
                      <a:endParaRPr lang="pt-BR" sz="1000" u="none" strike="noStrike" dirty="0">
                        <a:effectLst/>
                        <a:highlight>
                          <a:srgbClr val="FFFF00"/>
                        </a:highlight>
                      </a:endParaRPr>
                    </a:p>
                    <a:p>
                      <a:pPr algn="ctr" fontAlgn="t"/>
                      <a:r>
                        <a:rPr lang="pt-BR" sz="1000" u="none" strike="noStrike" dirty="0">
                          <a:effectLst/>
                          <a:highlight>
                            <a:srgbClr val="FFFF00"/>
                          </a:highlight>
                        </a:rPr>
                        <a:t>7.3  .Materiais,  Resíduos  e Rejeitos</a:t>
                      </a:r>
                      <a:endParaRPr lang="pt-BR" sz="1000" b="1" i="0" u="none" strike="noStrike" dirty="0">
                        <a:solidFill>
                          <a:srgbClr val="000000"/>
                        </a:solidFill>
                        <a:effectLst/>
                        <a:highlight>
                          <a:srgbClr val="FFFF00"/>
                        </a:highlight>
                        <a:latin typeface="Calibri" panose="020F0502020204030204" pitchFamily="34" charset="0"/>
                      </a:endParaRPr>
                    </a:p>
                  </a:txBody>
                  <a:tcPr marL="4110" marR="4110" marT="4110" marB="0"/>
                </a:tc>
                <a:tc>
                  <a:txBody>
                    <a:bodyPr/>
                    <a:lstStyle/>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r>
                        <a:rPr lang="pt-BR" sz="1000" u="none" strike="noStrike" dirty="0">
                          <a:effectLst/>
                          <a:highlight>
                            <a:srgbClr val="FFFF00"/>
                          </a:highlight>
                        </a:rPr>
                        <a:t>f)  Para o caso de TNORM CAT-II, qual o local de armazenamento definitivo</a:t>
                      </a:r>
                      <a:endParaRPr lang="pt-BR" sz="1000" b="0" i="0" u="none" strike="noStrike" dirty="0">
                        <a:solidFill>
                          <a:srgbClr val="000000"/>
                        </a:solidFill>
                        <a:effectLst/>
                        <a:highlight>
                          <a:srgbClr val="FFFF00"/>
                        </a:highlight>
                        <a:latin typeface="Calibri" panose="020F0502020204030204" pitchFamily="34" charset="0"/>
                      </a:endParaRPr>
                    </a:p>
                  </a:txBody>
                  <a:tcPr marL="4110" marR="4110" marT="4110" marB="0"/>
                </a:tc>
                <a:tc>
                  <a:txBody>
                    <a:bodyPr/>
                    <a:lstStyle/>
                    <a:p>
                      <a:pPr algn="l" fontAlgn="t"/>
                      <a:endParaRPr lang="pt-BR" sz="1000" u="none" strike="noStrike" dirty="0">
                        <a:effectLst/>
                        <a:highlight>
                          <a:srgbClr val="FFFF00"/>
                        </a:highlight>
                      </a:endParaRPr>
                    </a:p>
                    <a:p>
                      <a:pPr algn="l" fontAlgn="t"/>
                      <a:endParaRPr lang="pt-BR" sz="1000" u="none" strike="noStrike" dirty="0">
                        <a:effectLst/>
                        <a:highlight>
                          <a:srgbClr val="FFFF00"/>
                        </a:highlight>
                      </a:endParaRPr>
                    </a:p>
                    <a:p>
                      <a:pPr algn="l" fontAlgn="t"/>
                      <a:r>
                        <a:rPr lang="pt-BR" sz="1000" u="none" strike="noStrike" dirty="0">
                          <a:effectLst/>
                          <a:highlight>
                            <a:srgbClr val="FFFF00"/>
                          </a:highlight>
                        </a:rPr>
                        <a:t>Importante que os órgãos reguladores tenham a perfeita noção de onde um inventário de resíduos desta natureza está armazenado.</a:t>
                      </a:r>
                      <a:endParaRPr lang="pt-BR" sz="1000" b="0" i="0" u="none" strike="noStrike" dirty="0">
                        <a:solidFill>
                          <a:srgbClr val="000000"/>
                        </a:solidFill>
                        <a:effectLst/>
                        <a:highlight>
                          <a:srgbClr val="FFFF00"/>
                        </a:highlight>
                        <a:latin typeface="Calibri" panose="020F0502020204030204" pitchFamily="34" charset="0"/>
                      </a:endParaRPr>
                    </a:p>
                  </a:txBody>
                  <a:tcPr marL="4110" marR="4110" marT="4110" marB="0"/>
                </a:tc>
                <a:extLst>
                  <a:ext uri="{0D108BD9-81ED-4DB2-BD59-A6C34878D82A}">
                    <a16:rowId xmlns:a16="http://schemas.microsoft.com/office/drawing/2014/main" val="2298817099"/>
                  </a:ext>
                </a:extLst>
              </a:tr>
            </a:tbl>
          </a:graphicData>
        </a:graphic>
      </p:graphicFrame>
    </p:spTree>
    <p:extLst>
      <p:ext uri="{BB962C8B-B14F-4D97-AF65-F5344CB8AC3E}">
        <p14:creationId xmlns:p14="http://schemas.microsoft.com/office/powerpoint/2010/main" val="4126106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2692286263"/>
              </p:ext>
            </p:extLst>
          </p:nvPr>
        </p:nvGraphicFramePr>
        <p:xfrm>
          <a:off x="626447" y="558905"/>
          <a:ext cx="8543924" cy="6104220"/>
        </p:xfrm>
        <a:graphic>
          <a:graphicData uri="http://schemas.openxmlformats.org/drawingml/2006/table">
            <a:tbl>
              <a:tblPr>
                <a:tableStyleId>{5C22544A-7EE6-4342-B048-85BDC9FD1C3A}</a:tableStyleId>
              </a:tblPr>
              <a:tblGrid>
                <a:gridCol w="1475308">
                  <a:extLst>
                    <a:ext uri="{9D8B030D-6E8A-4147-A177-3AD203B41FA5}">
                      <a16:colId xmlns:a16="http://schemas.microsoft.com/office/drawing/2014/main" val="78625145"/>
                    </a:ext>
                  </a:extLst>
                </a:gridCol>
                <a:gridCol w="5610833">
                  <a:extLst>
                    <a:ext uri="{9D8B030D-6E8A-4147-A177-3AD203B41FA5}">
                      <a16:colId xmlns:a16="http://schemas.microsoft.com/office/drawing/2014/main" val="2789427532"/>
                    </a:ext>
                  </a:extLst>
                </a:gridCol>
                <a:gridCol w="1457783">
                  <a:extLst>
                    <a:ext uri="{9D8B030D-6E8A-4147-A177-3AD203B41FA5}">
                      <a16:colId xmlns:a16="http://schemas.microsoft.com/office/drawing/2014/main" val="4263696108"/>
                    </a:ext>
                  </a:extLst>
                </a:gridCol>
              </a:tblGrid>
              <a:tr h="82206">
                <a:tc>
                  <a:txBody>
                    <a:bodyPr/>
                    <a:lstStyle/>
                    <a:p>
                      <a:pPr algn="ctr" fontAlgn="t"/>
                      <a:r>
                        <a:rPr lang="pt-BR" sz="1000" b="1" u="none" strike="noStrike" dirty="0">
                          <a:effectLst/>
                        </a:rPr>
                        <a:t>ARTIGO DA MINUTA</a:t>
                      </a:r>
                      <a:endParaRPr lang="pt-BR" sz="1000" b="1" i="0" u="none" strike="noStrike" dirty="0">
                        <a:solidFill>
                          <a:srgbClr val="000000"/>
                        </a:solidFill>
                        <a:effectLst/>
                        <a:latin typeface="Calibri" panose="020F0502020204030204" pitchFamily="34" charset="0"/>
                      </a:endParaRPr>
                    </a:p>
                  </a:txBody>
                  <a:tcPr marL="4110" marR="4110" marT="4110" marB="0"/>
                </a:tc>
                <a:tc>
                  <a:txBody>
                    <a:bodyPr/>
                    <a:lstStyle/>
                    <a:p>
                      <a:pPr algn="ctr" fontAlgn="t"/>
                      <a:r>
                        <a:rPr lang="pt-BR" sz="1000" b="1" u="none" strike="noStrike" dirty="0">
                          <a:effectLst/>
                        </a:rPr>
                        <a:t>PROPOSTA DE ALTERAÇÃO</a:t>
                      </a:r>
                      <a:endParaRPr lang="pt-BR" sz="1000" b="1" i="0" u="none" strike="noStrike" dirty="0">
                        <a:solidFill>
                          <a:srgbClr val="000000"/>
                        </a:solidFill>
                        <a:effectLst/>
                        <a:latin typeface="Calibri" panose="020F0502020204030204" pitchFamily="34" charset="0"/>
                      </a:endParaRPr>
                    </a:p>
                  </a:txBody>
                  <a:tcPr marL="4110" marR="4110" marT="4110" marB="0"/>
                </a:tc>
                <a:tc>
                  <a:txBody>
                    <a:bodyPr/>
                    <a:lstStyle/>
                    <a:p>
                      <a:pPr algn="ctr" fontAlgn="t"/>
                      <a:r>
                        <a:rPr lang="pt-BR" sz="1000" b="1" u="none" strike="noStrike" dirty="0">
                          <a:effectLst/>
                        </a:rPr>
                        <a:t>JUSTIFICATIVA</a:t>
                      </a:r>
                      <a:endParaRPr lang="pt-BR" sz="1000" b="1" i="0" u="none" strike="noStrike" dirty="0">
                        <a:solidFill>
                          <a:srgbClr val="000000"/>
                        </a:solidFill>
                        <a:effectLst/>
                        <a:latin typeface="Calibri" panose="020F0502020204030204" pitchFamily="34" charset="0"/>
                      </a:endParaRPr>
                    </a:p>
                  </a:txBody>
                  <a:tcPr marL="4110" marR="4110" marT="4110" marB="0"/>
                </a:tc>
                <a:extLst>
                  <a:ext uri="{0D108BD9-81ED-4DB2-BD59-A6C34878D82A}">
                    <a16:rowId xmlns:a16="http://schemas.microsoft.com/office/drawing/2014/main" val="1838981166"/>
                  </a:ext>
                </a:extLst>
              </a:tr>
              <a:tr h="2244219">
                <a:tc>
                  <a:txBody>
                    <a:bodyPr/>
                    <a:lstStyle/>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ctr" fontAlgn="t"/>
                      <a:r>
                        <a:rPr lang="pt-BR" sz="1000" u="none" strike="noStrike" dirty="0">
                          <a:effectLst/>
                        </a:rPr>
                        <a:t>ANEXO V (a que se refere o art. 35 da Resolução ANP nº XXX, de (DIA) de (MÊS) de (ANO)) ROTEIRO DE RELATÓRIO DE DESCOMISSIONAMENTO DE INSTALAÇÕES</a:t>
                      </a:r>
                      <a:endParaRPr lang="pt-BR" sz="1000" b="0" i="0" u="none" strike="noStrike" dirty="0">
                        <a:solidFill>
                          <a:srgbClr val="000000"/>
                        </a:solidFill>
                        <a:effectLst/>
                        <a:latin typeface="Calibri" panose="020F0502020204030204" pitchFamily="34" charset="0"/>
                      </a:endParaRPr>
                    </a:p>
                  </a:txBody>
                  <a:tcPr marL="4110" marR="4110" marT="4110" marB="0"/>
                </a:tc>
                <a:tc>
                  <a:txBody>
                    <a:bodyPr/>
                    <a:lstStyle/>
                    <a:p>
                      <a:pPr algn="l" fontAlgn="t"/>
                      <a:r>
                        <a:rPr lang="pt-BR" sz="1000" u="none" strike="noStrike" dirty="0">
                          <a:effectLst/>
                        </a:rPr>
                        <a:t>9 .     Processo de gestão 9.1 o processo de gestão para desativação, deverá possuir os seguintes estágios e passos, em consonância com as melhores de gestão de projetos preconizadas pelo PMBOK, não se restringindo a estes                                                                                                                                                                                                                         a) Estágio Inicial: Neste estágio, deverão ser realizados estudos</a:t>
                      </a:r>
                      <a:br>
                        <a:rPr lang="pt-BR" sz="1000" u="none" strike="noStrike" dirty="0">
                          <a:effectLst/>
                        </a:rPr>
                      </a:br>
                      <a:r>
                        <a:rPr lang="pt-BR" sz="1000" u="none" strike="noStrike" dirty="0">
                          <a:effectLst/>
                        </a:rPr>
                        <a:t>que permitirão, ou o aumento do fator de recuperação do campo, estendendo a vida útil das unidades, ou estudos para verificar o melhor ponto para corte econômico das unidades, tendo como premissa o PNG do concessionário;</a:t>
                      </a:r>
                      <a:br>
                        <a:rPr lang="pt-BR" sz="1000" u="none" strike="noStrike" dirty="0">
                          <a:effectLst/>
                        </a:rPr>
                      </a:br>
                      <a:r>
                        <a:rPr lang="pt-BR" sz="1000" u="none" strike="noStrike" dirty="0">
                          <a:effectLst/>
                        </a:rPr>
                        <a:t>a.1) Fase de estudos para aumento do fator de recuperação –</a:t>
                      </a:r>
                      <a:br>
                        <a:rPr lang="pt-BR" sz="1000" u="none" strike="noStrike" dirty="0">
                          <a:effectLst/>
                        </a:rPr>
                      </a:br>
                      <a:r>
                        <a:rPr lang="pt-BR" sz="1000" u="none" strike="noStrike" dirty="0">
                          <a:effectLst/>
                        </a:rPr>
                        <a:t>Será descrita no item 05 abaixo;</a:t>
                      </a:r>
                      <a:br>
                        <a:rPr lang="pt-BR" sz="1000" u="none" strike="noStrike" dirty="0">
                          <a:effectLst/>
                        </a:rPr>
                      </a:br>
                      <a:r>
                        <a:rPr lang="pt-BR" sz="1000" u="none" strike="noStrike" dirty="0">
                          <a:effectLst/>
                        </a:rPr>
                        <a:t>a.2) Fase de estudos para verificação do melhor ponto para corte econômico das unidades: Caso os estudos para aumento do fator de recuperação do campo, ou se mostre inviável,</a:t>
                      </a:r>
                      <a:br>
                        <a:rPr lang="pt-BR" sz="1000" u="none" strike="noStrike" dirty="0">
                          <a:effectLst/>
                        </a:rPr>
                      </a:br>
                      <a:r>
                        <a:rPr lang="pt-BR" sz="1000" u="none" strike="noStrike" dirty="0">
                          <a:effectLst/>
                        </a:rPr>
                        <a:t>identificando a necessidade de desativar instalações, no todo ou em parte, deverá ser gerado um portfólio e um cronograma com os principais marcos dos projetos de </a:t>
                      </a:r>
                      <a:r>
                        <a:rPr lang="pt-BR" sz="1000" u="none" strike="noStrike" dirty="0" err="1">
                          <a:effectLst/>
                        </a:rPr>
                        <a:t>descomissionamento</a:t>
                      </a:r>
                      <a:r>
                        <a:rPr lang="pt-BR" sz="1000" u="none" strike="noStrike" dirty="0">
                          <a:effectLst/>
                        </a:rPr>
                        <a:t>, sempre em consonância com o descrito em “a.1”</a:t>
                      </a:r>
                      <a:br>
                        <a:rPr lang="pt-BR" sz="1000" u="none" strike="noStrike" dirty="0">
                          <a:effectLst/>
                        </a:rPr>
                      </a:br>
                      <a:r>
                        <a:rPr lang="pt-BR" sz="1000" u="none" strike="noStrike" dirty="0">
                          <a:effectLst/>
                        </a:rPr>
                        <a:t>Nota: a cada ciclo do PNG, caso haja fatos relevantes, que modifiquem as premissas dos estudos (aumento do valor do barril do petróleo; descobertas exploratórias, redução de custos na cadeia de fornecimentos de bens e serviços; novas regulações, etc.), o concessionário deverá revisar seus estudos, comunicando de imediato os resultados dos estudos à ANP;</a:t>
                      </a:r>
                      <a:br>
                        <a:rPr lang="pt-BR" sz="1000" u="none" strike="noStrike" dirty="0">
                          <a:effectLst/>
                        </a:rPr>
                      </a:br>
                      <a:r>
                        <a:rPr lang="pt-BR" sz="1000" u="none" strike="noStrike" dirty="0">
                          <a:effectLst/>
                        </a:rPr>
                        <a:t>b) Portão 1 de aprovação do projeto de Desativação: terminados os estudos da fase inicial, a decisão de desativar, caso se concretize, deverá passar por este portão.</a:t>
                      </a:r>
                      <a:br>
                        <a:rPr lang="pt-BR" sz="1000" u="none" strike="noStrike" dirty="0">
                          <a:effectLst/>
                        </a:rPr>
                      </a:br>
                      <a:r>
                        <a:rPr lang="pt-BR" sz="1000" u="none" strike="noStrike" dirty="0">
                          <a:effectLst/>
                        </a:rPr>
                        <a:t>Caso a decisão siga pelo caminho de aumento do FR, com consequente extensão de vida útil da unidade, não será necessária a passagem por este portão, todavia, a ANP deverá ser informada de como a EVU se dará, pelos meios normais de comunicação, como o PD e o PAT/PAP;</a:t>
                      </a:r>
                      <a:br>
                        <a:rPr lang="pt-BR" sz="1000" u="none" strike="noStrike" dirty="0">
                          <a:effectLst/>
                        </a:rPr>
                      </a:br>
                      <a:r>
                        <a:rPr lang="pt-BR" sz="1000" u="none" strike="noStrike" dirty="0">
                          <a:effectLst/>
                        </a:rPr>
                        <a:t>c) Estágio de Planejamento da desativação: Neste estágio, deverão ser estudadas as alternativas técnicas e econômicas para o projeto de desativação, que atenda às exigências de todos os órgãos reguladores. Neste estágio, a alternativa para a desativação, deverá atingir a maturidade técnica necessária para a   melhor   otimização   dos   custos   e   tempos,   visando   sua aprovação   no   Portão   2   e,   seguindo   para   o   Estágio   de implantação do projeto.</a:t>
                      </a:r>
                      <a:br>
                        <a:rPr lang="pt-BR" sz="1000" u="none" strike="noStrike" dirty="0">
                          <a:effectLst/>
                        </a:rPr>
                      </a:br>
                      <a:r>
                        <a:rPr lang="pt-BR" sz="1000" u="none" strike="noStrike" dirty="0">
                          <a:effectLst/>
                        </a:rPr>
                        <a:t>d) Portão 2: terminados os estudos no estágio de planejamento, a melhor alternativa encontrada pela coordenação do projeto, deverá submeter ao </a:t>
                      </a:r>
                      <a:r>
                        <a:rPr lang="pt-BR" sz="1000" u="none" strike="noStrike" dirty="0" err="1">
                          <a:effectLst/>
                        </a:rPr>
                        <a:t>Board</a:t>
                      </a:r>
                      <a:r>
                        <a:rPr lang="pt-BR" sz="1000" u="none" strike="noStrike" dirty="0">
                          <a:effectLst/>
                        </a:rPr>
                        <a:t> do concessionário para aprovação. Caso neste portão, sejam tomadas decisões que modifiquem o já informado no PD ou PAT/PAP para a ANP (mudanças no escopo / custo / prazo / qualidade ou mesmo a reversão), as alterações deverão ser informadas novamente, tempestivamente; e) Estágio de Implantação do projeto: Neste, o projeto deverá ser implantado, conforme fora aprovado no Portão 2. Toda mudança   significativa   em   quaisquer   aspectos   do   projeto, deverão ser comunicadas à ANP;</a:t>
                      </a:r>
                      <a:br>
                        <a:rPr lang="pt-BR" sz="1000" u="none" strike="noStrike" dirty="0">
                          <a:effectLst/>
                        </a:rPr>
                      </a:br>
                      <a:r>
                        <a:rPr lang="pt-BR" sz="1000" u="none" strike="noStrike" dirty="0">
                          <a:effectLst/>
                        </a:rPr>
                        <a:t>f) Estágio de encerramento e lições aprendidas: Neste, deverão ser encerrados todos os contratos e acordos sobre as instalações. Finalmente, em depositório próprio e </a:t>
                      </a:r>
                      <a:r>
                        <a:rPr lang="pt-BR" sz="1000" u="none" strike="noStrike" dirty="0" err="1">
                          <a:effectLst/>
                        </a:rPr>
                        <a:t>rastreável</a:t>
                      </a:r>
                      <a:r>
                        <a:rPr lang="pt-BR" sz="1000" u="none" strike="noStrike" dirty="0">
                          <a:effectLst/>
                        </a:rPr>
                        <a:t> a qualquer momento, deverão ser coletados, guardados e divulgados, quando solicitado pela ANP, todos os registros, indicadores, análises de performances; conclusões e proposições de lições aprendidas intermediárias, por faz do projeto, etc.</a:t>
                      </a:r>
                      <a:endParaRPr lang="pt-BR" sz="1000" b="0" i="0" u="none" strike="noStrike" dirty="0">
                        <a:solidFill>
                          <a:srgbClr val="FF0000"/>
                        </a:solidFill>
                        <a:effectLst/>
                        <a:latin typeface="Calibri" panose="020F0502020204030204" pitchFamily="34" charset="0"/>
                      </a:endParaRPr>
                    </a:p>
                  </a:txBody>
                  <a:tcPr marL="4110" marR="4110" marT="4110" marB="0"/>
                </a:tc>
                <a:tc>
                  <a:txBody>
                    <a:bodyPr/>
                    <a:lstStyle/>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endParaRPr lang="pt-BR" sz="1000" u="none" strike="noStrike" dirty="0">
                        <a:effectLst/>
                      </a:endParaRPr>
                    </a:p>
                    <a:p>
                      <a:pPr algn="l" fontAlgn="t"/>
                      <a:r>
                        <a:rPr lang="pt-BR" sz="1000" u="none" strike="noStrike" dirty="0">
                          <a:effectLst/>
                        </a:rPr>
                        <a:t>Entendo  que   um   processo  de   gestão   deva   ser</a:t>
                      </a:r>
                      <a:br>
                        <a:rPr lang="pt-BR" sz="1000" u="none" strike="noStrike" dirty="0">
                          <a:effectLst/>
                        </a:rPr>
                      </a:br>
                      <a:r>
                        <a:rPr lang="pt-BR" sz="1000" u="none" strike="noStrike" dirty="0">
                          <a:effectLst/>
                        </a:rPr>
                        <a:t>incorporado  á  Resolução  para  que,  as  operadoras tenham um mínimo de padronização.</a:t>
                      </a:r>
                      <a:endParaRPr lang="pt-BR" sz="1000" b="0" i="0" u="none" strike="noStrike" dirty="0">
                        <a:solidFill>
                          <a:srgbClr val="000000"/>
                        </a:solidFill>
                        <a:effectLst/>
                        <a:latin typeface="Calibri" panose="020F0502020204030204" pitchFamily="34" charset="0"/>
                      </a:endParaRPr>
                    </a:p>
                  </a:txBody>
                  <a:tcPr marL="4110" marR="4110" marT="4110" marB="0"/>
                </a:tc>
                <a:extLst>
                  <a:ext uri="{0D108BD9-81ED-4DB2-BD59-A6C34878D82A}">
                    <a16:rowId xmlns:a16="http://schemas.microsoft.com/office/drawing/2014/main" val="2620780468"/>
                  </a:ext>
                </a:extLst>
              </a:tr>
            </a:tbl>
          </a:graphicData>
        </a:graphic>
      </p:graphicFrame>
    </p:spTree>
    <p:extLst>
      <p:ext uri="{BB962C8B-B14F-4D97-AF65-F5344CB8AC3E}">
        <p14:creationId xmlns:p14="http://schemas.microsoft.com/office/powerpoint/2010/main" val="109187063"/>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301</TotalTime>
  <Words>1563</Words>
  <Application>Microsoft Office PowerPoint</Application>
  <PresentationFormat>Papel A4 (210 x 297 mm)</PresentationFormat>
  <Paragraphs>194</Paragraphs>
  <Slides>9</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9</vt:i4>
      </vt:variant>
    </vt:vector>
  </HeadingPairs>
  <TitlesOfParts>
    <vt:vector size="13" baseType="lpstr">
      <vt:lpstr>Arial</vt:lpstr>
      <vt:lpstr>Calibri</vt:lpstr>
      <vt:lpstr>Calibri Light</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Petrobras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ALEXANDRA SEVERINO</dc:creator>
  <cp:lastModifiedBy>Karen Alves de Souza</cp:lastModifiedBy>
  <cp:revision>22</cp:revision>
  <dcterms:created xsi:type="dcterms:W3CDTF">2020-01-06T11:47:32Z</dcterms:created>
  <dcterms:modified xsi:type="dcterms:W3CDTF">2020-01-07T20:43:03Z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e61996e-cafd-4c9a-8a94-2dc1b82131ae_Enabled">
    <vt:lpwstr>True</vt:lpwstr>
  </property>
  <property fmtid="{D5CDD505-2E9C-101B-9397-08002B2CF9AE}" pid="3" name="MSIP_Label_8e61996e-cafd-4c9a-8a94-2dc1b82131ae_SiteId">
    <vt:lpwstr>5b6f6241-9a57-4be4-8e50-1dfa72e79a57</vt:lpwstr>
  </property>
  <property fmtid="{D5CDD505-2E9C-101B-9397-08002B2CF9AE}" pid="4" name="MSIP_Label_8e61996e-cafd-4c9a-8a94-2dc1b82131ae_Owner">
    <vt:lpwstr>alexandras.KEMPETRO@petrobras.com.br</vt:lpwstr>
  </property>
  <property fmtid="{D5CDD505-2E9C-101B-9397-08002B2CF9AE}" pid="5" name="MSIP_Label_8e61996e-cafd-4c9a-8a94-2dc1b82131ae_SetDate">
    <vt:lpwstr>2020-01-06T11:49:12.6401553Z</vt:lpwstr>
  </property>
  <property fmtid="{D5CDD505-2E9C-101B-9397-08002B2CF9AE}" pid="6" name="MSIP_Label_8e61996e-cafd-4c9a-8a94-2dc1b82131ae_Name">
    <vt:lpwstr>NP-1</vt:lpwstr>
  </property>
  <property fmtid="{D5CDD505-2E9C-101B-9397-08002B2CF9AE}" pid="7" name="MSIP_Label_8e61996e-cafd-4c9a-8a94-2dc1b82131ae_Application">
    <vt:lpwstr>Microsoft Azure Information Protection</vt:lpwstr>
  </property>
  <property fmtid="{D5CDD505-2E9C-101B-9397-08002B2CF9AE}" pid="8" name="MSIP_Label_8e61996e-cafd-4c9a-8a94-2dc1b82131ae_ActionId">
    <vt:lpwstr>f7f88d34-43c6-469b-bee4-4842a398fba1</vt:lpwstr>
  </property>
  <property fmtid="{D5CDD505-2E9C-101B-9397-08002B2CF9AE}" pid="9" name="MSIP_Label_8e61996e-cafd-4c9a-8a94-2dc1b82131ae_Extended_MSFT_Method">
    <vt:lpwstr>Automatic</vt:lpwstr>
  </property>
  <property fmtid="{D5CDD505-2E9C-101B-9397-08002B2CF9AE}" pid="10" name="Sensitivity">
    <vt:lpwstr>NP-1</vt:lpwstr>
  </property>
</Properties>
</file>