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1" r:id="rId2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21"/>
    <a:srgbClr val="005C2A"/>
    <a:srgbClr val="00467A"/>
    <a:srgbClr val="008E40"/>
    <a:srgbClr val="FFFFFF"/>
    <a:srgbClr val="00F66F"/>
    <a:srgbClr val="006C31"/>
    <a:srgbClr val="003300"/>
    <a:srgbClr val="E0FF25"/>
    <a:srgbClr val="DBF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08" autoAdjust="0"/>
  </p:normalViewPr>
  <p:slideViewPr>
    <p:cSldViewPr snapToGrid="0">
      <p:cViewPr varScale="1">
        <p:scale>
          <a:sx n="127" d="100"/>
          <a:sy n="127" d="100"/>
        </p:scale>
        <p:origin x="11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370012" y="577453"/>
            <a:ext cx="7315201" cy="1251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5103812" y="1828800"/>
            <a:ext cx="3581401" cy="331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8" y="4635137"/>
            <a:ext cx="273652" cy="264251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aixaDeTexto 67"/>
          <p:cNvSpPr txBox="1"/>
          <p:nvPr/>
        </p:nvSpPr>
        <p:spPr>
          <a:xfrm>
            <a:off x="6136296" y="2344999"/>
            <a:ext cx="856840" cy="4154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700" dirty="0">
                <a:solidFill>
                  <a:srgbClr val="00B0F0"/>
                </a:solidFill>
              </a:rPr>
              <a:t>Limite para pedido de extensão de concessão</a:t>
            </a:r>
            <a:endParaRPr kumimoji="0" lang="pt-BR" sz="700" b="0" i="0" u="none" strike="noStrike" cap="none" spc="0" normalizeH="0" baseline="0" dirty="0">
              <a:ln>
                <a:noFill/>
              </a:ln>
              <a:solidFill>
                <a:srgbClr val="00B0F0"/>
              </a:solidFill>
              <a:effectLst/>
              <a:uFillTx/>
              <a:sym typeface="Helvetica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12440" y="2377914"/>
            <a:ext cx="903234" cy="5232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700" dirty="0">
                <a:solidFill>
                  <a:srgbClr val="00B0F0"/>
                </a:solidFill>
              </a:rPr>
              <a:t>Possíveis Incentivos para extensão da produção ou desinvestimento</a:t>
            </a:r>
            <a:endParaRPr kumimoji="0" lang="pt-BR" sz="700" b="0" i="0" u="none" strike="noStrike" cap="none" spc="0" normalizeH="0" baseline="0" dirty="0">
              <a:ln>
                <a:noFill/>
              </a:ln>
              <a:solidFill>
                <a:srgbClr val="00B0F0"/>
              </a:solidFill>
              <a:effectLst/>
              <a:uFillTx/>
              <a:sym typeface="Helvetica"/>
            </a:endParaRPr>
          </a:p>
        </p:txBody>
      </p:sp>
      <p:sp>
        <p:nvSpPr>
          <p:cNvPr id="32" name="SLIDE TITLE HERE"/>
          <p:cNvSpPr txBox="1"/>
          <p:nvPr/>
        </p:nvSpPr>
        <p:spPr>
          <a:xfrm>
            <a:off x="615292" y="7936"/>
            <a:ext cx="8382000" cy="396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 defTabSz="457200">
              <a:defRPr sz="2000" b="1"/>
            </a:lvl1pPr>
          </a:lstStyle>
          <a:p>
            <a:r>
              <a:rPr lang="pt-BR" dirty="0"/>
              <a:t>Gestão de campos maduros e Descomissionamento</a:t>
            </a:r>
            <a:endParaRPr dirty="0"/>
          </a:p>
        </p:txBody>
      </p:sp>
      <p:sp>
        <p:nvSpPr>
          <p:cNvPr id="26" name="CaixaDeTexto 11">
            <a:extLst>
              <a:ext uri="{FF2B5EF4-FFF2-40B4-BE49-F238E27FC236}">
                <a16:creationId xmlns:a16="http://schemas.microsoft.com/office/drawing/2014/main" id="{E207B01E-44E8-400C-89DC-2578C5826294}"/>
              </a:ext>
            </a:extLst>
          </p:cNvPr>
          <p:cNvSpPr txBox="1"/>
          <p:nvPr/>
        </p:nvSpPr>
        <p:spPr>
          <a:xfrm>
            <a:off x="92186" y="857084"/>
            <a:ext cx="8939773" cy="756680"/>
          </a:xfrm>
          <a:prstGeom prst="rect">
            <a:avLst/>
          </a:prstGeom>
          <a:gradFill flip="none" rotWithShape="1">
            <a:gsLst>
              <a:gs pos="0">
                <a:srgbClr val="00F66F"/>
              </a:gs>
              <a:gs pos="60000">
                <a:srgbClr val="008E40"/>
              </a:gs>
              <a:gs pos="31000">
                <a:srgbClr val="008E40"/>
              </a:gs>
              <a:gs pos="15000">
                <a:srgbClr val="00F66F"/>
              </a:gs>
              <a:gs pos="79000">
                <a:srgbClr val="006C31"/>
              </a:gs>
              <a:gs pos="100000">
                <a:schemeClr val="tx1"/>
              </a:gs>
            </a:gsLst>
            <a:lin ang="0" scaled="1"/>
            <a:tileRect/>
          </a:gra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1050" b="1" dirty="0">
              <a:latin typeface="Trebuchet MS" panose="020B0603020202020204" pitchFamily="34" charset="0"/>
            </a:endParaRPr>
          </a:p>
        </p:txBody>
      </p:sp>
      <p:sp>
        <p:nvSpPr>
          <p:cNvPr id="27" name="Pentágono 4">
            <a:extLst>
              <a:ext uri="{FF2B5EF4-FFF2-40B4-BE49-F238E27FC236}">
                <a16:creationId xmlns:a16="http://schemas.microsoft.com/office/drawing/2014/main" id="{FC7946BA-D6B5-4781-AD2B-1428F8D9C1E0}"/>
              </a:ext>
            </a:extLst>
          </p:cNvPr>
          <p:cNvSpPr txBox="1"/>
          <p:nvPr/>
        </p:nvSpPr>
        <p:spPr>
          <a:xfrm>
            <a:off x="-129774" y="710022"/>
            <a:ext cx="2132895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Ativo Operacional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8" name="Pentágono 4">
            <a:extLst>
              <a:ext uri="{FF2B5EF4-FFF2-40B4-BE49-F238E27FC236}">
                <a16:creationId xmlns:a16="http://schemas.microsoft.com/office/drawing/2014/main" id="{9612F6F7-C0FB-4D73-8028-07DB1A566B1B}"/>
              </a:ext>
            </a:extLst>
          </p:cNvPr>
          <p:cNvSpPr txBox="1"/>
          <p:nvPr/>
        </p:nvSpPr>
        <p:spPr>
          <a:xfrm>
            <a:off x="1872287" y="719837"/>
            <a:ext cx="1554483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Decisões Estratégicas do Operador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9" name="Pentágono 4">
            <a:extLst>
              <a:ext uri="{FF2B5EF4-FFF2-40B4-BE49-F238E27FC236}">
                <a16:creationId xmlns:a16="http://schemas.microsoft.com/office/drawing/2014/main" id="{866591EE-92FA-41A5-8DEA-6955AAFA3278}"/>
              </a:ext>
            </a:extLst>
          </p:cNvPr>
          <p:cNvSpPr txBox="1"/>
          <p:nvPr/>
        </p:nvSpPr>
        <p:spPr>
          <a:xfrm>
            <a:off x="3694951" y="699053"/>
            <a:ext cx="1718911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Operações em campos maduros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0" name="Pentágono 4">
            <a:extLst>
              <a:ext uri="{FF2B5EF4-FFF2-40B4-BE49-F238E27FC236}">
                <a16:creationId xmlns:a16="http://schemas.microsoft.com/office/drawing/2014/main" id="{867A32E2-361E-4A52-9154-3ADA680D8486}"/>
              </a:ext>
            </a:extLst>
          </p:cNvPr>
          <p:cNvSpPr txBox="1"/>
          <p:nvPr/>
        </p:nvSpPr>
        <p:spPr>
          <a:xfrm>
            <a:off x="5541233" y="710022"/>
            <a:ext cx="1549494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Operação no Fim de Vida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1" name="Pentágono 4">
            <a:extLst>
              <a:ext uri="{FF2B5EF4-FFF2-40B4-BE49-F238E27FC236}">
                <a16:creationId xmlns:a16="http://schemas.microsoft.com/office/drawing/2014/main" id="{ACB8F4E4-0201-4EF5-815D-62CDA89389E7}"/>
              </a:ext>
            </a:extLst>
          </p:cNvPr>
          <p:cNvSpPr txBox="1"/>
          <p:nvPr/>
        </p:nvSpPr>
        <p:spPr>
          <a:xfrm>
            <a:off x="7011104" y="710023"/>
            <a:ext cx="2132895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Decommissioning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6" name="Pentágono 4">
            <a:extLst>
              <a:ext uri="{FF2B5EF4-FFF2-40B4-BE49-F238E27FC236}">
                <a16:creationId xmlns:a16="http://schemas.microsoft.com/office/drawing/2014/main" id="{2BDF0688-C315-4FF7-8B22-7B09C78007FE}"/>
              </a:ext>
            </a:extLst>
          </p:cNvPr>
          <p:cNvSpPr txBox="1"/>
          <p:nvPr/>
        </p:nvSpPr>
        <p:spPr>
          <a:xfrm>
            <a:off x="138055" y="1439324"/>
            <a:ext cx="1588334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50" b="1" kern="1200" dirty="0">
                <a:solidFill>
                  <a:schemeClr val="tx1"/>
                </a:solidFill>
                <a:latin typeface="+mj-lt"/>
              </a:rPr>
              <a:t>Monitorar chegada da fase </a:t>
            </a:r>
            <a:r>
              <a:rPr lang="pt-BR" sz="1050" b="1" i="1" kern="1200" dirty="0">
                <a:solidFill>
                  <a:schemeClr val="tx1"/>
                </a:solidFill>
                <a:latin typeface="+mj-lt"/>
              </a:rPr>
              <a:t>Late Life </a:t>
            </a:r>
            <a:r>
              <a:rPr lang="pt-BR" sz="1050" b="1" kern="1200" dirty="0">
                <a:solidFill>
                  <a:schemeClr val="tx1"/>
                </a:solidFill>
                <a:latin typeface="+mj-lt"/>
              </a:rPr>
              <a:t>periodicamente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PAT/PAP</a:t>
            </a:r>
          </a:p>
        </p:txBody>
      </p:sp>
      <p:sp>
        <p:nvSpPr>
          <p:cNvPr id="37" name="Divisa 6">
            <a:extLst>
              <a:ext uri="{FF2B5EF4-FFF2-40B4-BE49-F238E27FC236}">
                <a16:creationId xmlns:a16="http://schemas.microsoft.com/office/drawing/2014/main" id="{FABBC6B8-0DE2-43FF-A0C7-643F7118C0A8}"/>
              </a:ext>
            </a:extLst>
          </p:cNvPr>
          <p:cNvSpPr txBox="1"/>
          <p:nvPr/>
        </p:nvSpPr>
        <p:spPr>
          <a:xfrm>
            <a:off x="1941040" y="1780619"/>
            <a:ext cx="1502274" cy="831619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0005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50" b="1" kern="1200" dirty="0">
                <a:solidFill>
                  <a:schemeClr val="tx1"/>
                </a:solidFill>
                <a:latin typeface="+mj-lt"/>
              </a:rPr>
              <a:t>Estratégias para o campo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- Extensão de produção</a:t>
            </a:r>
          </a:p>
          <a:p>
            <a:pPr lvl="5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    - Desinvestimento</a:t>
            </a:r>
          </a:p>
          <a:p>
            <a:pPr lvl="5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    - Devolução da área ao fim do contrato ou antecipada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1050" b="1" i="1" kern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Divisa 8">
            <a:extLst>
              <a:ext uri="{FF2B5EF4-FFF2-40B4-BE49-F238E27FC236}">
                <a16:creationId xmlns:a16="http://schemas.microsoft.com/office/drawing/2014/main" id="{11EF022A-41C1-4FB5-B7BD-242CBE202E53}"/>
              </a:ext>
            </a:extLst>
          </p:cNvPr>
          <p:cNvSpPr txBox="1"/>
          <p:nvPr/>
        </p:nvSpPr>
        <p:spPr>
          <a:xfrm>
            <a:off x="5426149" y="1694282"/>
            <a:ext cx="1788650" cy="7660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0005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50" b="1" dirty="0">
                <a:solidFill>
                  <a:schemeClr val="tx1"/>
                </a:solidFill>
                <a:latin typeface="+mj-lt"/>
              </a:rPr>
              <a:t>Início do </a:t>
            </a:r>
            <a:r>
              <a:rPr lang="pt-BR" sz="1050" b="1" i="1" dirty="0" err="1">
                <a:solidFill>
                  <a:schemeClr val="tx1"/>
                </a:solidFill>
                <a:latin typeface="+mj-lt"/>
              </a:rPr>
              <a:t>Ramp</a:t>
            </a:r>
            <a:r>
              <a:rPr lang="pt-BR" sz="1050" b="1" i="1" dirty="0">
                <a:solidFill>
                  <a:schemeClr val="tx1"/>
                </a:solidFill>
                <a:latin typeface="+mj-lt"/>
              </a:rPr>
              <a:t> Down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Parada gradual e preparação para descomissionamento otimizado</a:t>
            </a:r>
            <a:endParaRPr lang="pt-BR" sz="800" b="1" i="1" dirty="0">
              <a:solidFill>
                <a:schemeClr val="tx1"/>
              </a:solidFill>
              <a:latin typeface="+mj-lt"/>
            </a:endParaRP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1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Divisa 8">
            <a:extLst>
              <a:ext uri="{FF2B5EF4-FFF2-40B4-BE49-F238E27FC236}">
                <a16:creationId xmlns:a16="http://schemas.microsoft.com/office/drawing/2014/main" id="{1AE54FF5-72F7-4A4F-B092-A71165D76714}"/>
              </a:ext>
            </a:extLst>
          </p:cNvPr>
          <p:cNvSpPr txBox="1"/>
          <p:nvPr/>
        </p:nvSpPr>
        <p:spPr>
          <a:xfrm>
            <a:off x="3572668" y="1557377"/>
            <a:ext cx="1934219" cy="768558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0005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50" b="1" kern="1200" dirty="0">
                <a:solidFill>
                  <a:schemeClr val="tx1"/>
                </a:solidFill>
                <a:latin typeface="+mj-lt"/>
              </a:rPr>
              <a:t>Implantação da estratégia para o campo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(Integração com descomissionamento)</a:t>
            </a:r>
          </a:p>
        </p:txBody>
      </p:sp>
      <p:sp>
        <p:nvSpPr>
          <p:cNvPr id="40" name="Divisa 8">
            <a:extLst>
              <a:ext uri="{FF2B5EF4-FFF2-40B4-BE49-F238E27FC236}">
                <a16:creationId xmlns:a16="http://schemas.microsoft.com/office/drawing/2014/main" id="{E785E70A-6438-4C71-BEC7-923638CFDB45}"/>
              </a:ext>
            </a:extLst>
          </p:cNvPr>
          <p:cNvSpPr txBox="1"/>
          <p:nvPr/>
        </p:nvSpPr>
        <p:spPr>
          <a:xfrm>
            <a:off x="7214799" y="1650184"/>
            <a:ext cx="1857591" cy="7660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0005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050" b="1" kern="1200" dirty="0">
                <a:solidFill>
                  <a:schemeClr val="tx1"/>
                </a:solidFill>
                <a:latin typeface="+mj-lt"/>
              </a:rPr>
              <a:t>Descomissionamento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800" b="1" i="1" kern="1200" dirty="0">
                <a:solidFill>
                  <a:schemeClr val="tx1"/>
                </a:solidFill>
                <a:latin typeface="+mj-lt"/>
              </a:rPr>
              <a:t>Prioridade para eliminação de riscos (abandono de poços críticos, eliminação de contaminantes e remoção de plataforma flutuantes)</a:t>
            </a:r>
          </a:p>
        </p:txBody>
      </p:sp>
      <p:sp>
        <p:nvSpPr>
          <p:cNvPr id="2" name="Seta: Pentágono 1">
            <a:extLst>
              <a:ext uri="{FF2B5EF4-FFF2-40B4-BE49-F238E27FC236}">
                <a16:creationId xmlns:a16="http://schemas.microsoft.com/office/drawing/2014/main" id="{DB9CF747-752C-47AE-B309-5C7D5FB25AD7}"/>
              </a:ext>
            </a:extLst>
          </p:cNvPr>
          <p:cNvSpPr/>
          <p:nvPr/>
        </p:nvSpPr>
        <p:spPr>
          <a:xfrm>
            <a:off x="2591600" y="3210084"/>
            <a:ext cx="1612905" cy="601827"/>
          </a:xfrm>
          <a:prstGeom prst="homePlate">
            <a:avLst/>
          </a:prstGeom>
          <a:solidFill>
            <a:srgbClr val="00B05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3" name="Seta: Divisa 2">
            <a:extLst>
              <a:ext uri="{FF2B5EF4-FFF2-40B4-BE49-F238E27FC236}">
                <a16:creationId xmlns:a16="http://schemas.microsoft.com/office/drawing/2014/main" id="{9A01B4AE-EAA5-4E7F-961E-5973477101A9}"/>
              </a:ext>
            </a:extLst>
          </p:cNvPr>
          <p:cNvSpPr/>
          <p:nvPr/>
        </p:nvSpPr>
        <p:spPr>
          <a:xfrm>
            <a:off x="4908590" y="3210084"/>
            <a:ext cx="1925468" cy="601827"/>
          </a:xfrm>
          <a:prstGeom prst="chevron">
            <a:avLst/>
          </a:prstGeom>
          <a:solidFill>
            <a:srgbClr val="004821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1" name="Seta: Divisa 40">
            <a:extLst>
              <a:ext uri="{FF2B5EF4-FFF2-40B4-BE49-F238E27FC236}">
                <a16:creationId xmlns:a16="http://schemas.microsoft.com/office/drawing/2014/main" id="{DAF9395F-793D-4B5E-A844-27770C67AF0E}"/>
              </a:ext>
            </a:extLst>
          </p:cNvPr>
          <p:cNvSpPr/>
          <p:nvPr/>
        </p:nvSpPr>
        <p:spPr>
          <a:xfrm>
            <a:off x="6582855" y="3210085"/>
            <a:ext cx="2296561" cy="601827"/>
          </a:xfrm>
          <a:prstGeom prst="chevron">
            <a:avLst/>
          </a:prstGeom>
          <a:solidFill>
            <a:srgbClr val="0033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" name="Fluxograma: Decisão 3">
            <a:extLst>
              <a:ext uri="{FF2B5EF4-FFF2-40B4-BE49-F238E27FC236}">
                <a16:creationId xmlns:a16="http://schemas.microsoft.com/office/drawing/2014/main" id="{1D827AD4-9A19-4C05-8F78-CCD65AE0C781}"/>
              </a:ext>
            </a:extLst>
          </p:cNvPr>
          <p:cNvSpPr/>
          <p:nvPr/>
        </p:nvSpPr>
        <p:spPr>
          <a:xfrm>
            <a:off x="2483533" y="3063867"/>
            <a:ext cx="238334" cy="243837"/>
          </a:xfrm>
          <a:prstGeom prst="flowChartDecision">
            <a:avLst/>
          </a:prstGeom>
          <a:solidFill>
            <a:schemeClr val="bg1">
              <a:lumMod val="7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43" name="Fluxograma: Decisão 42">
            <a:extLst>
              <a:ext uri="{FF2B5EF4-FFF2-40B4-BE49-F238E27FC236}">
                <a16:creationId xmlns:a16="http://schemas.microsoft.com/office/drawing/2014/main" id="{052BFD98-3158-4D80-A6EB-B3A6CC8EC1D0}"/>
              </a:ext>
            </a:extLst>
          </p:cNvPr>
          <p:cNvSpPr/>
          <p:nvPr/>
        </p:nvSpPr>
        <p:spPr>
          <a:xfrm>
            <a:off x="6476149" y="3040872"/>
            <a:ext cx="238334" cy="243837"/>
          </a:xfrm>
          <a:prstGeom prst="flowChartDecision">
            <a:avLst/>
          </a:prstGeom>
          <a:solidFill>
            <a:schemeClr val="bg1">
              <a:lumMod val="7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9B5DC84-91BD-438F-9D03-0FFA6D786F06}"/>
              </a:ext>
            </a:extLst>
          </p:cNvPr>
          <p:cNvSpPr txBox="1"/>
          <p:nvPr/>
        </p:nvSpPr>
        <p:spPr>
          <a:xfrm>
            <a:off x="2208435" y="2864865"/>
            <a:ext cx="855775" cy="261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05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CoP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– 7yrs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35AFCF9F-0D55-4C16-B44A-F4AA10EBB672}"/>
              </a:ext>
            </a:extLst>
          </p:cNvPr>
          <p:cNvSpPr txBox="1"/>
          <p:nvPr/>
        </p:nvSpPr>
        <p:spPr>
          <a:xfrm>
            <a:off x="3549337" y="2873427"/>
            <a:ext cx="855775" cy="261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05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CoP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– 5yrs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7E2786EA-B3DB-4936-891C-F02996A1AF79}"/>
              </a:ext>
            </a:extLst>
          </p:cNvPr>
          <p:cNvSpPr txBox="1"/>
          <p:nvPr/>
        </p:nvSpPr>
        <p:spPr>
          <a:xfrm>
            <a:off x="6209132" y="2894987"/>
            <a:ext cx="855775" cy="261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05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CoP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– 2yrs</a:t>
            </a:r>
          </a:p>
        </p:txBody>
      </p:sp>
      <p:sp>
        <p:nvSpPr>
          <p:cNvPr id="46" name="Pentágono 4">
            <a:extLst>
              <a:ext uri="{FF2B5EF4-FFF2-40B4-BE49-F238E27FC236}">
                <a16:creationId xmlns:a16="http://schemas.microsoft.com/office/drawing/2014/main" id="{2A6EFBEC-EA24-4BF8-AA23-A53137688E35}"/>
              </a:ext>
            </a:extLst>
          </p:cNvPr>
          <p:cNvSpPr txBox="1"/>
          <p:nvPr/>
        </p:nvSpPr>
        <p:spPr>
          <a:xfrm>
            <a:off x="2493053" y="3183649"/>
            <a:ext cx="1592271" cy="654696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Engenharia Conceitual e EJD</a:t>
            </a:r>
          </a:p>
        </p:txBody>
      </p:sp>
      <p:sp>
        <p:nvSpPr>
          <p:cNvPr id="47" name="Pentágono 4">
            <a:extLst>
              <a:ext uri="{FF2B5EF4-FFF2-40B4-BE49-F238E27FC236}">
                <a16:creationId xmlns:a16="http://schemas.microsoft.com/office/drawing/2014/main" id="{2A04F205-20B3-492B-BC3F-3D2AE46148BF}"/>
              </a:ext>
            </a:extLst>
          </p:cNvPr>
          <p:cNvSpPr txBox="1"/>
          <p:nvPr/>
        </p:nvSpPr>
        <p:spPr>
          <a:xfrm>
            <a:off x="5147557" y="2984441"/>
            <a:ext cx="1500394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Projeto Detalhado</a:t>
            </a:r>
          </a:p>
        </p:txBody>
      </p:sp>
      <p:sp>
        <p:nvSpPr>
          <p:cNvPr id="48" name="Pentágono 4">
            <a:extLst>
              <a:ext uri="{FF2B5EF4-FFF2-40B4-BE49-F238E27FC236}">
                <a16:creationId xmlns:a16="http://schemas.microsoft.com/office/drawing/2014/main" id="{D1901654-39D8-4413-BD38-B1568D8D8580}"/>
              </a:ext>
            </a:extLst>
          </p:cNvPr>
          <p:cNvSpPr txBox="1"/>
          <p:nvPr/>
        </p:nvSpPr>
        <p:spPr>
          <a:xfrm>
            <a:off x="7117398" y="3332654"/>
            <a:ext cx="1326936" cy="334748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Execução</a:t>
            </a:r>
            <a:endParaRPr lang="pt-BR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9" name="Pentágono 4">
            <a:extLst>
              <a:ext uri="{FF2B5EF4-FFF2-40B4-BE49-F238E27FC236}">
                <a16:creationId xmlns:a16="http://schemas.microsoft.com/office/drawing/2014/main" id="{6DBC3C06-753A-45A3-AE83-1108CE905003}"/>
              </a:ext>
            </a:extLst>
          </p:cNvPr>
          <p:cNvSpPr txBox="1"/>
          <p:nvPr/>
        </p:nvSpPr>
        <p:spPr>
          <a:xfrm>
            <a:off x="2591600" y="3951141"/>
            <a:ext cx="2428118" cy="65771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- Alternativas de Descomissionamento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- Clareza do passivo de descomissionamento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- Condições de contorno para processos de contratação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- Aprovação das atividades de </a:t>
            </a:r>
            <a:r>
              <a:rPr lang="pt-BR" sz="900" i="1" kern="1200" dirty="0" err="1">
                <a:solidFill>
                  <a:schemeClr val="tx1"/>
                </a:solidFill>
                <a:latin typeface="+mj-lt"/>
              </a:rPr>
              <a:t>ramp</a:t>
            </a:r>
            <a:r>
              <a:rPr lang="pt-BR" sz="900" i="1" kern="1200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900" i="1" kern="1200" dirty="0" err="1">
                <a:solidFill>
                  <a:schemeClr val="tx1"/>
                </a:solidFill>
                <a:latin typeface="+mj-lt"/>
              </a:rPr>
              <a:t>down</a:t>
            </a:r>
            <a:endParaRPr lang="pt-BR" sz="900" kern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Pentágono 4">
            <a:extLst>
              <a:ext uri="{FF2B5EF4-FFF2-40B4-BE49-F238E27FC236}">
                <a16:creationId xmlns:a16="http://schemas.microsoft.com/office/drawing/2014/main" id="{563CF3AE-ECE0-419C-9D0B-3BB9DB754FF1}"/>
              </a:ext>
            </a:extLst>
          </p:cNvPr>
          <p:cNvSpPr txBox="1"/>
          <p:nvPr/>
        </p:nvSpPr>
        <p:spPr>
          <a:xfrm>
            <a:off x="5047843" y="3965542"/>
            <a:ext cx="1629184" cy="36933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900" kern="1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pt-BR" dirty="0"/>
              <a:t>Detalhamento da Alternativa </a:t>
            </a:r>
          </a:p>
          <a:p>
            <a:r>
              <a:rPr lang="pt-BR" dirty="0"/>
              <a:t>(depende de processos de contratação de operações)</a:t>
            </a:r>
          </a:p>
        </p:txBody>
      </p:sp>
      <p:sp>
        <p:nvSpPr>
          <p:cNvPr id="51" name="Pentágono 4">
            <a:extLst>
              <a:ext uri="{FF2B5EF4-FFF2-40B4-BE49-F238E27FC236}">
                <a16:creationId xmlns:a16="http://schemas.microsoft.com/office/drawing/2014/main" id="{BB3C6870-F77B-41E2-BA1E-49A62C033010}"/>
              </a:ext>
            </a:extLst>
          </p:cNvPr>
          <p:cNvSpPr txBox="1"/>
          <p:nvPr/>
        </p:nvSpPr>
        <p:spPr>
          <a:xfrm>
            <a:off x="6822209" y="4232667"/>
            <a:ext cx="2132895" cy="34761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Implementação gradual do descomissionamento.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Desativação antecipada de sistemas inoperantes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Redução de inventário e riscos</a:t>
            </a:r>
          </a:p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900" kern="1200" dirty="0">
                <a:solidFill>
                  <a:schemeClr val="tx1"/>
                </a:solidFill>
                <a:latin typeface="+mj-lt"/>
              </a:rPr>
              <a:t>Otimização do descomissionamento após o fechamento da “última válvula”</a:t>
            </a:r>
          </a:p>
        </p:txBody>
      </p:sp>
      <p:sp>
        <p:nvSpPr>
          <p:cNvPr id="57" name="Seta: Divisa 2">
            <a:extLst>
              <a:ext uri="{FF2B5EF4-FFF2-40B4-BE49-F238E27FC236}">
                <a16:creationId xmlns:a16="http://schemas.microsoft.com/office/drawing/2014/main" id="{9A01B4AE-EAA5-4E7F-961E-5973477101A9}"/>
              </a:ext>
            </a:extLst>
          </p:cNvPr>
          <p:cNvSpPr/>
          <p:nvPr/>
        </p:nvSpPr>
        <p:spPr>
          <a:xfrm>
            <a:off x="3941283" y="3210084"/>
            <a:ext cx="1215332" cy="601827"/>
          </a:xfrm>
          <a:prstGeom prst="chevron">
            <a:avLst/>
          </a:prstGeom>
          <a:solidFill>
            <a:srgbClr val="005C2A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59" name="Pentágono 4">
            <a:extLst>
              <a:ext uri="{FF2B5EF4-FFF2-40B4-BE49-F238E27FC236}">
                <a16:creationId xmlns:a16="http://schemas.microsoft.com/office/drawing/2014/main" id="{2A6EFBEC-EA24-4BF8-AA23-A53137688E35}"/>
              </a:ext>
            </a:extLst>
          </p:cNvPr>
          <p:cNvSpPr txBox="1"/>
          <p:nvPr/>
        </p:nvSpPr>
        <p:spPr>
          <a:xfrm>
            <a:off x="4100784" y="3006269"/>
            <a:ext cx="985537" cy="1031173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26670" rIns="13335" bIns="2667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Aprovação PDI</a:t>
            </a:r>
          </a:p>
        </p:txBody>
      </p:sp>
      <p:sp>
        <p:nvSpPr>
          <p:cNvPr id="60" name="Fluxograma: Decisão 59">
            <a:extLst>
              <a:ext uri="{FF2B5EF4-FFF2-40B4-BE49-F238E27FC236}">
                <a16:creationId xmlns:a16="http://schemas.microsoft.com/office/drawing/2014/main" id="{929CFFCA-1170-4BCC-813E-33FFA7AC3CA5}"/>
              </a:ext>
            </a:extLst>
          </p:cNvPr>
          <p:cNvSpPr/>
          <p:nvPr/>
        </p:nvSpPr>
        <p:spPr>
          <a:xfrm>
            <a:off x="4783720" y="3075402"/>
            <a:ext cx="238334" cy="243837"/>
          </a:xfrm>
          <a:prstGeom prst="flowChartDecision">
            <a:avLst/>
          </a:prstGeom>
          <a:solidFill>
            <a:schemeClr val="bg1">
              <a:lumMod val="7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35AFCF9F-0D55-4C16-B44A-F4AA10EBB672}"/>
              </a:ext>
            </a:extLst>
          </p:cNvPr>
          <p:cNvSpPr txBox="1"/>
          <p:nvPr/>
        </p:nvSpPr>
        <p:spPr>
          <a:xfrm>
            <a:off x="4512626" y="2878384"/>
            <a:ext cx="855775" cy="26160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05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CoP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– 4yrs*</a:t>
            </a: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2578526" y="3860527"/>
            <a:ext cx="2313570" cy="0"/>
          </a:xfrm>
          <a:prstGeom prst="straightConnector1">
            <a:avLst/>
          </a:prstGeom>
          <a:noFill/>
          <a:ln w="25400" cap="flat">
            <a:solidFill>
              <a:schemeClr val="bg2"/>
            </a:solidFill>
            <a:prstDash val="solid"/>
            <a:round/>
            <a:headEnd type="diamond"/>
            <a:tailEnd type="diamon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2" name="Paper # • Paper Title • Presenter Name"/>
          <p:cNvSpPr txBox="1"/>
          <p:nvPr/>
        </p:nvSpPr>
        <p:spPr>
          <a:xfrm>
            <a:off x="43487" y="4897283"/>
            <a:ext cx="5120668" cy="246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 defTabSz="457200">
              <a:spcBef>
                <a:spcPts val="200"/>
              </a:spcBef>
              <a:defRPr sz="1000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pt-BR" dirty="0"/>
              <a:t>* Proposta de os reguladores avaliarem os projetos de descomissionamento </a:t>
            </a:r>
            <a:r>
              <a:rPr lang="pt-BR"/>
              <a:t>em até 12 </a:t>
            </a:r>
            <a:r>
              <a:rPr lang="pt-BR" dirty="0"/>
              <a:t>meses</a:t>
            </a:r>
            <a:endParaRPr dirty="0"/>
          </a:p>
        </p:txBody>
      </p:sp>
      <p:sp>
        <p:nvSpPr>
          <p:cNvPr id="63" name="Fluxograma: Decisão 62">
            <a:extLst>
              <a:ext uri="{FF2B5EF4-FFF2-40B4-BE49-F238E27FC236}">
                <a16:creationId xmlns:a16="http://schemas.microsoft.com/office/drawing/2014/main" id="{052BFD98-3158-4D80-A6EB-B3A6CC8EC1D0}"/>
              </a:ext>
            </a:extLst>
          </p:cNvPr>
          <p:cNvSpPr/>
          <p:nvPr/>
        </p:nvSpPr>
        <p:spPr>
          <a:xfrm>
            <a:off x="7666811" y="3105071"/>
            <a:ext cx="238334" cy="243837"/>
          </a:xfrm>
          <a:prstGeom prst="flowChartDecision">
            <a:avLst/>
          </a:prstGeom>
          <a:solidFill>
            <a:schemeClr val="bg1">
              <a:lumMod val="7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7E2786EA-B3DB-4936-891C-F02996A1AF79}"/>
              </a:ext>
            </a:extLst>
          </p:cNvPr>
          <p:cNvSpPr txBox="1"/>
          <p:nvPr/>
        </p:nvSpPr>
        <p:spPr>
          <a:xfrm>
            <a:off x="7419664" y="2903243"/>
            <a:ext cx="1113444" cy="2539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105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CoP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(</a:t>
            </a:r>
            <a:r>
              <a:rPr kumimoji="0" lang="pt-BR" sz="1050" i="1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last</a:t>
            </a:r>
            <a:r>
              <a:rPr kumimoji="0" lang="pt-BR" sz="105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</a:t>
            </a:r>
            <a:r>
              <a:rPr kumimoji="0" lang="pt-BR" sz="1050" i="1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valve</a:t>
            </a:r>
            <a:r>
              <a:rPr kumimoji="0" lang="pt-BR" sz="105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)</a:t>
            </a:r>
          </a:p>
        </p:txBody>
      </p:sp>
      <p:cxnSp>
        <p:nvCxnSpPr>
          <p:cNvPr id="65" name="Conector de Seta Reta 64"/>
          <p:cNvCxnSpPr/>
          <p:nvPr/>
        </p:nvCxnSpPr>
        <p:spPr>
          <a:xfrm>
            <a:off x="4957404" y="3860527"/>
            <a:ext cx="1609230" cy="0"/>
          </a:xfrm>
          <a:prstGeom prst="straightConnector1">
            <a:avLst/>
          </a:prstGeom>
          <a:noFill/>
          <a:ln w="25400" cap="flat">
            <a:solidFill>
              <a:schemeClr val="bg2"/>
            </a:solidFill>
            <a:prstDash val="solid"/>
            <a:round/>
            <a:headEnd type="diamond"/>
            <a:tailEnd type="diamon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Conector de Seta Reta 65"/>
          <p:cNvCxnSpPr/>
          <p:nvPr/>
        </p:nvCxnSpPr>
        <p:spPr>
          <a:xfrm>
            <a:off x="6637019" y="3860527"/>
            <a:ext cx="1896089" cy="0"/>
          </a:xfrm>
          <a:prstGeom prst="straightConnector1">
            <a:avLst/>
          </a:prstGeom>
          <a:noFill/>
          <a:ln w="25400" cap="flat">
            <a:solidFill>
              <a:schemeClr val="bg2"/>
            </a:solidFill>
            <a:prstDash val="solid"/>
            <a:round/>
            <a:headEnd type="diamond"/>
            <a:tailEnd type="diamon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7" name="SLIDE TITLE HERE"/>
          <p:cNvSpPr txBox="1"/>
          <p:nvPr/>
        </p:nvSpPr>
        <p:spPr>
          <a:xfrm>
            <a:off x="0" y="456547"/>
            <a:ext cx="9031126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 defTabSz="457200">
              <a:defRPr sz="2000" b="1"/>
            </a:lvl1pPr>
          </a:lstStyle>
          <a:p>
            <a:r>
              <a:rPr lang="pt-BR" sz="1200" dirty="0"/>
              <a:t>Potencializar a maximização do Fator de Recuperação sem </a:t>
            </a:r>
            <a:r>
              <a:rPr lang="pt-BR" sz="1200"/>
              <a:t>impactar planejamento do </a:t>
            </a:r>
            <a:r>
              <a:rPr lang="pt-BR" sz="1200" dirty="0"/>
              <a:t>descomissionamento</a:t>
            </a:r>
            <a:endParaRPr sz="1200" dirty="0"/>
          </a:p>
        </p:txBody>
      </p:sp>
      <p:sp>
        <p:nvSpPr>
          <p:cNvPr id="42" name="Fluxograma: Decisão 41">
            <a:extLst>
              <a:ext uri="{FF2B5EF4-FFF2-40B4-BE49-F238E27FC236}">
                <a16:creationId xmlns:a16="http://schemas.microsoft.com/office/drawing/2014/main" id="{929CFFCA-1170-4BCC-813E-33FFA7AC3CA5}"/>
              </a:ext>
            </a:extLst>
          </p:cNvPr>
          <p:cNvSpPr/>
          <p:nvPr/>
        </p:nvSpPr>
        <p:spPr>
          <a:xfrm>
            <a:off x="3829116" y="3085648"/>
            <a:ext cx="238334" cy="243837"/>
          </a:xfrm>
          <a:prstGeom prst="flowChartDecision">
            <a:avLst/>
          </a:prstGeom>
          <a:solidFill>
            <a:schemeClr val="bg1">
              <a:lumMod val="7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8" name="Seta para Cima 7"/>
          <p:cNvSpPr/>
          <p:nvPr/>
        </p:nvSpPr>
        <p:spPr>
          <a:xfrm>
            <a:off x="4766294" y="2343271"/>
            <a:ext cx="221902" cy="530156"/>
          </a:xfrm>
          <a:prstGeom prst="upArrow">
            <a:avLst/>
          </a:prstGeom>
          <a:solidFill>
            <a:srgbClr val="FFFFFF"/>
          </a:solidFill>
          <a:ln w="25400" cap="flat">
            <a:solidFill>
              <a:schemeClr val="bg2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2270175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2CMTC_BlankTitle">
  <a:themeElements>
    <a:clrScheme name="12CMTC_BlankTitl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2CMTC_BlankTitl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2CMTC_BlankTit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2CMTC_BlankTitle">
  <a:themeElements>
    <a:clrScheme name="12CMTC_BlankTitl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2CMTC_BlankTitl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2CMTC_BlankTit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228</Words>
  <Application>Microsoft Office PowerPoint</Application>
  <PresentationFormat>Apresentação na tela (16:9)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Trebuchet MS</vt:lpstr>
      <vt:lpstr>12CMTC_BlankTitle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Bienor Melo</dc:creator>
  <cp:lastModifiedBy>Karen Alves de Souza</cp:lastModifiedBy>
  <cp:revision>94</cp:revision>
  <dcterms:modified xsi:type="dcterms:W3CDTF">2020-01-07T18:10:31Z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61996e-cafd-4c9a-8a94-2dc1b82131ae_Enabled">
    <vt:lpwstr>True</vt:lpwstr>
  </property>
  <property fmtid="{D5CDD505-2E9C-101B-9397-08002B2CF9AE}" pid="3" name="MSIP_Label_8e61996e-cafd-4c9a-8a94-2dc1b82131ae_SiteId">
    <vt:lpwstr>5b6f6241-9a57-4be4-8e50-1dfa72e79a57</vt:lpwstr>
  </property>
  <property fmtid="{D5CDD505-2E9C-101B-9397-08002B2CF9AE}" pid="4" name="MSIP_Label_8e61996e-cafd-4c9a-8a94-2dc1b82131ae_Owner">
    <vt:lpwstr>eduardozacaron@petrobras.com.br</vt:lpwstr>
  </property>
  <property fmtid="{D5CDD505-2E9C-101B-9397-08002B2CF9AE}" pid="5" name="MSIP_Label_8e61996e-cafd-4c9a-8a94-2dc1b82131ae_SetDate">
    <vt:lpwstr>2019-10-31T14:26:08.0997217Z</vt:lpwstr>
  </property>
  <property fmtid="{D5CDD505-2E9C-101B-9397-08002B2CF9AE}" pid="6" name="MSIP_Label_8e61996e-cafd-4c9a-8a94-2dc1b82131ae_Name">
    <vt:lpwstr>NP-1</vt:lpwstr>
  </property>
  <property fmtid="{D5CDD505-2E9C-101B-9397-08002B2CF9AE}" pid="7" name="MSIP_Label_8e61996e-cafd-4c9a-8a94-2dc1b82131ae_Application">
    <vt:lpwstr>Microsoft Azure Information Protection</vt:lpwstr>
  </property>
  <property fmtid="{D5CDD505-2E9C-101B-9397-08002B2CF9AE}" pid="8" name="MSIP_Label_8e61996e-cafd-4c9a-8a94-2dc1b82131ae_ActionId">
    <vt:lpwstr>7aefc9a4-78a4-4881-8387-3ae2ea2a22d0</vt:lpwstr>
  </property>
  <property fmtid="{D5CDD505-2E9C-101B-9397-08002B2CF9AE}" pid="9" name="MSIP_Label_8e61996e-cafd-4c9a-8a94-2dc1b82131ae_Extended_MSFT_Method">
    <vt:lpwstr>Automatic</vt:lpwstr>
  </property>
  <property fmtid="{D5CDD505-2E9C-101B-9397-08002B2CF9AE}" pid="10" name="Sensitivity">
    <vt:lpwstr>NP-1</vt:lpwstr>
  </property>
</Properties>
</file>