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312" r:id="rId4"/>
    <p:sldId id="316" r:id="rId5"/>
    <p:sldId id="306" r:id="rId6"/>
    <p:sldId id="315" r:id="rId7"/>
    <p:sldId id="277" r:id="rId8"/>
    <p:sldId id="314" r:id="rId9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177B57"/>
    <a:srgbClr val="FF0000"/>
    <a:srgbClr val="92D050"/>
    <a:srgbClr val="008542"/>
    <a:srgbClr val="FDC82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4" autoAdjust="0"/>
    <p:restoredTop sz="86618" autoAdjust="0"/>
  </p:normalViewPr>
  <p:slideViewPr>
    <p:cSldViewPr>
      <p:cViewPr varScale="1">
        <p:scale>
          <a:sx n="76" d="100"/>
          <a:sy n="76" d="100"/>
        </p:scale>
        <p:origin x="-1555" y="-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A579F-C6F2-4BDC-B4F2-11AE81F70D44}" type="datetimeFigureOut">
              <a:rPr lang="pt-BR" smtClean="0"/>
              <a:pPr/>
              <a:t>02/10/2017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FFC04-1997-4170-85BC-09B24AEBD9A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24320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4323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53214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9745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Retirar %CL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50093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18341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FFC04-1997-4170-85BC-09B24AEBD9AC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0076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794F1-B3DB-4274-9BFF-A5F8166F00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02257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48B30-8A79-45C6-AB45-528BA99213F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46138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45944-793E-451D-B83D-4B133F18968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48254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5B54D-81ED-4054-88CB-99F844B388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354414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646BE-BDAE-40F8-86B2-8E981872CA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058220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C679-DCDF-454D-BD6C-E5204A46D49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185807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4BDF6-9836-4716-AB04-A6176EF59C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901570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EB9B5-CC6B-478E-B1F9-6CC3CFEFA2C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326046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B1FF1-CFE5-4AB1-B288-0C5FA714BB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5253624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60C7A-9879-49C3-8BC6-6BB8ED84E88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601551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552FB-F72E-4C27-8836-A0C0E7F296E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84477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61029-CE73-466A-97EC-88545B845B4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361962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B22F6-C6C0-46E2-B07F-7C3D4FA60E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524094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6BAA6-94E7-4815-80A4-59C2AA315CE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0988317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27656-97D2-4D2F-989E-04ACF21EC49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87448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5ABF0-46F7-4519-B9F5-8684FB1173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716248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2CDBF-FD13-4C94-A374-09848410DC3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49250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971C9-BAAD-48F2-A50C-AD79AFCA13E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84205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A1545-41E7-4EF3-9C15-409B255A54B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111614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130BA-C09E-42CB-A869-2AB7AAEBA9B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286536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CDBFC-C41E-4F36-818A-0161E69A88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84470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5B58A-7898-4ABC-BE3A-7CD055BE4D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98096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E844981-2A86-448E-A5C2-AA318AF79FB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6B72258-ED41-4175-8AB1-375CB9A6D9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" descr="Base_apresentação_IDE_PP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12"/>
          <p:cNvSpPr txBox="1">
            <a:spLocks noChangeArrowheads="1"/>
          </p:cNvSpPr>
          <p:nvPr/>
        </p:nvSpPr>
        <p:spPr bwMode="auto">
          <a:xfrm>
            <a:off x="468313" y="2205038"/>
            <a:ext cx="52562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2800" dirty="0" smtClean="0">
                <a:latin typeface="Trebuchet MS" panose="020B0603020202020204" pitchFamily="34" charset="0"/>
              </a:rPr>
              <a:t>CONTEÚDO LOCAL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pt-BR" sz="280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  <a:endParaRPr lang="pt-BR" altLang="pt-BR" sz="2800" dirty="0">
              <a:solidFill>
                <a:srgbClr val="FDC82F"/>
              </a:solidFill>
              <a:latin typeface="Trebuchet MS" panose="020B0603020202020204" pitchFamily="34" charset="0"/>
            </a:endParaRPr>
          </a:p>
        </p:txBody>
      </p:sp>
      <p:sp>
        <p:nvSpPr>
          <p:cNvPr id="3076" name="Text Box 13"/>
          <p:cNvSpPr txBox="1">
            <a:spLocks noChangeArrowheads="1"/>
          </p:cNvSpPr>
          <p:nvPr/>
        </p:nvSpPr>
        <p:spPr bwMode="auto">
          <a:xfrm>
            <a:off x="468313" y="3429000"/>
            <a:ext cx="52562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2400" dirty="0" smtClean="0">
              <a:latin typeface="Trebuchet MS" panose="020B0603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2400" dirty="0">
              <a:latin typeface="Trebuchet MS" panose="020B0603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 smtClean="0">
                <a:latin typeface="Trebuchet MS" panose="020B0603020202020204" pitchFamily="34" charset="0"/>
              </a:rPr>
              <a:t>Audiência Pública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400" dirty="0" smtClean="0">
                <a:latin typeface="Trebuchet MS" panose="020B0603020202020204" pitchFamily="34" charset="0"/>
              </a:rPr>
              <a:t>Nº 20 / 2017</a:t>
            </a:r>
            <a:endParaRPr lang="pt-BR" altLang="pt-BR" sz="2400" dirty="0">
              <a:latin typeface="Trebuchet MS" panose="020B0603020202020204" pitchFamily="34" charset="0"/>
            </a:endParaRPr>
          </a:p>
        </p:txBody>
      </p:sp>
      <p:sp>
        <p:nvSpPr>
          <p:cNvPr id="3077" name="Text Box 14"/>
          <p:cNvSpPr txBox="1">
            <a:spLocks noChangeArrowheads="1"/>
          </p:cNvSpPr>
          <p:nvPr/>
        </p:nvSpPr>
        <p:spPr bwMode="auto">
          <a:xfrm>
            <a:off x="107504" y="6488576"/>
            <a:ext cx="583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100" dirty="0" smtClean="0">
                <a:latin typeface="Trebuchet MS" panose="020B0603020202020204" pitchFamily="34" charset="0"/>
              </a:rPr>
              <a:t>Versão:1.0</a:t>
            </a:r>
            <a:r>
              <a:rPr lang="pt-BR" altLang="pt-BR" sz="1100" dirty="0">
                <a:latin typeface="Trebuchet MS" panose="020B0603020202020204" pitchFamily="34" charset="0"/>
              </a:rPr>
              <a:t>	</a:t>
            </a:r>
            <a:r>
              <a:rPr lang="pt-BR" altLang="pt-BR" sz="1100" dirty="0" smtClean="0">
                <a:latin typeface="Trebuchet MS" panose="020B0603020202020204" pitchFamily="34" charset="0"/>
              </a:rPr>
              <a:t>03/10/2017</a:t>
            </a:r>
            <a:endParaRPr lang="pt-BR" altLang="pt-BR" sz="11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-27384"/>
            <a:ext cx="7005464" cy="1143000"/>
          </a:xfrm>
        </p:spPr>
        <p:txBody>
          <a:bodyPr/>
          <a:lstStyle/>
          <a:p>
            <a:pPr algn="l" eaLnBrk="1" hangingPunct="1"/>
            <a:r>
              <a:rPr lang="pt-BR" altLang="pt-BR" sz="2100" b="0" dirty="0" smtClean="0">
                <a:latin typeface="Trebuchet MS" panose="020B0603020202020204" pitchFamily="34" charset="0"/>
              </a:rPr>
              <a:t>A Petrobras é uma grande aliada da </a:t>
            </a:r>
            <a:r>
              <a:rPr lang="pt-BR" altLang="pt-BR" sz="2100" b="0" dirty="0">
                <a:latin typeface="Trebuchet MS" panose="020B0603020202020204" pitchFamily="34" charset="0"/>
              </a:rPr>
              <a:t>indústria </a:t>
            </a:r>
            <a:r>
              <a:rPr lang="pt-BR" altLang="pt-BR" sz="2100" b="0" dirty="0" smtClean="0">
                <a:latin typeface="Trebuchet MS" panose="020B0603020202020204" pitchFamily="34" charset="0"/>
              </a:rPr>
              <a:t>nacional... </a:t>
            </a:r>
            <a:r>
              <a:rPr lang="pt-BR" altLang="pt-BR" b="0" dirty="0" smtClean="0">
                <a:latin typeface="Trebuchet MS" panose="020B0603020202020204" pitchFamily="34" charset="0"/>
              </a:rPr>
              <a:t/>
            </a:r>
            <a:br>
              <a:rPr lang="pt-BR" altLang="pt-BR" b="0" dirty="0" smtClean="0">
                <a:latin typeface="Trebuchet MS" panose="020B0603020202020204" pitchFamily="34" charset="0"/>
              </a:rPr>
            </a:br>
            <a:r>
              <a:rPr lang="pt-BR" altLang="pt-BR" b="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tângulo 13"/>
          <p:cNvSpPr/>
          <p:nvPr/>
        </p:nvSpPr>
        <p:spPr>
          <a:xfrm>
            <a:off x="241176" y="807677"/>
            <a:ext cx="8661648" cy="69837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rgbClr val="E2E2E2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algn="just"/>
            <a:r>
              <a:rPr lang="pt-BR" dirty="0">
                <a:latin typeface="Trebuchet MS" panose="020B0603020202020204" pitchFamily="34" charset="0"/>
              </a:rPr>
              <a:t>Muito antes de se falar de regras de </a:t>
            </a:r>
            <a:r>
              <a:rPr lang="pt-BR" dirty="0" smtClean="0">
                <a:latin typeface="Trebuchet MS" panose="020B0603020202020204" pitchFamily="34" charset="0"/>
              </a:rPr>
              <a:t>CL, </a:t>
            </a:r>
            <a:r>
              <a:rPr lang="pt-BR" dirty="0">
                <a:latin typeface="Trebuchet MS" panose="020B0603020202020204" pitchFamily="34" charset="0"/>
              </a:rPr>
              <a:t>a Petrobras já </a:t>
            </a:r>
            <a:r>
              <a:rPr lang="pt-BR" dirty="0" smtClean="0">
                <a:latin typeface="Trebuchet MS" panose="020B0603020202020204" pitchFamily="34" charset="0"/>
              </a:rPr>
              <a:t>tinha uma relação de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parceria com a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</a:rPr>
              <a:t>indústria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nacional</a:t>
            </a:r>
            <a:r>
              <a:rPr lang="pt-BR" dirty="0" smtClean="0">
                <a:latin typeface="Trebuchet MS" panose="020B0603020202020204" pitchFamily="34" charset="0"/>
              </a:rPr>
              <a:t>.</a:t>
            </a:r>
            <a:endParaRPr lang="pt-BR" dirty="0">
              <a:latin typeface="Trebuchet MS" panose="020B0603020202020204" pitchFamily="34" charset="0"/>
            </a:endParaRPr>
          </a:p>
          <a:p>
            <a:pPr indent="182563" algn="just"/>
            <a:endParaRPr lang="pt-BR" sz="1800" dirty="0" smtClean="0">
              <a:latin typeface="Trebuchet MS" panose="020B0603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41175" y="1596622"/>
            <a:ext cx="8661649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Trebuchet MS" panose="020B0603020202020204" pitchFamily="34" charset="0"/>
              </a:rPr>
              <a:t>Contratamos no </a:t>
            </a:r>
            <a:r>
              <a:rPr lang="pt-BR" dirty="0" smtClean="0">
                <a:latin typeface="Trebuchet MS" panose="020B0603020202020204" pitchFamily="34" charset="0"/>
              </a:rPr>
              <a:t>Brasil diversos equipamentos e serviços de forma competitiva </a:t>
            </a:r>
            <a:r>
              <a:rPr lang="pt-BR" dirty="0">
                <a:latin typeface="Trebuchet MS" panose="020B0603020202020204" pitchFamily="34" charset="0"/>
              </a:rPr>
              <a:t>e sustentável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Árvore de Natal Molhada (ANM), tubos de revestimento, cabeça de poço;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Umbilicais, linhas flexíveis, </a:t>
            </a:r>
            <a:r>
              <a:rPr lang="pt-BR" i="1" dirty="0" err="1" smtClean="0">
                <a:latin typeface="Trebuchet MS" panose="020B0603020202020204" pitchFamily="34" charset="0"/>
              </a:rPr>
              <a:t>manifolds</a:t>
            </a:r>
            <a:r>
              <a:rPr lang="pt-BR" dirty="0" smtClean="0">
                <a:latin typeface="Trebuchet MS" panose="020B0603020202020204" pitchFamily="34" charset="0"/>
              </a:rPr>
              <a:t>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Máquinas e equipamentos para plataformas;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Construção e integração de módulos.</a:t>
            </a:r>
          </a:p>
          <a:p>
            <a:endParaRPr lang="pt-BR" dirty="0"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latin typeface="Trebuchet MS" panose="020B0603020202020204" pitchFamily="34" charset="0"/>
                <a:cs typeface="Arial" pitchFamily="34" charset="0"/>
              </a:rPr>
              <a:t>Contar com fornecedores nacionais capacitados e competitivos traz uma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série de vantagens</a:t>
            </a:r>
            <a:endParaRPr lang="pt-BR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>
                <a:latin typeface="Trebuchet MS" panose="020B0603020202020204" pitchFamily="34" charset="0"/>
              </a:rPr>
              <a:t>Prontidão e agilidade na manutenção de equipamentos;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Redução de custos de logística e de estoques;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latin typeface="Trebuchet MS" panose="020B0603020202020204" pitchFamily="34" charset="0"/>
              </a:rPr>
              <a:t>Hedge</a:t>
            </a:r>
            <a:r>
              <a:rPr lang="pt-BR" dirty="0" smtClean="0">
                <a:latin typeface="Trebuchet MS" panose="020B0603020202020204" pitchFamily="34" charset="0"/>
              </a:rPr>
              <a:t> cambial;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dirty="0" smtClean="0">
                <a:latin typeface="Trebuchet MS" panose="020B0603020202020204" pitchFamily="34" charset="0"/>
              </a:rPr>
              <a:t>Ausência de barreira linguística.</a:t>
            </a:r>
            <a:endParaRPr lang="pt-BR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49141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-27384"/>
            <a:ext cx="9525744" cy="1143000"/>
          </a:xfrm>
        </p:spPr>
        <p:txBody>
          <a:bodyPr/>
          <a:lstStyle/>
          <a:p>
            <a:pPr algn="l" eaLnBrk="1" hangingPunct="1"/>
            <a:r>
              <a:rPr lang="pt-BR" altLang="pt-BR" b="0" dirty="0" smtClean="0">
                <a:latin typeface="Trebuchet MS" panose="020B0603020202020204" pitchFamily="34" charset="0"/>
              </a:rPr>
              <a:t>Por que Conteúdo Local?</a:t>
            </a:r>
            <a:br>
              <a:rPr lang="pt-BR" altLang="pt-BR" b="0" dirty="0" smtClean="0">
                <a:latin typeface="Trebuchet MS" panose="020B0603020202020204" pitchFamily="34" charset="0"/>
              </a:rPr>
            </a:br>
            <a:r>
              <a:rPr lang="pt-BR" altLang="pt-BR" b="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289300" y="1044575"/>
            <a:ext cx="2565400" cy="490538"/>
          </a:xfrm>
          <a:prstGeom prst="bevel">
            <a:avLst>
              <a:gd name="adj" fmla="val 12500"/>
            </a:avLst>
          </a:prstGeom>
          <a:solidFill>
            <a:srgbClr val="004165"/>
          </a:soli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rgbClr val="FFFFFF"/>
                </a:solidFill>
                <a:latin typeface="Trebuchet MS" panose="020B0603020202020204" pitchFamily="34" charset="0"/>
                <a:cs typeface="Arial" charset="0"/>
              </a:rPr>
              <a:t>Potenciais Ganhos</a:t>
            </a:r>
          </a:p>
        </p:txBody>
      </p:sp>
      <p:sp>
        <p:nvSpPr>
          <p:cNvPr id="7" name="Freeform 468"/>
          <p:cNvSpPr>
            <a:spLocks/>
          </p:cNvSpPr>
          <p:nvPr/>
        </p:nvSpPr>
        <p:spPr bwMode="auto">
          <a:xfrm>
            <a:off x="228600" y="1001713"/>
            <a:ext cx="917575" cy="1025525"/>
          </a:xfrm>
          <a:custGeom>
            <a:avLst/>
            <a:gdLst>
              <a:gd name="T0" fmla="*/ 64 w 578"/>
              <a:gd name="T1" fmla="*/ 62 h 646"/>
              <a:gd name="T2" fmla="*/ 62 w 578"/>
              <a:gd name="T3" fmla="*/ 94 h 646"/>
              <a:gd name="T4" fmla="*/ 56 w 578"/>
              <a:gd name="T5" fmla="*/ 128 h 646"/>
              <a:gd name="T6" fmla="*/ 38 w 578"/>
              <a:gd name="T7" fmla="*/ 152 h 646"/>
              <a:gd name="T8" fmla="*/ 16 w 578"/>
              <a:gd name="T9" fmla="*/ 172 h 646"/>
              <a:gd name="T10" fmla="*/ 0 w 578"/>
              <a:gd name="T11" fmla="*/ 198 h 646"/>
              <a:gd name="T12" fmla="*/ 18 w 578"/>
              <a:gd name="T13" fmla="*/ 232 h 646"/>
              <a:gd name="T14" fmla="*/ 38 w 578"/>
              <a:gd name="T15" fmla="*/ 244 h 646"/>
              <a:gd name="T16" fmla="*/ 58 w 578"/>
              <a:gd name="T17" fmla="*/ 252 h 646"/>
              <a:gd name="T18" fmla="*/ 96 w 578"/>
              <a:gd name="T19" fmla="*/ 254 h 646"/>
              <a:gd name="T20" fmla="*/ 110 w 578"/>
              <a:gd name="T21" fmla="*/ 240 h 646"/>
              <a:gd name="T22" fmla="*/ 132 w 578"/>
              <a:gd name="T23" fmla="*/ 262 h 646"/>
              <a:gd name="T24" fmla="*/ 162 w 578"/>
              <a:gd name="T25" fmla="*/ 286 h 646"/>
              <a:gd name="T26" fmla="*/ 176 w 578"/>
              <a:gd name="T27" fmla="*/ 300 h 646"/>
              <a:gd name="T28" fmla="*/ 200 w 578"/>
              <a:gd name="T29" fmla="*/ 316 h 646"/>
              <a:gd name="T30" fmla="*/ 202 w 578"/>
              <a:gd name="T31" fmla="*/ 326 h 646"/>
              <a:gd name="T32" fmla="*/ 214 w 578"/>
              <a:gd name="T33" fmla="*/ 354 h 646"/>
              <a:gd name="T34" fmla="*/ 236 w 578"/>
              <a:gd name="T35" fmla="*/ 364 h 646"/>
              <a:gd name="T36" fmla="*/ 248 w 578"/>
              <a:gd name="T37" fmla="*/ 382 h 646"/>
              <a:gd name="T38" fmla="*/ 234 w 578"/>
              <a:gd name="T39" fmla="*/ 420 h 646"/>
              <a:gd name="T40" fmla="*/ 248 w 578"/>
              <a:gd name="T41" fmla="*/ 438 h 646"/>
              <a:gd name="T42" fmla="*/ 282 w 578"/>
              <a:gd name="T43" fmla="*/ 450 h 646"/>
              <a:gd name="T44" fmla="*/ 294 w 578"/>
              <a:gd name="T45" fmla="*/ 468 h 646"/>
              <a:gd name="T46" fmla="*/ 302 w 578"/>
              <a:gd name="T47" fmla="*/ 512 h 646"/>
              <a:gd name="T48" fmla="*/ 314 w 578"/>
              <a:gd name="T49" fmla="*/ 532 h 646"/>
              <a:gd name="T50" fmla="*/ 294 w 578"/>
              <a:gd name="T51" fmla="*/ 550 h 646"/>
              <a:gd name="T52" fmla="*/ 278 w 578"/>
              <a:gd name="T53" fmla="*/ 592 h 646"/>
              <a:gd name="T54" fmla="*/ 332 w 578"/>
              <a:gd name="T55" fmla="*/ 640 h 646"/>
              <a:gd name="T56" fmla="*/ 338 w 578"/>
              <a:gd name="T57" fmla="*/ 588 h 646"/>
              <a:gd name="T58" fmla="*/ 342 w 578"/>
              <a:gd name="T59" fmla="*/ 606 h 646"/>
              <a:gd name="T60" fmla="*/ 358 w 578"/>
              <a:gd name="T61" fmla="*/ 590 h 646"/>
              <a:gd name="T62" fmla="*/ 368 w 578"/>
              <a:gd name="T63" fmla="*/ 562 h 646"/>
              <a:gd name="T64" fmla="*/ 388 w 578"/>
              <a:gd name="T65" fmla="*/ 502 h 646"/>
              <a:gd name="T66" fmla="*/ 408 w 578"/>
              <a:gd name="T67" fmla="*/ 478 h 646"/>
              <a:gd name="T68" fmla="*/ 464 w 578"/>
              <a:gd name="T69" fmla="*/ 454 h 646"/>
              <a:gd name="T70" fmla="*/ 490 w 578"/>
              <a:gd name="T71" fmla="*/ 434 h 646"/>
              <a:gd name="T72" fmla="*/ 504 w 578"/>
              <a:gd name="T73" fmla="*/ 372 h 646"/>
              <a:gd name="T74" fmla="*/ 512 w 578"/>
              <a:gd name="T75" fmla="*/ 304 h 646"/>
              <a:gd name="T76" fmla="*/ 530 w 578"/>
              <a:gd name="T77" fmla="*/ 276 h 646"/>
              <a:gd name="T78" fmla="*/ 542 w 578"/>
              <a:gd name="T79" fmla="*/ 248 h 646"/>
              <a:gd name="T80" fmla="*/ 562 w 578"/>
              <a:gd name="T81" fmla="*/ 230 h 646"/>
              <a:gd name="T82" fmla="*/ 568 w 578"/>
              <a:gd name="T83" fmla="*/ 208 h 646"/>
              <a:gd name="T84" fmla="*/ 576 w 578"/>
              <a:gd name="T85" fmla="*/ 186 h 646"/>
              <a:gd name="T86" fmla="*/ 564 w 578"/>
              <a:gd name="T87" fmla="*/ 158 h 646"/>
              <a:gd name="T88" fmla="*/ 532 w 578"/>
              <a:gd name="T89" fmla="*/ 132 h 646"/>
              <a:gd name="T90" fmla="*/ 512 w 578"/>
              <a:gd name="T91" fmla="*/ 118 h 646"/>
              <a:gd name="T92" fmla="*/ 470 w 578"/>
              <a:gd name="T93" fmla="*/ 106 h 646"/>
              <a:gd name="T94" fmla="*/ 432 w 578"/>
              <a:gd name="T95" fmla="*/ 96 h 646"/>
              <a:gd name="T96" fmla="*/ 376 w 578"/>
              <a:gd name="T97" fmla="*/ 90 h 646"/>
              <a:gd name="T98" fmla="*/ 366 w 578"/>
              <a:gd name="T99" fmla="*/ 94 h 646"/>
              <a:gd name="T100" fmla="*/ 354 w 578"/>
              <a:gd name="T101" fmla="*/ 76 h 646"/>
              <a:gd name="T102" fmla="*/ 320 w 578"/>
              <a:gd name="T103" fmla="*/ 104 h 646"/>
              <a:gd name="T104" fmla="*/ 350 w 578"/>
              <a:gd name="T105" fmla="*/ 54 h 646"/>
              <a:gd name="T106" fmla="*/ 322 w 578"/>
              <a:gd name="T107" fmla="*/ 16 h 646"/>
              <a:gd name="T108" fmla="*/ 292 w 578"/>
              <a:gd name="T109" fmla="*/ 40 h 646"/>
              <a:gd name="T110" fmla="*/ 262 w 578"/>
              <a:gd name="T111" fmla="*/ 42 h 646"/>
              <a:gd name="T112" fmla="*/ 230 w 578"/>
              <a:gd name="T113" fmla="*/ 50 h 646"/>
              <a:gd name="T114" fmla="*/ 204 w 578"/>
              <a:gd name="T115" fmla="*/ 34 h 646"/>
              <a:gd name="T116" fmla="*/ 194 w 578"/>
              <a:gd name="T117" fmla="*/ 0 h 646"/>
              <a:gd name="T118" fmla="*/ 158 w 578"/>
              <a:gd name="T119" fmla="*/ 16 h 646"/>
              <a:gd name="T120" fmla="*/ 136 w 578"/>
              <a:gd name="T121" fmla="*/ 10 h 646"/>
              <a:gd name="T122" fmla="*/ 146 w 578"/>
              <a:gd name="T123" fmla="*/ 40 h 646"/>
              <a:gd name="T124" fmla="*/ 116 w 578"/>
              <a:gd name="T125" fmla="*/ 58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78" h="646">
                <a:moveTo>
                  <a:pt x="90" y="40"/>
                </a:moveTo>
                <a:lnTo>
                  <a:pt x="90" y="40"/>
                </a:lnTo>
                <a:lnTo>
                  <a:pt x="88" y="40"/>
                </a:lnTo>
                <a:lnTo>
                  <a:pt x="80" y="42"/>
                </a:lnTo>
                <a:lnTo>
                  <a:pt x="76" y="44"/>
                </a:lnTo>
                <a:lnTo>
                  <a:pt x="72" y="46"/>
                </a:lnTo>
                <a:lnTo>
                  <a:pt x="68" y="48"/>
                </a:lnTo>
                <a:lnTo>
                  <a:pt x="66" y="48"/>
                </a:lnTo>
                <a:lnTo>
                  <a:pt x="66" y="48"/>
                </a:lnTo>
                <a:lnTo>
                  <a:pt x="64" y="50"/>
                </a:lnTo>
                <a:lnTo>
                  <a:pt x="64" y="50"/>
                </a:lnTo>
                <a:lnTo>
                  <a:pt x="62" y="52"/>
                </a:lnTo>
                <a:lnTo>
                  <a:pt x="62" y="54"/>
                </a:lnTo>
                <a:lnTo>
                  <a:pt x="60" y="54"/>
                </a:lnTo>
                <a:lnTo>
                  <a:pt x="60" y="56"/>
                </a:lnTo>
                <a:lnTo>
                  <a:pt x="60" y="58"/>
                </a:lnTo>
                <a:lnTo>
                  <a:pt x="60" y="58"/>
                </a:lnTo>
                <a:lnTo>
                  <a:pt x="60" y="58"/>
                </a:lnTo>
                <a:lnTo>
                  <a:pt x="60" y="60"/>
                </a:lnTo>
                <a:lnTo>
                  <a:pt x="60" y="60"/>
                </a:lnTo>
                <a:lnTo>
                  <a:pt x="60" y="60"/>
                </a:lnTo>
                <a:lnTo>
                  <a:pt x="62" y="62"/>
                </a:lnTo>
                <a:lnTo>
                  <a:pt x="64" y="62"/>
                </a:lnTo>
                <a:lnTo>
                  <a:pt x="64" y="64"/>
                </a:lnTo>
                <a:lnTo>
                  <a:pt x="66" y="64"/>
                </a:lnTo>
                <a:lnTo>
                  <a:pt x="66" y="64"/>
                </a:lnTo>
                <a:lnTo>
                  <a:pt x="66" y="66"/>
                </a:lnTo>
                <a:lnTo>
                  <a:pt x="66" y="66"/>
                </a:lnTo>
                <a:lnTo>
                  <a:pt x="66" y="66"/>
                </a:lnTo>
                <a:lnTo>
                  <a:pt x="66" y="66"/>
                </a:lnTo>
                <a:lnTo>
                  <a:pt x="66" y="66"/>
                </a:lnTo>
                <a:lnTo>
                  <a:pt x="66" y="68"/>
                </a:lnTo>
                <a:lnTo>
                  <a:pt x="64" y="68"/>
                </a:lnTo>
                <a:lnTo>
                  <a:pt x="64" y="68"/>
                </a:lnTo>
                <a:lnTo>
                  <a:pt x="60" y="70"/>
                </a:lnTo>
                <a:lnTo>
                  <a:pt x="60" y="70"/>
                </a:lnTo>
                <a:lnTo>
                  <a:pt x="60" y="70"/>
                </a:lnTo>
                <a:lnTo>
                  <a:pt x="60" y="72"/>
                </a:lnTo>
                <a:lnTo>
                  <a:pt x="58" y="72"/>
                </a:lnTo>
                <a:lnTo>
                  <a:pt x="58" y="74"/>
                </a:lnTo>
                <a:lnTo>
                  <a:pt x="58" y="76"/>
                </a:lnTo>
                <a:lnTo>
                  <a:pt x="58" y="78"/>
                </a:lnTo>
                <a:lnTo>
                  <a:pt x="58" y="80"/>
                </a:lnTo>
                <a:lnTo>
                  <a:pt x="58" y="82"/>
                </a:lnTo>
                <a:lnTo>
                  <a:pt x="60" y="86"/>
                </a:lnTo>
                <a:lnTo>
                  <a:pt x="62" y="94"/>
                </a:lnTo>
                <a:lnTo>
                  <a:pt x="62" y="98"/>
                </a:lnTo>
                <a:lnTo>
                  <a:pt x="62" y="98"/>
                </a:lnTo>
                <a:lnTo>
                  <a:pt x="62" y="100"/>
                </a:lnTo>
                <a:lnTo>
                  <a:pt x="64" y="104"/>
                </a:lnTo>
                <a:lnTo>
                  <a:pt x="64" y="106"/>
                </a:lnTo>
                <a:lnTo>
                  <a:pt x="64" y="108"/>
                </a:lnTo>
                <a:lnTo>
                  <a:pt x="64" y="110"/>
                </a:lnTo>
                <a:lnTo>
                  <a:pt x="64" y="112"/>
                </a:lnTo>
                <a:lnTo>
                  <a:pt x="64" y="112"/>
                </a:lnTo>
                <a:lnTo>
                  <a:pt x="62" y="112"/>
                </a:lnTo>
                <a:lnTo>
                  <a:pt x="62" y="114"/>
                </a:lnTo>
                <a:lnTo>
                  <a:pt x="62" y="114"/>
                </a:lnTo>
                <a:lnTo>
                  <a:pt x="60" y="114"/>
                </a:lnTo>
                <a:lnTo>
                  <a:pt x="60" y="114"/>
                </a:lnTo>
                <a:lnTo>
                  <a:pt x="56" y="114"/>
                </a:lnTo>
                <a:lnTo>
                  <a:pt x="54" y="114"/>
                </a:lnTo>
                <a:lnTo>
                  <a:pt x="52" y="114"/>
                </a:lnTo>
                <a:lnTo>
                  <a:pt x="50" y="114"/>
                </a:lnTo>
                <a:lnTo>
                  <a:pt x="48" y="114"/>
                </a:lnTo>
                <a:lnTo>
                  <a:pt x="50" y="116"/>
                </a:lnTo>
                <a:lnTo>
                  <a:pt x="52" y="122"/>
                </a:lnTo>
                <a:lnTo>
                  <a:pt x="54" y="124"/>
                </a:lnTo>
                <a:lnTo>
                  <a:pt x="56" y="128"/>
                </a:lnTo>
                <a:lnTo>
                  <a:pt x="58" y="132"/>
                </a:lnTo>
                <a:lnTo>
                  <a:pt x="58" y="132"/>
                </a:lnTo>
                <a:lnTo>
                  <a:pt x="58" y="134"/>
                </a:lnTo>
                <a:lnTo>
                  <a:pt x="58" y="134"/>
                </a:lnTo>
                <a:lnTo>
                  <a:pt x="58" y="136"/>
                </a:lnTo>
                <a:lnTo>
                  <a:pt x="58" y="138"/>
                </a:lnTo>
                <a:lnTo>
                  <a:pt x="56" y="140"/>
                </a:lnTo>
                <a:lnTo>
                  <a:pt x="56" y="142"/>
                </a:lnTo>
                <a:lnTo>
                  <a:pt x="56" y="144"/>
                </a:lnTo>
                <a:lnTo>
                  <a:pt x="54" y="146"/>
                </a:lnTo>
                <a:lnTo>
                  <a:pt x="54" y="146"/>
                </a:lnTo>
                <a:lnTo>
                  <a:pt x="54" y="148"/>
                </a:lnTo>
                <a:lnTo>
                  <a:pt x="52" y="148"/>
                </a:lnTo>
                <a:lnTo>
                  <a:pt x="50" y="150"/>
                </a:lnTo>
                <a:lnTo>
                  <a:pt x="48" y="150"/>
                </a:lnTo>
                <a:lnTo>
                  <a:pt x="48" y="152"/>
                </a:lnTo>
                <a:lnTo>
                  <a:pt x="46" y="152"/>
                </a:lnTo>
                <a:lnTo>
                  <a:pt x="44" y="152"/>
                </a:lnTo>
                <a:lnTo>
                  <a:pt x="42" y="154"/>
                </a:lnTo>
                <a:lnTo>
                  <a:pt x="42" y="154"/>
                </a:lnTo>
                <a:lnTo>
                  <a:pt x="42" y="154"/>
                </a:lnTo>
                <a:lnTo>
                  <a:pt x="40" y="152"/>
                </a:lnTo>
                <a:lnTo>
                  <a:pt x="38" y="152"/>
                </a:lnTo>
                <a:lnTo>
                  <a:pt x="36" y="152"/>
                </a:lnTo>
                <a:lnTo>
                  <a:pt x="34" y="150"/>
                </a:lnTo>
                <a:lnTo>
                  <a:pt x="32" y="150"/>
                </a:lnTo>
                <a:lnTo>
                  <a:pt x="30" y="150"/>
                </a:lnTo>
                <a:lnTo>
                  <a:pt x="30" y="150"/>
                </a:lnTo>
                <a:lnTo>
                  <a:pt x="30" y="150"/>
                </a:lnTo>
                <a:lnTo>
                  <a:pt x="28" y="150"/>
                </a:lnTo>
                <a:lnTo>
                  <a:pt x="26" y="150"/>
                </a:lnTo>
                <a:lnTo>
                  <a:pt x="26" y="152"/>
                </a:lnTo>
                <a:lnTo>
                  <a:pt x="24" y="152"/>
                </a:lnTo>
                <a:lnTo>
                  <a:pt x="22" y="154"/>
                </a:lnTo>
                <a:lnTo>
                  <a:pt x="22" y="154"/>
                </a:lnTo>
                <a:lnTo>
                  <a:pt x="20" y="156"/>
                </a:lnTo>
                <a:lnTo>
                  <a:pt x="20" y="156"/>
                </a:lnTo>
                <a:lnTo>
                  <a:pt x="18" y="158"/>
                </a:lnTo>
                <a:lnTo>
                  <a:pt x="18" y="160"/>
                </a:lnTo>
                <a:lnTo>
                  <a:pt x="18" y="162"/>
                </a:lnTo>
                <a:lnTo>
                  <a:pt x="16" y="164"/>
                </a:lnTo>
                <a:lnTo>
                  <a:pt x="16" y="166"/>
                </a:lnTo>
                <a:lnTo>
                  <a:pt x="16" y="168"/>
                </a:lnTo>
                <a:lnTo>
                  <a:pt x="16" y="170"/>
                </a:lnTo>
                <a:lnTo>
                  <a:pt x="16" y="172"/>
                </a:lnTo>
                <a:lnTo>
                  <a:pt x="16" y="172"/>
                </a:lnTo>
                <a:lnTo>
                  <a:pt x="18" y="176"/>
                </a:lnTo>
                <a:lnTo>
                  <a:pt x="18" y="176"/>
                </a:lnTo>
                <a:lnTo>
                  <a:pt x="18" y="178"/>
                </a:lnTo>
                <a:lnTo>
                  <a:pt x="18" y="180"/>
                </a:lnTo>
                <a:lnTo>
                  <a:pt x="18" y="180"/>
                </a:lnTo>
                <a:lnTo>
                  <a:pt x="18" y="180"/>
                </a:lnTo>
                <a:lnTo>
                  <a:pt x="18" y="182"/>
                </a:lnTo>
                <a:lnTo>
                  <a:pt x="16" y="182"/>
                </a:lnTo>
                <a:lnTo>
                  <a:pt x="16" y="184"/>
                </a:lnTo>
                <a:lnTo>
                  <a:pt x="14" y="184"/>
                </a:lnTo>
                <a:lnTo>
                  <a:pt x="12" y="186"/>
                </a:lnTo>
                <a:lnTo>
                  <a:pt x="10" y="186"/>
                </a:lnTo>
                <a:lnTo>
                  <a:pt x="10" y="186"/>
                </a:lnTo>
                <a:lnTo>
                  <a:pt x="8" y="188"/>
                </a:lnTo>
                <a:lnTo>
                  <a:pt x="6" y="188"/>
                </a:lnTo>
                <a:lnTo>
                  <a:pt x="4" y="188"/>
                </a:lnTo>
                <a:lnTo>
                  <a:pt x="4" y="188"/>
                </a:lnTo>
                <a:lnTo>
                  <a:pt x="4" y="190"/>
                </a:lnTo>
                <a:lnTo>
                  <a:pt x="2" y="190"/>
                </a:lnTo>
                <a:lnTo>
                  <a:pt x="2" y="192"/>
                </a:lnTo>
                <a:lnTo>
                  <a:pt x="2" y="194"/>
                </a:lnTo>
                <a:lnTo>
                  <a:pt x="0" y="196"/>
                </a:lnTo>
                <a:lnTo>
                  <a:pt x="0" y="198"/>
                </a:lnTo>
                <a:lnTo>
                  <a:pt x="0" y="200"/>
                </a:lnTo>
                <a:lnTo>
                  <a:pt x="0" y="202"/>
                </a:lnTo>
                <a:lnTo>
                  <a:pt x="0" y="202"/>
                </a:lnTo>
                <a:lnTo>
                  <a:pt x="0" y="204"/>
                </a:lnTo>
                <a:lnTo>
                  <a:pt x="0" y="206"/>
                </a:lnTo>
                <a:lnTo>
                  <a:pt x="2" y="208"/>
                </a:lnTo>
                <a:lnTo>
                  <a:pt x="2" y="210"/>
                </a:lnTo>
                <a:lnTo>
                  <a:pt x="4" y="212"/>
                </a:lnTo>
                <a:lnTo>
                  <a:pt x="4" y="212"/>
                </a:lnTo>
                <a:lnTo>
                  <a:pt x="4" y="214"/>
                </a:lnTo>
                <a:lnTo>
                  <a:pt x="6" y="214"/>
                </a:lnTo>
                <a:lnTo>
                  <a:pt x="8" y="216"/>
                </a:lnTo>
                <a:lnTo>
                  <a:pt x="12" y="220"/>
                </a:lnTo>
                <a:lnTo>
                  <a:pt x="12" y="220"/>
                </a:lnTo>
                <a:lnTo>
                  <a:pt x="14" y="220"/>
                </a:lnTo>
                <a:lnTo>
                  <a:pt x="14" y="222"/>
                </a:lnTo>
                <a:lnTo>
                  <a:pt x="14" y="224"/>
                </a:lnTo>
                <a:lnTo>
                  <a:pt x="16" y="226"/>
                </a:lnTo>
                <a:lnTo>
                  <a:pt x="16" y="228"/>
                </a:lnTo>
                <a:lnTo>
                  <a:pt x="16" y="230"/>
                </a:lnTo>
                <a:lnTo>
                  <a:pt x="16" y="230"/>
                </a:lnTo>
                <a:lnTo>
                  <a:pt x="18" y="232"/>
                </a:lnTo>
                <a:lnTo>
                  <a:pt x="18" y="232"/>
                </a:lnTo>
                <a:lnTo>
                  <a:pt x="18" y="232"/>
                </a:lnTo>
                <a:lnTo>
                  <a:pt x="20" y="232"/>
                </a:lnTo>
                <a:lnTo>
                  <a:pt x="22" y="232"/>
                </a:lnTo>
                <a:lnTo>
                  <a:pt x="22" y="232"/>
                </a:lnTo>
                <a:lnTo>
                  <a:pt x="24" y="232"/>
                </a:lnTo>
                <a:lnTo>
                  <a:pt x="26" y="232"/>
                </a:lnTo>
                <a:lnTo>
                  <a:pt x="26" y="232"/>
                </a:lnTo>
                <a:lnTo>
                  <a:pt x="28" y="232"/>
                </a:lnTo>
                <a:lnTo>
                  <a:pt x="28" y="234"/>
                </a:lnTo>
                <a:lnTo>
                  <a:pt x="28" y="234"/>
                </a:lnTo>
                <a:lnTo>
                  <a:pt x="28" y="234"/>
                </a:lnTo>
                <a:lnTo>
                  <a:pt x="28" y="238"/>
                </a:lnTo>
                <a:lnTo>
                  <a:pt x="28" y="238"/>
                </a:lnTo>
                <a:lnTo>
                  <a:pt x="28" y="240"/>
                </a:lnTo>
                <a:lnTo>
                  <a:pt x="30" y="240"/>
                </a:lnTo>
                <a:lnTo>
                  <a:pt x="30" y="242"/>
                </a:lnTo>
                <a:lnTo>
                  <a:pt x="30" y="242"/>
                </a:lnTo>
                <a:lnTo>
                  <a:pt x="30" y="242"/>
                </a:lnTo>
                <a:lnTo>
                  <a:pt x="30" y="242"/>
                </a:lnTo>
                <a:lnTo>
                  <a:pt x="32" y="242"/>
                </a:lnTo>
                <a:lnTo>
                  <a:pt x="34" y="242"/>
                </a:lnTo>
                <a:lnTo>
                  <a:pt x="36" y="244"/>
                </a:lnTo>
                <a:lnTo>
                  <a:pt x="38" y="244"/>
                </a:lnTo>
                <a:lnTo>
                  <a:pt x="40" y="244"/>
                </a:lnTo>
                <a:lnTo>
                  <a:pt x="42" y="244"/>
                </a:lnTo>
                <a:lnTo>
                  <a:pt x="42" y="244"/>
                </a:lnTo>
                <a:lnTo>
                  <a:pt x="44" y="242"/>
                </a:lnTo>
                <a:lnTo>
                  <a:pt x="44" y="242"/>
                </a:lnTo>
                <a:lnTo>
                  <a:pt x="46" y="242"/>
                </a:lnTo>
                <a:lnTo>
                  <a:pt x="48" y="238"/>
                </a:lnTo>
                <a:lnTo>
                  <a:pt x="50" y="238"/>
                </a:lnTo>
                <a:lnTo>
                  <a:pt x="52" y="236"/>
                </a:lnTo>
                <a:lnTo>
                  <a:pt x="52" y="236"/>
                </a:lnTo>
                <a:lnTo>
                  <a:pt x="52" y="236"/>
                </a:lnTo>
                <a:lnTo>
                  <a:pt x="54" y="236"/>
                </a:lnTo>
                <a:lnTo>
                  <a:pt x="54" y="236"/>
                </a:lnTo>
                <a:lnTo>
                  <a:pt x="54" y="236"/>
                </a:lnTo>
                <a:lnTo>
                  <a:pt x="56" y="238"/>
                </a:lnTo>
                <a:lnTo>
                  <a:pt x="56" y="238"/>
                </a:lnTo>
                <a:lnTo>
                  <a:pt x="56" y="240"/>
                </a:lnTo>
                <a:lnTo>
                  <a:pt x="56" y="240"/>
                </a:lnTo>
                <a:lnTo>
                  <a:pt x="56" y="242"/>
                </a:lnTo>
                <a:lnTo>
                  <a:pt x="58" y="244"/>
                </a:lnTo>
                <a:lnTo>
                  <a:pt x="58" y="248"/>
                </a:lnTo>
                <a:lnTo>
                  <a:pt x="58" y="250"/>
                </a:lnTo>
                <a:lnTo>
                  <a:pt x="58" y="252"/>
                </a:lnTo>
                <a:lnTo>
                  <a:pt x="58" y="254"/>
                </a:lnTo>
                <a:lnTo>
                  <a:pt x="60" y="254"/>
                </a:lnTo>
                <a:lnTo>
                  <a:pt x="60" y="256"/>
                </a:lnTo>
                <a:lnTo>
                  <a:pt x="60" y="256"/>
                </a:lnTo>
                <a:lnTo>
                  <a:pt x="60" y="256"/>
                </a:lnTo>
                <a:lnTo>
                  <a:pt x="62" y="258"/>
                </a:lnTo>
                <a:lnTo>
                  <a:pt x="64" y="258"/>
                </a:lnTo>
                <a:lnTo>
                  <a:pt x="66" y="260"/>
                </a:lnTo>
                <a:lnTo>
                  <a:pt x="70" y="260"/>
                </a:lnTo>
                <a:lnTo>
                  <a:pt x="72" y="262"/>
                </a:lnTo>
                <a:lnTo>
                  <a:pt x="76" y="262"/>
                </a:lnTo>
                <a:lnTo>
                  <a:pt x="80" y="262"/>
                </a:lnTo>
                <a:lnTo>
                  <a:pt x="82" y="262"/>
                </a:lnTo>
                <a:lnTo>
                  <a:pt x="84" y="262"/>
                </a:lnTo>
                <a:lnTo>
                  <a:pt x="84" y="262"/>
                </a:lnTo>
                <a:lnTo>
                  <a:pt x="86" y="262"/>
                </a:lnTo>
                <a:lnTo>
                  <a:pt x="88" y="262"/>
                </a:lnTo>
                <a:lnTo>
                  <a:pt x="90" y="260"/>
                </a:lnTo>
                <a:lnTo>
                  <a:pt x="92" y="258"/>
                </a:lnTo>
                <a:lnTo>
                  <a:pt x="94" y="258"/>
                </a:lnTo>
                <a:lnTo>
                  <a:pt x="94" y="256"/>
                </a:lnTo>
                <a:lnTo>
                  <a:pt x="96" y="256"/>
                </a:lnTo>
                <a:lnTo>
                  <a:pt x="96" y="254"/>
                </a:lnTo>
                <a:lnTo>
                  <a:pt x="98" y="254"/>
                </a:lnTo>
                <a:lnTo>
                  <a:pt x="98" y="252"/>
                </a:lnTo>
                <a:lnTo>
                  <a:pt x="98" y="250"/>
                </a:lnTo>
                <a:lnTo>
                  <a:pt x="100" y="250"/>
                </a:lnTo>
                <a:lnTo>
                  <a:pt x="100" y="248"/>
                </a:lnTo>
                <a:lnTo>
                  <a:pt x="100" y="248"/>
                </a:lnTo>
                <a:lnTo>
                  <a:pt x="100" y="248"/>
                </a:lnTo>
                <a:lnTo>
                  <a:pt x="102" y="248"/>
                </a:lnTo>
                <a:lnTo>
                  <a:pt x="102" y="248"/>
                </a:lnTo>
                <a:lnTo>
                  <a:pt x="102" y="248"/>
                </a:lnTo>
                <a:lnTo>
                  <a:pt x="104" y="248"/>
                </a:lnTo>
                <a:lnTo>
                  <a:pt x="106" y="248"/>
                </a:lnTo>
                <a:lnTo>
                  <a:pt x="106" y="248"/>
                </a:lnTo>
                <a:lnTo>
                  <a:pt x="108" y="250"/>
                </a:lnTo>
                <a:lnTo>
                  <a:pt x="108" y="248"/>
                </a:lnTo>
                <a:lnTo>
                  <a:pt x="108" y="248"/>
                </a:lnTo>
                <a:lnTo>
                  <a:pt x="108" y="248"/>
                </a:lnTo>
                <a:lnTo>
                  <a:pt x="108" y="248"/>
                </a:lnTo>
                <a:lnTo>
                  <a:pt x="110" y="246"/>
                </a:lnTo>
                <a:lnTo>
                  <a:pt x="110" y="246"/>
                </a:lnTo>
                <a:lnTo>
                  <a:pt x="110" y="244"/>
                </a:lnTo>
                <a:lnTo>
                  <a:pt x="110" y="242"/>
                </a:lnTo>
                <a:lnTo>
                  <a:pt x="110" y="240"/>
                </a:lnTo>
                <a:lnTo>
                  <a:pt x="110" y="240"/>
                </a:lnTo>
                <a:lnTo>
                  <a:pt x="110" y="238"/>
                </a:lnTo>
                <a:lnTo>
                  <a:pt x="110" y="238"/>
                </a:lnTo>
                <a:lnTo>
                  <a:pt x="112" y="238"/>
                </a:lnTo>
                <a:lnTo>
                  <a:pt x="112" y="238"/>
                </a:lnTo>
                <a:lnTo>
                  <a:pt x="112" y="236"/>
                </a:lnTo>
                <a:lnTo>
                  <a:pt x="114" y="236"/>
                </a:lnTo>
                <a:lnTo>
                  <a:pt x="118" y="236"/>
                </a:lnTo>
                <a:lnTo>
                  <a:pt x="120" y="236"/>
                </a:lnTo>
                <a:lnTo>
                  <a:pt x="122" y="238"/>
                </a:lnTo>
                <a:lnTo>
                  <a:pt x="126" y="238"/>
                </a:lnTo>
                <a:lnTo>
                  <a:pt x="126" y="238"/>
                </a:lnTo>
                <a:lnTo>
                  <a:pt x="128" y="238"/>
                </a:lnTo>
                <a:lnTo>
                  <a:pt x="128" y="240"/>
                </a:lnTo>
                <a:lnTo>
                  <a:pt x="130" y="240"/>
                </a:lnTo>
                <a:lnTo>
                  <a:pt x="130" y="242"/>
                </a:lnTo>
                <a:lnTo>
                  <a:pt x="130" y="242"/>
                </a:lnTo>
                <a:lnTo>
                  <a:pt x="130" y="244"/>
                </a:lnTo>
                <a:lnTo>
                  <a:pt x="132" y="246"/>
                </a:lnTo>
                <a:lnTo>
                  <a:pt x="132" y="248"/>
                </a:lnTo>
                <a:lnTo>
                  <a:pt x="132" y="250"/>
                </a:lnTo>
                <a:lnTo>
                  <a:pt x="132" y="254"/>
                </a:lnTo>
                <a:lnTo>
                  <a:pt x="132" y="262"/>
                </a:lnTo>
                <a:lnTo>
                  <a:pt x="132" y="266"/>
                </a:lnTo>
                <a:lnTo>
                  <a:pt x="132" y="268"/>
                </a:lnTo>
                <a:lnTo>
                  <a:pt x="132" y="270"/>
                </a:lnTo>
                <a:lnTo>
                  <a:pt x="132" y="272"/>
                </a:lnTo>
                <a:lnTo>
                  <a:pt x="134" y="276"/>
                </a:lnTo>
                <a:lnTo>
                  <a:pt x="136" y="278"/>
                </a:lnTo>
                <a:lnTo>
                  <a:pt x="136" y="280"/>
                </a:lnTo>
                <a:lnTo>
                  <a:pt x="138" y="284"/>
                </a:lnTo>
                <a:lnTo>
                  <a:pt x="138" y="284"/>
                </a:lnTo>
                <a:lnTo>
                  <a:pt x="140" y="286"/>
                </a:lnTo>
                <a:lnTo>
                  <a:pt x="140" y="286"/>
                </a:lnTo>
                <a:lnTo>
                  <a:pt x="140" y="286"/>
                </a:lnTo>
                <a:lnTo>
                  <a:pt x="142" y="286"/>
                </a:lnTo>
                <a:lnTo>
                  <a:pt x="144" y="286"/>
                </a:lnTo>
                <a:lnTo>
                  <a:pt x="144" y="286"/>
                </a:lnTo>
                <a:lnTo>
                  <a:pt x="148" y="286"/>
                </a:lnTo>
                <a:lnTo>
                  <a:pt x="152" y="286"/>
                </a:lnTo>
                <a:lnTo>
                  <a:pt x="154" y="286"/>
                </a:lnTo>
                <a:lnTo>
                  <a:pt x="158" y="286"/>
                </a:lnTo>
                <a:lnTo>
                  <a:pt x="158" y="286"/>
                </a:lnTo>
                <a:lnTo>
                  <a:pt x="160" y="286"/>
                </a:lnTo>
                <a:lnTo>
                  <a:pt x="162" y="286"/>
                </a:lnTo>
                <a:lnTo>
                  <a:pt x="162" y="286"/>
                </a:lnTo>
                <a:lnTo>
                  <a:pt x="162" y="286"/>
                </a:lnTo>
                <a:lnTo>
                  <a:pt x="164" y="286"/>
                </a:lnTo>
                <a:lnTo>
                  <a:pt x="164" y="288"/>
                </a:lnTo>
                <a:lnTo>
                  <a:pt x="164" y="288"/>
                </a:lnTo>
                <a:lnTo>
                  <a:pt x="164" y="290"/>
                </a:lnTo>
                <a:lnTo>
                  <a:pt x="166" y="290"/>
                </a:lnTo>
                <a:lnTo>
                  <a:pt x="168" y="290"/>
                </a:lnTo>
                <a:lnTo>
                  <a:pt x="170" y="290"/>
                </a:lnTo>
                <a:lnTo>
                  <a:pt x="172" y="290"/>
                </a:lnTo>
                <a:lnTo>
                  <a:pt x="174" y="290"/>
                </a:lnTo>
                <a:lnTo>
                  <a:pt x="174" y="292"/>
                </a:lnTo>
                <a:lnTo>
                  <a:pt x="174" y="292"/>
                </a:lnTo>
                <a:lnTo>
                  <a:pt x="174" y="292"/>
                </a:lnTo>
                <a:lnTo>
                  <a:pt x="176" y="292"/>
                </a:lnTo>
                <a:lnTo>
                  <a:pt x="176" y="292"/>
                </a:lnTo>
                <a:lnTo>
                  <a:pt x="176" y="294"/>
                </a:lnTo>
                <a:lnTo>
                  <a:pt x="176" y="294"/>
                </a:lnTo>
                <a:lnTo>
                  <a:pt x="176" y="296"/>
                </a:lnTo>
                <a:lnTo>
                  <a:pt x="176" y="298"/>
                </a:lnTo>
                <a:lnTo>
                  <a:pt x="176" y="298"/>
                </a:lnTo>
                <a:lnTo>
                  <a:pt x="176" y="300"/>
                </a:lnTo>
                <a:lnTo>
                  <a:pt x="176" y="300"/>
                </a:lnTo>
                <a:lnTo>
                  <a:pt x="176" y="300"/>
                </a:lnTo>
                <a:lnTo>
                  <a:pt x="178" y="300"/>
                </a:lnTo>
                <a:lnTo>
                  <a:pt x="178" y="302"/>
                </a:lnTo>
                <a:lnTo>
                  <a:pt x="180" y="302"/>
                </a:lnTo>
                <a:lnTo>
                  <a:pt x="182" y="302"/>
                </a:lnTo>
                <a:lnTo>
                  <a:pt x="184" y="302"/>
                </a:lnTo>
                <a:lnTo>
                  <a:pt x="188" y="302"/>
                </a:lnTo>
                <a:lnTo>
                  <a:pt x="190" y="302"/>
                </a:lnTo>
                <a:lnTo>
                  <a:pt x="192" y="302"/>
                </a:lnTo>
                <a:lnTo>
                  <a:pt x="194" y="302"/>
                </a:lnTo>
                <a:lnTo>
                  <a:pt x="196" y="302"/>
                </a:lnTo>
                <a:lnTo>
                  <a:pt x="196" y="304"/>
                </a:lnTo>
                <a:lnTo>
                  <a:pt x="198" y="304"/>
                </a:lnTo>
                <a:lnTo>
                  <a:pt x="198" y="304"/>
                </a:lnTo>
                <a:lnTo>
                  <a:pt x="200" y="304"/>
                </a:lnTo>
                <a:lnTo>
                  <a:pt x="200" y="304"/>
                </a:lnTo>
                <a:lnTo>
                  <a:pt x="200" y="306"/>
                </a:lnTo>
                <a:lnTo>
                  <a:pt x="200" y="306"/>
                </a:lnTo>
                <a:lnTo>
                  <a:pt x="200" y="308"/>
                </a:lnTo>
                <a:lnTo>
                  <a:pt x="200" y="310"/>
                </a:lnTo>
                <a:lnTo>
                  <a:pt x="200" y="312"/>
                </a:lnTo>
                <a:lnTo>
                  <a:pt x="200" y="314"/>
                </a:lnTo>
                <a:lnTo>
                  <a:pt x="200" y="316"/>
                </a:lnTo>
                <a:lnTo>
                  <a:pt x="200" y="316"/>
                </a:lnTo>
                <a:lnTo>
                  <a:pt x="200" y="318"/>
                </a:lnTo>
                <a:lnTo>
                  <a:pt x="202" y="318"/>
                </a:lnTo>
                <a:lnTo>
                  <a:pt x="202" y="318"/>
                </a:lnTo>
                <a:lnTo>
                  <a:pt x="202" y="318"/>
                </a:lnTo>
                <a:lnTo>
                  <a:pt x="202" y="320"/>
                </a:lnTo>
                <a:lnTo>
                  <a:pt x="204" y="320"/>
                </a:lnTo>
                <a:lnTo>
                  <a:pt x="206" y="320"/>
                </a:lnTo>
                <a:lnTo>
                  <a:pt x="206" y="320"/>
                </a:lnTo>
                <a:lnTo>
                  <a:pt x="208" y="320"/>
                </a:lnTo>
                <a:lnTo>
                  <a:pt x="208" y="320"/>
                </a:lnTo>
                <a:lnTo>
                  <a:pt x="208" y="320"/>
                </a:lnTo>
                <a:lnTo>
                  <a:pt x="208" y="320"/>
                </a:lnTo>
                <a:lnTo>
                  <a:pt x="208" y="320"/>
                </a:lnTo>
                <a:lnTo>
                  <a:pt x="208" y="320"/>
                </a:lnTo>
                <a:lnTo>
                  <a:pt x="208" y="322"/>
                </a:lnTo>
                <a:lnTo>
                  <a:pt x="208" y="322"/>
                </a:lnTo>
                <a:lnTo>
                  <a:pt x="208" y="322"/>
                </a:lnTo>
                <a:lnTo>
                  <a:pt x="206" y="322"/>
                </a:lnTo>
                <a:lnTo>
                  <a:pt x="204" y="324"/>
                </a:lnTo>
                <a:lnTo>
                  <a:pt x="202" y="324"/>
                </a:lnTo>
                <a:lnTo>
                  <a:pt x="202" y="326"/>
                </a:lnTo>
                <a:lnTo>
                  <a:pt x="202" y="326"/>
                </a:lnTo>
                <a:lnTo>
                  <a:pt x="202" y="326"/>
                </a:lnTo>
                <a:lnTo>
                  <a:pt x="200" y="328"/>
                </a:lnTo>
                <a:lnTo>
                  <a:pt x="200" y="330"/>
                </a:lnTo>
                <a:lnTo>
                  <a:pt x="200" y="332"/>
                </a:lnTo>
                <a:lnTo>
                  <a:pt x="200" y="336"/>
                </a:lnTo>
                <a:lnTo>
                  <a:pt x="200" y="338"/>
                </a:lnTo>
                <a:lnTo>
                  <a:pt x="200" y="342"/>
                </a:lnTo>
                <a:lnTo>
                  <a:pt x="202" y="344"/>
                </a:lnTo>
                <a:lnTo>
                  <a:pt x="202" y="344"/>
                </a:lnTo>
                <a:lnTo>
                  <a:pt x="202" y="346"/>
                </a:lnTo>
                <a:lnTo>
                  <a:pt x="202" y="346"/>
                </a:lnTo>
                <a:lnTo>
                  <a:pt x="202" y="346"/>
                </a:lnTo>
                <a:lnTo>
                  <a:pt x="204" y="346"/>
                </a:lnTo>
                <a:lnTo>
                  <a:pt x="206" y="348"/>
                </a:lnTo>
                <a:lnTo>
                  <a:pt x="206" y="348"/>
                </a:lnTo>
                <a:lnTo>
                  <a:pt x="208" y="348"/>
                </a:lnTo>
                <a:lnTo>
                  <a:pt x="208" y="348"/>
                </a:lnTo>
                <a:lnTo>
                  <a:pt x="208" y="350"/>
                </a:lnTo>
                <a:lnTo>
                  <a:pt x="210" y="352"/>
                </a:lnTo>
                <a:lnTo>
                  <a:pt x="210" y="352"/>
                </a:lnTo>
                <a:lnTo>
                  <a:pt x="210" y="352"/>
                </a:lnTo>
                <a:lnTo>
                  <a:pt x="212" y="354"/>
                </a:lnTo>
                <a:lnTo>
                  <a:pt x="214" y="354"/>
                </a:lnTo>
                <a:lnTo>
                  <a:pt x="214" y="354"/>
                </a:lnTo>
                <a:lnTo>
                  <a:pt x="216" y="354"/>
                </a:lnTo>
                <a:lnTo>
                  <a:pt x="218" y="352"/>
                </a:lnTo>
                <a:lnTo>
                  <a:pt x="222" y="352"/>
                </a:lnTo>
                <a:lnTo>
                  <a:pt x="224" y="352"/>
                </a:lnTo>
                <a:lnTo>
                  <a:pt x="226" y="352"/>
                </a:lnTo>
                <a:lnTo>
                  <a:pt x="228" y="352"/>
                </a:lnTo>
                <a:lnTo>
                  <a:pt x="230" y="352"/>
                </a:lnTo>
                <a:lnTo>
                  <a:pt x="230" y="352"/>
                </a:lnTo>
                <a:lnTo>
                  <a:pt x="232" y="352"/>
                </a:lnTo>
                <a:lnTo>
                  <a:pt x="232" y="352"/>
                </a:lnTo>
                <a:lnTo>
                  <a:pt x="232" y="354"/>
                </a:lnTo>
                <a:lnTo>
                  <a:pt x="232" y="354"/>
                </a:lnTo>
                <a:lnTo>
                  <a:pt x="232" y="356"/>
                </a:lnTo>
                <a:lnTo>
                  <a:pt x="232" y="358"/>
                </a:lnTo>
                <a:lnTo>
                  <a:pt x="232" y="360"/>
                </a:lnTo>
                <a:lnTo>
                  <a:pt x="232" y="362"/>
                </a:lnTo>
                <a:lnTo>
                  <a:pt x="232" y="362"/>
                </a:lnTo>
                <a:lnTo>
                  <a:pt x="232" y="362"/>
                </a:lnTo>
                <a:lnTo>
                  <a:pt x="232" y="364"/>
                </a:lnTo>
                <a:lnTo>
                  <a:pt x="232" y="364"/>
                </a:lnTo>
                <a:lnTo>
                  <a:pt x="234" y="364"/>
                </a:lnTo>
                <a:lnTo>
                  <a:pt x="234" y="364"/>
                </a:lnTo>
                <a:lnTo>
                  <a:pt x="236" y="364"/>
                </a:lnTo>
                <a:lnTo>
                  <a:pt x="236" y="364"/>
                </a:lnTo>
                <a:lnTo>
                  <a:pt x="238" y="364"/>
                </a:lnTo>
                <a:lnTo>
                  <a:pt x="238" y="364"/>
                </a:lnTo>
                <a:lnTo>
                  <a:pt x="240" y="364"/>
                </a:lnTo>
                <a:lnTo>
                  <a:pt x="240" y="364"/>
                </a:lnTo>
                <a:lnTo>
                  <a:pt x="240" y="364"/>
                </a:lnTo>
                <a:lnTo>
                  <a:pt x="240" y="366"/>
                </a:lnTo>
                <a:lnTo>
                  <a:pt x="242" y="366"/>
                </a:lnTo>
                <a:lnTo>
                  <a:pt x="242" y="368"/>
                </a:lnTo>
                <a:lnTo>
                  <a:pt x="242" y="368"/>
                </a:lnTo>
                <a:lnTo>
                  <a:pt x="242" y="370"/>
                </a:lnTo>
                <a:lnTo>
                  <a:pt x="242" y="374"/>
                </a:lnTo>
                <a:lnTo>
                  <a:pt x="242" y="374"/>
                </a:lnTo>
                <a:lnTo>
                  <a:pt x="242" y="376"/>
                </a:lnTo>
                <a:lnTo>
                  <a:pt x="242" y="376"/>
                </a:lnTo>
                <a:lnTo>
                  <a:pt x="242" y="376"/>
                </a:lnTo>
                <a:lnTo>
                  <a:pt x="244" y="378"/>
                </a:lnTo>
                <a:lnTo>
                  <a:pt x="246" y="378"/>
                </a:lnTo>
                <a:lnTo>
                  <a:pt x="246" y="378"/>
                </a:lnTo>
                <a:lnTo>
                  <a:pt x="248" y="380"/>
                </a:lnTo>
                <a:lnTo>
                  <a:pt x="248" y="380"/>
                </a:lnTo>
                <a:lnTo>
                  <a:pt x="248" y="380"/>
                </a:lnTo>
                <a:lnTo>
                  <a:pt x="248" y="382"/>
                </a:lnTo>
                <a:lnTo>
                  <a:pt x="248" y="384"/>
                </a:lnTo>
                <a:lnTo>
                  <a:pt x="248" y="386"/>
                </a:lnTo>
                <a:lnTo>
                  <a:pt x="248" y="390"/>
                </a:lnTo>
                <a:lnTo>
                  <a:pt x="248" y="392"/>
                </a:lnTo>
                <a:lnTo>
                  <a:pt x="248" y="394"/>
                </a:lnTo>
                <a:lnTo>
                  <a:pt x="246" y="396"/>
                </a:lnTo>
                <a:lnTo>
                  <a:pt x="246" y="398"/>
                </a:lnTo>
                <a:lnTo>
                  <a:pt x="246" y="400"/>
                </a:lnTo>
                <a:lnTo>
                  <a:pt x="244" y="404"/>
                </a:lnTo>
                <a:lnTo>
                  <a:pt x="242" y="406"/>
                </a:lnTo>
                <a:lnTo>
                  <a:pt x="242" y="406"/>
                </a:lnTo>
                <a:lnTo>
                  <a:pt x="240" y="408"/>
                </a:lnTo>
                <a:lnTo>
                  <a:pt x="240" y="408"/>
                </a:lnTo>
                <a:lnTo>
                  <a:pt x="238" y="408"/>
                </a:lnTo>
                <a:lnTo>
                  <a:pt x="236" y="408"/>
                </a:lnTo>
                <a:lnTo>
                  <a:pt x="232" y="410"/>
                </a:lnTo>
                <a:lnTo>
                  <a:pt x="232" y="410"/>
                </a:lnTo>
                <a:lnTo>
                  <a:pt x="232" y="414"/>
                </a:lnTo>
                <a:lnTo>
                  <a:pt x="234" y="416"/>
                </a:lnTo>
                <a:lnTo>
                  <a:pt x="234" y="418"/>
                </a:lnTo>
                <a:lnTo>
                  <a:pt x="234" y="420"/>
                </a:lnTo>
                <a:lnTo>
                  <a:pt x="234" y="420"/>
                </a:lnTo>
                <a:lnTo>
                  <a:pt x="234" y="420"/>
                </a:lnTo>
                <a:lnTo>
                  <a:pt x="234" y="420"/>
                </a:lnTo>
                <a:lnTo>
                  <a:pt x="236" y="420"/>
                </a:lnTo>
                <a:lnTo>
                  <a:pt x="236" y="422"/>
                </a:lnTo>
                <a:lnTo>
                  <a:pt x="238" y="422"/>
                </a:lnTo>
                <a:lnTo>
                  <a:pt x="240" y="422"/>
                </a:lnTo>
                <a:lnTo>
                  <a:pt x="240" y="422"/>
                </a:lnTo>
                <a:lnTo>
                  <a:pt x="242" y="422"/>
                </a:lnTo>
                <a:lnTo>
                  <a:pt x="244" y="424"/>
                </a:lnTo>
                <a:lnTo>
                  <a:pt x="244" y="424"/>
                </a:lnTo>
                <a:lnTo>
                  <a:pt x="244" y="424"/>
                </a:lnTo>
                <a:lnTo>
                  <a:pt x="244" y="424"/>
                </a:lnTo>
                <a:lnTo>
                  <a:pt x="244" y="426"/>
                </a:lnTo>
                <a:lnTo>
                  <a:pt x="246" y="426"/>
                </a:lnTo>
                <a:lnTo>
                  <a:pt x="246" y="428"/>
                </a:lnTo>
                <a:lnTo>
                  <a:pt x="244" y="430"/>
                </a:lnTo>
                <a:lnTo>
                  <a:pt x="244" y="432"/>
                </a:lnTo>
                <a:lnTo>
                  <a:pt x="244" y="434"/>
                </a:lnTo>
                <a:lnTo>
                  <a:pt x="246" y="436"/>
                </a:lnTo>
                <a:lnTo>
                  <a:pt x="246" y="436"/>
                </a:lnTo>
                <a:lnTo>
                  <a:pt x="246" y="436"/>
                </a:lnTo>
                <a:lnTo>
                  <a:pt x="246" y="436"/>
                </a:lnTo>
                <a:lnTo>
                  <a:pt x="246" y="438"/>
                </a:lnTo>
                <a:lnTo>
                  <a:pt x="248" y="438"/>
                </a:lnTo>
                <a:lnTo>
                  <a:pt x="250" y="438"/>
                </a:lnTo>
                <a:lnTo>
                  <a:pt x="252" y="438"/>
                </a:lnTo>
                <a:lnTo>
                  <a:pt x="254" y="438"/>
                </a:lnTo>
                <a:lnTo>
                  <a:pt x="256" y="438"/>
                </a:lnTo>
                <a:lnTo>
                  <a:pt x="258" y="438"/>
                </a:lnTo>
                <a:lnTo>
                  <a:pt x="258" y="438"/>
                </a:lnTo>
                <a:lnTo>
                  <a:pt x="258" y="440"/>
                </a:lnTo>
                <a:lnTo>
                  <a:pt x="260" y="440"/>
                </a:lnTo>
                <a:lnTo>
                  <a:pt x="260" y="440"/>
                </a:lnTo>
                <a:lnTo>
                  <a:pt x="260" y="442"/>
                </a:lnTo>
                <a:lnTo>
                  <a:pt x="262" y="444"/>
                </a:lnTo>
                <a:lnTo>
                  <a:pt x="262" y="446"/>
                </a:lnTo>
                <a:lnTo>
                  <a:pt x="262" y="446"/>
                </a:lnTo>
                <a:lnTo>
                  <a:pt x="264" y="448"/>
                </a:lnTo>
                <a:lnTo>
                  <a:pt x="264" y="448"/>
                </a:lnTo>
                <a:lnTo>
                  <a:pt x="266" y="448"/>
                </a:lnTo>
                <a:lnTo>
                  <a:pt x="268" y="450"/>
                </a:lnTo>
                <a:lnTo>
                  <a:pt x="270" y="450"/>
                </a:lnTo>
                <a:lnTo>
                  <a:pt x="272" y="450"/>
                </a:lnTo>
                <a:lnTo>
                  <a:pt x="274" y="450"/>
                </a:lnTo>
                <a:lnTo>
                  <a:pt x="278" y="450"/>
                </a:lnTo>
                <a:lnTo>
                  <a:pt x="280" y="450"/>
                </a:lnTo>
                <a:lnTo>
                  <a:pt x="282" y="450"/>
                </a:lnTo>
                <a:lnTo>
                  <a:pt x="282" y="450"/>
                </a:lnTo>
                <a:lnTo>
                  <a:pt x="282" y="450"/>
                </a:lnTo>
                <a:lnTo>
                  <a:pt x="284" y="450"/>
                </a:lnTo>
                <a:lnTo>
                  <a:pt x="284" y="450"/>
                </a:lnTo>
                <a:lnTo>
                  <a:pt x="284" y="452"/>
                </a:lnTo>
                <a:lnTo>
                  <a:pt x="284" y="452"/>
                </a:lnTo>
                <a:lnTo>
                  <a:pt x="286" y="452"/>
                </a:lnTo>
                <a:lnTo>
                  <a:pt x="286" y="454"/>
                </a:lnTo>
                <a:lnTo>
                  <a:pt x="286" y="456"/>
                </a:lnTo>
                <a:lnTo>
                  <a:pt x="284" y="458"/>
                </a:lnTo>
                <a:lnTo>
                  <a:pt x="284" y="462"/>
                </a:lnTo>
                <a:lnTo>
                  <a:pt x="284" y="464"/>
                </a:lnTo>
                <a:lnTo>
                  <a:pt x="284" y="464"/>
                </a:lnTo>
                <a:lnTo>
                  <a:pt x="284" y="466"/>
                </a:lnTo>
                <a:lnTo>
                  <a:pt x="284" y="466"/>
                </a:lnTo>
                <a:lnTo>
                  <a:pt x="286" y="468"/>
                </a:lnTo>
                <a:lnTo>
                  <a:pt x="286" y="468"/>
                </a:lnTo>
                <a:lnTo>
                  <a:pt x="286" y="468"/>
                </a:lnTo>
                <a:lnTo>
                  <a:pt x="288" y="468"/>
                </a:lnTo>
                <a:lnTo>
                  <a:pt x="288" y="468"/>
                </a:lnTo>
                <a:lnTo>
                  <a:pt x="290" y="468"/>
                </a:lnTo>
                <a:lnTo>
                  <a:pt x="292" y="468"/>
                </a:lnTo>
                <a:lnTo>
                  <a:pt x="294" y="468"/>
                </a:lnTo>
                <a:lnTo>
                  <a:pt x="296" y="468"/>
                </a:lnTo>
                <a:lnTo>
                  <a:pt x="296" y="468"/>
                </a:lnTo>
                <a:lnTo>
                  <a:pt x="296" y="468"/>
                </a:lnTo>
                <a:lnTo>
                  <a:pt x="298" y="468"/>
                </a:lnTo>
                <a:lnTo>
                  <a:pt x="298" y="468"/>
                </a:lnTo>
                <a:lnTo>
                  <a:pt x="298" y="470"/>
                </a:lnTo>
                <a:lnTo>
                  <a:pt x="300" y="470"/>
                </a:lnTo>
                <a:lnTo>
                  <a:pt x="300" y="472"/>
                </a:lnTo>
                <a:lnTo>
                  <a:pt x="300" y="474"/>
                </a:lnTo>
                <a:lnTo>
                  <a:pt x="300" y="476"/>
                </a:lnTo>
                <a:lnTo>
                  <a:pt x="300" y="478"/>
                </a:lnTo>
                <a:lnTo>
                  <a:pt x="302" y="482"/>
                </a:lnTo>
                <a:lnTo>
                  <a:pt x="300" y="486"/>
                </a:lnTo>
                <a:lnTo>
                  <a:pt x="300" y="492"/>
                </a:lnTo>
                <a:lnTo>
                  <a:pt x="300" y="498"/>
                </a:lnTo>
                <a:lnTo>
                  <a:pt x="300" y="500"/>
                </a:lnTo>
                <a:lnTo>
                  <a:pt x="300" y="502"/>
                </a:lnTo>
                <a:lnTo>
                  <a:pt x="300" y="504"/>
                </a:lnTo>
                <a:lnTo>
                  <a:pt x="302" y="506"/>
                </a:lnTo>
                <a:lnTo>
                  <a:pt x="302" y="508"/>
                </a:lnTo>
                <a:lnTo>
                  <a:pt x="302" y="508"/>
                </a:lnTo>
                <a:lnTo>
                  <a:pt x="302" y="510"/>
                </a:lnTo>
                <a:lnTo>
                  <a:pt x="302" y="512"/>
                </a:lnTo>
                <a:lnTo>
                  <a:pt x="302" y="514"/>
                </a:lnTo>
                <a:lnTo>
                  <a:pt x="302" y="516"/>
                </a:lnTo>
                <a:lnTo>
                  <a:pt x="302" y="520"/>
                </a:lnTo>
                <a:lnTo>
                  <a:pt x="304" y="522"/>
                </a:lnTo>
                <a:lnTo>
                  <a:pt x="304" y="522"/>
                </a:lnTo>
                <a:lnTo>
                  <a:pt x="304" y="524"/>
                </a:lnTo>
                <a:lnTo>
                  <a:pt x="304" y="524"/>
                </a:lnTo>
                <a:lnTo>
                  <a:pt x="304" y="526"/>
                </a:lnTo>
                <a:lnTo>
                  <a:pt x="306" y="526"/>
                </a:lnTo>
                <a:lnTo>
                  <a:pt x="306" y="526"/>
                </a:lnTo>
                <a:lnTo>
                  <a:pt x="306" y="526"/>
                </a:lnTo>
                <a:lnTo>
                  <a:pt x="308" y="526"/>
                </a:lnTo>
                <a:lnTo>
                  <a:pt x="308" y="526"/>
                </a:lnTo>
                <a:lnTo>
                  <a:pt x="310" y="526"/>
                </a:lnTo>
                <a:lnTo>
                  <a:pt x="310" y="526"/>
                </a:lnTo>
                <a:lnTo>
                  <a:pt x="312" y="526"/>
                </a:lnTo>
                <a:lnTo>
                  <a:pt x="312" y="526"/>
                </a:lnTo>
                <a:lnTo>
                  <a:pt x="312" y="526"/>
                </a:lnTo>
                <a:lnTo>
                  <a:pt x="312" y="526"/>
                </a:lnTo>
                <a:lnTo>
                  <a:pt x="314" y="526"/>
                </a:lnTo>
                <a:lnTo>
                  <a:pt x="314" y="528"/>
                </a:lnTo>
                <a:lnTo>
                  <a:pt x="314" y="530"/>
                </a:lnTo>
                <a:lnTo>
                  <a:pt x="314" y="532"/>
                </a:lnTo>
                <a:lnTo>
                  <a:pt x="314" y="532"/>
                </a:lnTo>
                <a:lnTo>
                  <a:pt x="314" y="534"/>
                </a:lnTo>
                <a:lnTo>
                  <a:pt x="314" y="536"/>
                </a:lnTo>
                <a:lnTo>
                  <a:pt x="314" y="536"/>
                </a:lnTo>
                <a:lnTo>
                  <a:pt x="314" y="538"/>
                </a:lnTo>
                <a:lnTo>
                  <a:pt x="312" y="538"/>
                </a:lnTo>
                <a:lnTo>
                  <a:pt x="312" y="538"/>
                </a:lnTo>
                <a:lnTo>
                  <a:pt x="310" y="538"/>
                </a:lnTo>
                <a:lnTo>
                  <a:pt x="310" y="538"/>
                </a:lnTo>
                <a:lnTo>
                  <a:pt x="308" y="538"/>
                </a:lnTo>
                <a:lnTo>
                  <a:pt x="304" y="538"/>
                </a:lnTo>
                <a:lnTo>
                  <a:pt x="304" y="538"/>
                </a:lnTo>
                <a:lnTo>
                  <a:pt x="302" y="538"/>
                </a:lnTo>
                <a:lnTo>
                  <a:pt x="302" y="538"/>
                </a:lnTo>
                <a:lnTo>
                  <a:pt x="302" y="540"/>
                </a:lnTo>
                <a:lnTo>
                  <a:pt x="300" y="540"/>
                </a:lnTo>
                <a:lnTo>
                  <a:pt x="300" y="542"/>
                </a:lnTo>
                <a:lnTo>
                  <a:pt x="298" y="544"/>
                </a:lnTo>
                <a:lnTo>
                  <a:pt x="296" y="546"/>
                </a:lnTo>
                <a:lnTo>
                  <a:pt x="296" y="548"/>
                </a:lnTo>
                <a:lnTo>
                  <a:pt x="294" y="548"/>
                </a:lnTo>
                <a:lnTo>
                  <a:pt x="294" y="550"/>
                </a:lnTo>
                <a:lnTo>
                  <a:pt x="294" y="550"/>
                </a:lnTo>
                <a:lnTo>
                  <a:pt x="292" y="550"/>
                </a:lnTo>
                <a:lnTo>
                  <a:pt x="290" y="550"/>
                </a:lnTo>
                <a:lnTo>
                  <a:pt x="288" y="552"/>
                </a:lnTo>
                <a:lnTo>
                  <a:pt x="288" y="552"/>
                </a:lnTo>
                <a:lnTo>
                  <a:pt x="286" y="552"/>
                </a:lnTo>
                <a:lnTo>
                  <a:pt x="286" y="554"/>
                </a:lnTo>
                <a:lnTo>
                  <a:pt x="284" y="556"/>
                </a:lnTo>
                <a:lnTo>
                  <a:pt x="282" y="560"/>
                </a:lnTo>
                <a:lnTo>
                  <a:pt x="280" y="562"/>
                </a:lnTo>
                <a:lnTo>
                  <a:pt x="278" y="564"/>
                </a:lnTo>
                <a:lnTo>
                  <a:pt x="276" y="566"/>
                </a:lnTo>
                <a:lnTo>
                  <a:pt x="274" y="570"/>
                </a:lnTo>
                <a:lnTo>
                  <a:pt x="272" y="572"/>
                </a:lnTo>
                <a:lnTo>
                  <a:pt x="270" y="574"/>
                </a:lnTo>
                <a:lnTo>
                  <a:pt x="268" y="578"/>
                </a:lnTo>
                <a:lnTo>
                  <a:pt x="266" y="582"/>
                </a:lnTo>
                <a:lnTo>
                  <a:pt x="268" y="586"/>
                </a:lnTo>
                <a:lnTo>
                  <a:pt x="270" y="588"/>
                </a:lnTo>
                <a:lnTo>
                  <a:pt x="272" y="588"/>
                </a:lnTo>
                <a:lnTo>
                  <a:pt x="272" y="590"/>
                </a:lnTo>
                <a:lnTo>
                  <a:pt x="274" y="590"/>
                </a:lnTo>
                <a:lnTo>
                  <a:pt x="274" y="592"/>
                </a:lnTo>
                <a:lnTo>
                  <a:pt x="278" y="592"/>
                </a:lnTo>
                <a:lnTo>
                  <a:pt x="282" y="594"/>
                </a:lnTo>
                <a:lnTo>
                  <a:pt x="284" y="594"/>
                </a:lnTo>
                <a:lnTo>
                  <a:pt x="286" y="596"/>
                </a:lnTo>
                <a:lnTo>
                  <a:pt x="290" y="598"/>
                </a:lnTo>
                <a:lnTo>
                  <a:pt x="294" y="600"/>
                </a:lnTo>
                <a:lnTo>
                  <a:pt x="298" y="604"/>
                </a:lnTo>
                <a:lnTo>
                  <a:pt x="302" y="608"/>
                </a:lnTo>
                <a:lnTo>
                  <a:pt x="306" y="612"/>
                </a:lnTo>
                <a:lnTo>
                  <a:pt x="310" y="616"/>
                </a:lnTo>
                <a:lnTo>
                  <a:pt x="314" y="620"/>
                </a:lnTo>
                <a:lnTo>
                  <a:pt x="316" y="624"/>
                </a:lnTo>
                <a:lnTo>
                  <a:pt x="318" y="626"/>
                </a:lnTo>
                <a:lnTo>
                  <a:pt x="320" y="630"/>
                </a:lnTo>
                <a:lnTo>
                  <a:pt x="322" y="632"/>
                </a:lnTo>
                <a:lnTo>
                  <a:pt x="324" y="634"/>
                </a:lnTo>
                <a:lnTo>
                  <a:pt x="324" y="636"/>
                </a:lnTo>
                <a:lnTo>
                  <a:pt x="324" y="636"/>
                </a:lnTo>
                <a:lnTo>
                  <a:pt x="324" y="638"/>
                </a:lnTo>
                <a:lnTo>
                  <a:pt x="324" y="642"/>
                </a:lnTo>
                <a:lnTo>
                  <a:pt x="326" y="646"/>
                </a:lnTo>
                <a:lnTo>
                  <a:pt x="326" y="646"/>
                </a:lnTo>
                <a:lnTo>
                  <a:pt x="330" y="642"/>
                </a:lnTo>
                <a:lnTo>
                  <a:pt x="332" y="640"/>
                </a:lnTo>
                <a:lnTo>
                  <a:pt x="332" y="638"/>
                </a:lnTo>
                <a:lnTo>
                  <a:pt x="334" y="636"/>
                </a:lnTo>
                <a:lnTo>
                  <a:pt x="334" y="634"/>
                </a:lnTo>
                <a:lnTo>
                  <a:pt x="334" y="634"/>
                </a:lnTo>
                <a:lnTo>
                  <a:pt x="336" y="632"/>
                </a:lnTo>
                <a:lnTo>
                  <a:pt x="336" y="628"/>
                </a:lnTo>
                <a:lnTo>
                  <a:pt x="336" y="626"/>
                </a:lnTo>
                <a:lnTo>
                  <a:pt x="334" y="622"/>
                </a:lnTo>
                <a:lnTo>
                  <a:pt x="334" y="620"/>
                </a:lnTo>
                <a:lnTo>
                  <a:pt x="336" y="618"/>
                </a:lnTo>
                <a:lnTo>
                  <a:pt x="336" y="614"/>
                </a:lnTo>
                <a:lnTo>
                  <a:pt x="336" y="612"/>
                </a:lnTo>
                <a:lnTo>
                  <a:pt x="338" y="608"/>
                </a:lnTo>
                <a:lnTo>
                  <a:pt x="338" y="606"/>
                </a:lnTo>
                <a:lnTo>
                  <a:pt x="338" y="604"/>
                </a:lnTo>
                <a:lnTo>
                  <a:pt x="338" y="604"/>
                </a:lnTo>
                <a:lnTo>
                  <a:pt x="338" y="600"/>
                </a:lnTo>
                <a:lnTo>
                  <a:pt x="338" y="594"/>
                </a:lnTo>
                <a:lnTo>
                  <a:pt x="338" y="592"/>
                </a:lnTo>
                <a:lnTo>
                  <a:pt x="338" y="590"/>
                </a:lnTo>
                <a:lnTo>
                  <a:pt x="338" y="590"/>
                </a:lnTo>
                <a:lnTo>
                  <a:pt x="338" y="588"/>
                </a:lnTo>
                <a:lnTo>
                  <a:pt x="338" y="588"/>
                </a:lnTo>
                <a:lnTo>
                  <a:pt x="338" y="586"/>
                </a:lnTo>
                <a:lnTo>
                  <a:pt x="338" y="586"/>
                </a:lnTo>
                <a:lnTo>
                  <a:pt x="340" y="586"/>
                </a:lnTo>
                <a:lnTo>
                  <a:pt x="340" y="586"/>
                </a:lnTo>
                <a:lnTo>
                  <a:pt x="340" y="586"/>
                </a:lnTo>
                <a:lnTo>
                  <a:pt x="342" y="586"/>
                </a:lnTo>
                <a:lnTo>
                  <a:pt x="344" y="586"/>
                </a:lnTo>
                <a:lnTo>
                  <a:pt x="344" y="586"/>
                </a:lnTo>
                <a:lnTo>
                  <a:pt x="346" y="588"/>
                </a:lnTo>
                <a:lnTo>
                  <a:pt x="346" y="588"/>
                </a:lnTo>
                <a:lnTo>
                  <a:pt x="348" y="590"/>
                </a:lnTo>
                <a:lnTo>
                  <a:pt x="348" y="590"/>
                </a:lnTo>
                <a:lnTo>
                  <a:pt x="348" y="590"/>
                </a:lnTo>
                <a:lnTo>
                  <a:pt x="348" y="592"/>
                </a:lnTo>
                <a:lnTo>
                  <a:pt x="348" y="592"/>
                </a:lnTo>
                <a:lnTo>
                  <a:pt x="348" y="594"/>
                </a:lnTo>
                <a:lnTo>
                  <a:pt x="348" y="596"/>
                </a:lnTo>
                <a:lnTo>
                  <a:pt x="348" y="598"/>
                </a:lnTo>
                <a:lnTo>
                  <a:pt x="346" y="600"/>
                </a:lnTo>
                <a:lnTo>
                  <a:pt x="346" y="602"/>
                </a:lnTo>
                <a:lnTo>
                  <a:pt x="346" y="602"/>
                </a:lnTo>
                <a:lnTo>
                  <a:pt x="344" y="604"/>
                </a:lnTo>
                <a:lnTo>
                  <a:pt x="342" y="606"/>
                </a:lnTo>
                <a:lnTo>
                  <a:pt x="342" y="606"/>
                </a:lnTo>
                <a:lnTo>
                  <a:pt x="342" y="608"/>
                </a:lnTo>
                <a:lnTo>
                  <a:pt x="342" y="608"/>
                </a:lnTo>
                <a:lnTo>
                  <a:pt x="342" y="608"/>
                </a:lnTo>
                <a:lnTo>
                  <a:pt x="344" y="608"/>
                </a:lnTo>
                <a:lnTo>
                  <a:pt x="344" y="610"/>
                </a:lnTo>
                <a:lnTo>
                  <a:pt x="344" y="610"/>
                </a:lnTo>
                <a:lnTo>
                  <a:pt x="346" y="610"/>
                </a:lnTo>
                <a:lnTo>
                  <a:pt x="348" y="608"/>
                </a:lnTo>
                <a:lnTo>
                  <a:pt x="350" y="608"/>
                </a:lnTo>
                <a:lnTo>
                  <a:pt x="352" y="606"/>
                </a:lnTo>
                <a:lnTo>
                  <a:pt x="354" y="606"/>
                </a:lnTo>
                <a:lnTo>
                  <a:pt x="354" y="604"/>
                </a:lnTo>
                <a:lnTo>
                  <a:pt x="356" y="604"/>
                </a:lnTo>
                <a:lnTo>
                  <a:pt x="356" y="602"/>
                </a:lnTo>
                <a:lnTo>
                  <a:pt x="356" y="602"/>
                </a:lnTo>
                <a:lnTo>
                  <a:pt x="356" y="600"/>
                </a:lnTo>
                <a:lnTo>
                  <a:pt x="358" y="598"/>
                </a:lnTo>
                <a:lnTo>
                  <a:pt x="358" y="596"/>
                </a:lnTo>
                <a:lnTo>
                  <a:pt x="358" y="594"/>
                </a:lnTo>
                <a:lnTo>
                  <a:pt x="358" y="594"/>
                </a:lnTo>
                <a:lnTo>
                  <a:pt x="358" y="592"/>
                </a:lnTo>
                <a:lnTo>
                  <a:pt x="358" y="590"/>
                </a:lnTo>
                <a:lnTo>
                  <a:pt x="358" y="590"/>
                </a:lnTo>
                <a:lnTo>
                  <a:pt x="360" y="590"/>
                </a:lnTo>
                <a:lnTo>
                  <a:pt x="360" y="588"/>
                </a:lnTo>
                <a:lnTo>
                  <a:pt x="364" y="588"/>
                </a:lnTo>
                <a:lnTo>
                  <a:pt x="364" y="586"/>
                </a:lnTo>
                <a:lnTo>
                  <a:pt x="366" y="586"/>
                </a:lnTo>
                <a:lnTo>
                  <a:pt x="366" y="586"/>
                </a:lnTo>
                <a:lnTo>
                  <a:pt x="368" y="584"/>
                </a:lnTo>
                <a:lnTo>
                  <a:pt x="368" y="584"/>
                </a:lnTo>
                <a:lnTo>
                  <a:pt x="368" y="582"/>
                </a:lnTo>
                <a:lnTo>
                  <a:pt x="368" y="582"/>
                </a:lnTo>
                <a:lnTo>
                  <a:pt x="368" y="580"/>
                </a:lnTo>
                <a:lnTo>
                  <a:pt x="366" y="576"/>
                </a:lnTo>
                <a:lnTo>
                  <a:pt x="366" y="574"/>
                </a:lnTo>
                <a:lnTo>
                  <a:pt x="366" y="570"/>
                </a:lnTo>
                <a:lnTo>
                  <a:pt x="364" y="568"/>
                </a:lnTo>
                <a:lnTo>
                  <a:pt x="364" y="566"/>
                </a:lnTo>
                <a:lnTo>
                  <a:pt x="364" y="566"/>
                </a:lnTo>
                <a:lnTo>
                  <a:pt x="364" y="564"/>
                </a:lnTo>
                <a:lnTo>
                  <a:pt x="366" y="564"/>
                </a:lnTo>
                <a:lnTo>
                  <a:pt x="366" y="562"/>
                </a:lnTo>
                <a:lnTo>
                  <a:pt x="366" y="562"/>
                </a:lnTo>
                <a:lnTo>
                  <a:pt x="368" y="562"/>
                </a:lnTo>
                <a:lnTo>
                  <a:pt x="368" y="560"/>
                </a:lnTo>
                <a:lnTo>
                  <a:pt x="370" y="560"/>
                </a:lnTo>
                <a:lnTo>
                  <a:pt x="374" y="558"/>
                </a:lnTo>
                <a:lnTo>
                  <a:pt x="376" y="558"/>
                </a:lnTo>
                <a:lnTo>
                  <a:pt x="378" y="556"/>
                </a:lnTo>
                <a:lnTo>
                  <a:pt x="378" y="556"/>
                </a:lnTo>
                <a:lnTo>
                  <a:pt x="380" y="556"/>
                </a:lnTo>
                <a:lnTo>
                  <a:pt x="380" y="554"/>
                </a:lnTo>
                <a:lnTo>
                  <a:pt x="380" y="554"/>
                </a:lnTo>
                <a:lnTo>
                  <a:pt x="382" y="554"/>
                </a:lnTo>
                <a:lnTo>
                  <a:pt x="382" y="552"/>
                </a:lnTo>
                <a:lnTo>
                  <a:pt x="384" y="550"/>
                </a:lnTo>
                <a:lnTo>
                  <a:pt x="384" y="548"/>
                </a:lnTo>
                <a:lnTo>
                  <a:pt x="384" y="544"/>
                </a:lnTo>
                <a:lnTo>
                  <a:pt x="384" y="540"/>
                </a:lnTo>
                <a:lnTo>
                  <a:pt x="386" y="538"/>
                </a:lnTo>
                <a:lnTo>
                  <a:pt x="386" y="530"/>
                </a:lnTo>
                <a:lnTo>
                  <a:pt x="386" y="516"/>
                </a:lnTo>
                <a:lnTo>
                  <a:pt x="386" y="514"/>
                </a:lnTo>
                <a:lnTo>
                  <a:pt x="386" y="510"/>
                </a:lnTo>
                <a:lnTo>
                  <a:pt x="386" y="508"/>
                </a:lnTo>
                <a:lnTo>
                  <a:pt x="386" y="506"/>
                </a:lnTo>
                <a:lnTo>
                  <a:pt x="388" y="502"/>
                </a:lnTo>
                <a:lnTo>
                  <a:pt x="388" y="500"/>
                </a:lnTo>
                <a:lnTo>
                  <a:pt x="388" y="498"/>
                </a:lnTo>
                <a:lnTo>
                  <a:pt x="390" y="496"/>
                </a:lnTo>
                <a:lnTo>
                  <a:pt x="390" y="494"/>
                </a:lnTo>
                <a:lnTo>
                  <a:pt x="390" y="494"/>
                </a:lnTo>
                <a:lnTo>
                  <a:pt x="392" y="494"/>
                </a:lnTo>
                <a:lnTo>
                  <a:pt x="392" y="494"/>
                </a:lnTo>
                <a:lnTo>
                  <a:pt x="392" y="492"/>
                </a:lnTo>
                <a:lnTo>
                  <a:pt x="394" y="492"/>
                </a:lnTo>
                <a:lnTo>
                  <a:pt x="396" y="492"/>
                </a:lnTo>
                <a:lnTo>
                  <a:pt x="398" y="490"/>
                </a:lnTo>
                <a:lnTo>
                  <a:pt x="400" y="490"/>
                </a:lnTo>
                <a:lnTo>
                  <a:pt x="402" y="490"/>
                </a:lnTo>
                <a:lnTo>
                  <a:pt x="402" y="490"/>
                </a:lnTo>
                <a:lnTo>
                  <a:pt x="402" y="488"/>
                </a:lnTo>
                <a:lnTo>
                  <a:pt x="404" y="488"/>
                </a:lnTo>
                <a:lnTo>
                  <a:pt x="404" y="488"/>
                </a:lnTo>
                <a:lnTo>
                  <a:pt x="404" y="484"/>
                </a:lnTo>
                <a:lnTo>
                  <a:pt x="406" y="482"/>
                </a:lnTo>
                <a:lnTo>
                  <a:pt x="406" y="482"/>
                </a:lnTo>
                <a:lnTo>
                  <a:pt x="406" y="480"/>
                </a:lnTo>
                <a:lnTo>
                  <a:pt x="408" y="480"/>
                </a:lnTo>
                <a:lnTo>
                  <a:pt x="408" y="478"/>
                </a:lnTo>
                <a:lnTo>
                  <a:pt x="410" y="478"/>
                </a:lnTo>
                <a:lnTo>
                  <a:pt x="414" y="474"/>
                </a:lnTo>
                <a:lnTo>
                  <a:pt x="418" y="472"/>
                </a:lnTo>
                <a:lnTo>
                  <a:pt x="422" y="468"/>
                </a:lnTo>
                <a:lnTo>
                  <a:pt x="426" y="466"/>
                </a:lnTo>
                <a:lnTo>
                  <a:pt x="428" y="466"/>
                </a:lnTo>
                <a:lnTo>
                  <a:pt x="430" y="464"/>
                </a:lnTo>
                <a:lnTo>
                  <a:pt x="432" y="464"/>
                </a:lnTo>
                <a:lnTo>
                  <a:pt x="434" y="464"/>
                </a:lnTo>
                <a:lnTo>
                  <a:pt x="436" y="462"/>
                </a:lnTo>
                <a:lnTo>
                  <a:pt x="442" y="462"/>
                </a:lnTo>
                <a:lnTo>
                  <a:pt x="446" y="462"/>
                </a:lnTo>
                <a:lnTo>
                  <a:pt x="450" y="462"/>
                </a:lnTo>
                <a:lnTo>
                  <a:pt x="454" y="462"/>
                </a:lnTo>
                <a:lnTo>
                  <a:pt x="456" y="462"/>
                </a:lnTo>
                <a:lnTo>
                  <a:pt x="458" y="462"/>
                </a:lnTo>
                <a:lnTo>
                  <a:pt x="458" y="460"/>
                </a:lnTo>
                <a:lnTo>
                  <a:pt x="460" y="460"/>
                </a:lnTo>
                <a:lnTo>
                  <a:pt x="460" y="460"/>
                </a:lnTo>
                <a:lnTo>
                  <a:pt x="460" y="458"/>
                </a:lnTo>
                <a:lnTo>
                  <a:pt x="462" y="456"/>
                </a:lnTo>
                <a:lnTo>
                  <a:pt x="462" y="454"/>
                </a:lnTo>
                <a:lnTo>
                  <a:pt x="464" y="454"/>
                </a:lnTo>
                <a:lnTo>
                  <a:pt x="464" y="452"/>
                </a:lnTo>
                <a:lnTo>
                  <a:pt x="464" y="452"/>
                </a:lnTo>
                <a:lnTo>
                  <a:pt x="466" y="452"/>
                </a:lnTo>
                <a:lnTo>
                  <a:pt x="466" y="450"/>
                </a:lnTo>
                <a:lnTo>
                  <a:pt x="468" y="450"/>
                </a:lnTo>
                <a:lnTo>
                  <a:pt x="470" y="450"/>
                </a:lnTo>
                <a:lnTo>
                  <a:pt x="472" y="450"/>
                </a:lnTo>
                <a:lnTo>
                  <a:pt x="476" y="452"/>
                </a:lnTo>
                <a:lnTo>
                  <a:pt x="480" y="452"/>
                </a:lnTo>
                <a:lnTo>
                  <a:pt x="480" y="452"/>
                </a:lnTo>
                <a:lnTo>
                  <a:pt x="482" y="452"/>
                </a:lnTo>
                <a:lnTo>
                  <a:pt x="484" y="452"/>
                </a:lnTo>
                <a:lnTo>
                  <a:pt x="484" y="452"/>
                </a:lnTo>
                <a:lnTo>
                  <a:pt x="486" y="452"/>
                </a:lnTo>
                <a:lnTo>
                  <a:pt x="486" y="450"/>
                </a:lnTo>
                <a:lnTo>
                  <a:pt x="488" y="450"/>
                </a:lnTo>
                <a:lnTo>
                  <a:pt x="488" y="448"/>
                </a:lnTo>
                <a:lnTo>
                  <a:pt x="488" y="446"/>
                </a:lnTo>
                <a:lnTo>
                  <a:pt x="490" y="446"/>
                </a:lnTo>
                <a:lnTo>
                  <a:pt x="490" y="444"/>
                </a:lnTo>
                <a:lnTo>
                  <a:pt x="490" y="442"/>
                </a:lnTo>
                <a:lnTo>
                  <a:pt x="490" y="438"/>
                </a:lnTo>
                <a:lnTo>
                  <a:pt x="490" y="434"/>
                </a:lnTo>
                <a:lnTo>
                  <a:pt x="490" y="430"/>
                </a:lnTo>
                <a:lnTo>
                  <a:pt x="490" y="428"/>
                </a:lnTo>
                <a:lnTo>
                  <a:pt x="490" y="426"/>
                </a:lnTo>
                <a:lnTo>
                  <a:pt x="490" y="426"/>
                </a:lnTo>
                <a:lnTo>
                  <a:pt x="490" y="424"/>
                </a:lnTo>
                <a:lnTo>
                  <a:pt x="490" y="422"/>
                </a:lnTo>
                <a:lnTo>
                  <a:pt x="492" y="422"/>
                </a:lnTo>
                <a:lnTo>
                  <a:pt x="494" y="418"/>
                </a:lnTo>
                <a:lnTo>
                  <a:pt x="496" y="414"/>
                </a:lnTo>
                <a:lnTo>
                  <a:pt x="498" y="414"/>
                </a:lnTo>
                <a:lnTo>
                  <a:pt x="498" y="412"/>
                </a:lnTo>
                <a:lnTo>
                  <a:pt x="500" y="408"/>
                </a:lnTo>
                <a:lnTo>
                  <a:pt x="502" y="404"/>
                </a:lnTo>
                <a:lnTo>
                  <a:pt x="502" y="400"/>
                </a:lnTo>
                <a:lnTo>
                  <a:pt x="504" y="396"/>
                </a:lnTo>
                <a:lnTo>
                  <a:pt x="504" y="396"/>
                </a:lnTo>
                <a:lnTo>
                  <a:pt x="504" y="394"/>
                </a:lnTo>
                <a:lnTo>
                  <a:pt x="504" y="390"/>
                </a:lnTo>
                <a:lnTo>
                  <a:pt x="504" y="382"/>
                </a:lnTo>
                <a:lnTo>
                  <a:pt x="504" y="378"/>
                </a:lnTo>
                <a:lnTo>
                  <a:pt x="504" y="374"/>
                </a:lnTo>
                <a:lnTo>
                  <a:pt x="504" y="374"/>
                </a:lnTo>
                <a:lnTo>
                  <a:pt x="504" y="372"/>
                </a:lnTo>
                <a:lnTo>
                  <a:pt x="506" y="370"/>
                </a:lnTo>
                <a:lnTo>
                  <a:pt x="506" y="370"/>
                </a:lnTo>
                <a:lnTo>
                  <a:pt x="506" y="368"/>
                </a:lnTo>
                <a:lnTo>
                  <a:pt x="508" y="368"/>
                </a:lnTo>
                <a:lnTo>
                  <a:pt x="510" y="366"/>
                </a:lnTo>
                <a:lnTo>
                  <a:pt x="512" y="366"/>
                </a:lnTo>
                <a:lnTo>
                  <a:pt x="512" y="366"/>
                </a:lnTo>
                <a:lnTo>
                  <a:pt x="514" y="364"/>
                </a:lnTo>
                <a:lnTo>
                  <a:pt x="514" y="364"/>
                </a:lnTo>
                <a:lnTo>
                  <a:pt x="514" y="362"/>
                </a:lnTo>
                <a:lnTo>
                  <a:pt x="516" y="360"/>
                </a:lnTo>
                <a:lnTo>
                  <a:pt x="516" y="358"/>
                </a:lnTo>
                <a:lnTo>
                  <a:pt x="516" y="356"/>
                </a:lnTo>
                <a:lnTo>
                  <a:pt x="516" y="352"/>
                </a:lnTo>
                <a:lnTo>
                  <a:pt x="516" y="350"/>
                </a:lnTo>
                <a:lnTo>
                  <a:pt x="516" y="348"/>
                </a:lnTo>
                <a:lnTo>
                  <a:pt x="516" y="342"/>
                </a:lnTo>
                <a:lnTo>
                  <a:pt x="516" y="338"/>
                </a:lnTo>
                <a:lnTo>
                  <a:pt x="514" y="326"/>
                </a:lnTo>
                <a:lnTo>
                  <a:pt x="514" y="320"/>
                </a:lnTo>
                <a:lnTo>
                  <a:pt x="514" y="314"/>
                </a:lnTo>
                <a:lnTo>
                  <a:pt x="512" y="310"/>
                </a:lnTo>
                <a:lnTo>
                  <a:pt x="512" y="304"/>
                </a:lnTo>
                <a:lnTo>
                  <a:pt x="512" y="302"/>
                </a:lnTo>
                <a:lnTo>
                  <a:pt x="512" y="300"/>
                </a:lnTo>
                <a:lnTo>
                  <a:pt x="514" y="298"/>
                </a:lnTo>
                <a:lnTo>
                  <a:pt x="514" y="296"/>
                </a:lnTo>
                <a:lnTo>
                  <a:pt x="514" y="292"/>
                </a:lnTo>
                <a:lnTo>
                  <a:pt x="514" y="292"/>
                </a:lnTo>
                <a:lnTo>
                  <a:pt x="516" y="290"/>
                </a:lnTo>
                <a:lnTo>
                  <a:pt x="516" y="288"/>
                </a:lnTo>
                <a:lnTo>
                  <a:pt x="516" y="288"/>
                </a:lnTo>
                <a:lnTo>
                  <a:pt x="518" y="286"/>
                </a:lnTo>
                <a:lnTo>
                  <a:pt x="520" y="286"/>
                </a:lnTo>
                <a:lnTo>
                  <a:pt x="522" y="286"/>
                </a:lnTo>
                <a:lnTo>
                  <a:pt x="524" y="286"/>
                </a:lnTo>
                <a:lnTo>
                  <a:pt x="526" y="286"/>
                </a:lnTo>
                <a:lnTo>
                  <a:pt x="528" y="284"/>
                </a:lnTo>
                <a:lnTo>
                  <a:pt x="528" y="284"/>
                </a:lnTo>
                <a:lnTo>
                  <a:pt x="530" y="284"/>
                </a:lnTo>
                <a:lnTo>
                  <a:pt x="530" y="282"/>
                </a:lnTo>
                <a:lnTo>
                  <a:pt x="530" y="282"/>
                </a:lnTo>
                <a:lnTo>
                  <a:pt x="530" y="282"/>
                </a:lnTo>
                <a:lnTo>
                  <a:pt x="530" y="280"/>
                </a:lnTo>
                <a:lnTo>
                  <a:pt x="530" y="278"/>
                </a:lnTo>
                <a:lnTo>
                  <a:pt x="530" y="276"/>
                </a:lnTo>
                <a:lnTo>
                  <a:pt x="530" y="274"/>
                </a:lnTo>
                <a:lnTo>
                  <a:pt x="530" y="272"/>
                </a:lnTo>
                <a:lnTo>
                  <a:pt x="530" y="270"/>
                </a:lnTo>
                <a:lnTo>
                  <a:pt x="530" y="270"/>
                </a:lnTo>
                <a:lnTo>
                  <a:pt x="532" y="268"/>
                </a:lnTo>
                <a:lnTo>
                  <a:pt x="532" y="268"/>
                </a:lnTo>
                <a:lnTo>
                  <a:pt x="532" y="268"/>
                </a:lnTo>
                <a:lnTo>
                  <a:pt x="534" y="266"/>
                </a:lnTo>
                <a:lnTo>
                  <a:pt x="536" y="264"/>
                </a:lnTo>
                <a:lnTo>
                  <a:pt x="536" y="264"/>
                </a:lnTo>
                <a:lnTo>
                  <a:pt x="536" y="264"/>
                </a:lnTo>
                <a:lnTo>
                  <a:pt x="536" y="264"/>
                </a:lnTo>
                <a:lnTo>
                  <a:pt x="538" y="262"/>
                </a:lnTo>
                <a:lnTo>
                  <a:pt x="538" y="260"/>
                </a:lnTo>
                <a:lnTo>
                  <a:pt x="538" y="258"/>
                </a:lnTo>
                <a:lnTo>
                  <a:pt x="538" y="256"/>
                </a:lnTo>
                <a:lnTo>
                  <a:pt x="538" y="254"/>
                </a:lnTo>
                <a:lnTo>
                  <a:pt x="540" y="252"/>
                </a:lnTo>
                <a:lnTo>
                  <a:pt x="540" y="250"/>
                </a:lnTo>
                <a:lnTo>
                  <a:pt x="540" y="250"/>
                </a:lnTo>
                <a:lnTo>
                  <a:pt x="540" y="250"/>
                </a:lnTo>
                <a:lnTo>
                  <a:pt x="542" y="248"/>
                </a:lnTo>
                <a:lnTo>
                  <a:pt x="542" y="248"/>
                </a:lnTo>
                <a:lnTo>
                  <a:pt x="544" y="248"/>
                </a:lnTo>
                <a:lnTo>
                  <a:pt x="546" y="248"/>
                </a:lnTo>
                <a:lnTo>
                  <a:pt x="548" y="248"/>
                </a:lnTo>
                <a:lnTo>
                  <a:pt x="548" y="246"/>
                </a:lnTo>
                <a:lnTo>
                  <a:pt x="548" y="246"/>
                </a:lnTo>
                <a:lnTo>
                  <a:pt x="548" y="246"/>
                </a:lnTo>
                <a:lnTo>
                  <a:pt x="550" y="244"/>
                </a:lnTo>
                <a:lnTo>
                  <a:pt x="550" y="242"/>
                </a:lnTo>
                <a:lnTo>
                  <a:pt x="550" y="240"/>
                </a:lnTo>
                <a:lnTo>
                  <a:pt x="550" y="238"/>
                </a:lnTo>
                <a:lnTo>
                  <a:pt x="550" y="236"/>
                </a:lnTo>
                <a:lnTo>
                  <a:pt x="550" y="234"/>
                </a:lnTo>
                <a:lnTo>
                  <a:pt x="552" y="234"/>
                </a:lnTo>
                <a:lnTo>
                  <a:pt x="552" y="232"/>
                </a:lnTo>
                <a:lnTo>
                  <a:pt x="552" y="232"/>
                </a:lnTo>
                <a:lnTo>
                  <a:pt x="552" y="232"/>
                </a:lnTo>
                <a:lnTo>
                  <a:pt x="554" y="232"/>
                </a:lnTo>
                <a:lnTo>
                  <a:pt x="556" y="230"/>
                </a:lnTo>
                <a:lnTo>
                  <a:pt x="558" y="230"/>
                </a:lnTo>
                <a:lnTo>
                  <a:pt x="558" y="230"/>
                </a:lnTo>
                <a:lnTo>
                  <a:pt x="560" y="230"/>
                </a:lnTo>
                <a:lnTo>
                  <a:pt x="562" y="230"/>
                </a:lnTo>
                <a:lnTo>
                  <a:pt x="562" y="230"/>
                </a:lnTo>
                <a:lnTo>
                  <a:pt x="562" y="228"/>
                </a:lnTo>
                <a:lnTo>
                  <a:pt x="562" y="228"/>
                </a:lnTo>
                <a:lnTo>
                  <a:pt x="562" y="228"/>
                </a:lnTo>
                <a:lnTo>
                  <a:pt x="564" y="226"/>
                </a:lnTo>
                <a:lnTo>
                  <a:pt x="562" y="224"/>
                </a:lnTo>
                <a:lnTo>
                  <a:pt x="562" y="222"/>
                </a:lnTo>
                <a:lnTo>
                  <a:pt x="562" y="220"/>
                </a:lnTo>
                <a:lnTo>
                  <a:pt x="562" y="218"/>
                </a:lnTo>
                <a:lnTo>
                  <a:pt x="562" y="218"/>
                </a:lnTo>
                <a:lnTo>
                  <a:pt x="562" y="216"/>
                </a:lnTo>
                <a:lnTo>
                  <a:pt x="564" y="216"/>
                </a:lnTo>
                <a:lnTo>
                  <a:pt x="564" y="216"/>
                </a:lnTo>
                <a:lnTo>
                  <a:pt x="564" y="216"/>
                </a:lnTo>
                <a:lnTo>
                  <a:pt x="566" y="216"/>
                </a:lnTo>
                <a:lnTo>
                  <a:pt x="568" y="216"/>
                </a:lnTo>
                <a:lnTo>
                  <a:pt x="568" y="216"/>
                </a:lnTo>
                <a:lnTo>
                  <a:pt x="570" y="214"/>
                </a:lnTo>
                <a:lnTo>
                  <a:pt x="570" y="214"/>
                </a:lnTo>
                <a:lnTo>
                  <a:pt x="570" y="214"/>
                </a:lnTo>
                <a:lnTo>
                  <a:pt x="570" y="212"/>
                </a:lnTo>
                <a:lnTo>
                  <a:pt x="570" y="212"/>
                </a:lnTo>
                <a:lnTo>
                  <a:pt x="570" y="210"/>
                </a:lnTo>
                <a:lnTo>
                  <a:pt x="568" y="208"/>
                </a:lnTo>
                <a:lnTo>
                  <a:pt x="568" y="206"/>
                </a:lnTo>
                <a:lnTo>
                  <a:pt x="568" y="204"/>
                </a:lnTo>
                <a:lnTo>
                  <a:pt x="568" y="204"/>
                </a:lnTo>
                <a:lnTo>
                  <a:pt x="568" y="202"/>
                </a:lnTo>
                <a:lnTo>
                  <a:pt x="568" y="202"/>
                </a:lnTo>
                <a:lnTo>
                  <a:pt x="568" y="202"/>
                </a:lnTo>
                <a:lnTo>
                  <a:pt x="568" y="200"/>
                </a:lnTo>
                <a:lnTo>
                  <a:pt x="570" y="200"/>
                </a:lnTo>
                <a:lnTo>
                  <a:pt x="570" y="200"/>
                </a:lnTo>
                <a:lnTo>
                  <a:pt x="572" y="200"/>
                </a:lnTo>
                <a:lnTo>
                  <a:pt x="574" y="200"/>
                </a:lnTo>
                <a:lnTo>
                  <a:pt x="574" y="200"/>
                </a:lnTo>
                <a:lnTo>
                  <a:pt x="576" y="200"/>
                </a:lnTo>
                <a:lnTo>
                  <a:pt x="576" y="198"/>
                </a:lnTo>
                <a:lnTo>
                  <a:pt x="576" y="198"/>
                </a:lnTo>
                <a:lnTo>
                  <a:pt x="578" y="196"/>
                </a:lnTo>
                <a:lnTo>
                  <a:pt x="578" y="194"/>
                </a:lnTo>
                <a:lnTo>
                  <a:pt x="578" y="192"/>
                </a:lnTo>
                <a:lnTo>
                  <a:pt x="578" y="190"/>
                </a:lnTo>
                <a:lnTo>
                  <a:pt x="578" y="188"/>
                </a:lnTo>
                <a:lnTo>
                  <a:pt x="578" y="188"/>
                </a:lnTo>
                <a:lnTo>
                  <a:pt x="576" y="188"/>
                </a:lnTo>
                <a:lnTo>
                  <a:pt x="576" y="186"/>
                </a:lnTo>
                <a:lnTo>
                  <a:pt x="576" y="186"/>
                </a:lnTo>
                <a:lnTo>
                  <a:pt x="576" y="186"/>
                </a:lnTo>
                <a:lnTo>
                  <a:pt x="574" y="186"/>
                </a:lnTo>
                <a:lnTo>
                  <a:pt x="572" y="186"/>
                </a:lnTo>
                <a:lnTo>
                  <a:pt x="570" y="186"/>
                </a:lnTo>
                <a:lnTo>
                  <a:pt x="570" y="186"/>
                </a:lnTo>
                <a:lnTo>
                  <a:pt x="568" y="186"/>
                </a:lnTo>
                <a:lnTo>
                  <a:pt x="568" y="186"/>
                </a:lnTo>
                <a:lnTo>
                  <a:pt x="568" y="186"/>
                </a:lnTo>
                <a:lnTo>
                  <a:pt x="566" y="186"/>
                </a:lnTo>
                <a:lnTo>
                  <a:pt x="566" y="184"/>
                </a:lnTo>
                <a:lnTo>
                  <a:pt x="566" y="182"/>
                </a:lnTo>
                <a:lnTo>
                  <a:pt x="566" y="180"/>
                </a:lnTo>
                <a:lnTo>
                  <a:pt x="566" y="178"/>
                </a:lnTo>
                <a:lnTo>
                  <a:pt x="566" y="178"/>
                </a:lnTo>
                <a:lnTo>
                  <a:pt x="566" y="172"/>
                </a:lnTo>
                <a:lnTo>
                  <a:pt x="566" y="168"/>
                </a:lnTo>
                <a:lnTo>
                  <a:pt x="566" y="164"/>
                </a:lnTo>
                <a:lnTo>
                  <a:pt x="566" y="162"/>
                </a:lnTo>
                <a:lnTo>
                  <a:pt x="566" y="162"/>
                </a:lnTo>
                <a:lnTo>
                  <a:pt x="566" y="160"/>
                </a:lnTo>
                <a:lnTo>
                  <a:pt x="564" y="158"/>
                </a:lnTo>
                <a:lnTo>
                  <a:pt x="564" y="158"/>
                </a:lnTo>
                <a:lnTo>
                  <a:pt x="564" y="156"/>
                </a:lnTo>
                <a:lnTo>
                  <a:pt x="562" y="154"/>
                </a:lnTo>
                <a:lnTo>
                  <a:pt x="560" y="154"/>
                </a:lnTo>
                <a:lnTo>
                  <a:pt x="558" y="152"/>
                </a:lnTo>
                <a:lnTo>
                  <a:pt x="556" y="152"/>
                </a:lnTo>
                <a:lnTo>
                  <a:pt x="556" y="152"/>
                </a:lnTo>
                <a:lnTo>
                  <a:pt x="552" y="152"/>
                </a:lnTo>
                <a:lnTo>
                  <a:pt x="550" y="150"/>
                </a:lnTo>
                <a:lnTo>
                  <a:pt x="548" y="150"/>
                </a:lnTo>
                <a:lnTo>
                  <a:pt x="548" y="150"/>
                </a:lnTo>
                <a:lnTo>
                  <a:pt x="546" y="150"/>
                </a:lnTo>
                <a:lnTo>
                  <a:pt x="544" y="150"/>
                </a:lnTo>
                <a:lnTo>
                  <a:pt x="542" y="148"/>
                </a:lnTo>
                <a:lnTo>
                  <a:pt x="540" y="146"/>
                </a:lnTo>
                <a:lnTo>
                  <a:pt x="538" y="144"/>
                </a:lnTo>
                <a:lnTo>
                  <a:pt x="538" y="142"/>
                </a:lnTo>
                <a:lnTo>
                  <a:pt x="536" y="140"/>
                </a:lnTo>
                <a:lnTo>
                  <a:pt x="534" y="138"/>
                </a:lnTo>
                <a:lnTo>
                  <a:pt x="534" y="136"/>
                </a:lnTo>
                <a:lnTo>
                  <a:pt x="534" y="134"/>
                </a:lnTo>
                <a:lnTo>
                  <a:pt x="532" y="132"/>
                </a:lnTo>
                <a:lnTo>
                  <a:pt x="532" y="132"/>
                </a:lnTo>
                <a:lnTo>
                  <a:pt x="532" y="132"/>
                </a:lnTo>
                <a:lnTo>
                  <a:pt x="530" y="132"/>
                </a:lnTo>
                <a:lnTo>
                  <a:pt x="530" y="132"/>
                </a:lnTo>
                <a:lnTo>
                  <a:pt x="528" y="132"/>
                </a:lnTo>
                <a:lnTo>
                  <a:pt x="526" y="132"/>
                </a:lnTo>
                <a:lnTo>
                  <a:pt x="524" y="132"/>
                </a:lnTo>
                <a:lnTo>
                  <a:pt x="522" y="132"/>
                </a:lnTo>
                <a:lnTo>
                  <a:pt x="520" y="132"/>
                </a:lnTo>
                <a:lnTo>
                  <a:pt x="520" y="132"/>
                </a:lnTo>
                <a:lnTo>
                  <a:pt x="518" y="132"/>
                </a:lnTo>
                <a:lnTo>
                  <a:pt x="518" y="132"/>
                </a:lnTo>
                <a:lnTo>
                  <a:pt x="518" y="132"/>
                </a:lnTo>
                <a:lnTo>
                  <a:pt x="518" y="132"/>
                </a:lnTo>
                <a:lnTo>
                  <a:pt x="516" y="130"/>
                </a:lnTo>
                <a:lnTo>
                  <a:pt x="516" y="130"/>
                </a:lnTo>
                <a:lnTo>
                  <a:pt x="516" y="128"/>
                </a:lnTo>
                <a:lnTo>
                  <a:pt x="516" y="126"/>
                </a:lnTo>
                <a:lnTo>
                  <a:pt x="516" y="122"/>
                </a:lnTo>
                <a:lnTo>
                  <a:pt x="516" y="122"/>
                </a:lnTo>
                <a:lnTo>
                  <a:pt x="514" y="120"/>
                </a:lnTo>
                <a:lnTo>
                  <a:pt x="514" y="120"/>
                </a:lnTo>
                <a:lnTo>
                  <a:pt x="514" y="120"/>
                </a:lnTo>
                <a:lnTo>
                  <a:pt x="512" y="118"/>
                </a:lnTo>
                <a:lnTo>
                  <a:pt x="512" y="118"/>
                </a:lnTo>
                <a:lnTo>
                  <a:pt x="510" y="118"/>
                </a:lnTo>
                <a:lnTo>
                  <a:pt x="508" y="116"/>
                </a:lnTo>
                <a:lnTo>
                  <a:pt x="506" y="116"/>
                </a:lnTo>
                <a:lnTo>
                  <a:pt x="504" y="116"/>
                </a:lnTo>
                <a:lnTo>
                  <a:pt x="502" y="116"/>
                </a:lnTo>
                <a:lnTo>
                  <a:pt x="498" y="116"/>
                </a:lnTo>
                <a:lnTo>
                  <a:pt x="494" y="116"/>
                </a:lnTo>
                <a:lnTo>
                  <a:pt x="492" y="116"/>
                </a:lnTo>
                <a:lnTo>
                  <a:pt x="490" y="116"/>
                </a:lnTo>
                <a:lnTo>
                  <a:pt x="488" y="116"/>
                </a:lnTo>
                <a:lnTo>
                  <a:pt x="484" y="114"/>
                </a:lnTo>
                <a:lnTo>
                  <a:pt x="482" y="114"/>
                </a:lnTo>
                <a:lnTo>
                  <a:pt x="480" y="114"/>
                </a:lnTo>
                <a:lnTo>
                  <a:pt x="478" y="114"/>
                </a:lnTo>
                <a:lnTo>
                  <a:pt x="476" y="112"/>
                </a:lnTo>
                <a:lnTo>
                  <a:pt x="476" y="112"/>
                </a:lnTo>
                <a:lnTo>
                  <a:pt x="474" y="112"/>
                </a:lnTo>
                <a:lnTo>
                  <a:pt x="472" y="110"/>
                </a:lnTo>
                <a:lnTo>
                  <a:pt x="472" y="108"/>
                </a:lnTo>
                <a:lnTo>
                  <a:pt x="470" y="106"/>
                </a:lnTo>
                <a:lnTo>
                  <a:pt x="470" y="106"/>
                </a:lnTo>
                <a:lnTo>
                  <a:pt x="470" y="106"/>
                </a:lnTo>
                <a:lnTo>
                  <a:pt x="470" y="106"/>
                </a:lnTo>
                <a:lnTo>
                  <a:pt x="468" y="106"/>
                </a:lnTo>
                <a:lnTo>
                  <a:pt x="468" y="106"/>
                </a:lnTo>
                <a:lnTo>
                  <a:pt x="466" y="106"/>
                </a:lnTo>
                <a:lnTo>
                  <a:pt x="466" y="108"/>
                </a:lnTo>
                <a:lnTo>
                  <a:pt x="464" y="108"/>
                </a:lnTo>
                <a:lnTo>
                  <a:pt x="462" y="110"/>
                </a:lnTo>
                <a:lnTo>
                  <a:pt x="460" y="110"/>
                </a:lnTo>
                <a:lnTo>
                  <a:pt x="460" y="112"/>
                </a:lnTo>
                <a:lnTo>
                  <a:pt x="458" y="112"/>
                </a:lnTo>
                <a:lnTo>
                  <a:pt x="456" y="112"/>
                </a:lnTo>
                <a:lnTo>
                  <a:pt x="454" y="112"/>
                </a:lnTo>
                <a:lnTo>
                  <a:pt x="452" y="112"/>
                </a:lnTo>
                <a:lnTo>
                  <a:pt x="452" y="112"/>
                </a:lnTo>
                <a:lnTo>
                  <a:pt x="450" y="112"/>
                </a:lnTo>
                <a:lnTo>
                  <a:pt x="448" y="110"/>
                </a:lnTo>
                <a:lnTo>
                  <a:pt x="446" y="110"/>
                </a:lnTo>
                <a:lnTo>
                  <a:pt x="444" y="110"/>
                </a:lnTo>
                <a:lnTo>
                  <a:pt x="442" y="106"/>
                </a:lnTo>
                <a:lnTo>
                  <a:pt x="438" y="104"/>
                </a:lnTo>
                <a:lnTo>
                  <a:pt x="438" y="104"/>
                </a:lnTo>
                <a:lnTo>
                  <a:pt x="436" y="102"/>
                </a:lnTo>
                <a:lnTo>
                  <a:pt x="434" y="98"/>
                </a:lnTo>
                <a:lnTo>
                  <a:pt x="432" y="96"/>
                </a:lnTo>
                <a:lnTo>
                  <a:pt x="432" y="94"/>
                </a:lnTo>
                <a:lnTo>
                  <a:pt x="430" y="92"/>
                </a:lnTo>
                <a:lnTo>
                  <a:pt x="430" y="92"/>
                </a:lnTo>
                <a:lnTo>
                  <a:pt x="428" y="90"/>
                </a:lnTo>
                <a:lnTo>
                  <a:pt x="424" y="88"/>
                </a:lnTo>
                <a:lnTo>
                  <a:pt x="420" y="88"/>
                </a:lnTo>
                <a:lnTo>
                  <a:pt x="418" y="86"/>
                </a:lnTo>
                <a:lnTo>
                  <a:pt x="414" y="86"/>
                </a:lnTo>
                <a:lnTo>
                  <a:pt x="412" y="84"/>
                </a:lnTo>
                <a:lnTo>
                  <a:pt x="408" y="84"/>
                </a:lnTo>
                <a:lnTo>
                  <a:pt x="404" y="84"/>
                </a:lnTo>
                <a:lnTo>
                  <a:pt x="402" y="84"/>
                </a:lnTo>
                <a:lnTo>
                  <a:pt x="396" y="84"/>
                </a:lnTo>
                <a:lnTo>
                  <a:pt x="392" y="84"/>
                </a:lnTo>
                <a:lnTo>
                  <a:pt x="388" y="86"/>
                </a:lnTo>
                <a:lnTo>
                  <a:pt x="386" y="86"/>
                </a:lnTo>
                <a:lnTo>
                  <a:pt x="382" y="86"/>
                </a:lnTo>
                <a:lnTo>
                  <a:pt x="382" y="88"/>
                </a:lnTo>
                <a:lnTo>
                  <a:pt x="380" y="88"/>
                </a:lnTo>
                <a:lnTo>
                  <a:pt x="378" y="88"/>
                </a:lnTo>
                <a:lnTo>
                  <a:pt x="378" y="88"/>
                </a:lnTo>
                <a:lnTo>
                  <a:pt x="378" y="90"/>
                </a:lnTo>
                <a:lnTo>
                  <a:pt x="376" y="90"/>
                </a:lnTo>
                <a:lnTo>
                  <a:pt x="376" y="92"/>
                </a:lnTo>
                <a:lnTo>
                  <a:pt x="376" y="94"/>
                </a:lnTo>
                <a:lnTo>
                  <a:pt x="376" y="96"/>
                </a:lnTo>
                <a:lnTo>
                  <a:pt x="374" y="96"/>
                </a:lnTo>
                <a:lnTo>
                  <a:pt x="374" y="98"/>
                </a:lnTo>
                <a:lnTo>
                  <a:pt x="372" y="100"/>
                </a:lnTo>
                <a:lnTo>
                  <a:pt x="370" y="100"/>
                </a:lnTo>
                <a:lnTo>
                  <a:pt x="368" y="102"/>
                </a:lnTo>
                <a:lnTo>
                  <a:pt x="366" y="104"/>
                </a:lnTo>
                <a:lnTo>
                  <a:pt x="364" y="104"/>
                </a:lnTo>
                <a:lnTo>
                  <a:pt x="364" y="104"/>
                </a:lnTo>
                <a:lnTo>
                  <a:pt x="362" y="104"/>
                </a:lnTo>
                <a:lnTo>
                  <a:pt x="362" y="104"/>
                </a:lnTo>
                <a:lnTo>
                  <a:pt x="362" y="104"/>
                </a:lnTo>
                <a:lnTo>
                  <a:pt x="360" y="104"/>
                </a:lnTo>
                <a:lnTo>
                  <a:pt x="360" y="102"/>
                </a:lnTo>
                <a:lnTo>
                  <a:pt x="360" y="102"/>
                </a:lnTo>
                <a:lnTo>
                  <a:pt x="360" y="102"/>
                </a:lnTo>
                <a:lnTo>
                  <a:pt x="360" y="102"/>
                </a:lnTo>
                <a:lnTo>
                  <a:pt x="362" y="100"/>
                </a:lnTo>
                <a:lnTo>
                  <a:pt x="362" y="98"/>
                </a:lnTo>
                <a:lnTo>
                  <a:pt x="364" y="96"/>
                </a:lnTo>
                <a:lnTo>
                  <a:pt x="366" y="94"/>
                </a:lnTo>
                <a:lnTo>
                  <a:pt x="366" y="92"/>
                </a:lnTo>
                <a:lnTo>
                  <a:pt x="368" y="92"/>
                </a:lnTo>
                <a:lnTo>
                  <a:pt x="368" y="90"/>
                </a:lnTo>
                <a:lnTo>
                  <a:pt x="370" y="86"/>
                </a:lnTo>
                <a:lnTo>
                  <a:pt x="372" y="86"/>
                </a:lnTo>
                <a:lnTo>
                  <a:pt x="374" y="84"/>
                </a:lnTo>
                <a:lnTo>
                  <a:pt x="374" y="82"/>
                </a:lnTo>
                <a:lnTo>
                  <a:pt x="374" y="82"/>
                </a:lnTo>
                <a:lnTo>
                  <a:pt x="374" y="82"/>
                </a:lnTo>
                <a:lnTo>
                  <a:pt x="374" y="80"/>
                </a:lnTo>
                <a:lnTo>
                  <a:pt x="374" y="80"/>
                </a:lnTo>
                <a:lnTo>
                  <a:pt x="372" y="78"/>
                </a:lnTo>
                <a:lnTo>
                  <a:pt x="372" y="78"/>
                </a:lnTo>
                <a:lnTo>
                  <a:pt x="370" y="78"/>
                </a:lnTo>
                <a:lnTo>
                  <a:pt x="368" y="76"/>
                </a:lnTo>
                <a:lnTo>
                  <a:pt x="368" y="76"/>
                </a:lnTo>
                <a:lnTo>
                  <a:pt x="366" y="76"/>
                </a:lnTo>
                <a:lnTo>
                  <a:pt x="364" y="74"/>
                </a:lnTo>
                <a:lnTo>
                  <a:pt x="362" y="74"/>
                </a:lnTo>
                <a:lnTo>
                  <a:pt x="360" y="74"/>
                </a:lnTo>
                <a:lnTo>
                  <a:pt x="356" y="74"/>
                </a:lnTo>
                <a:lnTo>
                  <a:pt x="356" y="74"/>
                </a:lnTo>
                <a:lnTo>
                  <a:pt x="354" y="76"/>
                </a:lnTo>
                <a:lnTo>
                  <a:pt x="354" y="76"/>
                </a:lnTo>
                <a:lnTo>
                  <a:pt x="352" y="76"/>
                </a:lnTo>
                <a:lnTo>
                  <a:pt x="350" y="78"/>
                </a:lnTo>
                <a:lnTo>
                  <a:pt x="348" y="80"/>
                </a:lnTo>
                <a:lnTo>
                  <a:pt x="346" y="82"/>
                </a:lnTo>
                <a:lnTo>
                  <a:pt x="344" y="84"/>
                </a:lnTo>
                <a:lnTo>
                  <a:pt x="340" y="88"/>
                </a:lnTo>
                <a:lnTo>
                  <a:pt x="336" y="92"/>
                </a:lnTo>
                <a:lnTo>
                  <a:pt x="336" y="94"/>
                </a:lnTo>
                <a:lnTo>
                  <a:pt x="334" y="96"/>
                </a:lnTo>
                <a:lnTo>
                  <a:pt x="332" y="98"/>
                </a:lnTo>
                <a:lnTo>
                  <a:pt x="330" y="100"/>
                </a:lnTo>
                <a:lnTo>
                  <a:pt x="330" y="100"/>
                </a:lnTo>
                <a:lnTo>
                  <a:pt x="328" y="102"/>
                </a:lnTo>
                <a:lnTo>
                  <a:pt x="326" y="104"/>
                </a:lnTo>
                <a:lnTo>
                  <a:pt x="326" y="104"/>
                </a:lnTo>
                <a:lnTo>
                  <a:pt x="324" y="106"/>
                </a:lnTo>
                <a:lnTo>
                  <a:pt x="322" y="106"/>
                </a:lnTo>
                <a:lnTo>
                  <a:pt x="322" y="106"/>
                </a:lnTo>
                <a:lnTo>
                  <a:pt x="322" y="106"/>
                </a:lnTo>
                <a:lnTo>
                  <a:pt x="320" y="106"/>
                </a:lnTo>
                <a:lnTo>
                  <a:pt x="320" y="106"/>
                </a:lnTo>
                <a:lnTo>
                  <a:pt x="320" y="104"/>
                </a:lnTo>
                <a:lnTo>
                  <a:pt x="320" y="104"/>
                </a:lnTo>
                <a:lnTo>
                  <a:pt x="320" y="104"/>
                </a:lnTo>
                <a:lnTo>
                  <a:pt x="320" y="104"/>
                </a:lnTo>
                <a:lnTo>
                  <a:pt x="320" y="102"/>
                </a:lnTo>
                <a:lnTo>
                  <a:pt x="320" y="100"/>
                </a:lnTo>
                <a:lnTo>
                  <a:pt x="320" y="98"/>
                </a:lnTo>
                <a:lnTo>
                  <a:pt x="322" y="98"/>
                </a:lnTo>
                <a:lnTo>
                  <a:pt x="322" y="96"/>
                </a:lnTo>
                <a:lnTo>
                  <a:pt x="324" y="94"/>
                </a:lnTo>
                <a:lnTo>
                  <a:pt x="326" y="90"/>
                </a:lnTo>
                <a:lnTo>
                  <a:pt x="330" y="88"/>
                </a:lnTo>
                <a:lnTo>
                  <a:pt x="332" y="84"/>
                </a:lnTo>
                <a:lnTo>
                  <a:pt x="334" y="82"/>
                </a:lnTo>
                <a:lnTo>
                  <a:pt x="336" y="80"/>
                </a:lnTo>
                <a:lnTo>
                  <a:pt x="338" y="76"/>
                </a:lnTo>
                <a:lnTo>
                  <a:pt x="340" y="74"/>
                </a:lnTo>
                <a:lnTo>
                  <a:pt x="342" y="72"/>
                </a:lnTo>
                <a:lnTo>
                  <a:pt x="344" y="68"/>
                </a:lnTo>
                <a:lnTo>
                  <a:pt x="346" y="64"/>
                </a:lnTo>
                <a:lnTo>
                  <a:pt x="346" y="60"/>
                </a:lnTo>
                <a:lnTo>
                  <a:pt x="348" y="58"/>
                </a:lnTo>
                <a:lnTo>
                  <a:pt x="350" y="56"/>
                </a:lnTo>
                <a:lnTo>
                  <a:pt x="350" y="54"/>
                </a:lnTo>
                <a:lnTo>
                  <a:pt x="352" y="52"/>
                </a:lnTo>
                <a:lnTo>
                  <a:pt x="352" y="50"/>
                </a:lnTo>
                <a:lnTo>
                  <a:pt x="352" y="50"/>
                </a:lnTo>
                <a:lnTo>
                  <a:pt x="352" y="48"/>
                </a:lnTo>
                <a:lnTo>
                  <a:pt x="352" y="48"/>
                </a:lnTo>
                <a:lnTo>
                  <a:pt x="352" y="46"/>
                </a:lnTo>
                <a:lnTo>
                  <a:pt x="352" y="44"/>
                </a:lnTo>
                <a:lnTo>
                  <a:pt x="350" y="40"/>
                </a:lnTo>
                <a:lnTo>
                  <a:pt x="348" y="36"/>
                </a:lnTo>
                <a:lnTo>
                  <a:pt x="346" y="32"/>
                </a:lnTo>
                <a:lnTo>
                  <a:pt x="344" y="30"/>
                </a:lnTo>
                <a:lnTo>
                  <a:pt x="342" y="26"/>
                </a:lnTo>
                <a:lnTo>
                  <a:pt x="340" y="24"/>
                </a:lnTo>
                <a:lnTo>
                  <a:pt x="340" y="22"/>
                </a:lnTo>
                <a:lnTo>
                  <a:pt x="338" y="22"/>
                </a:lnTo>
                <a:lnTo>
                  <a:pt x="336" y="20"/>
                </a:lnTo>
                <a:lnTo>
                  <a:pt x="332" y="16"/>
                </a:lnTo>
                <a:lnTo>
                  <a:pt x="332" y="16"/>
                </a:lnTo>
                <a:lnTo>
                  <a:pt x="328" y="16"/>
                </a:lnTo>
                <a:lnTo>
                  <a:pt x="326" y="14"/>
                </a:lnTo>
                <a:lnTo>
                  <a:pt x="324" y="14"/>
                </a:lnTo>
                <a:lnTo>
                  <a:pt x="322" y="14"/>
                </a:lnTo>
                <a:lnTo>
                  <a:pt x="322" y="16"/>
                </a:lnTo>
                <a:lnTo>
                  <a:pt x="320" y="16"/>
                </a:lnTo>
                <a:lnTo>
                  <a:pt x="320" y="16"/>
                </a:lnTo>
                <a:lnTo>
                  <a:pt x="318" y="18"/>
                </a:lnTo>
                <a:lnTo>
                  <a:pt x="316" y="18"/>
                </a:lnTo>
                <a:lnTo>
                  <a:pt x="314" y="22"/>
                </a:lnTo>
                <a:lnTo>
                  <a:pt x="314" y="24"/>
                </a:lnTo>
                <a:lnTo>
                  <a:pt x="312" y="26"/>
                </a:lnTo>
                <a:lnTo>
                  <a:pt x="310" y="28"/>
                </a:lnTo>
                <a:lnTo>
                  <a:pt x="308" y="32"/>
                </a:lnTo>
                <a:lnTo>
                  <a:pt x="308" y="34"/>
                </a:lnTo>
                <a:lnTo>
                  <a:pt x="306" y="36"/>
                </a:lnTo>
                <a:lnTo>
                  <a:pt x="306" y="38"/>
                </a:lnTo>
                <a:lnTo>
                  <a:pt x="306" y="38"/>
                </a:lnTo>
                <a:lnTo>
                  <a:pt x="304" y="40"/>
                </a:lnTo>
                <a:lnTo>
                  <a:pt x="304" y="40"/>
                </a:lnTo>
                <a:lnTo>
                  <a:pt x="304" y="40"/>
                </a:lnTo>
                <a:lnTo>
                  <a:pt x="302" y="40"/>
                </a:lnTo>
                <a:lnTo>
                  <a:pt x="302" y="42"/>
                </a:lnTo>
                <a:lnTo>
                  <a:pt x="300" y="42"/>
                </a:lnTo>
                <a:lnTo>
                  <a:pt x="296" y="42"/>
                </a:lnTo>
                <a:lnTo>
                  <a:pt x="294" y="40"/>
                </a:lnTo>
                <a:lnTo>
                  <a:pt x="292" y="40"/>
                </a:lnTo>
                <a:lnTo>
                  <a:pt x="292" y="40"/>
                </a:lnTo>
                <a:lnTo>
                  <a:pt x="290" y="40"/>
                </a:lnTo>
                <a:lnTo>
                  <a:pt x="288" y="38"/>
                </a:lnTo>
                <a:lnTo>
                  <a:pt x="288" y="38"/>
                </a:lnTo>
                <a:lnTo>
                  <a:pt x="286" y="36"/>
                </a:lnTo>
                <a:lnTo>
                  <a:pt x="284" y="34"/>
                </a:lnTo>
                <a:lnTo>
                  <a:pt x="284" y="32"/>
                </a:lnTo>
                <a:lnTo>
                  <a:pt x="280" y="32"/>
                </a:lnTo>
                <a:lnTo>
                  <a:pt x="278" y="32"/>
                </a:lnTo>
                <a:lnTo>
                  <a:pt x="274" y="32"/>
                </a:lnTo>
                <a:lnTo>
                  <a:pt x="270" y="32"/>
                </a:lnTo>
                <a:lnTo>
                  <a:pt x="268" y="32"/>
                </a:lnTo>
                <a:lnTo>
                  <a:pt x="266" y="32"/>
                </a:lnTo>
                <a:lnTo>
                  <a:pt x="266" y="32"/>
                </a:lnTo>
                <a:lnTo>
                  <a:pt x="264" y="32"/>
                </a:lnTo>
                <a:lnTo>
                  <a:pt x="262" y="32"/>
                </a:lnTo>
                <a:lnTo>
                  <a:pt x="262" y="34"/>
                </a:lnTo>
                <a:lnTo>
                  <a:pt x="262" y="34"/>
                </a:lnTo>
                <a:lnTo>
                  <a:pt x="262" y="34"/>
                </a:lnTo>
                <a:lnTo>
                  <a:pt x="262" y="36"/>
                </a:lnTo>
                <a:lnTo>
                  <a:pt x="262" y="36"/>
                </a:lnTo>
                <a:lnTo>
                  <a:pt x="262" y="38"/>
                </a:lnTo>
                <a:lnTo>
                  <a:pt x="262" y="40"/>
                </a:lnTo>
                <a:lnTo>
                  <a:pt x="262" y="42"/>
                </a:lnTo>
                <a:lnTo>
                  <a:pt x="262" y="44"/>
                </a:lnTo>
                <a:lnTo>
                  <a:pt x="262" y="44"/>
                </a:lnTo>
                <a:lnTo>
                  <a:pt x="262" y="46"/>
                </a:lnTo>
                <a:lnTo>
                  <a:pt x="262" y="46"/>
                </a:lnTo>
                <a:lnTo>
                  <a:pt x="262" y="46"/>
                </a:lnTo>
                <a:lnTo>
                  <a:pt x="260" y="48"/>
                </a:lnTo>
                <a:lnTo>
                  <a:pt x="260" y="48"/>
                </a:lnTo>
                <a:lnTo>
                  <a:pt x="258" y="48"/>
                </a:lnTo>
                <a:lnTo>
                  <a:pt x="258" y="48"/>
                </a:lnTo>
                <a:lnTo>
                  <a:pt x="254" y="48"/>
                </a:lnTo>
                <a:lnTo>
                  <a:pt x="252" y="48"/>
                </a:lnTo>
                <a:lnTo>
                  <a:pt x="248" y="48"/>
                </a:lnTo>
                <a:lnTo>
                  <a:pt x="246" y="48"/>
                </a:lnTo>
                <a:lnTo>
                  <a:pt x="244" y="48"/>
                </a:lnTo>
                <a:lnTo>
                  <a:pt x="242" y="48"/>
                </a:lnTo>
                <a:lnTo>
                  <a:pt x="238" y="48"/>
                </a:lnTo>
                <a:lnTo>
                  <a:pt x="236" y="48"/>
                </a:lnTo>
                <a:lnTo>
                  <a:pt x="234" y="48"/>
                </a:lnTo>
                <a:lnTo>
                  <a:pt x="232" y="48"/>
                </a:lnTo>
                <a:lnTo>
                  <a:pt x="232" y="48"/>
                </a:lnTo>
                <a:lnTo>
                  <a:pt x="232" y="48"/>
                </a:lnTo>
                <a:lnTo>
                  <a:pt x="232" y="48"/>
                </a:lnTo>
                <a:lnTo>
                  <a:pt x="230" y="50"/>
                </a:lnTo>
                <a:lnTo>
                  <a:pt x="230" y="52"/>
                </a:lnTo>
                <a:lnTo>
                  <a:pt x="230" y="54"/>
                </a:lnTo>
                <a:lnTo>
                  <a:pt x="228" y="54"/>
                </a:lnTo>
                <a:lnTo>
                  <a:pt x="228" y="54"/>
                </a:lnTo>
                <a:lnTo>
                  <a:pt x="226" y="54"/>
                </a:lnTo>
                <a:lnTo>
                  <a:pt x="226" y="54"/>
                </a:lnTo>
                <a:lnTo>
                  <a:pt x="224" y="56"/>
                </a:lnTo>
                <a:lnTo>
                  <a:pt x="224" y="56"/>
                </a:lnTo>
                <a:lnTo>
                  <a:pt x="222" y="56"/>
                </a:lnTo>
                <a:lnTo>
                  <a:pt x="220" y="56"/>
                </a:lnTo>
                <a:lnTo>
                  <a:pt x="218" y="56"/>
                </a:lnTo>
                <a:lnTo>
                  <a:pt x="218" y="54"/>
                </a:lnTo>
                <a:lnTo>
                  <a:pt x="216" y="54"/>
                </a:lnTo>
                <a:lnTo>
                  <a:pt x="216" y="54"/>
                </a:lnTo>
                <a:lnTo>
                  <a:pt x="214" y="52"/>
                </a:lnTo>
                <a:lnTo>
                  <a:pt x="214" y="52"/>
                </a:lnTo>
                <a:lnTo>
                  <a:pt x="212" y="48"/>
                </a:lnTo>
                <a:lnTo>
                  <a:pt x="210" y="46"/>
                </a:lnTo>
                <a:lnTo>
                  <a:pt x="208" y="44"/>
                </a:lnTo>
                <a:lnTo>
                  <a:pt x="206" y="40"/>
                </a:lnTo>
                <a:lnTo>
                  <a:pt x="206" y="38"/>
                </a:lnTo>
                <a:lnTo>
                  <a:pt x="204" y="36"/>
                </a:lnTo>
                <a:lnTo>
                  <a:pt x="204" y="34"/>
                </a:lnTo>
                <a:lnTo>
                  <a:pt x="204" y="32"/>
                </a:lnTo>
                <a:lnTo>
                  <a:pt x="204" y="32"/>
                </a:lnTo>
                <a:lnTo>
                  <a:pt x="204" y="30"/>
                </a:lnTo>
                <a:lnTo>
                  <a:pt x="206" y="28"/>
                </a:lnTo>
                <a:lnTo>
                  <a:pt x="206" y="26"/>
                </a:lnTo>
                <a:lnTo>
                  <a:pt x="208" y="24"/>
                </a:lnTo>
                <a:lnTo>
                  <a:pt x="208" y="22"/>
                </a:lnTo>
                <a:lnTo>
                  <a:pt x="208" y="20"/>
                </a:lnTo>
                <a:lnTo>
                  <a:pt x="208" y="16"/>
                </a:lnTo>
                <a:lnTo>
                  <a:pt x="208" y="14"/>
                </a:lnTo>
                <a:lnTo>
                  <a:pt x="208" y="12"/>
                </a:lnTo>
                <a:lnTo>
                  <a:pt x="208" y="10"/>
                </a:lnTo>
                <a:lnTo>
                  <a:pt x="206" y="8"/>
                </a:lnTo>
                <a:lnTo>
                  <a:pt x="206" y="6"/>
                </a:lnTo>
                <a:lnTo>
                  <a:pt x="206" y="6"/>
                </a:lnTo>
                <a:lnTo>
                  <a:pt x="206" y="4"/>
                </a:lnTo>
                <a:lnTo>
                  <a:pt x="204" y="4"/>
                </a:lnTo>
                <a:lnTo>
                  <a:pt x="204" y="4"/>
                </a:lnTo>
                <a:lnTo>
                  <a:pt x="202" y="2"/>
                </a:lnTo>
                <a:lnTo>
                  <a:pt x="200" y="2"/>
                </a:lnTo>
                <a:lnTo>
                  <a:pt x="198" y="2"/>
                </a:lnTo>
                <a:lnTo>
                  <a:pt x="194" y="0"/>
                </a:lnTo>
                <a:lnTo>
                  <a:pt x="194" y="0"/>
                </a:lnTo>
                <a:lnTo>
                  <a:pt x="192" y="2"/>
                </a:lnTo>
                <a:lnTo>
                  <a:pt x="192" y="4"/>
                </a:lnTo>
                <a:lnTo>
                  <a:pt x="192" y="6"/>
                </a:lnTo>
                <a:lnTo>
                  <a:pt x="190" y="8"/>
                </a:lnTo>
                <a:lnTo>
                  <a:pt x="190" y="10"/>
                </a:lnTo>
                <a:lnTo>
                  <a:pt x="190" y="10"/>
                </a:lnTo>
                <a:lnTo>
                  <a:pt x="188" y="10"/>
                </a:lnTo>
                <a:lnTo>
                  <a:pt x="188" y="10"/>
                </a:lnTo>
                <a:lnTo>
                  <a:pt x="186" y="12"/>
                </a:lnTo>
                <a:lnTo>
                  <a:pt x="186" y="12"/>
                </a:lnTo>
                <a:lnTo>
                  <a:pt x="184" y="12"/>
                </a:lnTo>
                <a:lnTo>
                  <a:pt x="180" y="12"/>
                </a:lnTo>
                <a:lnTo>
                  <a:pt x="176" y="12"/>
                </a:lnTo>
                <a:lnTo>
                  <a:pt x="174" y="10"/>
                </a:lnTo>
                <a:lnTo>
                  <a:pt x="170" y="10"/>
                </a:lnTo>
                <a:lnTo>
                  <a:pt x="168" y="10"/>
                </a:lnTo>
                <a:lnTo>
                  <a:pt x="166" y="10"/>
                </a:lnTo>
                <a:lnTo>
                  <a:pt x="164" y="12"/>
                </a:lnTo>
                <a:lnTo>
                  <a:pt x="164" y="12"/>
                </a:lnTo>
                <a:lnTo>
                  <a:pt x="162" y="12"/>
                </a:lnTo>
                <a:lnTo>
                  <a:pt x="162" y="12"/>
                </a:lnTo>
                <a:lnTo>
                  <a:pt x="160" y="14"/>
                </a:lnTo>
                <a:lnTo>
                  <a:pt x="158" y="16"/>
                </a:lnTo>
                <a:lnTo>
                  <a:pt x="158" y="16"/>
                </a:lnTo>
                <a:lnTo>
                  <a:pt x="156" y="16"/>
                </a:lnTo>
                <a:lnTo>
                  <a:pt x="156" y="18"/>
                </a:lnTo>
                <a:lnTo>
                  <a:pt x="156" y="18"/>
                </a:lnTo>
                <a:lnTo>
                  <a:pt x="154" y="16"/>
                </a:lnTo>
                <a:lnTo>
                  <a:pt x="154" y="16"/>
                </a:lnTo>
                <a:lnTo>
                  <a:pt x="154" y="16"/>
                </a:lnTo>
                <a:lnTo>
                  <a:pt x="152" y="16"/>
                </a:lnTo>
                <a:lnTo>
                  <a:pt x="150" y="14"/>
                </a:lnTo>
                <a:lnTo>
                  <a:pt x="150" y="12"/>
                </a:lnTo>
                <a:lnTo>
                  <a:pt x="148" y="10"/>
                </a:lnTo>
                <a:lnTo>
                  <a:pt x="146" y="8"/>
                </a:lnTo>
                <a:lnTo>
                  <a:pt x="146" y="8"/>
                </a:lnTo>
                <a:lnTo>
                  <a:pt x="144" y="6"/>
                </a:lnTo>
                <a:lnTo>
                  <a:pt x="144" y="6"/>
                </a:lnTo>
                <a:lnTo>
                  <a:pt x="142" y="6"/>
                </a:lnTo>
                <a:lnTo>
                  <a:pt x="142" y="6"/>
                </a:lnTo>
                <a:lnTo>
                  <a:pt x="142" y="6"/>
                </a:lnTo>
                <a:lnTo>
                  <a:pt x="140" y="6"/>
                </a:lnTo>
                <a:lnTo>
                  <a:pt x="138" y="8"/>
                </a:lnTo>
                <a:lnTo>
                  <a:pt x="138" y="8"/>
                </a:lnTo>
                <a:lnTo>
                  <a:pt x="136" y="8"/>
                </a:lnTo>
                <a:lnTo>
                  <a:pt x="136" y="10"/>
                </a:lnTo>
                <a:lnTo>
                  <a:pt x="136" y="10"/>
                </a:lnTo>
                <a:lnTo>
                  <a:pt x="134" y="12"/>
                </a:lnTo>
                <a:lnTo>
                  <a:pt x="134" y="14"/>
                </a:lnTo>
                <a:lnTo>
                  <a:pt x="134" y="18"/>
                </a:lnTo>
                <a:lnTo>
                  <a:pt x="134" y="22"/>
                </a:lnTo>
                <a:lnTo>
                  <a:pt x="134" y="24"/>
                </a:lnTo>
                <a:lnTo>
                  <a:pt x="134" y="26"/>
                </a:lnTo>
                <a:lnTo>
                  <a:pt x="134" y="28"/>
                </a:lnTo>
                <a:lnTo>
                  <a:pt x="134" y="30"/>
                </a:lnTo>
                <a:lnTo>
                  <a:pt x="136" y="30"/>
                </a:lnTo>
                <a:lnTo>
                  <a:pt x="136" y="30"/>
                </a:lnTo>
                <a:lnTo>
                  <a:pt x="136" y="32"/>
                </a:lnTo>
                <a:lnTo>
                  <a:pt x="138" y="32"/>
                </a:lnTo>
                <a:lnTo>
                  <a:pt x="138" y="32"/>
                </a:lnTo>
                <a:lnTo>
                  <a:pt x="140" y="34"/>
                </a:lnTo>
                <a:lnTo>
                  <a:pt x="142" y="34"/>
                </a:lnTo>
                <a:lnTo>
                  <a:pt x="144" y="34"/>
                </a:lnTo>
                <a:lnTo>
                  <a:pt x="144" y="36"/>
                </a:lnTo>
                <a:lnTo>
                  <a:pt x="146" y="36"/>
                </a:lnTo>
                <a:lnTo>
                  <a:pt x="146" y="36"/>
                </a:lnTo>
                <a:lnTo>
                  <a:pt x="146" y="38"/>
                </a:lnTo>
                <a:lnTo>
                  <a:pt x="146" y="38"/>
                </a:lnTo>
                <a:lnTo>
                  <a:pt x="146" y="40"/>
                </a:lnTo>
                <a:lnTo>
                  <a:pt x="146" y="42"/>
                </a:lnTo>
                <a:lnTo>
                  <a:pt x="146" y="44"/>
                </a:lnTo>
                <a:lnTo>
                  <a:pt x="146" y="44"/>
                </a:lnTo>
                <a:lnTo>
                  <a:pt x="146" y="46"/>
                </a:lnTo>
                <a:lnTo>
                  <a:pt x="146" y="48"/>
                </a:lnTo>
                <a:lnTo>
                  <a:pt x="146" y="48"/>
                </a:lnTo>
                <a:lnTo>
                  <a:pt x="144" y="50"/>
                </a:lnTo>
                <a:lnTo>
                  <a:pt x="142" y="52"/>
                </a:lnTo>
                <a:lnTo>
                  <a:pt x="140" y="54"/>
                </a:lnTo>
                <a:lnTo>
                  <a:pt x="138" y="54"/>
                </a:lnTo>
                <a:lnTo>
                  <a:pt x="136" y="56"/>
                </a:lnTo>
                <a:lnTo>
                  <a:pt x="134" y="56"/>
                </a:lnTo>
                <a:lnTo>
                  <a:pt x="134" y="58"/>
                </a:lnTo>
                <a:lnTo>
                  <a:pt x="132" y="58"/>
                </a:lnTo>
                <a:lnTo>
                  <a:pt x="130" y="58"/>
                </a:lnTo>
                <a:lnTo>
                  <a:pt x="128" y="58"/>
                </a:lnTo>
                <a:lnTo>
                  <a:pt x="126" y="60"/>
                </a:lnTo>
                <a:lnTo>
                  <a:pt x="124" y="60"/>
                </a:lnTo>
                <a:lnTo>
                  <a:pt x="122" y="60"/>
                </a:lnTo>
                <a:lnTo>
                  <a:pt x="120" y="60"/>
                </a:lnTo>
                <a:lnTo>
                  <a:pt x="118" y="60"/>
                </a:lnTo>
                <a:lnTo>
                  <a:pt x="118" y="60"/>
                </a:lnTo>
                <a:lnTo>
                  <a:pt x="116" y="58"/>
                </a:lnTo>
                <a:lnTo>
                  <a:pt x="112" y="58"/>
                </a:lnTo>
                <a:lnTo>
                  <a:pt x="110" y="56"/>
                </a:lnTo>
                <a:lnTo>
                  <a:pt x="108" y="54"/>
                </a:lnTo>
                <a:lnTo>
                  <a:pt x="108" y="54"/>
                </a:lnTo>
                <a:lnTo>
                  <a:pt x="106" y="52"/>
                </a:lnTo>
                <a:lnTo>
                  <a:pt x="106" y="52"/>
                </a:lnTo>
                <a:lnTo>
                  <a:pt x="104" y="48"/>
                </a:lnTo>
                <a:lnTo>
                  <a:pt x="102" y="46"/>
                </a:lnTo>
                <a:lnTo>
                  <a:pt x="100" y="44"/>
                </a:lnTo>
                <a:lnTo>
                  <a:pt x="100" y="44"/>
                </a:lnTo>
                <a:lnTo>
                  <a:pt x="98" y="42"/>
                </a:lnTo>
                <a:lnTo>
                  <a:pt x="98" y="42"/>
                </a:lnTo>
                <a:lnTo>
                  <a:pt x="94" y="42"/>
                </a:lnTo>
                <a:lnTo>
                  <a:pt x="90" y="4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6350">
            <a:solidFill>
              <a:srgbClr val="FFFFFF"/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en-GB" sz="2400" b="1" dirty="0">
              <a:solidFill>
                <a:srgbClr val="0084B2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1163638" y="1263650"/>
            <a:ext cx="1085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b="1" dirty="0">
                <a:solidFill>
                  <a:srgbClr val="004165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Para o país</a:t>
            </a:r>
            <a:endParaRPr lang="en-US" altLang="pt-BR" sz="1400" b="1" dirty="0">
              <a:solidFill>
                <a:srgbClr val="004165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37"/>
          <p:cNvCxnSpPr>
            <a:cxnSpLocks noChangeShapeType="1"/>
          </p:cNvCxnSpPr>
          <p:nvPr/>
        </p:nvCxnSpPr>
        <p:spPr bwMode="auto">
          <a:xfrm rot="10800000" flipH="1">
            <a:off x="838200" y="1516063"/>
            <a:ext cx="1752600" cy="0"/>
          </a:xfrm>
          <a:prstGeom prst="line">
            <a:avLst/>
          </a:prstGeom>
          <a:noFill/>
          <a:ln w="9525" algn="ctr">
            <a:solidFill>
              <a:srgbClr val="004165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TextBox 39"/>
          <p:cNvSpPr txBox="1">
            <a:spLocks noChangeArrowheads="1"/>
          </p:cNvSpPr>
          <p:nvPr/>
        </p:nvSpPr>
        <p:spPr bwMode="auto">
          <a:xfrm>
            <a:off x="5937250" y="1263650"/>
            <a:ext cx="2011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b="1" dirty="0">
                <a:solidFill>
                  <a:srgbClr val="004165"/>
                </a:solidFill>
                <a:latin typeface="Trebuchet MS" panose="020B0603020202020204" pitchFamily="34" charset="0"/>
              </a:rPr>
              <a:t>Para as operadoras e indústria fornecedora</a:t>
            </a:r>
            <a:endParaRPr lang="en-US" altLang="pt-BR" sz="1400" b="1" dirty="0">
              <a:solidFill>
                <a:srgbClr val="004165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1" name="Straight Connector 40"/>
          <p:cNvCxnSpPr>
            <a:cxnSpLocks noChangeShapeType="1"/>
          </p:cNvCxnSpPr>
          <p:nvPr/>
        </p:nvCxnSpPr>
        <p:spPr bwMode="auto">
          <a:xfrm flipH="1">
            <a:off x="5976938" y="1516063"/>
            <a:ext cx="1900237" cy="0"/>
          </a:xfrm>
          <a:prstGeom prst="line">
            <a:avLst/>
          </a:prstGeom>
          <a:noFill/>
          <a:ln w="9525" algn="ctr">
            <a:solidFill>
              <a:srgbClr val="004165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" name="Isosceles Triangle 44"/>
          <p:cNvSpPr/>
          <p:nvPr/>
        </p:nvSpPr>
        <p:spPr bwMode="auto">
          <a:xfrm flipV="1">
            <a:off x="326570" y="2438400"/>
            <a:ext cx="787400" cy="4191000"/>
          </a:xfrm>
          <a:prstGeom prst="triangle">
            <a:avLst>
              <a:gd name="adj" fmla="val 0"/>
            </a:avLst>
          </a:prstGeom>
          <a:solidFill>
            <a:srgbClr val="7D9AA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3366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13" name="Isosceles Triangle 45"/>
          <p:cNvSpPr/>
          <p:nvPr/>
        </p:nvSpPr>
        <p:spPr bwMode="auto">
          <a:xfrm flipH="1" flipV="1">
            <a:off x="8120744" y="2438400"/>
            <a:ext cx="787400" cy="4191000"/>
          </a:xfrm>
          <a:prstGeom prst="triangle">
            <a:avLst>
              <a:gd name="adj" fmla="val 0"/>
            </a:avLst>
          </a:prstGeom>
          <a:solidFill>
            <a:srgbClr val="7D9AA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3366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grpSp>
        <p:nvGrpSpPr>
          <p:cNvPr id="45" name="Agrupar 44"/>
          <p:cNvGrpSpPr/>
          <p:nvPr/>
        </p:nvGrpSpPr>
        <p:grpSpPr>
          <a:xfrm>
            <a:off x="555170" y="2830513"/>
            <a:ext cx="3195426" cy="757296"/>
            <a:chOff x="555170" y="2830513"/>
            <a:chExt cx="3195426" cy="757296"/>
          </a:xfrm>
          <a:solidFill>
            <a:srgbClr val="BCBDBC"/>
          </a:solidFill>
        </p:grpSpPr>
        <p:sp>
          <p:nvSpPr>
            <p:cNvPr id="44" name="Pentagon 49"/>
            <p:cNvSpPr/>
            <p:nvPr/>
          </p:nvSpPr>
          <p:spPr bwMode="auto">
            <a:xfrm rot="2700000">
              <a:off x="3148753" y="2985967"/>
              <a:ext cx="67329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15" name="Pentagon 46"/>
            <p:cNvSpPr/>
            <p:nvPr/>
          </p:nvSpPr>
          <p:spPr bwMode="auto">
            <a:xfrm>
              <a:off x="555170" y="2830513"/>
              <a:ext cx="3132138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Diversificação da Economia Local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sp>
        <p:nvSpPr>
          <p:cNvPr id="16" name="Pentagon 47"/>
          <p:cNvSpPr/>
          <p:nvPr/>
        </p:nvSpPr>
        <p:spPr bwMode="auto">
          <a:xfrm>
            <a:off x="555170" y="3516313"/>
            <a:ext cx="2860675" cy="533400"/>
          </a:xfrm>
          <a:prstGeom prst="homePlate">
            <a:avLst/>
          </a:prstGeom>
          <a:solidFill>
            <a:srgbClr val="BCBD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2000" rIns="72000" anchor="ctr"/>
          <a:lstStyle/>
          <a:p>
            <a:pPr>
              <a:defRPr/>
            </a:pP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Crescimento sustentável da economia</a:t>
            </a:r>
            <a:endParaRPr lang="en-US" sz="1400" dirty="0">
              <a:solidFill>
                <a:srgbClr val="004165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17" name="Pentagon 48"/>
          <p:cNvSpPr/>
          <p:nvPr/>
        </p:nvSpPr>
        <p:spPr bwMode="auto">
          <a:xfrm>
            <a:off x="555170" y="4202113"/>
            <a:ext cx="2860675" cy="533400"/>
          </a:xfrm>
          <a:prstGeom prst="homePlate">
            <a:avLst/>
          </a:prstGeom>
          <a:solidFill>
            <a:srgbClr val="BCBD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Ambiente seguro para atração de investidores</a:t>
            </a:r>
            <a:endParaRPr lang="en-US" sz="1400" dirty="0">
              <a:solidFill>
                <a:srgbClr val="004165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grpSp>
        <p:nvGrpSpPr>
          <p:cNvPr id="46" name="Agrupar 45"/>
          <p:cNvGrpSpPr/>
          <p:nvPr/>
        </p:nvGrpSpPr>
        <p:grpSpPr>
          <a:xfrm>
            <a:off x="555170" y="4730550"/>
            <a:ext cx="3253609" cy="690763"/>
            <a:chOff x="555170" y="4730550"/>
            <a:chExt cx="3253609" cy="690763"/>
          </a:xfrm>
          <a:solidFill>
            <a:srgbClr val="BCBDBC"/>
          </a:solidFill>
        </p:grpSpPr>
        <p:sp>
          <p:nvSpPr>
            <p:cNvPr id="40" name="Pentagon 49"/>
            <p:cNvSpPr/>
            <p:nvPr/>
          </p:nvSpPr>
          <p:spPr bwMode="auto">
            <a:xfrm rot="18900000">
              <a:off x="3135486" y="4730550"/>
              <a:ext cx="67329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18" name="Pentagon 49"/>
            <p:cNvSpPr/>
            <p:nvPr/>
          </p:nvSpPr>
          <p:spPr bwMode="auto">
            <a:xfrm>
              <a:off x="555170" y="4887913"/>
              <a:ext cx="3132138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Desenvolvimento de capacidade </a:t>
              </a:r>
            </a:p>
            <a:p>
              <a:pPr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produtiva local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grpSp>
        <p:nvGrpSpPr>
          <p:cNvPr id="5" name="Agrupar 4"/>
          <p:cNvGrpSpPr/>
          <p:nvPr/>
        </p:nvGrpSpPr>
        <p:grpSpPr>
          <a:xfrm>
            <a:off x="5361305" y="2830513"/>
            <a:ext cx="3292839" cy="685846"/>
            <a:chOff x="5361305" y="2830513"/>
            <a:chExt cx="3292839" cy="685846"/>
          </a:xfrm>
          <a:solidFill>
            <a:srgbClr val="BCBDBC"/>
          </a:solidFill>
        </p:grpSpPr>
        <p:sp>
          <p:nvSpPr>
            <p:cNvPr id="43" name="Pentagon 49"/>
            <p:cNvSpPr/>
            <p:nvPr/>
          </p:nvSpPr>
          <p:spPr bwMode="auto">
            <a:xfrm rot="8100000">
              <a:off x="5361305" y="2985967"/>
              <a:ext cx="67329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19" name="Pentagon 50"/>
            <p:cNvSpPr/>
            <p:nvPr/>
          </p:nvSpPr>
          <p:spPr bwMode="auto">
            <a:xfrm flipH="1">
              <a:off x="5456919" y="2830513"/>
              <a:ext cx="3197225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r"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Maior</a:t>
              </a:r>
              <a:r>
                <a:rPr lang="en-US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 </a:t>
              </a: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Garantia</a:t>
              </a:r>
              <a:r>
                <a:rPr lang="en-US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 de </a:t>
              </a: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Fornecimento</a:t>
              </a:r>
              <a:r>
                <a:rPr lang="en-US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 – </a:t>
              </a: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acompanhamento</a:t>
              </a:r>
              <a:r>
                <a:rPr lang="en-US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 da </a:t>
              </a: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fabricação</a:t>
              </a:r>
            </a:p>
          </p:txBody>
        </p:sp>
      </p:grpSp>
      <p:sp>
        <p:nvSpPr>
          <p:cNvPr id="20" name="Pentagon 51"/>
          <p:cNvSpPr/>
          <p:nvPr/>
        </p:nvSpPr>
        <p:spPr bwMode="auto">
          <a:xfrm flipH="1">
            <a:off x="5734732" y="3516313"/>
            <a:ext cx="2919412" cy="533400"/>
          </a:xfrm>
          <a:prstGeom prst="homePlate">
            <a:avLst/>
          </a:prstGeom>
          <a:solidFill>
            <a:srgbClr val="BCBD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r">
              <a:defRPr/>
            </a:pP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Redução</a:t>
            </a:r>
            <a:r>
              <a: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 de </a:t>
            </a: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riscos</a:t>
            </a:r>
            <a:r>
              <a: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 </a:t>
            </a: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ligados</a:t>
            </a:r>
            <a:r>
              <a: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 à </a:t>
            </a: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política</a:t>
            </a:r>
            <a:r>
              <a: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  externa</a:t>
            </a:r>
          </a:p>
        </p:txBody>
      </p:sp>
      <p:sp>
        <p:nvSpPr>
          <p:cNvPr id="21" name="Pentagon 52"/>
          <p:cNvSpPr/>
          <p:nvPr/>
        </p:nvSpPr>
        <p:spPr bwMode="auto">
          <a:xfrm flipH="1">
            <a:off x="5734732" y="4202113"/>
            <a:ext cx="2919412" cy="533400"/>
          </a:xfrm>
          <a:prstGeom prst="homePlate">
            <a:avLst/>
          </a:prstGeom>
          <a:solidFill>
            <a:srgbClr val="BCBDB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r">
              <a:defRPr/>
            </a:pPr>
            <a:r>
              <a:rPr lang="pt-BR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rPr>
              <a:t>Aumento da capacidade de inovação dos fornecedores</a:t>
            </a:r>
          </a:p>
        </p:txBody>
      </p:sp>
      <p:grpSp>
        <p:nvGrpSpPr>
          <p:cNvPr id="4" name="Agrupar 3"/>
          <p:cNvGrpSpPr/>
          <p:nvPr/>
        </p:nvGrpSpPr>
        <p:grpSpPr>
          <a:xfrm>
            <a:off x="4662257" y="2144713"/>
            <a:ext cx="3991886" cy="832614"/>
            <a:chOff x="4662257" y="2144713"/>
            <a:chExt cx="3991886" cy="832614"/>
          </a:xfrm>
          <a:solidFill>
            <a:srgbClr val="BCBDBC"/>
          </a:solidFill>
        </p:grpSpPr>
        <p:sp>
          <p:nvSpPr>
            <p:cNvPr id="39" name="Pentagon 49"/>
            <p:cNvSpPr/>
            <p:nvPr/>
          </p:nvSpPr>
          <p:spPr bwMode="auto">
            <a:xfrm rot="8100000">
              <a:off x="4662257" y="2446935"/>
              <a:ext cx="102436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23" name="Pentagon 31"/>
            <p:cNvSpPr/>
            <p:nvPr/>
          </p:nvSpPr>
          <p:spPr bwMode="auto">
            <a:xfrm flipH="1">
              <a:off x="5114018" y="2144713"/>
              <a:ext cx="3540125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r"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Disponibilidade de assistência técnica local 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grpSp>
        <p:nvGrpSpPr>
          <p:cNvPr id="49" name="Agrupar 48"/>
          <p:cNvGrpSpPr/>
          <p:nvPr/>
        </p:nvGrpSpPr>
        <p:grpSpPr>
          <a:xfrm>
            <a:off x="4942446" y="5042069"/>
            <a:ext cx="3711698" cy="1065044"/>
            <a:chOff x="4942446" y="5042069"/>
            <a:chExt cx="3711698" cy="1065044"/>
          </a:xfrm>
          <a:solidFill>
            <a:srgbClr val="BCBDBC"/>
          </a:solidFill>
        </p:grpSpPr>
        <p:sp>
          <p:nvSpPr>
            <p:cNvPr id="37" name="Pentagon 49"/>
            <p:cNvSpPr/>
            <p:nvPr/>
          </p:nvSpPr>
          <p:spPr bwMode="auto">
            <a:xfrm rot="13500000">
              <a:off x="4695460" y="5289055"/>
              <a:ext cx="102436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25" name="Pentagon 36"/>
            <p:cNvSpPr/>
            <p:nvPr/>
          </p:nvSpPr>
          <p:spPr bwMode="auto">
            <a:xfrm flipH="1">
              <a:off x="5117194" y="5573713"/>
              <a:ext cx="3536950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r"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Redução de Custos (*)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grpSp>
        <p:nvGrpSpPr>
          <p:cNvPr id="48" name="Agrupar 47"/>
          <p:cNvGrpSpPr/>
          <p:nvPr/>
        </p:nvGrpSpPr>
        <p:grpSpPr>
          <a:xfrm>
            <a:off x="555170" y="5289055"/>
            <a:ext cx="3919161" cy="818058"/>
            <a:chOff x="555170" y="5289055"/>
            <a:chExt cx="3919161" cy="818058"/>
          </a:xfrm>
          <a:solidFill>
            <a:srgbClr val="BCBDBC"/>
          </a:solidFill>
        </p:grpSpPr>
        <p:sp>
          <p:nvSpPr>
            <p:cNvPr id="36" name="Pentagon 49"/>
            <p:cNvSpPr/>
            <p:nvPr/>
          </p:nvSpPr>
          <p:spPr bwMode="auto">
            <a:xfrm rot="18900000">
              <a:off x="3449968" y="5289055"/>
              <a:ext cx="102436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26" name="Pentagon 37"/>
            <p:cNvSpPr/>
            <p:nvPr/>
          </p:nvSpPr>
          <p:spPr bwMode="auto">
            <a:xfrm>
              <a:off x="555170" y="5573713"/>
              <a:ext cx="3451225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Aumento da Arrecadação de Impostos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pic>
        <p:nvPicPr>
          <p:cNvPr id="27" name="Picture 34" descr="http://www.infoescola.com/wp-content/uploads/2011/02/bandeira-do-brasil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27450" y="3530374"/>
            <a:ext cx="1730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aixaDeTexto 1"/>
          <p:cNvSpPr txBox="1">
            <a:spLocks noChangeArrowheads="1"/>
          </p:cNvSpPr>
          <p:nvPr/>
        </p:nvSpPr>
        <p:spPr bwMode="auto">
          <a:xfrm>
            <a:off x="3810000" y="3254149"/>
            <a:ext cx="1603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b="1">
                <a:solidFill>
                  <a:srgbClr val="004165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Conteúdo Local</a:t>
            </a:r>
          </a:p>
        </p:txBody>
      </p:sp>
      <p:sp>
        <p:nvSpPr>
          <p:cNvPr id="29" name="TextBox 26"/>
          <p:cNvSpPr txBox="1">
            <a:spLocks noChangeArrowheads="1"/>
          </p:cNvSpPr>
          <p:nvPr/>
        </p:nvSpPr>
        <p:spPr bwMode="auto">
          <a:xfrm>
            <a:off x="1259632" y="6525344"/>
            <a:ext cx="81858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dirty="0">
                <a:latin typeface="Trebuchet MS" panose="020B0603020202020204" pitchFamily="34" charset="0"/>
              </a:rPr>
              <a:t>* Para que </a:t>
            </a:r>
            <a:r>
              <a:rPr lang="pt-BR" altLang="pt-BR" sz="1050" dirty="0" smtClean="0">
                <a:latin typeface="Trebuchet MS" panose="020B0603020202020204" pitchFamily="34" charset="0"/>
              </a:rPr>
              <a:t>haja </a:t>
            </a:r>
            <a:r>
              <a:rPr lang="pt-BR" altLang="pt-BR" sz="1050" dirty="0">
                <a:latin typeface="Trebuchet MS" panose="020B0603020202020204" pitchFamily="34" charset="0"/>
              </a:rPr>
              <a:t>redução de custos, alguns fatores complementares devem ser analisados, como tecnologia e escala de produção. </a:t>
            </a:r>
          </a:p>
        </p:txBody>
      </p:sp>
      <p:grpSp>
        <p:nvGrpSpPr>
          <p:cNvPr id="2" name="Agrupar 1"/>
          <p:cNvGrpSpPr/>
          <p:nvPr/>
        </p:nvGrpSpPr>
        <p:grpSpPr>
          <a:xfrm>
            <a:off x="555170" y="2144713"/>
            <a:ext cx="3660329" cy="1050013"/>
            <a:chOff x="555170" y="2144713"/>
            <a:chExt cx="3660329" cy="1050013"/>
          </a:xfrm>
        </p:grpSpPr>
        <p:sp>
          <p:nvSpPr>
            <p:cNvPr id="24" name="Pentagon 33"/>
            <p:cNvSpPr/>
            <p:nvPr/>
          </p:nvSpPr>
          <p:spPr bwMode="auto">
            <a:xfrm>
              <a:off x="555170" y="2144713"/>
              <a:ext cx="3479800" cy="533400"/>
            </a:xfrm>
            <a:prstGeom prst="homePlate">
              <a:avLst/>
            </a:prstGeom>
            <a:solidFill>
              <a:srgbClr val="BCBDB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Geração de Emprego e Renda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38" name="Pentagon 49"/>
            <p:cNvSpPr/>
            <p:nvPr/>
          </p:nvSpPr>
          <p:spPr bwMode="auto">
            <a:xfrm rot="2700000">
              <a:off x="3438121" y="2417349"/>
              <a:ext cx="1024363" cy="530392"/>
            </a:xfrm>
            <a:prstGeom prst="homePlate">
              <a:avLst/>
            </a:prstGeom>
            <a:solidFill>
              <a:srgbClr val="BCBDB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  <p:grpSp>
        <p:nvGrpSpPr>
          <p:cNvPr id="47" name="Agrupar 46"/>
          <p:cNvGrpSpPr/>
          <p:nvPr/>
        </p:nvGrpSpPr>
        <p:grpSpPr>
          <a:xfrm>
            <a:off x="5432755" y="4659099"/>
            <a:ext cx="3221389" cy="762214"/>
            <a:chOff x="5432755" y="4659099"/>
            <a:chExt cx="3221389" cy="762214"/>
          </a:xfrm>
          <a:solidFill>
            <a:srgbClr val="BCBDBC"/>
          </a:solidFill>
        </p:grpSpPr>
        <p:sp>
          <p:nvSpPr>
            <p:cNvPr id="22" name="Pentagon 53"/>
            <p:cNvSpPr/>
            <p:nvPr/>
          </p:nvSpPr>
          <p:spPr bwMode="auto">
            <a:xfrm flipH="1">
              <a:off x="5456919" y="4887913"/>
              <a:ext cx="3197225" cy="533400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r">
                <a:defRPr/>
              </a:pPr>
              <a:r>
                <a:rPr lang="pt-BR" sz="1400" dirty="0">
                  <a:solidFill>
                    <a:srgbClr val="004165"/>
                  </a:solidFill>
                  <a:latin typeface="Trebuchet MS" panose="020B0603020202020204" pitchFamily="34" charset="0"/>
                  <a:cs typeface="Arial" pitchFamily="34" charset="0"/>
                </a:rPr>
                <a:t>Redução de estoques</a:t>
              </a: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  <p:sp>
          <p:nvSpPr>
            <p:cNvPr id="42" name="Pentagon 49"/>
            <p:cNvSpPr/>
            <p:nvPr/>
          </p:nvSpPr>
          <p:spPr bwMode="auto">
            <a:xfrm rot="13500000">
              <a:off x="5361304" y="4730550"/>
              <a:ext cx="673293" cy="530392"/>
            </a:xfrm>
            <a:prstGeom prst="homePlate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 sz="1400" dirty="0">
                <a:solidFill>
                  <a:srgbClr val="004165"/>
                </a:solidFill>
                <a:latin typeface="Trebuchet MS" panose="020B0603020202020204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336928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1" y="-27384"/>
            <a:ext cx="7293919" cy="1143000"/>
          </a:xfrm>
        </p:spPr>
        <p:txBody>
          <a:bodyPr/>
          <a:lstStyle/>
          <a:p>
            <a:pPr algn="l" eaLnBrk="1" hangingPunct="1"/>
            <a:r>
              <a:rPr lang="pt-BR" sz="2100" dirty="0" smtClean="0">
                <a:latin typeface="Trebuchet MS" panose="020B0603020202020204" pitchFamily="34" charset="0"/>
              </a:rPr>
              <a:t>... mas altos requisitos de CL geram desequilíbrio e paralisação</a:t>
            </a:r>
            <a:r>
              <a:rPr lang="pt-BR" altLang="pt-BR" sz="2000" dirty="0" smtClean="0">
                <a:latin typeface="Trebuchet MS" panose="020B0603020202020204" pitchFamily="34" charset="0"/>
              </a:rPr>
              <a:t/>
            </a:r>
            <a:br>
              <a:rPr lang="pt-BR" altLang="pt-BR" sz="2000" dirty="0" smtClean="0">
                <a:latin typeface="Trebuchet MS" panose="020B0603020202020204" pitchFamily="34" charset="0"/>
              </a:rPr>
            </a:br>
            <a:r>
              <a:rPr lang="pt-BR" altLang="pt-BR" sz="200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30832" y="3525624"/>
            <a:ext cx="427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Trebuchet MS" panose="020B0603020202020204" pitchFamily="34" charset="0"/>
              </a:rPr>
              <a:t>1º Processo: Agosto/2015</a:t>
            </a:r>
            <a:endParaRPr lang="pt-BR" dirty="0">
              <a:latin typeface="Trebuchet MS" panose="020B060302020202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644008" y="3525624"/>
            <a:ext cx="427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Trebuchet MS" panose="020B0603020202020204" pitchFamily="34" charset="0"/>
              </a:rPr>
              <a:t>2º Processo: Setembro/2016</a:t>
            </a:r>
            <a:endParaRPr lang="pt-BR" dirty="0">
              <a:latin typeface="Trebuchet MS" panose="020B0603020202020204" pitchFamily="34" charset="0"/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230832" y="3870448"/>
            <a:ext cx="4279870" cy="54212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Trebuchet MS" panose="020B0603020202020204" pitchFamily="34" charset="0"/>
              </a:rPr>
              <a:t>Altos Percentuais de CL (exigência média de &gt;60%)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633020" y="3870447"/>
            <a:ext cx="4241826" cy="99871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Trebuchet MS" panose="020B0603020202020204" pitchFamily="34" charset="0"/>
              </a:rPr>
              <a:t>Percentuais de </a:t>
            </a:r>
            <a:r>
              <a:rPr lang="pt-BR" sz="1600" b="1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CL</a:t>
            </a:r>
            <a:r>
              <a:rPr lang="pt-BR" sz="1600" dirty="0" smtClean="0">
                <a:latin typeface="Trebuchet MS" panose="020B0603020202020204" pitchFamily="34" charset="0"/>
              </a:rPr>
              <a:t> considerados </a:t>
            </a:r>
            <a:r>
              <a:rPr lang="pt-BR" sz="1600" b="1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factíveis</a:t>
            </a:r>
            <a:r>
              <a:rPr lang="pt-BR" sz="1600" dirty="0" smtClean="0">
                <a:latin typeface="Trebuchet MS" panose="020B0603020202020204" pitchFamily="34" charset="0"/>
              </a:rPr>
              <a:t>, em linha com </a:t>
            </a:r>
            <a:r>
              <a:rPr lang="pt-BR" sz="1600" b="1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casos de sucesso </a:t>
            </a:r>
            <a:r>
              <a:rPr lang="pt-BR" sz="1600" dirty="0" smtClean="0">
                <a:latin typeface="Trebuchet MS" panose="020B0603020202020204" pitchFamily="34" charset="0"/>
              </a:rPr>
              <a:t>de outras plataformas do </a:t>
            </a:r>
            <a:r>
              <a:rPr lang="pt-BR" sz="1600" dirty="0" err="1" smtClean="0">
                <a:latin typeface="Trebuchet MS" panose="020B0603020202020204" pitchFamily="34" charset="0"/>
              </a:rPr>
              <a:t>pré</a:t>
            </a:r>
            <a:r>
              <a:rPr lang="pt-BR" sz="1600" dirty="0" smtClean="0">
                <a:latin typeface="Trebuchet MS" panose="020B0603020202020204" pitchFamily="34" charset="0"/>
              </a:rPr>
              <a:t>-sal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4950883" y="6485235"/>
            <a:ext cx="486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</a:pPr>
            <a:r>
              <a:rPr lang="pt-BR" sz="12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* - considerando </a:t>
            </a:r>
            <a:r>
              <a:rPr lang="pt-BR" sz="12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royalties, participação especial, IR/CSLL</a:t>
            </a:r>
            <a:endParaRPr lang="pt-BR" sz="1200" dirty="0">
              <a:latin typeface="Trebuchet MS" panose="020B0603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241176" y="5813474"/>
            <a:ext cx="8661648" cy="69837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rgbClr val="E2E2E2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algn="just"/>
            <a:r>
              <a:rPr lang="pt-BR" dirty="0">
                <a:latin typeface="Trebuchet MS" panose="020B0603020202020204" pitchFamily="34" charset="0"/>
              </a:rPr>
              <a:t>Se novas regras de CL estivessem em vigor em 2015, fornecedores brasileiros estariam construindo partes da plataforma de Libra e Sépia desde 2016.</a:t>
            </a:r>
          </a:p>
          <a:p>
            <a:pPr indent="182563" algn="just"/>
            <a:endParaRPr lang="pt-BR" sz="1800" dirty="0" smtClean="0">
              <a:latin typeface="Trebuchet MS" panose="020B0603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 bwMode="auto">
          <a:xfrm>
            <a:off x="207856" y="3163258"/>
            <a:ext cx="8728288" cy="2516833"/>
          </a:xfrm>
          <a:prstGeom prst="rect">
            <a:avLst/>
          </a:prstGeom>
          <a:noFill/>
          <a:ln w="19050" cap="flat" cmpd="sng" algn="ctr">
            <a:solidFill>
              <a:srgbClr val="177B5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73050" lvl="1" indent="-177800">
              <a:buFont typeface="Arial" panose="020B0604020202020204" pitchFamily="34" charset="0"/>
              <a:buChar char="•"/>
            </a:pPr>
            <a:endParaRPr lang="pt-BR" sz="1600" b="1" dirty="0" smtClean="0">
              <a:latin typeface="Trebuchet MS" panose="020B0603020202020204" pitchFamily="34" charset="0"/>
            </a:endParaRP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4572000" y="3484083"/>
            <a:ext cx="0" cy="1980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177B57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tângulo 22"/>
          <p:cNvSpPr/>
          <p:nvPr/>
        </p:nvSpPr>
        <p:spPr>
          <a:xfrm>
            <a:off x="1184546" y="2833664"/>
            <a:ext cx="6774909" cy="595336"/>
          </a:xfrm>
          <a:prstGeom prst="rect">
            <a:avLst/>
          </a:prstGeom>
          <a:solidFill>
            <a:srgbClr val="177B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Projetos paralisados: FPSO Piloto de Libra e Sépia, no </a:t>
            </a:r>
            <a:r>
              <a:rPr lang="pt-BR" b="1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pré</a:t>
            </a:r>
            <a:r>
              <a:rPr lang="pt-BR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-sal da Bacia de Santos</a:t>
            </a:r>
            <a:endParaRPr lang="pt-BR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 Placeholder 85"/>
          <p:cNvSpPr>
            <a:spLocks noGrp="1"/>
          </p:cNvSpPr>
          <p:nvPr>
            <p:custDataLst>
              <p:tags r:id="rId1"/>
            </p:custDataLst>
          </p:nvPr>
        </p:nvSpPr>
        <p:spPr bwMode="gray">
          <a:xfrm>
            <a:off x="190375" y="4867913"/>
            <a:ext cx="575468" cy="524146"/>
          </a:xfrm>
          <a:prstGeom prst="rect">
            <a:avLst/>
          </a:prstGeom>
          <a:noFill/>
          <a:effectLst/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63525" indent="-263525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n"/>
              <a:defRPr sz="1600" b="1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613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363" indent="-233362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8988" indent="-230188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pt-BR" sz="2200" b="0" dirty="0" smtClean="0">
                <a:solidFill>
                  <a:srgbClr val="C41300"/>
                </a:solidFill>
                <a:latin typeface="Arial Unicode MS"/>
                <a:ea typeface="Arial Unicode MS"/>
                <a:cs typeface="Arial Unicode MS"/>
                <a:sym typeface="Arial Unicode MS"/>
              </a:rPr>
              <a:t>✗</a:t>
            </a:r>
            <a:endParaRPr lang="pt-BR" sz="2200" b="0" dirty="0">
              <a:solidFill>
                <a:srgbClr val="C41300"/>
              </a:solidFill>
              <a:latin typeface="Arial Unicode MS"/>
              <a:ea typeface="Arial Unicode MS"/>
              <a:cs typeface="Arial Unicode MS"/>
              <a:sym typeface="Arial Unicode MS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592409" y="4849933"/>
            <a:ext cx="3918293" cy="54212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algn="just"/>
            <a:r>
              <a:rPr lang="pt-BR" dirty="0" smtClean="0">
                <a:latin typeface="Trebuchet MS" panose="020B0603020202020204" pitchFamily="34" charset="0"/>
              </a:rPr>
              <a:t>Cancelado por preço excessivo de mais de 50%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4999587" y="4837233"/>
            <a:ext cx="3918293" cy="54212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algn="just"/>
            <a:r>
              <a:rPr lang="pt-BR" dirty="0" smtClean="0">
                <a:latin typeface="Trebuchet MS" panose="020B0603020202020204" pitchFamily="34" charset="0"/>
              </a:rPr>
              <a:t>Aguardando resposta ao pedido de </a:t>
            </a:r>
            <a:r>
              <a:rPr lang="pt-BR" i="1" dirty="0" err="1" smtClean="0">
                <a:latin typeface="Trebuchet MS" panose="020B0603020202020204" pitchFamily="34" charset="0"/>
              </a:rPr>
              <a:t>waiver</a:t>
            </a:r>
            <a:endParaRPr lang="pt-BR" i="1" dirty="0" smtClean="0">
              <a:latin typeface="Trebuchet MS" panose="020B0603020202020204" pitchFamily="34" charset="0"/>
            </a:endParaRPr>
          </a:p>
        </p:txBody>
      </p:sp>
      <p:pic>
        <p:nvPicPr>
          <p:cNvPr id="25" name="Picture 23" descr="MCj0434750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9628" y="4972778"/>
            <a:ext cx="376446" cy="32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1"/>
          <p:cNvSpPr txBox="1"/>
          <p:nvPr/>
        </p:nvSpPr>
        <p:spPr>
          <a:xfrm>
            <a:off x="335392" y="1165009"/>
            <a:ext cx="2035375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pt-BR" sz="16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A Petrobras contratou </a:t>
            </a:r>
            <a:r>
              <a:rPr lang="pt-BR" sz="1600" dirty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12 plataformas</a:t>
            </a:r>
            <a:r>
              <a:rPr lang="pt-BR" sz="16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com </a:t>
            </a:r>
            <a:r>
              <a:rPr lang="pt-BR" sz="1600" dirty="0">
                <a:latin typeface="Trebuchet MS" panose="020B0603020202020204" pitchFamily="34" charset="0"/>
                <a:cs typeface="Arial" pitchFamily="34" charset="0"/>
              </a:rPr>
              <a:t>estratégia de maximização de CL</a:t>
            </a:r>
            <a:endParaRPr lang="pt-BR" sz="16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2828323" y="1003917"/>
            <a:ext cx="2932898" cy="16189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pt-BR" sz="16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Mas os projetos têm enfrentado </a:t>
            </a:r>
            <a:r>
              <a:rPr lang="pt-BR" sz="1600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atrasos de 2 a 3 anos</a:t>
            </a:r>
          </a:p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As </a:t>
            </a:r>
            <a:r>
              <a:rPr lang="pt-BR" sz="1600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perdas para a União</a:t>
            </a:r>
            <a:r>
              <a:rPr lang="pt-BR" sz="16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, poderiam chegar a </a:t>
            </a:r>
            <a:r>
              <a:rPr lang="pt-BR" sz="1600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R$ 85 bilhões*</a:t>
            </a:r>
            <a:r>
              <a:rPr lang="pt-BR" sz="16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até 2021;</a:t>
            </a:r>
            <a:endParaRPr lang="pt-BR" sz="16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6294409" y="923562"/>
            <a:ext cx="262347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 algn="just">
              <a:spcBef>
                <a:spcPct val="20000"/>
              </a:spcBef>
            </a:pPr>
            <a:r>
              <a:rPr lang="pt-BR" sz="16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O impacto foi mitigado parcialmente pela contratação de </a:t>
            </a:r>
            <a:r>
              <a:rPr lang="pt-BR" sz="1600" dirty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6 plataformas afretadas com menor CL,</a:t>
            </a:r>
            <a:r>
              <a:rPr lang="pt-BR" sz="16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além de envio de parte do escopo para o exterior.</a:t>
            </a:r>
          </a:p>
        </p:txBody>
      </p:sp>
      <p:sp>
        <p:nvSpPr>
          <p:cNvPr id="28" name="FlowTriangle"/>
          <p:cNvSpPr>
            <a:spLocks noChangeArrowheads="1"/>
          </p:cNvSpPr>
          <p:nvPr/>
        </p:nvSpPr>
        <p:spPr bwMode="gray">
          <a:xfrm rot="5400000">
            <a:off x="1964026" y="1767920"/>
            <a:ext cx="1260000" cy="137295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292" b="1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29" name="FlowTriangle"/>
          <p:cNvSpPr>
            <a:spLocks noChangeArrowheads="1"/>
          </p:cNvSpPr>
          <p:nvPr/>
        </p:nvSpPr>
        <p:spPr bwMode="gray">
          <a:xfrm rot="5400000">
            <a:off x="5400310" y="1831393"/>
            <a:ext cx="1260000" cy="137295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292" b="1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54143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5305" y="2926187"/>
            <a:ext cx="2520000" cy="12600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15" name="Picture 2" descr="Resultado de imagem para arvore de natal petroleo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55980" y="1556792"/>
            <a:ext cx="2520000" cy="1260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-27384"/>
            <a:ext cx="9525744" cy="1143000"/>
          </a:xfrm>
        </p:spPr>
        <p:txBody>
          <a:bodyPr/>
          <a:lstStyle/>
          <a:p>
            <a:pPr algn="l" eaLnBrk="1" hangingPunct="1"/>
            <a:r>
              <a:rPr lang="pt-BR" altLang="pt-BR" sz="2100" dirty="0">
                <a:latin typeface="Trebuchet MS" panose="020B0603020202020204" pitchFamily="34" charset="0"/>
              </a:rPr>
              <a:t>Projetos parados geram impacto em toda a indústria</a:t>
            </a:r>
            <a:r>
              <a:rPr lang="pt-BR" altLang="pt-BR" sz="2100" dirty="0" smtClean="0">
                <a:latin typeface="Trebuchet MS" panose="020B0603020202020204" pitchFamily="34" charset="0"/>
              </a:rPr>
              <a:t/>
            </a:r>
            <a:br>
              <a:rPr lang="pt-BR" altLang="pt-BR" sz="2100" dirty="0" smtClean="0">
                <a:latin typeface="Trebuchet MS" panose="020B0603020202020204" pitchFamily="34" charset="0"/>
              </a:rPr>
            </a:br>
            <a:r>
              <a:rPr lang="pt-BR" altLang="pt-BR" sz="200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292988" y="5769582"/>
            <a:ext cx="8703949" cy="69442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rgbClr val="E2E2E2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361950" algn="just"/>
            <a:r>
              <a:rPr lang="pt-BR" dirty="0" smtClean="0">
                <a:latin typeface="Trebuchet MS" panose="020B0603020202020204" pitchFamily="34" charset="0"/>
              </a:rPr>
              <a:t>Hoje, 19 projetos da Petrobras estão atrasados devido a questões de CL, dentre eles Libra 1, Libra 2, Libra 3, Sépia e Búzios.</a:t>
            </a:r>
          </a:p>
        </p:txBody>
      </p:sp>
      <p:sp>
        <p:nvSpPr>
          <p:cNvPr id="11" name="Callout"/>
          <p:cNvSpPr>
            <a:spLocks noChangeArrowheads="1"/>
          </p:cNvSpPr>
          <p:nvPr/>
        </p:nvSpPr>
        <p:spPr bwMode="gray">
          <a:xfrm>
            <a:off x="6154380" y="2926187"/>
            <a:ext cx="2700000" cy="1260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36000" tIns="91439" rIns="36000" bIns="91439" anchor="ctr"/>
          <a:lstStyle/>
          <a:p>
            <a:r>
              <a:rPr lang="pt-BR" sz="1400" b="1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Exemplos </a:t>
            </a:r>
            <a:r>
              <a:rPr lang="pt-BR" sz="1400" b="1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com </a:t>
            </a:r>
            <a:r>
              <a:rPr lang="pt-BR" sz="1400" b="1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CL competitivo: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Dutos Flexíveis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Sistema de Controle Submarino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85428" y="1556792"/>
            <a:ext cx="2700000" cy="1260000"/>
          </a:xfrm>
          <a:prstGeom prst="rect">
            <a:avLst/>
          </a:prstGeom>
          <a:solidFill>
            <a:srgbClr val="177B57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Perfuração, Avaliação e Completação</a:t>
            </a:r>
          </a:p>
          <a:p>
            <a:pPr algn="ctr"/>
            <a:endParaRPr lang="pt-BR" b="1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itchFamily="34" charset="0"/>
              </a:rPr>
              <a:t>Cerca </a:t>
            </a:r>
            <a:r>
              <a:rPr lang="pt-BR" sz="1400" b="1" dirty="0">
                <a:solidFill>
                  <a:schemeClr val="bg1"/>
                </a:solidFill>
                <a:latin typeface="Trebuchet MS" panose="020B0603020202020204" pitchFamily="34" charset="0"/>
                <a:cs typeface="Arial" pitchFamily="34" charset="0"/>
              </a:rPr>
              <a:t>de </a:t>
            </a: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itchFamily="34" charset="0"/>
              </a:rPr>
              <a:t>US$ </a:t>
            </a:r>
            <a:r>
              <a:rPr lang="pt-BR" sz="1400" b="1" dirty="0">
                <a:solidFill>
                  <a:schemeClr val="bg1"/>
                </a:solidFill>
                <a:latin typeface="Trebuchet MS" panose="020B0603020202020204" pitchFamily="34" charset="0"/>
                <a:cs typeface="Arial" pitchFamily="34" charset="0"/>
              </a:rPr>
              <a:t>2 </a:t>
            </a: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  <a:cs typeface="Arial" pitchFamily="34" charset="0"/>
              </a:rPr>
              <a:t>bilhões</a:t>
            </a:r>
            <a:endParaRPr lang="pt-BR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85428" y="4295582"/>
            <a:ext cx="2700000" cy="1260000"/>
          </a:xfrm>
          <a:prstGeom prst="rect">
            <a:avLst/>
          </a:prstGeom>
          <a:solidFill>
            <a:srgbClr val="177B57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Plataforma</a:t>
            </a:r>
            <a:endParaRPr lang="pt-BR" b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endParaRPr lang="pt-BR" b="1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endParaRPr lang="pt-BR" b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Cerca </a:t>
            </a:r>
            <a:r>
              <a:rPr lang="pt-BR" sz="1400" b="1" dirty="0">
                <a:solidFill>
                  <a:schemeClr val="bg1"/>
                </a:solidFill>
                <a:latin typeface="Trebuchet MS" panose="020B0603020202020204" pitchFamily="34" charset="0"/>
              </a:rPr>
              <a:t>de </a:t>
            </a: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US$ </a:t>
            </a:r>
            <a:r>
              <a:rPr lang="pt-BR" sz="1400" b="1" dirty="0">
                <a:solidFill>
                  <a:schemeClr val="bg1"/>
                </a:solidFill>
                <a:latin typeface="Trebuchet MS" panose="020B0603020202020204" pitchFamily="34" charset="0"/>
              </a:rPr>
              <a:t>2 </a:t>
            </a: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bilhões</a:t>
            </a:r>
            <a:endParaRPr lang="pt-BR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Callout"/>
          <p:cNvSpPr>
            <a:spLocks noChangeArrowheads="1"/>
          </p:cNvSpPr>
          <p:nvPr/>
        </p:nvSpPr>
        <p:spPr bwMode="gray">
          <a:xfrm>
            <a:off x="6154380" y="4295582"/>
            <a:ext cx="2700000" cy="1260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36000" tIns="91439" rIns="36000" bIns="91439" anchor="ctr"/>
          <a:lstStyle/>
          <a:p>
            <a:r>
              <a:rPr lang="pt-BR" sz="1400" b="1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Exemplos com </a:t>
            </a:r>
            <a:r>
              <a:rPr lang="pt-BR" sz="1400" b="1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CL competitivo</a:t>
            </a:r>
            <a:r>
              <a:rPr lang="pt-BR" sz="1400" b="1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Construção de diversos módulos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I</a:t>
            </a: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ntegração da unidade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8" name="Callout"/>
          <p:cNvSpPr>
            <a:spLocks noChangeArrowheads="1"/>
          </p:cNvSpPr>
          <p:nvPr/>
        </p:nvSpPr>
        <p:spPr bwMode="gray">
          <a:xfrm>
            <a:off x="6154380" y="1556792"/>
            <a:ext cx="2700000" cy="1260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36000" tIns="91439" rIns="36000" bIns="91439" anchor="ctr"/>
          <a:lstStyle/>
          <a:p>
            <a:r>
              <a:rPr lang="pt-BR" sz="1400" b="1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Exemplos com CL competitivo: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Logística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Árvore de </a:t>
            </a: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Natal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Equipamento de </a:t>
            </a: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Poço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Cabeça de </a:t>
            </a:r>
            <a:r>
              <a:rPr lang="pt-BR" sz="14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Poço</a:t>
            </a:r>
            <a:endParaRPr lang="pt-BR" sz="1400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85428" y="2926187"/>
            <a:ext cx="2700000" cy="1260000"/>
          </a:xfrm>
          <a:prstGeom prst="rect">
            <a:avLst/>
          </a:prstGeom>
          <a:solidFill>
            <a:srgbClr val="177B57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Sistema </a:t>
            </a:r>
            <a:r>
              <a:rPr lang="pt-BR" b="1" dirty="0">
                <a:solidFill>
                  <a:schemeClr val="bg1"/>
                </a:solidFill>
                <a:latin typeface="Trebuchet MS" panose="020B0603020202020204" pitchFamily="34" charset="0"/>
              </a:rPr>
              <a:t>de Coleta de Produção</a:t>
            </a:r>
          </a:p>
          <a:p>
            <a:pPr algn="ctr"/>
            <a:endParaRPr lang="pt-BR" b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Cerca de US$ </a:t>
            </a:r>
            <a:r>
              <a:rPr lang="pt-BR" sz="1400" b="1" dirty="0">
                <a:solidFill>
                  <a:schemeClr val="bg1"/>
                </a:solidFill>
                <a:latin typeface="Trebuchet MS" panose="020B0603020202020204" pitchFamily="34" charset="0"/>
              </a:rPr>
              <a:t>1,5 </a:t>
            </a:r>
            <a:r>
              <a:rPr lang="pt-BR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bilhão</a:t>
            </a:r>
            <a:endParaRPr lang="pt-BR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241175" y="719186"/>
            <a:ext cx="8755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Um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projeto 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típico do </a:t>
            </a:r>
            <a:r>
              <a:rPr lang="pt-BR" dirty="0" err="1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pré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-sal conta com investimentos de US$ 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5,5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bilhões. Cerca de US$ 3 bilhões* podem 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ser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contratados 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no Brasil, de forma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competitiva.</a:t>
            </a:r>
            <a:endParaRPr lang="pt-BR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20" name="FlowTriangle"/>
          <p:cNvSpPr>
            <a:spLocks noChangeArrowheads="1"/>
          </p:cNvSpPr>
          <p:nvPr/>
        </p:nvSpPr>
        <p:spPr bwMode="gray">
          <a:xfrm rot="5400000">
            <a:off x="5285180" y="2118145"/>
            <a:ext cx="1260000" cy="137295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292" b="1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21" name="FlowTriangle"/>
          <p:cNvSpPr>
            <a:spLocks noChangeArrowheads="1"/>
          </p:cNvSpPr>
          <p:nvPr/>
        </p:nvSpPr>
        <p:spPr bwMode="gray">
          <a:xfrm rot="5400000">
            <a:off x="5285180" y="3487539"/>
            <a:ext cx="1260000" cy="137295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292" b="1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22" name="FlowTriangle"/>
          <p:cNvSpPr>
            <a:spLocks noChangeArrowheads="1"/>
          </p:cNvSpPr>
          <p:nvPr/>
        </p:nvSpPr>
        <p:spPr bwMode="gray">
          <a:xfrm rot="5400000">
            <a:off x="5285180" y="4856934"/>
            <a:ext cx="1260000" cy="137295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292" b="1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pic>
        <p:nvPicPr>
          <p:cNvPr id="23" name="Picture 23" descr="MCj0434750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795" y="5952817"/>
            <a:ext cx="376446" cy="32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6" descr="FPSO_CID_SAQUAREMA__22-05-2016_-Foto_Steferson_Faria_2450A.jpg"/>
          <p:cNvPicPr>
            <a:picLocks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030" t="38728"/>
          <a:stretch/>
        </p:blipFill>
        <p:spPr bwMode="auto">
          <a:xfrm>
            <a:off x="3165305" y="4295582"/>
            <a:ext cx="2520000" cy="1260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CaixaDeTexto 24"/>
          <p:cNvSpPr txBox="1"/>
          <p:nvPr/>
        </p:nvSpPr>
        <p:spPr>
          <a:xfrm>
            <a:off x="2915817" y="6485235"/>
            <a:ext cx="689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</a:pPr>
            <a:r>
              <a:rPr lang="pt-BR" sz="12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* - Fonte: Estimativa de Bens &amp; Serviços – Projeto Tipo – </a:t>
            </a:r>
            <a:r>
              <a:rPr lang="pt-BR" sz="1200" dirty="0" err="1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presal</a:t>
            </a:r>
            <a:r>
              <a:rPr lang="pt-BR" sz="1200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– ABESPETRO (Maio/2017)</a:t>
            </a:r>
            <a:endParaRPr lang="pt-BR" sz="1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13369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04" y="244204"/>
            <a:ext cx="7316870" cy="1143000"/>
          </a:xfrm>
        </p:spPr>
        <p:txBody>
          <a:bodyPr/>
          <a:lstStyle/>
          <a:p>
            <a:pPr algn="l" eaLnBrk="1" hangingPunct="1"/>
            <a:r>
              <a:rPr lang="pt-BR" altLang="pt-BR" sz="2100" b="0" dirty="0" smtClean="0">
                <a:latin typeface="Trebuchet MS" panose="020B0603020202020204" pitchFamily="34" charset="0"/>
              </a:rPr>
              <a:t>As Novas Regras </a:t>
            </a:r>
            <a:r>
              <a:rPr lang="pt-BR" sz="2100" b="0" dirty="0" smtClean="0">
                <a:latin typeface="Trebuchet MS" panose="020B0603020202020204" pitchFamily="34" charset="0"/>
              </a:rPr>
              <a:t>respeitam </a:t>
            </a:r>
            <a:r>
              <a:rPr lang="pt-BR" sz="2100" b="0" dirty="0">
                <a:latin typeface="Trebuchet MS" panose="020B0603020202020204" pitchFamily="34" charset="0"/>
              </a:rPr>
              <a:t>a capacidade de fornecimento do mercado </a:t>
            </a:r>
            <a:r>
              <a:rPr lang="pt-BR" sz="2100" b="0" dirty="0" smtClean="0">
                <a:latin typeface="Trebuchet MS" panose="020B0603020202020204" pitchFamily="34" charset="0"/>
              </a:rPr>
              <a:t>nacional</a:t>
            </a:r>
            <a:r>
              <a:rPr lang="pt-BR" altLang="pt-BR" b="0" dirty="0">
                <a:latin typeface="Trebuchet MS" panose="020B0603020202020204" pitchFamily="34" charset="0"/>
              </a:rPr>
              <a:t/>
            </a:r>
            <a:br>
              <a:rPr lang="pt-BR" altLang="pt-BR" b="0" dirty="0">
                <a:latin typeface="Trebuchet MS" panose="020B0603020202020204" pitchFamily="34" charset="0"/>
              </a:rPr>
            </a:br>
            <a:r>
              <a:rPr lang="pt-BR" altLang="pt-BR" b="0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 bwMode="auto">
          <a:xfrm>
            <a:off x="229660" y="1303343"/>
            <a:ext cx="8469116" cy="594977"/>
          </a:xfrm>
          <a:prstGeom prst="rect">
            <a:avLst/>
          </a:prstGeom>
          <a:noFill/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lvl="3" indent="-285750">
              <a:buFont typeface="Wingdings" panose="05000000000000000000" pitchFamily="2" charset="2"/>
              <a:buChar char="§"/>
            </a:pPr>
            <a:r>
              <a:rPr lang="pt-BR" dirty="0">
                <a:latin typeface="Trebuchet MS" panose="020B0603020202020204" pitchFamily="34" charset="0"/>
              </a:rPr>
              <a:t>Regras foram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</a:rPr>
              <a:t>amplamente discutidas</a:t>
            </a:r>
            <a:r>
              <a:rPr lang="pt-BR" dirty="0">
                <a:latin typeface="Trebuchet MS" panose="020B0603020202020204" pitchFamily="34" charset="0"/>
              </a:rPr>
              <a:t> pela indústria, Governo e Operadores, 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49188" y="5589240"/>
            <a:ext cx="8445624" cy="92623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rgbClr val="E2E2E2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361950" algn="just"/>
            <a:r>
              <a:rPr lang="pt-BR" dirty="0" smtClean="0">
                <a:latin typeface="Trebuchet MS" panose="020B0603020202020204" pitchFamily="34" charset="0"/>
              </a:rPr>
              <a:t>Exigências de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CL não compatíveis</a:t>
            </a:r>
            <a:r>
              <a:rPr lang="pt-BR" dirty="0" smtClean="0">
                <a:latin typeface="Trebuchet MS" panose="020B0603020202020204" pitchFamily="34" charset="0"/>
              </a:rPr>
              <a:t> com a capacidade de fornecimento do mercado reduzem a atratividade dos projetos, levam a atrasos e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</a:rPr>
              <a:t>postergam</a:t>
            </a:r>
            <a:r>
              <a:rPr lang="pt-BR" dirty="0" smtClean="0">
                <a:latin typeface="Trebuchet MS" panose="020B0603020202020204" pitchFamily="34" charset="0"/>
              </a:rPr>
              <a:t> </a:t>
            </a:r>
            <a:r>
              <a:rPr lang="pt-BR" dirty="0">
                <a:latin typeface="Trebuchet MS" panose="020B0603020202020204" pitchFamily="34" charset="0"/>
              </a:rPr>
              <a:t>ainda mais a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</a:rPr>
              <a:t>geração de receita, renda e emprego no país</a:t>
            </a:r>
            <a:r>
              <a:rPr lang="pt-BR" dirty="0">
                <a:latin typeface="Trebuchet MS" panose="020B0603020202020204" pitchFamily="34" charset="0"/>
              </a:rPr>
              <a:t>. </a:t>
            </a:r>
          </a:p>
          <a:p>
            <a:pPr indent="182563" algn="just"/>
            <a:endParaRPr lang="pt-BR" dirty="0" smtClean="0">
              <a:latin typeface="Trebuchet MS" panose="020B0603020202020204" pitchFamily="34" charset="0"/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6092374" y="2916008"/>
            <a:ext cx="1440000" cy="1440000"/>
          </a:xfrm>
          <a:prstGeom prst="ellipse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l="-23000" r="-23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9050" prstMaterial="metal">
            <a:bevelT w="88900" h="203200"/>
            <a:bevelB w="165100" h="254000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" name="Agrupar 2"/>
          <p:cNvGrpSpPr/>
          <p:nvPr/>
        </p:nvGrpSpPr>
        <p:grpSpPr>
          <a:xfrm>
            <a:off x="107504" y="1902518"/>
            <a:ext cx="2880000" cy="900000"/>
            <a:chOff x="107504" y="2186563"/>
            <a:chExt cx="2880000" cy="900000"/>
          </a:xfrm>
        </p:grpSpPr>
        <p:sp>
          <p:nvSpPr>
            <p:cNvPr id="2" name="CaixaDeTexto 1"/>
            <p:cNvSpPr txBox="1"/>
            <p:nvPr/>
          </p:nvSpPr>
          <p:spPr>
            <a:xfrm>
              <a:off x="107504" y="2186563"/>
              <a:ext cx="2880000" cy="9000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 anchor="ctr">
              <a:spAutoFit/>
            </a:bodyPr>
            <a:lstStyle/>
            <a:p>
              <a:pPr marL="274638" lvl="3" algn="ctr">
                <a:tabLst>
                  <a:tab pos="274638" algn="l"/>
                </a:tabLst>
              </a:pPr>
              <a:r>
                <a:rPr lang="pt-BR" sz="1600" dirty="0">
                  <a:latin typeface="Trebuchet MS" panose="020B0603020202020204" pitchFamily="34" charset="0"/>
                  <a:cs typeface="Arial" panose="020B0604020202020204" pitchFamily="34" charset="0"/>
                </a:rPr>
                <a:t>Garantem e estimulam a criação de emprego e renda no </a:t>
              </a:r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brasil</a:t>
              </a:r>
              <a:endParaRPr lang="pt-BR" sz="1600" dirty="0">
                <a:latin typeface="Trebuchet MS" panose="020B0603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107504" y="2186563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pic>
        <p:nvPicPr>
          <p:cNvPr id="32" name="Imagem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920819"/>
            <a:ext cx="1786081" cy="1331993"/>
          </a:xfrm>
          <a:prstGeom prst="ellipse">
            <a:avLst/>
          </a:prstGeom>
          <a:solidFill>
            <a:schemeClr val="bg1"/>
          </a:solidFill>
          <a:ln w="0" cap="rnd">
            <a:solidFill>
              <a:schemeClr val="tx1"/>
            </a:solidFill>
          </a:ln>
          <a:effectLst>
            <a:softEdge rad="1270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5" name="Elipse 24"/>
          <p:cNvSpPr/>
          <p:nvPr/>
        </p:nvSpPr>
        <p:spPr>
          <a:xfrm>
            <a:off x="7524328" y="2916008"/>
            <a:ext cx="1421535" cy="1398815"/>
          </a:xfrm>
          <a:prstGeom prst="ellipse">
            <a:avLst/>
          </a:prstGeom>
          <a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l="-25000" r="-25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9050" prstMaterial="metal">
            <a:bevelT w="88900" h="203200"/>
            <a:bevelB w="165100" h="254000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Elipse 22"/>
          <p:cNvSpPr/>
          <p:nvPr/>
        </p:nvSpPr>
        <p:spPr>
          <a:xfrm>
            <a:off x="6932884" y="3540099"/>
            <a:ext cx="1481432" cy="1373035"/>
          </a:xfrm>
          <a:prstGeom prst="ellipse">
            <a:avLst/>
          </a:prstGeom>
          <a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1000" b="-21000"/>
            </a:stretch>
          </a:blip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300000" contourW="19050" prstMaterial="metal">
            <a:bevelT w="88900" h="203200"/>
            <a:bevelB w="165100" h="254000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Agrupar 13"/>
          <p:cNvGrpSpPr/>
          <p:nvPr/>
        </p:nvGrpSpPr>
        <p:grpSpPr>
          <a:xfrm>
            <a:off x="107504" y="4113176"/>
            <a:ext cx="2880000" cy="900000"/>
            <a:chOff x="107504" y="4397221"/>
            <a:chExt cx="2880000" cy="900000"/>
          </a:xfrm>
        </p:grpSpPr>
        <p:sp>
          <p:nvSpPr>
            <p:cNvPr id="5" name="CaixaDeTexto 4"/>
            <p:cNvSpPr txBox="1"/>
            <p:nvPr/>
          </p:nvSpPr>
          <p:spPr>
            <a:xfrm>
              <a:off x="107504" y="4397221"/>
              <a:ext cx="2880000" cy="9000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 anchor="ctr">
              <a:spAutoFit/>
            </a:bodyPr>
            <a:lstStyle/>
            <a:p>
              <a:pPr marL="274638" algn="ctr"/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Permitem </a:t>
              </a:r>
              <a:r>
                <a:rPr lang="pt-BR" sz="1600" dirty="0" err="1" smtClean="0">
                  <a:latin typeface="Trebuchet MS" panose="020B0603020202020204" pitchFamily="34" charset="0"/>
                  <a:cs typeface="Arial" panose="020B0604020202020204" pitchFamily="34" charset="0"/>
                </a:rPr>
                <a:t>destravamento</a:t>
              </a:r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 dos investimentos</a:t>
              </a:r>
            </a:p>
          </p:txBody>
        </p:sp>
        <p:sp>
          <p:nvSpPr>
            <p:cNvPr id="38" name="Retângulo 37"/>
            <p:cNvSpPr/>
            <p:nvPr/>
          </p:nvSpPr>
          <p:spPr>
            <a:xfrm>
              <a:off x="107504" y="4397221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2" name="Agrupar 11"/>
          <p:cNvGrpSpPr/>
          <p:nvPr/>
        </p:nvGrpSpPr>
        <p:grpSpPr>
          <a:xfrm>
            <a:off x="107504" y="3019455"/>
            <a:ext cx="2880000" cy="900000"/>
            <a:chOff x="107504" y="3303500"/>
            <a:chExt cx="2880000" cy="900000"/>
          </a:xfrm>
        </p:grpSpPr>
        <p:sp>
          <p:nvSpPr>
            <p:cNvPr id="4" name="CaixaDeTexto 3"/>
            <p:cNvSpPr txBox="1"/>
            <p:nvPr/>
          </p:nvSpPr>
          <p:spPr>
            <a:xfrm>
              <a:off x="107504" y="3303500"/>
              <a:ext cx="2880000" cy="90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spAutoFit/>
            </a:bodyPr>
            <a:lstStyle/>
            <a:p>
              <a:pPr marL="274638" lvl="3" algn="ctr"/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Exigem percentuais </a:t>
              </a:r>
              <a:r>
                <a:rPr lang="pt-BR" sz="1600" dirty="0">
                  <a:latin typeface="Trebuchet MS" panose="020B0603020202020204" pitchFamily="34" charset="0"/>
                  <a:cs typeface="Arial" panose="020B0604020202020204" pitchFamily="34" charset="0"/>
                </a:rPr>
                <a:t>de CL compatíveis com a real capacidade da </a:t>
              </a:r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indústria</a:t>
              </a:r>
              <a:endParaRPr lang="pt-BR" sz="1600" dirty="0">
                <a:latin typeface="Trebuchet MS" panose="020B0603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tângulo 40"/>
            <p:cNvSpPr/>
            <p:nvPr/>
          </p:nvSpPr>
          <p:spPr>
            <a:xfrm>
              <a:off x="107504" y="3303500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1" name="Agrupar 10"/>
          <p:cNvGrpSpPr/>
          <p:nvPr/>
        </p:nvGrpSpPr>
        <p:grpSpPr>
          <a:xfrm>
            <a:off x="3131840" y="3009841"/>
            <a:ext cx="2880000" cy="900000"/>
            <a:chOff x="3131840" y="3293886"/>
            <a:chExt cx="2880000" cy="900000"/>
          </a:xfrm>
        </p:grpSpPr>
        <p:sp>
          <p:nvSpPr>
            <p:cNvPr id="7" name="CaixaDeTexto 6"/>
            <p:cNvSpPr txBox="1"/>
            <p:nvPr/>
          </p:nvSpPr>
          <p:spPr>
            <a:xfrm>
              <a:off x="3131840" y="3293886"/>
              <a:ext cx="2880000" cy="90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spAutoFit/>
            </a:bodyPr>
            <a:lstStyle/>
            <a:p>
              <a:pPr marL="268288" lvl="3" algn="ctr"/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Garantem previsibilidade aos investidores</a:t>
              </a:r>
              <a:endParaRPr lang="pt-BR" sz="1600" dirty="0">
                <a:latin typeface="Trebuchet MS" panose="020B0603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tângulo 41"/>
            <p:cNvSpPr/>
            <p:nvPr/>
          </p:nvSpPr>
          <p:spPr>
            <a:xfrm>
              <a:off x="3136396" y="3293886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9" name="Agrupar 8"/>
          <p:cNvGrpSpPr/>
          <p:nvPr/>
        </p:nvGrpSpPr>
        <p:grpSpPr>
          <a:xfrm>
            <a:off x="3136396" y="1902518"/>
            <a:ext cx="2880000" cy="900000"/>
            <a:chOff x="3136396" y="2186563"/>
            <a:chExt cx="2880000" cy="900000"/>
          </a:xfrm>
        </p:grpSpPr>
        <p:sp>
          <p:nvSpPr>
            <p:cNvPr id="8" name="Retângulo 7"/>
            <p:cNvSpPr/>
            <p:nvPr/>
          </p:nvSpPr>
          <p:spPr>
            <a:xfrm>
              <a:off x="3136396" y="2186563"/>
              <a:ext cx="2880000" cy="900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 anchor="ctr">
              <a:spAutoFit/>
            </a:bodyPr>
            <a:lstStyle/>
            <a:p>
              <a:pPr marL="268288" lvl="3" algn="ctr"/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Incentivam participação das operadoras em futuros leilões</a:t>
              </a:r>
              <a:endParaRPr lang="pt-BR" sz="1600" dirty="0">
                <a:latin typeface="Trebuchet MS" panose="020B0603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tângulo 42"/>
            <p:cNvSpPr/>
            <p:nvPr/>
          </p:nvSpPr>
          <p:spPr>
            <a:xfrm>
              <a:off x="3136396" y="2186563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3" name="Agrupar 12"/>
          <p:cNvGrpSpPr/>
          <p:nvPr/>
        </p:nvGrpSpPr>
        <p:grpSpPr>
          <a:xfrm>
            <a:off x="3131840" y="4113176"/>
            <a:ext cx="2880000" cy="900000"/>
            <a:chOff x="3131840" y="4397221"/>
            <a:chExt cx="2880000" cy="900000"/>
          </a:xfrm>
        </p:grpSpPr>
        <p:sp>
          <p:nvSpPr>
            <p:cNvPr id="6" name="CaixaDeTexto 5"/>
            <p:cNvSpPr txBox="1"/>
            <p:nvPr/>
          </p:nvSpPr>
          <p:spPr>
            <a:xfrm>
              <a:off x="3131840" y="4397221"/>
              <a:ext cx="2880000" cy="9000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 anchor="ctr">
              <a:spAutoFit/>
            </a:bodyPr>
            <a:lstStyle/>
            <a:p>
              <a:pPr marL="268288" lvl="3" algn="ctr"/>
              <a:r>
                <a:rPr lang="pt-BR" sz="1600" dirty="0" smtClean="0">
                  <a:latin typeface="Trebuchet MS" panose="020B0603020202020204" pitchFamily="34" charset="0"/>
                  <a:cs typeface="Arial" panose="020B0604020202020204" pitchFamily="34" charset="0"/>
                </a:rPr>
                <a:t>Estimulam a competitividade dos fornecedores</a:t>
              </a:r>
              <a:endParaRPr lang="pt-BR" sz="1600" dirty="0">
                <a:latin typeface="Trebuchet MS" panose="020B0603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tângulo 43"/>
            <p:cNvSpPr/>
            <p:nvPr/>
          </p:nvSpPr>
          <p:spPr>
            <a:xfrm>
              <a:off x="3136396" y="4397221"/>
              <a:ext cx="216000" cy="900000"/>
            </a:xfrm>
            <a:prstGeom prst="rect">
              <a:avLst/>
            </a:prstGeom>
            <a:solidFill>
              <a:srgbClr val="177B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latin typeface="Trebuchet MS" panose="020B0603020202020204" pitchFamily="34" charset="0"/>
              </a:endParaRPr>
            </a:p>
          </p:txBody>
        </p:sp>
      </p:grpSp>
      <p:pic>
        <p:nvPicPr>
          <p:cNvPr id="28" name="Picture 23" descr="MCj0434750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9130" y="5827483"/>
            <a:ext cx="376446" cy="32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928420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6" descr="Principal_h-RGB_baix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24750" y="115888"/>
            <a:ext cx="1524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-27384"/>
            <a:ext cx="9525744" cy="864096"/>
          </a:xfrm>
        </p:spPr>
        <p:txBody>
          <a:bodyPr/>
          <a:lstStyle/>
          <a:p>
            <a:pPr algn="l" eaLnBrk="1" hangingPunct="1"/>
            <a:r>
              <a:rPr lang="pt-BR" altLang="pt-BR" sz="2100" dirty="0" smtClean="0">
                <a:latin typeface="Trebuchet MS" panose="020B0603020202020204" pitchFamily="34" charset="0"/>
              </a:rPr>
              <a:t>Considerações finais</a:t>
            </a:r>
            <a:r>
              <a:rPr lang="pt-BR" altLang="pt-BR" dirty="0" smtClean="0">
                <a:latin typeface="Trebuchet MS" panose="020B0603020202020204" pitchFamily="34" charset="0"/>
              </a:rPr>
              <a:t/>
            </a:r>
            <a:br>
              <a:rPr lang="pt-BR" altLang="pt-BR" dirty="0" smtClean="0">
                <a:latin typeface="Trebuchet MS" panose="020B0603020202020204" pitchFamily="34" charset="0"/>
              </a:rPr>
            </a:br>
            <a:r>
              <a:rPr lang="pt-BR" altLang="pt-BR" dirty="0" smtClean="0">
                <a:solidFill>
                  <a:srgbClr val="FDC82F"/>
                </a:solidFill>
                <a:latin typeface="Trebuchet MS" panose="020B0603020202020204" pitchFamily="34" charset="0"/>
              </a:rPr>
              <a:t>—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41175" y="692696"/>
            <a:ext cx="8702793" cy="5021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latin typeface="Trebuchet MS" panose="020B0603020202020204" pitchFamily="34" charset="0"/>
                <a:cs typeface="Arial" pitchFamily="34" charset="0"/>
              </a:rPr>
              <a:t>Novas regras de CL foram amplamente discutidas e refletem uma evolução na Política de Conteúdo Local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endParaRPr lang="pt-BR" sz="100" dirty="0" smtClean="0">
              <a:latin typeface="Trebuchet MS" panose="020B0603020202020204" pitchFamily="34" charset="0"/>
              <a:cs typeface="Arial" pitchFamily="34" charset="0"/>
            </a:endParaRPr>
          </a:p>
          <a:p>
            <a:pPr marL="800100" lvl="1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Destravam investimentos hoje paralisados;</a:t>
            </a:r>
          </a:p>
          <a:p>
            <a:pPr marL="800100" lvl="1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Mantêm foco na competitividade;</a:t>
            </a:r>
          </a:p>
          <a:p>
            <a:pPr marL="800100" lvl="1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Incentivam retomada do crescimento da produção e geração de renda;</a:t>
            </a:r>
          </a:p>
          <a:p>
            <a:pPr marL="800100" lvl="1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Permitem início das contratações de fornecedores nacionais.</a:t>
            </a:r>
          </a:p>
          <a:p>
            <a:pPr marL="800100" lvl="1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endParaRPr lang="pt-BR" dirty="0" smtClean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Conteúdo Local não deve ser entrave para a indústria, mas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uma alavanca 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para melhoria da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competitividade, por meio de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índices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factíveis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dentro de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regras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e critérios menos complexos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e </a:t>
            </a:r>
            <a:r>
              <a:rPr lang="pt-BR" dirty="0" smtClean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aderentes </a:t>
            </a:r>
            <a:r>
              <a:rPr lang="pt-BR" dirty="0">
                <a:solidFill>
                  <a:srgbClr val="0000FF"/>
                </a:solidFill>
                <a:latin typeface="Trebuchet MS" panose="020B0603020202020204" pitchFamily="34" charset="0"/>
                <a:cs typeface="Arial" pitchFamily="34" charset="0"/>
              </a:rPr>
              <a:t>às melhores práticas</a:t>
            </a:r>
            <a:r>
              <a:rPr lang="pt-BR" dirty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 do mercado de </a:t>
            </a:r>
            <a:r>
              <a:rPr lang="pt-BR" dirty="0" smtClean="0">
                <a:solidFill>
                  <a:srgbClr val="000000"/>
                </a:solidFill>
                <a:latin typeface="Trebuchet MS" panose="020B0603020202020204" pitchFamily="34" charset="0"/>
                <a:cs typeface="Arial" pitchFamily="34" charset="0"/>
              </a:rPr>
              <a:t>O&amp;G, gerando benefícios para a sociedade.</a:t>
            </a:r>
            <a:endParaRPr lang="pt-BR" dirty="0">
              <a:solidFill>
                <a:srgbClr val="00000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04715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AcTr4e6_UiGrzS08L1lOQ"/>
</p:tagLst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sign padrão">
  <a:themeElements>
    <a:clrScheme name="2_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sign padrã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2660</TotalTime>
  <Words>762</Words>
  <Application>Microsoft Office PowerPoint</Application>
  <PresentationFormat>Apresentação na tela (4:3)</PresentationFormat>
  <Paragraphs>104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9" baseType="lpstr">
      <vt:lpstr>Design padrão</vt:lpstr>
      <vt:lpstr>2_Design padrão</vt:lpstr>
      <vt:lpstr>Slide 1</vt:lpstr>
      <vt:lpstr>A Petrobras é uma grande aliada da indústria nacional...  —</vt:lpstr>
      <vt:lpstr>Por que Conteúdo Local? —</vt:lpstr>
      <vt:lpstr>... mas altos requisitos de CL geram desequilíbrio e paralisação —</vt:lpstr>
      <vt:lpstr>Projetos parados geram impacto em toda a indústria —</vt:lpstr>
      <vt:lpstr>As Novas Regras respeitam a capacidade de fornecimento do mercado nacional —</vt:lpstr>
      <vt:lpstr>Considerações finais —</vt:lpstr>
    </vt:vector>
  </TitlesOfParts>
  <Company>Petrobras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Petrobras</dc:creator>
  <cp:lastModifiedBy>dbsantos</cp:lastModifiedBy>
  <cp:revision>185</cp:revision>
  <dcterms:created xsi:type="dcterms:W3CDTF">2012-11-27T19:44:33Z</dcterms:created>
  <dcterms:modified xsi:type="dcterms:W3CDTF">2017-10-02T19:38:36Z</dcterms:modified>
</cp:coreProperties>
</file>