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2" r:id="rId4"/>
    <p:sldMasterId id="2147483653" r:id="rId5"/>
  </p:sldMasterIdLst>
  <p:notesMasterIdLst>
    <p:notesMasterId r:id="rId14"/>
  </p:notesMasterIdLst>
  <p:handoutMasterIdLst>
    <p:handoutMasterId r:id="rId15"/>
  </p:handoutMasterIdLst>
  <p:sldIdLst>
    <p:sldId id="827" r:id="rId6"/>
    <p:sldId id="863" r:id="rId7"/>
    <p:sldId id="855" r:id="rId8"/>
    <p:sldId id="850" r:id="rId9"/>
    <p:sldId id="861" r:id="rId10"/>
    <p:sldId id="856" r:id="rId11"/>
    <p:sldId id="864" r:id="rId12"/>
    <p:sldId id="869" r:id="rId13"/>
  </p:sldIdLst>
  <p:sldSz cx="9144000" cy="6858000" type="screen4x3"/>
  <p:notesSz cx="6807200" cy="9906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 RESENDE CHAVES ANDRADE, ABILIO" initials="DRCA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FF6600"/>
    <a:srgbClr val="777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8" autoAdjust="0"/>
    <p:restoredTop sz="94660"/>
  </p:normalViewPr>
  <p:slideViewPr>
    <p:cSldViewPr>
      <p:cViewPr varScale="1">
        <p:scale>
          <a:sx n="88" d="100"/>
          <a:sy n="88" d="100"/>
        </p:scale>
        <p:origin x="-1301"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0529" cy="49585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55082" y="0"/>
            <a:ext cx="2950529" cy="495855"/>
          </a:xfrm>
          <a:prstGeom prst="rect">
            <a:avLst/>
          </a:prstGeom>
        </p:spPr>
        <p:txBody>
          <a:bodyPr vert="horz" lIns="91440" tIns="45720" rIns="91440" bIns="45720" rtlCol="0"/>
          <a:lstStyle>
            <a:lvl1pPr algn="r">
              <a:defRPr sz="1200"/>
            </a:lvl1pPr>
          </a:lstStyle>
          <a:p>
            <a:fld id="{45E9AE15-E855-4B3A-BFC0-6AE1A7F198B2}" type="datetimeFigureOut">
              <a:rPr lang="pt-BR" smtClean="0"/>
              <a:pPr/>
              <a:t>02/10/2017</a:t>
            </a:fld>
            <a:endParaRPr lang="pt-BR"/>
          </a:p>
        </p:txBody>
      </p:sp>
      <p:sp>
        <p:nvSpPr>
          <p:cNvPr id="4" name="Espaço Reservado para Rodapé 3"/>
          <p:cNvSpPr>
            <a:spLocks noGrp="1"/>
          </p:cNvSpPr>
          <p:nvPr>
            <p:ph type="ftr" sz="quarter" idx="2"/>
          </p:nvPr>
        </p:nvSpPr>
        <p:spPr>
          <a:xfrm>
            <a:off x="0" y="9408562"/>
            <a:ext cx="2950529" cy="495854"/>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5082" y="9408562"/>
            <a:ext cx="2950529" cy="495854"/>
          </a:xfrm>
          <a:prstGeom prst="rect">
            <a:avLst/>
          </a:prstGeom>
        </p:spPr>
        <p:txBody>
          <a:bodyPr vert="horz" lIns="91440" tIns="45720" rIns="91440" bIns="45720" rtlCol="0" anchor="b"/>
          <a:lstStyle>
            <a:lvl1pPr algn="r">
              <a:defRPr sz="1200"/>
            </a:lvl1pPr>
          </a:lstStyle>
          <a:p>
            <a:fld id="{E6BE4EE0-AA4F-42E6-971C-E1655B7C8FC2}" type="slidenum">
              <a:rPr lang="pt-BR" smtClean="0"/>
              <a:pPr/>
              <a:t>‹nº›</a:t>
            </a:fld>
            <a:endParaRPr lang="pt-BR"/>
          </a:p>
        </p:txBody>
      </p:sp>
    </p:spTree>
    <p:extLst>
      <p:ext uri="{BB962C8B-B14F-4D97-AF65-F5344CB8AC3E}">
        <p14:creationId xmlns:p14="http://schemas.microsoft.com/office/powerpoint/2010/main" xmlns="" val="67996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6" cy="495300"/>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idx="1"/>
          </p:nvPr>
        </p:nvSpPr>
        <p:spPr>
          <a:xfrm>
            <a:off x="3855839" y="0"/>
            <a:ext cx="2949786" cy="495300"/>
          </a:xfrm>
          <a:prstGeom prst="rect">
            <a:avLst/>
          </a:prstGeom>
        </p:spPr>
        <p:txBody>
          <a:bodyPr vert="horz" lIns="93177" tIns="46589" rIns="93177" bIns="46589" rtlCol="0"/>
          <a:lstStyle>
            <a:lvl1pPr algn="r">
              <a:defRPr sz="1200"/>
            </a:lvl1pPr>
          </a:lstStyle>
          <a:p>
            <a:fld id="{809D5BEB-CD3C-4D0D-B74A-4CB9D65B7889}" type="datetimeFigureOut">
              <a:rPr lang="pt-BR" smtClean="0"/>
              <a:pPr/>
              <a:t>02/10/2017</a:t>
            </a:fld>
            <a:endParaRPr lang="pt-BR"/>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3177" tIns="46589" rIns="93177" bIns="46589" rtlCol="0" anchor="ctr"/>
          <a:lstStyle/>
          <a:p>
            <a:endParaRPr lang="pt-BR"/>
          </a:p>
        </p:txBody>
      </p:sp>
      <p:sp>
        <p:nvSpPr>
          <p:cNvPr id="5" name="Notes Placeholder 4"/>
          <p:cNvSpPr>
            <a:spLocks noGrp="1"/>
          </p:cNvSpPr>
          <p:nvPr>
            <p:ph type="body" sz="quarter" idx="3"/>
          </p:nvPr>
        </p:nvSpPr>
        <p:spPr>
          <a:xfrm>
            <a:off x="680721" y="4705350"/>
            <a:ext cx="5445760" cy="445770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2" y="9408981"/>
            <a:ext cx="2949786" cy="495300"/>
          </a:xfrm>
          <a:prstGeom prst="rect">
            <a:avLst/>
          </a:prstGeom>
        </p:spPr>
        <p:txBody>
          <a:bodyPr vert="horz" lIns="93177" tIns="46589" rIns="93177" bIns="46589" rtlCol="0" anchor="b"/>
          <a:lstStyle>
            <a:lvl1pPr algn="l">
              <a:defRPr sz="1200"/>
            </a:lvl1pPr>
          </a:lstStyle>
          <a:p>
            <a:endParaRPr lang="pt-BR"/>
          </a:p>
        </p:txBody>
      </p:sp>
      <p:sp>
        <p:nvSpPr>
          <p:cNvPr id="7" name="Slide Number Placeholder 6"/>
          <p:cNvSpPr>
            <a:spLocks noGrp="1"/>
          </p:cNvSpPr>
          <p:nvPr>
            <p:ph type="sldNum" sz="quarter" idx="5"/>
          </p:nvPr>
        </p:nvSpPr>
        <p:spPr>
          <a:xfrm>
            <a:off x="3855839" y="9408981"/>
            <a:ext cx="2949786" cy="495300"/>
          </a:xfrm>
          <a:prstGeom prst="rect">
            <a:avLst/>
          </a:prstGeom>
        </p:spPr>
        <p:txBody>
          <a:bodyPr vert="horz" lIns="93177" tIns="46589" rIns="93177" bIns="46589" rtlCol="0" anchor="b"/>
          <a:lstStyle>
            <a:lvl1pPr algn="r">
              <a:defRPr sz="1200"/>
            </a:lvl1pPr>
          </a:lstStyle>
          <a:p>
            <a:fld id="{D4F95E21-CA86-4B64-8634-84598AF46614}" type="slidenum">
              <a:rPr lang="pt-BR" smtClean="0"/>
              <a:pPr/>
              <a:t>‹nº›</a:t>
            </a:fld>
            <a:endParaRPr lang="pt-BR"/>
          </a:p>
        </p:txBody>
      </p:sp>
    </p:spTree>
    <p:extLst>
      <p:ext uri="{BB962C8B-B14F-4D97-AF65-F5344CB8AC3E}">
        <p14:creationId xmlns:p14="http://schemas.microsoft.com/office/powerpoint/2010/main" xmlns="" val="324581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5" name="Rectangle 5"/>
          <p:cNvSpPr>
            <a:spLocks noGrp="1" noChangeArrowheads="1"/>
          </p:cNvSpPr>
          <p:nvPr>
            <p:ph idx="1"/>
          </p:nvPr>
        </p:nvSpPr>
        <p:spPr bwMode="auto">
          <a:xfrm>
            <a:off x="468313" y="3573463"/>
            <a:ext cx="5832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lang="pt-BR" sz="2400" b="0" kern="1200" dirty="0" smtClean="0">
                <a:solidFill>
                  <a:srgbClr val="00224C"/>
                </a:solidFill>
                <a:latin typeface="Arial" pitchFamily="34" charset="0"/>
                <a:ea typeface="+mn-ea"/>
                <a:cs typeface="Arial" pitchFamily="34" charset="0"/>
              </a:defRPr>
            </a:lvl1pPr>
          </a:lstStyle>
          <a:p>
            <a:pPr lvl="0"/>
            <a:r>
              <a:rPr lang="en-US" smtClean="0"/>
              <a:t>Click to edit Master text styles</a:t>
            </a:r>
          </a:p>
        </p:txBody>
      </p:sp>
      <p:sp>
        <p:nvSpPr>
          <p:cNvPr id="6" name="Rectangle 4"/>
          <p:cNvSpPr>
            <a:spLocks noGrp="1" noChangeArrowheads="1"/>
          </p:cNvSpPr>
          <p:nvPr>
            <p:ph type="title"/>
          </p:nvPr>
        </p:nvSpPr>
        <p:spPr bwMode="auto">
          <a:xfrm>
            <a:off x="468313" y="2916238"/>
            <a:ext cx="5832475" cy="519112"/>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spAutoFit/>
          </a:bodyPr>
          <a:lstStyle/>
          <a:p>
            <a:pPr lvl="0"/>
            <a:r>
              <a:rPr lang="en-US" smtClean="0"/>
              <a:t>Click to edit Master title style</a:t>
            </a:r>
            <a:endParaRPr lang="pt-BR" dirty="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5" name="Rectangle 10"/>
          <p:cNvSpPr>
            <a:spLocks noGrp="1" noChangeArrowheads="1"/>
          </p:cNvSpPr>
          <p:nvPr>
            <p:ph type="title"/>
          </p:nvPr>
        </p:nvSpPr>
        <p:spPr bwMode="auto">
          <a:xfrm>
            <a:off x="395288" y="549275"/>
            <a:ext cx="8229600" cy="396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t-BR" dirty="0" smtClean="0"/>
              <a:t>Clique para editar o título</a:t>
            </a:r>
          </a:p>
        </p:txBody>
      </p:sp>
      <p:sp>
        <p:nvSpPr>
          <p:cNvPr id="6" name="Rectangle 11"/>
          <p:cNvSpPr>
            <a:spLocks noGrp="1" noChangeArrowheads="1"/>
          </p:cNvSpPr>
          <p:nvPr>
            <p:ph idx="1"/>
          </p:nvPr>
        </p:nvSpPr>
        <p:spPr bwMode="auto">
          <a:xfrm>
            <a:off x="446856" y="1187460"/>
            <a:ext cx="8229600" cy="369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lang="pt-BR" sz="1800" b="0" kern="1200" dirty="0" smtClean="0">
                <a:solidFill>
                  <a:schemeClr val="tx1"/>
                </a:solidFill>
                <a:latin typeface="Arial" charset="0"/>
                <a:ea typeface="+mn-ea"/>
                <a:cs typeface="+mn-cs"/>
              </a:defRPr>
            </a:lvl1pPr>
          </a:lstStyle>
          <a:p>
            <a:pPr lvl="0"/>
            <a:r>
              <a:rPr lang="pt-BR" dirty="0" smtClean="0"/>
              <a:t>Clique para editar o texto</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2787554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bwMode="auto">
          <a:xfrm>
            <a:off x="468313" y="2916238"/>
            <a:ext cx="5832475" cy="519112"/>
          </a:xfrm>
          <a:prstGeom prst="rect">
            <a:avLst/>
          </a:prstGeom>
          <a:noFill/>
          <a:ln w="9525">
            <a:noFill/>
            <a:miter lim="800000"/>
            <a:headEnd/>
            <a:tailEnd/>
          </a:ln>
          <a:effectLst/>
        </p:spPr>
        <p:txBody>
          <a:bodyPr vert="horz" wrap="square" lIns="90000" tIns="46800" rIns="90000" bIns="46800" numCol="1" anchor="ctr" anchorCtr="0" compatLnSpc="1">
            <a:prstTxWarp prst="textNoShape">
              <a:avLst/>
            </a:prstTxWarp>
            <a:spAutoFit/>
          </a:bodyPr>
          <a:lstStyle/>
          <a:p>
            <a:pPr lvl="0"/>
            <a:r>
              <a:rPr lang="pt-BR" dirty="0" smtClean="0"/>
              <a:t>Título</a:t>
            </a:r>
          </a:p>
        </p:txBody>
      </p:sp>
      <p:sp>
        <p:nvSpPr>
          <p:cNvPr id="1029" name="Rectangle 5"/>
          <p:cNvSpPr>
            <a:spLocks noGrp="1" noChangeArrowheads="1"/>
          </p:cNvSpPr>
          <p:nvPr>
            <p:ph type="body" idx="1"/>
          </p:nvPr>
        </p:nvSpPr>
        <p:spPr bwMode="auto">
          <a:xfrm>
            <a:off x="468313" y="3573463"/>
            <a:ext cx="58324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pt-BR" dirty="0" smtClean="0"/>
              <a:t>Subtítulo</a:t>
            </a:r>
          </a:p>
        </p:txBody>
      </p:sp>
    </p:spTree>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sldNum="0" hdr="0"/>
  <p:txStyles>
    <p:titleStyle>
      <a:lvl1pPr algn="l" rtl="0" eaLnBrk="1" fontAlgn="base" hangingPunct="1">
        <a:spcBef>
          <a:spcPct val="0"/>
        </a:spcBef>
        <a:spcAft>
          <a:spcPct val="0"/>
        </a:spcAft>
        <a:defRPr sz="2800" b="1" kern="1200">
          <a:solidFill>
            <a:srgbClr val="7F7F7F"/>
          </a:solidFill>
          <a:latin typeface="Arial" charset="0"/>
          <a:ea typeface="+mj-ea"/>
          <a:cs typeface="Arial" charset="0"/>
        </a:defRPr>
      </a:lvl1pPr>
      <a:lvl2pPr algn="l" rtl="0" eaLnBrk="1" fontAlgn="base" hangingPunct="1">
        <a:spcBef>
          <a:spcPct val="0"/>
        </a:spcBef>
        <a:spcAft>
          <a:spcPct val="0"/>
        </a:spcAft>
        <a:defRPr sz="2800" b="1">
          <a:solidFill>
            <a:srgbClr val="7F7F7F"/>
          </a:solidFill>
          <a:latin typeface="Arial" charset="0"/>
          <a:cs typeface="Arial" charset="0"/>
        </a:defRPr>
      </a:lvl2pPr>
      <a:lvl3pPr algn="l" rtl="0" eaLnBrk="1" fontAlgn="base" hangingPunct="1">
        <a:spcBef>
          <a:spcPct val="0"/>
        </a:spcBef>
        <a:spcAft>
          <a:spcPct val="0"/>
        </a:spcAft>
        <a:defRPr sz="2800" b="1">
          <a:solidFill>
            <a:srgbClr val="7F7F7F"/>
          </a:solidFill>
          <a:latin typeface="Arial" charset="0"/>
          <a:cs typeface="Arial" charset="0"/>
        </a:defRPr>
      </a:lvl3pPr>
      <a:lvl4pPr algn="l" rtl="0" eaLnBrk="1" fontAlgn="base" hangingPunct="1">
        <a:spcBef>
          <a:spcPct val="0"/>
        </a:spcBef>
        <a:spcAft>
          <a:spcPct val="0"/>
        </a:spcAft>
        <a:defRPr sz="2800" b="1">
          <a:solidFill>
            <a:srgbClr val="7F7F7F"/>
          </a:solidFill>
          <a:latin typeface="Arial" charset="0"/>
          <a:cs typeface="Arial" charset="0"/>
        </a:defRPr>
      </a:lvl4pPr>
      <a:lvl5pPr algn="l" rtl="0" eaLnBrk="1" fontAlgn="base" hangingPunct="1">
        <a:spcBef>
          <a:spcPct val="0"/>
        </a:spcBef>
        <a:spcAft>
          <a:spcPct val="0"/>
        </a:spcAft>
        <a:defRPr sz="2800" b="1">
          <a:solidFill>
            <a:srgbClr val="7F7F7F"/>
          </a:solidFill>
          <a:latin typeface="Arial" charset="0"/>
          <a:cs typeface="Arial" charset="0"/>
        </a:defRPr>
      </a:lvl5pPr>
      <a:lvl6pPr marL="457200" algn="l" rtl="0" eaLnBrk="1" fontAlgn="base" hangingPunct="1">
        <a:spcBef>
          <a:spcPct val="0"/>
        </a:spcBef>
        <a:spcAft>
          <a:spcPct val="0"/>
        </a:spcAft>
        <a:defRPr sz="2800" b="1">
          <a:solidFill>
            <a:srgbClr val="7F7F7F"/>
          </a:solidFill>
          <a:latin typeface="Arial" charset="0"/>
          <a:cs typeface="Arial" charset="0"/>
        </a:defRPr>
      </a:lvl6pPr>
      <a:lvl7pPr marL="914400" algn="l" rtl="0" eaLnBrk="1" fontAlgn="base" hangingPunct="1">
        <a:spcBef>
          <a:spcPct val="0"/>
        </a:spcBef>
        <a:spcAft>
          <a:spcPct val="0"/>
        </a:spcAft>
        <a:defRPr sz="2800" b="1">
          <a:solidFill>
            <a:srgbClr val="7F7F7F"/>
          </a:solidFill>
          <a:latin typeface="Arial" charset="0"/>
          <a:cs typeface="Arial" charset="0"/>
        </a:defRPr>
      </a:lvl7pPr>
      <a:lvl8pPr marL="1371600" algn="l" rtl="0" eaLnBrk="1" fontAlgn="base" hangingPunct="1">
        <a:spcBef>
          <a:spcPct val="0"/>
        </a:spcBef>
        <a:spcAft>
          <a:spcPct val="0"/>
        </a:spcAft>
        <a:defRPr sz="2800" b="1">
          <a:solidFill>
            <a:srgbClr val="7F7F7F"/>
          </a:solidFill>
          <a:latin typeface="Arial" charset="0"/>
          <a:cs typeface="Arial" charset="0"/>
        </a:defRPr>
      </a:lvl8pPr>
      <a:lvl9pPr marL="1828800" algn="l" rtl="0" eaLnBrk="1" fontAlgn="base" hangingPunct="1">
        <a:spcBef>
          <a:spcPct val="0"/>
        </a:spcBef>
        <a:spcAft>
          <a:spcPct val="0"/>
        </a:spcAft>
        <a:defRPr sz="2800" b="1">
          <a:solidFill>
            <a:srgbClr val="7F7F7F"/>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defRPr sz="2400" kern="1200">
          <a:solidFill>
            <a:srgbClr val="00224C"/>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3200" kern="1200">
          <a:solidFill>
            <a:schemeClr val="tx1"/>
          </a:solidFill>
          <a:latin typeface="+mn-lt"/>
          <a:ea typeface="+mn-ea"/>
          <a:cs typeface="Arial" charset="0"/>
        </a:defRPr>
      </a:lvl2pPr>
      <a:lvl3pPr marL="1143000" indent="-228600" algn="l" rtl="0" eaLnBrk="1" fontAlgn="base" hangingPunct="1">
        <a:spcBef>
          <a:spcPct val="20000"/>
        </a:spcBef>
        <a:spcAft>
          <a:spcPct val="0"/>
        </a:spcAft>
        <a:buFont typeface="Arial" charset="0"/>
        <a:buChar char="•"/>
        <a:defRPr sz="3200" kern="1200">
          <a:solidFill>
            <a:schemeClr val="tx1"/>
          </a:solidFill>
          <a:latin typeface="+mn-lt"/>
          <a:ea typeface="+mn-ea"/>
          <a:cs typeface="Arial" charset="0"/>
        </a:defRPr>
      </a:lvl3pPr>
      <a:lvl4pPr marL="1600200" indent="-228600" algn="l" rtl="0" eaLnBrk="1" fontAlgn="base" hangingPunct="1">
        <a:spcBef>
          <a:spcPct val="20000"/>
        </a:spcBef>
        <a:spcAft>
          <a:spcPct val="0"/>
        </a:spcAft>
        <a:buFont typeface="Arial" charset="0"/>
        <a:buChar char="•"/>
        <a:defRPr sz="3200" kern="1200">
          <a:solidFill>
            <a:schemeClr val="tx1"/>
          </a:solidFill>
          <a:latin typeface="+mn-lt"/>
          <a:ea typeface="+mn-ea"/>
          <a:cs typeface="Arial" charset="0"/>
        </a:defRPr>
      </a:lvl4pPr>
      <a:lvl5pPr marL="2057400" indent="-228600" algn="l" rtl="0" eaLnBrk="1" fontAlgn="base" hangingPunct="1">
        <a:spcBef>
          <a:spcPct val="20000"/>
        </a:spcBef>
        <a:spcAft>
          <a:spcPct val="0"/>
        </a:spcAft>
        <a:buFont typeface="Arial" charset="0"/>
        <a:buChar char="•"/>
        <a:defRPr sz="32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4" cstate="print"/>
          <a:srcRect/>
          <a:stretch>
            <a:fillRect/>
          </a:stretch>
        </p:blipFill>
        <p:spPr bwMode="auto">
          <a:xfrm>
            <a:off x="7380288" y="325091"/>
            <a:ext cx="1331912" cy="655637"/>
          </a:xfrm>
          <a:prstGeom prst="rect">
            <a:avLst/>
          </a:prstGeom>
          <a:noFill/>
          <a:ln w="9525">
            <a:noFill/>
            <a:miter lim="800000"/>
            <a:headEnd/>
            <a:tailEnd/>
          </a:ln>
        </p:spPr>
      </p:pic>
      <p:sp>
        <p:nvSpPr>
          <p:cNvPr id="2058" name="Rectangle 10"/>
          <p:cNvSpPr>
            <a:spLocks noGrp="1" noChangeArrowheads="1"/>
          </p:cNvSpPr>
          <p:nvPr>
            <p:ph type="title"/>
          </p:nvPr>
        </p:nvSpPr>
        <p:spPr bwMode="auto">
          <a:xfrm>
            <a:off x="395288" y="549275"/>
            <a:ext cx="8229600" cy="396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pt-BR" dirty="0" smtClean="0"/>
              <a:t>Clique para editar o título</a:t>
            </a:r>
          </a:p>
        </p:txBody>
      </p:sp>
      <p:sp>
        <p:nvSpPr>
          <p:cNvPr id="2059" name="Rectangle 11"/>
          <p:cNvSpPr>
            <a:spLocks noGrp="1" noChangeArrowheads="1"/>
          </p:cNvSpPr>
          <p:nvPr>
            <p:ph type="body" idx="1"/>
          </p:nvPr>
        </p:nvSpPr>
        <p:spPr bwMode="auto">
          <a:xfrm>
            <a:off x="446856" y="1190079"/>
            <a:ext cx="8229600"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pt-BR" dirty="0" smtClean="0"/>
              <a:t>Clique para editar o texto</a:t>
            </a:r>
          </a:p>
        </p:txBody>
      </p:sp>
      <p:sp>
        <p:nvSpPr>
          <p:cNvPr id="2" name="CaixaDeTexto 1"/>
          <p:cNvSpPr txBox="1"/>
          <p:nvPr/>
        </p:nvSpPr>
        <p:spPr>
          <a:xfrm>
            <a:off x="8172400" y="6525344"/>
            <a:ext cx="574725" cy="276999"/>
          </a:xfrm>
          <a:prstGeom prst="rect">
            <a:avLst/>
          </a:prstGeom>
          <a:noFill/>
        </p:spPr>
        <p:txBody>
          <a:bodyPr wrap="square" rtlCol="0">
            <a:spAutoFit/>
          </a:bodyPr>
          <a:lstStyle/>
          <a:p>
            <a:pPr algn="r"/>
            <a:fld id="{7815DCB1-F7FC-4EB6-B606-206464334242}" type="slidenum">
              <a:rPr lang="pt-BR" sz="1200" b="1" kern="1200" smtClean="0">
                <a:solidFill>
                  <a:srgbClr val="7F7F7F"/>
                </a:solidFill>
                <a:latin typeface="Arial" charset="0"/>
                <a:ea typeface="+mj-ea"/>
                <a:cs typeface="Arial" charset="0"/>
              </a:rPr>
              <a:pPr algn="r"/>
              <a:t>‹nº›</a:t>
            </a:fld>
            <a:endParaRPr lang="pt-BR" sz="1200" b="1" kern="1200" dirty="0">
              <a:solidFill>
                <a:srgbClr val="7F7F7F"/>
              </a:solidFill>
              <a:latin typeface="Arial" charset="0"/>
              <a:ea typeface="+mj-ea"/>
              <a:cs typeface="Arial" charset="0"/>
            </a:endParaRPr>
          </a:p>
        </p:txBody>
      </p:sp>
    </p:spTree>
  </p:cSld>
  <p:clrMap bg1="lt1" tx1="dk1" bg2="lt2" tx2="dk2" accent1="accent1" accent2="accent2" accent3="accent3" accent4="accent4" accent5="accent5" accent6="accent6" hlink="hlink" folHlink="folHlink"/>
  <p:sldLayoutIdLst>
    <p:sldLayoutId id="2147483657" r:id="rId1"/>
    <p:sldLayoutId id="2147483662" r:id="rId2"/>
  </p:sldLayoutIdLst>
  <p:timing>
    <p:tnLst>
      <p:par>
        <p:cTn id="1" dur="indefinite" restart="never" nodeType="tmRoot"/>
      </p:par>
    </p:tnLst>
  </p:timing>
  <p:hf sldNum="0" hdr="0"/>
  <p:txStyles>
    <p:titleStyle>
      <a:lvl1pPr algn="l" rtl="0" fontAlgn="base">
        <a:spcBef>
          <a:spcPct val="0"/>
        </a:spcBef>
        <a:spcAft>
          <a:spcPct val="0"/>
        </a:spcAft>
        <a:defRPr sz="2000" b="1" kern="1200">
          <a:solidFill>
            <a:srgbClr val="7F7F7F"/>
          </a:solidFill>
          <a:latin typeface="Arial" charset="0"/>
          <a:ea typeface="+mj-ea"/>
          <a:cs typeface="Arial" charset="0"/>
        </a:defRPr>
      </a:lvl1pPr>
      <a:lvl2pPr algn="l" rtl="0" fontAlgn="base">
        <a:spcBef>
          <a:spcPct val="0"/>
        </a:spcBef>
        <a:spcAft>
          <a:spcPct val="0"/>
        </a:spcAft>
        <a:defRPr sz="2000" b="1">
          <a:solidFill>
            <a:srgbClr val="7F7F7F"/>
          </a:solidFill>
          <a:latin typeface="Arial" charset="0"/>
          <a:cs typeface="Arial" charset="0"/>
        </a:defRPr>
      </a:lvl2pPr>
      <a:lvl3pPr algn="l" rtl="0" fontAlgn="base">
        <a:spcBef>
          <a:spcPct val="0"/>
        </a:spcBef>
        <a:spcAft>
          <a:spcPct val="0"/>
        </a:spcAft>
        <a:defRPr sz="2000" b="1">
          <a:solidFill>
            <a:srgbClr val="7F7F7F"/>
          </a:solidFill>
          <a:latin typeface="Arial" charset="0"/>
          <a:cs typeface="Arial" charset="0"/>
        </a:defRPr>
      </a:lvl3pPr>
      <a:lvl4pPr algn="l" rtl="0" fontAlgn="base">
        <a:spcBef>
          <a:spcPct val="0"/>
        </a:spcBef>
        <a:spcAft>
          <a:spcPct val="0"/>
        </a:spcAft>
        <a:defRPr sz="2000" b="1">
          <a:solidFill>
            <a:srgbClr val="7F7F7F"/>
          </a:solidFill>
          <a:latin typeface="Arial" charset="0"/>
          <a:cs typeface="Arial" charset="0"/>
        </a:defRPr>
      </a:lvl4pPr>
      <a:lvl5pPr algn="l" rtl="0" fontAlgn="base">
        <a:spcBef>
          <a:spcPct val="0"/>
        </a:spcBef>
        <a:spcAft>
          <a:spcPct val="0"/>
        </a:spcAft>
        <a:defRPr sz="2000" b="1">
          <a:solidFill>
            <a:srgbClr val="7F7F7F"/>
          </a:solidFill>
          <a:latin typeface="Arial" charset="0"/>
          <a:cs typeface="Arial" charset="0"/>
        </a:defRPr>
      </a:lvl5pPr>
      <a:lvl6pPr marL="457200" algn="l" rtl="0" fontAlgn="base">
        <a:spcBef>
          <a:spcPct val="0"/>
        </a:spcBef>
        <a:spcAft>
          <a:spcPct val="0"/>
        </a:spcAft>
        <a:defRPr sz="2000" b="1">
          <a:solidFill>
            <a:srgbClr val="7F7F7F"/>
          </a:solidFill>
          <a:latin typeface="Arial" charset="0"/>
          <a:cs typeface="Arial" charset="0"/>
        </a:defRPr>
      </a:lvl6pPr>
      <a:lvl7pPr marL="914400" algn="l" rtl="0" fontAlgn="base">
        <a:spcBef>
          <a:spcPct val="0"/>
        </a:spcBef>
        <a:spcAft>
          <a:spcPct val="0"/>
        </a:spcAft>
        <a:defRPr sz="2000" b="1">
          <a:solidFill>
            <a:srgbClr val="7F7F7F"/>
          </a:solidFill>
          <a:latin typeface="Arial" charset="0"/>
          <a:cs typeface="Arial" charset="0"/>
        </a:defRPr>
      </a:lvl7pPr>
      <a:lvl8pPr marL="1371600" algn="l" rtl="0" fontAlgn="base">
        <a:spcBef>
          <a:spcPct val="0"/>
        </a:spcBef>
        <a:spcAft>
          <a:spcPct val="0"/>
        </a:spcAft>
        <a:defRPr sz="2000" b="1">
          <a:solidFill>
            <a:srgbClr val="7F7F7F"/>
          </a:solidFill>
          <a:latin typeface="Arial" charset="0"/>
          <a:cs typeface="Arial" charset="0"/>
        </a:defRPr>
      </a:lvl8pPr>
      <a:lvl9pPr marL="1828800" algn="l" rtl="0" fontAlgn="base">
        <a:spcBef>
          <a:spcPct val="0"/>
        </a:spcBef>
        <a:spcAft>
          <a:spcPct val="0"/>
        </a:spcAft>
        <a:defRPr sz="2000" b="1">
          <a:solidFill>
            <a:srgbClr val="7F7F7F"/>
          </a:solidFill>
          <a:latin typeface="Arial" charset="0"/>
          <a:cs typeface="Arial" charset="0"/>
        </a:defRPr>
      </a:lvl9pPr>
    </p:titleStyle>
    <p:bodyStyle>
      <a:lvl1pPr marL="342900" indent="-342900" algn="l" rtl="0" fontAlgn="base">
        <a:spcBef>
          <a:spcPct val="20000"/>
        </a:spcBef>
        <a:spcAft>
          <a:spcPct val="0"/>
        </a:spcAft>
        <a:buFont typeface="Arial" charset="0"/>
        <a:defRPr kern="1200">
          <a:solidFill>
            <a:schemeClr val="tx1"/>
          </a:solidFill>
          <a:latin typeface="Arial"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Planilha_do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755749" y="3835896"/>
            <a:ext cx="5832475" cy="457200"/>
          </a:xfrm>
        </p:spPr>
        <p:txBody>
          <a:bodyPr/>
          <a:lstStyle/>
          <a:p>
            <a:pPr marL="0" indent="0"/>
            <a:r>
              <a:rPr lang="en-GB" sz="2500" b="1" dirty="0" err="1" smtClean="0">
                <a:solidFill>
                  <a:srgbClr val="FF6600"/>
                </a:solidFill>
              </a:rPr>
              <a:t>Audiência</a:t>
            </a:r>
            <a:r>
              <a:rPr lang="en-GB" sz="2500" b="1" dirty="0" smtClean="0">
                <a:solidFill>
                  <a:srgbClr val="FF6600"/>
                </a:solidFill>
              </a:rPr>
              <a:t> </a:t>
            </a:r>
            <a:r>
              <a:rPr lang="en-GB" sz="2500" b="1" dirty="0" err="1" smtClean="0">
                <a:solidFill>
                  <a:srgbClr val="FF6600"/>
                </a:solidFill>
              </a:rPr>
              <a:t>Pública</a:t>
            </a:r>
            <a:r>
              <a:rPr lang="en-GB" sz="2500" b="1" dirty="0" smtClean="0">
                <a:solidFill>
                  <a:srgbClr val="FF6600"/>
                </a:solidFill>
              </a:rPr>
              <a:t> Nº 20/2017</a:t>
            </a:r>
          </a:p>
        </p:txBody>
      </p:sp>
      <p:sp>
        <p:nvSpPr>
          <p:cNvPr id="28674" name="Rectangle 2"/>
          <p:cNvSpPr>
            <a:spLocks noGrp="1" noChangeArrowheads="1"/>
          </p:cNvSpPr>
          <p:nvPr>
            <p:ph type="title"/>
          </p:nvPr>
        </p:nvSpPr>
        <p:spPr/>
        <p:txBody>
          <a:bodyPr anchor="b" anchorCtr="0"/>
          <a:lstStyle/>
          <a:p>
            <a:r>
              <a:rPr lang="pt-BR" dirty="0" smtClean="0"/>
              <a:t/>
            </a:r>
            <a:br>
              <a:rPr lang="pt-BR" dirty="0" smtClean="0"/>
            </a:br>
            <a:endParaRPr lang="pt-BR" dirty="0" smtClean="0"/>
          </a:p>
        </p:txBody>
      </p:sp>
      <p:sp>
        <p:nvSpPr>
          <p:cNvPr id="6" name="Rectangle 3"/>
          <p:cNvSpPr txBox="1">
            <a:spLocks noChangeArrowheads="1"/>
          </p:cNvSpPr>
          <p:nvPr/>
        </p:nvSpPr>
        <p:spPr bwMode="auto">
          <a:xfrm>
            <a:off x="4211960" y="6093296"/>
            <a:ext cx="4536331" cy="4985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Font typeface="Arial" charset="0"/>
              <a:defRPr sz="2400" kern="1200">
                <a:solidFill>
                  <a:srgbClr val="00224C"/>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3200" kern="1200">
                <a:solidFill>
                  <a:schemeClr val="tx1"/>
                </a:solidFill>
                <a:latin typeface="+mn-lt"/>
                <a:ea typeface="+mn-ea"/>
                <a:cs typeface="Arial" charset="0"/>
              </a:defRPr>
            </a:lvl2pPr>
            <a:lvl3pPr marL="1143000" indent="-228600" algn="l" rtl="0" fontAlgn="base">
              <a:spcBef>
                <a:spcPct val="20000"/>
              </a:spcBef>
              <a:spcAft>
                <a:spcPct val="0"/>
              </a:spcAft>
              <a:buFont typeface="Arial" charset="0"/>
              <a:buChar char="•"/>
              <a:defRPr sz="3200" kern="1200">
                <a:solidFill>
                  <a:schemeClr val="tx1"/>
                </a:solidFill>
                <a:latin typeface="+mn-lt"/>
                <a:ea typeface="+mn-ea"/>
                <a:cs typeface="Arial" charset="0"/>
              </a:defRPr>
            </a:lvl3pPr>
            <a:lvl4pPr marL="1600200" indent="-228600" algn="l" rtl="0" fontAlgn="base">
              <a:spcBef>
                <a:spcPct val="20000"/>
              </a:spcBef>
              <a:spcAft>
                <a:spcPct val="0"/>
              </a:spcAft>
              <a:buFont typeface="Arial" charset="0"/>
              <a:buChar char="•"/>
              <a:defRPr sz="3200" kern="120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sz="32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200" b="1" i="1" dirty="0" smtClean="0"/>
              <a:t> </a:t>
            </a:r>
          </a:p>
          <a:p>
            <a:pPr algn="r"/>
            <a:r>
              <a:rPr lang="en-US" sz="1200" i="1" dirty="0" err="1" smtClean="0">
                <a:solidFill>
                  <a:schemeClr val="bg2">
                    <a:lumMod val="25000"/>
                  </a:schemeClr>
                </a:solidFill>
              </a:rPr>
              <a:t>Outubro</a:t>
            </a:r>
            <a:r>
              <a:rPr lang="en-US" sz="1200" i="1" dirty="0" smtClean="0">
                <a:solidFill>
                  <a:schemeClr val="bg2">
                    <a:lumMod val="25000"/>
                  </a:schemeClr>
                </a:solidFill>
              </a:rPr>
              <a:t> 2017</a:t>
            </a:r>
          </a:p>
        </p:txBody>
      </p:sp>
      <p:sp>
        <p:nvSpPr>
          <p:cNvPr id="7" name="Rectangle 3"/>
          <p:cNvSpPr txBox="1">
            <a:spLocks noChangeArrowheads="1"/>
          </p:cNvSpPr>
          <p:nvPr/>
        </p:nvSpPr>
        <p:spPr>
          <a:xfrm>
            <a:off x="757486" y="4417802"/>
            <a:ext cx="8567042" cy="461665"/>
          </a:xfrm>
          <a:prstGeom prst="rect">
            <a:avLst/>
          </a:prstGeom>
        </p:spPr>
        <p:txBody>
          <a:bodyPr/>
          <a:lstStyle>
            <a:lvl1pPr marL="0" indent="0" algn="l" rtl="0" eaLnBrk="0" fontAlgn="base" hangingPunct="0">
              <a:spcBef>
                <a:spcPct val="0"/>
              </a:spcBef>
              <a:spcAft>
                <a:spcPct val="0"/>
              </a:spcAft>
              <a:buFont typeface="Arial" charset="0"/>
              <a:buNone/>
              <a:defRPr lang="pt-BR" sz="2400" kern="1200" dirty="0">
                <a:solidFill>
                  <a:srgbClr val="00224C"/>
                </a:solidFill>
                <a:latin typeface="Arial" charset="0"/>
                <a:ea typeface="+mn-ea"/>
                <a:cs typeface="Arial"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800" dirty="0" smtClean="0">
                <a:solidFill>
                  <a:schemeClr val="bg2">
                    <a:lumMod val="25000"/>
                  </a:schemeClr>
                </a:solidFill>
              </a:rPr>
              <a:t>Regulamentação para Isenção,</a:t>
            </a:r>
          </a:p>
          <a:p>
            <a:r>
              <a:rPr lang="pt-BR" sz="1800" dirty="0" smtClean="0">
                <a:solidFill>
                  <a:schemeClr val="bg2">
                    <a:lumMod val="25000"/>
                  </a:schemeClr>
                </a:solidFill>
              </a:rPr>
              <a:t>Ajustes e Transferências</a:t>
            </a:r>
            <a:endParaRPr lang="en-US" sz="1800" dirty="0">
              <a:solidFill>
                <a:schemeClr val="bg2">
                  <a:lumMod val="25000"/>
                </a:schemeClr>
              </a:solidFill>
            </a:endParaRPr>
          </a:p>
        </p:txBody>
      </p:sp>
      <p:pic>
        <p:nvPicPr>
          <p:cNvPr id="8" name="Imagem 7"/>
          <p:cNvPicPr>
            <a:picLocks noChangeAspect="1"/>
          </p:cNvPicPr>
          <p:nvPr/>
        </p:nvPicPr>
        <p:blipFill rotWithShape="1">
          <a:blip r:embed="rId2" cstate="print">
            <a:extLst>
              <a:ext uri="{28A0092B-C50C-407E-A947-70E740481C1C}">
                <a14:useLocalDpi xmlns:a14="http://schemas.microsoft.com/office/drawing/2010/main" xmlns="" val="0"/>
              </a:ext>
            </a:extLst>
          </a:blip>
          <a:srcRect l="369" t="17032" r="-369" b="22459"/>
          <a:stretch/>
        </p:blipFill>
        <p:spPr>
          <a:xfrm>
            <a:off x="0" y="7937"/>
            <a:ext cx="9180512" cy="2777596"/>
          </a:xfrm>
          <a:prstGeom prst="rect">
            <a:avLst/>
          </a:prstGeom>
          <a:effectLst>
            <a:outerShdw blurRad="63500" sx="102000" sy="102000" algn="ctr" rotWithShape="0">
              <a:prstClr val="black">
                <a:alpha val="40000"/>
              </a:prstClr>
            </a:outerShdw>
          </a:effectLst>
        </p:spPr>
      </p:pic>
      <p:pic>
        <p:nvPicPr>
          <p:cNvPr id="10" name="Picture 2"/>
          <p:cNvPicPr>
            <a:picLocks noChangeAspect="1" noChangeArrowheads="1"/>
          </p:cNvPicPr>
          <p:nvPr/>
        </p:nvPicPr>
        <p:blipFill>
          <a:blip r:embed="rId3" cstate="print"/>
          <a:srcRect/>
          <a:stretch>
            <a:fillRect/>
          </a:stretch>
        </p:blipFill>
        <p:spPr bwMode="auto">
          <a:xfrm>
            <a:off x="6362513" y="3838764"/>
            <a:ext cx="2350980" cy="1158076"/>
          </a:xfrm>
          <a:prstGeom prst="rect">
            <a:avLst/>
          </a:prstGeom>
          <a:noFill/>
          <a:ln w="9525">
            <a:noFill/>
            <a:miter lim="800000"/>
            <a:headEnd/>
            <a:tailEnd/>
          </a:ln>
        </p:spPr>
      </p:pic>
    </p:spTree>
    <p:extLst>
      <p:ext uri="{BB962C8B-B14F-4D97-AF65-F5344CB8AC3E}">
        <p14:creationId xmlns:p14="http://schemas.microsoft.com/office/powerpoint/2010/main" xmlns="" val="237585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pt-BR" dirty="0" smtClean="0">
                <a:solidFill>
                  <a:srgbClr val="FF6600"/>
                </a:solidFill>
              </a:rPr>
              <a:t>Aviso legal</a:t>
            </a:r>
          </a:p>
        </p:txBody>
      </p:sp>
      <p:sp>
        <p:nvSpPr>
          <p:cNvPr id="27651" name="Rectangle 3"/>
          <p:cNvSpPr>
            <a:spLocks noGrp="1" noChangeArrowheads="1"/>
          </p:cNvSpPr>
          <p:nvPr>
            <p:ph idx="1"/>
          </p:nvPr>
        </p:nvSpPr>
        <p:spPr>
          <a:xfrm>
            <a:off x="446856" y="1187460"/>
            <a:ext cx="8229600" cy="4555093"/>
          </a:xfrm>
        </p:spPr>
        <p:txBody>
          <a:bodyPr/>
          <a:lstStyle/>
          <a:p>
            <a:pPr marL="0" lvl="0" indent="0">
              <a:spcBef>
                <a:spcPct val="0"/>
              </a:spcBef>
            </a:pPr>
            <a:r>
              <a:rPr lang="pt-BR" sz="1000" i="1" dirty="0" smtClean="0">
                <a:solidFill>
                  <a:schemeClr val="tx1">
                    <a:lumMod val="65000"/>
                    <a:lumOff val="35000"/>
                  </a:schemeClr>
                </a:solidFill>
              </a:rPr>
              <a:t>TODOS OS DIREITOS RESERVADOS</a:t>
            </a:r>
            <a:endParaRPr lang="pt-BR" sz="1000" dirty="0">
              <a:solidFill>
                <a:schemeClr val="tx1">
                  <a:lumMod val="65000"/>
                  <a:lumOff val="35000"/>
                </a:schemeClr>
              </a:solidFill>
            </a:endParaRPr>
          </a:p>
          <a:p>
            <a:pPr marL="0" lvl="0" indent="0">
              <a:spcBef>
                <a:spcPct val="0"/>
              </a:spcBef>
            </a:pPr>
            <a:r>
              <a:rPr lang="en-US" sz="1000" i="1" dirty="0">
                <a:solidFill>
                  <a:schemeClr val="tx1">
                    <a:lumMod val="65000"/>
                    <a:lumOff val="35000"/>
                  </a:schemeClr>
                </a:solidFill>
              </a:rPr>
              <a:t>© REPSOL SINOPEC BRASIL S.A. </a:t>
            </a:r>
            <a:r>
              <a:rPr lang="en-US" sz="1000" i="1" dirty="0" smtClean="0">
                <a:solidFill>
                  <a:schemeClr val="tx1">
                    <a:lumMod val="65000"/>
                    <a:lumOff val="35000"/>
                  </a:schemeClr>
                </a:solidFill>
              </a:rPr>
              <a:t>2015</a:t>
            </a:r>
          </a:p>
          <a:p>
            <a:pPr marL="0" lvl="0" indent="0">
              <a:spcBef>
                <a:spcPct val="0"/>
              </a:spcBef>
            </a:pPr>
            <a:endParaRPr lang="pt-BR" sz="1000" dirty="0">
              <a:solidFill>
                <a:schemeClr val="tx1">
                  <a:lumMod val="65000"/>
                  <a:lumOff val="35000"/>
                </a:schemeClr>
              </a:solidFill>
            </a:endParaRPr>
          </a:p>
          <a:p>
            <a:pPr marL="0" lvl="0" indent="0" algn="just">
              <a:spcBef>
                <a:spcPct val="0"/>
              </a:spcBef>
            </a:pPr>
            <a:r>
              <a:rPr lang="pt-BR" sz="1000" i="1" dirty="0">
                <a:solidFill>
                  <a:schemeClr val="tx1">
                    <a:lumMod val="65000"/>
                    <a:lumOff val="35000"/>
                  </a:schemeClr>
                </a:solidFill>
              </a:rPr>
              <a:t>Repsol Sinopec Brasil SA ("RSB") é o proprietário exclusivo deste documento. Nenhuma parte deste documento pode ser reproduzida (incluindo fotocópia), armazenada, duplicada, copiada, distribuída ou introduzida em um sistema de recuperação de qualquer natureza ou transmitida por qualquer forma ou por qualquer meio sem a permissão prévia por escrito da RSB.</a:t>
            </a:r>
          </a:p>
          <a:p>
            <a:pPr marL="0" lvl="0" indent="0" algn="just">
              <a:spcBef>
                <a:spcPct val="0"/>
              </a:spcBef>
            </a:pPr>
            <a:endParaRPr lang="pt-BR" sz="1000" i="1" dirty="0">
              <a:solidFill>
                <a:schemeClr val="tx1">
                  <a:lumMod val="65000"/>
                  <a:lumOff val="35000"/>
                </a:schemeClr>
              </a:solidFill>
            </a:endParaRPr>
          </a:p>
          <a:p>
            <a:pPr marL="0" lvl="0" indent="0" algn="just">
              <a:spcBef>
                <a:spcPct val="0"/>
              </a:spcBef>
            </a:pPr>
            <a:r>
              <a:rPr lang="pt-BR" sz="1000" i="1" dirty="0">
                <a:solidFill>
                  <a:schemeClr val="tx1">
                    <a:lumMod val="65000"/>
                    <a:lumOff val="35000"/>
                  </a:schemeClr>
                </a:solidFill>
              </a:rPr>
              <a:t>Este documento contém declarações que a RSB acredita serem declarações prospectivas. Estas declarações prospectivas podem incluir declarações relativas a intenção, crença ou expectativas atuais da RSB e sua gestão, incluindo declarações com respeito a tendências que afetam a condição e taxas financeiras, resultados operativos, negócios, estratégia, concentração geográfica, volume de produção e as reservas da RSB, bem como planos, expectativas ou objetivos relativos aos investimentos, negócios, estratégia, concentração geográfica, custos de poupanças, investimentos e políticas de pagamento de dividendos. Estas declarações prospectivas podem incluir também hipóteses sobre futuras condições econômicas e outras condições, como o futuro do petróleo bruto e outros preços, margens de refino e marketing e taxas de câmbio. Estas declarações não são garantias de desempenho futuro, preços, margens, taxas de câmbio ou de outros acontecimentos e estão sujeitas a riscos materiais, incertezas, mudanças e outros fatores que podem estar além do controle da RSB ou podem ser difíceis de prever.</a:t>
            </a:r>
          </a:p>
          <a:p>
            <a:pPr marL="0" lvl="0" indent="0" algn="just">
              <a:spcBef>
                <a:spcPct val="0"/>
              </a:spcBef>
            </a:pPr>
            <a:endParaRPr lang="pt-BR" sz="1000" i="1" dirty="0">
              <a:solidFill>
                <a:schemeClr val="tx1">
                  <a:lumMod val="65000"/>
                  <a:lumOff val="35000"/>
                </a:schemeClr>
              </a:solidFill>
            </a:endParaRPr>
          </a:p>
          <a:p>
            <a:pPr marL="0" lvl="0" indent="0" algn="just">
              <a:spcBef>
                <a:spcPct val="0"/>
              </a:spcBef>
            </a:pPr>
            <a:r>
              <a:rPr lang="pt-BR" sz="1000" i="1" dirty="0">
                <a:solidFill>
                  <a:schemeClr val="tx1">
                    <a:lumMod val="65000"/>
                    <a:lumOff val="35000"/>
                  </a:schemeClr>
                </a:solidFill>
              </a:rPr>
              <a:t>Futuras condições e taxas financeiras, resultados operativos, negócios, estratégia, concentração geográfica, volumes de produção, reservas, investimentos de capital, redução de custos, investimentos e políticas de pagamento de dividendos, bem como futuras condições econômicas e outras condições, como o petróleo futuro e outros preços, margens de refino e taxas de câmbio da RSB, podem diferir materialmente daqueles expressos ou implícitos em tais declarações prospectivas. Fatores importantes que podem causar tais diferenças incluem, mas não estão limitados a, óleo, gás e outros preços flutuações, os níveis de oferta e demanda, flutuações cambiais, os resultados de exploração, perfuração e produção, mudanças nas estimativas de reservas, o sucesso na parceria com terceiros, perda de cota de mercado, a concorrência da indústria, riscos ambientais, riscos físicos, os riscos de fazer negócios em países em desenvolvimento, legislativo, fiscal, desenvolvimentos legais e regulamentares, as condições do mercado econômico e financeiro em vários países e regiões, os riscos políticos, guerras e atos de terrorismo, desastres naturais, atrasos ou avanços do projeto e falta de aprovações. À luz do exposto, as declarações prospectivas incluídas neste documento podem não ocorrer.</a:t>
            </a:r>
          </a:p>
          <a:p>
            <a:pPr marL="0" lvl="0" indent="0" algn="just">
              <a:spcBef>
                <a:spcPct val="0"/>
              </a:spcBef>
            </a:pPr>
            <a:endParaRPr lang="pt-BR" sz="1000" i="1" dirty="0">
              <a:solidFill>
                <a:schemeClr val="tx1">
                  <a:lumMod val="65000"/>
                  <a:lumOff val="35000"/>
                </a:schemeClr>
              </a:solidFill>
            </a:endParaRPr>
          </a:p>
          <a:p>
            <a:pPr marL="0" lvl="0" indent="0" algn="just">
              <a:spcBef>
                <a:spcPct val="0"/>
              </a:spcBef>
            </a:pPr>
            <a:r>
              <a:rPr lang="pt-BR" sz="1000" i="1" dirty="0">
                <a:solidFill>
                  <a:schemeClr val="tx1">
                    <a:lumMod val="65000"/>
                    <a:lumOff val="35000"/>
                  </a:schemeClr>
                </a:solidFill>
              </a:rPr>
              <a:t>A RSB não se compromete a atualizar publicamente ou revisar estas declarações prospectivas, mesmo que experiência ou futuras mudanças deixem claro que o desempenho, condições ou acontecimentos explícitos ou implícitos projetados nela não serão realizados.</a:t>
            </a:r>
          </a:p>
        </p:txBody>
      </p:sp>
    </p:spTree>
    <p:extLst>
      <p:ext uri="{BB962C8B-B14F-4D97-AF65-F5344CB8AC3E}">
        <p14:creationId xmlns:p14="http://schemas.microsoft.com/office/powerpoint/2010/main" xmlns="" val="14298953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ChangeArrowheads="1"/>
          </p:cNvSpPr>
          <p:nvPr/>
        </p:nvSpPr>
        <p:spPr bwMode="auto">
          <a:xfrm>
            <a:off x="383315" y="272172"/>
            <a:ext cx="5997352"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pt-BR" sz="2200" b="1" dirty="0" smtClean="0">
                <a:solidFill>
                  <a:srgbClr val="FF6600"/>
                </a:solidFill>
              </a:rPr>
              <a:t>A Repsol Sinopec </a:t>
            </a:r>
            <a:r>
              <a:rPr lang="en-US" altLang="pt-BR" sz="2200" b="1" dirty="0" err="1" smtClean="0">
                <a:solidFill>
                  <a:srgbClr val="FF6600"/>
                </a:solidFill>
              </a:rPr>
              <a:t>Brasil</a:t>
            </a:r>
            <a:endParaRPr lang="en-US" altLang="pt-BR" sz="2200" b="1" dirty="0">
              <a:solidFill>
                <a:srgbClr val="FF6600"/>
              </a:solidFill>
            </a:endParaRPr>
          </a:p>
        </p:txBody>
      </p:sp>
      <p:sp>
        <p:nvSpPr>
          <p:cNvPr id="6" name="Rectangle 3"/>
          <p:cNvSpPr txBox="1">
            <a:spLocks noChangeArrowheads="1"/>
          </p:cNvSpPr>
          <p:nvPr/>
        </p:nvSpPr>
        <p:spPr bwMode="auto">
          <a:xfrm>
            <a:off x="5652120" y="1762789"/>
            <a:ext cx="3210124" cy="3093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pt-BR"/>
            </a:defPPr>
            <a:lvl1pPr marL="176213" indent="-176213" algn="just" eaLnBrk="1" hangingPunct="1">
              <a:spcBef>
                <a:spcPct val="50000"/>
              </a:spcBef>
              <a:buClr>
                <a:srgbClr val="FF7B00"/>
              </a:buClr>
              <a:buFont typeface="Wingdings" pitchFamily="2" charset="2"/>
              <a:buChar char="ü"/>
              <a:defRPr sz="1200">
                <a:solidFill>
                  <a:schemeClr val="bg2">
                    <a:lumMod val="10000"/>
                  </a:scheme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indent="-212400">
              <a:lnSpc>
                <a:spcPts val="1800"/>
              </a:lnSpc>
              <a:spcBef>
                <a:spcPts val="600"/>
              </a:spcBef>
              <a:spcAft>
                <a:spcPts val="600"/>
              </a:spcAft>
              <a:buClr>
                <a:srgbClr val="FF6600"/>
              </a:buClr>
              <a:defRPr/>
            </a:pPr>
            <a:r>
              <a:rPr lang="pt-BR" sz="1400" dirty="0" smtClean="0">
                <a:solidFill>
                  <a:schemeClr val="tx1">
                    <a:lumMod val="65000"/>
                    <a:lumOff val="35000"/>
                  </a:schemeClr>
                </a:solidFill>
              </a:rPr>
              <a:t>Presente há 20 anos no Brasil.</a:t>
            </a:r>
          </a:p>
          <a:p>
            <a:pPr indent="-212400" algn="l">
              <a:lnSpc>
                <a:spcPts val="1800"/>
              </a:lnSpc>
              <a:spcBef>
                <a:spcPts val="600"/>
              </a:spcBef>
              <a:spcAft>
                <a:spcPts val="600"/>
              </a:spcAft>
              <a:buClr>
                <a:srgbClr val="FF6600"/>
              </a:buClr>
              <a:defRPr/>
            </a:pPr>
            <a:r>
              <a:rPr lang="pt-BR" sz="1400" dirty="0" smtClean="0">
                <a:solidFill>
                  <a:schemeClr val="tx1">
                    <a:lumMod val="65000"/>
                    <a:lumOff val="35000"/>
                  </a:schemeClr>
                </a:solidFill>
              </a:rPr>
              <a:t>Pioneira </a:t>
            </a:r>
            <a:r>
              <a:rPr lang="pt-BR" sz="1400" dirty="0">
                <a:solidFill>
                  <a:schemeClr val="tx1">
                    <a:lumMod val="65000"/>
                    <a:lumOff val="35000"/>
                  </a:schemeClr>
                </a:solidFill>
              </a:rPr>
              <a:t>na abertura de mercado e na exploração do </a:t>
            </a:r>
            <a:r>
              <a:rPr lang="pt-BR" sz="1400" dirty="0" err="1" smtClean="0">
                <a:solidFill>
                  <a:schemeClr val="tx1">
                    <a:lumMod val="65000"/>
                    <a:lumOff val="35000"/>
                  </a:schemeClr>
                </a:solidFill>
              </a:rPr>
              <a:t>pré</a:t>
            </a:r>
            <a:r>
              <a:rPr lang="pt-BR" sz="1400" dirty="0" smtClean="0">
                <a:solidFill>
                  <a:schemeClr val="tx1">
                    <a:lumMod val="65000"/>
                    <a:lumOff val="35000"/>
                  </a:schemeClr>
                </a:solidFill>
              </a:rPr>
              <a:t>-sal.</a:t>
            </a:r>
          </a:p>
          <a:p>
            <a:pPr indent="-212400" algn="l">
              <a:lnSpc>
                <a:spcPts val="1800"/>
              </a:lnSpc>
              <a:spcBef>
                <a:spcPts val="600"/>
              </a:spcBef>
              <a:spcAft>
                <a:spcPts val="600"/>
              </a:spcAft>
              <a:buClr>
                <a:srgbClr val="FF6600"/>
              </a:buClr>
              <a:defRPr/>
            </a:pPr>
            <a:r>
              <a:rPr lang="pt-BR" sz="1400" dirty="0" smtClean="0">
                <a:solidFill>
                  <a:schemeClr val="tx1">
                    <a:lumMod val="65000"/>
                    <a:lumOff val="35000"/>
                  </a:schemeClr>
                </a:solidFill>
              </a:rPr>
              <a:t>Realizou uma </a:t>
            </a:r>
            <a:r>
              <a:rPr lang="pt-BR" sz="1400" dirty="0">
                <a:solidFill>
                  <a:schemeClr val="tx1">
                    <a:lumMod val="65000"/>
                    <a:lumOff val="35000"/>
                  </a:schemeClr>
                </a:solidFill>
              </a:rPr>
              <a:t>das maiores descobertas de gás natural do país, conhecida como Pão de Açúcar, no bloco BM-C-33, no </a:t>
            </a:r>
            <a:r>
              <a:rPr lang="pt-BR" sz="1400" dirty="0" err="1">
                <a:solidFill>
                  <a:schemeClr val="tx1">
                    <a:lumMod val="65000"/>
                    <a:lumOff val="35000"/>
                  </a:schemeClr>
                </a:solidFill>
              </a:rPr>
              <a:t>pré</a:t>
            </a:r>
            <a:r>
              <a:rPr lang="pt-BR" sz="1400" dirty="0">
                <a:solidFill>
                  <a:schemeClr val="tx1">
                    <a:lumMod val="65000"/>
                    <a:lumOff val="35000"/>
                  </a:schemeClr>
                </a:solidFill>
              </a:rPr>
              <a:t>-sal da Bacia de Campos. </a:t>
            </a:r>
            <a:endParaRPr lang="pt-BR" sz="1400" dirty="0" smtClean="0">
              <a:solidFill>
                <a:schemeClr val="tx1">
                  <a:lumMod val="65000"/>
                  <a:lumOff val="35000"/>
                </a:schemeClr>
              </a:solidFill>
            </a:endParaRPr>
          </a:p>
          <a:p>
            <a:pPr indent="-212400" algn="l">
              <a:lnSpc>
                <a:spcPts val="1800"/>
              </a:lnSpc>
              <a:spcBef>
                <a:spcPts val="600"/>
              </a:spcBef>
              <a:spcAft>
                <a:spcPts val="600"/>
              </a:spcAft>
              <a:buClr>
                <a:srgbClr val="FF6600"/>
              </a:buClr>
              <a:defRPr/>
            </a:pPr>
            <a:r>
              <a:rPr lang="pt-BR" sz="1400" dirty="0" smtClean="0">
                <a:solidFill>
                  <a:schemeClr val="tx1">
                    <a:lumMod val="65000"/>
                    <a:lumOff val="35000"/>
                  </a:schemeClr>
                </a:solidFill>
              </a:rPr>
              <a:t>Uma das </a:t>
            </a:r>
            <a:r>
              <a:rPr lang="pt-BR" sz="1400" dirty="0">
                <a:solidFill>
                  <a:schemeClr val="tx1">
                    <a:lumMod val="65000"/>
                    <a:lumOff val="35000"/>
                  </a:schemeClr>
                </a:solidFill>
              </a:rPr>
              <a:t>empresas que mais produzem petróleo e gás natural no país. </a:t>
            </a:r>
            <a:endParaRPr lang="pt-BR" sz="1400" dirty="0" smtClean="0">
              <a:solidFill>
                <a:schemeClr val="tx1">
                  <a:lumMod val="65000"/>
                  <a:lumOff val="35000"/>
                </a:schemeClr>
              </a:solidFill>
            </a:endParaRP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263" t="3488" r="11234" b="3488"/>
          <a:stretch/>
        </p:blipFill>
        <p:spPr bwMode="auto">
          <a:xfrm>
            <a:off x="400428" y="1762789"/>
            <a:ext cx="5112568" cy="396044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tângulo 1"/>
          <p:cNvSpPr/>
          <p:nvPr/>
        </p:nvSpPr>
        <p:spPr>
          <a:xfrm>
            <a:off x="311486" y="1330741"/>
            <a:ext cx="1133644" cy="369332"/>
          </a:xfrm>
          <a:prstGeom prst="rect">
            <a:avLst/>
          </a:prstGeom>
        </p:spPr>
        <p:txBody>
          <a:bodyPr wrap="none">
            <a:spAutoFit/>
          </a:bodyPr>
          <a:lstStyle/>
          <a:p>
            <a:r>
              <a:rPr lang="pt-BR" b="1" dirty="0" smtClean="0">
                <a:solidFill>
                  <a:schemeClr val="tx1">
                    <a:lumMod val="65000"/>
                    <a:lumOff val="35000"/>
                  </a:schemeClr>
                </a:solidFill>
              </a:rPr>
              <a:t>Portfólio</a:t>
            </a:r>
            <a:endParaRPr lang="pt-BR" b="1" dirty="0"/>
          </a:p>
        </p:txBody>
      </p:sp>
    </p:spTree>
    <p:extLst>
      <p:ext uri="{BB962C8B-B14F-4D97-AF65-F5344CB8AC3E}">
        <p14:creationId xmlns:p14="http://schemas.microsoft.com/office/powerpoint/2010/main" xmlns="" val="182093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7979" y="3933056"/>
            <a:ext cx="3828288" cy="26172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1"/>
          <p:cNvSpPr>
            <a:spLocks noChangeArrowheads="1"/>
          </p:cNvSpPr>
          <p:nvPr/>
        </p:nvSpPr>
        <p:spPr bwMode="auto">
          <a:xfrm>
            <a:off x="4011613" y="1190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txBox="1">
            <a:spLocks noChangeArrowheads="1"/>
          </p:cNvSpPr>
          <p:nvPr/>
        </p:nvSpPr>
        <p:spPr bwMode="auto">
          <a:xfrm>
            <a:off x="395536" y="280639"/>
            <a:ext cx="648072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pt-BR" sz="2200" b="1" dirty="0" err="1" smtClean="0">
                <a:solidFill>
                  <a:srgbClr val="FF6600"/>
                </a:solidFill>
              </a:rPr>
              <a:t>Bloco</a:t>
            </a:r>
            <a:r>
              <a:rPr lang="en-US" altLang="pt-BR" sz="2200" b="1" dirty="0" smtClean="0">
                <a:solidFill>
                  <a:srgbClr val="FF6600"/>
                </a:solidFill>
              </a:rPr>
              <a:t> BM-C-33</a:t>
            </a:r>
            <a:endParaRPr lang="en-US" altLang="pt-BR" sz="2200" b="1" dirty="0">
              <a:solidFill>
                <a:srgbClr val="FF6600"/>
              </a:solidFill>
            </a:endParaRPr>
          </a:p>
        </p:txBody>
      </p:sp>
      <p:sp>
        <p:nvSpPr>
          <p:cNvPr id="5" name="TextBox 6"/>
          <p:cNvSpPr txBox="1"/>
          <p:nvPr/>
        </p:nvSpPr>
        <p:spPr>
          <a:xfrm>
            <a:off x="361008" y="1415986"/>
            <a:ext cx="4355008" cy="4247317"/>
          </a:xfrm>
          <a:prstGeom prst="rect">
            <a:avLst/>
          </a:prstGeom>
          <a:noFill/>
        </p:spPr>
        <p:txBody>
          <a:bodyPr wrap="square" rtlCol="0">
            <a:spAutoFit/>
          </a:bodyPr>
          <a:lstStyle>
            <a:defPPr>
              <a:defRPr lang="pt-BR"/>
            </a:defPPr>
            <a:lvl1pPr marL="285750" indent="-285750" algn="just" fontAlgn="auto">
              <a:lnSpc>
                <a:spcPct val="100000"/>
              </a:lnSpc>
              <a:spcBef>
                <a:spcPts val="0"/>
              </a:spcBef>
              <a:spcAft>
                <a:spcPts val="1200"/>
              </a:spcAft>
              <a:buClr>
                <a:srgbClr val="FF7B00"/>
              </a:buClr>
              <a:buFont typeface="Wingdings" panose="05000000000000000000" pitchFamily="2" charset="2"/>
              <a:buChar char="q"/>
              <a:defRPr sz="1300" b="0" kern="0">
                <a:solidFill>
                  <a:srgbClr val="00224C"/>
                </a:solidFill>
              </a:defRPr>
            </a:lvl1pPr>
            <a:lvl2pPr marL="285750" lvl="1" indent="-285750" algn="just" fontAlgn="auto">
              <a:lnSpc>
                <a:spcPct val="100000"/>
              </a:lnSpc>
              <a:spcBef>
                <a:spcPts val="0"/>
              </a:spcBef>
              <a:spcAft>
                <a:spcPts val="1200"/>
              </a:spcAft>
              <a:buClr>
                <a:srgbClr val="FF7B00"/>
              </a:buClr>
              <a:buFont typeface="Wingdings" panose="05000000000000000000" pitchFamily="2" charset="2"/>
              <a:buChar char="q"/>
              <a:defRPr sz="1300" b="0" kern="0">
                <a:solidFill>
                  <a:srgbClr val="00224C"/>
                </a:solidFill>
              </a:defRPr>
            </a:lvl2pPr>
          </a:lstStyle>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kern="1200" dirty="0" smtClean="0">
                <a:solidFill>
                  <a:schemeClr val="tx1">
                    <a:lumMod val="65000"/>
                    <a:lumOff val="35000"/>
                  </a:schemeClr>
                </a:solidFill>
              </a:rPr>
              <a:t>Parceria: Statoil (Operador, 35%), Repsol Sinopec </a:t>
            </a:r>
            <a:r>
              <a:rPr lang="pt-BR" sz="1400" kern="1200" dirty="0">
                <a:solidFill>
                  <a:schemeClr val="tx1">
                    <a:lumMod val="65000"/>
                    <a:lumOff val="35000"/>
                  </a:schemeClr>
                </a:solidFill>
              </a:rPr>
              <a:t>(35</a:t>
            </a:r>
            <a:r>
              <a:rPr lang="pt-BR" sz="1400" kern="1200" dirty="0" smtClean="0">
                <a:solidFill>
                  <a:schemeClr val="tx1">
                    <a:lumMod val="65000"/>
                    <a:lumOff val="35000"/>
                  </a:schemeClr>
                </a:solidFill>
              </a:rPr>
              <a:t>%) e Petrobras </a:t>
            </a:r>
            <a:r>
              <a:rPr lang="pt-BR" sz="1400" kern="1200" dirty="0">
                <a:solidFill>
                  <a:schemeClr val="tx1">
                    <a:lumMod val="65000"/>
                    <a:lumOff val="35000"/>
                  </a:schemeClr>
                </a:solidFill>
              </a:rPr>
              <a:t>(30</a:t>
            </a:r>
            <a:r>
              <a:rPr lang="pt-BR" sz="1400" kern="1200" dirty="0" smtClean="0">
                <a:solidFill>
                  <a:schemeClr val="tx1">
                    <a:lumMod val="65000"/>
                    <a:lumOff val="35000"/>
                  </a:schemeClr>
                </a:solidFill>
              </a:rPr>
              <a:t>%)</a:t>
            </a: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kern="1200" dirty="0" smtClean="0">
                <a:solidFill>
                  <a:schemeClr val="tx1">
                    <a:lumMod val="65000"/>
                    <a:lumOff val="35000"/>
                  </a:schemeClr>
                </a:solidFill>
              </a:rPr>
              <a:t>Sétima Rodada de Licitações de Blocos Exploratórios – 2005</a:t>
            </a: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kern="1200" dirty="0" smtClean="0">
                <a:solidFill>
                  <a:schemeClr val="tx1">
                    <a:lumMod val="65000"/>
                    <a:lumOff val="35000"/>
                  </a:schemeClr>
                </a:solidFill>
              </a:rPr>
              <a:t>Contrato de concessão – Janeiro de 2006</a:t>
            </a: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kern="1200" dirty="0" smtClean="0">
                <a:solidFill>
                  <a:schemeClr val="tx1">
                    <a:lumMod val="65000"/>
                    <a:lumOff val="35000"/>
                  </a:schemeClr>
                </a:solidFill>
              </a:rPr>
              <a:t>Três </a:t>
            </a:r>
            <a:r>
              <a:rPr lang="pt-BR" sz="1400" kern="1200" dirty="0">
                <a:solidFill>
                  <a:schemeClr val="tx1">
                    <a:lumMod val="65000"/>
                    <a:lumOff val="35000"/>
                  </a:schemeClr>
                </a:solidFill>
              </a:rPr>
              <a:t>descobertas foram feitas dentro da licença: </a:t>
            </a:r>
            <a:r>
              <a:rPr lang="pt-BR" sz="1400" kern="1200" dirty="0" err="1">
                <a:solidFill>
                  <a:schemeClr val="tx1">
                    <a:lumMod val="65000"/>
                    <a:lumOff val="35000"/>
                  </a:schemeClr>
                </a:solidFill>
              </a:rPr>
              <a:t>Seat</a:t>
            </a:r>
            <a:r>
              <a:rPr lang="pt-BR" sz="1400" kern="1200" dirty="0">
                <a:solidFill>
                  <a:schemeClr val="tx1">
                    <a:lumMod val="65000"/>
                    <a:lumOff val="35000"/>
                  </a:schemeClr>
                </a:solidFill>
              </a:rPr>
              <a:t> (2010), Gávea (2011) e Pão de Açúcar (2012</a:t>
            </a:r>
            <a:r>
              <a:rPr lang="pt-BR" sz="1400" kern="1200" dirty="0" smtClean="0">
                <a:solidFill>
                  <a:schemeClr val="tx1">
                    <a:lumMod val="65000"/>
                    <a:lumOff val="35000"/>
                  </a:schemeClr>
                </a:solidFill>
              </a:rPr>
              <a:t>)</a:t>
            </a:r>
            <a:endParaRPr lang="pt-BR" sz="1400" kern="1200" dirty="0">
              <a:solidFill>
                <a:schemeClr val="tx1">
                  <a:lumMod val="65000"/>
                  <a:lumOff val="35000"/>
                </a:schemeClr>
              </a:solidFill>
            </a:endParaRP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u="sng" kern="1200" dirty="0">
                <a:solidFill>
                  <a:schemeClr val="tx1">
                    <a:lumMod val="65000"/>
                    <a:lumOff val="35000"/>
                  </a:schemeClr>
                </a:solidFill>
              </a:rPr>
              <a:t>Atividades realizadas:</a:t>
            </a:r>
            <a:r>
              <a:rPr lang="pt-BR" sz="1400" kern="1200" dirty="0">
                <a:solidFill>
                  <a:schemeClr val="tx1">
                    <a:lumMod val="65000"/>
                    <a:lumOff val="35000"/>
                  </a:schemeClr>
                </a:solidFill>
              </a:rPr>
              <a:t> </a:t>
            </a:r>
            <a:r>
              <a:rPr lang="pt-BR" sz="1400" kern="1200" dirty="0" smtClean="0">
                <a:solidFill>
                  <a:schemeClr val="tx1">
                    <a:lumMod val="65000"/>
                    <a:lumOff val="35000"/>
                  </a:schemeClr>
                </a:solidFill>
              </a:rPr>
              <a:t>Sísmica </a:t>
            </a:r>
            <a:r>
              <a:rPr lang="pt-BR" sz="1400" kern="1200" dirty="0">
                <a:solidFill>
                  <a:schemeClr val="tx1">
                    <a:lumMod val="65000"/>
                    <a:lumOff val="35000"/>
                  </a:schemeClr>
                </a:solidFill>
              </a:rPr>
              <a:t>3D, três poços exploratórios, quatro poços de delineação e quatro testes de formação </a:t>
            </a:r>
            <a:r>
              <a:rPr lang="pt-BR" sz="1400" kern="1200" dirty="0" smtClean="0">
                <a:solidFill>
                  <a:schemeClr val="tx1">
                    <a:lumMod val="65000"/>
                    <a:lumOff val="35000"/>
                  </a:schemeClr>
                </a:solidFill>
              </a:rPr>
              <a:t>(</a:t>
            </a:r>
            <a:r>
              <a:rPr lang="pt-BR" sz="1400" kern="1200" dirty="0" err="1" smtClean="0">
                <a:solidFill>
                  <a:schemeClr val="tx1">
                    <a:lumMod val="65000"/>
                    <a:lumOff val="35000"/>
                  </a:schemeClr>
                </a:solidFill>
              </a:rPr>
              <a:t>TFRs</a:t>
            </a:r>
            <a:r>
              <a:rPr lang="pt-BR" sz="1400" kern="1200" dirty="0" smtClean="0">
                <a:solidFill>
                  <a:schemeClr val="tx1">
                    <a:lumMod val="65000"/>
                    <a:lumOff val="35000"/>
                  </a:schemeClr>
                </a:solidFill>
              </a:rPr>
              <a:t>)</a:t>
            </a:r>
            <a:endParaRPr lang="pt-BR" sz="1400" kern="1200" dirty="0">
              <a:solidFill>
                <a:schemeClr val="tx1">
                  <a:lumMod val="65000"/>
                  <a:lumOff val="35000"/>
                </a:schemeClr>
              </a:solidFill>
            </a:endParaRP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kern="1200" dirty="0">
                <a:solidFill>
                  <a:schemeClr val="tx1">
                    <a:lumMod val="65000"/>
                    <a:lumOff val="35000"/>
                  </a:schemeClr>
                </a:solidFill>
              </a:rPr>
              <a:t>Final do período de </a:t>
            </a:r>
            <a:r>
              <a:rPr lang="pt-BR" sz="1400" kern="1200" dirty="0" smtClean="0">
                <a:solidFill>
                  <a:schemeClr val="tx1">
                    <a:lumMod val="65000"/>
                    <a:lumOff val="35000"/>
                  </a:schemeClr>
                </a:solidFill>
              </a:rPr>
              <a:t>avaliação, 1T 2018</a:t>
            </a:r>
            <a:endParaRPr lang="pt-BR" sz="1400" kern="1200" dirty="0">
              <a:solidFill>
                <a:schemeClr val="tx1">
                  <a:lumMod val="65000"/>
                  <a:lumOff val="35000"/>
                </a:schemeClr>
              </a:solidFill>
            </a:endParaRPr>
          </a:p>
          <a:p>
            <a:pPr indent="-212400" algn="l">
              <a:lnSpc>
                <a:spcPts val="1800"/>
              </a:lnSpc>
              <a:spcBef>
                <a:spcPts val="600"/>
              </a:spcBef>
              <a:spcAft>
                <a:spcPts val="600"/>
              </a:spcAft>
              <a:buClr>
                <a:srgbClr val="FF6600"/>
              </a:buClr>
              <a:buFont typeface="Wingdings" panose="05000000000000000000" pitchFamily="2" charset="2"/>
              <a:buChar char="ü"/>
              <a:defRPr/>
            </a:pPr>
            <a:r>
              <a:rPr lang="pt-BR" sz="1400" u="sng" kern="1200" dirty="0">
                <a:solidFill>
                  <a:schemeClr val="tx1">
                    <a:lumMod val="65000"/>
                    <a:lumOff val="35000"/>
                  </a:schemeClr>
                </a:solidFill>
              </a:rPr>
              <a:t>Atividades atuais:</a:t>
            </a:r>
            <a:r>
              <a:rPr lang="pt-BR" sz="1400" kern="1200" dirty="0">
                <a:solidFill>
                  <a:schemeClr val="tx1">
                    <a:lumMod val="65000"/>
                    <a:lumOff val="35000"/>
                  </a:schemeClr>
                </a:solidFill>
              </a:rPr>
              <a:t> </a:t>
            </a:r>
            <a:r>
              <a:rPr lang="pt-BR" sz="1400" kern="1200" dirty="0" smtClean="0">
                <a:solidFill>
                  <a:schemeClr val="tx1">
                    <a:lumMod val="65000"/>
                    <a:lumOff val="35000"/>
                  </a:schemeClr>
                </a:solidFill>
              </a:rPr>
              <a:t>Completar </a:t>
            </a:r>
            <a:r>
              <a:rPr lang="pt-BR" sz="1400" kern="1200" dirty="0">
                <a:solidFill>
                  <a:schemeClr val="tx1">
                    <a:lumMod val="65000"/>
                    <a:lumOff val="35000"/>
                  </a:schemeClr>
                </a:solidFill>
              </a:rPr>
              <a:t>os estudos da fase de Visualização e </a:t>
            </a:r>
            <a:r>
              <a:rPr lang="pt-BR" sz="1400" kern="1200" dirty="0" smtClean="0">
                <a:solidFill>
                  <a:schemeClr val="tx1">
                    <a:lumMod val="65000"/>
                    <a:lumOff val="35000"/>
                  </a:schemeClr>
                </a:solidFill>
              </a:rPr>
              <a:t>iniciar </a:t>
            </a:r>
            <a:r>
              <a:rPr lang="pt-BR" sz="1400" kern="1200" dirty="0" err="1" smtClean="0">
                <a:solidFill>
                  <a:schemeClr val="tx1">
                    <a:lumMod val="65000"/>
                    <a:lumOff val="35000"/>
                  </a:schemeClr>
                </a:solidFill>
              </a:rPr>
              <a:t>Conceitualização</a:t>
            </a:r>
            <a:endParaRPr lang="pt-BR" sz="1400" kern="1200" dirty="0">
              <a:solidFill>
                <a:schemeClr val="tx1">
                  <a:lumMod val="65000"/>
                  <a:lumOff val="35000"/>
                </a:schemeClr>
              </a:solidFill>
            </a:endParaRPr>
          </a:p>
        </p:txBody>
      </p:sp>
      <p:pic>
        <p:nvPicPr>
          <p:cNvPr id="2050" name="Picture 2" descr="S:\E&amp;P\Ocean Rig Mylos\Ocean Rig Mylos - fotos tratadas\Navio Sonda da Campanha de Appraisal do bloco BM-C-33 na bacia de campos 3.jpg"/>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a:ext>
            </a:extLst>
          </a:blip>
          <a:srcRect/>
          <a:stretch>
            <a:fillRect/>
          </a:stretch>
        </p:blipFill>
        <p:spPr bwMode="auto">
          <a:xfrm>
            <a:off x="4607979" y="1232257"/>
            <a:ext cx="3879362" cy="25890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798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11613" y="1190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txBox="1">
            <a:spLocks noChangeArrowheads="1"/>
          </p:cNvSpPr>
          <p:nvPr/>
        </p:nvSpPr>
        <p:spPr bwMode="auto">
          <a:xfrm>
            <a:off x="395535" y="280639"/>
            <a:ext cx="6853451"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pt-BR" altLang="pt-BR" sz="2200" b="1" dirty="0" smtClean="0">
                <a:solidFill>
                  <a:srgbClr val="FF6600"/>
                </a:solidFill>
              </a:rPr>
              <a:t>Conceito Preliminar de Desenvolvimento</a:t>
            </a:r>
            <a:endParaRPr lang="en-US" altLang="pt-BR" sz="2200" b="1" dirty="0">
              <a:solidFill>
                <a:srgbClr val="FF6600"/>
              </a:solidFill>
            </a:endParaRPr>
          </a:p>
        </p:txBody>
      </p:sp>
      <p:sp>
        <p:nvSpPr>
          <p:cNvPr id="9" name="Content Placeholder 1"/>
          <p:cNvSpPr>
            <a:spLocks noGrp="1"/>
          </p:cNvSpPr>
          <p:nvPr>
            <p:ph idx="1"/>
          </p:nvPr>
        </p:nvSpPr>
        <p:spPr>
          <a:xfrm>
            <a:off x="446856" y="1772816"/>
            <a:ext cx="4485184" cy="3139321"/>
          </a:xfrm>
          <a:solidFill>
            <a:schemeClr val="bg1"/>
          </a:solidFill>
        </p:spPr>
        <p:txBody>
          <a:bodyPr/>
          <a:lstStyle/>
          <a:p>
            <a:pPr marL="285750" indent="-212400" fontAlgn="auto">
              <a:lnSpc>
                <a:spcPct val="150000"/>
              </a:lnSpc>
              <a:spcBef>
                <a:spcPts val="0"/>
              </a:spcBef>
              <a:spcAft>
                <a:spcPts val="0"/>
              </a:spcAft>
              <a:buClr>
                <a:srgbClr val="FF6600"/>
              </a:buClr>
              <a:buFont typeface="Wingdings" panose="05000000000000000000" pitchFamily="2" charset="2"/>
              <a:buChar char="ü"/>
              <a:defRPr/>
            </a:pPr>
            <a:r>
              <a:rPr lang="pt-BR" sz="1600" dirty="0" smtClean="0">
                <a:solidFill>
                  <a:schemeClr val="tx1">
                    <a:lumMod val="65000"/>
                    <a:lumOff val="35000"/>
                  </a:schemeClr>
                </a:solidFill>
                <a:latin typeface="Arial" panose="020B0604020202020204" pitchFamily="34" charset="0"/>
                <a:cs typeface="Arial" panose="020B0604020202020204" pitchFamily="34" charset="0"/>
              </a:rPr>
              <a:t>Unidade de Produção:</a:t>
            </a:r>
          </a:p>
          <a:p>
            <a:pPr marL="360000" lvl="1" indent="-140400" fontAlgn="auto">
              <a:lnSpc>
                <a:spcPct val="150000"/>
              </a:lnSpc>
              <a:spcBef>
                <a:spcPts val="0"/>
              </a:spcBef>
              <a:spcAft>
                <a:spcPts val="0"/>
              </a:spcAft>
              <a:buClr>
                <a:srgbClr val="FF6600"/>
              </a:buClr>
              <a:buFont typeface="Arial" panose="020B0604020202020204" pitchFamily="34" charset="0"/>
              <a:buChar char="•"/>
              <a:defRPr/>
            </a:pPr>
            <a:r>
              <a:rPr lang="pt-BR" sz="1400" dirty="0" smtClean="0">
                <a:solidFill>
                  <a:schemeClr val="tx1">
                    <a:lumMod val="65000"/>
                    <a:lumOff val="35000"/>
                  </a:schemeClr>
                </a:solidFill>
                <a:latin typeface="Arial" panose="020B0604020202020204" pitchFamily="34" charset="0"/>
                <a:cs typeface="Arial" panose="020B0604020202020204" pitchFamily="34" charset="0"/>
              </a:rPr>
              <a:t>FPSO</a:t>
            </a:r>
          </a:p>
          <a:p>
            <a:pPr marL="760050" lvl="2" indent="-140400" fontAlgn="auto">
              <a:lnSpc>
                <a:spcPct val="150000"/>
              </a:lnSpc>
              <a:spcBef>
                <a:spcPts val="0"/>
              </a:spcBef>
              <a:spcAft>
                <a:spcPts val="0"/>
              </a:spcAft>
              <a:buClr>
                <a:srgbClr val="FF6600"/>
              </a:buClr>
              <a:buFont typeface="Arial" panose="020B0604020202020204" pitchFamily="34" charset="0"/>
              <a:buChar char="•"/>
              <a:defRPr/>
            </a:pPr>
            <a:r>
              <a:rPr lang="pt-BR" sz="1200" dirty="0">
                <a:solidFill>
                  <a:schemeClr val="tx1">
                    <a:lumMod val="65000"/>
                    <a:lumOff val="35000"/>
                  </a:schemeClr>
                </a:solidFill>
                <a:latin typeface="Arial" panose="020B0604020202020204" pitchFamily="34" charset="0"/>
                <a:cs typeface="Arial" panose="020B0604020202020204" pitchFamily="34" charset="0"/>
              </a:rPr>
              <a:t>~ 100.000 </a:t>
            </a:r>
            <a:r>
              <a:rPr lang="pt-BR" sz="1200" dirty="0" err="1">
                <a:solidFill>
                  <a:schemeClr val="tx1">
                    <a:lumMod val="65000"/>
                    <a:lumOff val="35000"/>
                  </a:schemeClr>
                </a:solidFill>
                <a:latin typeface="Arial" panose="020B0604020202020204" pitchFamily="34" charset="0"/>
                <a:cs typeface="Arial" panose="020B0604020202020204" pitchFamily="34" charset="0"/>
              </a:rPr>
              <a:t>bopd</a:t>
            </a:r>
            <a:endParaRPr lang="pt-BR" sz="1200" dirty="0">
              <a:solidFill>
                <a:schemeClr val="tx1">
                  <a:lumMod val="65000"/>
                  <a:lumOff val="35000"/>
                </a:schemeClr>
              </a:solidFill>
              <a:latin typeface="Arial" panose="020B0604020202020204" pitchFamily="34" charset="0"/>
              <a:cs typeface="Arial" panose="020B0604020202020204" pitchFamily="34" charset="0"/>
            </a:endParaRPr>
          </a:p>
          <a:p>
            <a:pPr marL="760050" lvl="2" indent="-140400" fontAlgn="auto">
              <a:lnSpc>
                <a:spcPct val="150000"/>
              </a:lnSpc>
              <a:spcBef>
                <a:spcPts val="0"/>
              </a:spcBef>
              <a:spcAft>
                <a:spcPts val="0"/>
              </a:spcAft>
              <a:buClr>
                <a:srgbClr val="FF6600"/>
              </a:buClr>
              <a:buFont typeface="Arial" panose="020B0604020202020204" pitchFamily="34" charset="0"/>
              <a:buChar char="•"/>
              <a:defRPr/>
            </a:pPr>
            <a:r>
              <a:rPr lang="pt-BR" sz="1200" dirty="0" smtClean="0">
                <a:solidFill>
                  <a:schemeClr val="tx1">
                    <a:lumMod val="65000"/>
                    <a:lumOff val="35000"/>
                  </a:schemeClr>
                </a:solidFill>
                <a:latin typeface="Arial" panose="020B0604020202020204" pitchFamily="34" charset="0"/>
                <a:cs typeface="Arial" panose="020B0604020202020204" pitchFamily="34" charset="0"/>
              </a:rPr>
              <a:t>~ </a:t>
            </a:r>
            <a:r>
              <a:rPr lang="pt-BR" sz="1200" dirty="0">
                <a:solidFill>
                  <a:schemeClr val="tx1">
                    <a:lumMod val="65000"/>
                    <a:lumOff val="35000"/>
                  </a:schemeClr>
                </a:solidFill>
                <a:latin typeface="Arial" panose="020B0604020202020204" pitchFamily="34" charset="0"/>
                <a:cs typeface="Arial" panose="020B0604020202020204" pitchFamily="34" charset="0"/>
              </a:rPr>
              <a:t>15.000.000 m3/d de gás</a:t>
            </a:r>
          </a:p>
          <a:p>
            <a:pPr marL="360000" lvl="1" indent="-140400" fontAlgn="auto">
              <a:lnSpc>
                <a:spcPct val="150000"/>
              </a:lnSpc>
              <a:spcBef>
                <a:spcPts val="0"/>
              </a:spcBef>
              <a:spcAft>
                <a:spcPts val="0"/>
              </a:spcAft>
              <a:buClr>
                <a:srgbClr val="FF6600"/>
              </a:buClr>
              <a:buFont typeface="Arial" panose="020B0604020202020204" pitchFamily="34" charset="0"/>
              <a:buChar char="•"/>
              <a:defRPr/>
            </a:pPr>
            <a:r>
              <a:rPr lang="pt-BR" sz="1400" dirty="0" smtClean="0">
                <a:solidFill>
                  <a:schemeClr val="tx1">
                    <a:lumMod val="65000"/>
                    <a:lumOff val="35000"/>
                  </a:schemeClr>
                </a:solidFill>
                <a:latin typeface="Arial" panose="020B0604020202020204" pitchFamily="34" charset="0"/>
                <a:cs typeface="Arial" panose="020B0604020202020204" pitchFamily="34" charset="0"/>
              </a:rPr>
              <a:t>Lâmina de agua: 2500 m – 2800 m.</a:t>
            </a:r>
          </a:p>
          <a:p>
            <a:pPr marL="685800" lvl="1" indent="-212400" fontAlgn="auto">
              <a:lnSpc>
                <a:spcPct val="150000"/>
              </a:lnSpc>
              <a:spcBef>
                <a:spcPts val="0"/>
              </a:spcBef>
              <a:spcAft>
                <a:spcPts val="0"/>
              </a:spcAft>
              <a:buClr>
                <a:srgbClr val="FF6600"/>
              </a:buClr>
              <a:buFont typeface="Arial" panose="020B0604020202020204" pitchFamily="34" charset="0"/>
              <a:buChar char="•"/>
              <a:defRPr/>
            </a:pPr>
            <a:endParaRPr lang="pt-BR" sz="140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12400" fontAlgn="auto">
              <a:lnSpc>
                <a:spcPct val="150000"/>
              </a:lnSpc>
              <a:spcBef>
                <a:spcPts val="0"/>
              </a:spcBef>
              <a:spcAft>
                <a:spcPts val="0"/>
              </a:spcAft>
              <a:buClr>
                <a:srgbClr val="FF6600"/>
              </a:buClr>
              <a:buFont typeface="Wingdings" panose="05000000000000000000" pitchFamily="2" charset="2"/>
              <a:buChar char="ü"/>
              <a:defRPr/>
            </a:pPr>
            <a:r>
              <a:rPr lang="pt-BR" sz="1400" dirty="0" smtClean="0">
                <a:solidFill>
                  <a:schemeClr val="tx1">
                    <a:lumMod val="65000"/>
                    <a:lumOff val="35000"/>
                  </a:schemeClr>
                </a:solidFill>
                <a:latin typeface="Arial" panose="020B0604020202020204" pitchFamily="34" charset="0"/>
                <a:cs typeface="Arial" panose="020B0604020202020204" pitchFamily="34" charset="0"/>
              </a:rPr>
              <a:t>Reservatório:</a:t>
            </a:r>
          </a:p>
          <a:p>
            <a:pPr marL="360000" lvl="1" indent="-140400" fontAlgn="auto">
              <a:lnSpc>
                <a:spcPct val="150000"/>
              </a:lnSpc>
              <a:spcBef>
                <a:spcPts val="0"/>
              </a:spcBef>
              <a:spcAft>
                <a:spcPts val="0"/>
              </a:spcAft>
              <a:buClr>
                <a:srgbClr val="FF6600"/>
              </a:buClr>
              <a:buFont typeface="Arial" panose="020B0604020202020204" pitchFamily="34" charset="0"/>
              <a:buChar char="•"/>
              <a:defRPr/>
            </a:pPr>
            <a:r>
              <a:rPr lang="pt-BR" sz="1200" dirty="0" smtClean="0">
                <a:solidFill>
                  <a:schemeClr val="tx1">
                    <a:lumMod val="65000"/>
                    <a:lumOff val="35000"/>
                  </a:schemeClr>
                </a:solidFill>
                <a:latin typeface="Arial" panose="020B0604020202020204" pitchFamily="34" charset="0"/>
                <a:cs typeface="Arial" panose="020B0604020202020204" pitchFamily="34" charset="0"/>
              </a:rPr>
              <a:t>Carbonatos </a:t>
            </a:r>
            <a:r>
              <a:rPr lang="pt-BR" sz="1200" dirty="0">
                <a:solidFill>
                  <a:schemeClr val="tx1">
                    <a:lumMod val="65000"/>
                    <a:lumOff val="35000"/>
                  </a:schemeClr>
                </a:solidFill>
                <a:latin typeface="Arial" panose="020B0604020202020204" pitchFamily="34" charset="0"/>
                <a:cs typeface="Arial" panose="020B0604020202020204" pitchFamily="34" charset="0"/>
              </a:rPr>
              <a:t>silicificados + vulcânicos</a:t>
            </a:r>
          </a:p>
          <a:p>
            <a:pPr marL="360000" lvl="1" indent="-140400" fontAlgn="auto">
              <a:lnSpc>
                <a:spcPct val="150000"/>
              </a:lnSpc>
              <a:spcBef>
                <a:spcPts val="0"/>
              </a:spcBef>
              <a:spcAft>
                <a:spcPts val="0"/>
              </a:spcAft>
              <a:buClr>
                <a:srgbClr val="FF6600"/>
              </a:buClr>
              <a:buFont typeface="Arial" panose="020B0604020202020204" pitchFamily="34" charset="0"/>
              <a:buChar char="•"/>
              <a:defRPr/>
            </a:pPr>
            <a:r>
              <a:rPr lang="pt-BR" sz="1200" dirty="0">
                <a:solidFill>
                  <a:schemeClr val="tx1">
                    <a:lumMod val="65000"/>
                    <a:lumOff val="35000"/>
                  </a:schemeClr>
                </a:solidFill>
                <a:latin typeface="Arial" panose="020B0604020202020204" pitchFamily="34" charset="0"/>
                <a:cs typeface="Arial" panose="020B0604020202020204" pitchFamily="34" charset="0"/>
              </a:rPr>
              <a:t>Sem H2S ou CO2</a:t>
            </a:r>
          </a:p>
          <a:p>
            <a:pPr marL="360000" lvl="1" indent="-140400" fontAlgn="auto">
              <a:lnSpc>
                <a:spcPct val="150000"/>
              </a:lnSpc>
              <a:spcBef>
                <a:spcPts val="0"/>
              </a:spcBef>
              <a:spcAft>
                <a:spcPts val="0"/>
              </a:spcAft>
              <a:buClr>
                <a:srgbClr val="FF6600"/>
              </a:buClr>
              <a:buFont typeface="Arial" panose="020B0604020202020204" pitchFamily="34" charset="0"/>
              <a:buChar char="•"/>
              <a:defRPr/>
            </a:pPr>
            <a:r>
              <a:rPr lang="pt-BR" sz="1200" dirty="0">
                <a:solidFill>
                  <a:schemeClr val="tx1">
                    <a:lumMod val="65000"/>
                    <a:lumOff val="35000"/>
                  </a:schemeClr>
                </a:solidFill>
                <a:latin typeface="Arial" panose="020B0604020202020204" pitchFamily="34" charset="0"/>
                <a:cs typeface="Arial" panose="020B0604020202020204" pitchFamily="34" charset="0"/>
              </a:rPr>
              <a:t>Gás + </a:t>
            </a:r>
            <a:r>
              <a:rPr lang="pt-BR" sz="1200" dirty="0" err="1">
                <a:solidFill>
                  <a:schemeClr val="tx1">
                    <a:lumMod val="65000"/>
                    <a:lumOff val="35000"/>
                  </a:schemeClr>
                </a:solidFill>
                <a:latin typeface="Arial" panose="020B0604020202020204" pitchFamily="34" charset="0"/>
                <a:cs typeface="Arial" panose="020B0604020202020204" pitchFamily="34" charset="0"/>
              </a:rPr>
              <a:t>Cond</a:t>
            </a:r>
            <a:r>
              <a:rPr lang="pt-BR" sz="1200" dirty="0">
                <a:solidFill>
                  <a:schemeClr val="tx1">
                    <a:lumMod val="65000"/>
                    <a:lumOff val="35000"/>
                  </a:schemeClr>
                </a:solidFill>
                <a:latin typeface="Arial" panose="020B0604020202020204" pitchFamily="34" charset="0"/>
                <a:cs typeface="Arial" panose="020B0604020202020204" pitchFamily="34" charset="0"/>
              </a:rPr>
              <a:t> (~40ºAPI) RGO: ~6000 </a:t>
            </a:r>
            <a:r>
              <a:rPr lang="pt-BR" sz="1200" dirty="0" err="1">
                <a:solidFill>
                  <a:schemeClr val="tx1">
                    <a:lumMod val="65000"/>
                    <a:lumOff val="35000"/>
                  </a:schemeClr>
                </a:solidFill>
                <a:latin typeface="Arial" panose="020B0604020202020204" pitchFamily="34" charset="0"/>
                <a:cs typeface="Arial" panose="020B0604020202020204" pitchFamily="34" charset="0"/>
              </a:rPr>
              <a:t>scf</a:t>
            </a:r>
            <a:r>
              <a:rPr lang="pt-BR" sz="1200" dirty="0">
                <a:solidFill>
                  <a:schemeClr val="tx1">
                    <a:lumMod val="65000"/>
                    <a:lumOff val="35000"/>
                  </a:schemeClr>
                </a:solidFill>
                <a:latin typeface="Arial" panose="020B0604020202020204" pitchFamily="34" charset="0"/>
                <a:cs typeface="Arial" panose="020B0604020202020204" pitchFamily="34" charset="0"/>
              </a:rPr>
              <a:t>/</a:t>
            </a:r>
            <a:r>
              <a:rPr lang="pt-BR" sz="1200" dirty="0" err="1">
                <a:solidFill>
                  <a:schemeClr val="tx1">
                    <a:lumMod val="65000"/>
                    <a:lumOff val="35000"/>
                  </a:schemeClr>
                </a:solidFill>
                <a:latin typeface="Arial" panose="020B0604020202020204" pitchFamily="34" charset="0"/>
                <a:cs typeface="Arial" panose="020B0604020202020204" pitchFamily="34" charset="0"/>
              </a:rPr>
              <a:t>stb</a:t>
            </a:r>
            <a:endParaRPr lang="pt-BR"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41013" y="4581128"/>
            <a:ext cx="3169456" cy="1612784"/>
          </a:xfrm>
          <a:prstGeom prst="rect">
            <a:avLst/>
          </a:prstGeom>
          <a:solidFill>
            <a:schemeClr val="bg1"/>
          </a:solidFill>
          <a:ln>
            <a:noFill/>
          </a:ln>
          <a:effectLs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1340768"/>
            <a:ext cx="4539530" cy="2832611"/>
          </a:xfrm>
          <a:prstGeom prst="rect">
            <a:avLst/>
          </a:prstGeom>
          <a:solidFill>
            <a:schemeClr val="tx1"/>
          </a:solidFill>
          <a:ln>
            <a:noFill/>
          </a:ln>
          <a:effectLst/>
        </p:spPr>
      </p:pic>
    </p:spTree>
    <p:extLst>
      <p:ext uri="{BB962C8B-B14F-4D97-AF65-F5344CB8AC3E}">
        <p14:creationId xmlns:p14="http://schemas.microsoft.com/office/powerpoint/2010/main" xmlns="" val="51721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11613" y="1190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1"/>
          <p:cNvSpPr txBox="1">
            <a:spLocks noChangeArrowheads="1"/>
          </p:cNvSpPr>
          <p:nvPr/>
        </p:nvSpPr>
        <p:spPr bwMode="auto">
          <a:xfrm>
            <a:off x="395536" y="280639"/>
            <a:ext cx="8424936"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pt-BR" sz="2200" b="1" dirty="0" err="1" smtClean="0">
                <a:solidFill>
                  <a:srgbClr val="FF6600"/>
                </a:solidFill>
              </a:rPr>
              <a:t>Flexibilização</a:t>
            </a:r>
            <a:r>
              <a:rPr lang="en-US" altLang="pt-BR" sz="2200" b="1" dirty="0" smtClean="0">
                <a:solidFill>
                  <a:srgbClr val="FF6600"/>
                </a:solidFill>
              </a:rPr>
              <a:t> de CL – </a:t>
            </a:r>
            <a:r>
              <a:rPr lang="en-US" altLang="pt-BR" sz="2200" b="1" dirty="0" err="1" smtClean="0">
                <a:solidFill>
                  <a:srgbClr val="FF6600"/>
                </a:solidFill>
              </a:rPr>
              <a:t>Impactos</a:t>
            </a:r>
            <a:r>
              <a:rPr lang="en-US" altLang="pt-BR" sz="2200" b="1" dirty="0" smtClean="0">
                <a:solidFill>
                  <a:srgbClr val="FF6600"/>
                </a:solidFill>
              </a:rPr>
              <a:t> </a:t>
            </a:r>
            <a:r>
              <a:rPr lang="en-US" altLang="pt-BR" sz="2200" b="1" dirty="0" err="1" smtClean="0">
                <a:solidFill>
                  <a:srgbClr val="FF6600"/>
                </a:solidFill>
              </a:rPr>
              <a:t>Econômicos</a:t>
            </a:r>
            <a:endParaRPr lang="en-US" altLang="pt-BR" sz="2200" b="1" dirty="0">
              <a:solidFill>
                <a:srgbClr val="FF6600"/>
              </a:solidFill>
            </a:endParaRPr>
          </a:p>
        </p:txBody>
      </p:sp>
      <p:sp>
        <p:nvSpPr>
          <p:cNvPr id="5" name="Rectangle 3"/>
          <p:cNvSpPr txBox="1">
            <a:spLocks noChangeArrowheads="1"/>
          </p:cNvSpPr>
          <p:nvPr/>
        </p:nvSpPr>
        <p:spPr bwMode="auto">
          <a:xfrm>
            <a:off x="425772" y="1322765"/>
            <a:ext cx="83947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pt-BR"/>
            </a:defPPr>
            <a:lvl1pPr marL="176213" indent="-176213" algn="just" eaLnBrk="1" hangingPunct="1">
              <a:spcBef>
                <a:spcPct val="50000"/>
              </a:spcBef>
              <a:buClr>
                <a:srgbClr val="FF7B00"/>
              </a:buClr>
              <a:buFont typeface="Wingdings" pitchFamily="2" charset="2"/>
              <a:buChar char="ü"/>
              <a:defRPr sz="1200">
                <a:solidFill>
                  <a:schemeClr val="bg2">
                    <a:lumMod val="10000"/>
                  </a:scheme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indent="0">
              <a:buNone/>
              <a:defRPr/>
            </a:pPr>
            <a:r>
              <a:rPr lang="pt-BR" sz="1400" dirty="0" smtClean="0">
                <a:solidFill>
                  <a:schemeClr val="tx1">
                    <a:lumMod val="65000"/>
                    <a:lumOff val="35000"/>
                  </a:schemeClr>
                </a:solidFill>
              </a:rPr>
              <a:t>O estudo realizado em 2016 “Custos e Benefícios da Atual Politica de Conteúdo Local” dos professores Edmar de Almeida, Luciano </a:t>
            </a:r>
            <a:r>
              <a:rPr lang="pt-BR" sz="1400" dirty="0" err="1" smtClean="0">
                <a:solidFill>
                  <a:schemeClr val="tx1">
                    <a:lumMod val="65000"/>
                    <a:lumOff val="35000"/>
                  </a:schemeClr>
                </a:solidFill>
              </a:rPr>
              <a:t>Losekann</a:t>
            </a:r>
            <a:r>
              <a:rPr lang="pt-BR" sz="1400" dirty="0" smtClean="0">
                <a:solidFill>
                  <a:schemeClr val="tx1">
                    <a:lumMod val="65000"/>
                    <a:lumOff val="35000"/>
                  </a:schemeClr>
                </a:solidFill>
              </a:rPr>
              <a:t> e William </a:t>
            </a:r>
            <a:r>
              <a:rPr lang="pt-BR" sz="1400" dirty="0" err="1" smtClean="0">
                <a:solidFill>
                  <a:schemeClr val="tx1">
                    <a:lumMod val="65000"/>
                    <a:lumOff val="35000"/>
                  </a:schemeClr>
                </a:solidFill>
              </a:rPr>
              <a:t>Vitto</a:t>
            </a:r>
            <a:r>
              <a:rPr lang="pt-BR" sz="1400" dirty="0" smtClean="0">
                <a:solidFill>
                  <a:schemeClr val="tx1">
                    <a:lumMod val="65000"/>
                    <a:lumOff val="35000"/>
                  </a:schemeClr>
                </a:solidFill>
              </a:rPr>
              <a:t> do IE/UFRJ realizado em parceria com o IBP.</a:t>
            </a:r>
          </a:p>
        </p:txBody>
      </p:sp>
      <p:graphicFrame>
        <p:nvGraphicFramePr>
          <p:cNvPr id="4" name="Objeto 3"/>
          <p:cNvGraphicFramePr>
            <a:graphicFrameLocks noChangeAspect="1"/>
          </p:cNvGraphicFramePr>
          <p:nvPr>
            <p:extLst>
              <p:ext uri="{D42A27DB-BD31-4B8C-83A1-F6EECF244321}">
                <p14:modId xmlns:p14="http://schemas.microsoft.com/office/powerpoint/2010/main" xmlns="" val="2663470389"/>
              </p:ext>
            </p:extLst>
          </p:nvPr>
        </p:nvGraphicFramePr>
        <p:xfrm>
          <a:off x="899592" y="2833389"/>
          <a:ext cx="7056438" cy="3763963"/>
        </p:xfrm>
        <a:graphic>
          <a:graphicData uri="http://schemas.openxmlformats.org/presentationml/2006/ole">
            <p:oleObj spid="_x0000_s1093" name="Planilha" r:id="rId3" imgW="6753222" imgH="3390964" progId="Excel.Sheet.12">
              <p:embed/>
            </p:oleObj>
          </a:graphicData>
        </a:graphic>
      </p:graphicFrame>
      <p:sp>
        <p:nvSpPr>
          <p:cNvPr id="6" name="Retângulo 5"/>
          <p:cNvSpPr/>
          <p:nvPr/>
        </p:nvSpPr>
        <p:spPr>
          <a:xfrm>
            <a:off x="425772" y="1959291"/>
            <a:ext cx="8394700" cy="677621"/>
          </a:xfrm>
          <a:prstGeom prst="rect">
            <a:avLst/>
          </a:prstGeom>
        </p:spPr>
        <p:txBody>
          <a:bodyPr wrap="square">
            <a:spAutoFit/>
          </a:bodyPr>
          <a:lstStyle/>
          <a:p>
            <a:pPr marL="0" indent="0">
              <a:lnSpc>
                <a:spcPts val="2400"/>
              </a:lnSpc>
              <a:buNone/>
              <a:defRPr/>
            </a:pPr>
            <a:r>
              <a:rPr lang="pt-BR" sz="1600" b="1" dirty="0">
                <a:solidFill>
                  <a:schemeClr val="tx1">
                    <a:lumMod val="65000"/>
                    <a:lumOff val="35000"/>
                  </a:schemeClr>
                </a:solidFill>
              </a:rPr>
              <a:t>A flexibilização nos compromissos de CL em 20% gerariam </a:t>
            </a:r>
            <a:r>
              <a:rPr lang="pt-BR" sz="1600" b="1" dirty="0">
                <a:solidFill>
                  <a:srgbClr val="FF6600"/>
                </a:solidFill>
              </a:rPr>
              <a:t>60.000 </a:t>
            </a:r>
            <a:r>
              <a:rPr lang="pt-BR" sz="1600" b="1" dirty="0">
                <a:solidFill>
                  <a:schemeClr val="tx1">
                    <a:lumMod val="65000"/>
                    <a:lumOff val="35000"/>
                  </a:schemeClr>
                </a:solidFill>
              </a:rPr>
              <a:t>empregos diretos e indiretos adicionais, </a:t>
            </a:r>
            <a:r>
              <a:rPr lang="pt-BR" sz="1600" b="1" dirty="0">
                <a:solidFill>
                  <a:srgbClr val="FF6600"/>
                </a:solidFill>
              </a:rPr>
              <a:t>US$ 1,10</a:t>
            </a:r>
            <a:r>
              <a:rPr lang="pt-BR" sz="1600" b="1" dirty="0">
                <a:solidFill>
                  <a:schemeClr val="tx1">
                    <a:lumMod val="65000"/>
                    <a:lumOff val="35000"/>
                  </a:schemeClr>
                </a:solidFill>
              </a:rPr>
              <a:t>  bilhões de renda e </a:t>
            </a:r>
            <a:r>
              <a:rPr lang="pt-BR" sz="1600" b="1" dirty="0">
                <a:solidFill>
                  <a:srgbClr val="FF6600"/>
                </a:solidFill>
              </a:rPr>
              <a:t>US$ 2,90 </a:t>
            </a:r>
            <a:r>
              <a:rPr lang="pt-BR" sz="1600" b="1" dirty="0">
                <a:solidFill>
                  <a:schemeClr val="tx1">
                    <a:lumMod val="65000"/>
                    <a:lumOff val="35000"/>
                  </a:schemeClr>
                </a:solidFill>
              </a:rPr>
              <a:t>bilhões de Impostos”.</a:t>
            </a:r>
          </a:p>
        </p:txBody>
      </p:sp>
    </p:spTree>
    <p:extLst>
      <p:ext uri="{BB962C8B-B14F-4D97-AF65-F5344CB8AC3E}">
        <p14:creationId xmlns:p14="http://schemas.microsoft.com/office/powerpoint/2010/main" xmlns="" val="186387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S:\E&amp;P\Stena\S.Drillmax (414).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285" t="29485" r="33651" b="1"/>
          <a:stretch/>
        </p:blipFill>
        <p:spPr bwMode="auto">
          <a:xfrm>
            <a:off x="5487415" y="3222171"/>
            <a:ext cx="3656584" cy="364429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Paralelogramo 14"/>
          <p:cNvSpPr/>
          <p:nvPr/>
        </p:nvSpPr>
        <p:spPr>
          <a:xfrm>
            <a:off x="4323502" y="2933323"/>
            <a:ext cx="2192714" cy="392467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83568" y="1513050"/>
            <a:ext cx="4788024" cy="475252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Título 8"/>
          <p:cNvSpPr>
            <a:spLocks noGrp="1"/>
          </p:cNvSpPr>
          <p:nvPr>
            <p:ph type="title"/>
          </p:nvPr>
        </p:nvSpPr>
        <p:spPr>
          <a:xfrm>
            <a:off x="395288" y="516880"/>
            <a:ext cx="8229600" cy="461665"/>
          </a:xfrm>
        </p:spPr>
        <p:txBody>
          <a:bodyPr/>
          <a:lstStyle/>
          <a:p>
            <a:r>
              <a:rPr lang="pt-BR" sz="2400" dirty="0" smtClean="0">
                <a:solidFill>
                  <a:srgbClr val="FF6600"/>
                </a:solidFill>
              </a:rPr>
              <a:t>Conclusão</a:t>
            </a:r>
            <a:endParaRPr lang="pt-BR" sz="2400" dirty="0">
              <a:solidFill>
                <a:srgbClr val="FF6600"/>
              </a:solidFill>
            </a:endParaRPr>
          </a:p>
        </p:txBody>
      </p:sp>
      <p:sp>
        <p:nvSpPr>
          <p:cNvPr id="10" name="Espaço Reservado para Conteúdo 9"/>
          <p:cNvSpPr>
            <a:spLocks noGrp="1"/>
          </p:cNvSpPr>
          <p:nvPr>
            <p:ph idx="1"/>
          </p:nvPr>
        </p:nvSpPr>
        <p:spPr>
          <a:xfrm>
            <a:off x="206406" y="742583"/>
            <a:ext cx="452736" cy="2246769"/>
          </a:xfrm>
        </p:spPr>
        <p:txBody>
          <a:bodyPr/>
          <a:lstStyle/>
          <a:p>
            <a:r>
              <a:rPr lang="pt-BR" sz="14000" dirty="0" smtClean="0">
                <a:solidFill>
                  <a:srgbClr val="FF6600"/>
                </a:solidFill>
              </a:rPr>
              <a:t>“</a:t>
            </a:r>
            <a:endParaRPr lang="pt-BR" sz="14000" dirty="0">
              <a:solidFill>
                <a:srgbClr val="FF6600"/>
              </a:solidFill>
            </a:endParaRPr>
          </a:p>
        </p:txBody>
      </p:sp>
      <p:sp>
        <p:nvSpPr>
          <p:cNvPr id="4" name="Retângulo 3"/>
          <p:cNvSpPr/>
          <p:nvPr/>
        </p:nvSpPr>
        <p:spPr>
          <a:xfrm>
            <a:off x="899592" y="1729074"/>
            <a:ext cx="4572000" cy="4332468"/>
          </a:xfrm>
          <a:prstGeom prst="rect">
            <a:avLst/>
          </a:prstGeom>
        </p:spPr>
        <p:txBody>
          <a:bodyPr>
            <a:spAutoFit/>
          </a:bodyPr>
          <a:lstStyle/>
          <a:p>
            <a:pPr>
              <a:lnSpc>
                <a:spcPts val="2000"/>
              </a:lnSpc>
              <a:spcBef>
                <a:spcPts val="600"/>
              </a:spcBef>
              <a:spcAft>
                <a:spcPts val="600"/>
              </a:spcAft>
              <a:buClr>
                <a:schemeClr val="accent6">
                  <a:lumMod val="75000"/>
                </a:schemeClr>
              </a:buClr>
              <a:defRPr/>
            </a:pPr>
            <a:r>
              <a:rPr lang="pt-BR" sz="1600" dirty="0">
                <a:solidFill>
                  <a:schemeClr val="tx1">
                    <a:lumMod val="65000"/>
                    <a:lumOff val="35000"/>
                  </a:schemeClr>
                </a:solidFill>
              </a:rPr>
              <a:t>Segundo estimativas da ANP, “a cadeia de exploração e produção do setor de petróleo e gás tem investimentos potenciais a receber </a:t>
            </a:r>
            <a:r>
              <a:rPr lang="pt-BR" sz="1600" b="1" dirty="0">
                <a:solidFill>
                  <a:schemeClr val="tx1">
                    <a:lumMod val="65000"/>
                    <a:lumOff val="35000"/>
                  </a:schemeClr>
                </a:solidFill>
              </a:rPr>
              <a:t>de R$ 510 bilhões no período de 2017 a 2027</a:t>
            </a:r>
            <a:r>
              <a:rPr lang="pt-BR" sz="1600" dirty="0">
                <a:solidFill>
                  <a:schemeClr val="tx1">
                    <a:lumMod val="65000"/>
                    <a:lumOff val="35000"/>
                  </a:schemeClr>
                </a:solidFill>
              </a:rPr>
              <a:t>. Essa estimativa inclui aportes em projetos exploratórios (R$ 10 bilhões) e de produção (R$ 240 bilhões) já em curso até 2021, que significariam 150 novos poços exploratórios e mais 20 novas unidades de produção.</a:t>
            </a:r>
          </a:p>
          <a:p>
            <a:pPr>
              <a:lnSpc>
                <a:spcPts val="2000"/>
              </a:lnSpc>
              <a:spcBef>
                <a:spcPts val="600"/>
              </a:spcBef>
              <a:spcAft>
                <a:spcPts val="600"/>
              </a:spcAft>
              <a:buClr>
                <a:schemeClr val="accent6">
                  <a:lumMod val="75000"/>
                </a:schemeClr>
              </a:buClr>
              <a:defRPr/>
            </a:pPr>
            <a:r>
              <a:rPr lang="pt-BR" sz="1600" dirty="0">
                <a:solidFill>
                  <a:schemeClr val="tx1">
                    <a:lumMod val="65000"/>
                    <a:lumOff val="35000"/>
                  </a:schemeClr>
                </a:solidFill>
              </a:rPr>
              <a:t>A este montante se somariam os investimentos em novos blocos exploratórios que serão leiloados nas próximas rodadas de licitações do setor. Nesse caso, a previsão é de R$ 260 bilhões investidos de 2019 a 2027, traduzidos em 300 novos poços marítimos e 17 novas plataformas</a:t>
            </a:r>
            <a:r>
              <a:rPr lang="pt-BR" sz="1600" dirty="0" smtClean="0">
                <a:solidFill>
                  <a:schemeClr val="tx1">
                    <a:lumMod val="65000"/>
                    <a:lumOff val="35000"/>
                  </a:schemeClr>
                </a:solidFill>
              </a:rPr>
              <a:t>”.</a:t>
            </a:r>
            <a:endParaRPr lang="pt-BR" sz="1600" dirty="0">
              <a:solidFill>
                <a:schemeClr val="tx1">
                  <a:lumMod val="65000"/>
                  <a:lumOff val="35000"/>
                </a:schemeClr>
              </a:solidFill>
            </a:endParaRPr>
          </a:p>
        </p:txBody>
      </p:sp>
      <p:sp>
        <p:nvSpPr>
          <p:cNvPr id="11" name="Espaço Reservado para Conteúdo 9"/>
          <p:cNvSpPr txBox="1">
            <a:spLocks/>
          </p:cNvSpPr>
          <p:nvPr/>
        </p:nvSpPr>
        <p:spPr bwMode="auto">
          <a:xfrm rot="10800000">
            <a:off x="5487416" y="4782630"/>
            <a:ext cx="452736" cy="22467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Font typeface="Arial" charset="0"/>
              <a:defRPr lang="pt-BR" sz="1800" b="0" kern="1200" dirty="0" smtClean="0">
                <a:solidFill>
                  <a:schemeClr val="tx1"/>
                </a:solidFill>
                <a:latin typeface="Arial"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BR" sz="14000" dirty="0" smtClean="0">
                <a:solidFill>
                  <a:srgbClr val="FF6600"/>
                </a:solidFill>
              </a:rPr>
              <a:t>“</a:t>
            </a:r>
            <a:endParaRPr lang="pt-BR" sz="14000" dirty="0">
              <a:solidFill>
                <a:srgbClr val="FF6600"/>
              </a:solidFill>
            </a:endParaRPr>
          </a:p>
        </p:txBody>
      </p:sp>
      <p:pic>
        <p:nvPicPr>
          <p:cNvPr id="5122"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3779912" y="6088490"/>
            <a:ext cx="1335115" cy="3541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Retângulo 13"/>
          <p:cNvSpPr/>
          <p:nvPr/>
        </p:nvSpPr>
        <p:spPr>
          <a:xfrm>
            <a:off x="5076056" y="1484784"/>
            <a:ext cx="4572000" cy="1384995"/>
          </a:xfrm>
          <a:prstGeom prst="rect">
            <a:avLst/>
          </a:prstGeom>
        </p:spPr>
        <p:txBody>
          <a:bodyPr>
            <a:spAutoFit/>
          </a:bodyPr>
          <a:lstStyle/>
          <a:p>
            <a:pPr algn="ctr">
              <a:lnSpc>
                <a:spcPct val="150000"/>
              </a:lnSpc>
            </a:pPr>
            <a:r>
              <a:rPr lang="pt-BR" sz="3200" b="1" dirty="0" smtClean="0">
                <a:solidFill>
                  <a:srgbClr val="FF6600"/>
                </a:solidFill>
              </a:rPr>
              <a:t>R</a:t>
            </a:r>
            <a:r>
              <a:rPr lang="pt-BR" sz="3200" b="1" dirty="0">
                <a:solidFill>
                  <a:srgbClr val="FF6600"/>
                </a:solidFill>
              </a:rPr>
              <a:t>$ 510 </a:t>
            </a:r>
            <a:r>
              <a:rPr lang="pt-BR" sz="2000" b="1" dirty="0">
                <a:solidFill>
                  <a:schemeClr val="tx1">
                    <a:lumMod val="65000"/>
                    <a:lumOff val="35000"/>
                  </a:schemeClr>
                </a:solidFill>
              </a:rPr>
              <a:t>bilhões </a:t>
            </a:r>
            <a:endParaRPr lang="pt-BR" sz="2000" b="1" dirty="0" smtClean="0">
              <a:solidFill>
                <a:schemeClr val="tx1">
                  <a:lumMod val="65000"/>
                  <a:lumOff val="35000"/>
                </a:schemeClr>
              </a:solidFill>
            </a:endParaRPr>
          </a:p>
          <a:p>
            <a:pPr algn="ctr"/>
            <a:r>
              <a:rPr lang="pt-BR" dirty="0" smtClean="0">
                <a:solidFill>
                  <a:schemeClr val="tx1">
                    <a:lumMod val="65000"/>
                    <a:lumOff val="35000"/>
                  </a:schemeClr>
                </a:solidFill>
              </a:rPr>
              <a:t>de </a:t>
            </a:r>
            <a:r>
              <a:rPr lang="pt-BR" dirty="0">
                <a:solidFill>
                  <a:schemeClr val="tx1">
                    <a:lumMod val="65000"/>
                    <a:lumOff val="35000"/>
                  </a:schemeClr>
                </a:solidFill>
              </a:rPr>
              <a:t>investimentos </a:t>
            </a:r>
          </a:p>
          <a:p>
            <a:pPr algn="ctr"/>
            <a:r>
              <a:rPr lang="pt-BR" dirty="0">
                <a:solidFill>
                  <a:schemeClr val="tx1">
                    <a:lumMod val="65000"/>
                    <a:lumOff val="35000"/>
                  </a:schemeClr>
                </a:solidFill>
              </a:rPr>
              <a:t>potenciais </a:t>
            </a:r>
            <a:r>
              <a:rPr lang="pt-BR" dirty="0" smtClean="0">
                <a:solidFill>
                  <a:schemeClr val="tx1">
                    <a:lumMod val="65000"/>
                    <a:lumOff val="35000"/>
                  </a:schemeClr>
                </a:solidFill>
              </a:rPr>
              <a:t>de 2017 </a:t>
            </a:r>
            <a:r>
              <a:rPr lang="pt-BR" dirty="0">
                <a:solidFill>
                  <a:schemeClr val="tx1">
                    <a:lumMod val="65000"/>
                    <a:lumOff val="35000"/>
                  </a:schemeClr>
                </a:solidFill>
              </a:rPr>
              <a:t>a 2027</a:t>
            </a:r>
            <a:endParaRPr lang="pt-BR" dirty="0"/>
          </a:p>
        </p:txBody>
      </p:sp>
      <p:sp>
        <p:nvSpPr>
          <p:cNvPr id="2" name="Retângulo 1"/>
          <p:cNvSpPr/>
          <p:nvPr/>
        </p:nvSpPr>
        <p:spPr>
          <a:xfrm>
            <a:off x="5940152" y="3068960"/>
            <a:ext cx="3203847" cy="3789040"/>
          </a:xfrm>
          <a:prstGeom prst="rect">
            <a:avLst/>
          </a:prstGeom>
          <a:solidFill>
            <a:srgbClr val="FFFFFF">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357316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011613" y="119062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1800" b="0" i="0" u="none" strike="noStrike" cap="none" normalizeH="0" baseline="0" smtClean="0">
                <a:ln>
                  <a:noFill/>
                </a:ln>
                <a:solidFill>
                  <a:schemeClr val="tx1"/>
                </a:solidFill>
                <a:effectLst/>
                <a:latin typeface="Arial" pitchFamily="34" charset="0"/>
                <a:cs typeface="Arial" pitchFamily="34" charset="0"/>
              </a:rPr>
              <a:t/>
            </a:r>
            <a:br>
              <a:rPr kumimoji="0" lang="pt-BR" altLang="pt-BR" sz="1800" b="0" i="0" u="none" strike="noStrike" cap="none" normalizeH="0" baseline="0" smtClean="0">
                <a:ln>
                  <a:noFill/>
                </a:ln>
                <a:solidFill>
                  <a:schemeClr val="tx1"/>
                </a:solidFill>
                <a:effectLst/>
                <a:latin typeface="Arial" pitchFamily="34"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1"/>
          <p:cNvSpPr txBox="1">
            <a:spLocks noChangeArrowheads="1"/>
          </p:cNvSpPr>
          <p:nvPr/>
        </p:nvSpPr>
        <p:spPr bwMode="auto">
          <a:xfrm>
            <a:off x="395536" y="263705"/>
            <a:ext cx="6480720" cy="64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36000" rIns="0" bIns="3600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pt-BR" sz="2200" b="1" dirty="0" err="1" smtClean="0">
                <a:solidFill>
                  <a:srgbClr val="FF6600"/>
                </a:solidFill>
              </a:rPr>
              <a:t>Conclusão</a:t>
            </a:r>
            <a:endParaRPr lang="en-US" altLang="pt-BR" sz="2200" b="1" dirty="0">
              <a:solidFill>
                <a:srgbClr val="FF6600"/>
              </a:solidFill>
            </a:endParaRPr>
          </a:p>
        </p:txBody>
      </p:sp>
      <p:sp>
        <p:nvSpPr>
          <p:cNvPr id="4" name="Rectangle 3"/>
          <p:cNvSpPr txBox="1">
            <a:spLocks noChangeArrowheads="1"/>
          </p:cNvSpPr>
          <p:nvPr/>
        </p:nvSpPr>
        <p:spPr bwMode="auto">
          <a:xfrm>
            <a:off x="380344" y="1340768"/>
            <a:ext cx="8280920" cy="327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pt-BR"/>
            </a:defPPr>
            <a:lvl1pPr marL="176213" indent="-176213" algn="just" eaLnBrk="1" hangingPunct="1">
              <a:spcBef>
                <a:spcPct val="50000"/>
              </a:spcBef>
              <a:buClr>
                <a:srgbClr val="FF7B00"/>
              </a:buClr>
              <a:buFont typeface="Wingdings" pitchFamily="2" charset="2"/>
              <a:buChar char="ü"/>
              <a:defRPr sz="1200">
                <a:solidFill>
                  <a:schemeClr val="bg2">
                    <a:lumMod val="10000"/>
                  </a:schemeClr>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indent="-212400">
              <a:lnSpc>
                <a:spcPts val="2000"/>
              </a:lnSpc>
              <a:spcBef>
                <a:spcPts val="600"/>
              </a:spcBef>
              <a:spcAft>
                <a:spcPts val="600"/>
              </a:spcAft>
              <a:buClr>
                <a:srgbClr val="FF6600"/>
              </a:buClr>
              <a:defRPr/>
            </a:pPr>
            <a:r>
              <a:rPr lang="pt-BR" sz="1600" dirty="0">
                <a:solidFill>
                  <a:schemeClr val="tx1">
                    <a:lumMod val="65000"/>
                    <a:lumOff val="35000"/>
                  </a:schemeClr>
                </a:solidFill>
              </a:rPr>
              <a:t>A </a:t>
            </a:r>
            <a:r>
              <a:rPr lang="pt-BR" sz="1600" dirty="0" smtClean="0">
                <a:solidFill>
                  <a:schemeClr val="tx1">
                    <a:lumMod val="65000"/>
                    <a:lumOff val="35000"/>
                  </a:schemeClr>
                </a:solidFill>
              </a:rPr>
              <a:t>Repsol Sinopec apoia a </a:t>
            </a:r>
            <a:r>
              <a:rPr lang="pt-BR" sz="1600" dirty="0">
                <a:solidFill>
                  <a:schemeClr val="tx1">
                    <a:lumMod val="65000"/>
                    <a:lumOff val="35000"/>
                  </a:schemeClr>
                </a:solidFill>
              </a:rPr>
              <a:t>decisão da ANP </a:t>
            </a:r>
            <a:r>
              <a:rPr lang="pt-BR" sz="1600" dirty="0" smtClean="0">
                <a:solidFill>
                  <a:schemeClr val="tx1">
                    <a:lumMod val="65000"/>
                    <a:lumOff val="35000"/>
                  </a:schemeClr>
                </a:solidFill>
              </a:rPr>
              <a:t>de facultar as Operadoras à </a:t>
            </a:r>
            <a:r>
              <a:rPr lang="pt-BR" sz="1600" dirty="0">
                <a:solidFill>
                  <a:schemeClr val="tx1">
                    <a:lumMod val="65000"/>
                    <a:lumOff val="35000"/>
                  </a:schemeClr>
                </a:solidFill>
              </a:rPr>
              <a:t>aplicar as novas regras de conteúdo local </a:t>
            </a:r>
            <a:r>
              <a:rPr lang="pt-BR" sz="1600" dirty="0" smtClean="0">
                <a:solidFill>
                  <a:schemeClr val="tx1">
                    <a:lumMod val="65000"/>
                    <a:lumOff val="35000"/>
                  </a:schemeClr>
                </a:solidFill>
              </a:rPr>
              <a:t>introduzidas pela Resolução </a:t>
            </a:r>
            <a:r>
              <a:rPr lang="pt-BR" sz="1600" dirty="0">
                <a:solidFill>
                  <a:schemeClr val="tx1">
                    <a:lumMod val="65000"/>
                    <a:lumOff val="35000"/>
                  </a:schemeClr>
                </a:solidFill>
              </a:rPr>
              <a:t>CNPE 07/2017 nos contratos </a:t>
            </a:r>
            <a:r>
              <a:rPr lang="pt-BR" sz="1600" dirty="0" smtClean="0">
                <a:solidFill>
                  <a:schemeClr val="tx1">
                    <a:lumMod val="65000"/>
                    <a:lumOff val="35000"/>
                  </a:schemeClr>
                </a:solidFill>
              </a:rPr>
              <a:t>de concessão firmados anteriormente. </a:t>
            </a:r>
          </a:p>
          <a:p>
            <a:pPr indent="-212400">
              <a:lnSpc>
                <a:spcPts val="2000"/>
              </a:lnSpc>
              <a:spcBef>
                <a:spcPts val="600"/>
              </a:spcBef>
              <a:spcAft>
                <a:spcPts val="600"/>
              </a:spcAft>
              <a:buClr>
                <a:srgbClr val="FF6600"/>
              </a:buClr>
              <a:defRPr/>
            </a:pPr>
            <a:r>
              <a:rPr lang="pt-BR" sz="1600" dirty="0" smtClean="0">
                <a:solidFill>
                  <a:schemeClr val="tx1">
                    <a:lumMod val="65000"/>
                    <a:lumOff val="35000"/>
                  </a:schemeClr>
                </a:solidFill>
              </a:rPr>
              <a:t>Essa </a:t>
            </a:r>
            <a:r>
              <a:rPr lang="pt-BR" sz="1600" dirty="0">
                <a:solidFill>
                  <a:schemeClr val="tx1">
                    <a:lumMod val="65000"/>
                    <a:lumOff val="35000"/>
                  </a:schemeClr>
                </a:solidFill>
              </a:rPr>
              <a:t>medida permitirá que muitos </a:t>
            </a:r>
            <a:r>
              <a:rPr lang="pt-BR" sz="1600" b="1" dirty="0" smtClean="0">
                <a:solidFill>
                  <a:schemeClr val="tx1">
                    <a:lumMod val="65000"/>
                    <a:lumOff val="35000"/>
                  </a:schemeClr>
                </a:solidFill>
              </a:rPr>
              <a:t>projetos</a:t>
            </a:r>
            <a:r>
              <a:rPr lang="pt-BR" sz="1600" dirty="0" smtClean="0">
                <a:solidFill>
                  <a:schemeClr val="tx1">
                    <a:lumMod val="65000"/>
                    <a:lumOff val="35000"/>
                  </a:schemeClr>
                </a:solidFill>
              </a:rPr>
              <a:t> tenham </a:t>
            </a:r>
            <a:r>
              <a:rPr lang="pt-BR" sz="1600" dirty="0">
                <a:solidFill>
                  <a:schemeClr val="tx1">
                    <a:lumMod val="65000"/>
                    <a:lumOff val="35000"/>
                  </a:schemeClr>
                </a:solidFill>
              </a:rPr>
              <a:t>a perspectiva de cumprir suas obrigações de conteúdo </a:t>
            </a:r>
            <a:r>
              <a:rPr lang="pt-BR" sz="1600" dirty="0" smtClean="0">
                <a:solidFill>
                  <a:schemeClr val="tx1">
                    <a:lumMod val="65000"/>
                    <a:lumOff val="35000"/>
                  </a:schemeClr>
                </a:solidFill>
              </a:rPr>
              <a:t>local e  permitirá o “</a:t>
            </a:r>
            <a:r>
              <a:rPr lang="pt-BR" sz="1600" dirty="0" err="1" smtClean="0">
                <a:solidFill>
                  <a:schemeClr val="tx1">
                    <a:lumMod val="65000"/>
                    <a:lumOff val="35000"/>
                  </a:schemeClr>
                </a:solidFill>
              </a:rPr>
              <a:t>destravamento</a:t>
            </a:r>
            <a:r>
              <a:rPr lang="pt-BR" sz="1600" dirty="0" smtClean="0">
                <a:solidFill>
                  <a:schemeClr val="tx1">
                    <a:lumMod val="65000"/>
                    <a:lumOff val="35000"/>
                  </a:schemeClr>
                </a:solidFill>
              </a:rPr>
              <a:t>” de </a:t>
            </a:r>
            <a:r>
              <a:rPr lang="pt-BR" sz="1600" b="1" dirty="0">
                <a:solidFill>
                  <a:schemeClr val="tx1">
                    <a:lumMod val="65000"/>
                    <a:lumOff val="35000"/>
                  </a:schemeClr>
                </a:solidFill>
              </a:rPr>
              <a:t>investimentos</a:t>
            </a:r>
            <a:r>
              <a:rPr lang="pt-BR" sz="1600" dirty="0">
                <a:solidFill>
                  <a:schemeClr val="tx1">
                    <a:lumMod val="65000"/>
                    <a:lumOff val="35000"/>
                  </a:schemeClr>
                </a:solidFill>
              </a:rPr>
              <a:t> num momento em que toda a cadeia produtiva do setor </a:t>
            </a:r>
            <a:r>
              <a:rPr lang="pt-BR" sz="1600" dirty="0" smtClean="0">
                <a:solidFill>
                  <a:schemeClr val="tx1">
                    <a:lumMod val="65000"/>
                    <a:lumOff val="35000"/>
                  </a:schemeClr>
                </a:solidFill>
              </a:rPr>
              <a:t>encontra-se em crise.</a:t>
            </a:r>
          </a:p>
          <a:p>
            <a:pPr indent="-212400">
              <a:lnSpc>
                <a:spcPts val="2000"/>
              </a:lnSpc>
              <a:spcBef>
                <a:spcPts val="600"/>
              </a:spcBef>
              <a:spcAft>
                <a:spcPts val="600"/>
              </a:spcAft>
              <a:buClr>
                <a:srgbClr val="FF6600"/>
              </a:buClr>
              <a:defRPr/>
            </a:pPr>
            <a:r>
              <a:rPr lang="pt-BR" sz="1600" dirty="0" smtClean="0">
                <a:solidFill>
                  <a:schemeClr val="tx1">
                    <a:lumMod val="65000"/>
                    <a:lumOff val="35000"/>
                  </a:schemeClr>
                </a:solidFill>
              </a:rPr>
              <a:t>As novas regras de CL representam um avanço para a criação de </a:t>
            </a:r>
            <a:r>
              <a:rPr lang="pt-BR" sz="1600" dirty="0">
                <a:solidFill>
                  <a:schemeClr val="tx1">
                    <a:lumMod val="65000"/>
                    <a:lumOff val="35000"/>
                  </a:schemeClr>
                </a:solidFill>
              </a:rPr>
              <a:t>um ambiente sustentável e </a:t>
            </a:r>
            <a:r>
              <a:rPr lang="pt-BR" sz="1600" b="1" dirty="0" smtClean="0">
                <a:solidFill>
                  <a:schemeClr val="tx1">
                    <a:lumMod val="65000"/>
                    <a:lumOff val="35000"/>
                  </a:schemeClr>
                </a:solidFill>
              </a:rPr>
              <a:t>competitivo</a:t>
            </a:r>
            <a:r>
              <a:rPr lang="pt-BR" sz="1600" dirty="0" smtClean="0">
                <a:solidFill>
                  <a:schemeClr val="tx1">
                    <a:lumMod val="65000"/>
                    <a:lumOff val="35000"/>
                  </a:schemeClr>
                </a:solidFill>
              </a:rPr>
              <a:t>.</a:t>
            </a:r>
          </a:p>
          <a:p>
            <a:pPr indent="-212400">
              <a:lnSpc>
                <a:spcPts val="2000"/>
              </a:lnSpc>
              <a:spcBef>
                <a:spcPts val="600"/>
              </a:spcBef>
              <a:spcAft>
                <a:spcPts val="600"/>
              </a:spcAft>
              <a:buClr>
                <a:srgbClr val="FF6600"/>
              </a:buClr>
              <a:defRPr/>
            </a:pPr>
            <a:r>
              <a:rPr lang="pt-BR" sz="1600" dirty="0" smtClean="0">
                <a:solidFill>
                  <a:schemeClr val="tx1">
                    <a:lumMod val="65000"/>
                    <a:lumOff val="35000"/>
                  </a:schemeClr>
                </a:solidFill>
              </a:rPr>
              <a:t>Criação de novos </a:t>
            </a:r>
            <a:r>
              <a:rPr lang="pt-BR" sz="1600" b="1" dirty="0" smtClean="0">
                <a:solidFill>
                  <a:schemeClr val="tx1">
                    <a:lumMod val="65000"/>
                    <a:lumOff val="35000"/>
                  </a:schemeClr>
                </a:solidFill>
              </a:rPr>
              <a:t>empregos</a:t>
            </a:r>
            <a:r>
              <a:rPr lang="pt-BR" sz="1600" dirty="0" smtClean="0">
                <a:solidFill>
                  <a:schemeClr val="tx1">
                    <a:lumMod val="65000"/>
                    <a:lumOff val="35000"/>
                  </a:schemeClr>
                </a:solidFill>
              </a:rPr>
              <a:t> e contribuição para o </a:t>
            </a:r>
            <a:r>
              <a:rPr lang="pt-BR" sz="1600" b="1" dirty="0" smtClean="0">
                <a:solidFill>
                  <a:schemeClr val="tx1">
                    <a:lumMod val="65000"/>
                    <a:lumOff val="35000"/>
                  </a:schemeClr>
                </a:solidFill>
              </a:rPr>
              <a:t>desenvolvimento</a:t>
            </a:r>
            <a:r>
              <a:rPr lang="pt-BR" sz="1600" dirty="0" smtClean="0">
                <a:solidFill>
                  <a:schemeClr val="tx1">
                    <a:lumMod val="65000"/>
                    <a:lumOff val="35000"/>
                  </a:schemeClr>
                </a:solidFill>
              </a:rPr>
              <a:t> do país. </a:t>
            </a:r>
          </a:p>
          <a:p>
            <a:pPr indent="-212400">
              <a:lnSpc>
                <a:spcPts val="2000"/>
              </a:lnSpc>
              <a:spcBef>
                <a:spcPts val="600"/>
              </a:spcBef>
              <a:spcAft>
                <a:spcPts val="600"/>
              </a:spcAft>
              <a:buClr>
                <a:srgbClr val="FF6600"/>
              </a:buClr>
              <a:defRPr/>
            </a:pPr>
            <a:endParaRPr lang="pt-BR" sz="1600" dirty="0" smtClean="0">
              <a:solidFill>
                <a:schemeClr val="tx1">
                  <a:lumMod val="65000"/>
                  <a:lumOff val="35000"/>
                </a:schemeClr>
              </a:solidFill>
            </a:endParaRPr>
          </a:p>
        </p:txBody>
      </p:sp>
      <p:pic>
        <p:nvPicPr>
          <p:cNvPr id="7170" name="Picture 2" descr="S:\E&amp;P\Stena\S.Drillmax (414).JPG"/>
          <p:cNvPicPr>
            <a:picLocks noChangeAspect="1" noChangeArrowheads="1"/>
          </p:cNvPicPr>
          <p:nvPr/>
        </p:nvPicPr>
        <p:blipFill rotWithShape="1">
          <a:blip r:embed="rId2" cstate="screen">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a:ext>
            </a:extLst>
          </a:blip>
          <a:srcRect t="15969" r="14308"/>
          <a:stretch/>
        </p:blipFill>
        <p:spPr bwMode="auto">
          <a:xfrm>
            <a:off x="3659483" y="4446704"/>
            <a:ext cx="1680707" cy="1653145"/>
          </a:xfrm>
          <a:prstGeom prst="rect">
            <a:avLst/>
          </a:prstGeom>
          <a:noFill/>
          <a:extLst>
            <a:ext uri="{909E8E84-426E-40DD-AFC4-6F175D3DCCD1}">
              <a14:hiddenFill xmlns:a14="http://schemas.microsoft.com/office/drawing/2010/main" xmlns="">
                <a:solidFill>
                  <a:srgbClr val="FFFFFF"/>
                </a:solidFill>
              </a14:hiddenFill>
            </a:ext>
          </a:extLst>
        </p:spPr>
      </p:pic>
      <p:pic>
        <p:nvPicPr>
          <p:cNvPr id="7173" name="Picture 5"/>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585" t="3924" r="13842"/>
          <a:stretch/>
        </p:blipFill>
        <p:spPr bwMode="auto">
          <a:xfrm>
            <a:off x="1991841" y="4437112"/>
            <a:ext cx="1672790" cy="16627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4" name="Picture 6"/>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55" t="246" r="19851" b="-246"/>
          <a:stretch/>
        </p:blipFill>
        <p:spPr bwMode="auto">
          <a:xfrm>
            <a:off x="-14516" y="4446704"/>
            <a:ext cx="2002971" cy="16531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descr="S:\E&amp;P\Ocean Rig Mylos\Visita Ocean Rig Mylos - 18-08-14\Repsol_AL-30.jpg"/>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l="15318" r="16589"/>
          <a:stretch/>
        </p:blipFill>
        <p:spPr bwMode="auto">
          <a:xfrm>
            <a:off x="5340190" y="4437112"/>
            <a:ext cx="1700950" cy="166273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S:\E&amp;P\Ocean Rig Mylos\Visita Ocean Rig Mylos - 18-08-14\Repsol_AL-110.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l="5531" t="23774" r="20731" b="577"/>
          <a:stretch/>
        </p:blipFill>
        <p:spPr bwMode="auto">
          <a:xfrm>
            <a:off x="7041140" y="4437112"/>
            <a:ext cx="2086540" cy="1653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5273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mp 3">
      <a:dk1>
        <a:srgbClr val="00224C"/>
      </a:dk1>
      <a:lt1>
        <a:srgbClr val="FFFFFF"/>
      </a:lt1>
      <a:dk2>
        <a:srgbClr val="00224C"/>
      </a:dk2>
      <a:lt2>
        <a:srgbClr val="F8F8F8"/>
      </a:lt2>
      <a:accent1>
        <a:srgbClr val="FF7B00"/>
      </a:accent1>
      <a:accent2>
        <a:srgbClr val="FF3232"/>
      </a:accent2>
      <a:accent3>
        <a:srgbClr val="00224C"/>
      </a:accent3>
      <a:accent4>
        <a:srgbClr val="00A160"/>
      </a:accent4>
      <a:accent5>
        <a:srgbClr val="FDBB30"/>
      </a:accent5>
      <a:accent6>
        <a:srgbClr val="E76F00"/>
      </a:accent6>
      <a:hlink>
        <a:srgbClr val="2587FF"/>
      </a:hlink>
      <a:folHlink>
        <a:srgbClr val="258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g interna">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1E12FD75D8154DB9E9D7FC1A601DB2" ma:contentTypeVersion="0" ma:contentTypeDescription="Create a new document." ma:contentTypeScope="" ma:versionID="886793c13224cc1b0a237ba5cb5ffb66">
  <xsd:schema xmlns:xsd="http://www.w3.org/2001/XMLSchema" xmlns:xs="http://www.w3.org/2001/XMLSchema" xmlns:p="http://schemas.microsoft.com/office/2006/metadata/properties" targetNamespace="http://schemas.microsoft.com/office/2006/metadata/properties" ma:root="true" ma:fieldsID="6fb74bb952dc97fc7e22a91dfeea75f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5BD637-98F4-41DA-9037-D814C77A52EA}">
  <ds:schemaRef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A1A1EF-1495-4C91-8903-F9F9E6E60B5C}">
  <ds:schemaRefs>
    <ds:schemaRef ds:uri="http://schemas.microsoft.com/sharepoint/v3/contenttype/forms"/>
  </ds:schemaRefs>
</ds:datastoreItem>
</file>

<file path=customXml/itemProps3.xml><?xml version="1.0" encoding="utf-8"?>
<ds:datastoreItem xmlns:ds="http://schemas.openxmlformats.org/officeDocument/2006/customXml" ds:itemID="{E33FBB76-3085-4479-A3AC-18D5606DB7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7651</TotalTime>
  <Words>1051</Words>
  <Application>Microsoft Office PowerPoint</Application>
  <PresentationFormat>Apresentação na tela (4:3)</PresentationFormat>
  <Paragraphs>62</Paragraphs>
  <Slides>8</Slides>
  <Notes>0</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8</vt:i4>
      </vt:variant>
    </vt:vector>
  </HeadingPairs>
  <TitlesOfParts>
    <vt:vector size="11" baseType="lpstr">
      <vt:lpstr>Default Theme</vt:lpstr>
      <vt:lpstr>pag interna</vt:lpstr>
      <vt:lpstr>Planilha</vt:lpstr>
      <vt:lpstr> </vt:lpstr>
      <vt:lpstr>Aviso legal</vt:lpstr>
      <vt:lpstr>Slide 3</vt:lpstr>
      <vt:lpstr>Slide 4</vt:lpstr>
      <vt:lpstr>Slide 5</vt:lpstr>
      <vt:lpstr>Slide 6</vt:lpstr>
      <vt:lpstr>Conclusão</vt:lpstr>
      <vt:lpstr>Slide 8</vt:lpstr>
    </vt:vector>
  </TitlesOfParts>
  <Company>Repsol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RCM 140819</dc:title>
  <dc:creator>OCARIZ IGLESIAS , FERNANDO</dc:creator>
  <cp:lastModifiedBy>dbsantos</cp:lastModifiedBy>
  <cp:revision>456</cp:revision>
  <cp:lastPrinted>2017-09-28T18:33:04Z</cp:lastPrinted>
  <dcterms:created xsi:type="dcterms:W3CDTF">2014-08-19T11:44:24Z</dcterms:created>
  <dcterms:modified xsi:type="dcterms:W3CDTF">2017-10-02T19:36:41Z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0x010100721E12FD75D8154DB9E9D7FC1A601DB2</vt:lpwstr>
  </property>
</Properties>
</file>