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9144000" cy="6858000" type="screen4x3"/>
  <p:notesSz cx="6799263" cy="9929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72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14EF-F912-4722-8FC0-204DA7BD5C3E}" type="datetimeFigureOut">
              <a:rPr lang="pt-BR" smtClean="0"/>
              <a:pPr/>
              <a:t>11/10/2011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F7F4D-759B-4DDD-9D6E-0D8B8D8D36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de cantos arredondados 9"/>
          <p:cNvSpPr/>
          <p:nvPr/>
        </p:nvSpPr>
        <p:spPr>
          <a:xfrm>
            <a:off x="179512" y="4365104"/>
            <a:ext cx="1224136" cy="208823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 A ANP homologará e comunicará aos produtores de gasolina A, até 25 de abril de cada ano, a relação de distribuidores que atenderam o  § 1º do art. 8º. 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1547664" y="4365104"/>
            <a:ext cx="1224136" cy="208823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 A aquisição de volumes superiores poderá ser realizada por meio de contrato ou transações à vista (</a:t>
            </a:r>
            <a:r>
              <a:rPr lang="pt-BR" sz="1100" i="1" dirty="0" smtClean="0">
                <a:solidFill>
                  <a:schemeClr val="tx1"/>
                </a:solidFill>
              </a:rPr>
              <a:t>spot) </a:t>
            </a:r>
            <a:r>
              <a:rPr lang="pt-BR" sz="1100" dirty="0" smtClean="0">
                <a:solidFill>
                  <a:schemeClr val="tx1"/>
                </a:solidFill>
              </a:rPr>
              <a:t>sem homologação da ANP.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sp>
        <p:nvSpPr>
          <p:cNvPr id="39" name="Retângulo de cantos arredondados 38"/>
          <p:cNvSpPr/>
          <p:nvPr/>
        </p:nvSpPr>
        <p:spPr>
          <a:xfrm>
            <a:off x="7020272" y="4365104"/>
            <a:ext cx="1224136" cy="208823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O distribuidor somente poderá adquirir  etanol anidro combustível sob o regime de compra direta. 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sp>
        <p:nvSpPr>
          <p:cNvPr id="64" name="Retângulo de cantos arredondados 63"/>
          <p:cNvSpPr/>
          <p:nvPr/>
        </p:nvSpPr>
        <p:spPr>
          <a:xfrm>
            <a:off x="3203848" y="4365104"/>
            <a:ext cx="1224136" cy="208823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 A ANP homologará e comunicará aos produtores de gasolina A, até 25 de junho de cada ano, a relação de distribuidores que atenderam o  § 1º do art. 8º. 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sp>
        <p:nvSpPr>
          <p:cNvPr id="67" name="Retângulo de cantos arredondados 66"/>
          <p:cNvSpPr/>
          <p:nvPr/>
        </p:nvSpPr>
        <p:spPr>
          <a:xfrm>
            <a:off x="4572000" y="4365104"/>
            <a:ext cx="1224136" cy="208823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 A aquisição de volumes superiores poderá ser realizada por meio de contrato ou transações à vista (</a:t>
            </a:r>
            <a:r>
              <a:rPr lang="pt-BR" sz="1100" i="1" dirty="0" smtClean="0">
                <a:solidFill>
                  <a:schemeClr val="tx1"/>
                </a:solidFill>
              </a:rPr>
              <a:t>spot) </a:t>
            </a:r>
            <a:r>
              <a:rPr lang="pt-BR" sz="1100" dirty="0" smtClean="0">
                <a:solidFill>
                  <a:schemeClr val="tx1"/>
                </a:solidFill>
              </a:rPr>
              <a:t>sem homologação da ANP.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979712" y="260648"/>
            <a:ext cx="54726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smtClean="0"/>
              <a:t>ANEXO I</a:t>
            </a:r>
            <a:endParaRPr lang="pt-BR" sz="1100" b="1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3059832" y="836712"/>
            <a:ext cx="2592288" cy="360040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Até  1º de abril de cada ano </a:t>
            </a:r>
          </a:p>
          <a:p>
            <a:pPr algn="ctr"/>
            <a:r>
              <a:rPr lang="pt-BR" sz="1100" i="1" dirty="0" smtClean="0">
                <a:solidFill>
                  <a:schemeClr val="tx1"/>
                </a:solidFill>
              </a:rPr>
              <a:t>(caput </a:t>
            </a:r>
            <a:r>
              <a:rPr lang="pt-BR" sz="1100" dirty="0" smtClean="0">
                <a:solidFill>
                  <a:schemeClr val="tx1"/>
                </a:solidFill>
              </a:rPr>
              <a:t>do art. 3º).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79512" y="1556792"/>
            <a:ext cx="2592288" cy="1080120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Contratos, homologados pela ANP,  correspondentes a, no mínimo, 90% em volume de etanol anidro compatível com a comercialização de gasolina C no ano civil anterior (ano Y-1). </a:t>
            </a:r>
          </a:p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(§ 2º  do art. 3º)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cxnSp>
        <p:nvCxnSpPr>
          <p:cNvPr id="14" name="Conector de seta reta 13"/>
          <p:cNvCxnSpPr/>
          <p:nvPr/>
        </p:nvCxnSpPr>
        <p:spPr>
          <a:xfrm rot="5400000">
            <a:off x="539552" y="3429000"/>
            <a:ext cx="1008112" cy="576064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 rot="16200000" flipH="1">
            <a:off x="1115616" y="3429000"/>
            <a:ext cx="1008112" cy="576064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 de cantos arredondados 36"/>
          <p:cNvSpPr/>
          <p:nvPr/>
        </p:nvSpPr>
        <p:spPr>
          <a:xfrm>
            <a:off x="3131840" y="1556792"/>
            <a:ext cx="2880320" cy="1080120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Contratos, homologados pela ANP,   correspondentes a, no mínimo, 70% em volume de etanol anidro compatível com a comercialização de gasolina C no ano civil anterior (ano Y-1). (§4º  do art. 3º).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sp>
        <p:nvSpPr>
          <p:cNvPr id="40" name="Retângulo de cantos arredondados 39"/>
          <p:cNvSpPr/>
          <p:nvPr/>
        </p:nvSpPr>
        <p:spPr>
          <a:xfrm>
            <a:off x="6372200" y="1628800"/>
            <a:ext cx="2592288" cy="100811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Contratos  inferiores a 70% em volume de etanol anidro compatível com a comercialização de gasolina C no ano civil anterior (ano Y-1). </a:t>
            </a:r>
          </a:p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(§ 6º  do art. 3º)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cxnSp>
        <p:nvCxnSpPr>
          <p:cNvPr id="41" name="Conector de seta reta 40"/>
          <p:cNvCxnSpPr>
            <a:stCxn id="40" idx="2"/>
          </p:cNvCxnSpPr>
          <p:nvPr/>
        </p:nvCxnSpPr>
        <p:spPr>
          <a:xfrm rot="5400000">
            <a:off x="6803851" y="3500611"/>
            <a:ext cx="1728192" cy="794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/>
          <p:nvPr/>
        </p:nvCxnSpPr>
        <p:spPr>
          <a:xfrm>
            <a:off x="5796136" y="2996952"/>
            <a:ext cx="1872208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/>
          <p:nvPr/>
        </p:nvCxnSpPr>
        <p:spPr>
          <a:xfrm rot="5400000">
            <a:off x="4319972" y="2744924"/>
            <a:ext cx="216024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tângulo de cantos arredondados 62"/>
          <p:cNvSpPr/>
          <p:nvPr/>
        </p:nvSpPr>
        <p:spPr>
          <a:xfrm>
            <a:off x="3203848" y="2852936"/>
            <a:ext cx="2592288" cy="28803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Até  1º de junho de cada ano</a:t>
            </a:r>
          </a:p>
        </p:txBody>
      </p:sp>
      <p:sp>
        <p:nvSpPr>
          <p:cNvPr id="65" name="Retângulo de cantos arredondados 64"/>
          <p:cNvSpPr/>
          <p:nvPr/>
        </p:nvSpPr>
        <p:spPr>
          <a:xfrm>
            <a:off x="3203848" y="3356992"/>
            <a:ext cx="2592288" cy="792088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Contratos  correspondentes a, no mínimo, 90%  em volume de etanol anidro compatível com a comercialização de gasolina C no ano civil anterior </a:t>
            </a:r>
          </a:p>
          <a:p>
            <a:pPr algn="ctr"/>
            <a:r>
              <a:rPr lang="pt-BR" sz="1100" dirty="0" smtClean="0">
                <a:solidFill>
                  <a:schemeClr val="tx1"/>
                </a:solidFill>
              </a:rPr>
              <a:t>(ano Y-1).</a:t>
            </a:r>
            <a:endParaRPr lang="pt-BR" sz="1100" baseline="30000" dirty="0">
              <a:solidFill>
                <a:schemeClr val="tx1"/>
              </a:solidFill>
            </a:endParaRPr>
          </a:p>
        </p:txBody>
      </p:sp>
      <p:cxnSp>
        <p:nvCxnSpPr>
          <p:cNvPr id="70" name="Conector de seta reta 69"/>
          <p:cNvCxnSpPr/>
          <p:nvPr/>
        </p:nvCxnSpPr>
        <p:spPr>
          <a:xfrm rot="5400000">
            <a:off x="4320766" y="3248186"/>
            <a:ext cx="216024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/>
          <p:nvPr/>
        </p:nvCxnSpPr>
        <p:spPr>
          <a:xfrm rot="5400000">
            <a:off x="3779912" y="4221088"/>
            <a:ext cx="216024" cy="7200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/>
          <p:nvPr/>
        </p:nvCxnSpPr>
        <p:spPr>
          <a:xfrm rot="16200000" flipH="1">
            <a:off x="4968044" y="4193468"/>
            <a:ext cx="207640" cy="135632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>
            <a:off x="1331640" y="1340768"/>
            <a:ext cx="6336704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 rot="5400000">
            <a:off x="1224422" y="1447986"/>
            <a:ext cx="216024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de seta reta 42"/>
          <p:cNvCxnSpPr/>
          <p:nvPr/>
        </p:nvCxnSpPr>
        <p:spPr>
          <a:xfrm rot="5400000">
            <a:off x="4392774" y="1447986"/>
            <a:ext cx="216024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de seta reta 44"/>
          <p:cNvCxnSpPr/>
          <p:nvPr/>
        </p:nvCxnSpPr>
        <p:spPr>
          <a:xfrm rot="5400000">
            <a:off x="7561126" y="1447986"/>
            <a:ext cx="216024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de seta reta 50"/>
          <p:cNvCxnSpPr/>
          <p:nvPr/>
        </p:nvCxnSpPr>
        <p:spPr>
          <a:xfrm rot="5400000">
            <a:off x="1044402" y="2924150"/>
            <a:ext cx="576064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/>
          <p:nvPr/>
        </p:nvCxnSpPr>
        <p:spPr>
          <a:xfrm rot="5400000">
            <a:off x="4428778" y="1267966"/>
            <a:ext cx="144016" cy="15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upo 92"/>
          <p:cNvGrpSpPr/>
          <p:nvPr/>
        </p:nvGrpSpPr>
        <p:grpSpPr>
          <a:xfrm>
            <a:off x="-36512" y="404664"/>
            <a:ext cx="9001000" cy="6456913"/>
            <a:chOff x="-36512" y="404664"/>
            <a:chExt cx="9001000" cy="6456913"/>
          </a:xfrm>
        </p:grpSpPr>
        <p:sp>
          <p:nvSpPr>
            <p:cNvPr id="305" name="CaixaDeTexto 304"/>
            <p:cNvSpPr txBox="1"/>
            <p:nvPr/>
          </p:nvSpPr>
          <p:spPr>
            <a:xfrm>
              <a:off x="1979712" y="404664"/>
              <a:ext cx="547260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 smtClean="0"/>
                <a:t>ANEXO II</a:t>
              </a:r>
              <a:endParaRPr lang="pt-BR" sz="1100" b="1" dirty="0"/>
            </a:p>
          </p:txBody>
        </p:sp>
        <p:grpSp>
          <p:nvGrpSpPr>
            <p:cNvPr id="92" name="Grupo 91"/>
            <p:cNvGrpSpPr/>
            <p:nvPr/>
          </p:nvGrpSpPr>
          <p:grpSpPr>
            <a:xfrm>
              <a:off x="-36512" y="980728"/>
              <a:ext cx="9001000" cy="5880849"/>
              <a:chOff x="-36512" y="980728"/>
              <a:chExt cx="9001000" cy="5880849"/>
            </a:xfrm>
          </p:grpSpPr>
          <p:sp>
            <p:nvSpPr>
              <p:cNvPr id="202" name="CaixaDeTexto 201"/>
              <p:cNvSpPr txBox="1"/>
              <p:nvPr/>
            </p:nvSpPr>
            <p:spPr>
              <a:xfrm>
                <a:off x="107504" y="5661248"/>
                <a:ext cx="877457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baseline="30000" dirty="0" smtClean="0">
                    <a:cs typeface="Times New Roman" pitchFamily="18" charset="0"/>
                  </a:rPr>
                  <a:t>*1</a:t>
                </a:r>
                <a:r>
                  <a:rPr lang="pt-BR" sz="900" dirty="0" smtClean="0">
                    <a:cs typeface="Times New Roman" pitchFamily="18" charset="0"/>
                  </a:rPr>
                  <a:t> Volume igual ou superior ao volume estabelecido para o mês (N+1)</a:t>
                </a:r>
              </a:p>
              <a:p>
                <a:r>
                  <a:rPr lang="pt-BR" sz="900" baseline="30000" dirty="0" smtClean="0">
                    <a:cs typeface="Times New Roman" pitchFamily="18" charset="0"/>
                  </a:rPr>
                  <a:t>*2</a:t>
                </a:r>
                <a:r>
                  <a:rPr lang="pt-BR" sz="900" dirty="0" smtClean="0">
                    <a:cs typeface="Times New Roman" pitchFamily="18" charset="0"/>
                  </a:rPr>
                  <a:t> Período de envio (até o dia 15 de cada mês) estabelecido pela Resolução ANP nº 17/04 </a:t>
                </a:r>
              </a:p>
              <a:p>
                <a:r>
                  <a:rPr lang="pt-BR" sz="900" baseline="30000" dirty="0" smtClean="0">
                    <a:cs typeface="Times New Roman" pitchFamily="18" charset="0"/>
                  </a:rPr>
                  <a:t>*3 </a:t>
                </a:r>
                <a:r>
                  <a:rPr lang="pt-BR" sz="900" dirty="0" smtClean="0">
                    <a:cs typeface="Times New Roman" pitchFamily="18" charset="0"/>
                  </a:rPr>
                  <a:t>Período para regularização do estoque (do dia 20 ao 25 de cada mês)</a:t>
                </a:r>
              </a:p>
              <a:p>
                <a:r>
                  <a:rPr lang="pt-BR" sz="900" baseline="30000" dirty="0" smtClean="0">
                    <a:cs typeface="Times New Roman" pitchFamily="18" charset="0"/>
                  </a:rPr>
                  <a:t>*4 </a:t>
                </a:r>
                <a:r>
                  <a:rPr lang="pt-BR" sz="900" dirty="0" smtClean="0">
                    <a:cs typeface="Times New Roman" pitchFamily="18" charset="0"/>
                  </a:rPr>
                  <a:t>Volume igual ou superior ao volume estabelecido para o mês (N+2)</a:t>
                </a:r>
              </a:p>
              <a:p>
                <a:r>
                  <a:rPr lang="pt-BR" sz="900" baseline="30000" dirty="0" smtClean="0">
                    <a:cs typeface="Times New Roman" pitchFamily="18" charset="0"/>
                  </a:rPr>
                  <a:t>*5</a:t>
                </a:r>
                <a:r>
                  <a:rPr lang="pt-BR" sz="900" dirty="0" smtClean="0">
                    <a:cs typeface="Times New Roman" pitchFamily="18" charset="0"/>
                  </a:rPr>
                  <a:t> Volume igual ou superior ao volume estabelecido para o mês (N+3)</a:t>
                </a:r>
              </a:p>
              <a:p>
                <a:r>
                  <a:rPr lang="pt-BR" sz="900" baseline="30000" dirty="0" smtClean="0">
                    <a:cs typeface="Times New Roman" pitchFamily="18" charset="0"/>
                  </a:rPr>
                  <a:t>*6</a:t>
                </a:r>
                <a:r>
                  <a:rPr lang="pt-BR" sz="900" dirty="0" smtClean="0">
                    <a:cs typeface="Times New Roman" pitchFamily="18" charset="0"/>
                  </a:rPr>
                  <a:t> X - Data de envio do DPMP; X+2 úteis - Prazo de análise da ANP</a:t>
                </a:r>
              </a:p>
              <a:p>
                <a:r>
                  <a:rPr lang="pt-BR" sz="900" baseline="30000" dirty="0" smtClean="0">
                    <a:cs typeface="Times New Roman" pitchFamily="18" charset="0"/>
                  </a:rPr>
                  <a:t>*7 </a:t>
                </a:r>
                <a:r>
                  <a:rPr lang="pt-BR" sz="900" dirty="0" smtClean="0">
                    <a:cs typeface="Times New Roman" pitchFamily="18" charset="0"/>
                  </a:rPr>
                  <a:t>- Se o estoque final (N+1) for igual ou superior ao estabelecido para o mês (N+2), será regularizado o fornecimento de gasolina A</a:t>
                </a:r>
              </a:p>
              <a:p>
                <a:pPr indent="87313"/>
                <a:r>
                  <a:rPr lang="pt-BR" sz="900" dirty="0" smtClean="0">
                    <a:cs typeface="Times New Roman" pitchFamily="18" charset="0"/>
                  </a:rPr>
                  <a:t>- Se o estoque final (N+1) for inferior ao estabelecido para o mês (N+2), permanecerá suspenso o fornecimento de gasolina A</a:t>
                </a:r>
                <a:endParaRPr lang="pt-BR" sz="900" dirty="0"/>
              </a:p>
            </p:txBody>
          </p:sp>
          <p:cxnSp>
            <p:nvCxnSpPr>
              <p:cNvPr id="203" name="Conector reto 202"/>
              <p:cNvCxnSpPr/>
              <p:nvPr/>
            </p:nvCxnSpPr>
            <p:spPr>
              <a:xfrm rot="5400000" flipH="1" flipV="1">
                <a:off x="8388424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04" name="Conector reto 203"/>
              <p:cNvCxnSpPr/>
              <p:nvPr/>
            </p:nvCxnSpPr>
            <p:spPr>
              <a:xfrm>
                <a:off x="5940152" y="2435696"/>
                <a:ext cx="2520280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05" name="Conector reto 204"/>
              <p:cNvCxnSpPr/>
              <p:nvPr/>
            </p:nvCxnSpPr>
            <p:spPr>
              <a:xfrm rot="5400000" flipH="1" flipV="1">
                <a:off x="5868144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06" name="Texto explicativo retangular 205"/>
              <p:cNvSpPr/>
              <p:nvPr/>
            </p:nvSpPr>
            <p:spPr>
              <a:xfrm>
                <a:off x="179512" y="1787624"/>
                <a:ext cx="648072" cy="432048"/>
              </a:xfrm>
              <a:prstGeom prst="wedgeRectCallout">
                <a:avLst>
                  <a:gd name="adj1" fmla="val -59902"/>
                  <a:gd name="adj2" fmla="val 90862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Início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7" name="Texto explicativo retangular 206"/>
              <p:cNvSpPr/>
              <p:nvPr/>
            </p:nvSpPr>
            <p:spPr>
              <a:xfrm>
                <a:off x="1763688" y="1355576"/>
                <a:ext cx="648072" cy="864096"/>
              </a:xfrm>
              <a:prstGeom prst="wedgeRectCallout">
                <a:avLst>
                  <a:gd name="adj1" fmla="val 84566"/>
                  <a:gd name="adj2" fmla="val 69396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Estoque final mês (N)</a:t>
                </a:r>
                <a:r>
                  <a:rPr lang="pt-BR" sz="900" baseline="30000" dirty="0" smtClean="0">
                    <a:latin typeface="Times New Roman" pitchFamily="18" charset="0"/>
                    <a:cs typeface="Times New Roman" pitchFamily="18" charset="0"/>
                  </a:rPr>
                  <a:t>*1</a:t>
                </a:r>
              </a:p>
            </p:txBody>
          </p:sp>
          <p:sp>
            <p:nvSpPr>
              <p:cNvPr id="208" name="CaixaDeTexto 207"/>
              <p:cNvSpPr txBox="1"/>
              <p:nvPr/>
            </p:nvSpPr>
            <p:spPr>
              <a:xfrm>
                <a:off x="971600" y="2909555"/>
                <a:ext cx="792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mês (N)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9" name="CaixaDeTexto 208"/>
              <p:cNvSpPr txBox="1"/>
              <p:nvPr/>
            </p:nvSpPr>
            <p:spPr>
              <a:xfrm>
                <a:off x="-36512" y="2477507"/>
                <a:ext cx="21602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0" name="Chave esquerda 209"/>
              <p:cNvSpPr/>
              <p:nvPr/>
            </p:nvSpPr>
            <p:spPr>
              <a:xfrm rot="16200000">
                <a:off x="7092280" y="1571601"/>
                <a:ext cx="216024" cy="252028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1" name="CaixaDeTexto 210"/>
              <p:cNvSpPr txBox="1"/>
              <p:nvPr/>
            </p:nvSpPr>
            <p:spPr>
              <a:xfrm>
                <a:off x="6876256" y="2924944"/>
                <a:ext cx="792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mês (N+2)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2" name="CaixaDeTexto 211"/>
              <p:cNvSpPr txBox="1"/>
              <p:nvPr/>
            </p:nvSpPr>
            <p:spPr>
              <a:xfrm>
                <a:off x="5796136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 1</a:t>
                </a:r>
              </a:p>
            </p:txBody>
          </p:sp>
          <p:sp>
            <p:nvSpPr>
              <p:cNvPr id="213" name="CaixaDeTexto 212"/>
              <p:cNvSpPr txBox="1"/>
              <p:nvPr/>
            </p:nvSpPr>
            <p:spPr>
              <a:xfrm>
                <a:off x="8316416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14" name="Conector reto 213"/>
              <p:cNvCxnSpPr/>
              <p:nvPr/>
            </p:nvCxnSpPr>
            <p:spPr>
              <a:xfrm rot="5400000" flipH="1" flipV="1">
                <a:off x="6948264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15" name="Conector reto 214"/>
              <p:cNvCxnSpPr/>
              <p:nvPr/>
            </p:nvCxnSpPr>
            <p:spPr>
              <a:xfrm rot="5400000" flipH="1" flipV="1">
                <a:off x="7380312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16" name="Conector reto 215"/>
              <p:cNvCxnSpPr/>
              <p:nvPr/>
            </p:nvCxnSpPr>
            <p:spPr>
              <a:xfrm rot="5400000" flipH="1" flipV="1">
                <a:off x="7884368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17" name="CaixaDeTexto 216"/>
              <p:cNvSpPr txBox="1"/>
              <p:nvPr/>
            </p:nvSpPr>
            <p:spPr>
              <a:xfrm>
                <a:off x="7308304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8" name="CaixaDeTexto 217"/>
              <p:cNvSpPr txBox="1"/>
              <p:nvPr/>
            </p:nvSpPr>
            <p:spPr>
              <a:xfrm>
                <a:off x="7812360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25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9" name="CaixaDeTexto 218"/>
              <p:cNvSpPr txBox="1"/>
              <p:nvPr/>
            </p:nvSpPr>
            <p:spPr>
              <a:xfrm>
                <a:off x="6876256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15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0" name="Texto explicativo retangular 219"/>
              <p:cNvSpPr/>
              <p:nvPr/>
            </p:nvSpPr>
            <p:spPr>
              <a:xfrm>
                <a:off x="8388424" y="1355576"/>
                <a:ext cx="576064" cy="864096"/>
              </a:xfrm>
              <a:prstGeom prst="wedgeRectCallout">
                <a:avLst>
                  <a:gd name="adj1" fmla="val -34555"/>
                  <a:gd name="adj2" fmla="val 65167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Estoque final mês (N+2)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*5</a:t>
                </a:r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  <p:sp>
            <p:nvSpPr>
              <p:cNvPr id="221" name="Texto explicativo retangular 220"/>
              <p:cNvSpPr/>
              <p:nvPr/>
            </p:nvSpPr>
            <p:spPr>
              <a:xfrm>
                <a:off x="5940152" y="1355576"/>
                <a:ext cx="576064" cy="864096"/>
              </a:xfrm>
              <a:prstGeom prst="wedgeRectCallout">
                <a:avLst>
                  <a:gd name="adj1" fmla="val 44324"/>
                  <a:gd name="adj2" fmla="val 74625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Período de Envio DPMP mês (N+1)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*2</a:t>
                </a:r>
                <a:endParaRPr lang="pt-BR" sz="800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2" name="Texto explicativo retangular 221"/>
              <p:cNvSpPr/>
              <p:nvPr/>
            </p:nvSpPr>
            <p:spPr>
              <a:xfrm>
                <a:off x="6660232" y="1355576"/>
                <a:ext cx="792088" cy="792088"/>
              </a:xfrm>
              <a:prstGeom prst="wedgeRectCallout">
                <a:avLst>
                  <a:gd name="adj1" fmla="val 49525"/>
                  <a:gd name="adj2" fmla="val 76510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Homologação  ANP estoque mês (N+1)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3" name="Texto explicativo retangular 222"/>
              <p:cNvSpPr/>
              <p:nvPr/>
            </p:nvSpPr>
            <p:spPr>
              <a:xfrm>
                <a:off x="7524328" y="1355576"/>
                <a:ext cx="792088" cy="792088"/>
              </a:xfrm>
              <a:prstGeom prst="wedgeRectCallout">
                <a:avLst>
                  <a:gd name="adj1" fmla="val -25044"/>
                  <a:gd name="adj2" fmla="val 84424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Período para regularização do estoque mês (N+1)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*3</a:t>
                </a:r>
                <a:endParaRPr lang="pt-BR" sz="800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24" name="Conector reto 223"/>
              <p:cNvCxnSpPr/>
              <p:nvPr/>
            </p:nvCxnSpPr>
            <p:spPr>
              <a:xfrm rot="5400000" flipH="1" flipV="1">
                <a:off x="5292080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25" name="Conector reto 224"/>
              <p:cNvCxnSpPr/>
              <p:nvPr/>
            </p:nvCxnSpPr>
            <p:spPr>
              <a:xfrm>
                <a:off x="2843808" y="2435696"/>
                <a:ext cx="2520280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26" name="Conector reto 225"/>
              <p:cNvCxnSpPr/>
              <p:nvPr/>
            </p:nvCxnSpPr>
            <p:spPr>
              <a:xfrm rot="5400000" flipH="1" flipV="1">
                <a:off x="2771800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27" name="Chave esquerda 226"/>
              <p:cNvSpPr/>
              <p:nvPr/>
            </p:nvSpPr>
            <p:spPr>
              <a:xfrm rot="16200000">
                <a:off x="3995936" y="1571601"/>
                <a:ext cx="216024" cy="252028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8" name="CaixaDeTexto 227"/>
              <p:cNvSpPr txBox="1"/>
              <p:nvPr/>
            </p:nvSpPr>
            <p:spPr>
              <a:xfrm>
                <a:off x="3779912" y="2924944"/>
                <a:ext cx="792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mês (N+1)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9" name="CaixaDeTexto 228"/>
              <p:cNvSpPr txBox="1"/>
              <p:nvPr/>
            </p:nvSpPr>
            <p:spPr>
              <a:xfrm>
                <a:off x="2699792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 1</a:t>
                </a:r>
              </a:p>
            </p:txBody>
          </p:sp>
          <p:sp>
            <p:nvSpPr>
              <p:cNvPr id="230" name="CaixaDeTexto 229"/>
              <p:cNvSpPr txBox="1"/>
              <p:nvPr/>
            </p:nvSpPr>
            <p:spPr>
              <a:xfrm>
                <a:off x="5220072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31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31" name="Conector reto 230"/>
              <p:cNvCxnSpPr/>
              <p:nvPr/>
            </p:nvCxnSpPr>
            <p:spPr>
              <a:xfrm rot="5400000" flipH="1" flipV="1">
                <a:off x="3851920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32" name="Conector reto 231"/>
              <p:cNvCxnSpPr/>
              <p:nvPr/>
            </p:nvCxnSpPr>
            <p:spPr>
              <a:xfrm rot="5400000" flipH="1" flipV="1">
                <a:off x="4283968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33" name="Conector reto 232"/>
              <p:cNvCxnSpPr/>
              <p:nvPr/>
            </p:nvCxnSpPr>
            <p:spPr>
              <a:xfrm rot="5400000" flipH="1" flipV="1">
                <a:off x="4788024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34" name="CaixaDeTexto 233"/>
              <p:cNvSpPr txBox="1"/>
              <p:nvPr/>
            </p:nvSpPr>
            <p:spPr>
              <a:xfrm>
                <a:off x="4211960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5" name="CaixaDeTexto 234"/>
              <p:cNvSpPr txBox="1"/>
              <p:nvPr/>
            </p:nvSpPr>
            <p:spPr>
              <a:xfrm>
                <a:off x="4716016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25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6" name="CaixaDeTexto 235"/>
              <p:cNvSpPr txBox="1"/>
              <p:nvPr/>
            </p:nvSpPr>
            <p:spPr>
              <a:xfrm>
                <a:off x="3779912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15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7" name="Texto explicativo retangular 236"/>
              <p:cNvSpPr/>
              <p:nvPr/>
            </p:nvSpPr>
            <p:spPr>
              <a:xfrm>
                <a:off x="5292080" y="1355576"/>
                <a:ext cx="576064" cy="864096"/>
              </a:xfrm>
              <a:prstGeom prst="wedgeRectCallout">
                <a:avLst>
                  <a:gd name="adj1" fmla="val -34555"/>
                  <a:gd name="adj2" fmla="val 65167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Estoque final mês (N+1)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*4</a:t>
                </a:r>
              </a:p>
            </p:txBody>
          </p:sp>
          <p:sp>
            <p:nvSpPr>
              <p:cNvPr id="238" name="Texto explicativo retangular 237"/>
              <p:cNvSpPr/>
              <p:nvPr/>
            </p:nvSpPr>
            <p:spPr>
              <a:xfrm>
                <a:off x="2843808" y="1355576"/>
                <a:ext cx="576064" cy="864096"/>
              </a:xfrm>
              <a:prstGeom prst="wedgeRectCallout">
                <a:avLst>
                  <a:gd name="adj1" fmla="val 47878"/>
                  <a:gd name="adj2" fmla="val 74625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Período de Envio DPMP mês (N)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*2</a:t>
                </a:r>
                <a:endParaRPr lang="pt-BR" sz="800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9" name="Texto explicativo retangular 238"/>
              <p:cNvSpPr/>
              <p:nvPr/>
            </p:nvSpPr>
            <p:spPr>
              <a:xfrm>
                <a:off x="3563888" y="1355576"/>
                <a:ext cx="792088" cy="792088"/>
              </a:xfrm>
              <a:prstGeom prst="wedgeRectCallout">
                <a:avLst>
                  <a:gd name="adj1" fmla="val 49525"/>
                  <a:gd name="adj2" fmla="val 76510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Homologação  ANP estoque mês (N)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0" name="Texto explicativo retangular 239"/>
              <p:cNvSpPr/>
              <p:nvPr/>
            </p:nvSpPr>
            <p:spPr>
              <a:xfrm>
                <a:off x="4427984" y="1355576"/>
                <a:ext cx="792088" cy="792088"/>
              </a:xfrm>
              <a:prstGeom prst="wedgeRectCallout">
                <a:avLst>
                  <a:gd name="adj1" fmla="val -20736"/>
                  <a:gd name="adj2" fmla="val 83634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Período para regularização do estoque mês (N)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*3</a:t>
                </a:r>
                <a:endParaRPr lang="pt-BR" sz="800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41" name="Conector reto 240"/>
              <p:cNvCxnSpPr/>
              <p:nvPr/>
            </p:nvCxnSpPr>
            <p:spPr>
              <a:xfrm rot="5400000" flipH="1" flipV="1">
                <a:off x="2555776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42" name="Conector reto 241"/>
              <p:cNvCxnSpPr/>
              <p:nvPr/>
            </p:nvCxnSpPr>
            <p:spPr>
              <a:xfrm>
                <a:off x="107504" y="2435696"/>
                <a:ext cx="2520280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43" name="Conector reto 242"/>
              <p:cNvCxnSpPr/>
              <p:nvPr/>
            </p:nvCxnSpPr>
            <p:spPr>
              <a:xfrm rot="5400000" flipH="1" flipV="1">
                <a:off x="35496" y="2435696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44" name="Chave esquerda 243"/>
              <p:cNvSpPr/>
              <p:nvPr/>
            </p:nvSpPr>
            <p:spPr>
              <a:xfrm rot="16200000">
                <a:off x="1259632" y="1571601"/>
                <a:ext cx="216024" cy="252028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5" name="CaixaDeTexto 244"/>
              <p:cNvSpPr txBox="1"/>
              <p:nvPr/>
            </p:nvSpPr>
            <p:spPr>
              <a:xfrm>
                <a:off x="2483768" y="2492896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46" name="Conector reto 245"/>
              <p:cNvCxnSpPr/>
              <p:nvPr/>
            </p:nvCxnSpPr>
            <p:spPr>
              <a:xfrm rot="5400000" flipH="1" flipV="1">
                <a:off x="8388424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47" name="Conector reto 246"/>
              <p:cNvCxnSpPr/>
              <p:nvPr/>
            </p:nvCxnSpPr>
            <p:spPr>
              <a:xfrm>
                <a:off x="5940152" y="4523928"/>
                <a:ext cx="2520280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48" name="Conector reto 247"/>
              <p:cNvCxnSpPr/>
              <p:nvPr/>
            </p:nvCxnSpPr>
            <p:spPr>
              <a:xfrm rot="5400000" flipH="1" flipV="1">
                <a:off x="5868144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51" name="CaixaDeTexto 250"/>
              <p:cNvSpPr txBox="1"/>
              <p:nvPr/>
            </p:nvSpPr>
            <p:spPr>
              <a:xfrm>
                <a:off x="971600" y="4997787"/>
                <a:ext cx="792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mês (N)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2" name="CaixaDeTexto 251"/>
              <p:cNvSpPr txBox="1"/>
              <p:nvPr/>
            </p:nvSpPr>
            <p:spPr>
              <a:xfrm>
                <a:off x="-36512" y="4565739"/>
                <a:ext cx="21602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3" name="Chave esquerda 252"/>
              <p:cNvSpPr/>
              <p:nvPr/>
            </p:nvSpPr>
            <p:spPr>
              <a:xfrm rot="16200000">
                <a:off x="7092280" y="4019873"/>
                <a:ext cx="216024" cy="252028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4" name="CaixaDeTexto 253"/>
              <p:cNvSpPr txBox="1"/>
              <p:nvPr/>
            </p:nvSpPr>
            <p:spPr>
              <a:xfrm>
                <a:off x="6876256" y="5373216"/>
                <a:ext cx="792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mês (N+2)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5" name="CaixaDeTexto 254"/>
              <p:cNvSpPr txBox="1"/>
              <p:nvPr/>
            </p:nvSpPr>
            <p:spPr>
              <a:xfrm>
                <a:off x="5796136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 1</a:t>
                </a:r>
              </a:p>
            </p:txBody>
          </p:sp>
          <p:sp>
            <p:nvSpPr>
              <p:cNvPr id="256" name="CaixaDeTexto 255"/>
              <p:cNvSpPr txBox="1"/>
              <p:nvPr/>
            </p:nvSpPr>
            <p:spPr>
              <a:xfrm>
                <a:off x="8316416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57" name="Conector reto 256"/>
              <p:cNvCxnSpPr/>
              <p:nvPr/>
            </p:nvCxnSpPr>
            <p:spPr>
              <a:xfrm rot="5400000" flipH="1" flipV="1">
                <a:off x="6660232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58" name="Conector reto 257"/>
              <p:cNvCxnSpPr/>
              <p:nvPr/>
            </p:nvCxnSpPr>
            <p:spPr>
              <a:xfrm rot="5400000" flipH="1" flipV="1">
                <a:off x="6948264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62" name="CaixaDeTexto 261"/>
              <p:cNvSpPr txBox="1"/>
              <p:nvPr/>
            </p:nvSpPr>
            <p:spPr>
              <a:xfrm>
                <a:off x="6444208" y="4581128"/>
                <a:ext cx="57606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      X</a:t>
                </a:r>
                <a:r>
                  <a:rPr lang="pt-BR" sz="900" baseline="30000" dirty="0" smtClean="0">
                    <a:latin typeface="Times New Roman" pitchFamily="18" charset="0"/>
                    <a:cs typeface="Times New Roman" pitchFamily="18" charset="0"/>
                  </a:rPr>
                  <a:t>*6</a:t>
                </a:r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3" name="Texto explicativo retangular 262"/>
              <p:cNvSpPr/>
              <p:nvPr/>
            </p:nvSpPr>
            <p:spPr>
              <a:xfrm>
                <a:off x="8388424" y="3443808"/>
                <a:ext cx="576064" cy="864096"/>
              </a:xfrm>
              <a:prstGeom prst="wedgeRectCallout">
                <a:avLst>
                  <a:gd name="adj1" fmla="val -34555"/>
                  <a:gd name="adj2" fmla="val 65167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Estoque final mês (N+2)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*5</a:t>
                </a:r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  <p:sp>
            <p:nvSpPr>
              <p:cNvPr id="264" name="Texto explicativo retangular 263"/>
              <p:cNvSpPr/>
              <p:nvPr/>
            </p:nvSpPr>
            <p:spPr>
              <a:xfrm>
                <a:off x="5940152" y="3443808"/>
                <a:ext cx="576064" cy="864096"/>
              </a:xfrm>
              <a:prstGeom prst="wedgeRectCallout">
                <a:avLst>
                  <a:gd name="adj1" fmla="val 89674"/>
                  <a:gd name="adj2" fmla="val 71963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Envio  DPMP mês (N+1)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*4</a:t>
                </a:r>
                <a:endParaRPr lang="pt-BR" sz="800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5" name="Texto explicativo retangular 264"/>
              <p:cNvSpPr/>
              <p:nvPr/>
            </p:nvSpPr>
            <p:spPr>
              <a:xfrm>
                <a:off x="6660232" y="3443808"/>
                <a:ext cx="792088" cy="792088"/>
              </a:xfrm>
              <a:prstGeom prst="wedgeRectCallout">
                <a:avLst>
                  <a:gd name="adj1" fmla="val -4203"/>
                  <a:gd name="adj2" fmla="val 75896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Homologação  ANP estoque mês (N+1)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*7</a:t>
                </a:r>
                <a:endParaRPr lang="pt-BR" sz="800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67" name="Conector reto 266"/>
              <p:cNvCxnSpPr/>
              <p:nvPr/>
            </p:nvCxnSpPr>
            <p:spPr>
              <a:xfrm rot="5400000" flipH="1" flipV="1">
                <a:off x="5292080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68" name="Conector reto 267"/>
              <p:cNvCxnSpPr/>
              <p:nvPr/>
            </p:nvCxnSpPr>
            <p:spPr>
              <a:xfrm>
                <a:off x="2843808" y="4523928"/>
                <a:ext cx="2520280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69" name="Conector reto 268"/>
              <p:cNvCxnSpPr/>
              <p:nvPr/>
            </p:nvCxnSpPr>
            <p:spPr>
              <a:xfrm rot="5400000" flipH="1" flipV="1">
                <a:off x="2771800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70" name="Chave esquerda 269"/>
              <p:cNvSpPr/>
              <p:nvPr/>
            </p:nvSpPr>
            <p:spPr>
              <a:xfrm rot="16200000">
                <a:off x="3995936" y="4019873"/>
                <a:ext cx="216024" cy="252028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1" name="CaixaDeTexto 270"/>
              <p:cNvSpPr txBox="1"/>
              <p:nvPr/>
            </p:nvSpPr>
            <p:spPr>
              <a:xfrm>
                <a:off x="3779912" y="5373216"/>
                <a:ext cx="79208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mês (N+1)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2" name="CaixaDeTexto 271"/>
              <p:cNvSpPr txBox="1"/>
              <p:nvPr/>
            </p:nvSpPr>
            <p:spPr>
              <a:xfrm>
                <a:off x="2699792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 1</a:t>
                </a:r>
              </a:p>
            </p:txBody>
          </p:sp>
          <p:sp>
            <p:nvSpPr>
              <p:cNvPr id="273" name="CaixaDeTexto 272"/>
              <p:cNvSpPr txBox="1"/>
              <p:nvPr/>
            </p:nvSpPr>
            <p:spPr>
              <a:xfrm>
                <a:off x="5220072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31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74" name="Conector reto 273"/>
              <p:cNvCxnSpPr/>
              <p:nvPr/>
            </p:nvCxnSpPr>
            <p:spPr>
              <a:xfrm rot="5400000" flipH="1" flipV="1">
                <a:off x="3851920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75" name="Conector reto 274"/>
              <p:cNvCxnSpPr/>
              <p:nvPr/>
            </p:nvCxnSpPr>
            <p:spPr>
              <a:xfrm rot="5400000" flipH="1" flipV="1">
                <a:off x="4283968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76" name="Conector reto 275"/>
              <p:cNvCxnSpPr/>
              <p:nvPr/>
            </p:nvCxnSpPr>
            <p:spPr>
              <a:xfrm rot="5400000" flipH="1" flipV="1">
                <a:off x="4788024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77" name="CaixaDeTexto 276"/>
              <p:cNvSpPr txBox="1"/>
              <p:nvPr/>
            </p:nvSpPr>
            <p:spPr>
              <a:xfrm>
                <a:off x="4211960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8" name="CaixaDeTexto 277"/>
              <p:cNvSpPr txBox="1"/>
              <p:nvPr/>
            </p:nvSpPr>
            <p:spPr>
              <a:xfrm>
                <a:off x="4716016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25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9" name="CaixaDeTexto 278"/>
              <p:cNvSpPr txBox="1"/>
              <p:nvPr/>
            </p:nvSpPr>
            <p:spPr>
              <a:xfrm>
                <a:off x="3779912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15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0" name="Texto explicativo retangular 279"/>
              <p:cNvSpPr/>
              <p:nvPr/>
            </p:nvSpPr>
            <p:spPr>
              <a:xfrm>
                <a:off x="4860032" y="3443808"/>
                <a:ext cx="576064" cy="864096"/>
              </a:xfrm>
              <a:prstGeom prst="wedgeRectCallout">
                <a:avLst>
                  <a:gd name="adj1" fmla="val 39617"/>
                  <a:gd name="adj2" fmla="val 76348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Estoque final mês (N+1)</a:t>
                </a:r>
                <a:r>
                  <a:rPr lang="pt-BR" sz="800" baseline="30000" dirty="0" smtClean="0">
                    <a:latin typeface="Times New Roman" pitchFamily="18" charset="0"/>
                    <a:cs typeface="Times New Roman" pitchFamily="18" charset="0"/>
                  </a:rPr>
                  <a:t>*4</a:t>
                </a:r>
              </a:p>
            </p:txBody>
          </p:sp>
          <p:cxnSp>
            <p:nvCxnSpPr>
              <p:cNvPr id="284" name="Conector reto 283"/>
              <p:cNvCxnSpPr/>
              <p:nvPr/>
            </p:nvCxnSpPr>
            <p:spPr>
              <a:xfrm rot="5400000" flipH="1" flipV="1">
                <a:off x="2555776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85" name="Conector reto 284"/>
              <p:cNvCxnSpPr/>
              <p:nvPr/>
            </p:nvCxnSpPr>
            <p:spPr>
              <a:xfrm>
                <a:off x="107504" y="4523928"/>
                <a:ext cx="2520280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86" name="Conector reto 285"/>
              <p:cNvCxnSpPr/>
              <p:nvPr/>
            </p:nvCxnSpPr>
            <p:spPr>
              <a:xfrm rot="5400000" flipH="1" flipV="1">
                <a:off x="35496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287" name="Chave esquerda 286"/>
              <p:cNvSpPr/>
              <p:nvPr/>
            </p:nvSpPr>
            <p:spPr>
              <a:xfrm rot="16200000">
                <a:off x="1259632" y="3659833"/>
                <a:ext cx="216024" cy="252028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88" name="CaixaDeTexto 287"/>
              <p:cNvSpPr txBox="1"/>
              <p:nvPr/>
            </p:nvSpPr>
            <p:spPr>
              <a:xfrm>
                <a:off x="2483768" y="4581128"/>
                <a:ext cx="36004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89" name="Conector reto 288"/>
              <p:cNvCxnSpPr/>
              <p:nvPr/>
            </p:nvCxnSpPr>
            <p:spPr>
              <a:xfrm>
                <a:off x="4860032" y="4523928"/>
                <a:ext cx="1080120" cy="0"/>
              </a:xfrm>
              <a:prstGeom prst="line">
                <a:avLst/>
              </a:prstGeom>
              <a:ln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91" name="Conector reto 290"/>
              <p:cNvCxnSpPr/>
              <p:nvPr/>
            </p:nvCxnSpPr>
            <p:spPr>
              <a:xfrm rot="5400000" flipH="1" flipV="1">
                <a:off x="4788024" y="4523928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93" name="Texto explicativo retangular 292"/>
              <p:cNvSpPr/>
              <p:nvPr/>
            </p:nvSpPr>
            <p:spPr>
              <a:xfrm>
                <a:off x="3995936" y="3443808"/>
                <a:ext cx="792088" cy="864096"/>
              </a:xfrm>
              <a:prstGeom prst="wedgeRectCallout">
                <a:avLst>
                  <a:gd name="adj1" fmla="val 58067"/>
                  <a:gd name="adj2" fmla="val 69208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Não comprovação do estoque  final mês (N)</a:t>
                </a:r>
                <a:endParaRPr lang="pt-BR" sz="800" baseline="30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5" name="CaixaDeTexto 294"/>
              <p:cNvSpPr txBox="1"/>
              <p:nvPr/>
            </p:nvSpPr>
            <p:spPr>
              <a:xfrm>
                <a:off x="4788024" y="4797152"/>
                <a:ext cx="2016224" cy="21544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BR" sz="800" b="1" dirty="0" smtClean="0">
                    <a:latin typeface="Times New Roman" pitchFamily="18" charset="0"/>
                    <a:cs typeface="Times New Roman" pitchFamily="18" charset="0"/>
                  </a:rPr>
                  <a:t>Suspensão do fornecimento de gasolina A</a:t>
                </a:r>
                <a:endParaRPr lang="pt-BR" sz="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96" name="Conector reto 295"/>
              <p:cNvCxnSpPr/>
              <p:nvPr/>
            </p:nvCxnSpPr>
            <p:spPr>
              <a:xfrm>
                <a:off x="6012160" y="4523928"/>
                <a:ext cx="720080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01" name="CaixaDeTexto 300"/>
              <p:cNvSpPr txBox="1"/>
              <p:nvPr/>
            </p:nvSpPr>
            <p:spPr>
              <a:xfrm>
                <a:off x="6804248" y="4586644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   X + </a:t>
                </a:r>
              </a:p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2 úteis 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2" name="CaixaDeTexto 301"/>
              <p:cNvSpPr txBox="1"/>
              <p:nvPr/>
            </p:nvSpPr>
            <p:spPr>
              <a:xfrm>
                <a:off x="107504" y="980728"/>
                <a:ext cx="547260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b="1" dirty="0" smtClean="0">
                    <a:latin typeface="Times New Roman" pitchFamily="18" charset="0"/>
                    <a:cs typeface="Times New Roman" pitchFamily="18" charset="0"/>
                  </a:rPr>
                  <a:t>Caso 1: Distribuidor que atenda ao art. 5º da Resolução ANP nº XX/11</a:t>
                </a:r>
                <a:endParaRPr lang="pt-BR" sz="9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3" name="CaixaDeTexto 302"/>
              <p:cNvSpPr txBox="1"/>
              <p:nvPr/>
            </p:nvSpPr>
            <p:spPr>
              <a:xfrm>
                <a:off x="107504" y="3284984"/>
                <a:ext cx="5472608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900" b="1" dirty="0" smtClean="0">
                    <a:latin typeface="Times New Roman" pitchFamily="18" charset="0"/>
                    <a:cs typeface="Times New Roman" pitchFamily="18" charset="0"/>
                  </a:rPr>
                  <a:t>Caso 2: Distribuidor que não atenda ao art. 5º da Resolução ANP nº XX/11</a:t>
                </a:r>
                <a:endParaRPr lang="pt-BR" sz="9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" name="Texto explicativo retangular 88"/>
              <p:cNvSpPr/>
              <p:nvPr/>
            </p:nvSpPr>
            <p:spPr>
              <a:xfrm>
                <a:off x="179512" y="3789040"/>
                <a:ext cx="648072" cy="432048"/>
              </a:xfrm>
              <a:prstGeom prst="wedgeRectCallout">
                <a:avLst>
                  <a:gd name="adj1" fmla="val -59902"/>
                  <a:gd name="adj2" fmla="val 90862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Início</a:t>
                </a:r>
                <a:endParaRPr lang="pt-BR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1" name="Texto explicativo retangular 90"/>
              <p:cNvSpPr/>
              <p:nvPr/>
            </p:nvSpPr>
            <p:spPr>
              <a:xfrm>
                <a:off x="1691680" y="3573016"/>
                <a:ext cx="648072" cy="720080"/>
              </a:xfrm>
              <a:prstGeom prst="wedgeRectCallout">
                <a:avLst>
                  <a:gd name="adj1" fmla="val 84566"/>
                  <a:gd name="adj2" fmla="val 69396"/>
                </a:avLst>
              </a:prstGeom>
              <a:solidFill>
                <a:schemeClr val="bg1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pt-BR" sz="900" dirty="0" smtClean="0">
                    <a:latin typeface="Times New Roman" pitchFamily="18" charset="0"/>
                    <a:cs typeface="Times New Roman" pitchFamily="18" charset="0"/>
                  </a:rPr>
                  <a:t>Estoque final mês (N)</a:t>
                </a:r>
                <a:r>
                  <a:rPr lang="pt-BR" sz="900" baseline="30000" dirty="0" smtClean="0">
                    <a:latin typeface="Times New Roman" pitchFamily="18" charset="0"/>
                    <a:cs typeface="Times New Roman" pitchFamily="18" charset="0"/>
                  </a:rPr>
                  <a:t>*1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upo 165"/>
          <p:cNvGrpSpPr/>
          <p:nvPr/>
        </p:nvGrpSpPr>
        <p:grpSpPr>
          <a:xfrm>
            <a:off x="5796136" y="2118048"/>
            <a:ext cx="2736304" cy="360040"/>
            <a:chOff x="-36512" y="2348880"/>
            <a:chExt cx="2736304" cy="360040"/>
          </a:xfrm>
        </p:grpSpPr>
        <p:grpSp>
          <p:nvGrpSpPr>
            <p:cNvPr id="167" name="Grupo 122"/>
            <p:cNvGrpSpPr/>
            <p:nvPr/>
          </p:nvGrpSpPr>
          <p:grpSpPr>
            <a:xfrm>
              <a:off x="107504" y="2348880"/>
              <a:ext cx="2376264" cy="144016"/>
              <a:chOff x="107504" y="2132856"/>
              <a:chExt cx="2376264" cy="144016"/>
            </a:xfrm>
          </p:grpSpPr>
          <p:cxnSp>
            <p:nvCxnSpPr>
              <p:cNvPr id="180" name="Conector reto 179"/>
              <p:cNvCxnSpPr/>
              <p:nvPr/>
            </p:nvCxnSpPr>
            <p:spPr>
              <a:xfrm>
                <a:off x="107504" y="2204864"/>
                <a:ext cx="2376264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1" name="Conector reto 180"/>
              <p:cNvCxnSpPr/>
              <p:nvPr/>
            </p:nvCxnSpPr>
            <p:spPr>
              <a:xfrm rot="5400000">
                <a:off x="35496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2" name="Conector reto 181"/>
              <p:cNvCxnSpPr/>
              <p:nvPr/>
            </p:nvCxnSpPr>
            <p:spPr>
              <a:xfrm rot="5400000">
                <a:off x="251520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3" name="Conector reto 182"/>
              <p:cNvCxnSpPr/>
              <p:nvPr/>
            </p:nvCxnSpPr>
            <p:spPr>
              <a:xfrm rot="5400000">
                <a:off x="467544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4" name="Conector reto 183"/>
              <p:cNvCxnSpPr/>
              <p:nvPr/>
            </p:nvCxnSpPr>
            <p:spPr>
              <a:xfrm rot="5400000">
                <a:off x="683568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5" name="Conector reto 184"/>
              <p:cNvCxnSpPr/>
              <p:nvPr/>
            </p:nvCxnSpPr>
            <p:spPr>
              <a:xfrm rot="5400000">
                <a:off x="899592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6" name="Conector reto 185"/>
              <p:cNvCxnSpPr/>
              <p:nvPr/>
            </p:nvCxnSpPr>
            <p:spPr>
              <a:xfrm rot="5400000">
                <a:off x="1115616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7" name="Conector reto 186"/>
              <p:cNvCxnSpPr/>
              <p:nvPr/>
            </p:nvCxnSpPr>
            <p:spPr>
              <a:xfrm rot="5400000">
                <a:off x="1331640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8" name="Conector reto 187"/>
              <p:cNvCxnSpPr/>
              <p:nvPr/>
            </p:nvCxnSpPr>
            <p:spPr>
              <a:xfrm rot="5400000">
                <a:off x="2195736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89" name="Conector reto 188"/>
              <p:cNvCxnSpPr/>
              <p:nvPr/>
            </p:nvCxnSpPr>
            <p:spPr>
              <a:xfrm rot="5400000">
                <a:off x="1547664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90" name="Conector reto 189"/>
              <p:cNvCxnSpPr/>
              <p:nvPr/>
            </p:nvCxnSpPr>
            <p:spPr>
              <a:xfrm rot="5400000">
                <a:off x="1763688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91" name="Conector reto 190"/>
              <p:cNvCxnSpPr/>
              <p:nvPr/>
            </p:nvCxnSpPr>
            <p:spPr>
              <a:xfrm rot="5400000">
                <a:off x="1979712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92" name="Conector reto 191"/>
              <p:cNvCxnSpPr/>
              <p:nvPr/>
            </p:nvCxnSpPr>
            <p:spPr>
              <a:xfrm rot="5400000">
                <a:off x="2411760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168" name="CaixaDeTexto 167"/>
            <p:cNvSpPr txBox="1"/>
            <p:nvPr/>
          </p:nvSpPr>
          <p:spPr>
            <a:xfrm>
              <a:off x="-36512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Jan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9" name="CaixaDeTexto 168"/>
            <p:cNvSpPr txBox="1"/>
            <p:nvPr/>
          </p:nvSpPr>
          <p:spPr>
            <a:xfrm>
              <a:off x="179512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Fev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0" name="CaixaDeTexto 169"/>
            <p:cNvSpPr txBox="1"/>
            <p:nvPr/>
          </p:nvSpPr>
          <p:spPr>
            <a:xfrm>
              <a:off x="395536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Mar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1" name="CaixaDeTexto 170"/>
            <p:cNvSpPr txBox="1"/>
            <p:nvPr/>
          </p:nvSpPr>
          <p:spPr>
            <a:xfrm>
              <a:off x="611560" y="249347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Abr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2" name="CaixaDeTexto 171"/>
            <p:cNvSpPr txBox="1"/>
            <p:nvPr/>
          </p:nvSpPr>
          <p:spPr>
            <a:xfrm>
              <a:off x="827584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Mai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3" name="CaixaDeTexto 172"/>
            <p:cNvSpPr txBox="1"/>
            <p:nvPr/>
          </p:nvSpPr>
          <p:spPr>
            <a:xfrm>
              <a:off x="1259632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Jul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" name="CaixaDeTexto 173"/>
            <p:cNvSpPr txBox="1"/>
            <p:nvPr/>
          </p:nvSpPr>
          <p:spPr>
            <a:xfrm>
              <a:off x="1475656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Ago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5" name="CaixaDeTexto 174"/>
            <p:cNvSpPr txBox="1"/>
            <p:nvPr/>
          </p:nvSpPr>
          <p:spPr>
            <a:xfrm>
              <a:off x="1691680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Set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6" name="CaixaDeTexto 175"/>
            <p:cNvSpPr txBox="1"/>
            <p:nvPr/>
          </p:nvSpPr>
          <p:spPr>
            <a:xfrm>
              <a:off x="1907704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Out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7" name="CaixaDeTexto 176"/>
            <p:cNvSpPr txBox="1"/>
            <p:nvPr/>
          </p:nvSpPr>
          <p:spPr>
            <a:xfrm>
              <a:off x="2123728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Nov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" name="CaixaDeTexto 177"/>
            <p:cNvSpPr txBox="1"/>
            <p:nvPr/>
          </p:nvSpPr>
          <p:spPr>
            <a:xfrm>
              <a:off x="1043608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Jun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9" name="CaixaDeTexto 178"/>
            <p:cNvSpPr txBox="1"/>
            <p:nvPr/>
          </p:nvSpPr>
          <p:spPr>
            <a:xfrm>
              <a:off x="2339752" y="249347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Dez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46" name="Grupo 345"/>
          <p:cNvGrpSpPr/>
          <p:nvPr/>
        </p:nvGrpSpPr>
        <p:grpSpPr>
          <a:xfrm>
            <a:off x="5796136" y="5286400"/>
            <a:ext cx="2736304" cy="360040"/>
            <a:chOff x="-36512" y="2348880"/>
            <a:chExt cx="2736304" cy="360040"/>
          </a:xfrm>
        </p:grpSpPr>
        <p:grpSp>
          <p:nvGrpSpPr>
            <p:cNvPr id="347" name="Grupo 122"/>
            <p:cNvGrpSpPr/>
            <p:nvPr/>
          </p:nvGrpSpPr>
          <p:grpSpPr>
            <a:xfrm>
              <a:off x="107504" y="2348880"/>
              <a:ext cx="2376264" cy="144016"/>
              <a:chOff x="107504" y="2132856"/>
              <a:chExt cx="2376264" cy="144016"/>
            </a:xfrm>
          </p:grpSpPr>
          <p:cxnSp>
            <p:nvCxnSpPr>
              <p:cNvPr id="360" name="Conector reto 359"/>
              <p:cNvCxnSpPr/>
              <p:nvPr/>
            </p:nvCxnSpPr>
            <p:spPr>
              <a:xfrm>
                <a:off x="107504" y="2204864"/>
                <a:ext cx="2376264" cy="0"/>
              </a:xfrm>
              <a:prstGeom prst="line">
                <a:avLst/>
              </a:prstGeom>
              <a:ln cap="flat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1" name="Conector reto 360"/>
              <p:cNvCxnSpPr/>
              <p:nvPr/>
            </p:nvCxnSpPr>
            <p:spPr>
              <a:xfrm rot="5400000">
                <a:off x="35496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2" name="Conector reto 361"/>
              <p:cNvCxnSpPr/>
              <p:nvPr/>
            </p:nvCxnSpPr>
            <p:spPr>
              <a:xfrm rot="5400000">
                <a:off x="251520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3" name="Conector reto 362"/>
              <p:cNvCxnSpPr/>
              <p:nvPr/>
            </p:nvCxnSpPr>
            <p:spPr>
              <a:xfrm rot="5400000">
                <a:off x="467544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4" name="Conector reto 363"/>
              <p:cNvCxnSpPr/>
              <p:nvPr/>
            </p:nvCxnSpPr>
            <p:spPr>
              <a:xfrm rot="5400000">
                <a:off x="683568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5" name="Conector reto 364"/>
              <p:cNvCxnSpPr/>
              <p:nvPr/>
            </p:nvCxnSpPr>
            <p:spPr>
              <a:xfrm rot="5400000">
                <a:off x="899592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6" name="Conector reto 365"/>
              <p:cNvCxnSpPr/>
              <p:nvPr/>
            </p:nvCxnSpPr>
            <p:spPr>
              <a:xfrm rot="5400000">
                <a:off x="1115616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7" name="Conector reto 366"/>
              <p:cNvCxnSpPr/>
              <p:nvPr/>
            </p:nvCxnSpPr>
            <p:spPr>
              <a:xfrm rot="5400000">
                <a:off x="1331640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8" name="Conector reto 367"/>
              <p:cNvCxnSpPr/>
              <p:nvPr/>
            </p:nvCxnSpPr>
            <p:spPr>
              <a:xfrm rot="5400000">
                <a:off x="2195736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9" name="Conector reto 368"/>
              <p:cNvCxnSpPr/>
              <p:nvPr/>
            </p:nvCxnSpPr>
            <p:spPr>
              <a:xfrm rot="5400000">
                <a:off x="1547664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70" name="Conector reto 369"/>
              <p:cNvCxnSpPr/>
              <p:nvPr/>
            </p:nvCxnSpPr>
            <p:spPr>
              <a:xfrm rot="5400000">
                <a:off x="1763688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71" name="Conector reto 370"/>
              <p:cNvCxnSpPr/>
              <p:nvPr/>
            </p:nvCxnSpPr>
            <p:spPr>
              <a:xfrm rot="5400000">
                <a:off x="1979712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72" name="Conector reto 371"/>
              <p:cNvCxnSpPr/>
              <p:nvPr/>
            </p:nvCxnSpPr>
            <p:spPr>
              <a:xfrm rot="5400000">
                <a:off x="2411760" y="2204864"/>
                <a:ext cx="144016" cy="0"/>
              </a:xfrm>
              <a:prstGeom prst="line">
                <a:avLst/>
              </a:prstGeom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348" name="CaixaDeTexto 347"/>
            <p:cNvSpPr txBox="1"/>
            <p:nvPr/>
          </p:nvSpPr>
          <p:spPr>
            <a:xfrm>
              <a:off x="-36512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Jan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9" name="CaixaDeTexto 348"/>
            <p:cNvSpPr txBox="1"/>
            <p:nvPr/>
          </p:nvSpPr>
          <p:spPr>
            <a:xfrm>
              <a:off x="179512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Fev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0" name="CaixaDeTexto 349"/>
            <p:cNvSpPr txBox="1"/>
            <p:nvPr/>
          </p:nvSpPr>
          <p:spPr>
            <a:xfrm>
              <a:off x="395536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Mar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1" name="CaixaDeTexto 350"/>
            <p:cNvSpPr txBox="1"/>
            <p:nvPr/>
          </p:nvSpPr>
          <p:spPr>
            <a:xfrm>
              <a:off x="611560" y="249347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Abr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2" name="CaixaDeTexto 351"/>
            <p:cNvSpPr txBox="1"/>
            <p:nvPr/>
          </p:nvSpPr>
          <p:spPr>
            <a:xfrm>
              <a:off x="827584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Mai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3" name="CaixaDeTexto 352"/>
            <p:cNvSpPr txBox="1"/>
            <p:nvPr/>
          </p:nvSpPr>
          <p:spPr>
            <a:xfrm>
              <a:off x="1259632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Jul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4" name="CaixaDeTexto 353"/>
            <p:cNvSpPr txBox="1"/>
            <p:nvPr/>
          </p:nvSpPr>
          <p:spPr>
            <a:xfrm>
              <a:off x="1475656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Ago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5" name="CaixaDeTexto 354"/>
            <p:cNvSpPr txBox="1"/>
            <p:nvPr/>
          </p:nvSpPr>
          <p:spPr>
            <a:xfrm>
              <a:off x="1691680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Set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6" name="CaixaDeTexto 355"/>
            <p:cNvSpPr txBox="1"/>
            <p:nvPr/>
          </p:nvSpPr>
          <p:spPr>
            <a:xfrm>
              <a:off x="1907704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Out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7" name="CaixaDeTexto 356"/>
            <p:cNvSpPr txBox="1"/>
            <p:nvPr/>
          </p:nvSpPr>
          <p:spPr>
            <a:xfrm>
              <a:off x="2123728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Nov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8" name="CaixaDeTexto 357"/>
            <p:cNvSpPr txBox="1"/>
            <p:nvPr/>
          </p:nvSpPr>
          <p:spPr>
            <a:xfrm>
              <a:off x="1043608" y="249289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Jun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" name="CaixaDeTexto 358"/>
            <p:cNvSpPr txBox="1"/>
            <p:nvPr/>
          </p:nvSpPr>
          <p:spPr>
            <a:xfrm>
              <a:off x="2339752" y="2493476"/>
              <a:ext cx="36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Dez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9" name="Grupo 198"/>
          <p:cNvGrpSpPr/>
          <p:nvPr/>
        </p:nvGrpSpPr>
        <p:grpSpPr>
          <a:xfrm>
            <a:off x="251520" y="404664"/>
            <a:ext cx="8064896" cy="5688632"/>
            <a:chOff x="251520" y="404664"/>
            <a:chExt cx="8064896" cy="5688632"/>
          </a:xfrm>
        </p:grpSpPr>
        <p:sp>
          <p:nvSpPr>
            <p:cNvPr id="208" name="CaixaDeTexto 207"/>
            <p:cNvSpPr txBox="1"/>
            <p:nvPr/>
          </p:nvSpPr>
          <p:spPr>
            <a:xfrm>
              <a:off x="1331640" y="2909555"/>
              <a:ext cx="7920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ano (Y-1)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0" name="Chave esquerda 209"/>
            <p:cNvSpPr/>
            <p:nvPr/>
          </p:nvSpPr>
          <p:spPr>
            <a:xfrm rot="16200000">
              <a:off x="7020272" y="1412777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1" name="CaixaDeTexto 210"/>
            <p:cNvSpPr txBox="1"/>
            <p:nvPr/>
          </p:nvSpPr>
          <p:spPr>
            <a:xfrm>
              <a:off x="6804248" y="2924944"/>
              <a:ext cx="7920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ano (Y+1)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1" name="Texto explicativo retangular 220"/>
            <p:cNvSpPr/>
            <p:nvPr/>
          </p:nvSpPr>
          <p:spPr>
            <a:xfrm>
              <a:off x="6084168" y="1196752"/>
              <a:ext cx="1728192" cy="720080"/>
            </a:xfrm>
            <a:prstGeom prst="wedgeRectCallout">
              <a:avLst>
                <a:gd name="adj1" fmla="val -45496"/>
                <a:gd name="adj2" fmla="val 82652"/>
              </a:avLst>
            </a:prstGeom>
            <a:solidFill>
              <a:schemeClr val="bg1"/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Estoque de 30% em 31 de janeiro da comercialização de etanol anidro combustível a distribuidor de combustíveis líquidos, no ano civil anterior (ano Y-1)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7" name="Chave esquerda 226"/>
            <p:cNvSpPr/>
            <p:nvPr/>
          </p:nvSpPr>
          <p:spPr>
            <a:xfrm rot="16200000">
              <a:off x="4283968" y="1412777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8" name="CaixaDeTexto 227"/>
            <p:cNvSpPr txBox="1"/>
            <p:nvPr/>
          </p:nvSpPr>
          <p:spPr>
            <a:xfrm>
              <a:off x="4067944" y="2924944"/>
              <a:ext cx="7920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ano (Y)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4" name="Chave esquerda 243"/>
            <p:cNvSpPr/>
            <p:nvPr/>
          </p:nvSpPr>
          <p:spPr>
            <a:xfrm rot="16200000">
              <a:off x="1547664" y="1412777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2" name="CaixaDeTexto 301"/>
            <p:cNvSpPr txBox="1"/>
            <p:nvPr/>
          </p:nvSpPr>
          <p:spPr>
            <a:xfrm>
              <a:off x="251520" y="980728"/>
              <a:ext cx="5472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b="1" dirty="0" smtClean="0">
                  <a:latin typeface="Times New Roman" pitchFamily="18" charset="0"/>
                  <a:cs typeface="Times New Roman" pitchFamily="18" charset="0"/>
                </a:rPr>
                <a:t>Caso 1: Produtor de etanol anidro, a cooperativa de produtores de etanol ou a empresa comercializadora que atenda ao </a:t>
              </a:r>
              <a:r>
                <a:rPr lang="pt-BR" sz="900" b="1" i="1" dirty="0" smtClean="0">
                  <a:latin typeface="Times New Roman" pitchFamily="18" charset="0"/>
                  <a:cs typeface="Times New Roman" pitchFamily="18" charset="0"/>
                </a:rPr>
                <a:t>caput</a:t>
              </a:r>
              <a:r>
                <a:rPr lang="pt-BR" sz="900" b="1" dirty="0" smtClean="0">
                  <a:latin typeface="Times New Roman" pitchFamily="18" charset="0"/>
                  <a:cs typeface="Times New Roman" pitchFamily="18" charset="0"/>
                </a:rPr>
                <a:t> do art. 10 da Resolução ANP nº XX/11</a:t>
              </a:r>
              <a:endParaRPr lang="pt-BR" sz="9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3" name="CaixaDeTexto 302"/>
            <p:cNvSpPr txBox="1"/>
            <p:nvPr/>
          </p:nvSpPr>
          <p:spPr>
            <a:xfrm>
              <a:off x="323528" y="3284984"/>
              <a:ext cx="5472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b="1" dirty="0" smtClean="0">
                  <a:latin typeface="Times New Roman" pitchFamily="18" charset="0"/>
                  <a:cs typeface="Times New Roman" pitchFamily="18" charset="0"/>
                </a:rPr>
                <a:t>Caso 2: Produtor de etanol anidro, a cooperativa de produtores de etanol ou a empresa comercializadora   que atenda ao § 1º do art. 10 da Resolução ANP nº XX/11</a:t>
              </a:r>
              <a:endParaRPr lang="pt-BR" sz="9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5" name="CaixaDeTexto 304"/>
            <p:cNvSpPr txBox="1"/>
            <p:nvPr/>
          </p:nvSpPr>
          <p:spPr>
            <a:xfrm>
              <a:off x="1979712" y="404664"/>
              <a:ext cx="547260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 smtClean="0"/>
                <a:t>ANEXO III</a:t>
              </a:r>
              <a:endParaRPr lang="pt-BR" sz="1100" b="1" dirty="0"/>
            </a:p>
          </p:txBody>
        </p:sp>
        <p:grpSp>
          <p:nvGrpSpPr>
            <p:cNvPr id="138" name="Grupo 137"/>
            <p:cNvGrpSpPr/>
            <p:nvPr/>
          </p:nvGrpSpPr>
          <p:grpSpPr>
            <a:xfrm>
              <a:off x="323528" y="2118048"/>
              <a:ext cx="2736304" cy="360040"/>
              <a:chOff x="-36512" y="2348880"/>
              <a:chExt cx="2736304" cy="360040"/>
            </a:xfrm>
          </p:grpSpPr>
          <p:grpSp>
            <p:nvGrpSpPr>
              <p:cNvPr id="123" name="Grupo 122"/>
              <p:cNvGrpSpPr/>
              <p:nvPr/>
            </p:nvGrpSpPr>
            <p:grpSpPr>
              <a:xfrm>
                <a:off x="107504" y="2348880"/>
                <a:ext cx="2376264" cy="144016"/>
                <a:chOff x="107504" y="2132856"/>
                <a:chExt cx="2376264" cy="144016"/>
              </a:xfrm>
            </p:grpSpPr>
            <p:cxnSp>
              <p:nvCxnSpPr>
                <p:cNvPr id="107" name="Conector reto 106"/>
                <p:cNvCxnSpPr/>
                <p:nvPr/>
              </p:nvCxnSpPr>
              <p:spPr>
                <a:xfrm>
                  <a:off x="107504" y="2204864"/>
                  <a:ext cx="2376264" cy="0"/>
                </a:xfrm>
                <a:prstGeom prst="line">
                  <a:avLst/>
                </a:prstGeom>
                <a:ln cap="flat"/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Conector reto 108"/>
                <p:cNvCxnSpPr/>
                <p:nvPr/>
              </p:nvCxnSpPr>
              <p:spPr>
                <a:xfrm rot="5400000">
                  <a:off x="3549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Conector reto 109"/>
                <p:cNvCxnSpPr/>
                <p:nvPr/>
              </p:nvCxnSpPr>
              <p:spPr>
                <a:xfrm rot="5400000">
                  <a:off x="25152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Conector reto 110"/>
                <p:cNvCxnSpPr/>
                <p:nvPr/>
              </p:nvCxnSpPr>
              <p:spPr>
                <a:xfrm rot="5400000">
                  <a:off x="46754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Conector reto 111"/>
                <p:cNvCxnSpPr/>
                <p:nvPr/>
              </p:nvCxnSpPr>
              <p:spPr>
                <a:xfrm rot="5400000">
                  <a:off x="68356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Conector reto 112"/>
                <p:cNvCxnSpPr/>
                <p:nvPr/>
              </p:nvCxnSpPr>
              <p:spPr>
                <a:xfrm rot="5400000">
                  <a:off x="89959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Conector reto 113"/>
                <p:cNvCxnSpPr/>
                <p:nvPr/>
              </p:nvCxnSpPr>
              <p:spPr>
                <a:xfrm rot="5400000">
                  <a:off x="111561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Conector reto 114"/>
                <p:cNvCxnSpPr/>
                <p:nvPr/>
              </p:nvCxnSpPr>
              <p:spPr>
                <a:xfrm rot="5400000">
                  <a:off x="133164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Conector reto 115"/>
                <p:cNvCxnSpPr/>
                <p:nvPr/>
              </p:nvCxnSpPr>
              <p:spPr>
                <a:xfrm rot="5400000">
                  <a:off x="219573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Conector reto 116"/>
                <p:cNvCxnSpPr/>
                <p:nvPr/>
              </p:nvCxnSpPr>
              <p:spPr>
                <a:xfrm rot="5400000">
                  <a:off x="154766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Conector reto 117"/>
                <p:cNvCxnSpPr/>
                <p:nvPr/>
              </p:nvCxnSpPr>
              <p:spPr>
                <a:xfrm rot="5400000">
                  <a:off x="176368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Conector reto 118"/>
                <p:cNvCxnSpPr/>
                <p:nvPr/>
              </p:nvCxnSpPr>
              <p:spPr>
                <a:xfrm rot="5400000">
                  <a:off x="197971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Conector reto 119"/>
                <p:cNvCxnSpPr/>
                <p:nvPr/>
              </p:nvCxnSpPr>
              <p:spPr>
                <a:xfrm rot="5400000">
                  <a:off x="241176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5" name="CaixaDeTexto 124"/>
              <p:cNvSpPr txBox="1"/>
              <p:nvPr/>
            </p:nvSpPr>
            <p:spPr>
              <a:xfrm>
                <a:off x="-36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Jan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6" name="CaixaDeTexto 125"/>
              <p:cNvSpPr txBox="1"/>
              <p:nvPr/>
            </p:nvSpPr>
            <p:spPr>
              <a:xfrm>
                <a:off x="179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Fev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" name="CaixaDeTexto 126"/>
              <p:cNvSpPr txBox="1"/>
              <p:nvPr/>
            </p:nvSpPr>
            <p:spPr>
              <a:xfrm>
                <a:off x="39553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" name="CaixaDeTexto 127"/>
              <p:cNvSpPr txBox="1"/>
              <p:nvPr/>
            </p:nvSpPr>
            <p:spPr>
              <a:xfrm>
                <a:off x="611560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Abr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9" name="CaixaDeTexto 128"/>
              <p:cNvSpPr txBox="1"/>
              <p:nvPr/>
            </p:nvSpPr>
            <p:spPr>
              <a:xfrm>
                <a:off x="82758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Mai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1" name="CaixaDeTexto 130"/>
              <p:cNvSpPr txBox="1"/>
              <p:nvPr/>
            </p:nvSpPr>
            <p:spPr>
              <a:xfrm>
                <a:off x="125963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Jul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2" name="CaixaDeTexto 131"/>
              <p:cNvSpPr txBox="1"/>
              <p:nvPr/>
            </p:nvSpPr>
            <p:spPr>
              <a:xfrm>
                <a:off x="147565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Ago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3" name="CaixaDeTexto 132"/>
              <p:cNvSpPr txBox="1"/>
              <p:nvPr/>
            </p:nvSpPr>
            <p:spPr>
              <a:xfrm>
                <a:off x="1691680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Set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4" name="CaixaDeTexto 133"/>
              <p:cNvSpPr txBox="1"/>
              <p:nvPr/>
            </p:nvSpPr>
            <p:spPr>
              <a:xfrm>
                <a:off x="190770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Out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5" name="CaixaDeTexto 134"/>
              <p:cNvSpPr txBox="1"/>
              <p:nvPr/>
            </p:nvSpPr>
            <p:spPr>
              <a:xfrm>
                <a:off x="212372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Nov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6" name="CaixaDeTexto 135"/>
              <p:cNvSpPr txBox="1"/>
              <p:nvPr/>
            </p:nvSpPr>
            <p:spPr>
              <a:xfrm>
                <a:off x="104360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7" name="CaixaDeTexto 136"/>
              <p:cNvSpPr txBox="1"/>
              <p:nvPr/>
            </p:nvSpPr>
            <p:spPr>
              <a:xfrm>
                <a:off x="2339752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Dez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39" name="Grupo 138"/>
            <p:cNvGrpSpPr/>
            <p:nvPr/>
          </p:nvGrpSpPr>
          <p:grpSpPr>
            <a:xfrm>
              <a:off x="3059832" y="2118048"/>
              <a:ext cx="2736304" cy="360040"/>
              <a:chOff x="-36512" y="2348880"/>
              <a:chExt cx="2736304" cy="360040"/>
            </a:xfrm>
          </p:grpSpPr>
          <p:grpSp>
            <p:nvGrpSpPr>
              <p:cNvPr id="140" name="Grupo 122"/>
              <p:cNvGrpSpPr/>
              <p:nvPr/>
            </p:nvGrpSpPr>
            <p:grpSpPr>
              <a:xfrm>
                <a:off x="107504" y="2348880"/>
                <a:ext cx="2376264" cy="144016"/>
                <a:chOff x="107504" y="2132856"/>
                <a:chExt cx="2376264" cy="144016"/>
              </a:xfrm>
            </p:grpSpPr>
            <p:cxnSp>
              <p:nvCxnSpPr>
                <p:cNvPr id="153" name="Conector reto 152"/>
                <p:cNvCxnSpPr/>
                <p:nvPr/>
              </p:nvCxnSpPr>
              <p:spPr>
                <a:xfrm>
                  <a:off x="107504" y="2204864"/>
                  <a:ext cx="2376264" cy="0"/>
                </a:xfrm>
                <a:prstGeom prst="line">
                  <a:avLst/>
                </a:prstGeom>
                <a:ln cap="flat"/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Conector reto 153"/>
                <p:cNvCxnSpPr/>
                <p:nvPr/>
              </p:nvCxnSpPr>
              <p:spPr>
                <a:xfrm rot="5400000">
                  <a:off x="3549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Conector reto 154"/>
                <p:cNvCxnSpPr/>
                <p:nvPr/>
              </p:nvCxnSpPr>
              <p:spPr>
                <a:xfrm rot="5400000">
                  <a:off x="25152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Conector reto 155"/>
                <p:cNvCxnSpPr/>
                <p:nvPr/>
              </p:nvCxnSpPr>
              <p:spPr>
                <a:xfrm rot="5400000">
                  <a:off x="46754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Conector reto 156"/>
                <p:cNvCxnSpPr/>
                <p:nvPr/>
              </p:nvCxnSpPr>
              <p:spPr>
                <a:xfrm rot="5400000">
                  <a:off x="68356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Conector reto 157"/>
                <p:cNvCxnSpPr/>
                <p:nvPr/>
              </p:nvCxnSpPr>
              <p:spPr>
                <a:xfrm rot="5400000">
                  <a:off x="89959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Conector reto 158"/>
                <p:cNvCxnSpPr/>
                <p:nvPr/>
              </p:nvCxnSpPr>
              <p:spPr>
                <a:xfrm rot="5400000">
                  <a:off x="111561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Conector reto 159"/>
                <p:cNvCxnSpPr/>
                <p:nvPr/>
              </p:nvCxnSpPr>
              <p:spPr>
                <a:xfrm rot="5400000">
                  <a:off x="133164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Conector reto 160"/>
                <p:cNvCxnSpPr/>
                <p:nvPr/>
              </p:nvCxnSpPr>
              <p:spPr>
                <a:xfrm rot="5400000">
                  <a:off x="219573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Conector reto 161"/>
                <p:cNvCxnSpPr/>
                <p:nvPr/>
              </p:nvCxnSpPr>
              <p:spPr>
                <a:xfrm rot="5400000">
                  <a:off x="154766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Conector reto 162"/>
                <p:cNvCxnSpPr/>
                <p:nvPr/>
              </p:nvCxnSpPr>
              <p:spPr>
                <a:xfrm rot="5400000">
                  <a:off x="176368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Conector reto 163"/>
                <p:cNvCxnSpPr/>
                <p:nvPr/>
              </p:nvCxnSpPr>
              <p:spPr>
                <a:xfrm rot="5400000">
                  <a:off x="197971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Conector reto 164"/>
                <p:cNvCxnSpPr/>
                <p:nvPr/>
              </p:nvCxnSpPr>
              <p:spPr>
                <a:xfrm rot="5400000">
                  <a:off x="241176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1" name="CaixaDeTexto 140"/>
              <p:cNvSpPr txBox="1"/>
              <p:nvPr/>
            </p:nvSpPr>
            <p:spPr>
              <a:xfrm>
                <a:off x="-36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Jan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2" name="CaixaDeTexto 141"/>
              <p:cNvSpPr txBox="1"/>
              <p:nvPr/>
            </p:nvSpPr>
            <p:spPr>
              <a:xfrm>
                <a:off x="179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Fev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3" name="CaixaDeTexto 142"/>
              <p:cNvSpPr txBox="1"/>
              <p:nvPr/>
            </p:nvSpPr>
            <p:spPr>
              <a:xfrm>
                <a:off x="39553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4" name="CaixaDeTexto 143"/>
              <p:cNvSpPr txBox="1"/>
              <p:nvPr/>
            </p:nvSpPr>
            <p:spPr>
              <a:xfrm>
                <a:off x="611560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Abr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5" name="CaixaDeTexto 144"/>
              <p:cNvSpPr txBox="1"/>
              <p:nvPr/>
            </p:nvSpPr>
            <p:spPr>
              <a:xfrm>
                <a:off x="82758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Mai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6" name="CaixaDeTexto 145"/>
              <p:cNvSpPr txBox="1"/>
              <p:nvPr/>
            </p:nvSpPr>
            <p:spPr>
              <a:xfrm>
                <a:off x="125963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Jul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7" name="CaixaDeTexto 146"/>
              <p:cNvSpPr txBox="1"/>
              <p:nvPr/>
            </p:nvSpPr>
            <p:spPr>
              <a:xfrm>
                <a:off x="147565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Ago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8" name="CaixaDeTexto 147"/>
              <p:cNvSpPr txBox="1"/>
              <p:nvPr/>
            </p:nvSpPr>
            <p:spPr>
              <a:xfrm>
                <a:off x="1691680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Set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9" name="CaixaDeTexto 148"/>
              <p:cNvSpPr txBox="1"/>
              <p:nvPr/>
            </p:nvSpPr>
            <p:spPr>
              <a:xfrm>
                <a:off x="190770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Out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0" name="CaixaDeTexto 149"/>
              <p:cNvSpPr txBox="1"/>
              <p:nvPr/>
            </p:nvSpPr>
            <p:spPr>
              <a:xfrm>
                <a:off x="212372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Nov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1" name="CaixaDeTexto 150"/>
              <p:cNvSpPr txBox="1"/>
              <p:nvPr/>
            </p:nvSpPr>
            <p:spPr>
              <a:xfrm>
                <a:off x="104360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2" name="CaixaDeTexto 151"/>
              <p:cNvSpPr txBox="1"/>
              <p:nvPr/>
            </p:nvSpPr>
            <p:spPr>
              <a:xfrm>
                <a:off x="2339752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Dez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94" name="CaixaDeTexto 193"/>
            <p:cNvSpPr txBox="1"/>
            <p:nvPr/>
          </p:nvSpPr>
          <p:spPr>
            <a:xfrm>
              <a:off x="1331640" y="5847075"/>
              <a:ext cx="7920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ano (Y-1)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5" name="Chave esquerda 194"/>
            <p:cNvSpPr/>
            <p:nvPr/>
          </p:nvSpPr>
          <p:spPr>
            <a:xfrm rot="16200000">
              <a:off x="7020272" y="4581129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6" name="CaixaDeTexto 195"/>
            <p:cNvSpPr txBox="1"/>
            <p:nvPr/>
          </p:nvSpPr>
          <p:spPr>
            <a:xfrm>
              <a:off x="6804248" y="5862464"/>
              <a:ext cx="7920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ano (Y+1)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8" name="Texto explicativo retangular 197"/>
            <p:cNvSpPr/>
            <p:nvPr/>
          </p:nvSpPr>
          <p:spPr>
            <a:xfrm>
              <a:off x="6156176" y="4005064"/>
              <a:ext cx="1728192" cy="921296"/>
            </a:xfrm>
            <a:prstGeom prst="wedgeRectCallout">
              <a:avLst>
                <a:gd name="adj1" fmla="val -26099"/>
                <a:gd name="adj2" fmla="val 89775"/>
              </a:avLst>
            </a:prstGeom>
            <a:solidFill>
              <a:schemeClr val="bg1"/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Estoque de 8% em 31 de março da comercialização de etanol anidro combustível a distribuidor de combustíveis líquidos, no ano civil anterior (ano Y-1)</a:t>
              </a:r>
              <a:endParaRPr lang="pt-BR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1" name="Chave esquerda 200"/>
            <p:cNvSpPr/>
            <p:nvPr/>
          </p:nvSpPr>
          <p:spPr>
            <a:xfrm rot="16200000">
              <a:off x="4283968" y="4581129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9" name="CaixaDeTexto 248"/>
            <p:cNvSpPr txBox="1"/>
            <p:nvPr/>
          </p:nvSpPr>
          <p:spPr>
            <a:xfrm>
              <a:off x="4067944" y="5862464"/>
              <a:ext cx="7920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ano (Y)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9" name="Chave esquerda 258"/>
            <p:cNvSpPr/>
            <p:nvPr/>
          </p:nvSpPr>
          <p:spPr>
            <a:xfrm rot="16200000">
              <a:off x="1547664" y="4581129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60" name="Grupo 259"/>
            <p:cNvGrpSpPr/>
            <p:nvPr/>
          </p:nvGrpSpPr>
          <p:grpSpPr>
            <a:xfrm>
              <a:off x="323528" y="5286400"/>
              <a:ext cx="2736304" cy="360040"/>
              <a:chOff x="-36512" y="2348880"/>
              <a:chExt cx="2736304" cy="360040"/>
            </a:xfrm>
          </p:grpSpPr>
          <p:grpSp>
            <p:nvGrpSpPr>
              <p:cNvPr id="261" name="Grupo 122"/>
              <p:cNvGrpSpPr/>
              <p:nvPr/>
            </p:nvGrpSpPr>
            <p:grpSpPr>
              <a:xfrm>
                <a:off x="107504" y="2348880"/>
                <a:ext cx="2376264" cy="144016"/>
                <a:chOff x="107504" y="2132856"/>
                <a:chExt cx="2376264" cy="144016"/>
              </a:xfrm>
            </p:grpSpPr>
            <p:cxnSp>
              <p:nvCxnSpPr>
                <p:cNvPr id="306" name="Conector reto 305"/>
                <p:cNvCxnSpPr/>
                <p:nvPr/>
              </p:nvCxnSpPr>
              <p:spPr>
                <a:xfrm>
                  <a:off x="107504" y="2204864"/>
                  <a:ext cx="2376264" cy="0"/>
                </a:xfrm>
                <a:prstGeom prst="line">
                  <a:avLst/>
                </a:prstGeom>
                <a:ln cap="flat"/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Conector reto 306"/>
                <p:cNvCxnSpPr/>
                <p:nvPr/>
              </p:nvCxnSpPr>
              <p:spPr>
                <a:xfrm rot="5400000">
                  <a:off x="3549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Conector reto 307"/>
                <p:cNvCxnSpPr/>
                <p:nvPr/>
              </p:nvCxnSpPr>
              <p:spPr>
                <a:xfrm rot="5400000">
                  <a:off x="25152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Conector reto 308"/>
                <p:cNvCxnSpPr/>
                <p:nvPr/>
              </p:nvCxnSpPr>
              <p:spPr>
                <a:xfrm rot="5400000">
                  <a:off x="46754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Conector reto 309"/>
                <p:cNvCxnSpPr/>
                <p:nvPr/>
              </p:nvCxnSpPr>
              <p:spPr>
                <a:xfrm rot="5400000">
                  <a:off x="68356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Conector reto 310"/>
                <p:cNvCxnSpPr/>
                <p:nvPr/>
              </p:nvCxnSpPr>
              <p:spPr>
                <a:xfrm rot="5400000">
                  <a:off x="89959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Conector reto 311"/>
                <p:cNvCxnSpPr/>
                <p:nvPr/>
              </p:nvCxnSpPr>
              <p:spPr>
                <a:xfrm rot="5400000">
                  <a:off x="111561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3" name="Conector reto 312"/>
                <p:cNvCxnSpPr/>
                <p:nvPr/>
              </p:nvCxnSpPr>
              <p:spPr>
                <a:xfrm rot="5400000">
                  <a:off x="133164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Conector reto 313"/>
                <p:cNvCxnSpPr/>
                <p:nvPr/>
              </p:nvCxnSpPr>
              <p:spPr>
                <a:xfrm rot="5400000">
                  <a:off x="219573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Conector reto 314"/>
                <p:cNvCxnSpPr/>
                <p:nvPr/>
              </p:nvCxnSpPr>
              <p:spPr>
                <a:xfrm rot="5400000">
                  <a:off x="154766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Conector reto 315"/>
                <p:cNvCxnSpPr/>
                <p:nvPr/>
              </p:nvCxnSpPr>
              <p:spPr>
                <a:xfrm rot="5400000">
                  <a:off x="176368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Conector reto 316"/>
                <p:cNvCxnSpPr/>
                <p:nvPr/>
              </p:nvCxnSpPr>
              <p:spPr>
                <a:xfrm rot="5400000">
                  <a:off x="197971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Conector reto 317"/>
                <p:cNvCxnSpPr/>
                <p:nvPr/>
              </p:nvCxnSpPr>
              <p:spPr>
                <a:xfrm rot="5400000">
                  <a:off x="241176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6" name="CaixaDeTexto 265"/>
              <p:cNvSpPr txBox="1"/>
              <p:nvPr/>
            </p:nvSpPr>
            <p:spPr>
              <a:xfrm>
                <a:off x="-36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Jan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1" name="CaixaDeTexto 280"/>
              <p:cNvSpPr txBox="1"/>
              <p:nvPr/>
            </p:nvSpPr>
            <p:spPr>
              <a:xfrm>
                <a:off x="179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Fev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2" name="CaixaDeTexto 281"/>
              <p:cNvSpPr txBox="1"/>
              <p:nvPr/>
            </p:nvSpPr>
            <p:spPr>
              <a:xfrm>
                <a:off x="39553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3" name="CaixaDeTexto 282"/>
              <p:cNvSpPr txBox="1"/>
              <p:nvPr/>
            </p:nvSpPr>
            <p:spPr>
              <a:xfrm>
                <a:off x="611560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Abr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0" name="CaixaDeTexto 289"/>
              <p:cNvSpPr txBox="1"/>
              <p:nvPr/>
            </p:nvSpPr>
            <p:spPr>
              <a:xfrm>
                <a:off x="82758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Mai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2" name="CaixaDeTexto 291"/>
              <p:cNvSpPr txBox="1"/>
              <p:nvPr/>
            </p:nvSpPr>
            <p:spPr>
              <a:xfrm>
                <a:off x="125963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Jul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4" name="CaixaDeTexto 293"/>
              <p:cNvSpPr txBox="1"/>
              <p:nvPr/>
            </p:nvSpPr>
            <p:spPr>
              <a:xfrm>
                <a:off x="147565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Ago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7" name="CaixaDeTexto 296"/>
              <p:cNvSpPr txBox="1"/>
              <p:nvPr/>
            </p:nvSpPr>
            <p:spPr>
              <a:xfrm>
                <a:off x="1691680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Set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8" name="CaixaDeTexto 297"/>
              <p:cNvSpPr txBox="1"/>
              <p:nvPr/>
            </p:nvSpPr>
            <p:spPr>
              <a:xfrm>
                <a:off x="190770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Out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9" name="CaixaDeTexto 298"/>
              <p:cNvSpPr txBox="1"/>
              <p:nvPr/>
            </p:nvSpPr>
            <p:spPr>
              <a:xfrm>
                <a:off x="212372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Nov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0" name="CaixaDeTexto 299"/>
              <p:cNvSpPr txBox="1"/>
              <p:nvPr/>
            </p:nvSpPr>
            <p:spPr>
              <a:xfrm>
                <a:off x="104360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4" name="CaixaDeTexto 303"/>
              <p:cNvSpPr txBox="1"/>
              <p:nvPr/>
            </p:nvSpPr>
            <p:spPr>
              <a:xfrm>
                <a:off x="2339752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Dez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19" name="Grupo 318"/>
            <p:cNvGrpSpPr/>
            <p:nvPr/>
          </p:nvGrpSpPr>
          <p:grpSpPr>
            <a:xfrm>
              <a:off x="3059832" y="5286400"/>
              <a:ext cx="2736304" cy="360040"/>
              <a:chOff x="-36512" y="2348880"/>
              <a:chExt cx="2736304" cy="360040"/>
            </a:xfrm>
          </p:grpSpPr>
          <p:grpSp>
            <p:nvGrpSpPr>
              <p:cNvPr id="320" name="Grupo 122"/>
              <p:cNvGrpSpPr/>
              <p:nvPr/>
            </p:nvGrpSpPr>
            <p:grpSpPr>
              <a:xfrm>
                <a:off x="107504" y="2348880"/>
                <a:ext cx="2376264" cy="144016"/>
                <a:chOff x="107504" y="2132856"/>
                <a:chExt cx="2376264" cy="144016"/>
              </a:xfrm>
            </p:grpSpPr>
            <p:cxnSp>
              <p:nvCxnSpPr>
                <p:cNvPr id="333" name="Conector reto 332"/>
                <p:cNvCxnSpPr/>
                <p:nvPr/>
              </p:nvCxnSpPr>
              <p:spPr>
                <a:xfrm>
                  <a:off x="107504" y="2204864"/>
                  <a:ext cx="2376264" cy="0"/>
                </a:xfrm>
                <a:prstGeom prst="line">
                  <a:avLst/>
                </a:prstGeom>
                <a:ln cap="flat"/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Conector reto 333"/>
                <p:cNvCxnSpPr/>
                <p:nvPr/>
              </p:nvCxnSpPr>
              <p:spPr>
                <a:xfrm rot="5400000">
                  <a:off x="3549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5" name="Conector reto 334"/>
                <p:cNvCxnSpPr/>
                <p:nvPr/>
              </p:nvCxnSpPr>
              <p:spPr>
                <a:xfrm rot="5400000">
                  <a:off x="25152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6" name="Conector reto 335"/>
                <p:cNvCxnSpPr/>
                <p:nvPr/>
              </p:nvCxnSpPr>
              <p:spPr>
                <a:xfrm rot="5400000">
                  <a:off x="46754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Conector reto 336"/>
                <p:cNvCxnSpPr/>
                <p:nvPr/>
              </p:nvCxnSpPr>
              <p:spPr>
                <a:xfrm rot="5400000">
                  <a:off x="68356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Conector reto 337"/>
                <p:cNvCxnSpPr/>
                <p:nvPr/>
              </p:nvCxnSpPr>
              <p:spPr>
                <a:xfrm rot="5400000">
                  <a:off x="89959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Conector reto 338"/>
                <p:cNvCxnSpPr/>
                <p:nvPr/>
              </p:nvCxnSpPr>
              <p:spPr>
                <a:xfrm rot="5400000">
                  <a:off x="111561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Conector reto 339"/>
                <p:cNvCxnSpPr/>
                <p:nvPr/>
              </p:nvCxnSpPr>
              <p:spPr>
                <a:xfrm rot="5400000">
                  <a:off x="133164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Conector reto 340"/>
                <p:cNvCxnSpPr/>
                <p:nvPr/>
              </p:nvCxnSpPr>
              <p:spPr>
                <a:xfrm rot="5400000">
                  <a:off x="2195736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Conector reto 341"/>
                <p:cNvCxnSpPr/>
                <p:nvPr/>
              </p:nvCxnSpPr>
              <p:spPr>
                <a:xfrm rot="5400000">
                  <a:off x="1547664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Conector reto 342"/>
                <p:cNvCxnSpPr/>
                <p:nvPr/>
              </p:nvCxnSpPr>
              <p:spPr>
                <a:xfrm rot="5400000">
                  <a:off x="1763688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Conector reto 343"/>
                <p:cNvCxnSpPr/>
                <p:nvPr/>
              </p:nvCxnSpPr>
              <p:spPr>
                <a:xfrm rot="5400000">
                  <a:off x="1979712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Conector reto 344"/>
                <p:cNvCxnSpPr/>
                <p:nvPr/>
              </p:nvCxnSpPr>
              <p:spPr>
                <a:xfrm rot="5400000">
                  <a:off x="2411760" y="2204864"/>
                  <a:ext cx="144016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1" name="CaixaDeTexto 320"/>
              <p:cNvSpPr txBox="1"/>
              <p:nvPr/>
            </p:nvSpPr>
            <p:spPr>
              <a:xfrm>
                <a:off x="-36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Jan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2" name="CaixaDeTexto 321"/>
              <p:cNvSpPr txBox="1"/>
              <p:nvPr/>
            </p:nvSpPr>
            <p:spPr>
              <a:xfrm>
                <a:off x="17951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Fev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3" name="CaixaDeTexto 322"/>
              <p:cNvSpPr txBox="1"/>
              <p:nvPr/>
            </p:nvSpPr>
            <p:spPr>
              <a:xfrm>
                <a:off x="39553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4" name="CaixaDeTexto 323"/>
              <p:cNvSpPr txBox="1"/>
              <p:nvPr/>
            </p:nvSpPr>
            <p:spPr>
              <a:xfrm>
                <a:off x="611560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Abr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5" name="CaixaDeTexto 324"/>
              <p:cNvSpPr txBox="1"/>
              <p:nvPr/>
            </p:nvSpPr>
            <p:spPr>
              <a:xfrm>
                <a:off x="82758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Mai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6" name="CaixaDeTexto 325"/>
              <p:cNvSpPr txBox="1"/>
              <p:nvPr/>
            </p:nvSpPr>
            <p:spPr>
              <a:xfrm>
                <a:off x="1259632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Jul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7" name="CaixaDeTexto 326"/>
              <p:cNvSpPr txBox="1"/>
              <p:nvPr/>
            </p:nvSpPr>
            <p:spPr>
              <a:xfrm>
                <a:off x="1475656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Ago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8" name="CaixaDeTexto 327"/>
              <p:cNvSpPr txBox="1"/>
              <p:nvPr/>
            </p:nvSpPr>
            <p:spPr>
              <a:xfrm>
                <a:off x="1691680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Set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9" name="CaixaDeTexto 328"/>
              <p:cNvSpPr txBox="1"/>
              <p:nvPr/>
            </p:nvSpPr>
            <p:spPr>
              <a:xfrm>
                <a:off x="1907704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Out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0" name="CaixaDeTexto 329"/>
              <p:cNvSpPr txBox="1"/>
              <p:nvPr/>
            </p:nvSpPr>
            <p:spPr>
              <a:xfrm>
                <a:off x="212372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Nov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1" name="CaixaDeTexto 330"/>
              <p:cNvSpPr txBox="1"/>
              <p:nvPr/>
            </p:nvSpPr>
            <p:spPr>
              <a:xfrm>
                <a:off x="1043608" y="249289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Jun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2" name="CaixaDeTexto 331"/>
              <p:cNvSpPr txBox="1"/>
              <p:nvPr/>
            </p:nvSpPr>
            <p:spPr>
              <a:xfrm>
                <a:off x="2339752" y="249347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>
                    <a:latin typeface="Times New Roman" pitchFamily="18" charset="0"/>
                    <a:cs typeface="Times New Roman" pitchFamily="18" charset="0"/>
                  </a:rPr>
                  <a:t>Dez</a:t>
                </a:r>
                <a:endParaRPr lang="pt-BR" sz="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79" name="Texto explicativo retangular 378"/>
            <p:cNvSpPr/>
            <p:nvPr/>
          </p:nvSpPr>
          <p:spPr>
            <a:xfrm>
              <a:off x="3347864" y="3789040"/>
              <a:ext cx="2520280" cy="720080"/>
            </a:xfrm>
            <a:prstGeom prst="wedgeRectCallout">
              <a:avLst>
                <a:gd name="adj1" fmla="val -5204"/>
                <a:gd name="adj2" fmla="val 157839"/>
              </a:avLst>
            </a:prstGeom>
            <a:solidFill>
              <a:schemeClr val="bg1"/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pt-BR" sz="800" dirty="0" smtClean="0">
                  <a:latin typeface="Times New Roman" pitchFamily="18" charset="0"/>
                  <a:cs typeface="Times New Roman" pitchFamily="18" charset="0"/>
                </a:rPr>
                <a:t>Homologação dos contratos em volume compatível a, no mínimo, 70% da comercialização de etanol anidro combustível a distribuidor de combustíveis líquidos, no ano civil anterior (ano Y-1)</a:t>
              </a:r>
              <a:endParaRPr lang="pt-BR" sz="800" baseline="30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0" name="Chave esquerda 379"/>
            <p:cNvSpPr/>
            <p:nvPr/>
          </p:nvSpPr>
          <p:spPr>
            <a:xfrm rot="5400000">
              <a:off x="1547664" y="3933056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81" name="CaixaDeTexto 380"/>
            <p:cNvSpPr txBox="1"/>
            <p:nvPr/>
          </p:nvSpPr>
          <p:spPr>
            <a:xfrm>
              <a:off x="683568" y="4581128"/>
              <a:ext cx="2088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Volume de etanol anidro combustível comercializado no  ano civil anterior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3" name="Chave esquerda 192"/>
            <p:cNvSpPr/>
            <p:nvPr/>
          </p:nvSpPr>
          <p:spPr>
            <a:xfrm rot="5400000">
              <a:off x="1547664" y="692696"/>
              <a:ext cx="216024" cy="237626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7" name="CaixaDeTexto 196"/>
            <p:cNvSpPr txBox="1"/>
            <p:nvPr/>
          </p:nvSpPr>
          <p:spPr>
            <a:xfrm>
              <a:off x="683568" y="1340768"/>
              <a:ext cx="2088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dirty="0" smtClean="0">
                  <a:latin typeface="Times New Roman" pitchFamily="18" charset="0"/>
                  <a:cs typeface="Times New Roman" pitchFamily="18" charset="0"/>
                </a:rPr>
                <a:t>Volume de etanol anidro combustível comercializado no  ano civil anterior</a:t>
              </a:r>
              <a:endParaRPr lang="pt-BR" sz="9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938</Words>
  <Application>Microsoft Office PowerPoint</Application>
  <PresentationFormat>Apresentação na tela (4:3)</PresentationFormat>
  <Paragraphs>161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hparaquetti</dc:creator>
  <cp:lastModifiedBy>hparaquetti</cp:lastModifiedBy>
  <cp:revision>139</cp:revision>
  <dcterms:created xsi:type="dcterms:W3CDTF">2011-07-21T15:25:45Z</dcterms:created>
  <dcterms:modified xsi:type="dcterms:W3CDTF">2011-10-11T19:52:59Z</dcterms:modified>
</cp:coreProperties>
</file>