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25"/>
  </p:notesMasterIdLst>
  <p:sldIdLst>
    <p:sldId id="257" r:id="rId6"/>
    <p:sldId id="441" r:id="rId7"/>
    <p:sldId id="421" r:id="rId8"/>
    <p:sldId id="431" r:id="rId9"/>
    <p:sldId id="432" r:id="rId10"/>
    <p:sldId id="435" r:id="rId11"/>
    <p:sldId id="436" r:id="rId12"/>
    <p:sldId id="433" r:id="rId13"/>
    <p:sldId id="438" r:id="rId14"/>
    <p:sldId id="429" r:id="rId15"/>
    <p:sldId id="425" r:id="rId16"/>
    <p:sldId id="423" r:id="rId17"/>
    <p:sldId id="439" r:id="rId18"/>
    <p:sldId id="440" r:id="rId19"/>
    <p:sldId id="442" r:id="rId20"/>
    <p:sldId id="443" r:id="rId21"/>
    <p:sldId id="444" r:id="rId22"/>
    <p:sldId id="445" r:id="rId23"/>
    <p:sldId id="289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78"/>
    <a:srgbClr val="FFCC00"/>
    <a:srgbClr val="F9FAFB"/>
    <a:srgbClr val="324A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D5E9-373D-4EA3-8AED-340EFE8C2288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EFF9F-9608-4D90-BD16-BB14718755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250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9013D-CE47-8F19-BA0D-F1B35E6E1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39B472-D94B-0277-2BA4-3A1DB15B8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54795C-F404-9EE2-3928-FED6E540D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573C-55D9-4814-AD4E-F53D73F4474D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F3FBDF-00B5-6FCB-969E-0EBA99ABE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25D910-6E3C-30D1-54C3-351E28AE6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E4B5-2714-4203-92B2-8E14D60E90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331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7723D-5EFD-254D-F255-E5D4655A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2BA113E-4B4B-DD8C-CE3F-94EDB8384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4D4231-EBAC-59E2-3BF3-CFABDFFD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573C-55D9-4814-AD4E-F53D73F4474D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2B6A6D-A063-A4CF-C828-7E62B964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98AEE0-09CD-83F9-C2DE-27C076FBF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E4B5-2714-4203-92B2-8E14D60E90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07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4E90B7-1D45-F385-5277-AC14CB06C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4263AAA-A376-5367-344E-FF756F5C4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41CE0D-B639-85D6-2451-1BDD1C87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573C-55D9-4814-AD4E-F53D73F4474D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69787D-DC4C-C278-59B6-5FC8BBE85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9FC2EF-E65B-E898-9D6C-3166F5DDD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E4B5-2714-4203-92B2-8E14D60E90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438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2FF7DCE-520F-2242-8C92-5DD22A806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679C-B26E-DF4F-9123-F58EA36B73C0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93A7C0A-56C4-C741-813E-6CF36C164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60C4521-21E8-A54D-99F1-51E2C93AF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70EE-9B9A-DC4D-A9D5-B8A972FA68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480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50C5F8-3A53-C63B-48BD-84B254EB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EAD6A81-1616-EF38-3BB1-E740DA366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7385DA-AA66-402A-6E1C-826EEB35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573C-55D9-4814-AD4E-F53D73F4474D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C90E1E-69A4-800E-B746-D7608202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736331-1ED8-DF38-1EC2-65F7966B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E4B5-2714-4203-92B2-8E14D60E90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94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1CCD03-83D5-C122-0A26-857407221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B9D4E3-13C5-60ED-CACA-7AFABDED7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C03BD4-74E2-7A28-230A-E05E024E4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573C-55D9-4814-AD4E-F53D73F4474D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9C02B2-20B9-B5A5-3A3F-4F27F4AA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D8BA19-6F65-41DD-67C0-E5E428DE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E4B5-2714-4203-92B2-8E14D60E90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61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50C5F8-3A53-C63B-48BD-84B254EB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EAD6A81-1616-EF38-3BB1-E740DA366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7385DA-AA66-402A-6E1C-826EEB35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573C-55D9-4814-AD4E-F53D73F4474D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C90E1E-69A4-800E-B746-D7608202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736331-1ED8-DF38-1EC2-65F7966B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E4B5-2714-4203-92B2-8E14D60E90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54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B2F99-8B45-E1BC-E82D-1D68AB8F9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B06A4B-4D1B-676F-E3C1-80B699490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C9E80A7-CB15-555A-58AC-FF69A655D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8AD67A-5FB1-F756-DA9A-E02FF6ADA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573C-55D9-4814-AD4E-F53D73F4474D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CE3C3D-BB55-8759-225A-5FDFA2673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1EF45C-EDCE-AFAE-F2E9-1A3F4C0C1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E4B5-2714-4203-92B2-8E14D60E90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0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E11928-0A45-D918-917F-E1FC92497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9B8A64-B678-C6BC-9F68-78E651603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3FED856-982E-D63C-12E5-951B91824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DF6D612-5AC8-A3F0-0AE9-E68060C20A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086FBE2-F20C-0C06-E10E-A795447B11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100FF23-9015-8D53-CA1D-1BD0EDF88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573C-55D9-4814-AD4E-F53D73F4474D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9C0897F-C9AC-2DBC-33AB-13EC81CF8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F368BB5-82A3-6601-4EAA-4A5D24EC9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E4B5-2714-4203-92B2-8E14D60E90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9952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64E185-9A07-42B6-F298-FB1A1D014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782CC40-4AB9-E08C-F63A-0F723C2C1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573C-55D9-4814-AD4E-F53D73F4474D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E8CC81D-4FE3-9C57-DDC8-424513400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E5939FF-ED86-67BB-6560-519719587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E4B5-2714-4203-92B2-8E14D60E90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202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AA74B7C-24B9-B42C-C6F6-8AFE46830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573C-55D9-4814-AD4E-F53D73F4474D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225B543-B485-F57B-EA1C-7EC707585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ECEA601-95E7-79B0-1098-78280260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E4B5-2714-4203-92B2-8E14D60E90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3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FD234-064F-3CD6-2522-09D3F8D4E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AB1572-AD4C-AA32-8CEF-20E900D30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E1867E5-6506-DEDC-1B12-C92DCB386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BB558C-B496-25C9-9860-27D4391FB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573C-55D9-4814-AD4E-F53D73F4474D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2590E7-7642-5624-1DDB-B44860FFD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21CACCB-DA3E-0CF9-779A-A77E3BC38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E4B5-2714-4203-92B2-8E14D60E90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825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85ED4A-F72D-BAE2-1BEF-1B4FF955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E12172A-81B3-38F9-571F-043B5E8A0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AA260A6-E7E7-B503-77C1-4C57DDCF1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494B5F3-C5A2-1D98-10D8-58A2E2D7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573C-55D9-4814-AD4E-F53D73F4474D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A99025-D11C-6F2C-6373-BD94A2942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26C8C8-DC32-41A9-757C-EFF05FE7C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E4B5-2714-4203-92B2-8E14D60E90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56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73A817-04AB-8AB4-01D8-90F143C61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152913-28CD-6D85-B18A-40424ADAA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9455EF-25F9-3543-B8A9-222091716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A573C-55D9-4814-AD4E-F53D73F4474D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BB4E28-F902-27F0-65E1-F4DBE999C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EF5114-D755-C108-337A-1743DFA7B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7E4B5-2714-4203-92B2-8E14D60E90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78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3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E0A393D-F1FF-D842-B973-B05F1C404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A8AB95F-EA6A-5E45-B95A-504BC6302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86DA42-B43F-AE4D-B0F0-C3C63E5F3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679C-B26E-DF4F-9123-F58EA36B73C0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C103DB-9ABF-0041-91CA-D5EB33BCED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11AF80-E84A-5F49-8E5D-C1C5B8B85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270EE-9B9A-DC4D-A9D5-B8A972FA68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02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9.png"/><Relationship Id="rId9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7.sv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201B70F-91D1-4D31-B19A-D4FC9D9389EB}"/>
              </a:ext>
            </a:extLst>
          </p:cNvPr>
          <p:cNvSpPr txBox="1">
            <a:spLocks/>
          </p:cNvSpPr>
          <p:nvPr/>
        </p:nvSpPr>
        <p:spPr>
          <a:xfrm>
            <a:off x="0" y="263112"/>
            <a:ext cx="6506570" cy="12949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450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Tutoriais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450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Sistema </a:t>
            </a:r>
            <a:r>
              <a:rPr lang="pt-BR" sz="4500" b="1" dirty="0" err="1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RALweb</a:t>
            </a:r>
            <a:r>
              <a:rPr lang="pt-BR" sz="450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2024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1F5230E-B82F-7BEA-1555-10D228A8496F}"/>
              </a:ext>
            </a:extLst>
          </p:cNvPr>
          <p:cNvSpPr/>
          <p:nvPr/>
        </p:nvSpPr>
        <p:spPr>
          <a:xfrm>
            <a:off x="75205" y="6225556"/>
            <a:ext cx="335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prstClr val="white"/>
                </a:solidFill>
                <a:latin typeface="Helvetica" pitchFamily="2" charset="0"/>
              </a:rPr>
              <a:t>Última atualização: 08/02/2023</a:t>
            </a: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553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Agrupar 22">
            <a:extLst>
              <a:ext uri="{FF2B5EF4-FFF2-40B4-BE49-F238E27FC236}">
                <a16:creationId xmlns:a16="http://schemas.microsoft.com/office/drawing/2014/main" id="{539AF4DA-DE2A-4CCB-809D-4761052E64BE}"/>
              </a:ext>
            </a:extLst>
          </p:cNvPr>
          <p:cNvGrpSpPr/>
          <p:nvPr/>
        </p:nvGrpSpPr>
        <p:grpSpPr>
          <a:xfrm>
            <a:off x="0" y="6630796"/>
            <a:ext cx="12192497" cy="227329"/>
            <a:chOff x="0" y="6630796"/>
            <a:chExt cx="12192497" cy="227329"/>
          </a:xfrm>
        </p:grpSpPr>
        <p:sp>
          <p:nvSpPr>
            <p:cNvPr id="24" name="bk object 16">
              <a:extLst>
                <a:ext uri="{FF2B5EF4-FFF2-40B4-BE49-F238E27FC236}">
                  <a16:creationId xmlns:a16="http://schemas.microsoft.com/office/drawing/2014/main" id="{88061ADF-492E-413D-BDD3-96B8AF920575}"/>
                </a:ext>
              </a:extLst>
            </p:cNvPr>
            <p:cNvSpPr/>
            <p:nvPr/>
          </p:nvSpPr>
          <p:spPr>
            <a:xfrm>
              <a:off x="0" y="6630796"/>
              <a:ext cx="8196580" cy="227329"/>
            </a:xfrm>
            <a:custGeom>
              <a:avLst/>
              <a:gdLst/>
              <a:ahLst/>
              <a:cxnLst/>
              <a:rect l="l" t="t" r="r" b="b"/>
              <a:pathLst>
                <a:path w="8196580" h="227329">
                  <a:moveTo>
                    <a:pt x="0" y="227203"/>
                  </a:moveTo>
                  <a:lnTo>
                    <a:pt x="8196444" y="227203"/>
                  </a:lnTo>
                  <a:lnTo>
                    <a:pt x="8196444" y="0"/>
                  </a:lnTo>
                  <a:lnTo>
                    <a:pt x="0" y="0"/>
                  </a:lnTo>
                  <a:lnTo>
                    <a:pt x="0" y="227203"/>
                  </a:lnTo>
                  <a:close/>
                </a:path>
              </a:pathLst>
            </a:custGeom>
            <a:solidFill>
              <a:srgbClr val="1E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bk object 17">
              <a:extLst>
                <a:ext uri="{FF2B5EF4-FFF2-40B4-BE49-F238E27FC236}">
                  <a16:creationId xmlns:a16="http://schemas.microsoft.com/office/drawing/2014/main" id="{1691D6DB-2BCF-45D0-9E28-7D601166E7B0}"/>
                </a:ext>
              </a:extLst>
            </p:cNvPr>
            <p:cNvSpPr/>
            <p:nvPr/>
          </p:nvSpPr>
          <p:spPr>
            <a:xfrm>
              <a:off x="8196443" y="6630796"/>
              <a:ext cx="3996054" cy="227329"/>
            </a:xfrm>
            <a:custGeom>
              <a:avLst/>
              <a:gdLst/>
              <a:ahLst/>
              <a:cxnLst/>
              <a:rect l="l" t="t" r="r" b="b"/>
              <a:pathLst>
                <a:path w="3996054" h="227329">
                  <a:moveTo>
                    <a:pt x="3995555" y="0"/>
                  </a:moveTo>
                  <a:lnTo>
                    <a:pt x="0" y="0"/>
                  </a:lnTo>
                  <a:lnTo>
                    <a:pt x="0" y="227203"/>
                  </a:lnTo>
                  <a:lnTo>
                    <a:pt x="3995555" y="227203"/>
                  </a:lnTo>
                  <a:lnTo>
                    <a:pt x="3995555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97D9B3D-675B-42A6-BA85-F956F62CF192}"/>
              </a:ext>
            </a:extLst>
          </p:cNvPr>
          <p:cNvSpPr txBox="1"/>
          <p:nvPr/>
        </p:nvSpPr>
        <p:spPr>
          <a:xfrm>
            <a:off x="740227" y="373302"/>
            <a:ext cx="6190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D4D78"/>
                </a:solidFill>
                <a:latin typeface="Acumin Pro Condensed" panose="020B0506020202020204" pitchFamily="34" charset="77"/>
              </a:rPr>
              <a:t>Pilhas</a:t>
            </a:r>
          </a:p>
        </p:txBody>
      </p:sp>
      <p:cxnSp>
        <p:nvCxnSpPr>
          <p:cNvPr id="27" name="Conector Reto 34">
            <a:extLst>
              <a:ext uri="{FF2B5EF4-FFF2-40B4-BE49-F238E27FC236}">
                <a16:creationId xmlns:a16="http://schemas.microsoft.com/office/drawing/2014/main" id="{25D7268B-10CF-42FF-9CD7-977813043697}"/>
              </a:ext>
            </a:extLst>
          </p:cNvPr>
          <p:cNvCxnSpPr>
            <a:cxnSpLocks/>
          </p:cNvCxnSpPr>
          <p:nvPr/>
        </p:nvCxnSpPr>
        <p:spPr>
          <a:xfrm>
            <a:off x="583862" y="516265"/>
            <a:ext cx="0" cy="432318"/>
          </a:xfrm>
          <a:prstGeom prst="line">
            <a:avLst/>
          </a:prstGeom>
          <a:ln w="57150">
            <a:solidFill>
              <a:srgbClr val="0D4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m 27" descr="Uma imagem contendo luz, pássaro, fundo, mesa&#10;&#10;Descrição gerada automaticamente">
            <a:extLst>
              <a:ext uri="{FF2B5EF4-FFF2-40B4-BE49-F238E27FC236}">
                <a16:creationId xmlns:a16="http://schemas.microsoft.com/office/drawing/2014/main" id="{5D6A20CF-F414-449D-A787-C374B3CEA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221" y="132068"/>
            <a:ext cx="2356879" cy="48246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58C848B-FA31-6705-0908-087171351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873" y="948583"/>
            <a:ext cx="6190412" cy="149590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7242A6F-5D34-F398-80E0-F40230D3E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624" y="2773802"/>
            <a:ext cx="5531495" cy="3150089"/>
          </a:xfrm>
          <a:prstGeom prst="rect">
            <a:avLst/>
          </a:prstGeom>
        </p:spPr>
      </p:pic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386FD826-C5C6-71E9-B81E-9B2F2A4A3AE6}"/>
              </a:ext>
            </a:extLst>
          </p:cNvPr>
          <p:cNvSpPr/>
          <p:nvPr/>
        </p:nvSpPr>
        <p:spPr>
          <a:xfrm rot="12627837">
            <a:off x="6993109" y="1904621"/>
            <a:ext cx="146566" cy="321612"/>
          </a:xfrm>
          <a:prstGeom prst="down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DE74ADE-9C0E-D420-2BCE-FF729E3C4FE3}"/>
              </a:ext>
            </a:extLst>
          </p:cNvPr>
          <p:cNvSpPr txBox="1"/>
          <p:nvPr/>
        </p:nvSpPr>
        <p:spPr>
          <a:xfrm>
            <a:off x="6699305" y="19839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C00"/>
                </a:solidFill>
              </a:rPr>
              <a:t>2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4FBB46E-2A96-073A-A2D9-B3670E3C6F67}"/>
              </a:ext>
            </a:extLst>
          </p:cNvPr>
          <p:cNvSpPr txBox="1"/>
          <p:nvPr/>
        </p:nvSpPr>
        <p:spPr>
          <a:xfrm>
            <a:off x="3045938" y="50778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C00"/>
                </a:solidFill>
              </a:rPr>
              <a:t>3</a:t>
            </a:r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F0B122C2-E8A4-9596-25D7-34835E902B31}"/>
              </a:ext>
            </a:extLst>
          </p:cNvPr>
          <p:cNvSpPr/>
          <p:nvPr/>
        </p:nvSpPr>
        <p:spPr>
          <a:xfrm rot="1774328">
            <a:off x="7103715" y="1250558"/>
            <a:ext cx="146566" cy="321612"/>
          </a:xfrm>
          <a:prstGeom prst="down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C6F98C6-95D6-75E9-8A0E-746302BCFA6A}"/>
              </a:ext>
            </a:extLst>
          </p:cNvPr>
          <p:cNvSpPr txBox="1"/>
          <p:nvPr/>
        </p:nvSpPr>
        <p:spPr>
          <a:xfrm>
            <a:off x="7176998" y="9493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C00"/>
                </a:solidFill>
              </a:rPr>
              <a:t>1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720772E-8648-C1BF-FC5E-0A15C0416EA9}"/>
              </a:ext>
            </a:extLst>
          </p:cNvPr>
          <p:cNvSpPr txBox="1"/>
          <p:nvPr/>
        </p:nvSpPr>
        <p:spPr>
          <a:xfrm>
            <a:off x="899182" y="4662385"/>
            <a:ext cx="2292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Preencher os dados básicos e relacionar as pilhas com as minas do RAL</a:t>
            </a:r>
          </a:p>
        </p:txBody>
      </p:sp>
      <p:sp>
        <p:nvSpPr>
          <p:cNvPr id="17" name="Seta: para Baixo 16">
            <a:extLst>
              <a:ext uri="{FF2B5EF4-FFF2-40B4-BE49-F238E27FC236}">
                <a16:creationId xmlns:a16="http://schemas.microsoft.com/office/drawing/2014/main" id="{00A68B8F-6D6F-B555-30F4-76C87AB13815}"/>
              </a:ext>
            </a:extLst>
          </p:cNvPr>
          <p:cNvSpPr/>
          <p:nvPr/>
        </p:nvSpPr>
        <p:spPr>
          <a:xfrm rot="14425798">
            <a:off x="3450367" y="4958650"/>
            <a:ext cx="146566" cy="321612"/>
          </a:xfrm>
          <a:prstGeom prst="down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6075AA1-BE71-90C9-9EB7-AAB15D26ECB0}"/>
              </a:ext>
            </a:extLst>
          </p:cNvPr>
          <p:cNvSpPr txBox="1"/>
          <p:nvPr/>
        </p:nvSpPr>
        <p:spPr>
          <a:xfrm>
            <a:off x="4665008" y="60385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C00"/>
                </a:solidFill>
              </a:rPr>
              <a:t>4</a:t>
            </a:r>
          </a:p>
        </p:txBody>
      </p:sp>
      <p:sp>
        <p:nvSpPr>
          <p:cNvPr id="30" name="Seta: para Baixo 29">
            <a:extLst>
              <a:ext uri="{FF2B5EF4-FFF2-40B4-BE49-F238E27FC236}">
                <a16:creationId xmlns:a16="http://schemas.microsoft.com/office/drawing/2014/main" id="{BE040205-D333-E9DE-8AB6-05D9783C593F}"/>
              </a:ext>
            </a:extLst>
          </p:cNvPr>
          <p:cNvSpPr/>
          <p:nvPr/>
        </p:nvSpPr>
        <p:spPr>
          <a:xfrm rot="7859311">
            <a:off x="4422275" y="5912749"/>
            <a:ext cx="146566" cy="321612"/>
          </a:xfrm>
          <a:prstGeom prst="down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F5EF180F-0FB7-D225-2077-6E26F6F0965C}"/>
              </a:ext>
            </a:extLst>
          </p:cNvPr>
          <p:cNvSpPr txBox="1"/>
          <p:nvPr/>
        </p:nvSpPr>
        <p:spPr>
          <a:xfrm>
            <a:off x="4966694" y="5904280"/>
            <a:ext cx="60945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O arquivo a ser inserido é a poligonal da pilha, e não a dos processos minerários relacionados.</a:t>
            </a:r>
          </a:p>
        </p:txBody>
      </p:sp>
      <p:pic>
        <p:nvPicPr>
          <p:cNvPr id="33" name="Gráfico 32" descr="Comentar importante com preenchimento sólido">
            <a:extLst>
              <a:ext uri="{FF2B5EF4-FFF2-40B4-BE49-F238E27FC236}">
                <a16:creationId xmlns:a16="http://schemas.microsoft.com/office/drawing/2014/main" id="{20CB5838-7420-E6EE-E38B-627B782D11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9109" y="4701755"/>
            <a:ext cx="560731" cy="560794"/>
          </a:xfrm>
          <a:prstGeom prst="rect">
            <a:avLst/>
          </a:prstGeom>
        </p:spPr>
      </p:pic>
      <p:pic>
        <p:nvPicPr>
          <p:cNvPr id="34" name="Gráfico 33" descr="Comentar importante com preenchimento sólido">
            <a:extLst>
              <a:ext uri="{FF2B5EF4-FFF2-40B4-BE49-F238E27FC236}">
                <a16:creationId xmlns:a16="http://schemas.microsoft.com/office/drawing/2014/main" id="{17D76FDA-794D-5C72-A76E-09AED80CBE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819368" y="5793158"/>
            <a:ext cx="595223" cy="56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73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Agrupar 22">
            <a:extLst>
              <a:ext uri="{FF2B5EF4-FFF2-40B4-BE49-F238E27FC236}">
                <a16:creationId xmlns:a16="http://schemas.microsoft.com/office/drawing/2014/main" id="{539AF4DA-DE2A-4CCB-809D-4761052E64BE}"/>
              </a:ext>
            </a:extLst>
          </p:cNvPr>
          <p:cNvGrpSpPr/>
          <p:nvPr/>
        </p:nvGrpSpPr>
        <p:grpSpPr>
          <a:xfrm>
            <a:off x="0" y="6630796"/>
            <a:ext cx="12192497" cy="227329"/>
            <a:chOff x="0" y="6630796"/>
            <a:chExt cx="12192497" cy="227329"/>
          </a:xfrm>
        </p:grpSpPr>
        <p:sp>
          <p:nvSpPr>
            <p:cNvPr id="24" name="bk object 16">
              <a:extLst>
                <a:ext uri="{FF2B5EF4-FFF2-40B4-BE49-F238E27FC236}">
                  <a16:creationId xmlns:a16="http://schemas.microsoft.com/office/drawing/2014/main" id="{88061ADF-492E-413D-BDD3-96B8AF920575}"/>
                </a:ext>
              </a:extLst>
            </p:cNvPr>
            <p:cNvSpPr/>
            <p:nvPr/>
          </p:nvSpPr>
          <p:spPr>
            <a:xfrm>
              <a:off x="0" y="6630796"/>
              <a:ext cx="8196580" cy="227329"/>
            </a:xfrm>
            <a:custGeom>
              <a:avLst/>
              <a:gdLst/>
              <a:ahLst/>
              <a:cxnLst/>
              <a:rect l="l" t="t" r="r" b="b"/>
              <a:pathLst>
                <a:path w="8196580" h="227329">
                  <a:moveTo>
                    <a:pt x="0" y="227203"/>
                  </a:moveTo>
                  <a:lnTo>
                    <a:pt x="8196444" y="227203"/>
                  </a:lnTo>
                  <a:lnTo>
                    <a:pt x="8196444" y="0"/>
                  </a:lnTo>
                  <a:lnTo>
                    <a:pt x="0" y="0"/>
                  </a:lnTo>
                  <a:lnTo>
                    <a:pt x="0" y="227203"/>
                  </a:lnTo>
                  <a:close/>
                </a:path>
              </a:pathLst>
            </a:custGeom>
            <a:solidFill>
              <a:srgbClr val="1E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bk object 17">
              <a:extLst>
                <a:ext uri="{FF2B5EF4-FFF2-40B4-BE49-F238E27FC236}">
                  <a16:creationId xmlns:a16="http://schemas.microsoft.com/office/drawing/2014/main" id="{1691D6DB-2BCF-45D0-9E28-7D601166E7B0}"/>
                </a:ext>
              </a:extLst>
            </p:cNvPr>
            <p:cNvSpPr/>
            <p:nvPr/>
          </p:nvSpPr>
          <p:spPr>
            <a:xfrm>
              <a:off x="8196443" y="6630796"/>
              <a:ext cx="3996054" cy="227329"/>
            </a:xfrm>
            <a:custGeom>
              <a:avLst/>
              <a:gdLst/>
              <a:ahLst/>
              <a:cxnLst/>
              <a:rect l="l" t="t" r="r" b="b"/>
              <a:pathLst>
                <a:path w="3996054" h="227329">
                  <a:moveTo>
                    <a:pt x="3995555" y="0"/>
                  </a:moveTo>
                  <a:lnTo>
                    <a:pt x="0" y="0"/>
                  </a:lnTo>
                  <a:lnTo>
                    <a:pt x="0" y="227203"/>
                  </a:lnTo>
                  <a:lnTo>
                    <a:pt x="3995555" y="227203"/>
                  </a:lnTo>
                  <a:lnTo>
                    <a:pt x="3995555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97D9B3D-675B-42A6-BA85-F956F62CF192}"/>
              </a:ext>
            </a:extLst>
          </p:cNvPr>
          <p:cNvSpPr txBox="1"/>
          <p:nvPr/>
        </p:nvSpPr>
        <p:spPr>
          <a:xfrm>
            <a:off x="740227" y="373302"/>
            <a:ext cx="6190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D4D78"/>
                </a:solidFill>
                <a:latin typeface="Acumin Pro Condensed" panose="020B0506020202020204" pitchFamily="34" charset="77"/>
              </a:rPr>
              <a:t>Pilhas</a:t>
            </a:r>
          </a:p>
        </p:txBody>
      </p:sp>
      <p:cxnSp>
        <p:nvCxnSpPr>
          <p:cNvPr id="27" name="Conector Reto 34">
            <a:extLst>
              <a:ext uri="{FF2B5EF4-FFF2-40B4-BE49-F238E27FC236}">
                <a16:creationId xmlns:a16="http://schemas.microsoft.com/office/drawing/2014/main" id="{25D7268B-10CF-42FF-9CD7-977813043697}"/>
              </a:ext>
            </a:extLst>
          </p:cNvPr>
          <p:cNvCxnSpPr>
            <a:cxnSpLocks/>
          </p:cNvCxnSpPr>
          <p:nvPr/>
        </p:nvCxnSpPr>
        <p:spPr>
          <a:xfrm>
            <a:off x="583862" y="516265"/>
            <a:ext cx="0" cy="432318"/>
          </a:xfrm>
          <a:prstGeom prst="line">
            <a:avLst/>
          </a:prstGeom>
          <a:ln w="57150">
            <a:solidFill>
              <a:srgbClr val="0D4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m 27" descr="Uma imagem contendo luz, pássaro, fundo, mesa&#10;&#10;Descrição gerada automaticamente">
            <a:extLst>
              <a:ext uri="{FF2B5EF4-FFF2-40B4-BE49-F238E27FC236}">
                <a16:creationId xmlns:a16="http://schemas.microsoft.com/office/drawing/2014/main" id="{5D6A20CF-F414-449D-A787-C374B3CEA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221" y="132068"/>
            <a:ext cx="2356879" cy="48246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728C6C2-AFDA-2A7E-46AF-30EC5FFE6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681" y="1303185"/>
            <a:ext cx="6090638" cy="497301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953B259-4900-C1D6-EB14-E3B344AA03A7}"/>
              </a:ext>
            </a:extLst>
          </p:cNvPr>
          <p:cNvSpPr txBox="1"/>
          <p:nvPr/>
        </p:nvSpPr>
        <p:spPr>
          <a:xfrm>
            <a:off x="2670813" y="14510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C00"/>
                </a:solidFill>
              </a:rPr>
              <a:t>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B514012-0B36-3375-D5C9-5C711C297D21}"/>
              </a:ext>
            </a:extLst>
          </p:cNvPr>
          <p:cNvSpPr txBox="1"/>
          <p:nvPr/>
        </p:nvSpPr>
        <p:spPr>
          <a:xfrm>
            <a:off x="671963" y="1337868"/>
            <a:ext cx="207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Preencher os dados operacionais</a:t>
            </a: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36CDEEB1-436B-F060-0B4F-E4E7D5781321}"/>
              </a:ext>
            </a:extLst>
          </p:cNvPr>
          <p:cNvSpPr/>
          <p:nvPr/>
        </p:nvSpPr>
        <p:spPr>
          <a:xfrm rot="14588616">
            <a:off x="2997601" y="1329541"/>
            <a:ext cx="146566" cy="321612"/>
          </a:xfrm>
          <a:prstGeom prst="down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áfico 5" descr="Comentar importante com preenchimento sólido">
            <a:extLst>
              <a:ext uri="{FF2B5EF4-FFF2-40B4-BE49-F238E27FC236}">
                <a16:creationId xmlns:a16="http://schemas.microsoft.com/office/drawing/2014/main" id="{AFCC0524-1832-E228-AC56-32073AB2C1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889" y="1377238"/>
            <a:ext cx="560731" cy="56079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32BE77D-98C5-16AE-73A5-BF10A643EFDA}"/>
              </a:ext>
            </a:extLst>
          </p:cNvPr>
          <p:cNvSpPr txBox="1"/>
          <p:nvPr/>
        </p:nvSpPr>
        <p:spPr>
          <a:xfrm>
            <a:off x="2701470" y="3276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C00"/>
                </a:solidFill>
              </a:rPr>
              <a:t>6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DCF109-3D76-B558-B769-EF70DCE8F400}"/>
              </a:ext>
            </a:extLst>
          </p:cNvPr>
          <p:cNvSpPr txBox="1"/>
          <p:nvPr/>
        </p:nvSpPr>
        <p:spPr>
          <a:xfrm>
            <a:off x="702620" y="3163244"/>
            <a:ext cx="2074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Preencher os demais dados da pilha</a:t>
            </a: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14B0BE19-2FC7-098B-39F2-3D102751B771}"/>
              </a:ext>
            </a:extLst>
          </p:cNvPr>
          <p:cNvSpPr/>
          <p:nvPr/>
        </p:nvSpPr>
        <p:spPr>
          <a:xfrm rot="14588616">
            <a:off x="3028258" y="3154917"/>
            <a:ext cx="146566" cy="321612"/>
          </a:xfrm>
          <a:prstGeom prst="down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Gráfico 9" descr="Comentar importante com preenchimento sólido">
            <a:extLst>
              <a:ext uri="{FF2B5EF4-FFF2-40B4-BE49-F238E27FC236}">
                <a16:creationId xmlns:a16="http://schemas.microsoft.com/office/drawing/2014/main" id="{9133FED9-B4BF-785A-9233-838EF843A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2546" y="3202614"/>
            <a:ext cx="560731" cy="56079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804F98B-463D-DFB6-D1E6-6044E7F38CC9}"/>
              </a:ext>
            </a:extLst>
          </p:cNvPr>
          <p:cNvSpPr txBox="1"/>
          <p:nvPr/>
        </p:nvSpPr>
        <p:spPr>
          <a:xfrm>
            <a:off x="2666252" y="46286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C00"/>
                </a:solidFill>
              </a:rPr>
              <a:t>7</a:t>
            </a:r>
          </a:p>
        </p:txBody>
      </p:sp>
      <p:sp>
        <p:nvSpPr>
          <p:cNvPr id="12" name="Seta: para Baixo 11">
            <a:extLst>
              <a:ext uri="{FF2B5EF4-FFF2-40B4-BE49-F238E27FC236}">
                <a16:creationId xmlns:a16="http://schemas.microsoft.com/office/drawing/2014/main" id="{97662A9C-4660-8C8D-8E35-0C43FB5CC0C4}"/>
              </a:ext>
            </a:extLst>
          </p:cNvPr>
          <p:cNvSpPr/>
          <p:nvPr/>
        </p:nvSpPr>
        <p:spPr>
          <a:xfrm rot="14588616">
            <a:off x="2993040" y="4507151"/>
            <a:ext cx="146566" cy="321612"/>
          </a:xfrm>
          <a:prstGeom prst="down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5006056-1D6A-47E0-D403-701F74812988}"/>
              </a:ext>
            </a:extLst>
          </p:cNvPr>
          <p:cNvSpPr txBox="1"/>
          <p:nvPr/>
        </p:nvSpPr>
        <p:spPr>
          <a:xfrm>
            <a:off x="688160" y="4549857"/>
            <a:ext cx="19543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Inserir as informações de caracterização Físico/Química dos materiais depositados na pilha.</a:t>
            </a:r>
          </a:p>
        </p:txBody>
      </p:sp>
      <p:pic>
        <p:nvPicPr>
          <p:cNvPr id="15" name="Gráfico 14" descr="Comentar importante com preenchimento sólido">
            <a:extLst>
              <a:ext uri="{FF2B5EF4-FFF2-40B4-BE49-F238E27FC236}">
                <a16:creationId xmlns:a16="http://schemas.microsoft.com/office/drawing/2014/main" id="{90A2A41C-6342-0AFE-BC76-32A0D3C382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496" y="4554917"/>
            <a:ext cx="560731" cy="560794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70030B8C-BD96-88C2-54FE-4192E4F91E09}"/>
              </a:ext>
            </a:extLst>
          </p:cNvPr>
          <p:cNvSpPr txBox="1"/>
          <p:nvPr/>
        </p:nvSpPr>
        <p:spPr>
          <a:xfrm>
            <a:off x="5531372" y="54615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C00"/>
                </a:solidFill>
              </a:rPr>
              <a:t>8</a:t>
            </a:r>
          </a:p>
        </p:txBody>
      </p:sp>
      <p:sp>
        <p:nvSpPr>
          <p:cNvPr id="17" name="Seta: para Baixo 16">
            <a:extLst>
              <a:ext uri="{FF2B5EF4-FFF2-40B4-BE49-F238E27FC236}">
                <a16:creationId xmlns:a16="http://schemas.microsoft.com/office/drawing/2014/main" id="{34948C2F-6338-8E5A-3339-22C6599348C0}"/>
              </a:ext>
            </a:extLst>
          </p:cNvPr>
          <p:cNvSpPr/>
          <p:nvPr/>
        </p:nvSpPr>
        <p:spPr>
          <a:xfrm rot="19565506">
            <a:off x="5773462" y="5732943"/>
            <a:ext cx="146566" cy="321612"/>
          </a:xfrm>
          <a:prstGeom prst="down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CC00C86A-5762-4372-B67C-5CE76E834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1063" y="5205365"/>
            <a:ext cx="1810199" cy="574861"/>
          </a:xfrm>
          <a:prstGeom prst="rect">
            <a:avLst/>
          </a:prstGeom>
        </p:spPr>
      </p:pic>
      <p:pic>
        <p:nvPicPr>
          <p:cNvPr id="22" name="Gráfico 21" descr="Megafone1 com preenchimento sólido">
            <a:extLst>
              <a:ext uri="{FF2B5EF4-FFF2-40B4-BE49-F238E27FC236}">
                <a16:creationId xmlns:a16="http://schemas.microsoft.com/office/drawing/2014/main" id="{7F5E4AA7-1B44-CDB7-BC5F-4C918DE768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77281" y="5184853"/>
            <a:ext cx="705069" cy="705069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C7C9595F-1A30-F431-102F-DE99C3AFAF65}"/>
              </a:ext>
            </a:extLst>
          </p:cNvPr>
          <p:cNvSpPr txBox="1"/>
          <p:nvPr/>
        </p:nvSpPr>
        <p:spPr>
          <a:xfrm>
            <a:off x="9418287" y="5811219"/>
            <a:ext cx="2621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Não é possível gravar os Dados Básicos da pilha sem a inserção da poligonal.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74163826-A477-F6E5-D233-1D4F8105C1F1}"/>
              </a:ext>
            </a:extLst>
          </p:cNvPr>
          <p:cNvSpPr/>
          <p:nvPr/>
        </p:nvSpPr>
        <p:spPr>
          <a:xfrm>
            <a:off x="9358567" y="5165932"/>
            <a:ext cx="2621533" cy="1106952"/>
          </a:xfrm>
          <a:prstGeom prst="rect">
            <a:avLst/>
          </a:prstGeom>
          <a:noFill/>
          <a:ln w="19050"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452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Agrupar 22">
            <a:extLst>
              <a:ext uri="{FF2B5EF4-FFF2-40B4-BE49-F238E27FC236}">
                <a16:creationId xmlns:a16="http://schemas.microsoft.com/office/drawing/2014/main" id="{539AF4DA-DE2A-4CCB-809D-4761052E64BE}"/>
              </a:ext>
            </a:extLst>
          </p:cNvPr>
          <p:cNvGrpSpPr/>
          <p:nvPr/>
        </p:nvGrpSpPr>
        <p:grpSpPr>
          <a:xfrm>
            <a:off x="0" y="6630796"/>
            <a:ext cx="12192497" cy="227329"/>
            <a:chOff x="0" y="6630796"/>
            <a:chExt cx="12192497" cy="227329"/>
          </a:xfrm>
        </p:grpSpPr>
        <p:sp>
          <p:nvSpPr>
            <p:cNvPr id="24" name="bk object 16">
              <a:extLst>
                <a:ext uri="{FF2B5EF4-FFF2-40B4-BE49-F238E27FC236}">
                  <a16:creationId xmlns:a16="http://schemas.microsoft.com/office/drawing/2014/main" id="{88061ADF-492E-413D-BDD3-96B8AF920575}"/>
                </a:ext>
              </a:extLst>
            </p:cNvPr>
            <p:cNvSpPr/>
            <p:nvPr/>
          </p:nvSpPr>
          <p:spPr>
            <a:xfrm>
              <a:off x="0" y="6630796"/>
              <a:ext cx="8196580" cy="227329"/>
            </a:xfrm>
            <a:custGeom>
              <a:avLst/>
              <a:gdLst/>
              <a:ahLst/>
              <a:cxnLst/>
              <a:rect l="l" t="t" r="r" b="b"/>
              <a:pathLst>
                <a:path w="8196580" h="227329">
                  <a:moveTo>
                    <a:pt x="0" y="227203"/>
                  </a:moveTo>
                  <a:lnTo>
                    <a:pt x="8196444" y="227203"/>
                  </a:lnTo>
                  <a:lnTo>
                    <a:pt x="8196444" y="0"/>
                  </a:lnTo>
                  <a:lnTo>
                    <a:pt x="0" y="0"/>
                  </a:lnTo>
                  <a:lnTo>
                    <a:pt x="0" y="227203"/>
                  </a:lnTo>
                  <a:close/>
                </a:path>
              </a:pathLst>
            </a:custGeom>
            <a:solidFill>
              <a:srgbClr val="1E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bk object 17">
              <a:extLst>
                <a:ext uri="{FF2B5EF4-FFF2-40B4-BE49-F238E27FC236}">
                  <a16:creationId xmlns:a16="http://schemas.microsoft.com/office/drawing/2014/main" id="{1691D6DB-2BCF-45D0-9E28-7D601166E7B0}"/>
                </a:ext>
              </a:extLst>
            </p:cNvPr>
            <p:cNvSpPr/>
            <p:nvPr/>
          </p:nvSpPr>
          <p:spPr>
            <a:xfrm>
              <a:off x="8196443" y="6630796"/>
              <a:ext cx="3996054" cy="227329"/>
            </a:xfrm>
            <a:custGeom>
              <a:avLst/>
              <a:gdLst/>
              <a:ahLst/>
              <a:cxnLst/>
              <a:rect l="l" t="t" r="r" b="b"/>
              <a:pathLst>
                <a:path w="3996054" h="227329">
                  <a:moveTo>
                    <a:pt x="3995555" y="0"/>
                  </a:moveTo>
                  <a:lnTo>
                    <a:pt x="0" y="0"/>
                  </a:lnTo>
                  <a:lnTo>
                    <a:pt x="0" y="227203"/>
                  </a:lnTo>
                  <a:lnTo>
                    <a:pt x="3995555" y="227203"/>
                  </a:lnTo>
                  <a:lnTo>
                    <a:pt x="3995555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97D9B3D-675B-42A6-BA85-F956F62CF192}"/>
              </a:ext>
            </a:extLst>
          </p:cNvPr>
          <p:cNvSpPr txBox="1"/>
          <p:nvPr/>
        </p:nvSpPr>
        <p:spPr>
          <a:xfrm>
            <a:off x="740227" y="373302"/>
            <a:ext cx="6190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D4D78"/>
                </a:solidFill>
                <a:latin typeface="Acumin Pro Condensed" panose="020B0506020202020204" pitchFamily="34" charset="77"/>
              </a:rPr>
              <a:t>Barragens</a:t>
            </a:r>
          </a:p>
        </p:txBody>
      </p:sp>
      <p:cxnSp>
        <p:nvCxnSpPr>
          <p:cNvPr id="27" name="Conector Reto 34">
            <a:extLst>
              <a:ext uri="{FF2B5EF4-FFF2-40B4-BE49-F238E27FC236}">
                <a16:creationId xmlns:a16="http://schemas.microsoft.com/office/drawing/2014/main" id="{25D7268B-10CF-42FF-9CD7-977813043697}"/>
              </a:ext>
            </a:extLst>
          </p:cNvPr>
          <p:cNvCxnSpPr>
            <a:cxnSpLocks/>
          </p:cNvCxnSpPr>
          <p:nvPr/>
        </p:nvCxnSpPr>
        <p:spPr>
          <a:xfrm>
            <a:off x="583862" y="516265"/>
            <a:ext cx="0" cy="432318"/>
          </a:xfrm>
          <a:prstGeom prst="line">
            <a:avLst/>
          </a:prstGeom>
          <a:ln w="57150">
            <a:solidFill>
              <a:srgbClr val="0D4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m 27" descr="Uma imagem contendo luz, pássaro, fundo, mesa&#10;&#10;Descrição gerada automaticamente">
            <a:extLst>
              <a:ext uri="{FF2B5EF4-FFF2-40B4-BE49-F238E27FC236}">
                <a16:creationId xmlns:a16="http://schemas.microsoft.com/office/drawing/2014/main" id="{5D6A20CF-F414-449D-A787-C374B3CEA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221" y="132068"/>
            <a:ext cx="2356879" cy="48246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1473434-7E3B-BC5E-FAE9-A4C856657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235" y="1279559"/>
            <a:ext cx="7398503" cy="3981815"/>
          </a:xfrm>
          <a:prstGeom prst="rect">
            <a:avLst/>
          </a:prstGeom>
        </p:spPr>
      </p:pic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8BD051B8-31B5-7FBB-B659-92480EBC5944}"/>
              </a:ext>
            </a:extLst>
          </p:cNvPr>
          <p:cNvSpPr/>
          <p:nvPr/>
        </p:nvSpPr>
        <p:spPr>
          <a:xfrm rot="12627837">
            <a:off x="9330752" y="2427002"/>
            <a:ext cx="146566" cy="321612"/>
          </a:xfrm>
          <a:prstGeom prst="down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7BC0019-67AD-F2B7-533D-9FE3337FE35E}"/>
              </a:ext>
            </a:extLst>
          </p:cNvPr>
          <p:cNvSpPr txBox="1"/>
          <p:nvPr/>
        </p:nvSpPr>
        <p:spPr>
          <a:xfrm>
            <a:off x="9099049" y="26178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C00"/>
                </a:solidFill>
              </a:rPr>
              <a:t>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0DCE338-59F2-16F4-C81B-18E72207B50A}"/>
              </a:ext>
            </a:extLst>
          </p:cNvPr>
          <p:cNvSpPr txBox="1"/>
          <p:nvPr/>
        </p:nvSpPr>
        <p:spPr>
          <a:xfrm>
            <a:off x="4811465" y="3483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C00"/>
                </a:solidFill>
              </a:rPr>
              <a:t>3</a:t>
            </a:r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44E10B51-313C-F640-ADC1-11ACFE969554}"/>
              </a:ext>
            </a:extLst>
          </p:cNvPr>
          <p:cNvSpPr/>
          <p:nvPr/>
        </p:nvSpPr>
        <p:spPr>
          <a:xfrm rot="1774328">
            <a:off x="9473850" y="1697387"/>
            <a:ext cx="146566" cy="321612"/>
          </a:xfrm>
          <a:prstGeom prst="down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6BA623E-02D5-1B73-1D06-3C8489591560}"/>
              </a:ext>
            </a:extLst>
          </p:cNvPr>
          <p:cNvSpPr txBox="1"/>
          <p:nvPr/>
        </p:nvSpPr>
        <p:spPr>
          <a:xfrm>
            <a:off x="9547133" y="13961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C00"/>
                </a:solidFill>
              </a:rPr>
              <a:t>1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BC6A7AE-BEF3-F5F5-B03E-619A9A40C68A}"/>
              </a:ext>
            </a:extLst>
          </p:cNvPr>
          <p:cNvSpPr txBox="1"/>
          <p:nvPr/>
        </p:nvSpPr>
        <p:spPr>
          <a:xfrm>
            <a:off x="1504644" y="3016920"/>
            <a:ext cx="3306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Todas as barragens cadastradas no SIGBM serão listadas. Será necessário preencher as informações para cada uma delas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D44A90C6-63A7-457E-5E83-82F55A2C9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61" y="5382266"/>
            <a:ext cx="10577477" cy="1158340"/>
          </a:xfrm>
          <a:prstGeom prst="rect">
            <a:avLst/>
          </a:prstGeom>
        </p:spPr>
      </p:pic>
      <p:sp>
        <p:nvSpPr>
          <p:cNvPr id="18" name="Seta: para Baixo 17">
            <a:extLst>
              <a:ext uri="{FF2B5EF4-FFF2-40B4-BE49-F238E27FC236}">
                <a16:creationId xmlns:a16="http://schemas.microsoft.com/office/drawing/2014/main" id="{27433E42-FDA2-BBF1-E0C8-621E9E4FF375}"/>
              </a:ext>
            </a:extLst>
          </p:cNvPr>
          <p:cNvSpPr/>
          <p:nvPr/>
        </p:nvSpPr>
        <p:spPr>
          <a:xfrm rot="13802439">
            <a:off x="5128476" y="3310555"/>
            <a:ext cx="146566" cy="321612"/>
          </a:xfrm>
          <a:prstGeom prst="down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Gráfico 18" descr="Comentar importante com preenchimento sólido">
            <a:extLst>
              <a:ext uri="{FF2B5EF4-FFF2-40B4-BE49-F238E27FC236}">
                <a16:creationId xmlns:a16="http://schemas.microsoft.com/office/drawing/2014/main" id="{55C30BD3-2DC3-3272-033E-713811DE19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9818" y="3153343"/>
            <a:ext cx="954826" cy="95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75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Agrupar 22">
            <a:extLst>
              <a:ext uri="{FF2B5EF4-FFF2-40B4-BE49-F238E27FC236}">
                <a16:creationId xmlns:a16="http://schemas.microsoft.com/office/drawing/2014/main" id="{539AF4DA-DE2A-4CCB-809D-4761052E64BE}"/>
              </a:ext>
            </a:extLst>
          </p:cNvPr>
          <p:cNvGrpSpPr/>
          <p:nvPr/>
        </p:nvGrpSpPr>
        <p:grpSpPr>
          <a:xfrm>
            <a:off x="0" y="6630796"/>
            <a:ext cx="12192497" cy="227329"/>
            <a:chOff x="0" y="6630796"/>
            <a:chExt cx="12192497" cy="227329"/>
          </a:xfrm>
        </p:grpSpPr>
        <p:sp>
          <p:nvSpPr>
            <p:cNvPr id="24" name="bk object 16">
              <a:extLst>
                <a:ext uri="{FF2B5EF4-FFF2-40B4-BE49-F238E27FC236}">
                  <a16:creationId xmlns:a16="http://schemas.microsoft.com/office/drawing/2014/main" id="{88061ADF-492E-413D-BDD3-96B8AF920575}"/>
                </a:ext>
              </a:extLst>
            </p:cNvPr>
            <p:cNvSpPr/>
            <p:nvPr/>
          </p:nvSpPr>
          <p:spPr>
            <a:xfrm>
              <a:off x="0" y="6630796"/>
              <a:ext cx="8196580" cy="227329"/>
            </a:xfrm>
            <a:custGeom>
              <a:avLst/>
              <a:gdLst/>
              <a:ahLst/>
              <a:cxnLst/>
              <a:rect l="l" t="t" r="r" b="b"/>
              <a:pathLst>
                <a:path w="8196580" h="227329">
                  <a:moveTo>
                    <a:pt x="0" y="227203"/>
                  </a:moveTo>
                  <a:lnTo>
                    <a:pt x="8196444" y="227203"/>
                  </a:lnTo>
                  <a:lnTo>
                    <a:pt x="8196444" y="0"/>
                  </a:lnTo>
                  <a:lnTo>
                    <a:pt x="0" y="0"/>
                  </a:lnTo>
                  <a:lnTo>
                    <a:pt x="0" y="227203"/>
                  </a:lnTo>
                  <a:close/>
                </a:path>
              </a:pathLst>
            </a:custGeom>
            <a:solidFill>
              <a:srgbClr val="1E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bk object 17">
              <a:extLst>
                <a:ext uri="{FF2B5EF4-FFF2-40B4-BE49-F238E27FC236}">
                  <a16:creationId xmlns:a16="http://schemas.microsoft.com/office/drawing/2014/main" id="{1691D6DB-2BCF-45D0-9E28-7D601166E7B0}"/>
                </a:ext>
              </a:extLst>
            </p:cNvPr>
            <p:cNvSpPr/>
            <p:nvPr/>
          </p:nvSpPr>
          <p:spPr>
            <a:xfrm>
              <a:off x="8196443" y="6630796"/>
              <a:ext cx="3996054" cy="227329"/>
            </a:xfrm>
            <a:custGeom>
              <a:avLst/>
              <a:gdLst/>
              <a:ahLst/>
              <a:cxnLst/>
              <a:rect l="l" t="t" r="r" b="b"/>
              <a:pathLst>
                <a:path w="3996054" h="227329">
                  <a:moveTo>
                    <a:pt x="3995555" y="0"/>
                  </a:moveTo>
                  <a:lnTo>
                    <a:pt x="0" y="0"/>
                  </a:lnTo>
                  <a:lnTo>
                    <a:pt x="0" y="227203"/>
                  </a:lnTo>
                  <a:lnTo>
                    <a:pt x="3995555" y="227203"/>
                  </a:lnTo>
                  <a:lnTo>
                    <a:pt x="3995555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97D9B3D-675B-42A6-BA85-F956F62CF192}"/>
              </a:ext>
            </a:extLst>
          </p:cNvPr>
          <p:cNvSpPr txBox="1"/>
          <p:nvPr/>
        </p:nvSpPr>
        <p:spPr>
          <a:xfrm>
            <a:off x="740227" y="373302"/>
            <a:ext cx="6190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D4D78"/>
                </a:solidFill>
                <a:latin typeface="Acumin Pro Condensed" panose="020B0506020202020204" pitchFamily="34" charset="77"/>
              </a:rPr>
              <a:t>Barragens</a:t>
            </a:r>
          </a:p>
        </p:txBody>
      </p:sp>
      <p:cxnSp>
        <p:nvCxnSpPr>
          <p:cNvPr id="27" name="Conector Reto 34">
            <a:extLst>
              <a:ext uri="{FF2B5EF4-FFF2-40B4-BE49-F238E27FC236}">
                <a16:creationId xmlns:a16="http://schemas.microsoft.com/office/drawing/2014/main" id="{25D7268B-10CF-42FF-9CD7-977813043697}"/>
              </a:ext>
            </a:extLst>
          </p:cNvPr>
          <p:cNvCxnSpPr>
            <a:cxnSpLocks/>
          </p:cNvCxnSpPr>
          <p:nvPr/>
        </p:nvCxnSpPr>
        <p:spPr>
          <a:xfrm>
            <a:off x="583862" y="516265"/>
            <a:ext cx="0" cy="432318"/>
          </a:xfrm>
          <a:prstGeom prst="line">
            <a:avLst/>
          </a:prstGeom>
          <a:ln w="57150">
            <a:solidFill>
              <a:srgbClr val="0D4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m 27" descr="Uma imagem contendo luz, pássaro, fundo, mesa&#10;&#10;Descrição gerada automaticamente">
            <a:extLst>
              <a:ext uri="{FF2B5EF4-FFF2-40B4-BE49-F238E27FC236}">
                <a16:creationId xmlns:a16="http://schemas.microsoft.com/office/drawing/2014/main" id="{5D6A20CF-F414-449D-A787-C374B3CEA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221" y="132068"/>
            <a:ext cx="2356879" cy="48246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93323E1-78AD-4CFD-2627-AFD0C7D6D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11" y="2811018"/>
            <a:ext cx="5482578" cy="304271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F914AE8-E797-C386-564F-2E596A248DE5}"/>
              </a:ext>
            </a:extLst>
          </p:cNvPr>
          <p:cNvSpPr txBox="1"/>
          <p:nvPr/>
        </p:nvSpPr>
        <p:spPr>
          <a:xfrm>
            <a:off x="4478964" y="1391601"/>
            <a:ext cx="40995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As informações do item “Dados Básicos da Barragem” são importadas do SIGBM, não sendo editável. Assim, qualquer divergência com a condição atual da estrutura, alterar no SIGBM.</a:t>
            </a:r>
          </a:p>
        </p:txBody>
      </p:sp>
      <p:pic>
        <p:nvPicPr>
          <p:cNvPr id="6" name="Gráfico 5" descr="Comentar importante com preenchimento sólido">
            <a:extLst>
              <a:ext uri="{FF2B5EF4-FFF2-40B4-BE49-F238E27FC236}">
                <a16:creationId xmlns:a16="http://schemas.microsoft.com/office/drawing/2014/main" id="{900881B7-FA0A-25C4-F9DD-95DF966A2D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55127" y="1514299"/>
            <a:ext cx="954826" cy="95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15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Agrupar 22">
            <a:extLst>
              <a:ext uri="{FF2B5EF4-FFF2-40B4-BE49-F238E27FC236}">
                <a16:creationId xmlns:a16="http://schemas.microsoft.com/office/drawing/2014/main" id="{539AF4DA-DE2A-4CCB-809D-4761052E64BE}"/>
              </a:ext>
            </a:extLst>
          </p:cNvPr>
          <p:cNvGrpSpPr/>
          <p:nvPr/>
        </p:nvGrpSpPr>
        <p:grpSpPr>
          <a:xfrm>
            <a:off x="0" y="6630796"/>
            <a:ext cx="12192497" cy="227329"/>
            <a:chOff x="0" y="6630796"/>
            <a:chExt cx="12192497" cy="227329"/>
          </a:xfrm>
        </p:grpSpPr>
        <p:sp>
          <p:nvSpPr>
            <p:cNvPr id="24" name="bk object 16">
              <a:extLst>
                <a:ext uri="{FF2B5EF4-FFF2-40B4-BE49-F238E27FC236}">
                  <a16:creationId xmlns:a16="http://schemas.microsoft.com/office/drawing/2014/main" id="{88061ADF-492E-413D-BDD3-96B8AF920575}"/>
                </a:ext>
              </a:extLst>
            </p:cNvPr>
            <p:cNvSpPr/>
            <p:nvPr/>
          </p:nvSpPr>
          <p:spPr>
            <a:xfrm>
              <a:off x="0" y="6630796"/>
              <a:ext cx="8196580" cy="227329"/>
            </a:xfrm>
            <a:custGeom>
              <a:avLst/>
              <a:gdLst/>
              <a:ahLst/>
              <a:cxnLst/>
              <a:rect l="l" t="t" r="r" b="b"/>
              <a:pathLst>
                <a:path w="8196580" h="227329">
                  <a:moveTo>
                    <a:pt x="0" y="227203"/>
                  </a:moveTo>
                  <a:lnTo>
                    <a:pt x="8196444" y="227203"/>
                  </a:lnTo>
                  <a:lnTo>
                    <a:pt x="8196444" y="0"/>
                  </a:lnTo>
                  <a:lnTo>
                    <a:pt x="0" y="0"/>
                  </a:lnTo>
                  <a:lnTo>
                    <a:pt x="0" y="227203"/>
                  </a:lnTo>
                  <a:close/>
                </a:path>
              </a:pathLst>
            </a:custGeom>
            <a:solidFill>
              <a:srgbClr val="1E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bk object 17">
              <a:extLst>
                <a:ext uri="{FF2B5EF4-FFF2-40B4-BE49-F238E27FC236}">
                  <a16:creationId xmlns:a16="http://schemas.microsoft.com/office/drawing/2014/main" id="{1691D6DB-2BCF-45D0-9E28-7D601166E7B0}"/>
                </a:ext>
              </a:extLst>
            </p:cNvPr>
            <p:cNvSpPr/>
            <p:nvPr/>
          </p:nvSpPr>
          <p:spPr>
            <a:xfrm>
              <a:off x="8196443" y="6630796"/>
              <a:ext cx="3996054" cy="227329"/>
            </a:xfrm>
            <a:custGeom>
              <a:avLst/>
              <a:gdLst/>
              <a:ahLst/>
              <a:cxnLst/>
              <a:rect l="l" t="t" r="r" b="b"/>
              <a:pathLst>
                <a:path w="3996054" h="227329">
                  <a:moveTo>
                    <a:pt x="3995555" y="0"/>
                  </a:moveTo>
                  <a:lnTo>
                    <a:pt x="0" y="0"/>
                  </a:lnTo>
                  <a:lnTo>
                    <a:pt x="0" y="227203"/>
                  </a:lnTo>
                  <a:lnTo>
                    <a:pt x="3995555" y="227203"/>
                  </a:lnTo>
                  <a:lnTo>
                    <a:pt x="3995555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97D9B3D-675B-42A6-BA85-F956F62CF192}"/>
              </a:ext>
            </a:extLst>
          </p:cNvPr>
          <p:cNvSpPr txBox="1"/>
          <p:nvPr/>
        </p:nvSpPr>
        <p:spPr>
          <a:xfrm>
            <a:off x="740227" y="373302"/>
            <a:ext cx="6190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D4D78"/>
                </a:solidFill>
                <a:latin typeface="Acumin Pro Condensed" panose="020B0506020202020204" pitchFamily="34" charset="77"/>
              </a:rPr>
              <a:t>Barragens</a:t>
            </a:r>
          </a:p>
        </p:txBody>
      </p:sp>
      <p:cxnSp>
        <p:nvCxnSpPr>
          <p:cNvPr id="27" name="Conector Reto 34">
            <a:extLst>
              <a:ext uri="{FF2B5EF4-FFF2-40B4-BE49-F238E27FC236}">
                <a16:creationId xmlns:a16="http://schemas.microsoft.com/office/drawing/2014/main" id="{25D7268B-10CF-42FF-9CD7-977813043697}"/>
              </a:ext>
            </a:extLst>
          </p:cNvPr>
          <p:cNvCxnSpPr>
            <a:cxnSpLocks/>
          </p:cNvCxnSpPr>
          <p:nvPr/>
        </p:nvCxnSpPr>
        <p:spPr>
          <a:xfrm>
            <a:off x="583862" y="516265"/>
            <a:ext cx="0" cy="432318"/>
          </a:xfrm>
          <a:prstGeom prst="line">
            <a:avLst/>
          </a:prstGeom>
          <a:ln w="57150">
            <a:solidFill>
              <a:srgbClr val="0D4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m 27" descr="Uma imagem contendo luz, pássaro, fundo, mesa&#10;&#10;Descrição gerada automaticamente">
            <a:extLst>
              <a:ext uri="{FF2B5EF4-FFF2-40B4-BE49-F238E27FC236}">
                <a16:creationId xmlns:a16="http://schemas.microsoft.com/office/drawing/2014/main" id="{5D6A20CF-F414-449D-A787-C374B3CEA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221" y="132068"/>
            <a:ext cx="2356879" cy="48246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CB87039-CC80-7F2E-867B-B706BB743A4E}"/>
              </a:ext>
            </a:extLst>
          </p:cNvPr>
          <p:cNvSpPr txBox="1"/>
          <p:nvPr/>
        </p:nvSpPr>
        <p:spPr>
          <a:xfrm>
            <a:off x="1108897" y="19501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C00"/>
                </a:solidFill>
              </a:rPr>
              <a:t>4</a:t>
            </a: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AB83432F-242F-7402-F733-74CC64FB8A81}"/>
              </a:ext>
            </a:extLst>
          </p:cNvPr>
          <p:cNvSpPr/>
          <p:nvPr/>
        </p:nvSpPr>
        <p:spPr>
          <a:xfrm rot="19565506">
            <a:off x="1350987" y="2221513"/>
            <a:ext cx="146566" cy="321612"/>
          </a:xfrm>
          <a:prstGeom prst="down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77570E4-C36E-5D17-313F-E276439E7877}"/>
              </a:ext>
            </a:extLst>
          </p:cNvPr>
          <p:cNvSpPr txBox="1"/>
          <p:nvPr/>
        </p:nvSpPr>
        <p:spPr>
          <a:xfrm>
            <a:off x="1588134" y="1862201"/>
            <a:ext cx="32354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Selecionar as usinas que contribuem ou contribuíram com a disposição de rejeitos na barragem.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2E106E3-08D6-51BF-89B0-1A3B58DCC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08" y="2600865"/>
            <a:ext cx="5883150" cy="1469263"/>
          </a:xfrm>
          <a:prstGeom prst="rect">
            <a:avLst/>
          </a:prstGeom>
        </p:spPr>
      </p:pic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DBB6F638-B897-A169-0F52-8827B1DD07A1}"/>
              </a:ext>
            </a:extLst>
          </p:cNvPr>
          <p:cNvSpPr/>
          <p:nvPr/>
        </p:nvSpPr>
        <p:spPr>
          <a:xfrm rot="8629576">
            <a:off x="729185" y="4110244"/>
            <a:ext cx="146566" cy="321612"/>
          </a:xfrm>
          <a:prstGeom prst="down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369E42B-9162-D7B5-B514-AC354A116AF8}"/>
              </a:ext>
            </a:extLst>
          </p:cNvPr>
          <p:cNvSpPr txBox="1"/>
          <p:nvPr/>
        </p:nvSpPr>
        <p:spPr>
          <a:xfrm>
            <a:off x="868418" y="43515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C00"/>
                </a:solidFill>
              </a:rPr>
              <a:t>5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49EF555-C3B5-7DFA-915C-998B58475C91}"/>
              </a:ext>
            </a:extLst>
          </p:cNvPr>
          <p:cNvSpPr txBox="1"/>
          <p:nvPr/>
        </p:nvSpPr>
        <p:spPr>
          <a:xfrm>
            <a:off x="2213823" y="4235626"/>
            <a:ext cx="2862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O arquivo a ser inserido é a poligonal da barragem, e não a dos processos minerários relacionados.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8A658E13-C9C1-AE92-303F-4377E6A27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273" y="1784095"/>
            <a:ext cx="5889246" cy="3475021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C91ABEC8-B7ED-EA49-0725-D89B60EBB90D}"/>
              </a:ext>
            </a:extLst>
          </p:cNvPr>
          <p:cNvSpPr txBox="1"/>
          <p:nvPr/>
        </p:nvSpPr>
        <p:spPr>
          <a:xfrm>
            <a:off x="10837173" y="10633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C00"/>
                </a:solidFill>
              </a:rPr>
              <a:t>6</a:t>
            </a:r>
          </a:p>
        </p:txBody>
      </p:sp>
      <p:sp>
        <p:nvSpPr>
          <p:cNvPr id="18" name="Seta: para Baixo 17">
            <a:extLst>
              <a:ext uri="{FF2B5EF4-FFF2-40B4-BE49-F238E27FC236}">
                <a16:creationId xmlns:a16="http://schemas.microsoft.com/office/drawing/2014/main" id="{E6EEBCF0-0BE5-03C2-34CC-65691B02C8A8}"/>
              </a:ext>
            </a:extLst>
          </p:cNvPr>
          <p:cNvSpPr/>
          <p:nvPr/>
        </p:nvSpPr>
        <p:spPr>
          <a:xfrm rot="1819663">
            <a:off x="10743706" y="1419150"/>
            <a:ext cx="146566" cy="321612"/>
          </a:xfrm>
          <a:prstGeom prst="down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50BF824-8FFD-3C60-763A-F8C451732639}"/>
              </a:ext>
            </a:extLst>
          </p:cNvPr>
          <p:cNvSpPr txBox="1"/>
          <p:nvPr/>
        </p:nvSpPr>
        <p:spPr>
          <a:xfrm>
            <a:off x="7519435" y="1221928"/>
            <a:ext cx="3235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Preencher os demais dados da barragem.</a:t>
            </a:r>
          </a:p>
        </p:txBody>
      </p:sp>
      <p:pic>
        <p:nvPicPr>
          <p:cNvPr id="20" name="Gráfico 19" descr="Comentar importante com preenchimento sólido">
            <a:extLst>
              <a:ext uri="{FF2B5EF4-FFF2-40B4-BE49-F238E27FC236}">
                <a16:creationId xmlns:a16="http://schemas.microsoft.com/office/drawing/2014/main" id="{05AF4802-9657-E818-8C87-A7889371B6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5461199" y="5286589"/>
            <a:ext cx="634801" cy="616516"/>
          </a:xfrm>
          <a:prstGeom prst="rect">
            <a:avLst/>
          </a:prstGeom>
        </p:spPr>
      </p:pic>
      <p:pic>
        <p:nvPicPr>
          <p:cNvPr id="21" name="Gráfico 20" descr="Comentar importante com preenchimento sólido">
            <a:extLst>
              <a:ext uri="{FF2B5EF4-FFF2-40B4-BE49-F238E27FC236}">
                <a16:creationId xmlns:a16="http://schemas.microsoft.com/office/drawing/2014/main" id="{DCC35EAC-ED24-792C-1D36-0B3795CCD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12957" y="1072800"/>
            <a:ext cx="593314" cy="63081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F71C255F-912A-586D-993D-B2FD3CDCAAC0}"/>
              </a:ext>
            </a:extLst>
          </p:cNvPr>
          <p:cNvSpPr txBox="1"/>
          <p:nvPr/>
        </p:nvSpPr>
        <p:spPr>
          <a:xfrm>
            <a:off x="2381026" y="5297629"/>
            <a:ext cx="32354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Inserir as informações de caracterização Físico/Química dos materiais depositados na barragem.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87EB73B-56E2-3F15-8BF3-1B146C5E72E6}"/>
              </a:ext>
            </a:extLst>
          </p:cNvPr>
          <p:cNvSpPr txBox="1"/>
          <p:nvPr/>
        </p:nvSpPr>
        <p:spPr>
          <a:xfrm>
            <a:off x="8645508" y="44829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C00"/>
                </a:solidFill>
              </a:rPr>
              <a:t>8</a:t>
            </a:r>
          </a:p>
        </p:txBody>
      </p:sp>
      <p:sp>
        <p:nvSpPr>
          <p:cNvPr id="30" name="Seta: para Baixo 29">
            <a:extLst>
              <a:ext uri="{FF2B5EF4-FFF2-40B4-BE49-F238E27FC236}">
                <a16:creationId xmlns:a16="http://schemas.microsoft.com/office/drawing/2014/main" id="{A5A86AEA-976D-4534-94C6-AF0F503E8677}"/>
              </a:ext>
            </a:extLst>
          </p:cNvPr>
          <p:cNvSpPr/>
          <p:nvPr/>
        </p:nvSpPr>
        <p:spPr>
          <a:xfrm rot="19565506">
            <a:off x="8887598" y="4754308"/>
            <a:ext cx="146566" cy="321612"/>
          </a:xfrm>
          <a:prstGeom prst="down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E9520E15-7251-6C4E-0654-A3FA42CA3975}"/>
              </a:ext>
            </a:extLst>
          </p:cNvPr>
          <p:cNvSpPr txBox="1"/>
          <p:nvPr/>
        </p:nvSpPr>
        <p:spPr>
          <a:xfrm>
            <a:off x="5616446" y="49392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C00"/>
                </a:solidFill>
              </a:rPr>
              <a:t>7</a:t>
            </a:r>
          </a:p>
        </p:txBody>
      </p:sp>
      <p:sp>
        <p:nvSpPr>
          <p:cNvPr id="32" name="Seta: para Baixo 31">
            <a:extLst>
              <a:ext uri="{FF2B5EF4-FFF2-40B4-BE49-F238E27FC236}">
                <a16:creationId xmlns:a16="http://schemas.microsoft.com/office/drawing/2014/main" id="{1FD59ADB-1861-F995-865F-2778E968DA17}"/>
              </a:ext>
            </a:extLst>
          </p:cNvPr>
          <p:cNvSpPr/>
          <p:nvPr/>
        </p:nvSpPr>
        <p:spPr>
          <a:xfrm rot="14494723">
            <a:off x="5983761" y="4842596"/>
            <a:ext cx="146566" cy="321612"/>
          </a:xfrm>
          <a:prstGeom prst="down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A3708946-76E6-C2CB-8E67-E9006FD221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6435" y="5665581"/>
            <a:ext cx="1810199" cy="574861"/>
          </a:xfrm>
          <a:prstGeom prst="rect">
            <a:avLst/>
          </a:prstGeom>
        </p:spPr>
      </p:pic>
      <p:pic>
        <p:nvPicPr>
          <p:cNvPr id="34" name="Gráfico 33" descr="Megafone1 com preenchimento sólido">
            <a:extLst>
              <a:ext uri="{FF2B5EF4-FFF2-40B4-BE49-F238E27FC236}">
                <a16:creationId xmlns:a16="http://schemas.microsoft.com/office/drawing/2014/main" id="{25569BED-9E6D-1458-BAE6-FF8C6C5F37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35918" y="5560915"/>
            <a:ext cx="705069" cy="705069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9B4F9854-87C6-DB4C-0D92-2A2A752938E7}"/>
              </a:ext>
            </a:extLst>
          </p:cNvPr>
          <p:cNvSpPr txBox="1"/>
          <p:nvPr/>
        </p:nvSpPr>
        <p:spPr>
          <a:xfrm>
            <a:off x="9222864" y="5610569"/>
            <a:ext cx="262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Não é possível gravar os Dados Básicos da barragem sem a inserção da poligonal.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7208FAD3-B0E6-AE0D-272F-1E89C684CD26}"/>
              </a:ext>
            </a:extLst>
          </p:cNvPr>
          <p:cNvSpPr/>
          <p:nvPr/>
        </p:nvSpPr>
        <p:spPr>
          <a:xfrm>
            <a:off x="6735918" y="5502712"/>
            <a:ext cx="5108479" cy="843749"/>
          </a:xfrm>
          <a:prstGeom prst="rect">
            <a:avLst/>
          </a:prstGeom>
          <a:noFill/>
          <a:ln w="19050"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7" name="Gráfico 36" descr="Comentar importante com preenchimento sólido">
            <a:extLst>
              <a:ext uri="{FF2B5EF4-FFF2-40B4-BE49-F238E27FC236}">
                <a16:creationId xmlns:a16="http://schemas.microsoft.com/office/drawing/2014/main" id="{A02FC97B-B307-CEDC-DF61-932C69DD7E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70229" y="4302563"/>
            <a:ext cx="593314" cy="630818"/>
          </a:xfrm>
          <a:prstGeom prst="rect">
            <a:avLst/>
          </a:prstGeom>
        </p:spPr>
      </p:pic>
      <p:pic>
        <p:nvPicPr>
          <p:cNvPr id="38" name="Gráfico 37" descr="Comentar importante com preenchimento sólido">
            <a:extLst>
              <a:ext uri="{FF2B5EF4-FFF2-40B4-BE49-F238E27FC236}">
                <a16:creationId xmlns:a16="http://schemas.microsoft.com/office/drawing/2014/main" id="{3F444E4E-149D-370C-B03C-87A5F8DC7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4758916" y="1894355"/>
            <a:ext cx="634801" cy="61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31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FF7EC-CE66-892A-8999-878FB4886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706D250-8A81-94DE-C625-AC8E71D4F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6000" b="1" dirty="0">
                <a:solidFill>
                  <a:srgbClr val="004C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Orientações sobre o envio de arquivos na extensão .</a:t>
            </a:r>
            <a:r>
              <a:rPr lang="pt-BR" sz="6000" b="1" dirty="0" err="1">
                <a:solidFill>
                  <a:srgbClr val="004C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gpx</a:t>
            </a:r>
            <a:br>
              <a:rPr lang="pt-BR" sz="60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4653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Agrupar 22">
            <a:extLst>
              <a:ext uri="{FF2B5EF4-FFF2-40B4-BE49-F238E27FC236}">
                <a16:creationId xmlns:a16="http://schemas.microsoft.com/office/drawing/2014/main" id="{539AF4DA-DE2A-4CCB-809D-4761052E64BE}"/>
              </a:ext>
            </a:extLst>
          </p:cNvPr>
          <p:cNvGrpSpPr/>
          <p:nvPr/>
        </p:nvGrpSpPr>
        <p:grpSpPr>
          <a:xfrm>
            <a:off x="0" y="6630796"/>
            <a:ext cx="12192497" cy="227329"/>
            <a:chOff x="0" y="6630796"/>
            <a:chExt cx="12192497" cy="227329"/>
          </a:xfrm>
        </p:grpSpPr>
        <p:sp>
          <p:nvSpPr>
            <p:cNvPr id="24" name="bk object 16">
              <a:extLst>
                <a:ext uri="{FF2B5EF4-FFF2-40B4-BE49-F238E27FC236}">
                  <a16:creationId xmlns:a16="http://schemas.microsoft.com/office/drawing/2014/main" id="{88061ADF-492E-413D-BDD3-96B8AF920575}"/>
                </a:ext>
              </a:extLst>
            </p:cNvPr>
            <p:cNvSpPr/>
            <p:nvPr/>
          </p:nvSpPr>
          <p:spPr>
            <a:xfrm>
              <a:off x="0" y="6630796"/>
              <a:ext cx="8196580" cy="227329"/>
            </a:xfrm>
            <a:custGeom>
              <a:avLst/>
              <a:gdLst/>
              <a:ahLst/>
              <a:cxnLst/>
              <a:rect l="l" t="t" r="r" b="b"/>
              <a:pathLst>
                <a:path w="8196580" h="227329">
                  <a:moveTo>
                    <a:pt x="0" y="227203"/>
                  </a:moveTo>
                  <a:lnTo>
                    <a:pt x="8196444" y="227203"/>
                  </a:lnTo>
                  <a:lnTo>
                    <a:pt x="8196444" y="0"/>
                  </a:lnTo>
                  <a:lnTo>
                    <a:pt x="0" y="0"/>
                  </a:lnTo>
                  <a:lnTo>
                    <a:pt x="0" y="227203"/>
                  </a:lnTo>
                  <a:close/>
                </a:path>
              </a:pathLst>
            </a:custGeom>
            <a:solidFill>
              <a:srgbClr val="1E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bk object 17">
              <a:extLst>
                <a:ext uri="{FF2B5EF4-FFF2-40B4-BE49-F238E27FC236}">
                  <a16:creationId xmlns:a16="http://schemas.microsoft.com/office/drawing/2014/main" id="{1691D6DB-2BCF-45D0-9E28-7D601166E7B0}"/>
                </a:ext>
              </a:extLst>
            </p:cNvPr>
            <p:cNvSpPr/>
            <p:nvPr/>
          </p:nvSpPr>
          <p:spPr>
            <a:xfrm>
              <a:off x="8196443" y="6630796"/>
              <a:ext cx="3996054" cy="227329"/>
            </a:xfrm>
            <a:custGeom>
              <a:avLst/>
              <a:gdLst/>
              <a:ahLst/>
              <a:cxnLst/>
              <a:rect l="l" t="t" r="r" b="b"/>
              <a:pathLst>
                <a:path w="3996054" h="227329">
                  <a:moveTo>
                    <a:pt x="3995555" y="0"/>
                  </a:moveTo>
                  <a:lnTo>
                    <a:pt x="0" y="0"/>
                  </a:lnTo>
                  <a:lnTo>
                    <a:pt x="0" y="227203"/>
                  </a:lnTo>
                  <a:lnTo>
                    <a:pt x="3995555" y="227203"/>
                  </a:lnTo>
                  <a:lnTo>
                    <a:pt x="3995555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97D9B3D-675B-42A6-BA85-F956F62CF192}"/>
              </a:ext>
            </a:extLst>
          </p:cNvPr>
          <p:cNvSpPr txBox="1"/>
          <p:nvPr/>
        </p:nvSpPr>
        <p:spPr>
          <a:xfrm>
            <a:off x="740226" y="373302"/>
            <a:ext cx="7290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D4D78"/>
                </a:solidFill>
                <a:latin typeface="Acumin Pro Condensed" panose="020B0506020202020204" pitchFamily="34" charset="77"/>
              </a:rPr>
              <a:t>Erro ao carregar arquivos .</a:t>
            </a:r>
            <a:r>
              <a:rPr lang="pt-BR" sz="4000" b="1" dirty="0" err="1">
                <a:solidFill>
                  <a:srgbClr val="0D4D78"/>
                </a:solidFill>
                <a:latin typeface="Acumin Pro Condensed" panose="020B0506020202020204" pitchFamily="34" charset="77"/>
              </a:rPr>
              <a:t>gpx</a:t>
            </a:r>
            <a:endParaRPr lang="pt-BR" sz="4000" b="1" dirty="0">
              <a:solidFill>
                <a:srgbClr val="0D4D78"/>
              </a:solidFill>
              <a:latin typeface="Acumin Pro Condensed" panose="020B0506020202020204" pitchFamily="34" charset="77"/>
            </a:endParaRPr>
          </a:p>
        </p:txBody>
      </p:sp>
      <p:cxnSp>
        <p:nvCxnSpPr>
          <p:cNvPr id="27" name="Conector Reto 34">
            <a:extLst>
              <a:ext uri="{FF2B5EF4-FFF2-40B4-BE49-F238E27FC236}">
                <a16:creationId xmlns:a16="http://schemas.microsoft.com/office/drawing/2014/main" id="{25D7268B-10CF-42FF-9CD7-977813043697}"/>
              </a:ext>
            </a:extLst>
          </p:cNvPr>
          <p:cNvCxnSpPr>
            <a:cxnSpLocks/>
          </p:cNvCxnSpPr>
          <p:nvPr/>
        </p:nvCxnSpPr>
        <p:spPr>
          <a:xfrm>
            <a:off x="583862" y="516265"/>
            <a:ext cx="0" cy="432318"/>
          </a:xfrm>
          <a:prstGeom prst="line">
            <a:avLst/>
          </a:prstGeom>
          <a:ln w="57150">
            <a:solidFill>
              <a:srgbClr val="0D4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m 27" descr="Uma imagem contendo luz, pássaro, fundo, mesa&#10;&#10;Descrição gerada automaticamente">
            <a:extLst>
              <a:ext uri="{FF2B5EF4-FFF2-40B4-BE49-F238E27FC236}">
                <a16:creationId xmlns:a16="http://schemas.microsoft.com/office/drawing/2014/main" id="{5D6A20CF-F414-449D-A787-C374B3CEA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221" y="132068"/>
            <a:ext cx="2356879" cy="482467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B624947F-CE08-4150-8656-DAA6B32EC130}"/>
              </a:ext>
            </a:extLst>
          </p:cNvPr>
          <p:cNvSpPr txBox="1"/>
          <p:nvPr/>
        </p:nvSpPr>
        <p:spPr>
          <a:xfrm>
            <a:off x="480344" y="1667497"/>
            <a:ext cx="114997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cumin Pro Condensed" panose="020B0506020202020204" pitchFamily="34" charset="77"/>
              </a:rPr>
              <a:t>Recentemente, identificamos que alguns usuários do Sistema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cumin Pro Condensed" panose="020B0506020202020204" pitchFamily="34" charset="77"/>
              </a:rPr>
              <a:t>RALweb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cumin Pro Condensed" panose="020B0506020202020204" pitchFamily="34" charset="77"/>
              </a:rPr>
              <a:t> estão enfrentando desafios ao carregar arquivos na extensão .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cumin Pro Condensed" panose="020B0506020202020204" pitchFamily="34" charset="77"/>
              </a:rPr>
              <a:t>gpx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cumin Pro Condensed" panose="020B0506020202020204" pitchFamily="34" charset="77"/>
              </a:rPr>
              <a:t>. </a:t>
            </a:r>
          </a:p>
          <a:p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Acumin Pro Condensed" panose="020B0506020202020204" pitchFamily="34" charset="77"/>
            </a:endParaRPr>
          </a:p>
          <a:p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cumin Pro Condensed" panose="020B0506020202020204" pitchFamily="34" charset="77"/>
              </a:rPr>
              <a:t>Os arquivos .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cumin Pro Condensed" panose="020B0506020202020204" pitchFamily="34" charset="77"/>
              </a:rPr>
              <a:t>gpx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cumin Pro Condensed" panose="020B0506020202020204" pitchFamily="34" charset="77"/>
              </a:rPr>
              <a:t> são cruciais para mapear os contornos das suas estruturas no Sistema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cumin Pro Condensed" panose="020B0506020202020204" pitchFamily="34" charset="77"/>
              </a:rPr>
              <a:t>RALweb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cumin Pro Condensed" panose="020B0506020202020204" pitchFamily="34" charset="77"/>
              </a:rPr>
              <a:t>. No entanto, dois problemas principais têm sido identificados: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cumin Pro Condensed" panose="020B0506020202020204" pitchFamily="34" charset="77"/>
              </a:rPr>
              <a:t>Polígono Não Fechado: O sistema está programado para verificar a integridade do polígono, emitindo uma mensagem de erro se o arquivo .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cumin Pro Condensed" panose="020B0506020202020204" pitchFamily="34" charset="77"/>
              </a:rPr>
              <a:t>gpx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cumin Pro Condensed" panose="020B0506020202020204" pitchFamily="34" charset="77"/>
              </a:rPr>
              <a:t> não representar um polígono completamente fechado.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cumin Pro Condensed" panose="020B0506020202020204" pitchFamily="34" charset="77"/>
              </a:rPr>
              <a:t>Inconsistência nos Vértices: Mesmo que o polígono esteja fechado, uma mensagem de erro pode aparecer se os vértices do polígono não tiverem o mesmo número de casas decimais.</a:t>
            </a:r>
          </a:p>
        </p:txBody>
      </p:sp>
    </p:spTree>
    <p:extLst>
      <p:ext uri="{BB962C8B-B14F-4D97-AF65-F5344CB8AC3E}">
        <p14:creationId xmlns:p14="http://schemas.microsoft.com/office/powerpoint/2010/main" val="91227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Agrupar 22">
            <a:extLst>
              <a:ext uri="{FF2B5EF4-FFF2-40B4-BE49-F238E27FC236}">
                <a16:creationId xmlns:a16="http://schemas.microsoft.com/office/drawing/2014/main" id="{539AF4DA-DE2A-4CCB-809D-4761052E64BE}"/>
              </a:ext>
            </a:extLst>
          </p:cNvPr>
          <p:cNvGrpSpPr/>
          <p:nvPr/>
        </p:nvGrpSpPr>
        <p:grpSpPr>
          <a:xfrm>
            <a:off x="0" y="6630796"/>
            <a:ext cx="12192497" cy="227329"/>
            <a:chOff x="0" y="6630796"/>
            <a:chExt cx="12192497" cy="227329"/>
          </a:xfrm>
        </p:grpSpPr>
        <p:sp>
          <p:nvSpPr>
            <p:cNvPr id="24" name="bk object 16">
              <a:extLst>
                <a:ext uri="{FF2B5EF4-FFF2-40B4-BE49-F238E27FC236}">
                  <a16:creationId xmlns:a16="http://schemas.microsoft.com/office/drawing/2014/main" id="{88061ADF-492E-413D-BDD3-96B8AF920575}"/>
                </a:ext>
              </a:extLst>
            </p:cNvPr>
            <p:cNvSpPr/>
            <p:nvPr/>
          </p:nvSpPr>
          <p:spPr>
            <a:xfrm>
              <a:off x="0" y="6630796"/>
              <a:ext cx="8196580" cy="227329"/>
            </a:xfrm>
            <a:custGeom>
              <a:avLst/>
              <a:gdLst/>
              <a:ahLst/>
              <a:cxnLst/>
              <a:rect l="l" t="t" r="r" b="b"/>
              <a:pathLst>
                <a:path w="8196580" h="227329">
                  <a:moveTo>
                    <a:pt x="0" y="227203"/>
                  </a:moveTo>
                  <a:lnTo>
                    <a:pt x="8196444" y="227203"/>
                  </a:lnTo>
                  <a:lnTo>
                    <a:pt x="8196444" y="0"/>
                  </a:lnTo>
                  <a:lnTo>
                    <a:pt x="0" y="0"/>
                  </a:lnTo>
                  <a:lnTo>
                    <a:pt x="0" y="227203"/>
                  </a:lnTo>
                  <a:close/>
                </a:path>
              </a:pathLst>
            </a:custGeom>
            <a:solidFill>
              <a:srgbClr val="1E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bk object 17">
              <a:extLst>
                <a:ext uri="{FF2B5EF4-FFF2-40B4-BE49-F238E27FC236}">
                  <a16:creationId xmlns:a16="http://schemas.microsoft.com/office/drawing/2014/main" id="{1691D6DB-2BCF-45D0-9E28-7D601166E7B0}"/>
                </a:ext>
              </a:extLst>
            </p:cNvPr>
            <p:cNvSpPr/>
            <p:nvPr/>
          </p:nvSpPr>
          <p:spPr>
            <a:xfrm>
              <a:off x="8196443" y="6630796"/>
              <a:ext cx="3996054" cy="227329"/>
            </a:xfrm>
            <a:custGeom>
              <a:avLst/>
              <a:gdLst/>
              <a:ahLst/>
              <a:cxnLst/>
              <a:rect l="l" t="t" r="r" b="b"/>
              <a:pathLst>
                <a:path w="3996054" h="227329">
                  <a:moveTo>
                    <a:pt x="3995555" y="0"/>
                  </a:moveTo>
                  <a:lnTo>
                    <a:pt x="0" y="0"/>
                  </a:lnTo>
                  <a:lnTo>
                    <a:pt x="0" y="227203"/>
                  </a:lnTo>
                  <a:lnTo>
                    <a:pt x="3995555" y="227203"/>
                  </a:lnTo>
                  <a:lnTo>
                    <a:pt x="3995555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97D9B3D-675B-42A6-BA85-F956F62CF192}"/>
              </a:ext>
            </a:extLst>
          </p:cNvPr>
          <p:cNvSpPr txBox="1"/>
          <p:nvPr/>
        </p:nvSpPr>
        <p:spPr>
          <a:xfrm>
            <a:off x="740226" y="373302"/>
            <a:ext cx="7290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D4D78"/>
                </a:solidFill>
                <a:latin typeface="Acumin Pro Condensed" panose="020B0506020202020204" pitchFamily="34" charset="77"/>
              </a:rPr>
              <a:t>Erro ao carregar arquivos .</a:t>
            </a:r>
            <a:r>
              <a:rPr lang="pt-BR" sz="4000" b="1" dirty="0" err="1">
                <a:solidFill>
                  <a:srgbClr val="0D4D78"/>
                </a:solidFill>
                <a:latin typeface="Acumin Pro Condensed" panose="020B0506020202020204" pitchFamily="34" charset="77"/>
              </a:rPr>
              <a:t>gpx</a:t>
            </a:r>
            <a:endParaRPr lang="pt-BR" sz="4000" b="1" dirty="0">
              <a:solidFill>
                <a:srgbClr val="0D4D78"/>
              </a:solidFill>
              <a:latin typeface="Acumin Pro Condensed" panose="020B0506020202020204" pitchFamily="34" charset="77"/>
            </a:endParaRPr>
          </a:p>
        </p:txBody>
      </p:sp>
      <p:cxnSp>
        <p:nvCxnSpPr>
          <p:cNvPr id="27" name="Conector Reto 34">
            <a:extLst>
              <a:ext uri="{FF2B5EF4-FFF2-40B4-BE49-F238E27FC236}">
                <a16:creationId xmlns:a16="http://schemas.microsoft.com/office/drawing/2014/main" id="{25D7268B-10CF-42FF-9CD7-977813043697}"/>
              </a:ext>
            </a:extLst>
          </p:cNvPr>
          <p:cNvCxnSpPr>
            <a:cxnSpLocks/>
          </p:cNvCxnSpPr>
          <p:nvPr/>
        </p:nvCxnSpPr>
        <p:spPr>
          <a:xfrm>
            <a:off x="583862" y="516265"/>
            <a:ext cx="0" cy="432318"/>
          </a:xfrm>
          <a:prstGeom prst="line">
            <a:avLst/>
          </a:prstGeom>
          <a:ln w="57150">
            <a:solidFill>
              <a:srgbClr val="0D4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m 27" descr="Uma imagem contendo luz, pássaro, fundo, mesa&#10;&#10;Descrição gerada automaticamente">
            <a:extLst>
              <a:ext uri="{FF2B5EF4-FFF2-40B4-BE49-F238E27FC236}">
                <a16:creationId xmlns:a16="http://schemas.microsoft.com/office/drawing/2014/main" id="{5D6A20CF-F414-449D-A787-C374B3CEA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221" y="132068"/>
            <a:ext cx="2356879" cy="482467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B624947F-CE08-4150-8656-DAA6B32EC130}"/>
              </a:ext>
            </a:extLst>
          </p:cNvPr>
          <p:cNvSpPr txBox="1"/>
          <p:nvPr/>
        </p:nvSpPr>
        <p:spPr>
          <a:xfrm>
            <a:off x="102236" y="1439946"/>
            <a:ext cx="584323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cumin Pro Condensed" panose="020B0506020202020204" pitchFamily="34" charset="77"/>
              </a:rPr>
              <a:t>Dentre as atualizações do Sistema </a:t>
            </a:r>
            <a:r>
              <a:rPr lang="pt-B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cumin Pro Condensed" panose="020B0506020202020204" pitchFamily="34" charset="77"/>
              </a:rPr>
              <a:t>RALweb</a:t>
            </a:r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cumin Pro Condensed" panose="020B0506020202020204" pitchFamily="34" charset="77"/>
              </a:rPr>
              <a:t>, tem-se a obrigação de incluir o polígono (contorno) das estruturas: Mina, Usina, Pilha e Barragem;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cumin Pro Condensed" panose="020B0506020202020204" pitchFamily="34" charset="77"/>
              </a:rPr>
              <a:t>O arquivo deve ser inserido na extensão .</a:t>
            </a:r>
            <a:r>
              <a:rPr lang="pt-B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cumin Pro Condensed" panose="020B0506020202020204" pitchFamily="34" charset="77"/>
              </a:rPr>
              <a:t>gpx</a:t>
            </a:r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cumin Pro Condensed" panose="020B0506020202020204" pitchFamily="34" charset="77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cumin Pro Condensed" panose="020B0506020202020204" pitchFamily="34" charset="77"/>
              </a:rPr>
              <a:t>O Sistema está programado para emitir uma mensagem de erro quando o arquivo inserido não representar um polígono fechado;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cumin Pro Condensed" panose="020B0506020202020204" pitchFamily="34" charset="77"/>
              </a:rPr>
              <a:t>No entanto, a mesma mensagem de erro aparece quando os vértices do polígono não possuem o mesmo número de casas decimais (ver imagem no próximo slide).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B9AFE70-C485-21FE-B5AB-F2DE4FA15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467" y="1311214"/>
            <a:ext cx="6144297" cy="496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5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Agrupar 22">
            <a:extLst>
              <a:ext uri="{FF2B5EF4-FFF2-40B4-BE49-F238E27FC236}">
                <a16:creationId xmlns:a16="http://schemas.microsoft.com/office/drawing/2014/main" id="{539AF4DA-DE2A-4CCB-809D-4761052E64BE}"/>
              </a:ext>
            </a:extLst>
          </p:cNvPr>
          <p:cNvGrpSpPr/>
          <p:nvPr/>
        </p:nvGrpSpPr>
        <p:grpSpPr>
          <a:xfrm>
            <a:off x="0" y="6630796"/>
            <a:ext cx="12192497" cy="227329"/>
            <a:chOff x="0" y="6630796"/>
            <a:chExt cx="12192497" cy="227329"/>
          </a:xfrm>
        </p:grpSpPr>
        <p:sp>
          <p:nvSpPr>
            <p:cNvPr id="24" name="bk object 16">
              <a:extLst>
                <a:ext uri="{FF2B5EF4-FFF2-40B4-BE49-F238E27FC236}">
                  <a16:creationId xmlns:a16="http://schemas.microsoft.com/office/drawing/2014/main" id="{88061ADF-492E-413D-BDD3-96B8AF920575}"/>
                </a:ext>
              </a:extLst>
            </p:cNvPr>
            <p:cNvSpPr/>
            <p:nvPr/>
          </p:nvSpPr>
          <p:spPr>
            <a:xfrm>
              <a:off x="0" y="6630796"/>
              <a:ext cx="8196580" cy="227329"/>
            </a:xfrm>
            <a:custGeom>
              <a:avLst/>
              <a:gdLst/>
              <a:ahLst/>
              <a:cxnLst/>
              <a:rect l="l" t="t" r="r" b="b"/>
              <a:pathLst>
                <a:path w="8196580" h="227329">
                  <a:moveTo>
                    <a:pt x="0" y="227203"/>
                  </a:moveTo>
                  <a:lnTo>
                    <a:pt x="8196444" y="227203"/>
                  </a:lnTo>
                  <a:lnTo>
                    <a:pt x="8196444" y="0"/>
                  </a:lnTo>
                  <a:lnTo>
                    <a:pt x="0" y="0"/>
                  </a:lnTo>
                  <a:lnTo>
                    <a:pt x="0" y="227203"/>
                  </a:lnTo>
                  <a:close/>
                </a:path>
              </a:pathLst>
            </a:custGeom>
            <a:solidFill>
              <a:srgbClr val="1E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bk object 17">
              <a:extLst>
                <a:ext uri="{FF2B5EF4-FFF2-40B4-BE49-F238E27FC236}">
                  <a16:creationId xmlns:a16="http://schemas.microsoft.com/office/drawing/2014/main" id="{1691D6DB-2BCF-45D0-9E28-7D601166E7B0}"/>
                </a:ext>
              </a:extLst>
            </p:cNvPr>
            <p:cNvSpPr/>
            <p:nvPr/>
          </p:nvSpPr>
          <p:spPr>
            <a:xfrm>
              <a:off x="8196443" y="6630796"/>
              <a:ext cx="3996054" cy="227329"/>
            </a:xfrm>
            <a:custGeom>
              <a:avLst/>
              <a:gdLst/>
              <a:ahLst/>
              <a:cxnLst/>
              <a:rect l="l" t="t" r="r" b="b"/>
              <a:pathLst>
                <a:path w="3996054" h="227329">
                  <a:moveTo>
                    <a:pt x="3995555" y="0"/>
                  </a:moveTo>
                  <a:lnTo>
                    <a:pt x="0" y="0"/>
                  </a:lnTo>
                  <a:lnTo>
                    <a:pt x="0" y="227203"/>
                  </a:lnTo>
                  <a:lnTo>
                    <a:pt x="3995555" y="227203"/>
                  </a:lnTo>
                  <a:lnTo>
                    <a:pt x="3995555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97D9B3D-675B-42A6-BA85-F956F62CF192}"/>
              </a:ext>
            </a:extLst>
          </p:cNvPr>
          <p:cNvSpPr txBox="1"/>
          <p:nvPr/>
        </p:nvSpPr>
        <p:spPr>
          <a:xfrm>
            <a:off x="740226" y="373302"/>
            <a:ext cx="7290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D4D78"/>
                </a:solidFill>
                <a:latin typeface="Acumin Pro Condensed" panose="020B0506020202020204" pitchFamily="34" charset="77"/>
              </a:rPr>
              <a:t>Erro ao carregar arquivos .</a:t>
            </a:r>
            <a:r>
              <a:rPr lang="pt-BR" sz="4000" b="1" dirty="0" err="1">
                <a:solidFill>
                  <a:srgbClr val="0D4D78"/>
                </a:solidFill>
                <a:latin typeface="Acumin Pro Condensed" panose="020B0506020202020204" pitchFamily="34" charset="77"/>
              </a:rPr>
              <a:t>gpx</a:t>
            </a:r>
            <a:endParaRPr lang="pt-BR" sz="4000" b="1" dirty="0">
              <a:solidFill>
                <a:srgbClr val="0D4D78"/>
              </a:solidFill>
              <a:latin typeface="Acumin Pro Condensed" panose="020B0506020202020204" pitchFamily="34" charset="77"/>
            </a:endParaRPr>
          </a:p>
        </p:txBody>
      </p:sp>
      <p:cxnSp>
        <p:nvCxnSpPr>
          <p:cNvPr id="27" name="Conector Reto 34">
            <a:extLst>
              <a:ext uri="{FF2B5EF4-FFF2-40B4-BE49-F238E27FC236}">
                <a16:creationId xmlns:a16="http://schemas.microsoft.com/office/drawing/2014/main" id="{25D7268B-10CF-42FF-9CD7-977813043697}"/>
              </a:ext>
            </a:extLst>
          </p:cNvPr>
          <p:cNvCxnSpPr>
            <a:cxnSpLocks/>
          </p:cNvCxnSpPr>
          <p:nvPr/>
        </p:nvCxnSpPr>
        <p:spPr>
          <a:xfrm>
            <a:off x="583862" y="516265"/>
            <a:ext cx="0" cy="432318"/>
          </a:xfrm>
          <a:prstGeom prst="line">
            <a:avLst/>
          </a:prstGeom>
          <a:ln w="57150">
            <a:solidFill>
              <a:srgbClr val="0D4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m 27" descr="Uma imagem contendo luz, pássaro, fundo, mesa&#10;&#10;Descrição gerada automaticamente">
            <a:extLst>
              <a:ext uri="{FF2B5EF4-FFF2-40B4-BE49-F238E27FC236}">
                <a16:creationId xmlns:a16="http://schemas.microsoft.com/office/drawing/2014/main" id="{5D6A20CF-F414-449D-A787-C374B3CEA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221" y="132068"/>
            <a:ext cx="2356879" cy="48246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EFD3371-B2E3-C61F-07D4-A869416A9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21" y="2246749"/>
            <a:ext cx="4657844" cy="377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4298023-5E6D-2B39-7FF0-CC97DB57B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60" y="2241236"/>
            <a:ext cx="4785408" cy="377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0C3846D-FAE0-0AD7-494A-B56A2393C8AA}"/>
              </a:ext>
            </a:extLst>
          </p:cNvPr>
          <p:cNvSpPr txBox="1"/>
          <p:nvPr/>
        </p:nvSpPr>
        <p:spPr>
          <a:xfrm>
            <a:off x="566902" y="1463799"/>
            <a:ext cx="4657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Arquivo com números de casas decimais diferentes = mensagem de erro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2180159-9804-12D8-012D-72A571184614}"/>
              </a:ext>
            </a:extLst>
          </p:cNvPr>
          <p:cNvSpPr/>
          <p:nvPr/>
        </p:nvSpPr>
        <p:spPr>
          <a:xfrm>
            <a:off x="2027208" y="4968815"/>
            <a:ext cx="1259456" cy="5434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áfico 5" descr="Ponto de exclamação com preenchimento sólido">
            <a:extLst>
              <a:ext uri="{FF2B5EF4-FFF2-40B4-BE49-F238E27FC236}">
                <a16:creationId xmlns:a16="http://schemas.microsoft.com/office/drawing/2014/main" id="{E21CA519-A4F5-C41D-30D4-C08D81C62B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537" y="1458275"/>
            <a:ext cx="657378" cy="657378"/>
          </a:xfrm>
          <a:prstGeom prst="rect">
            <a:avLst/>
          </a:prstGeom>
        </p:spPr>
      </p:pic>
      <p:pic>
        <p:nvPicPr>
          <p:cNvPr id="7" name="Gráfico 6" descr="Ponto de exclamação com preenchimento sólido">
            <a:extLst>
              <a:ext uri="{FF2B5EF4-FFF2-40B4-BE49-F238E27FC236}">
                <a16:creationId xmlns:a16="http://schemas.microsoft.com/office/drawing/2014/main" id="{E5F18CA2-9F7E-C702-1BA5-715AC266D6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93087" y="1449245"/>
            <a:ext cx="657378" cy="657378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F1485BC0-09FE-BF38-201C-BCEAC32783C0}"/>
              </a:ext>
            </a:extLst>
          </p:cNvPr>
          <p:cNvSpPr/>
          <p:nvPr/>
        </p:nvSpPr>
        <p:spPr>
          <a:xfrm>
            <a:off x="8196443" y="4853796"/>
            <a:ext cx="1259456" cy="5434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AF42BCB-DB28-0A01-04BB-FB5BB66A2F9B}"/>
              </a:ext>
            </a:extLst>
          </p:cNvPr>
          <p:cNvSpPr txBox="1"/>
          <p:nvPr/>
        </p:nvSpPr>
        <p:spPr>
          <a:xfrm>
            <a:off x="7047779" y="1448770"/>
            <a:ext cx="3903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Arquivo com números de casas decimais iguais = aceito pelo Sistema</a:t>
            </a:r>
          </a:p>
        </p:txBody>
      </p:sp>
      <p:pic>
        <p:nvPicPr>
          <p:cNvPr id="11" name="Gráfico 10" descr="Marca de seleção com preenchimento sólido">
            <a:extLst>
              <a:ext uri="{FF2B5EF4-FFF2-40B4-BE49-F238E27FC236}">
                <a16:creationId xmlns:a16="http://schemas.microsoft.com/office/drawing/2014/main" id="{3B90325A-7EE9-120A-33BF-A55280BCE2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97028" y="1458275"/>
            <a:ext cx="650751" cy="650751"/>
          </a:xfrm>
          <a:prstGeom prst="rect">
            <a:avLst/>
          </a:prstGeom>
        </p:spPr>
      </p:pic>
      <p:pic>
        <p:nvPicPr>
          <p:cNvPr id="12" name="Gráfico 11" descr="Marca de seleção com preenchimento sólido">
            <a:extLst>
              <a:ext uri="{FF2B5EF4-FFF2-40B4-BE49-F238E27FC236}">
                <a16:creationId xmlns:a16="http://schemas.microsoft.com/office/drawing/2014/main" id="{6BBE023D-D187-3E92-52EF-8EF9C8E233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51142" y="1448770"/>
            <a:ext cx="650751" cy="650751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9C9DCE1C-2B66-AA32-6D2E-8020AAB39382}"/>
              </a:ext>
            </a:extLst>
          </p:cNvPr>
          <p:cNvSpPr txBox="1"/>
          <p:nvPr/>
        </p:nvSpPr>
        <p:spPr>
          <a:xfrm>
            <a:off x="250963" y="6075521"/>
            <a:ext cx="11690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45B286"/>
                </a:solidFill>
                <a:latin typeface="Acumin Pro Condensed" panose="020B0506020202020204" pitchFamily="34" charset="77"/>
              </a:rPr>
              <a:t>SUGESTÃO PARA EVITAR ESTE ERRO: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baixar o programa </a:t>
            </a:r>
            <a:r>
              <a:rPr lang="pt-BR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TrackMaker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(versão grátis). Importar seu arquivo .</a:t>
            </a:r>
            <a:r>
              <a:rPr lang="pt-B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shp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ou .</a:t>
            </a:r>
            <a:r>
              <a:rPr lang="pt-B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kml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 exportar em formato .</a:t>
            </a:r>
            <a:r>
              <a:rPr lang="pt-B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gpx</a:t>
            </a: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Acumin Pro Condensed" panose="020B0506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3720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201B70F-91D1-4D31-B19A-D4FC9D9389EB}"/>
              </a:ext>
            </a:extLst>
          </p:cNvPr>
          <p:cNvSpPr txBox="1">
            <a:spLocks/>
          </p:cNvSpPr>
          <p:nvPr/>
        </p:nvSpPr>
        <p:spPr>
          <a:xfrm>
            <a:off x="0" y="-11066"/>
            <a:ext cx="7245918" cy="7835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Superintendência de Fiscalização – SFI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Coordenação de Fiscalização da Atividade Mineral - COFAM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83E3ED5-33D7-664F-8B93-ECC5C5EA4DBC}"/>
              </a:ext>
            </a:extLst>
          </p:cNvPr>
          <p:cNvSpPr/>
          <p:nvPr/>
        </p:nvSpPr>
        <p:spPr>
          <a:xfrm>
            <a:off x="870131" y="5863606"/>
            <a:ext cx="1017886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prstClr val="white"/>
                </a:solidFill>
                <a:latin typeface="Helvetica" pitchFamily="2" charset="0"/>
              </a:rPr>
              <a:t>Dúvidas: ral@anm.gov.br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prstClr val="white"/>
                </a:solidFill>
                <a:latin typeface="Helvetica" pitchFamily="2" charset="0"/>
              </a:rPr>
              <a:t>Atendimentos: agendar via Serviço de Atendimento ao Usuário (atendimento@anm.gov.br)</a:t>
            </a: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7" name="Imagem 6" descr="Uma imagem contendo placar&#10;&#10;Descrição gerada automaticamente">
            <a:extLst>
              <a:ext uri="{FF2B5EF4-FFF2-40B4-BE49-F238E27FC236}">
                <a16:creationId xmlns:a16="http://schemas.microsoft.com/office/drawing/2014/main" id="{02FD0BF9-1703-DC4C-A6A9-1F3842EE70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5" y="5863606"/>
            <a:ext cx="783596" cy="78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7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A674D16-6792-24C3-D409-8E62977D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6000" b="1" dirty="0">
                <a:solidFill>
                  <a:srgbClr val="004C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Atualizações no Sistema RAL 2024</a:t>
            </a:r>
            <a:br>
              <a:rPr lang="pt-BR" sz="60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7912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Agrupar 22">
            <a:extLst>
              <a:ext uri="{FF2B5EF4-FFF2-40B4-BE49-F238E27FC236}">
                <a16:creationId xmlns:a16="http://schemas.microsoft.com/office/drawing/2014/main" id="{539AF4DA-DE2A-4CCB-809D-4761052E64BE}"/>
              </a:ext>
            </a:extLst>
          </p:cNvPr>
          <p:cNvGrpSpPr/>
          <p:nvPr/>
        </p:nvGrpSpPr>
        <p:grpSpPr>
          <a:xfrm>
            <a:off x="0" y="6630796"/>
            <a:ext cx="12192497" cy="227329"/>
            <a:chOff x="0" y="6630796"/>
            <a:chExt cx="12192497" cy="227329"/>
          </a:xfrm>
        </p:grpSpPr>
        <p:sp>
          <p:nvSpPr>
            <p:cNvPr id="24" name="bk object 16">
              <a:extLst>
                <a:ext uri="{FF2B5EF4-FFF2-40B4-BE49-F238E27FC236}">
                  <a16:creationId xmlns:a16="http://schemas.microsoft.com/office/drawing/2014/main" id="{88061ADF-492E-413D-BDD3-96B8AF920575}"/>
                </a:ext>
              </a:extLst>
            </p:cNvPr>
            <p:cNvSpPr/>
            <p:nvPr/>
          </p:nvSpPr>
          <p:spPr>
            <a:xfrm>
              <a:off x="0" y="6630796"/>
              <a:ext cx="8196580" cy="227329"/>
            </a:xfrm>
            <a:custGeom>
              <a:avLst/>
              <a:gdLst/>
              <a:ahLst/>
              <a:cxnLst/>
              <a:rect l="l" t="t" r="r" b="b"/>
              <a:pathLst>
                <a:path w="8196580" h="227329">
                  <a:moveTo>
                    <a:pt x="0" y="227203"/>
                  </a:moveTo>
                  <a:lnTo>
                    <a:pt x="8196444" y="227203"/>
                  </a:lnTo>
                  <a:lnTo>
                    <a:pt x="8196444" y="0"/>
                  </a:lnTo>
                  <a:lnTo>
                    <a:pt x="0" y="0"/>
                  </a:lnTo>
                  <a:lnTo>
                    <a:pt x="0" y="227203"/>
                  </a:lnTo>
                  <a:close/>
                </a:path>
              </a:pathLst>
            </a:custGeom>
            <a:solidFill>
              <a:srgbClr val="1E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bk object 17">
              <a:extLst>
                <a:ext uri="{FF2B5EF4-FFF2-40B4-BE49-F238E27FC236}">
                  <a16:creationId xmlns:a16="http://schemas.microsoft.com/office/drawing/2014/main" id="{1691D6DB-2BCF-45D0-9E28-7D601166E7B0}"/>
                </a:ext>
              </a:extLst>
            </p:cNvPr>
            <p:cNvSpPr/>
            <p:nvPr/>
          </p:nvSpPr>
          <p:spPr>
            <a:xfrm>
              <a:off x="8196443" y="6630796"/>
              <a:ext cx="3996054" cy="227329"/>
            </a:xfrm>
            <a:custGeom>
              <a:avLst/>
              <a:gdLst/>
              <a:ahLst/>
              <a:cxnLst/>
              <a:rect l="l" t="t" r="r" b="b"/>
              <a:pathLst>
                <a:path w="3996054" h="227329">
                  <a:moveTo>
                    <a:pt x="3995555" y="0"/>
                  </a:moveTo>
                  <a:lnTo>
                    <a:pt x="0" y="0"/>
                  </a:lnTo>
                  <a:lnTo>
                    <a:pt x="0" y="227203"/>
                  </a:lnTo>
                  <a:lnTo>
                    <a:pt x="3995555" y="227203"/>
                  </a:lnTo>
                  <a:lnTo>
                    <a:pt x="3995555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97D9B3D-675B-42A6-BA85-F956F62CF192}"/>
              </a:ext>
            </a:extLst>
          </p:cNvPr>
          <p:cNvSpPr txBox="1"/>
          <p:nvPr/>
        </p:nvSpPr>
        <p:spPr>
          <a:xfrm>
            <a:off x="740227" y="373302"/>
            <a:ext cx="6190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D4D78"/>
                </a:solidFill>
                <a:latin typeface="Acumin Pro Condensed" panose="020B0506020202020204" pitchFamily="34" charset="77"/>
              </a:rPr>
              <a:t>Principais atualizações</a:t>
            </a:r>
          </a:p>
        </p:txBody>
      </p:sp>
      <p:cxnSp>
        <p:nvCxnSpPr>
          <p:cNvPr id="27" name="Conector Reto 34">
            <a:extLst>
              <a:ext uri="{FF2B5EF4-FFF2-40B4-BE49-F238E27FC236}">
                <a16:creationId xmlns:a16="http://schemas.microsoft.com/office/drawing/2014/main" id="{25D7268B-10CF-42FF-9CD7-977813043697}"/>
              </a:ext>
            </a:extLst>
          </p:cNvPr>
          <p:cNvCxnSpPr>
            <a:cxnSpLocks/>
          </p:cNvCxnSpPr>
          <p:nvPr/>
        </p:nvCxnSpPr>
        <p:spPr>
          <a:xfrm>
            <a:off x="583862" y="516265"/>
            <a:ext cx="0" cy="432318"/>
          </a:xfrm>
          <a:prstGeom prst="line">
            <a:avLst/>
          </a:prstGeom>
          <a:ln w="57150">
            <a:solidFill>
              <a:srgbClr val="0D4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m 27" descr="Uma imagem contendo luz, pássaro, fundo, mesa&#10;&#10;Descrição gerada automaticamente">
            <a:extLst>
              <a:ext uri="{FF2B5EF4-FFF2-40B4-BE49-F238E27FC236}">
                <a16:creationId xmlns:a16="http://schemas.microsoft.com/office/drawing/2014/main" id="{5D6A20CF-F414-449D-A787-C374B3CEA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221" y="132068"/>
            <a:ext cx="2356879" cy="482467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B624947F-CE08-4150-8656-DAA6B32EC130}"/>
              </a:ext>
            </a:extLst>
          </p:cNvPr>
          <p:cNvSpPr txBox="1"/>
          <p:nvPr/>
        </p:nvSpPr>
        <p:spPr>
          <a:xfrm>
            <a:off x="480345" y="1667497"/>
            <a:ext cx="105183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cumin Pro Condensed" panose="020B0506020202020204" pitchFamily="34" charset="77"/>
              </a:rPr>
              <a:t>Opção de inserir a poligonal em “dados básicos da mina”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cumin Pro Condensed" panose="020B0506020202020204" pitchFamily="34" charset="77"/>
              </a:rPr>
              <a:t>Opção de inserir poligonal em “dados básicos da usina”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cumin Pro Condensed" panose="020B0506020202020204" pitchFamily="34" charset="77"/>
              </a:rPr>
              <a:t>Opção de inserir poligonal em “dados básicos do complexo” de água mineral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cumin Pro Condensed" panose="020B0506020202020204" pitchFamily="34" charset="77"/>
              </a:rPr>
              <a:t>Alteração na aba “Estruturas”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cumin Pro Condensed" panose="020B0506020202020204" pitchFamily="34" charset="77"/>
              </a:rPr>
              <a:t>Novo menu “Pilhas”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cumin Pro Condensed" panose="020B0506020202020204" pitchFamily="34" charset="77"/>
              </a:rPr>
              <a:t>Novo menu “Barragens”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pt-BR" sz="2400" u="sng" dirty="0">
              <a:solidFill>
                <a:schemeClr val="tx1">
                  <a:lumMod val="50000"/>
                  <a:lumOff val="50000"/>
                </a:schemeClr>
              </a:solidFill>
              <a:latin typeface="Acumin Pro Condensed" panose="020B0506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2494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Agrupar 22">
            <a:extLst>
              <a:ext uri="{FF2B5EF4-FFF2-40B4-BE49-F238E27FC236}">
                <a16:creationId xmlns:a16="http://schemas.microsoft.com/office/drawing/2014/main" id="{539AF4DA-DE2A-4CCB-809D-4761052E64BE}"/>
              </a:ext>
            </a:extLst>
          </p:cNvPr>
          <p:cNvGrpSpPr/>
          <p:nvPr/>
        </p:nvGrpSpPr>
        <p:grpSpPr>
          <a:xfrm>
            <a:off x="0" y="6630796"/>
            <a:ext cx="12192497" cy="227329"/>
            <a:chOff x="0" y="6630796"/>
            <a:chExt cx="12192497" cy="227329"/>
          </a:xfrm>
        </p:grpSpPr>
        <p:sp>
          <p:nvSpPr>
            <p:cNvPr id="24" name="bk object 16">
              <a:extLst>
                <a:ext uri="{FF2B5EF4-FFF2-40B4-BE49-F238E27FC236}">
                  <a16:creationId xmlns:a16="http://schemas.microsoft.com/office/drawing/2014/main" id="{88061ADF-492E-413D-BDD3-96B8AF920575}"/>
                </a:ext>
              </a:extLst>
            </p:cNvPr>
            <p:cNvSpPr/>
            <p:nvPr/>
          </p:nvSpPr>
          <p:spPr>
            <a:xfrm>
              <a:off x="0" y="6630796"/>
              <a:ext cx="8196580" cy="227329"/>
            </a:xfrm>
            <a:custGeom>
              <a:avLst/>
              <a:gdLst/>
              <a:ahLst/>
              <a:cxnLst/>
              <a:rect l="l" t="t" r="r" b="b"/>
              <a:pathLst>
                <a:path w="8196580" h="227329">
                  <a:moveTo>
                    <a:pt x="0" y="227203"/>
                  </a:moveTo>
                  <a:lnTo>
                    <a:pt x="8196444" y="227203"/>
                  </a:lnTo>
                  <a:lnTo>
                    <a:pt x="8196444" y="0"/>
                  </a:lnTo>
                  <a:lnTo>
                    <a:pt x="0" y="0"/>
                  </a:lnTo>
                  <a:lnTo>
                    <a:pt x="0" y="227203"/>
                  </a:lnTo>
                  <a:close/>
                </a:path>
              </a:pathLst>
            </a:custGeom>
            <a:solidFill>
              <a:srgbClr val="1E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bk object 17">
              <a:extLst>
                <a:ext uri="{FF2B5EF4-FFF2-40B4-BE49-F238E27FC236}">
                  <a16:creationId xmlns:a16="http://schemas.microsoft.com/office/drawing/2014/main" id="{1691D6DB-2BCF-45D0-9E28-7D601166E7B0}"/>
                </a:ext>
              </a:extLst>
            </p:cNvPr>
            <p:cNvSpPr/>
            <p:nvPr/>
          </p:nvSpPr>
          <p:spPr>
            <a:xfrm>
              <a:off x="8196443" y="6630796"/>
              <a:ext cx="3996054" cy="227329"/>
            </a:xfrm>
            <a:custGeom>
              <a:avLst/>
              <a:gdLst/>
              <a:ahLst/>
              <a:cxnLst/>
              <a:rect l="l" t="t" r="r" b="b"/>
              <a:pathLst>
                <a:path w="3996054" h="227329">
                  <a:moveTo>
                    <a:pt x="3995555" y="0"/>
                  </a:moveTo>
                  <a:lnTo>
                    <a:pt x="0" y="0"/>
                  </a:lnTo>
                  <a:lnTo>
                    <a:pt x="0" y="227203"/>
                  </a:lnTo>
                  <a:lnTo>
                    <a:pt x="3995555" y="227203"/>
                  </a:lnTo>
                  <a:lnTo>
                    <a:pt x="3995555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97D9B3D-675B-42A6-BA85-F956F62CF192}"/>
              </a:ext>
            </a:extLst>
          </p:cNvPr>
          <p:cNvSpPr txBox="1"/>
          <p:nvPr/>
        </p:nvSpPr>
        <p:spPr>
          <a:xfrm>
            <a:off x="648388" y="462311"/>
            <a:ext cx="9254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D4D78"/>
                </a:solidFill>
                <a:latin typeface="Acumin Pro Condensed" panose="020B0506020202020204" pitchFamily="34" charset="77"/>
              </a:rPr>
              <a:t>Opção de inserir a poligonal em “dados básicos da mina”</a:t>
            </a:r>
          </a:p>
        </p:txBody>
      </p:sp>
      <p:cxnSp>
        <p:nvCxnSpPr>
          <p:cNvPr id="27" name="Conector Reto 34">
            <a:extLst>
              <a:ext uri="{FF2B5EF4-FFF2-40B4-BE49-F238E27FC236}">
                <a16:creationId xmlns:a16="http://schemas.microsoft.com/office/drawing/2014/main" id="{25D7268B-10CF-42FF-9CD7-977813043697}"/>
              </a:ext>
            </a:extLst>
          </p:cNvPr>
          <p:cNvCxnSpPr>
            <a:cxnSpLocks/>
          </p:cNvCxnSpPr>
          <p:nvPr/>
        </p:nvCxnSpPr>
        <p:spPr>
          <a:xfrm>
            <a:off x="583862" y="516265"/>
            <a:ext cx="0" cy="432318"/>
          </a:xfrm>
          <a:prstGeom prst="line">
            <a:avLst/>
          </a:prstGeom>
          <a:ln w="57150">
            <a:solidFill>
              <a:srgbClr val="0D4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m 27" descr="Uma imagem contendo luz, pássaro, fundo, mesa&#10;&#10;Descrição gerada automaticamente">
            <a:extLst>
              <a:ext uri="{FF2B5EF4-FFF2-40B4-BE49-F238E27FC236}">
                <a16:creationId xmlns:a16="http://schemas.microsoft.com/office/drawing/2014/main" id="{5D6A20CF-F414-449D-A787-C374B3CEA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221" y="132068"/>
            <a:ext cx="2356879" cy="48246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AFD4ED9-470B-9506-3150-584C8E571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828" y="1319283"/>
            <a:ext cx="5170442" cy="497746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28B59B9-BA02-CFA9-EAE7-8F096E276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30" y="2392385"/>
            <a:ext cx="5774101" cy="2073230"/>
          </a:xfrm>
          <a:prstGeom prst="rect">
            <a:avLst/>
          </a:prstGeom>
        </p:spPr>
      </p:pic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3AB29ACC-ED38-2FDE-4A4A-D73EF59393BA}"/>
              </a:ext>
            </a:extLst>
          </p:cNvPr>
          <p:cNvSpPr/>
          <p:nvPr/>
        </p:nvSpPr>
        <p:spPr>
          <a:xfrm rot="1774328">
            <a:off x="2732437" y="2915216"/>
            <a:ext cx="146566" cy="321612"/>
          </a:xfrm>
          <a:prstGeom prst="down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CFD39DD-A2C5-20A7-9118-C598A4A4A981}"/>
              </a:ext>
            </a:extLst>
          </p:cNvPr>
          <p:cNvSpPr txBox="1"/>
          <p:nvPr/>
        </p:nvSpPr>
        <p:spPr>
          <a:xfrm>
            <a:off x="2805720" y="26139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C00"/>
                </a:solidFill>
              </a:rPr>
              <a:t>2</a:t>
            </a:r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C681A97B-A98F-F5A4-9732-2954E9014029}"/>
              </a:ext>
            </a:extLst>
          </p:cNvPr>
          <p:cNvSpPr/>
          <p:nvPr/>
        </p:nvSpPr>
        <p:spPr>
          <a:xfrm rot="1774328">
            <a:off x="7821474" y="2664285"/>
            <a:ext cx="146566" cy="321612"/>
          </a:xfrm>
          <a:prstGeom prst="down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0CE7F25-86C4-EFA2-B0DF-70970D81836B}"/>
              </a:ext>
            </a:extLst>
          </p:cNvPr>
          <p:cNvSpPr txBox="1"/>
          <p:nvPr/>
        </p:nvSpPr>
        <p:spPr>
          <a:xfrm>
            <a:off x="7894757" y="2363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C00"/>
                </a:solidFill>
              </a:rPr>
              <a:t>3</a:t>
            </a: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986F6C4C-7DBA-018F-4906-DC0CF8AA16B7}"/>
              </a:ext>
            </a:extLst>
          </p:cNvPr>
          <p:cNvSpPr/>
          <p:nvPr/>
        </p:nvSpPr>
        <p:spPr>
          <a:xfrm rot="1774328">
            <a:off x="2109021" y="2664287"/>
            <a:ext cx="146566" cy="321612"/>
          </a:xfrm>
          <a:prstGeom prst="down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E4B2426-F446-5A64-D417-685CD0061DCA}"/>
              </a:ext>
            </a:extLst>
          </p:cNvPr>
          <p:cNvSpPr txBox="1"/>
          <p:nvPr/>
        </p:nvSpPr>
        <p:spPr>
          <a:xfrm>
            <a:off x="2182304" y="2363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C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83323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6CDA8EB0-CFC5-9ED1-CC5D-1194328FA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62" y="1373920"/>
            <a:ext cx="6110662" cy="4632661"/>
          </a:xfrm>
          <a:prstGeom prst="rect">
            <a:avLst/>
          </a:prstGeom>
        </p:spPr>
      </p:pic>
      <p:grpSp>
        <p:nvGrpSpPr>
          <p:cNvPr id="23" name="Agrupar 22">
            <a:extLst>
              <a:ext uri="{FF2B5EF4-FFF2-40B4-BE49-F238E27FC236}">
                <a16:creationId xmlns:a16="http://schemas.microsoft.com/office/drawing/2014/main" id="{539AF4DA-DE2A-4CCB-809D-4761052E64BE}"/>
              </a:ext>
            </a:extLst>
          </p:cNvPr>
          <p:cNvGrpSpPr/>
          <p:nvPr/>
        </p:nvGrpSpPr>
        <p:grpSpPr>
          <a:xfrm>
            <a:off x="0" y="6630796"/>
            <a:ext cx="12192497" cy="227329"/>
            <a:chOff x="0" y="6630796"/>
            <a:chExt cx="12192497" cy="227329"/>
          </a:xfrm>
        </p:grpSpPr>
        <p:sp>
          <p:nvSpPr>
            <p:cNvPr id="24" name="bk object 16">
              <a:extLst>
                <a:ext uri="{FF2B5EF4-FFF2-40B4-BE49-F238E27FC236}">
                  <a16:creationId xmlns:a16="http://schemas.microsoft.com/office/drawing/2014/main" id="{88061ADF-492E-413D-BDD3-96B8AF920575}"/>
                </a:ext>
              </a:extLst>
            </p:cNvPr>
            <p:cNvSpPr/>
            <p:nvPr/>
          </p:nvSpPr>
          <p:spPr>
            <a:xfrm>
              <a:off x="0" y="6630796"/>
              <a:ext cx="8196580" cy="227329"/>
            </a:xfrm>
            <a:custGeom>
              <a:avLst/>
              <a:gdLst/>
              <a:ahLst/>
              <a:cxnLst/>
              <a:rect l="l" t="t" r="r" b="b"/>
              <a:pathLst>
                <a:path w="8196580" h="227329">
                  <a:moveTo>
                    <a:pt x="0" y="227203"/>
                  </a:moveTo>
                  <a:lnTo>
                    <a:pt x="8196444" y="227203"/>
                  </a:lnTo>
                  <a:lnTo>
                    <a:pt x="8196444" y="0"/>
                  </a:lnTo>
                  <a:lnTo>
                    <a:pt x="0" y="0"/>
                  </a:lnTo>
                  <a:lnTo>
                    <a:pt x="0" y="227203"/>
                  </a:lnTo>
                  <a:close/>
                </a:path>
              </a:pathLst>
            </a:custGeom>
            <a:solidFill>
              <a:srgbClr val="1E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bk object 17">
              <a:extLst>
                <a:ext uri="{FF2B5EF4-FFF2-40B4-BE49-F238E27FC236}">
                  <a16:creationId xmlns:a16="http://schemas.microsoft.com/office/drawing/2014/main" id="{1691D6DB-2BCF-45D0-9E28-7D601166E7B0}"/>
                </a:ext>
              </a:extLst>
            </p:cNvPr>
            <p:cNvSpPr/>
            <p:nvPr/>
          </p:nvSpPr>
          <p:spPr>
            <a:xfrm>
              <a:off x="8196443" y="6630796"/>
              <a:ext cx="3996054" cy="227329"/>
            </a:xfrm>
            <a:custGeom>
              <a:avLst/>
              <a:gdLst/>
              <a:ahLst/>
              <a:cxnLst/>
              <a:rect l="l" t="t" r="r" b="b"/>
              <a:pathLst>
                <a:path w="3996054" h="227329">
                  <a:moveTo>
                    <a:pt x="3995555" y="0"/>
                  </a:moveTo>
                  <a:lnTo>
                    <a:pt x="0" y="0"/>
                  </a:lnTo>
                  <a:lnTo>
                    <a:pt x="0" y="227203"/>
                  </a:lnTo>
                  <a:lnTo>
                    <a:pt x="3995555" y="227203"/>
                  </a:lnTo>
                  <a:lnTo>
                    <a:pt x="3995555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27" name="Conector Reto 34">
            <a:extLst>
              <a:ext uri="{FF2B5EF4-FFF2-40B4-BE49-F238E27FC236}">
                <a16:creationId xmlns:a16="http://schemas.microsoft.com/office/drawing/2014/main" id="{25D7268B-10CF-42FF-9CD7-977813043697}"/>
              </a:ext>
            </a:extLst>
          </p:cNvPr>
          <p:cNvCxnSpPr>
            <a:cxnSpLocks/>
          </p:cNvCxnSpPr>
          <p:nvPr/>
        </p:nvCxnSpPr>
        <p:spPr>
          <a:xfrm>
            <a:off x="583862" y="516265"/>
            <a:ext cx="0" cy="432318"/>
          </a:xfrm>
          <a:prstGeom prst="line">
            <a:avLst/>
          </a:prstGeom>
          <a:ln w="57150">
            <a:solidFill>
              <a:srgbClr val="0D4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m 27" descr="Uma imagem contendo luz, pássaro, fundo, mesa&#10;&#10;Descrição gerada automaticamente">
            <a:extLst>
              <a:ext uri="{FF2B5EF4-FFF2-40B4-BE49-F238E27FC236}">
                <a16:creationId xmlns:a16="http://schemas.microsoft.com/office/drawing/2014/main" id="{5D6A20CF-F414-449D-A787-C374B3CEA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3221" y="132068"/>
            <a:ext cx="2356879" cy="482467"/>
          </a:xfrm>
          <a:prstGeom prst="rect">
            <a:avLst/>
          </a:prstGeom>
        </p:spPr>
      </p:pic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3AB29ACC-ED38-2FDE-4A4A-D73EF59393BA}"/>
              </a:ext>
            </a:extLst>
          </p:cNvPr>
          <p:cNvSpPr/>
          <p:nvPr/>
        </p:nvSpPr>
        <p:spPr>
          <a:xfrm rot="7959967">
            <a:off x="2125855" y="6008643"/>
            <a:ext cx="146566" cy="321612"/>
          </a:xfrm>
          <a:prstGeom prst="down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CFD39DD-A2C5-20A7-9118-C598A4A4A981}"/>
              </a:ext>
            </a:extLst>
          </p:cNvPr>
          <p:cNvSpPr txBox="1"/>
          <p:nvPr/>
        </p:nvSpPr>
        <p:spPr>
          <a:xfrm>
            <a:off x="2289673" y="61476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C00"/>
                </a:solidFill>
              </a:rPr>
              <a:t>4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ACCC91D-9A24-2F56-5F60-292CB69FC949}"/>
              </a:ext>
            </a:extLst>
          </p:cNvPr>
          <p:cNvSpPr txBox="1"/>
          <p:nvPr/>
        </p:nvSpPr>
        <p:spPr>
          <a:xfrm>
            <a:off x="7837997" y="3623730"/>
            <a:ext cx="3338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arquivo a ser inserido é a poligonal da mina, e não a dos processos minerários relacionados.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812593E-1B2C-9D0E-7E54-0FDD537907FB}"/>
              </a:ext>
            </a:extLst>
          </p:cNvPr>
          <p:cNvSpPr txBox="1"/>
          <p:nvPr/>
        </p:nvSpPr>
        <p:spPr>
          <a:xfrm>
            <a:off x="648388" y="462311"/>
            <a:ext cx="9254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D4D78"/>
                </a:solidFill>
                <a:latin typeface="Acumin Pro Condensed" panose="020B0506020202020204" pitchFamily="34" charset="77"/>
              </a:rPr>
              <a:t>Opção de inserir a poligonal em “dados básicos da mina”</a:t>
            </a:r>
          </a:p>
        </p:txBody>
      </p:sp>
      <p:pic>
        <p:nvPicPr>
          <p:cNvPr id="8" name="Gráfico 7" descr="Comentar importante com preenchimento sólido">
            <a:extLst>
              <a:ext uri="{FF2B5EF4-FFF2-40B4-BE49-F238E27FC236}">
                <a16:creationId xmlns:a16="http://schemas.microsoft.com/office/drawing/2014/main" id="{414D5D9D-C735-BCFA-1DAE-6E96C4A48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3084" y="3581500"/>
            <a:ext cx="1501341" cy="128479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2134CCBE-3948-7390-705E-1F3E46A137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2985" y="5152888"/>
            <a:ext cx="3109649" cy="1285824"/>
          </a:xfrm>
          <a:prstGeom prst="rect">
            <a:avLst/>
          </a:prstGeom>
          <a:ln>
            <a:solidFill>
              <a:srgbClr val="FFCC00"/>
            </a:solidFill>
          </a:ln>
        </p:spPr>
      </p:pic>
    </p:spTree>
    <p:extLst>
      <p:ext uri="{BB962C8B-B14F-4D97-AF65-F5344CB8AC3E}">
        <p14:creationId xmlns:p14="http://schemas.microsoft.com/office/powerpoint/2010/main" val="3388581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m 32">
            <a:extLst>
              <a:ext uri="{FF2B5EF4-FFF2-40B4-BE49-F238E27FC236}">
                <a16:creationId xmlns:a16="http://schemas.microsoft.com/office/drawing/2014/main" id="{3168ED6D-B657-E218-7662-DB068C7E3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64" y="1450908"/>
            <a:ext cx="5773412" cy="174970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7C5CCD1-E096-DB69-831E-029BE8C31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209" y="1473577"/>
            <a:ext cx="4763926" cy="3483301"/>
          </a:xfrm>
          <a:prstGeom prst="rect">
            <a:avLst/>
          </a:prstGeom>
        </p:spPr>
      </p:pic>
      <p:grpSp>
        <p:nvGrpSpPr>
          <p:cNvPr id="23" name="Agrupar 22">
            <a:extLst>
              <a:ext uri="{FF2B5EF4-FFF2-40B4-BE49-F238E27FC236}">
                <a16:creationId xmlns:a16="http://schemas.microsoft.com/office/drawing/2014/main" id="{539AF4DA-DE2A-4CCB-809D-4761052E64BE}"/>
              </a:ext>
            </a:extLst>
          </p:cNvPr>
          <p:cNvGrpSpPr/>
          <p:nvPr/>
        </p:nvGrpSpPr>
        <p:grpSpPr>
          <a:xfrm>
            <a:off x="0" y="6630796"/>
            <a:ext cx="12192497" cy="227329"/>
            <a:chOff x="0" y="6630796"/>
            <a:chExt cx="12192497" cy="227329"/>
          </a:xfrm>
        </p:grpSpPr>
        <p:sp>
          <p:nvSpPr>
            <p:cNvPr id="24" name="bk object 16">
              <a:extLst>
                <a:ext uri="{FF2B5EF4-FFF2-40B4-BE49-F238E27FC236}">
                  <a16:creationId xmlns:a16="http://schemas.microsoft.com/office/drawing/2014/main" id="{88061ADF-492E-413D-BDD3-96B8AF920575}"/>
                </a:ext>
              </a:extLst>
            </p:cNvPr>
            <p:cNvSpPr/>
            <p:nvPr/>
          </p:nvSpPr>
          <p:spPr>
            <a:xfrm>
              <a:off x="0" y="6630796"/>
              <a:ext cx="8196580" cy="227329"/>
            </a:xfrm>
            <a:custGeom>
              <a:avLst/>
              <a:gdLst/>
              <a:ahLst/>
              <a:cxnLst/>
              <a:rect l="l" t="t" r="r" b="b"/>
              <a:pathLst>
                <a:path w="8196580" h="227329">
                  <a:moveTo>
                    <a:pt x="0" y="227203"/>
                  </a:moveTo>
                  <a:lnTo>
                    <a:pt x="8196444" y="227203"/>
                  </a:lnTo>
                  <a:lnTo>
                    <a:pt x="8196444" y="0"/>
                  </a:lnTo>
                  <a:lnTo>
                    <a:pt x="0" y="0"/>
                  </a:lnTo>
                  <a:lnTo>
                    <a:pt x="0" y="227203"/>
                  </a:lnTo>
                  <a:close/>
                </a:path>
              </a:pathLst>
            </a:custGeom>
            <a:solidFill>
              <a:srgbClr val="1E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bk object 17">
              <a:extLst>
                <a:ext uri="{FF2B5EF4-FFF2-40B4-BE49-F238E27FC236}">
                  <a16:creationId xmlns:a16="http://schemas.microsoft.com/office/drawing/2014/main" id="{1691D6DB-2BCF-45D0-9E28-7D601166E7B0}"/>
                </a:ext>
              </a:extLst>
            </p:cNvPr>
            <p:cNvSpPr/>
            <p:nvPr/>
          </p:nvSpPr>
          <p:spPr>
            <a:xfrm>
              <a:off x="8196443" y="6630796"/>
              <a:ext cx="3996054" cy="227329"/>
            </a:xfrm>
            <a:custGeom>
              <a:avLst/>
              <a:gdLst/>
              <a:ahLst/>
              <a:cxnLst/>
              <a:rect l="l" t="t" r="r" b="b"/>
              <a:pathLst>
                <a:path w="3996054" h="227329">
                  <a:moveTo>
                    <a:pt x="3995555" y="0"/>
                  </a:moveTo>
                  <a:lnTo>
                    <a:pt x="0" y="0"/>
                  </a:lnTo>
                  <a:lnTo>
                    <a:pt x="0" y="227203"/>
                  </a:lnTo>
                  <a:lnTo>
                    <a:pt x="3995555" y="227203"/>
                  </a:lnTo>
                  <a:lnTo>
                    <a:pt x="3995555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97D9B3D-675B-42A6-BA85-F956F62CF192}"/>
              </a:ext>
            </a:extLst>
          </p:cNvPr>
          <p:cNvSpPr txBox="1"/>
          <p:nvPr/>
        </p:nvSpPr>
        <p:spPr>
          <a:xfrm>
            <a:off x="648388" y="462311"/>
            <a:ext cx="9254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D4D78"/>
                </a:solidFill>
                <a:latin typeface="Acumin Pro Condensed" panose="020B0506020202020204" pitchFamily="34" charset="77"/>
              </a:rPr>
              <a:t>Opção de inserir a poligonal em “dados básicos da usina”</a:t>
            </a:r>
          </a:p>
        </p:txBody>
      </p:sp>
      <p:cxnSp>
        <p:nvCxnSpPr>
          <p:cNvPr id="27" name="Conector Reto 34">
            <a:extLst>
              <a:ext uri="{FF2B5EF4-FFF2-40B4-BE49-F238E27FC236}">
                <a16:creationId xmlns:a16="http://schemas.microsoft.com/office/drawing/2014/main" id="{25D7268B-10CF-42FF-9CD7-977813043697}"/>
              </a:ext>
            </a:extLst>
          </p:cNvPr>
          <p:cNvCxnSpPr>
            <a:cxnSpLocks/>
          </p:cNvCxnSpPr>
          <p:nvPr/>
        </p:nvCxnSpPr>
        <p:spPr>
          <a:xfrm>
            <a:off x="583862" y="516265"/>
            <a:ext cx="0" cy="432318"/>
          </a:xfrm>
          <a:prstGeom prst="line">
            <a:avLst/>
          </a:prstGeom>
          <a:ln w="57150">
            <a:solidFill>
              <a:srgbClr val="0D4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m 27" descr="Uma imagem contendo luz, pássaro, fundo, mesa&#10;&#10;Descrição gerada automaticamente">
            <a:extLst>
              <a:ext uri="{FF2B5EF4-FFF2-40B4-BE49-F238E27FC236}">
                <a16:creationId xmlns:a16="http://schemas.microsoft.com/office/drawing/2014/main" id="{5D6A20CF-F414-449D-A787-C374B3CEA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3221" y="132068"/>
            <a:ext cx="2356879" cy="482467"/>
          </a:xfrm>
          <a:prstGeom prst="rect">
            <a:avLst/>
          </a:prstGeom>
        </p:spPr>
      </p:pic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3AB29ACC-ED38-2FDE-4A4A-D73EF59393BA}"/>
              </a:ext>
            </a:extLst>
          </p:cNvPr>
          <p:cNvSpPr/>
          <p:nvPr/>
        </p:nvSpPr>
        <p:spPr>
          <a:xfrm rot="1774328">
            <a:off x="3091088" y="1998192"/>
            <a:ext cx="146566" cy="321612"/>
          </a:xfrm>
          <a:prstGeom prst="down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CFD39DD-A2C5-20A7-9118-C598A4A4A981}"/>
              </a:ext>
            </a:extLst>
          </p:cNvPr>
          <p:cNvSpPr txBox="1"/>
          <p:nvPr/>
        </p:nvSpPr>
        <p:spPr>
          <a:xfrm>
            <a:off x="3164371" y="16969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C00"/>
                </a:solidFill>
              </a:rPr>
              <a:t>2</a:t>
            </a: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986F6C4C-7DBA-018F-4906-DC0CF8AA16B7}"/>
              </a:ext>
            </a:extLst>
          </p:cNvPr>
          <p:cNvSpPr/>
          <p:nvPr/>
        </p:nvSpPr>
        <p:spPr>
          <a:xfrm rot="1774328">
            <a:off x="2573849" y="1715641"/>
            <a:ext cx="146566" cy="321612"/>
          </a:xfrm>
          <a:prstGeom prst="down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E4B2426-F446-5A64-D417-685CD0061DCA}"/>
              </a:ext>
            </a:extLst>
          </p:cNvPr>
          <p:cNvSpPr txBox="1"/>
          <p:nvPr/>
        </p:nvSpPr>
        <p:spPr>
          <a:xfrm>
            <a:off x="2647132" y="1414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C00"/>
                </a:solidFill>
              </a:rPr>
              <a:t>1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680F1B6-2A1F-0831-5604-E6DC110CA9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64" y="3631721"/>
            <a:ext cx="5770811" cy="1915064"/>
          </a:xfrm>
          <a:prstGeom prst="rect">
            <a:avLst/>
          </a:prstGeom>
        </p:spPr>
      </p:pic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2B0DF15D-3566-6DD3-9934-D38EFAD188BA}"/>
              </a:ext>
            </a:extLst>
          </p:cNvPr>
          <p:cNvSpPr/>
          <p:nvPr/>
        </p:nvSpPr>
        <p:spPr>
          <a:xfrm rot="1774328">
            <a:off x="3988470" y="4931756"/>
            <a:ext cx="146566" cy="321612"/>
          </a:xfrm>
          <a:prstGeom prst="down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EEC9044-7A3A-1785-58F0-D68C6EAD140F}"/>
              </a:ext>
            </a:extLst>
          </p:cNvPr>
          <p:cNvSpPr txBox="1"/>
          <p:nvPr/>
        </p:nvSpPr>
        <p:spPr>
          <a:xfrm>
            <a:off x="4061753" y="46305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C00"/>
                </a:solidFill>
              </a:rPr>
              <a:t>3</a:t>
            </a:r>
          </a:p>
        </p:txBody>
      </p:sp>
      <p:sp>
        <p:nvSpPr>
          <p:cNvPr id="18" name="Seta: para Baixo 17">
            <a:extLst>
              <a:ext uri="{FF2B5EF4-FFF2-40B4-BE49-F238E27FC236}">
                <a16:creationId xmlns:a16="http://schemas.microsoft.com/office/drawing/2014/main" id="{99372B58-0A19-F412-B59F-524F1F3A5DF3}"/>
              </a:ext>
            </a:extLst>
          </p:cNvPr>
          <p:cNvSpPr/>
          <p:nvPr/>
        </p:nvSpPr>
        <p:spPr>
          <a:xfrm rot="7959967">
            <a:off x="7082984" y="4914084"/>
            <a:ext cx="146566" cy="321612"/>
          </a:xfrm>
          <a:prstGeom prst="down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8ECE93E-FBB2-D5BA-1667-456D9F016924}"/>
              </a:ext>
            </a:extLst>
          </p:cNvPr>
          <p:cNvSpPr txBox="1"/>
          <p:nvPr/>
        </p:nvSpPr>
        <p:spPr>
          <a:xfrm>
            <a:off x="7246802" y="50530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C00"/>
                </a:solidFill>
              </a:rPr>
              <a:t>4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6B61AA6-3199-48F9-93FE-325521F488EB}"/>
              </a:ext>
            </a:extLst>
          </p:cNvPr>
          <p:cNvSpPr txBox="1"/>
          <p:nvPr/>
        </p:nvSpPr>
        <p:spPr>
          <a:xfrm>
            <a:off x="8461954" y="4956878"/>
            <a:ext cx="2862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O arquivo a ser inserido é a poligonal da usina, e não a dos processos minerários relacionados.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FCC5D4C9-82E3-9AC7-CB16-25F4A478A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3696" y="5869145"/>
            <a:ext cx="1810199" cy="574861"/>
          </a:xfrm>
          <a:prstGeom prst="rect">
            <a:avLst/>
          </a:prstGeom>
        </p:spPr>
      </p:pic>
      <p:pic>
        <p:nvPicPr>
          <p:cNvPr id="22" name="Gráfico 21" descr="Megafone1 com preenchimento sólido">
            <a:extLst>
              <a:ext uri="{FF2B5EF4-FFF2-40B4-BE49-F238E27FC236}">
                <a16:creationId xmlns:a16="http://schemas.microsoft.com/office/drawing/2014/main" id="{DEF81833-856C-A51B-7900-0E64D47FD9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93179" y="5764479"/>
            <a:ext cx="705069" cy="705069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062D4DAC-D859-61D6-A043-F385D126FE40}"/>
              </a:ext>
            </a:extLst>
          </p:cNvPr>
          <p:cNvSpPr txBox="1"/>
          <p:nvPr/>
        </p:nvSpPr>
        <p:spPr>
          <a:xfrm>
            <a:off x="9180125" y="5925742"/>
            <a:ext cx="2621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Não é possível gravar os Dados Básicos da Usina sem a inserção da poligonal.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F20EF411-3D74-B385-FD06-FF749E533B57}"/>
              </a:ext>
            </a:extLst>
          </p:cNvPr>
          <p:cNvSpPr/>
          <p:nvPr/>
        </p:nvSpPr>
        <p:spPr>
          <a:xfrm>
            <a:off x="6693179" y="5706276"/>
            <a:ext cx="5108479" cy="843749"/>
          </a:xfrm>
          <a:prstGeom prst="rect">
            <a:avLst/>
          </a:prstGeom>
          <a:noFill/>
          <a:ln w="19050"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" name="Gráfico 30" descr="Comentar importante com preenchimento sólido">
            <a:extLst>
              <a:ext uri="{FF2B5EF4-FFF2-40B4-BE49-F238E27FC236}">
                <a16:creationId xmlns:a16="http://schemas.microsoft.com/office/drawing/2014/main" id="{3BD3D95D-CDBC-D81F-BA06-899A1A5D3D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66266" y="4835585"/>
            <a:ext cx="901282" cy="95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20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Agrupar 22">
            <a:extLst>
              <a:ext uri="{FF2B5EF4-FFF2-40B4-BE49-F238E27FC236}">
                <a16:creationId xmlns:a16="http://schemas.microsoft.com/office/drawing/2014/main" id="{539AF4DA-DE2A-4CCB-809D-4761052E64BE}"/>
              </a:ext>
            </a:extLst>
          </p:cNvPr>
          <p:cNvGrpSpPr/>
          <p:nvPr/>
        </p:nvGrpSpPr>
        <p:grpSpPr>
          <a:xfrm>
            <a:off x="0" y="6630796"/>
            <a:ext cx="12192497" cy="227329"/>
            <a:chOff x="0" y="6630796"/>
            <a:chExt cx="12192497" cy="227329"/>
          </a:xfrm>
        </p:grpSpPr>
        <p:sp>
          <p:nvSpPr>
            <p:cNvPr id="24" name="bk object 16">
              <a:extLst>
                <a:ext uri="{FF2B5EF4-FFF2-40B4-BE49-F238E27FC236}">
                  <a16:creationId xmlns:a16="http://schemas.microsoft.com/office/drawing/2014/main" id="{88061ADF-492E-413D-BDD3-96B8AF920575}"/>
                </a:ext>
              </a:extLst>
            </p:cNvPr>
            <p:cNvSpPr/>
            <p:nvPr/>
          </p:nvSpPr>
          <p:spPr>
            <a:xfrm>
              <a:off x="0" y="6630796"/>
              <a:ext cx="8196580" cy="227329"/>
            </a:xfrm>
            <a:custGeom>
              <a:avLst/>
              <a:gdLst/>
              <a:ahLst/>
              <a:cxnLst/>
              <a:rect l="l" t="t" r="r" b="b"/>
              <a:pathLst>
                <a:path w="8196580" h="227329">
                  <a:moveTo>
                    <a:pt x="0" y="227203"/>
                  </a:moveTo>
                  <a:lnTo>
                    <a:pt x="8196444" y="227203"/>
                  </a:lnTo>
                  <a:lnTo>
                    <a:pt x="8196444" y="0"/>
                  </a:lnTo>
                  <a:lnTo>
                    <a:pt x="0" y="0"/>
                  </a:lnTo>
                  <a:lnTo>
                    <a:pt x="0" y="227203"/>
                  </a:lnTo>
                  <a:close/>
                </a:path>
              </a:pathLst>
            </a:custGeom>
            <a:solidFill>
              <a:srgbClr val="1E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bk object 17">
              <a:extLst>
                <a:ext uri="{FF2B5EF4-FFF2-40B4-BE49-F238E27FC236}">
                  <a16:creationId xmlns:a16="http://schemas.microsoft.com/office/drawing/2014/main" id="{1691D6DB-2BCF-45D0-9E28-7D601166E7B0}"/>
                </a:ext>
              </a:extLst>
            </p:cNvPr>
            <p:cNvSpPr/>
            <p:nvPr/>
          </p:nvSpPr>
          <p:spPr>
            <a:xfrm>
              <a:off x="8196443" y="6630796"/>
              <a:ext cx="3996054" cy="227329"/>
            </a:xfrm>
            <a:custGeom>
              <a:avLst/>
              <a:gdLst/>
              <a:ahLst/>
              <a:cxnLst/>
              <a:rect l="l" t="t" r="r" b="b"/>
              <a:pathLst>
                <a:path w="3996054" h="227329">
                  <a:moveTo>
                    <a:pt x="3995555" y="0"/>
                  </a:moveTo>
                  <a:lnTo>
                    <a:pt x="0" y="0"/>
                  </a:lnTo>
                  <a:lnTo>
                    <a:pt x="0" y="227203"/>
                  </a:lnTo>
                  <a:lnTo>
                    <a:pt x="3995555" y="227203"/>
                  </a:lnTo>
                  <a:lnTo>
                    <a:pt x="3995555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97D9B3D-675B-42A6-BA85-F956F62CF192}"/>
              </a:ext>
            </a:extLst>
          </p:cNvPr>
          <p:cNvSpPr txBox="1"/>
          <p:nvPr/>
        </p:nvSpPr>
        <p:spPr>
          <a:xfrm>
            <a:off x="648388" y="462311"/>
            <a:ext cx="9254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D4D78"/>
                </a:solidFill>
                <a:latin typeface="Acumin Pro Condensed" panose="020B0506020202020204" pitchFamily="34" charset="77"/>
              </a:rPr>
              <a:t>Opção de inserir a poligonal em “dados básicos do complexo”</a:t>
            </a:r>
          </a:p>
        </p:txBody>
      </p:sp>
      <p:cxnSp>
        <p:nvCxnSpPr>
          <p:cNvPr id="27" name="Conector Reto 34">
            <a:extLst>
              <a:ext uri="{FF2B5EF4-FFF2-40B4-BE49-F238E27FC236}">
                <a16:creationId xmlns:a16="http://schemas.microsoft.com/office/drawing/2014/main" id="{25D7268B-10CF-42FF-9CD7-977813043697}"/>
              </a:ext>
            </a:extLst>
          </p:cNvPr>
          <p:cNvCxnSpPr>
            <a:cxnSpLocks/>
          </p:cNvCxnSpPr>
          <p:nvPr/>
        </p:nvCxnSpPr>
        <p:spPr>
          <a:xfrm>
            <a:off x="583862" y="516265"/>
            <a:ext cx="0" cy="432318"/>
          </a:xfrm>
          <a:prstGeom prst="line">
            <a:avLst/>
          </a:prstGeom>
          <a:ln w="57150">
            <a:solidFill>
              <a:srgbClr val="0D4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m 27" descr="Uma imagem contendo luz, pássaro, fundo, mesa&#10;&#10;Descrição gerada automaticamente">
            <a:extLst>
              <a:ext uri="{FF2B5EF4-FFF2-40B4-BE49-F238E27FC236}">
                <a16:creationId xmlns:a16="http://schemas.microsoft.com/office/drawing/2014/main" id="{5D6A20CF-F414-449D-A787-C374B3CEA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221" y="132068"/>
            <a:ext cx="2356879" cy="482467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86B61AA6-3199-48F9-93FE-325521F488EB}"/>
              </a:ext>
            </a:extLst>
          </p:cNvPr>
          <p:cNvSpPr txBox="1"/>
          <p:nvPr/>
        </p:nvSpPr>
        <p:spPr>
          <a:xfrm>
            <a:off x="6170959" y="4987142"/>
            <a:ext cx="2649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 arquivo a ser inserido é a poligonal do complexo de água mineral, e não a dos processos minerários relacionados.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4B48BF90-3291-82E3-823D-3ACC37143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378" y="1116939"/>
            <a:ext cx="4018336" cy="1387535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C160CFAB-D2F8-86DE-52F8-7DB826962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442" y="2707953"/>
            <a:ext cx="3908350" cy="3842187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D5524F4F-F917-B828-7A80-6B2F9C1E5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5285" y="4828879"/>
            <a:ext cx="2712955" cy="1639966"/>
          </a:xfrm>
          <a:prstGeom prst="rect">
            <a:avLst/>
          </a:prstGeom>
        </p:spPr>
      </p:pic>
      <p:pic>
        <p:nvPicPr>
          <p:cNvPr id="34" name="Gráfico 33" descr="Comentar importante com preenchimento sólido">
            <a:extLst>
              <a:ext uri="{FF2B5EF4-FFF2-40B4-BE49-F238E27FC236}">
                <a16:creationId xmlns:a16="http://schemas.microsoft.com/office/drawing/2014/main" id="{6A111B48-5AAE-D751-7F8D-3445D49E2B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16133" y="5171579"/>
            <a:ext cx="954826" cy="95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21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Agrupar 22">
            <a:extLst>
              <a:ext uri="{FF2B5EF4-FFF2-40B4-BE49-F238E27FC236}">
                <a16:creationId xmlns:a16="http://schemas.microsoft.com/office/drawing/2014/main" id="{539AF4DA-DE2A-4CCB-809D-4761052E64BE}"/>
              </a:ext>
            </a:extLst>
          </p:cNvPr>
          <p:cNvGrpSpPr/>
          <p:nvPr/>
        </p:nvGrpSpPr>
        <p:grpSpPr>
          <a:xfrm>
            <a:off x="0" y="6630796"/>
            <a:ext cx="12192497" cy="227329"/>
            <a:chOff x="0" y="6630796"/>
            <a:chExt cx="12192497" cy="227329"/>
          </a:xfrm>
        </p:grpSpPr>
        <p:sp>
          <p:nvSpPr>
            <p:cNvPr id="24" name="bk object 16">
              <a:extLst>
                <a:ext uri="{FF2B5EF4-FFF2-40B4-BE49-F238E27FC236}">
                  <a16:creationId xmlns:a16="http://schemas.microsoft.com/office/drawing/2014/main" id="{88061ADF-492E-413D-BDD3-96B8AF920575}"/>
                </a:ext>
              </a:extLst>
            </p:cNvPr>
            <p:cNvSpPr/>
            <p:nvPr/>
          </p:nvSpPr>
          <p:spPr>
            <a:xfrm>
              <a:off x="0" y="6630796"/>
              <a:ext cx="8196580" cy="227329"/>
            </a:xfrm>
            <a:custGeom>
              <a:avLst/>
              <a:gdLst/>
              <a:ahLst/>
              <a:cxnLst/>
              <a:rect l="l" t="t" r="r" b="b"/>
              <a:pathLst>
                <a:path w="8196580" h="227329">
                  <a:moveTo>
                    <a:pt x="0" y="227203"/>
                  </a:moveTo>
                  <a:lnTo>
                    <a:pt x="8196444" y="227203"/>
                  </a:lnTo>
                  <a:lnTo>
                    <a:pt x="8196444" y="0"/>
                  </a:lnTo>
                  <a:lnTo>
                    <a:pt x="0" y="0"/>
                  </a:lnTo>
                  <a:lnTo>
                    <a:pt x="0" y="227203"/>
                  </a:lnTo>
                  <a:close/>
                </a:path>
              </a:pathLst>
            </a:custGeom>
            <a:solidFill>
              <a:srgbClr val="1E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bk object 17">
              <a:extLst>
                <a:ext uri="{FF2B5EF4-FFF2-40B4-BE49-F238E27FC236}">
                  <a16:creationId xmlns:a16="http://schemas.microsoft.com/office/drawing/2014/main" id="{1691D6DB-2BCF-45D0-9E28-7D601166E7B0}"/>
                </a:ext>
              </a:extLst>
            </p:cNvPr>
            <p:cNvSpPr/>
            <p:nvPr/>
          </p:nvSpPr>
          <p:spPr>
            <a:xfrm>
              <a:off x="8196443" y="6630796"/>
              <a:ext cx="3996054" cy="227329"/>
            </a:xfrm>
            <a:custGeom>
              <a:avLst/>
              <a:gdLst/>
              <a:ahLst/>
              <a:cxnLst/>
              <a:rect l="l" t="t" r="r" b="b"/>
              <a:pathLst>
                <a:path w="3996054" h="227329">
                  <a:moveTo>
                    <a:pt x="3995555" y="0"/>
                  </a:moveTo>
                  <a:lnTo>
                    <a:pt x="0" y="0"/>
                  </a:lnTo>
                  <a:lnTo>
                    <a:pt x="0" y="227203"/>
                  </a:lnTo>
                  <a:lnTo>
                    <a:pt x="3995555" y="227203"/>
                  </a:lnTo>
                  <a:lnTo>
                    <a:pt x="3995555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27" name="Conector Reto 34">
            <a:extLst>
              <a:ext uri="{FF2B5EF4-FFF2-40B4-BE49-F238E27FC236}">
                <a16:creationId xmlns:a16="http://schemas.microsoft.com/office/drawing/2014/main" id="{25D7268B-10CF-42FF-9CD7-977813043697}"/>
              </a:ext>
            </a:extLst>
          </p:cNvPr>
          <p:cNvCxnSpPr>
            <a:cxnSpLocks/>
          </p:cNvCxnSpPr>
          <p:nvPr/>
        </p:nvCxnSpPr>
        <p:spPr>
          <a:xfrm>
            <a:off x="583862" y="516265"/>
            <a:ext cx="0" cy="432318"/>
          </a:xfrm>
          <a:prstGeom prst="line">
            <a:avLst/>
          </a:prstGeom>
          <a:ln w="57150">
            <a:solidFill>
              <a:srgbClr val="0D4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m 27" descr="Uma imagem contendo luz, pássaro, fundo, mesa&#10;&#10;Descrição gerada automaticamente">
            <a:extLst>
              <a:ext uri="{FF2B5EF4-FFF2-40B4-BE49-F238E27FC236}">
                <a16:creationId xmlns:a16="http://schemas.microsoft.com/office/drawing/2014/main" id="{5D6A20CF-F414-449D-A787-C374B3CEA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221" y="132068"/>
            <a:ext cx="2356879" cy="48246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BAAB141-E3C5-98BF-6602-16C48DF1EAA3}"/>
              </a:ext>
            </a:extLst>
          </p:cNvPr>
          <p:cNvSpPr txBox="1"/>
          <p:nvPr/>
        </p:nvSpPr>
        <p:spPr>
          <a:xfrm>
            <a:off x="648388" y="462311"/>
            <a:ext cx="9254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D4D78"/>
                </a:solidFill>
                <a:latin typeface="Acumin Pro Condensed" panose="020B0506020202020204" pitchFamily="34" charset="77"/>
              </a:rPr>
              <a:t>Alteração no menu “Estruturas”</a:t>
            </a: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60C96519-C32C-0C1E-8B4D-57CCB7422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437" y="4714378"/>
            <a:ext cx="3200847" cy="1428949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89E7B70E-948B-F9EA-CA1F-619D32CD2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644" y="1427733"/>
            <a:ext cx="7796712" cy="2564820"/>
          </a:xfrm>
          <a:prstGeom prst="rect">
            <a:avLst/>
          </a:prstGeom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90FCDFC0-57E1-4944-00AC-92C5F65D683C}"/>
              </a:ext>
            </a:extLst>
          </p:cNvPr>
          <p:cNvSpPr txBox="1"/>
          <p:nvPr/>
        </p:nvSpPr>
        <p:spPr>
          <a:xfrm>
            <a:off x="3165252" y="4868260"/>
            <a:ext cx="3338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início da aba “Estruturas” não foi alterado. Ainda é necessário que declare as estruturas para cada processo mineral declarado.</a:t>
            </a:r>
          </a:p>
        </p:txBody>
      </p:sp>
      <p:pic>
        <p:nvPicPr>
          <p:cNvPr id="44" name="Gráfico 43" descr="Megafone1 com preenchimento sólido">
            <a:extLst>
              <a:ext uri="{FF2B5EF4-FFF2-40B4-BE49-F238E27FC236}">
                <a16:creationId xmlns:a16="http://schemas.microsoft.com/office/drawing/2014/main" id="{5D4AE7A8-A2DA-8386-ED8A-A84295F1BC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76090" y="5011224"/>
            <a:ext cx="914400" cy="914400"/>
          </a:xfrm>
          <a:prstGeom prst="rect">
            <a:avLst/>
          </a:prstGeom>
        </p:spPr>
      </p:pic>
      <p:sp>
        <p:nvSpPr>
          <p:cNvPr id="45" name="Retângulo 44">
            <a:extLst>
              <a:ext uri="{FF2B5EF4-FFF2-40B4-BE49-F238E27FC236}">
                <a16:creationId xmlns:a16="http://schemas.microsoft.com/office/drawing/2014/main" id="{12ABFF25-1E30-0EEB-C9E6-56ED4EE9BB0A}"/>
              </a:ext>
            </a:extLst>
          </p:cNvPr>
          <p:cNvSpPr/>
          <p:nvPr/>
        </p:nvSpPr>
        <p:spPr>
          <a:xfrm>
            <a:off x="1811548" y="4569022"/>
            <a:ext cx="8289985" cy="1690778"/>
          </a:xfrm>
          <a:prstGeom prst="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196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Agrupar 22">
            <a:extLst>
              <a:ext uri="{FF2B5EF4-FFF2-40B4-BE49-F238E27FC236}">
                <a16:creationId xmlns:a16="http://schemas.microsoft.com/office/drawing/2014/main" id="{539AF4DA-DE2A-4CCB-809D-4761052E64BE}"/>
              </a:ext>
            </a:extLst>
          </p:cNvPr>
          <p:cNvGrpSpPr/>
          <p:nvPr/>
        </p:nvGrpSpPr>
        <p:grpSpPr>
          <a:xfrm>
            <a:off x="0" y="6630796"/>
            <a:ext cx="12192497" cy="227329"/>
            <a:chOff x="0" y="6630796"/>
            <a:chExt cx="12192497" cy="227329"/>
          </a:xfrm>
        </p:grpSpPr>
        <p:sp>
          <p:nvSpPr>
            <p:cNvPr id="24" name="bk object 16">
              <a:extLst>
                <a:ext uri="{FF2B5EF4-FFF2-40B4-BE49-F238E27FC236}">
                  <a16:creationId xmlns:a16="http://schemas.microsoft.com/office/drawing/2014/main" id="{88061ADF-492E-413D-BDD3-96B8AF920575}"/>
                </a:ext>
              </a:extLst>
            </p:cNvPr>
            <p:cNvSpPr/>
            <p:nvPr/>
          </p:nvSpPr>
          <p:spPr>
            <a:xfrm>
              <a:off x="0" y="6630796"/>
              <a:ext cx="8196580" cy="227329"/>
            </a:xfrm>
            <a:custGeom>
              <a:avLst/>
              <a:gdLst/>
              <a:ahLst/>
              <a:cxnLst/>
              <a:rect l="l" t="t" r="r" b="b"/>
              <a:pathLst>
                <a:path w="8196580" h="227329">
                  <a:moveTo>
                    <a:pt x="0" y="227203"/>
                  </a:moveTo>
                  <a:lnTo>
                    <a:pt x="8196444" y="227203"/>
                  </a:lnTo>
                  <a:lnTo>
                    <a:pt x="8196444" y="0"/>
                  </a:lnTo>
                  <a:lnTo>
                    <a:pt x="0" y="0"/>
                  </a:lnTo>
                  <a:lnTo>
                    <a:pt x="0" y="227203"/>
                  </a:lnTo>
                  <a:close/>
                </a:path>
              </a:pathLst>
            </a:custGeom>
            <a:solidFill>
              <a:srgbClr val="1E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bk object 17">
              <a:extLst>
                <a:ext uri="{FF2B5EF4-FFF2-40B4-BE49-F238E27FC236}">
                  <a16:creationId xmlns:a16="http://schemas.microsoft.com/office/drawing/2014/main" id="{1691D6DB-2BCF-45D0-9E28-7D601166E7B0}"/>
                </a:ext>
              </a:extLst>
            </p:cNvPr>
            <p:cNvSpPr/>
            <p:nvPr/>
          </p:nvSpPr>
          <p:spPr>
            <a:xfrm>
              <a:off x="8196443" y="6630796"/>
              <a:ext cx="3996054" cy="227329"/>
            </a:xfrm>
            <a:custGeom>
              <a:avLst/>
              <a:gdLst/>
              <a:ahLst/>
              <a:cxnLst/>
              <a:rect l="l" t="t" r="r" b="b"/>
              <a:pathLst>
                <a:path w="3996054" h="227329">
                  <a:moveTo>
                    <a:pt x="3995555" y="0"/>
                  </a:moveTo>
                  <a:lnTo>
                    <a:pt x="0" y="0"/>
                  </a:lnTo>
                  <a:lnTo>
                    <a:pt x="0" y="227203"/>
                  </a:lnTo>
                  <a:lnTo>
                    <a:pt x="3995555" y="227203"/>
                  </a:lnTo>
                  <a:lnTo>
                    <a:pt x="3995555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27" name="Conector Reto 34">
            <a:extLst>
              <a:ext uri="{FF2B5EF4-FFF2-40B4-BE49-F238E27FC236}">
                <a16:creationId xmlns:a16="http://schemas.microsoft.com/office/drawing/2014/main" id="{25D7268B-10CF-42FF-9CD7-977813043697}"/>
              </a:ext>
            </a:extLst>
          </p:cNvPr>
          <p:cNvCxnSpPr>
            <a:cxnSpLocks/>
          </p:cNvCxnSpPr>
          <p:nvPr/>
        </p:nvCxnSpPr>
        <p:spPr>
          <a:xfrm>
            <a:off x="583862" y="516265"/>
            <a:ext cx="0" cy="432318"/>
          </a:xfrm>
          <a:prstGeom prst="line">
            <a:avLst/>
          </a:prstGeom>
          <a:ln w="57150">
            <a:solidFill>
              <a:srgbClr val="0D4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m 27" descr="Uma imagem contendo luz, pássaro, fundo, mesa&#10;&#10;Descrição gerada automaticamente">
            <a:extLst>
              <a:ext uri="{FF2B5EF4-FFF2-40B4-BE49-F238E27FC236}">
                <a16:creationId xmlns:a16="http://schemas.microsoft.com/office/drawing/2014/main" id="{5D6A20CF-F414-449D-A787-C374B3CEA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221" y="132068"/>
            <a:ext cx="2356879" cy="48246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BAAB141-E3C5-98BF-6602-16C48DF1EAA3}"/>
              </a:ext>
            </a:extLst>
          </p:cNvPr>
          <p:cNvSpPr txBox="1"/>
          <p:nvPr/>
        </p:nvSpPr>
        <p:spPr>
          <a:xfrm>
            <a:off x="648388" y="462311"/>
            <a:ext cx="9254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D4D78"/>
                </a:solidFill>
                <a:latin typeface="Acumin Pro Condensed" panose="020B0506020202020204" pitchFamily="34" charset="77"/>
              </a:rPr>
              <a:t>Alteração no menu “Estruturas”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B4A44DA-402C-BD2A-FB0E-AE103F9F3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62" y="1357087"/>
            <a:ext cx="4492496" cy="503860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05E34D1-2453-B950-7417-F4C426D07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940" y="1357087"/>
            <a:ext cx="5711494" cy="359223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A484D61-5E20-1112-3982-2F892CD0B837}"/>
              </a:ext>
            </a:extLst>
          </p:cNvPr>
          <p:cNvSpPr txBox="1"/>
          <p:nvPr/>
        </p:nvSpPr>
        <p:spPr>
          <a:xfrm>
            <a:off x="2339494" y="987755"/>
            <a:ext cx="981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C00"/>
                </a:solidFill>
              </a:rPr>
              <a:t>Anterior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83F80EA-E324-4EEE-66E3-8428A836425E}"/>
              </a:ext>
            </a:extLst>
          </p:cNvPr>
          <p:cNvSpPr txBox="1"/>
          <p:nvPr/>
        </p:nvSpPr>
        <p:spPr>
          <a:xfrm>
            <a:off x="7905809" y="987755"/>
            <a:ext cx="1355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C00"/>
                </a:solidFill>
              </a:rPr>
              <a:t>Atual (2024)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064FA0F-D932-95C7-612C-67A42E7FA05A}"/>
              </a:ext>
            </a:extLst>
          </p:cNvPr>
          <p:cNvSpPr txBox="1"/>
          <p:nvPr/>
        </p:nvSpPr>
        <p:spPr>
          <a:xfrm>
            <a:off x="6995380" y="5010037"/>
            <a:ext cx="4107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questionário foi alterado, pois agora há menus específicos para pilhas e barragens. É importante inserir os arquivos referentes às estruturas declaradas (ponto, linha ou polígono).</a:t>
            </a:r>
          </a:p>
        </p:txBody>
      </p:sp>
      <p:pic>
        <p:nvPicPr>
          <p:cNvPr id="14" name="Gráfico 13" descr="Megafone1 com preenchimento sólido">
            <a:extLst>
              <a:ext uri="{FF2B5EF4-FFF2-40B4-BE49-F238E27FC236}">
                <a16:creationId xmlns:a16="http://schemas.microsoft.com/office/drawing/2014/main" id="{3F6DB675-C7B3-47CE-B83D-027977572E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83826" y="5291501"/>
            <a:ext cx="914400" cy="914400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6243D8F1-632F-68EC-ED39-052C460A71EC}"/>
              </a:ext>
            </a:extLst>
          </p:cNvPr>
          <p:cNvSpPr/>
          <p:nvPr/>
        </p:nvSpPr>
        <p:spPr>
          <a:xfrm>
            <a:off x="5886672" y="4958140"/>
            <a:ext cx="5216332" cy="1555103"/>
          </a:xfrm>
          <a:prstGeom prst="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697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13C7A34A176964E9B73CD6B57CCC646" ma:contentTypeVersion="15" ma:contentTypeDescription="Crie um novo documento." ma:contentTypeScope="" ma:versionID="b9483b9dbf8b023c2b35045c43e0440c">
  <xsd:schema xmlns:xsd="http://www.w3.org/2001/XMLSchema" xmlns:xs="http://www.w3.org/2001/XMLSchema" xmlns:p="http://schemas.microsoft.com/office/2006/metadata/properties" xmlns:ns3="9476f5c9-ba34-47df-895a-4ed82d1305ec" xmlns:ns4="fdb74825-9b54-454a-bb2e-c6e4d4ef16d7" targetNamespace="http://schemas.microsoft.com/office/2006/metadata/properties" ma:root="true" ma:fieldsID="b25a0abe04d4b952bf97ce17796790e2" ns3:_="" ns4:_="">
    <xsd:import namespace="9476f5c9-ba34-47df-895a-4ed82d1305ec"/>
    <xsd:import namespace="fdb74825-9b54-454a-bb2e-c6e4d4ef16d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76f5c9-ba34-47df-895a-4ed82d1305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b74825-9b54-454a-bb2e-c6e4d4ef16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db74825-9b54-454a-bb2e-c6e4d4ef16d7" xsi:nil="true"/>
  </documentManagement>
</p:properties>
</file>

<file path=customXml/itemProps1.xml><?xml version="1.0" encoding="utf-8"?>
<ds:datastoreItem xmlns:ds="http://schemas.openxmlformats.org/officeDocument/2006/customXml" ds:itemID="{6E33C2E1-BA1B-464B-B86A-471CCA015F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76f5c9-ba34-47df-895a-4ed82d1305ec"/>
    <ds:schemaRef ds:uri="fdb74825-9b54-454a-bb2e-c6e4d4ef16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EB923E-768C-4592-90BF-9159588046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66FAB6-C9DD-4F2C-B1A6-59903919F87B}">
  <ds:schemaRefs>
    <ds:schemaRef ds:uri="http://schemas.microsoft.com/office/2006/documentManagement/types"/>
    <ds:schemaRef ds:uri="http://purl.org/dc/dcmitype/"/>
    <ds:schemaRef ds:uri="9476f5c9-ba34-47df-895a-4ed82d1305ec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fdb74825-9b54-454a-bb2e-c6e4d4ef16d7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9765</TotalTime>
  <Words>802</Words>
  <Application>Microsoft Office PowerPoint</Application>
  <PresentationFormat>Widescreen</PresentationFormat>
  <Paragraphs>87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Acumin Pro Condensed</vt:lpstr>
      <vt:lpstr>Arial</vt:lpstr>
      <vt:lpstr>Calibri</vt:lpstr>
      <vt:lpstr>Calibri Light</vt:lpstr>
      <vt:lpstr>Helvetica</vt:lpstr>
      <vt:lpstr>Wingdings</vt:lpstr>
      <vt:lpstr>Tema do Office</vt:lpstr>
      <vt:lpstr>Tema do Office</vt:lpstr>
      <vt:lpstr>Apresentação do PowerPoint</vt:lpstr>
      <vt:lpstr>Atualizações no Sistema RAL 2024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Orientações sobre o envio de arquivos na extensão .gpx 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Yuri Moraes</dc:creator>
  <cp:lastModifiedBy>Maria José Rodrigues de Souza</cp:lastModifiedBy>
  <cp:revision>82</cp:revision>
  <dcterms:created xsi:type="dcterms:W3CDTF">2022-11-08T14:27:48Z</dcterms:created>
  <dcterms:modified xsi:type="dcterms:W3CDTF">2024-02-08T16:56:47Z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0x010100713C7A34A176964E9B73CD6B57CCC646</vt:lpwstr>
  </property>
</Properties>
</file>