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2">
  <p:sldMasterIdLst>
    <p:sldMasterId id="2147483648" r:id="rId4"/>
  </p:sldMasterIdLst>
  <p:notesMasterIdLst>
    <p:notesMasterId r:id="rId25"/>
  </p:notesMasterIdLst>
  <p:handoutMasterIdLst>
    <p:handoutMasterId r:id="rId26"/>
  </p:handoutMasterIdLst>
  <p:sldIdLst>
    <p:sldId id="302" r:id="rId5"/>
    <p:sldId id="265" r:id="rId6"/>
    <p:sldId id="283" r:id="rId7"/>
    <p:sldId id="269" r:id="rId8"/>
    <p:sldId id="292" r:id="rId9"/>
    <p:sldId id="300" r:id="rId10"/>
    <p:sldId id="286" r:id="rId11"/>
    <p:sldId id="284" r:id="rId12"/>
    <p:sldId id="301" r:id="rId13"/>
    <p:sldId id="270" r:id="rId14"/>
    <p:sldId id="295" r:id="rId15"/>
    <p:sldId id="285" r:id="rId16"/>
    <p:sldId id="303" r:id="rId17"/>
    <p:sldId id="288" r:id="rId18"/>
    <p:sldId id="294" r:id="rId19"/>
    <p:sldId id="299" r:id="rId20"/>
    <p:sldId id="289" r:id="rId21"/>
    <p:sldId id="290" r:id="rId22"/>
    <p:sldId id="291" r:id="rId23"/>
    <p:sldId id="304" r:id="rId24"/>
  </p:sldIdLst>
  <p:sldSz cx="12192000" cy="6858000"/>
  <p:notesSz cx="7104063" cy="102346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is Santoyo Lopes da Fonseca" initials="LSLdF" lastIdx="1" clrIdx="0">
    <p:extLst>
      <p:ext uri="{19B8F6BF-5375-455C-9EA6-DF929625EA0E}">
        <p15:presenceInfo xmlns:p15="http://schemas.microsoft.com/office/powerpoint/2012/main" userId="S::lais.lopes@ancine.gov.br::1b185db4-ccaa-4308-a354-d1dbb7111ae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8B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Estilo Médio 1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Estilo Claro 2 - Ênfas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12C8C85-51F0-491E-9774-3900AFEF0FD7}" styleName="Estilo Claro 2 - Ênfase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FABFCF23-3B69-468F-B69F-88F6DE6A72F2}" styleName="Estilo Médio 1 - Ênfas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799B23B-EC83-4686-B30A-512413B5E67A}" styleName="Estilo Claro 3 - Ênfas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A111915-BE36-4E01-A7E5-04B1672EAD32}" styleName="Estilo Claro 2 - Ênfase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83" d="100"/>
          <a:sy n="83" d="100"/>
        </p:scale>
        <p:origin x="828" y="78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9123" cy="513630"/>
          </a:xfrm>
          <a:prstGeom prst="rect">
            <a:avLst/>
          </a:prstGeom>
        </p:spPr>
        <p:txBody>
          <a:bodyPr vert="horz" lIns="86859" tIns="43429" rIns="86859" bIns="43429" rtlCol="0"/>
          <a:lstStyle>
            <a:lvl1pPr algn="l">
              <a:defRPr sz="11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4023448" y="1"/>
            <a:ext cx="3079123" cy="513630"/>
          </a:xfrm>
          <a:prstGeom prst="rect">
            <a:avLst/>
          </a:prstGeom>
        </p:spPr>
        <p:txBody>
          <a:bodyPr vert="horz" lIns="86859" tIns="43429" rIns="86859" bIns="43429" rtlCol="0"/>
          <a:lstStyle>
            <a:lvl1pPr algn="r">
              <a:defRPr sz="1100"/>
            </a:lvl1pPr>
          </a:lstStyle>
          <a:p>
            <a:fld id="{A5766B48-F285-4EE4-84B9-9DD80BE53EBE}" type="datetimeFigureOut">
              <a:rPr lang="pt-BR" smtClean="0"/>
              <a:t>12/03/2026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720983"/>
            <a:ext cx="3079123" cy="513630"/>
          </a:xfrm>
          <a:prstGeom prst="rect">
            <a:avLst/>
          </a:prstGeom>
        </p:spPr>
        <p:txBody>
          <a:bodyPr vert="horz" lIns="86859" tIns="43429" rIns="86859" bIns="43429" rtlCol="0" anchor="b"/>
          <a:lstStyle>
            <a:lvl1pPr algn="l">
              <a:defRPr sz="11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4023448" y="9720983"/>
            <a:ext cx="3079123" cy="513630"/>
          </a:xfrm>
          <a:prstGeom prst="rect">
            <a:avLst/>
          </a:prstGeom>
        </p:spPr>
        <p:txBody>
          <a:bodyPr vert="horz" lIns="86859" tIns="43429" rIns="86859" bIns="43429" rtlCol="0" anchor="b"/>
          <a:lstStyle>
            <a:lvl1pPr algn="r">
              <a:defRPr sz="1100"/>
            </a:lvl1pPr>
          </a:lstStyle>
          <a:p>
            <a:fld id="{1B74D925-A5B5-4E88-A009-1E881F271C3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17948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9123" cy="513630"/>
          </a:xfrm>
          <a:prstGeom prst="rect">
            <a:avLst/>
          </a:prstGeom>
        </p:spPr>
        <p:txBody>
          <a:bodyPr vert="horz" lIns="86859" tIns="43429" rIns="86859" bIns="43429" rtlCol="0"/>
          <a:lstStyle>
            <a:lvl1pPr algn="l">
              <a:defRPr sz="11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023448" y="1"/>
            <a:ext cx="3079123" cy="513630"/>
          </a:xfrm>
          <a:prstGeom prst="rect">
            <a:avLst/>
          </a:prstGeom>
        </p:spPr>
        <p:txBody>
          <a:bodyPr vert="horz" lIns="86859" tIns="43429" rIns="86859" bIns="43429" rtlCol="0"/>
          <a:lstStyle>
            <a:lvl1pPr algn="r">
              <a:defRPr sz="1100"/>
            </a:lvl1pPr>
          </a:lstStyle>
          <a:p>
            <a:fld id="{CA52F1B9-4A1B-4B64-8BFB-A6750BB35967}" type="datetimeFigureOut">
              <a:rPr lang="pt-BR" smtClean="0"/>
              <a:t>12/03/2026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38863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6859" tIns="43429" rIns="86859" bIns="43429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10108" y="4925075"/>
            <a:ext cx="5683847" cy="4030021"/>
          </a:xfrm>
          <a:prstGeom prst="rect">
            <a:avLst/>
          </a:prstGeom>
        </p:spPr>
        <p:txBody>
          <a:bodyPr vert="horz" lIns="86859" tIns="43429" rIns="86859" bIns="43429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720983"/>
            <a:ext cx="3079123" cy="513630"/>
          </a:xfrm>
          <a:prstGeom prst="rect">
            <a:avLst/>
          </a:prstGeom>
        </p:spPr>
        <p:txBody>
          <a:bodyPr vert="horz" lIns="86859" tIns="43429" rIns="86859" bIns="43429" rtlCol="0" anchor="b"/>
          <a:lstStyle>
            <a:lvl1pPr algn="l">
              <a:defRPr sz="11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023448" y="9720983"/>
            <a:ext cx="3079123" cy="513630"/>
          </a:xfrm>
          <a:prstGeom prst="rect">
            <a:avLst/>
          </a:prstGeom>
        </p:spPr>
        <p:txBody>
          <a:bodyPr vert="horz" lIns="86859" tIns="43429" rIns="86859" bIns="43429" rtlCol="0" anchor="b"/>
          <a:lstStyle>
            <a:lvl1pPr algn="r">
              <a:defRPr sz="1100"/>
            </a:lvl1pPr>
          </a:lstStyle>
          <a:p>
            <a:fld id="{15C17343-7F6D-4CA5-A464-EFB3263A2B0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525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3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subTitle"/>
          </p:nvPr>
        </p:nvSpPr>
        <p:spPr>
          <a:xfrm>
            <a:off x="1523880" y="1122480"/>
            <a:ext cx="9143640" cy="1106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pt-BR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6"/>
          <p:cNvPicPr/>
          <p:nvPr userDrawn="1"/>
        </p:nvPicPr>
        <p:blipFill>
          <a:blip r:embed="rId14"/>
          <a:stretch/>
        </p:blipFill>
        <p:spPr>
          <a:xfrm>
            <a:off x="0" y="0"/>
            <a:ext cx="12191760" cy="6857640"/>
          </a:xfrm>
          <a:prstGeom prst="rect">
            <a:avLst/>
          </a:prstGeom>
          <a:ln w="0">
            <a:noFill/>
          </a:ln>
        </p:spPr>
      </p:pic>
      <p:sp>
        <p:nvSpPr>
          <p:cNvPr id="9" name="Retângulo 2"/>
          <p:cNvSpPr/>
          <p:nvPr/>
        </p:nvSpPr>
        <p:spPr>
          <a:xfrm>
            <a:off x="10341000" y="5486400"/>
            <a:ext cx="1670400" cy="12963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pt-BR"/>
          </a:p>
        </p:txBody>
      </p:sp>
      <p:pic>
        <p:nvPicPr>
          <p:cNvPr id="2" name="Imagem 3"/>
          <p:cNvPicPr/>
          <p:nvPr/>
        </p:nvPicPr>
        <p:blipFill>
          <a:blip r:embed="rId15"/>
          <a:stretch/>
        </p:blipFill>
        <p:spPr>
          <a:xfrm>
            <a:off x="11188800" y="6046560"/>
            <a:ext cx="698040" cy="698040"/>
          </a:xfrm>
          <a:prstGeom prst="rect">
            <a:avLst/>
          </a:prstGeom>
          <a:ln w="0">
            <a:noFill/>
          </a:ln>
        </p:spPr>
      </p:pic>
      <p:pic>
        <p:nvPicPr>
          <p:cNvPr id="12" name="Imagem 11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1752" y="5920301"/>
            <a:ext cx="1015088" cy="730829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8647" y="5812257"/>
            <a:ext cx="1176915" cy="847339"/>
          </a:xfrm>
          <a:prstGeom prst="rect">
            <a:avLst/>
          </a:prstGeom>
        </p:spPr>
      </p:pic>
      <p:grpSp>
        <p:nvGrpSpPr>
          <p:cNvPr id="11" name="Agrupar 10">
            <a:extLst>
              <a:ext uri="{FF2B5EF4-FFF2-40B4-BE49-F238E27FC236}">
                <a16:creationId xmlns:a16="http://schemas.microsoft.com/office/drawing/2014/main" id="{D0A2383F-241E-7BBA-A269-890E79AEAACD}"/>
              </a:ext>
            </a:extLst>
          </p:cNvPr>
          <p:cNvGrpSpPr/>
          <p:nvPr userDrawn="1"/>
        </p:nvGrpSpPr>
        <p:grpSpPr>
          <a:xfrm>
            <a:off x="8115661" y="5261305"/>
            <a:ext cx="3908802" cy="1441938"/>
            <a:chOff x="8153399" y="5345723"/>
            <a:chExt cx="3908802" cy="1441938"/>
          </a:xfrm>
        </p:grpSpPr>
        <p:sp>
          <p:nvSpPr>
            <p:cNvPr id="14" name="Retângulo 13">
              <a:extLst>
                <a:ext uri="{FF2B5EF4-FFF2-40B4-BE49-F238E27FC236}">
                  <a16:creationId xmlns:a16="http://schemas.microsoft.com/office/drawing/2014/main" id="{D9613724-E22B-398E-8E50-D9C3491E3519}"/>
                </a:ext>
              </a:extLst>
            </p:cNvPr>
            <p:cNvSpPr/>
            <p:nvPr userDrawn="1"/>
          </p:nvSpPr>
          <p:spPr>
            <a:xfrm>
              <a:off x="10339754" y="5345723"/>
              <a:ext cx="1722447" cy="14419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15" name="Agrupar 14">
              <a:extLst>
                <a:ext uri="{FF2B5EF4-FFF2-40B4-BE49-F238E27FC236}">
                  <a16:creationId xmlns:a16="http://schemas.microsoft.com/office/drawing/2014/main" id="{F98CE134-F2D3-F7CF-912C-2BDDF4192321}"/>
                </a:ext>
              </a:extLst>
            </p:cNvPr>
            <p:cNvGrpSpPr>
              <a:grpSpLocks noChangeAspect="1"/>
            </p:cNvGrpSpPr>
            <p:nvPr userDrawn="1"/>
          </p:nvGrpSpPr>
          <p:grpSpPr>
            <a:xfrm>
              <a:off x="8153399" y="6051002"/>
              <a:ext cx="3908801" cy="692009"/>
              <a:chOff x="4059374" y="2067821"/>
              <a:chExt cx="7090373" cy="1255269"/>
            </a:xfrm>
          </p:grpSpPr>
          <p:pic>
            <p:nvPicPr>
              <p:cNvPr id="16" name="Imagem 15" descr="Logotipo&#10;&#10;Descrição gerada automaticamente">
                <a:extLst>
                  <a:ext uri="{FF2B5EF4-FFF2-40B4-BE49-F238E27FC236}">
                    <a16:creationId xmlns:a16="http://schemas.microsoft.com/office/drawing/2014/main" id="{94A4B219-D68A-E6A0-C86E-FF394D8A4C45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1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59374" y="2175711"/>
                <a:ext cx="1444072" cy="1039489"/>
              </a:xfrm>
              <a:prstGeom prst="rect">
                <a:avLst/>
              </a:prstGeom>
            </p:spPr>
          </p:pic>
          <p:pic>
            <p:nvPicPr>
              <p:cNvPr id="17" name="Imagem 16">
                <a:extLst>
                  <a:ext uri="{FF2B5EF4-FFF2-40B4-BE49-F238E27FC236}">
                    <a16:creationId xmlns:a16="http://schemas.microsoft.com/office/drawing/2014/main" id="{203D6719-47C2-4313-739D-75A0FE7C4B95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1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84032" y="2067821"/>
                <a:ext cx="5165715" cy="1255269"/>
              </a:xfrm>
              <a:prstGeom prst="rect">
                <a:avLst/>
              </a:prstGeom>
            </p:spPr>
          </p:pic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www.gov.br/ancine/pt-br/fsa/normas/resolucoes-do-cgfsa/Resolucao_CGFSA_135.pdf" TargetMode="Externa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2.png"/><Relationship Id="rId4" Type="http://schemas.openxmlformats.org/officeDocument/2006/relationships/image" Target="../media/image9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contratacao.fsa@brde.com.br" TargetMode="External"/><Relationship Id="rId2" Type="http://schemas.openxmlformats.org/officeDocument/2006/relationships/hyperlink" Target="mailto:contratos.sfo@ancine.gov.br" TargetMode="Externa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B069336-9094-9423-72CB-4567666402FE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609480" y="1901401"/>
            <a:ext cx="10972440" cy="3977280"/>
          </a:xfrm>
        </p:spPr>
        <p:txBody>
          <a:bodyPr>
            <a:normAutofit/>
          </a:bodyPr>
          <a:lstStyle/>
          <a:p>
            <a:pPr algn="ctr"/>
            <a:r>
              <a:rPr lang="pt-BR" sz="48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Coordenação de Direitos e Contratação - CDC</a:t>
            </a:r>
          </a:p>
          <a:p>
            <a:pPr algn="ctr"/>
            <a:endParaRPr lang="pt-BR" sz="4800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endParaRPr lang="pt-BR" sz="48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pt-BR" sz="2800" dirty="0">
                <a:solidFill>
                  <a:schemeClr val="accent1">
                    <a:lumMod val="50000"/>
                  </a:schemeClr>
                </a:solidFill>
              </a:rPr>
              <a:t>                                      </a:t>
            </a:r>
            <a:r>
              <a:rPr lang="pt-BR" sz="2800" dirty="0"/>
              <a:t>Coordenadora: Patricia Della Nina</a:t>
            </a:r>
          </a:p>
        </p:txBody>
      </p:sp>
      <p:grpSp>
        <p:nvGrpSpPr>
          <p:cNvPr id="11" name="Agrupar 10">
            <a:extLst>
              <a:ext uri="{FF2B5EF4-FFF2-40B4-BE49-F238E27FC236}">
                <a16:creationId xmlns:a16="http://schemas.microsoft.com/office/drawing/2014/main" id="{5262DBE9-8260-C4B3-6402-34EA4777A8A8}"/>
              </a:ext>
            </a:extLst>
          </p:cNvPr>
          <p:cNvGrpSpPr/>
          <p:nvPr/>
        </p:nvGrpSpPr>
        <p:grpSpPr>
          <a:xfrm>
            <a:off x="7332562" y="5762933"/>
            <a:ext cx="4716683" cy="960699"/>
            <a:chOff x="7390436" y="5787342"/>
            <a:chExt cx="4716683" cy="960699"/>
          </a:xfrm>
        </p:grpSpPr>
        <p:sp>
          <p:nvSpPr>
            <p:cNvPr id="10" name="Retângulo 9">
              <a:extLst>
                <a:ext uri="{FF2B5EF4-FFF2-40B4-BE49-F238E27FC236}">
                  <a16:creationId xmlns:a16="http://schemas.microsoft.com/office/drawing/2014/main" id="{00892536-2DAC-5853-499F-C7F56C28EE8E}"/>
                </a:ext>
              </a:extLst>
            </p:cNvPr>
            <p:cNvSpPr/>
            <p:nvPr/>
          </p:nvSpPr>
          <p:spPr>
            <a:xfrm>
              <a:off x="7766613" y="5787342"/>
              <a:ext cx="4340506" cy="9606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C99A8EC1-AD03-B84A-F7EE-9EEB02CB6278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7390436" y="5945867"/>
              <a:ext cx="4716683" cy="734988"/>
              <a:chOff x="0" y="0"/>
              <a:chExt cx="11874731" cy="1850408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381468B1-475C-1E2F-1679-5DB59E9DA4C3}"/>
                  </a:ext>
                </a:extLst>
              </p:cNvPr>
              <p:cNvSpPr/>
              <p:nvPr/>
            </p:nvSpPr>
            <p:spPr>
              <a:xfrm>
                <a:off x="0" y="387061"/>
                <a:ext cx="3379809" cy="1013943"/>
              </a:xfrm>
              <a:custGeom>
                <a:avLst/>
                <a:gdLst/>
                <a:ahLst/>
                <a:cxnLst/>
                <a:rect l="l" t="t" r="r" b="b"/>
                <a:pathLst>
                  <a:path w="3379809" h="1013943">
                    <a:moveTo>
                      <a:pt x="0" y="0"/>
                    </a:moveTo>
                    <a:lnTo>
                      <a:pt x="3379809" y="0"/>
                    </a:lnTo>
                    <a:lnTo>
                      <a:pt x="3379809" y="1013943"/>
                    </a:lnTo>
                    <a:lnTo>
                      <a:pt x="0" y="1013943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851B61D6-40EC-EE19-7213-B79702489F43}"/>
                  </a:ext>
                </a:extLst>
              </p:cNvPr>
              <p:cNvSpPr/>
              <p:nvPr/>
            </p:nvSpPr>
            <p:spPr>
              <a:xfrm>
                <a:off x="7618585" y="0"/>
                <a:ext cx="4256146" cy="1850408"/>
              </a:xfrm>
              <a:custGeom>
                <a:avLst/>
                <a:gdLst/>
                <a:ahLst/>
                <a:cxnLst/>
                <a:rect l="l" t="t" r="r" b="b"/>
                <a:pathLst>
                  <a:path w="4256146" h="1850408">
                    <a:moveTo>
                      <a:pt x="0" y="0"/>
                    </a:moveTo>
                    <a:lnTo>
                      <a:pt x="4256146" y="0"/>
                    </a:lnTo>
                    <a:lnTo>
                      <a:pt x="4256146" y="1850408"/>
                    </a:lnTo>
                    <a:lnTo>
                      <a:pt x="0" y="185040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/>
                <a:stretch>
                  <a:fillRect l="-12048" t="-18895" r="-11756" b="-18147"/>
                </a:stretch>
              </a:blipFill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9" name="Freeform 8">
                <a:extLst>
                  <a:ext uri="{FF2B5EF4-FFF2-40B4-BE49-F238E27FC236}">
                    <a16:creationId xmlns:a16="http://schemas.microsoft.com/office/drawing/2014/main" id="{A84D6F23-8AFE-DFB0-D75D-72ED9BA7CCD0}"/>
                  </a:ext>
                </a:extLst>
              </p:cNvPr>
              <p:cNvSpPr/>
              <p:nvPr/>
            </p:nvSpPr>
            <p:spPr>
              <a:xfrm>
                <a:off x="4078309" y="533151"/>
                <a:ext cx="2836782" cy="721764"/>
              </a:xfrm>
              <a:custGeom>
                <a:avLst/>
                <a:gdLst/>
                <a:ahLst/>
                <a:cxnLst/>
                <a:rect l="l" t="t" r="r" b="b"/>
                <a:pathLst>
                  <a:path w="2836782" h="721764">
                    <a:moveTo>
                      <a:pt x="0" y="0"/>
                    </a:moveTo>
                    <a:lnTo>
                      <a:pt x="2836781" y="0"/>
                    </a:lnTo>
                    <a:lnTo>
                      <a:pt x="2836781" y="721763"/>
                    </a:lnTo>
                    <a:lnTo>
                      <a:pt x="0" y="721763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4"/>
                <a:stretch>
                  <a:fillRect l="-31864" t="-604706" r="-204552" b="-617529"/>
                </a:stretch>
              </a:blipFill>
            </p:spPr>
            <p:txBody>
              <a:bodyPr/>
              <a:lstStyle/>
              <a:p>
                <a:endParaRPr lang="pt-BR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834184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2">
            <a:extLst>
              <a:ext uri="{FF2B5EF4-FFF2-40B4-BE49-F238E27FC236}">
                <a16:creationId xmlns:a16="http://schemas.microsoft.com/office/drawing/2014/main" id="{F8F26E1B-4330-46B3-D8C3-FEAC2BD80282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609480" y="2219660"/>
            <a:ext cx="10972440" cy="3504644"/>
          </a:xfrm>
        </p:spPr>
        <p:txBody>
          <a:bodyPr/>
          <a:lstStyle/>
          <a:p>
            <a:r>
              <a:rPr lang="pt-BR" sz="2800" dirty="0"/>
              <a:t>Notificação de cancelamento após o fim do prazo sem resposta / regularização</a:t>
            </a:r>
          </a:p>
          <a:p>
            <a:endParaRPr lang="pt-BR" sz="2400" dirty="0"/>
          </a:p>
          <a:p>
            <a:r>
              <a:rPr lang="pt-BR" sz="2000" dirty="0"/>
              <a:t>Prazo para recurso: </a:t>
            </a:r>
            <a:r>
              <a:rPr lang="pt-BR" sz="2000" dirty="0">
                <a:solidFill>
                  <a:srgbClr val="FF0000"/>
                </a:solidFill>
              </a:rPr>
              <a:t>30 DIAS</a:t>
            </a:r>
          </a:p>
          <a:p>
            <a:endParaRPr lang="pt-BR" sz="2000" dirty="0"/>
          </a:p>
          <a:p>
            <a:r>
              <a:rPr lang="pt-BR" sz="2000">
                <a:cs typeface="Arial"/>
              </a:rPr>
              <a:t>O recurso será conhecido desde que:</a:t>
            </a:r>
            <a:br>
              <a:rPr lang="pt-BR" sz="2000" dirty="0">
                <a:cs typeface="Arial"/>
              </a:rPr>
            </a:br>
            <a:r>
              <a:rPr lang="pt-BR" sz="2000">
                <a:cs typeface="Arial"/>
              </a:rPr>
              <a:t>-    tempestivo</a:t>
            </a:r>
            <a:endParaRPr lang="en-US" sz="2000">
              <a:cs typeface="Arial"/>
            </a:endParaRPr>
          </a:p>
          <a:p>
            <a:r>
              <a:rPr lang="pt-BR" sz="2000">
                <a:cs typeface="Arial"/>
              </a:rPr>
              <a:t>-    tenham sido sanadas as pendências</a:t>
            </a:r>
          </a:p>
          <a:p>
            <a:pPr marL="342900" indent="-342900">
              <a:buFont typeface="Calibri"/>
              <a:buChar char="-"/>
            </a:pPr>
            <a:r>
              <a:rPr lang="pt-BR" sz="2000">
                <a:cs typeface="Arial"/>
              </a:rPr>
              <a:t>seja justificada a não resolução das pendências nos prazos devidos. </a:t>
            </a:r>
            <a:endParaRPr lang="pt-BR">
              <a:cs typeface="Arial"/>
            </a:endParaRPr>
          </a:p>
          <a:p>
            <a:endParaRPr lang="pt-BR" sz="2000" dirty="0"/>
          </a:p>
          <a:p>
            <a:endParaRPr lang="pt-BR" sz="2000" dirty="0">
              <a:solidFill>
                <a:srgbClr val="FF0000"/>
              </a:solidFill>
            </a:endParaRPr>
          </a:p>
          <a:p>
            <a:endParaRPr lang="pt-BR" sz="2000" dirty="0">
              <a:solidFill>
                <a:srgbClr val="FF0000"/>
              </a:solidFill>
            </a:endParaRPr>
          </a:p>
          <a:p>
            <a:r>
              <a:rPr lang="pt-BR" sz="2000" dirty="0"/>
              <a:t>Ausência de recurso ou indeferimento: </a:t>
            </a:r>
            <a:r>
              <a:rPr lang="pt-BR" sz="2000" b="1" dirty="0"/>
              <a:t>arquivamento definitivo da contratação.</a:t>
            </a:r>
          </a:p>
          <a:p>
            <a:pPr marL="514350" indent="-514350">
              <a:buFont typeface="Calibri"/>
              <a:buChar char="-"/>
            </a:pPr>
            <a:endParaRPr lang="pt-BR" sz="3200" b="1" dirty="0"/>
          </a:p>
          <a:p>
            <a:pPr marL="514350" indent="-514350">
              <a:buFont typeface="Calibri"/>
              <a:buChar char="-"/>
            </a:pPr>
            <a:endParaRPr lang="pt-BR" sz="3200" dirty="0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4CB52AF5-31D1-89C4-8621-9246369EA1DD}"/>
              </a:ext>
            </a:extLst>
          </p:cNvPr>
          <p:cNvSpPr txBox="1">
            <a:spLocks/>
          </p:cNvSpPr>
          <p:nvPr/>
        </p:nvSpPr>
        <p:spPr>
          <a:xfrm>
            <a:off x="629025" y="393644"/>
            <a:ext cx="9143640" cy="1146927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>
                <a:solidFill>
                  <a:srgbClr val="2E5E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Possibilidade de cancelamento</a:t>
            </a:r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D6D147F2-CEB7-947F-99F8-317143C11811}"/>
              </a:ext>
            </a:extLst>
          </p:cNvPr>
          <p:cNvGrpSpPr/>
          <p:nvPr/>
        </p:nvGrpSpPr>
        <p:grpSpPr>
          <a:xfrm>
            <a:off x="7332562" y="5762933"/>
            <a:ext cx="4716683" cy="960699"/>
            <a:chOff x="7390436" y="5787342"/>
            <a:chExt cx="4716683" cy="960699"/>
          </a:xfrm>
        </p:grpSpPr>
        <p:sp>
          <p:nvSpPr>
            <p:cNvPr id="3" name="Retângulo 2">
              <a:extLst>
                <a:ext uri="{FF2B5EF4-FFF2-40B4-BE49-F238E27FC236}">
                  <a16:creationId xmlns:a16="http://schemas.microsoft.com/office/drawing/2014/main" id="{6FA831A1-407C-8E97-57A6-DA14B162193B}"/>
                </a:ext>
              </a:extLst>
            </p:cNvPr>
            <p:cNvSpPr/>
            <p:nvPr/>
          </p:nvSpPr>
          <p:spPr>
            <a:xfrm>
              <a:off x="7766613" y="5787342"/>
              <a:ext cx="4340506" cy="9606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4" name="Group 5">
              <a:extLst>
                <a:ext uri="{FF2B5EF4-FFF2-40B4-BE49-F238E27FC236}">
                  <a16:creationId xmlns:a16="http://schemas.microsoft.com/office/drawing/2014/main" id="{91B09135-2E3A-7C12-8822-E069301B7D51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7390436" y="5945867"/>
              <a:ext cx="4716683" cy="734988"/>
              <a:chOff x="0" y="0"/>
              <a:chExt cx="11874731" cy="1850408"/>
            </a:xfrm>
          </p:grpSpPr>
          <p:sp>
            <p:nvSpPr>
              <p:cNvPr id="5" name="Freeform 6">
                <a:extLst>
                  <a:ext uri="{FF2B5EF4-FFF2-40B4-BE49-F238E27FC236}">
                    <a16:creationId xmlns:a16="http://schemas.microsoft.com/office/drawing/2014/main" id="{3FC143E8-E227-25D7-39F5-175D4B883EA8}"/>
                  </a:ext>
                </a:extLst>
              </p:cNvPr>
              <p:cNvSpPr/>
              <p:nvPr/>
            </p:nvSpPr>
            <p:spPr>
              <a:xfrm>
                <a:off x="0" y="387061"/>
                <a:ext cx="3379809" cy="1013943"/>
              </a:xfrm>
              <a:custGeom>
                <a:avLst/>
                <a:gdLst/>
                <a:ahLst/>
                <a:cxnLst/>
                <a:rect l="l" t="t" r="r" b="b"/>
                <a:pathLst>
                  <a:path w="3379809" h="1013943">
                    <a:moveTo>
                      <a:pt x="0" y="0"/>
                    </a:moveTo>
                    <a:lnTo>
                      <a:pt x="3379809" y="0"/>
                    </a:lnTo>
                    <a:lnTo>
                      <a:pt x="3379809" y="1013943"/>
                    </a:lnTo>
                    <a:lnTo>
                      <a:pt x="0" y="1013943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7" name="Freeform 7">
                <a:extLst>
                  <a:ext uri="{FF2B5EF4-FFF2-40B4-BE49-F238E27FC236}">
                    <a16:creationId xmlns:a16="http://schemas.microsoft.com/office/drawing/2014/main" id="{44DA64DB-A030-F7CB-2DEA-D5979844D3F9}"/>
                  </a:ext>
                </a:extLst>
              </p:cNvPr>
              <p:cNvSpPr/>
              <p:nvPr/>
            </p:nvSpPr>
            <p:spPr>
              <a:xfrm>
                <a:off x="7618585" y="0"/>
                <a:ext cx="4256146" cy="1850408"/>
              </a:xfrm>
              <a:custGeom>
                <a:avLst/>
                <a:gdLst/>
                <a:ahLst/>
                <a:cxnLst/>
                <a:rect l="l" t="t" r="r" b="b"/>
                <a:pathLst>
                  <a:path w="4256146" h="1850408">
                    <a:moveTo>
                      <a:pt x="0" y="0"/>
                    </a:moveTo>
                    <a:lnTo>
                      <a:pt x="4256146" y="0"/>
                    </a:lnTo>
                    <a:lnTo>
                      <a:pt x="4256146" y="1850408"/>
                    </a:lnTo>
                    <a:lnTo>
                      <a:pt x="0" y="185040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/>
                <a:stretch>
                  <a:fillRect l="-12048" t="-18895" r="-11756" b="-18147"/>
                </a:stretch>
              </a:blipFill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8" name="Freeform 8">
                <a:extLst>
                  <a:ext uri="{FF2B5EF4-FFF2-40B4-BE49-F238E27FC236}">
                    <a16:creationId xmlns:a16="http://schemas.microsoft.com/office/drawing/2014/main" id="{268BAD92-DF48-2833-E06E-8FB618E37C51}"/>
                  </a:ext>
                </a:extLst>
              </p:cNvPr>
              <p:cNvSpPr/>
              <p:nvPr/>
            </p:nvSpPr>
            <p:spPr>
              <a:xfrm>
                <a:off x="4078309" y="533151"/>
                <a:ext cx="2836782" cy="721764"/>
              </a:xfrm>
              <a:custGeom>
                <a:avLst/>
                <a:gdLst/>
                <a:ahLst/>
                <a:cxnLst/>
                <a:rect l="l" t="t" r="r" b="b"/>
                <a:pathLst>
                  <a:path w="2836782" h="721764">
                    <a:moveTo>
                      <a:pt x="0" y="0"/>
                    </a:moveTo>
                    <a:lnTo>
                      <a:pt x="2836781" y="0"/>
                    </a:lnTo>
                    <a:lnTo>
                      <a:pt x="2836781" y="721763"/>
                    </a:lnTo>
                    <a:lnTo>
                      <a:pt x="0" y="721763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4"/>
                <a:stretch>
                  <a:fillRect l="-31864" t="-604706" r="-204552" b="-617529"/>
                </a:stretch>
              </a:blipFill>
            </p:spPr>
            <p:txBody>
              <a:bodyPr/>
              <a:lstStyle/>
              <a:p>
                <a:endParaRPr lang="pt-BR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787787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9078D55-828A-6E76-BA86-D0D4A4A8F067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1524180" y="2235420"/>
            <a:ext cx="9143640" cy="2387160"/>
          </a:xfrm>
        </p:spPr>
        <p:txBody>
          <a:bodyPr anchor="ctr" anchorCtr="0">
            <a:normAutofit/>
          </a:bodyPr>
          <a:lstStyle/>
          <a:p>
            <a:pPr algn="ctr"/>
            <a:r>
              <a:rPr lang="pt-BR" sz="7200">
                <a:solidFill>
                  <a:schemeClr val="accent1">
                    <a:lumMod val="60000"/>
                    <a:lumOff val="40000"/>
                  </a:schemeClr>
                </a:solidFill>
              </a:rPr>
              <a:t>Após a AE</a:t>
            </a:r>
            <a:endParaRPr lang="pt-BR"/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AF8BC90C-144F-1F53-E364-FA23F46B5285}"/>
              </a:ext>
            </a:extLst>
          </p:cNvPr>
          <p:cNvGrpSpPr/>
          <p:nvPr/>
        </p:nvGrpSpPr>
        <p:grpSpPr>
          <a:xfrm>
            <a:off x="7332562" y="5762933"/>
            <a:ext cx="4716683" cy="960699"/>
            <a:chOff x="7390436" y="5787342"/>
            <a:chExt cx="4716683" cy="960699"/>
          </a:xfrm>
        </p:grpSpPr>
        <p:sp>
          <p:nvSpPr>
            <p:cNvPr id="4" name="Retângulo 3">
              <a:extLst>
                <a:ext uri="{FF2B5EF4-FFF2-40B4-BE49-F238E27FC236}">
                  <a16:creationId xmlns:a16="http://schemas.microsoft.com/office/drawing/2014/main" id="{282880C0-52AA-A547-2795-C5AF44EE443D}"/>
                </a:ext>
              </a:extLst>
            </p:cNvPr>
            <p:cNvSpPr/>
            <p:nvPr/>
          </p:nvSpPr>
          <p:spPr>
            <a:xfrm>
              <a:off x="7766613" y="5787342"/>
              <a:ext cx="4340506" cy="9606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5" name="Group 5">
              <a:extLst>
                <a:ext uri="{FF2B5EF4-FFF2-40B4-BE49-F238E27FC236}">
                  <a16:creationId xmlns:a16="http://schemas.microsoft.com/office/drawing/2014/main" id="{34EBE239-8189-58DD-9417-FDFE7A671579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7390436" y="5945867"/>
              <a:ext cx="4716683" cy="734988"/>
              <a:chOff x="0" y="0"/>
              <a:chExt cx="11874731" cy="1850408"/>
            </a:xfrm>
          </p:grpSpPr>
          <p:sp>
            <p:nvSpPr>
              <p:cNvPr id="6" name="Freeform 6">
                <a:extLst>
                  <a:ext uri="{FF2B5EF4-FFF2-40B4-BE49-F238E27FC236}">
                    <a16:creationId xmlns:a16="http://schemas.microsoft.com/office/drawing/2014/main" id="{1289E392-0D55-E62C-BB19-8FC359136B93}"/>
                  </a:ext>
                </a:extLst>
              </p:cNvPr>
              <p:cNvSpPr/>
              <p:nvPr/>
            </p:nvSpPr>
            <p:spPr>
              <a:xfrm>
                <a:off x="0" y="387061"/>
                <a:ext cx="3379809" cy="1013943"/>
              </a:xfrm>
              <a:custGeom>
                <a:avLst/>
                <a:gdLst/>
                <a:ahLst/>
                <a:cxnLst/>
                <a:rect l="l" t="t" r="r" b="b"/>
                <a:pathLst>
                  <a:path w="3379809" h="1013943">
                    <a:moveTo>
                      <a:pt x="0" y="0"/>
                    </a:moveTo>
                    <a:lnTo>
                      <a:pt x="3379809" y="0"/>
                    </a:lnTo>
                    <a:lnTo>
                      <a:pt x="3379809" y="1013943"/>
                    </a:lnTo>
                    <a:lnTo>
                      <a:pt x="0" y="1013943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7" name="Freeform 7">
                <a:extLst>
                  <a:ext uri="{FF2B5EF4-FFF2-40B4-BE49-F238E27FC236}">
                    <a16:creationId xmlns:a16="http://schemas.microsoft.com/office/drawing/2014/main" id="{B32E2DF2-ED9B-68D0-612B-7DB62D7A2B33}"/>
                  </a:ext>
                </a:extLst>
              </p:cNvPr>
              <p:cNvSpPr/>
              <p:nvPr/>
            </p:nvSpPr>
            <p:spPr>
              <a:xfrm>
                <a:off x="7618585" y="0"/>
                <a:ext cx="4256146" cy="1850408"/>
              </a:xfrm>
              <a:custGeom>
                <a:avLst/>
                <a:gdLst/>
                <a:ahLst/>
                <a:cxnLst/>
                <a:rect l="l" t="t" r="r" b="b"/>
                <a:pathLst>
                  <a:path w="4256146" h="1850408">
                    <a:moveTo>
                      <a:pt x="0" y="0"/>
                    </a:moveTo>
                    <a:lnTo>
                      <a:pt x="4256146" y="0"/>
                    </a:lnTo>
                    <a:lnTo>
                      <a:pt x="4256146" y="1850408"/>
                    </a:lnTo>
                    <a:lnTo>
                      <a:pt x="0" y="185040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/>
                <a:stretch>
                  <a:fillRect l="-12048" t="-18895" r="-11756" b="-18147"/>
                </a:stretch>
              </a:blipFill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8" name="Freeform 8">
                <a:extLst>
                  <a:ext uri="{FF2B5EF4-FFF2-40B4-BE49-F238E27FC236}">
                    <a16:creationId xmlns:a16="http://schemas.microsoft.com/office/drawing/2014/main" id="{967A3559-8B6B-F30E-FDC4-B12088F7FCEA}"/>
                  </a:ext>
                </a:extLst>
              </p:cNvPr>
              <p:cNvSpPr/>
              <p:nvPr/>
            </p:nvSpPr>
            <p:spPr>
              <a:xfrm>
                <a:off x="4078309" y="533151"/>
                <a:ext cx="2836782" cy="721764"/>
              </a:xfrm>
              <a:custGeom>
                <a:avLst/>
                <a:gdLst/>
                <a:ahLst/>
                <a:cxnLst/>
                <a:rect l="l" t="t" r="r" b="b"/>
                <a:pathLst>
                  <a:path w="2836782" h="721764">
                    <a:moveTo>
                      <a:pt x="0" y="0"/>
                    </a:moveTo>
                    <a:lnTo>
                      <a:pt x="2836781" y="0"/>
                    </a:lnTo>
                    <a:lnTo>
                      <a:pt x="2836781" y="721763"/>
                    </a:lnTo>
                    <a:lnTo>
                      <a:pt x="0" y="721763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4"/>
                <a:stretch>
                  <a:fillRect l="-31864" t="-604706" r="-204552" b="-617529"/>
                </a:stretch>
              </a:blipFill>
            </p:spPr>
            <p:txBody>
              <a:bodyPr/>
              <a:lstStyle/>
              <a:p>
                <a:endParaRPr lang="pt-BR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82935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2">
            <a:extLst>
              <a:ext uri="{FF2B5EF4-FFF2-40B4-BE49-F238E27FC236}">
                <a16:creationId xmlns:a16="http://schemas.microsoft.com/office/drawing/2014/main" id="{F8F26E1B-4330-46B3-D8C3-FEAC2BD80282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609480" y="1433820"/>
            <a:ext cx="10972440" cy="4313459"/>
          </a:xfrm>
        </p:spPr>
        <p:txBody>
          <a:bodyPr/>
          <a:lstStyle/>
          <a:p>
            <a:r>
              <a:rPr lang="pt-BR" sz="2400" dirty="0"/>
              <a:t>Itens de análise após a Aprovação para Execução:</a:t>
            </a:r>
          </a:p>
          <a:p>
            <a:endParaRPr lang="pt-BR" sz="2400" dirty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400" dirty="0"/>
              <a:t>Adimplência ANCINE / CADIN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400" dirty="0"/>
              <a:t>Adequação do investimento ao limite total de captação do grupo econômico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400" dirty="0"/>
              <a:t>Necessidade de redução do investimento</a:t>
            </a:r>
          </a:p>
          <a:p>
            <a:endParaRPr lang="pt-BR" sz="1800" dirty="0"/>
          </a:p>
          <a:p>
            <a:pPr marL="514350" indent="-514350">
              <a:buFont typeface="+mj-lt"/>
              <a:buAutoNum type="alphaLcParenR"/>
            </a:pPr>
            <a:endParaRPr lang="pt-BR" sz="2400" dirty="0"/>
          </a:p>
          <a:p>
            <a:pPr marL="514350" indent="-514350">
              <a:buFont typeface="+mj-lt"/>
              <a:buAutoNum type="alphaLcParenR"/>
            </a:pPr>
            <a:endParaRPr lang="pt-BR" sz="2400" dirty="0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4CB52AF5-31D1-89C4-8621-9246369EA1DD}"/>
              </a:ext>
            </a:extLst>
          </p:cNvPr>
          <p:cNvSpPr txBox="1">
            <a:spLocks/>
          </p:cNvSpPr>
          <p:nvPr/>
        </p:nvSpPr>
        <p:spPr>
          <a:xfrm>
            <a:off x="609480" y="467385"/>
            <a:ext cx="9143640" cy="1146927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>
                <a:solidFill>
                  <a:srgbClr val="2E5E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Finalização da contratação</a:t>
            </a:r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C4AC91C0-EC83-4AAC-DB9E-527A66AE5798}"/>
              </a:ext>
            </a:extLst>
          </p:cNvPr>
          <p:cNvGrpSpPr/>
          <p:nvPr/>
        </p:nvGrpSpPr>
        <p:grpSpPr>
          <a:xfrm>
            <a:off x="7332562" y="5762933"/>
            <a:ext cx="4716683" cy="960699"/>
            <a:chOff x="7390436" y="5787342"/>
            <a:chExt cx="4716683" cy="960699"/>
          </a:xfrm>
        </p:grpSpPr>
        <p:sp>
          <p:nvSpPr>
            <p:cNvPr id="3" name="Retângulo 2">
              <a:extLst>
                <a:ext uri="{FF2B5EF4-FFF2-40B4-BE49-F238E27FC236}">
                  <a16:creationId xmlns:a16="http://schemas.microsoft.com/office/drawing/2014/main" id="{7BEBBD02-ECBD-2737-B508-8C0DDD7A98CE}"/>
                </a:ext>
              </a:extLst>
            </p:cNvPr>
            <p:cNvSpPr/>
            <p:nvPr/>
          </p:nvSpPr>
          <p:spPr>
            <a:xfrm>
              <a:off x="7766613" y="5787342"/>
              <a:ext cx="4340506" cy="9606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4" name="Group 5">
              <a:extLst>
                <a:ext uri="{FF2B5EF4-FFF2-40B4-BE49-F238E27FC236}">
                  <a16:creationId xmlns:a16="http://schemas.microsoft.com/office/drawing/2014/main" id="{BB5317FE-DD57-36A3-6495-6F27C96AD2CF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7390436" y="5945867"/>
              <a:ext cx="4716683" cy="734988"/>
              <a:chOff x="0" y="0"/>
              <a:chExt cx="11874731" cy="1850408"/>
            </a:xfrm>
          </p:grpSpPr>
          <p:sp>
            <p:nvSpPr>
              <p:cNvPr id="5" name="Freeform 6">
                <a:extLst>
                  <a:ext uri="{FF2B5EF4-FFF2-40B4-BE49-F238E27FC236}">
                    <a16:creationId xmlns:a16="http://schemas.microsoft.com/office/drawing/2014/main" id="{B83714AF-D4AC-B8A2-71CD-7A57EB276B78}"/>
                  </a:ext>
                </a:extLst>
              </p:cNvPr>
              <p:cNvSpPr/>
              <p:nvPr/>
            </p:nvSpPr>
            <p:spPr>
              <a:xfrm>
                <a:off x="0" y="387061"/>
                <a:ext cx="3379809" cy="1013943"/>
              </a:xfrm>
              <a:custGeom>
                <a:avLst/>
                <a:gdLst/>
                <a:ahLst/>
                <a:cxnLst/>
                <a:rect l="l" t="t" r="r" b="b"/>
                <a:pathLst>
                  <a:path w="3379809" h="1013943">
                    <a:moveTo>
                      <a:pt x="0" y="0"/>
                    </a:moveTo>
                    <a:lnTo>
                      <a:pt x="3379809" y="0"/>
                    </a:lnTo>
                    <a:lnTo>
                      <a:pt x="3379809" y="1013943"/>
                    </a:lnTo>
                    <a:lnTo>
                      <a:pt x="0" y="1013943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7" name="Freeform 7">
                <a:extLst>
                  <a:ext uri="{FF2B5EF4-FFF2-40B4-BE49-F238E27FC236}">
                    <a16:creationId xmlns:a16="http://schemas.microsoft.com/office/drawing/2014/main" id="{38454E69-37DD-5535-2EE7-3BDDDACF9A27}"/>
                  </a:ext>
                </a:extLst>
              </p:cNvPr>
              <p:cNvSpPr/>
              <p:nvPr/>
            </p:nvSpPr>
            <p:spPr>
              <a:xfrm>
                <a:off x="7618585" y="0"/>
                <a:ext cx="4256146" cy="1850408"/>
              </a:xfrm>
              <a:custGeom>
                <a:avLst/>
                <a:gdLst/>
                <a:ahLst/>
                <a:cxnLst/>
                <a:rect l="l" t="t" r="r" b="b"/>
                <a:pathLst>
                  <a:path w="4256146" h="1850408">
                    <a:moveTo>
                      <a:pt x="0" y="0"/>
                    </a:moveTo>
                    <a:lnTo>
                      <a:pt x="4256146" y="0"/>
                    </a:lnTo>
                    <a:lnTo>
                      <a:pt x="4256146" y="1850408"/>
                    </a:lnTo>
                    <a:lnTo>
                      <a:pt x="0" y="185040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/>
                <a:stretch>
                  <a:fillRect l="-12048" t="-18895" r="-11756" b="-18147"/>
                </a:stretch>
              </a:blipFill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8" name="Freeform 8">
                <a:extLst>
                  <a:ext uri="{FF2B5EF4-FFF2-40B4-BE49-F238E27FC236}">
                    <a16:creationId xmlns:a16="http://schemas.microsoft.com/office/drawing/2014/main" id="{301CFF18-C757-B29D-F59E-058B103645B6}"/>
                  </a:ext>
                </a:extLst>
              </p:cNvPr>
              <p:cNvSpPr/>
              <p:nvPr/>
            </p:nvSpPr>
            <p:spPr>
              <a:xfrm>
                <a:off x="4078309" y="533151"/>
                <a:ext cx="2836782" cy="721764"/>
              </a:xfrm>
              <a:custGeom>
                <a:avLst/>
                <a:gdLst/>
                <a:ahLst/>
                <a:cxnLst/>
                <a:rect l="l" t="t" r="r" b="b"/>
                <a:pathLst>
                  <a:path w="2836782" h="721764">
                    <a:moveTo>
                      <a:pt x="0" y="0"/>
                    </a:moveTo>
                    <a:lnTo>
                      <a:pt x="2836781" y="0"/>
                    </a:lnTo>
                    <a:lnTo>
                      <a:pt x="2836781" y="721763"/>
                    </a:lnTo>
                    <a:lnTo>
                      <a:pt x="0" y="721763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4"/>
                <a:stretch>
                  <a:fillRect l="-31864" t="-604706" r="-204552" b="-617529"/>
                </a:stretch>
              </a:blipFill>
            </p:spPr>
            <p:txBody>
              <a:bodyPr/>
              <a:lstStyle/>
              <a:p>
                <a:endParaRPr lang="pt-BR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325618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2">
            <a:extLst>
              <a:ext uri="{FF2B5EF4-FFF2-40B4-BE49-F238E27FC236}">
                <a16:creationId xmlns:a16="http://schemas.microsoft.com/office/drawing/2014/main" id="{F8F26E1B-4330-46B3-D8C3-FEAC2BD80282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609480" y="2077155"/>
            <a:ext cx="10972440" cy="4313459"/>
          </a:xfrm>
        </p:spPr>
        <p:txBody>
          <a:bodyPr/>
          <a:lstStyle/>
          <a:p>
            <a:endParaRPr lang="pt-BR" sz="1800" dirty="0"/>
          </a:p>
          <a:p>
            <a:endParaRPr lang="pt-BR" sz="1800" dirty="0"/>
          </a:p>
          <a:p>
            <a:endParaRPr lang="pt-BR" sz="1800" dirty="0"/>
          </a:p>
          <a:p>
            <a:endParaRPr lang="pt-BR" sz="1800" dirty="0"/>
          </a:p>
          <a:p>
            <a:endParaRPr lang="pt-BR" sz="1800" dirty="0"/>
          </a:p>
          <a:p>
            <a:endParaRPr lang="pt-BR" sz="1800" dirty="0"/>
          </a:p>
          <a:p>
            <a:endParaRPr lang="pt-BR" sz="1800" dirty="0"/>
          </a:p>
          <a:p>
            <a:endParaRPr lang="pt-BR" sz="1800" dirty="0"/>
          </a:p>
          <a:p>
            <a:endParaRPr lang="pt-BR" sz="1800" dirty="0"/>
          </a:p>
          <a:p>
            <a:endParaRPr lang="pt-BR" sz="1800" dirty="0"/>
          </a:p>
          <a:p>
            <a:endParaRPr lang="pt-BR" sz="1800" dirty="0"/>
          </a:p>
          <a:p>
            <a:r>
              <a:rPr lang="pt-BR" sz="1800" dirty="0"/>
              <a:t>Link: </a:t>
            </a:r>
            <a:r>
              <a:rPr lang="pt-BR" sz="1800" dirty="0">
                <a:hlinkClick r:id="rId2"/>
              </a:rPr>
              <a:t>https://www.gov.br/ancine/pt-br/fsa/normas/resolucoes-do-cgfsa/Resolucao_CGFSA_135.pdf</a:t>
            </a:r>
            <a:endParaRPr lang="pt-BR" sz="1800" dirty="0"/>
          </a:p>
          <a:p>
            <a:pPr marL="514350" indent="-514350">
              <a:buFont typeface="+mj-lt"/>
              <a:buAutoNum type="alphaLcParenR"/>
            </a:pPr>
            <a:endParaRPr lang="pt-BR" sz="2400" dirty="0"/>
          </a:p>
          <a:p>
            <a:pPr marL="514350" indent="-514350">
              <a:buFont typeface="+mj-lt"/>
              <a:buAutoNum type="alphaLcParenR"/>
            </a:pPr>
            <a:endParaRPr lang="pt-BR" sz="2400" dirty="0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4CB52AF5-31D1-89C4-8621-9246369EA1DD}"/>
              </a:ext>
            </a:extLst>
          </p:cNvPr>
          <p:cNvSpPr txBox="1">
            <a:spLocks/>
          </p:cNvSpPr>
          <p:nvPr/>
        </p:nvSpPr>
        <p:spPr>
          <a:xfrm>
            <a:off x="294968" y="930228"/>
            <a:ext cx="9458152" cy="1146927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pt-BR" sz="3200" b="1" dirty="0">
                <a:solidFill>
                  <a:srgbClr val="2E5E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Limite total de captação do grupo econômico</a:t>
            </a:r>
          </a:p>
          <a:p>
            <a:pPr>
              <a:lnSpc>
                <a:spcPct val="150000"/>
              </a:lnSpc>
            </a:pPr>
            <a:r>
              <a:rPr lang="pt-BR" sz="2800" dirty="0"/>
              <a:t>Resolução 135</a:t>
            </a: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74E44A65-CFA9-90A2-AF39-78523A6058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324247"/>
              </p:ext>
            </p:extLst>
          </p:nvPr>
        </p:nvGraphicFramePr>
        <p:xfrm>
          <a:off x="1753121" y="2560187"/>
          <a:ext cx="8128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779850839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32276614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/>
                        <a:t>Nível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/>
                        <a:t>Valor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1672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/>
                        <a:t>R$ 10.000.000,00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55709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/>
                        <a:t>R$ 20.000.000,00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30693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/>
                        <a:t>R$ 30.000.000,00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20834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/>
                        <a:t>R$ 40.000.000,00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73580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R$ 60.000.000,00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4310023"/>
                  </a:ext>
                </a:extLst>
              </a:tr>
            </a:tbl>
          </a:graphicData>
        </a:graphic>
      </p:graphicFrame>
      <p:grpSp>
        <p:nvGrpSpPr>
          <p:cNvPr id="3" name="Agrupar 2">
            <a:extLst>
              <a:ext uri="{FF2B5EF4-FFF2-40B4-BE49-F238E27FC236}">
                <a16:creationId xmlns:a16="http://schemas.microsoft.com/office/drawing/2014/main" id="{97CD9D07-D86B-D36F-688D-D4CA32326B76}"/>
              </a:ext>
            </a:extLst>
          </p:cNvPr>
          <p:cNvGrpSpPr/>
          <p:nvPr/>
        </p:nvGrpSpPr>
        <p:grpSpPr>
          <a:xfrm>
            <a:off x="7332562" y="5762933"/>
            <a:ext cx="4716683" cy="960699"/>
            <a:chOff x="7390436" y="5787342"/>
            <a:chExt cx="4716683" cy="960699"/>
          </a:xfrm>
        </p:grpSpPr>
        <p:sp>
          <p:nvSpPr>
            <p:cNvPr id="4" name="Retângulo 3">
              <a:extLst>
                <a:ext uri="{FF2B5EF4-FFF2-40B4-BE49-F238E27FC236}">
                  <a16:creationId xmlns:a16="http://schemas.microsoft.com/office/drawing/2014/main" id="{103D8D38-9ABF-096E-BE41-4AFA4680135B}"/>
                </a:ext>
              </a:extLst>
            </p:cNvPr>
            <p:cNvSpPr/>
            <p:nvPr/>
          </p:nvSpPr>
          <p:spPr>
            <a:xfrm>
              <a:off x="7766613" y="5787342"/>
              <a:ext cx="4340506" cy="9606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5" name="Group 5">
              <a:extLst>
                <a:ext uri="{FF2B5EF4-FFF2-40B4-BE49-F238E27FC236}">
                  <a16:creationId xmlns:a16="http://schemas.microsoft.com/office/drawing/2014/main" id="{1EB9894A-64FD-F4B6-9187-ED61FAA0A1DD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7390436" y="5945867"/>
              <a:ext cx="4716683" cy="734988"/>
              <a:chOff x="0" y="0"/>
              <a:chExt cx="11874731" cy="1850408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79353951-D32A-0E84-B2B8-D64B62DA5F54}"/>
                  </a:ext>
                </a:extLst>
              </p:cNvPr>
              <p:cNvSpPr/>
              <p:nvPr/>
            </p:nvSpPr>
            <p:spPr>
              <a:xfrm>
                <a:off x="0" y="387061"/>
                <a:ext cx="3379809" cy="1013943"/>
              </a:xfrm>
              <a:custGeom>
                <a:avLst/>
                <a:gdLst/>
                <a:ahLst/>
                <a:cxnLst/>
                <a:rect l="l" t="t" r="r" b="b"/>
                <a:pathLst>
                  <a:path w="3379809" h="1013943">
                    <a:moveTo>
                      <a:pt x="0" y="0"/>
                    </a:moveTo>
                    <a:lnTo>
                      <a:pt x="3379809" y="0"/>
                    </a:lnTo>
                    <a:lnTo>
                      <a:pt x="3379809" y="1013943"/>
                    </a:lnTo>
                    <a:lnTo>
                      <a:pt x="0" y="1013943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235A38A9-1A6E-B642-3DDD-C4DEA6DF5BA2}"/>
                  </a:ext>
                </a:extLst>
              </p:cNvPr>
              <p:cNvSpPr/>
              <p:nvPr/>
            </p:nvSpPr>
            <p:spPr>
              <a:xfrm>
                <a:off x="7618585" y="0"/>
                <a:ext cx="4256146" cy="1850408"/>
              </a:xfrm>
              <a:custGeom>
                <a:avLst/>
                <a:gdLst/>
                <a:ahLst/>
                <a:cxnLst/>
                <a:rect l="l" t="t" r="r" b="b"/>
                <a:pathLst>
                  <a:path w="4256146" h="1850408">
                    <a:moveTo>
                      <a:pt x="0" y="0"/>
                    </a:moveTo>
                    <a:lnTo>
                      <a:pt x="4256146" y="0"/>
                    </a:lnTo>
                    <a:lnTo>
                      <a:pt x="4256146" y="1850408"/>
                    </a:lnTo>
                    <a:lnTo>
                      <a:pt x="0" y="185040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4"/>
                <a:stretch>
                  <a:fillRect l="-12048" t="-18895" r="-11756" b="-18147"/>
                </a:stretch>
              </a:blipFill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0" name="Freeform 8">
                <a:extLst>
                  <a:ext uri="{FF2B5EF4-FFF2-40B4-BE49-F238E27FC236}">
                    <a16:creationId xmlns:a16="http://schemas.microsoft.com/office/drawing/2014/main" id="{5C45B7FC-2F39-AAC9-0224-AB03A9E2AAE9}"/>
                  </a:ext>
                </a:extLst>
              </p:cNvPr>
              <p:cNvSpPr/>
              <p:nvPr/>
            </p:nvSpPr>
            <p:spPr>
              <a:xfrm>
                <a:off x="4078309" y="533151"/>
                <a:ext cx="2836782" cy="721764"/>
              </a:xfrm>
              <a:custGeom>
                <a:avLst/>
                <a:gdLst/>
                <a:ahLst/>
                <a:cxnLst/>
                <a:rect l="l" t="t" r="r" b="b"/>
                <a:pathLst>
                  <a:path w="2836782" h="721764">
                    <a:moveTo>
                      <a:pt x="0" y="0"/>
                    </a:moveTo>
                    <a:lnTo>
                      <a:pt x="2836781" y="0"/>
                    </a:lnTo>
                    <a:lnTo>
                      <a:pt x="2836781" y="721763"/>
                    </a:lnTo>
                    <a:lnTo>
                      <a:pt x="0" y="721763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5"/>
                <a:stretch>
                  <a:fillRect l="-31864" t="-604706" r="-204552" b="-617529"/>
                </a:stretch>
              </a:blipFill>
            </p:spPr>
            <p:txBody>
              <a:bodyPr/>
              <a:lstStyle/>
              <a:p>
                <a:endParaRPr lang="pt-BR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055547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2">
            <a:extLst>
              <a:ext uri="{FF2B5EF4-FFF2-40B4-BE49-F238E27FC236}">
                <a16:creationId xmlns:a16="http://schemas.microsoft.com/office/drawing/2014/main" id="{F8F26E1B-4330-46B3-D8C3-FEAC2BD80282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609480" y="1719803"/>
            <a:ext cx="10972440" cy="4313459"/>
          </a:xfrm>
        </p:spPr>
        <p:txBody>
          <a:bodyPr/>
          <a:lstStyle/>
          <a:p>
            <a:r>
              <a:rPr lang="pt-BR" sz="2400" dirty="0"/>
              <a:t>Pode ser realizada nas seguintes situações:</a:t>
            </a:r>
          </a:p>
          <a:p>
            <a:endParaRPr lang="pt-BR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400" dirty="0"/>
              <a:t>Glosa na Aprovação para Execução</a:t>
            </a:r>
          </a:p>
          <a:p>
            <a:endParaRPr lang="pt-BR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400" dirty="0"/>
              <a:t>Insuficiência de saldo no Plano de Financiamento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t-BR" sz="2400" dirty="0"/>
          </a:p>
          <a:p>
            <a:endParaRPr lang="pt-BR" sz="2400" dirty="0"/>
          </a:p>
          <a:p>
            <a:r>
              <a:rPr lang="pt-BR" sz="2400" dirty="0"/>
              <a:t>Prazo para resposta: </a:t>
            </a:r>
            <a:r>
              <a:rPr lang="pt-BR" sz="2400" dirty="0">
                <a:solidFill>
                  <a:srgbClr val="FF0000"/>
                </a:solidFill>
              </a:rPr>
              <a:t>15 dias</a:t>
            </a:r>
            <a:r>
              <a:rPr lang="pt-BR" sz="2400" dirty="0"/>
              <a:t>. </a:t>
            </a:r>
          </a:p>
          <a:p>
            <a:endParaRPr lang="pt-BR" sz="2400" dirty="0"/>
          </a:p>
          <a:p>
            <a:r>
              <a:rPr lang="pt-BR" sz="2400" dirty="0"/>
              <a:t>A ausência de manifestação será considerada concordância.</a:t>
            </a:r>
          </a:p>
          <a:p>
            <a:endParaRPr lang="pt-BR" sz="2400" dirty="0"/>
          </a:p>
          <a:p>
            <a:endParaRPr lang="pt-BR" sz="2400" dirty="0"/>
          </a:p>
          <a:p>
            <a:pPr marL="514350" indent="-514350">
              <a:buFont typeface="+mj-lt"/>
              <a:buAutoNum type="alphaLcParenR"/>
            </a:pPr>
            <a:endParaRPr lang="pt-BR" sz="2400" dirty="0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4CB52AF5-31D1-89C4-8621-9246369EA1DD}"/>
              </a:ext>
            </a:extLst>
          </p:cNvPr>
          <p:cNvSpPr txBox="1">
            <a:spLocks/>
          </p:cNvSpPr>
          <p:nvPr/>
        </p:nvSpPr>
        <p:spPr>
          <a:xfrm>
            <a:off x="609480" y="467385"/>
            <a:ext cx="9143640" cy="1146927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>
                <a:solidFill>
                  <a:srgbClr val="2E5E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Redução do investimento</a:t>
            </a:r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012D8E3B-17A6-0D3E-D2FB-5EAF1317456B}"/>
              </a:ext>
            </a:extLst>
          </p:cNvPr>
          <p:cNvGrpSpPr/>
          <p:nvPr/>
        </p:nvGrpSpPr>
        <p:grpSpPr>
          <a:xfrm>
            <a:off x="7332562" y="5762933"/>
            <a:ext cx="4716683" cy="960699"/>
            <a:chOff x="7390436" y="5787342"/>
            <a:chExt cx="4716683" cy="960699"/>
          </a:xfrm>
        </p:grpSpPr>
        <p:sp>
          <p:nvSpPr>
            <p:cNvPr id="3" name="Retângulo 2">
              <a:extLst>
                <a:ext uri="{FF2B5EF4-FFF2-40B4-BE49-F238E27FC236}">
                  <a16:creationId xmlns:a16="http://schemas.microsoft.com/office/drawing/2014/main" id="{44EE1B0B-B20A-AD21-DF8C-FD540FFC2E0D}"/>
                </a:ext>
              </a:extLst>
            </p:cNvPr>
            <p:cNvSpPr/>
            <p:nvPr/>
          </p:nvSpPr>
          <p:spPr>
            <a:xfrm>
              <a:off x="7766613" y="5787342"/>
              <a:ext cx="4340506" cy="9606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4" name="Group 5">
              <a:extLst>
                <a:ext uri="{FF2B5EF4-FFF2-40B4-BE49-F238E27FC236}">
                  <a16:creationId xmlns:a16="http://schemas.microsoft.com/office/drawing/2014/main" id="{61E244E3-DFFB-CAFB-5CB8-1B700B868E76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7390436" y="5945867"/>
              <a:ext cx="4716683" cy="734988"/>
              <a:chOff x="0" y="0"/>
              <a:chExt cx="11874731" cy="1850408"/>
            </a:xfrm>
          </p:grpSpPr>
          <p:sp>
            <p:nvSpPr>
              <p:cNvPr id="5" name="Freeform 6">
                <a:extLst>
                  <a:ext uri="{FF2B5EF4-FFF2-40B4-BE49-F238E27FC236}">
                    <a16:creationId xmlns:a16="http://schemas.microsoft.com/office/drawing/2014/main" id="{00E78E05-24D5-8EC3-AE41-DC0524CFBB7D}"/>
                  </a:ext>
                </a:extLst>
              </p:cNvPr>
              <p:cNvSpPr/>
              <p:nvPr/>
            </p:nvSpPr>
            <p:spPr>
              <a:xfrm>
                <a:off x="0" y="387061"/>
                <a:ext cx="3379809" cy="1013943"/>
              </a:xfrm>
              <a:custGeom>
                <a:avLst/>
                <a:gdLst/>
                <a:ahLst/>
                <a:cxnLst/>
                <a:rect l="l" t="t" r="r" b="b"/>
                <a:pathLst>
                  <a:path w="3379809" h="1013943">
                    <a:moveTo>
                      <a:pt x="0" y="0"/>
                    </a:moveTo>
                    <a:lnTo>
                      <a:pt x="3379809" y="0"/>
                    </a:lnTo>
                    <a:lnTo>
                      <a:pt x="3379809" y="1013943"/>
                    </a:lnTo>
                    <a:lnTo>
                      <a:pt x="0" y="1013943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7" name="Freeform 7">
                <a:extLst>
                  <a:ext uri="{FF2B5EF4-FFF2-40B4-BE49-F238E27FC236}">
                    <a16:creationId xmlns:a16="http://schemas.microsoft.com/office/drawing/2014/main" id="{B532119B-5047-79F9-948B-09CFD221F769}"/>
                  </a:ext>
                </a:extLst>
              </p:cNvPr>
              <p:cNvSpPr/>
              <p:nvPr/>
            </p:nvSpPr>
            <p:spPr>
              <a:xfrm>
                <a:off x="7618585" y="0"/>
                <a:ext cx="4256146" cy="1850408"/>
              </a:xfrm>
              <a:custGeom>
                <a:avLst/>
                <a:gdLst/>
                <a:ahLst/>
                <a:cxnLst/>
                <a:rect l="l" t="t" r="r" b="b"/>
                <a:pathLst>
                  <a:path w="4256146" h="1850408">
                    <a:moveTo>
                      <a:pt x="0" y="0"/>
                    </a:moveTo>
                    <a:lnTo>
                      <a:pt x="4256146" y="0"/>
                    </a:lnTo>
                    <a:lnTo>
                      <a:pt x="4256146" y="1850408"/>
                    </a:lnTo>
                    <a:lnTo>
                      <a:pt x="0" y="185040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/>
                <a:stretch>
                  <a:fillRect l="-12048" t="-18895" r="-11756" b="-18147"/>
                </a:stretch>
              </a:blipFill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8" name="Freeform 8">
                <a:extLst>
                  <a:ext uri="{FF2B5EF4-FFF2-40B4-BE49-F238E27FC236}">
                    <a16:creationId xmlns:a16="http://schemas.microsoft.com/office/drawing/2014/main" id="{392CF7FF-07FA-F036-3E4B-7C47E4AD9D65}"/>
                  </a:ext>
                </a:extLst>
              </p:cNvPr>
              <p:cNvSpPr/>
              <p:nvPr/>
            </p:nvSpPr>
            <p:spPr>
              <a:xfrm>
                <a:off x="4078309" y="533151"/>
                <a:ext cx="2836782" cy="721764"/>
              </a:xfrm>
              <a:custGeom>
                <a:avLst/>
                <a:gdLst/>
                <a:ahLst/>
                <a:cxnLst/>
                <a:rect l="l" t="t" r="r" b="b"/>
                <a:pathLst>
                  <a:path w="2836782" h="721764">
                    <a:moveTo>
                      <a:pt x="0" y="0"/>
                    </a:moveTo>
                    <a:lnTo>
                      <a:pt x="2836781" y="0"/>
                    </a:lnTo>
                    <a:lnTo>
                      <a:pt x="2836781" y="721763"/>
                    </a:lnTo>
                    <a:lnTo>
                      <a:pt x="0" y="721763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4"/>
                <a:stretch>
                  <a:fillRect l="-31864" t="-604706" r="-204552" b="-617529"/>
                </a:stretch>
              </a:blipFill>
            </p:spPr>
            <p:txBody>
              <a:bodyPr/>
              <a:lstStyle/>
              <a:p>
                <a:endParaRPr lang="pt-BR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22537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6CB8E9C-A0CD-9A17-3CEB-3B4EC2A1ABB0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610080" y="1299391"/>
            <a:ext cx="10972440" cy="3504644"/>
          </a:xfrm>
        </p:spPr>
        <p:txBody>
          <a:bodyPr/>
          <a:lstStyle/>
          <a:p>
            <a:pPr marL="457200" indent="-457200">
              <a:buFont typeface="+mj-lt"/>
              <a:buAutoNum type="alphaLcParenR"/>
            </a:pPr>
            <a:r>
              <a:rPr lang="pt-BR" sz="2400" dirty="0"/>
              <a:t>Ausência, insuficiência ou inadequação de documentos exigidos e/ou informações solicitadas: </a:t>
            </a:r>
            <a:r>
              <a:rPr lang="pt-BR" sz="2400" dirty="0">
                <a:solidFill>
                  <a:srgbClr val="FF0000"/>
                </a:solidFill>
              </a:rPr>
              <a:t>30 DIAS, prorrogáveis por 30 + 30</a:t>
            </a:r>
            <a:br>
              <a:rPr lang="pt-BR" sz="2400" dirty="0"/>
            </a:br>
            <a:endParaRPr lang="pt-BR" sz="2400" dirty="0"/>
          </a:p>
          <a:p>
            <a:pPr marL="457200" indent="-457200">
              <a:buFont typeface="+mj-lt"/>
              <a:buAutoNum type="alphaLcParenR"/>
            </a:pPr>
            <a:r>
              <a:rPr lang="pt-BR" sz="2400" dirty="0"/>
              <a:t>Inadimplência junto à ANCINE e/ou CADIN: </a:t>
            </a:r>
            <a:r>
              <a:rPr lang="pt-BR" sz="2400" dirty="0">
                <a:solidFill>
                  <a:srgbClr val="FF0000"/>
                </a:solidFill>
              </a:rPr>
              <a:t>90 DIAS</a:t>
            </a:r>
          </a:p>
          <a:p>
            <a:endParaRPr lang="pt-BR" sz="3200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A81AC71-17F7-674C-2C9B-8D3BA141E25B}"/>
              </a:ext>
            </a:extLst>
          </p:cNvPr>
          <p:cNvSpPr txBox="1">
            <a:spLocks/>
          </p:cNvSpPr>
          <p:nvPr/>
        </p:nvSpPr>
        <p:spPr>
          <a:xfrm>
            <a:off x="609480" y="467385"/>
            <a:ext cx="8976972" cy="1066447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>
                <a:solidFill>
                  <a:srgbClr val="2E5E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Prazos para respostas a diligências</a:t>
            </a:r>
          </a:p>
        </p:txBody>
      </p:sp>
      <p:grpSp>
        <p:nvGrpSpPr>
          <p:cNvPr id="4" name="Agrupar 3">
            <a:extLst>
              <a:ext uri="{FF2B5EF4-FFF2-40B4-BE49-F238E27FC236}">
                <a16:creationId xmlns:a16="http://schemas.microsoft.com/office/drawing/2014/main" id="{F958272C-5DBC-B1BA-14DB-AF9F4ED18DDE}"/>
              </a:ext>
            </a:extLst>
          </p:cNvPr>
          <p:cNvGrpSpPr/>
          <p:nvPr/>
        </p:nvGrpSpPr>
        <p:grpSpPr>
          <a:xfrm>
            <a:off x="7332562" y="5762933"/>
            <a:ext cx="4716683" cy="960699"/>
            <a:chOff x="7390436" y="5787342"/>
            <a:chExt cx="4716683" cy="960699"/>
          </a:xfrm>
        </p:grpSpPr>
        <p:sp>
          <p:nvSpPr>
            <p:cNvPr id="5" name="Retângulo 4">
              <a:extLst>
                <a:ext uri="{FF2B5EF4-FFF2-40B4-BE49-F238E27FC236}">
                  <a16:creationId xmlns:a16="http://schemas.microsoft.com/office/drawing/2014/main" id="{F33B8A26-0CED-CFF7-DAFA-C778A1978D54}"/>
                </a:ext>
              </a:extLst>
            </p:cNvPr>
            <p:cNvSpPr/>
            <p:nvPr/>
          </p:nvSpPr>
          <p:spPr>
            <a:xfrm>
              <a:off x="7766613" y="5787342"/>
              <a:ext cx="4340506" cy="9606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3E2835A7-CE82-0BFD-166E-166B766D0BC4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7390436" y="5945867"/>
              <a:ext cx="4716683" cy="734988"/>
              <a:chOff x="0" y="0"/>
              <a:chExt cx="11874731" cy="1850408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2B807312-B394-9CE9-8FEF-8D90F1733CFE}"/>
                  </a:ext>
                </a:extLst>
              </p:cNvPr>
              <p:cNvSpPr/>
              <p:nvPr/>
            </p:nvSpPr>
            <p:spPr>
              <a:xfrm>
                <a:off x="0" y="387061"/>
                <a:ext cx="3379809" cy="1013943"/>
              </a:xfrm>
              <a:custGeom>
                <a:avLst/>
                <a:gdLst/>
                <a:ahLst/>
                <a:cxnLst/>
                <a:rect l="l" t="t" r="r" b="b"/>
                <a:pathLst>
                  <a:path w="3379809" h="1013943">
                    <a:moveTo>
                      <a:pt x="0" y="0"/>
                    </a:moveTo>
                    <a:lnTo>
                      <a:pt x="3379809" y="0"/>
                    </a:lnTo>
                    <a:lnTo>
                      <a:pt x="3379809" y="1013943"/>
                    </a:lnTo>
                    <a:lnTo>
                      <a:pt x="0" y="1013943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2E8EDD87-08FB-4048-8820-DDFC9BE748F0}"/>
                  </a:ext>
                </a:extLst>
              </p:cNvPr>
              <p:cNvSpPr/>
              <p:nvPr/>
            </p:nvSpPr>
            <p:spPr>
              <a:xfrm>
                <a:off x="7618585" y="0"/>
                <a:ext cx="4256146" cy="1850408"/>
              </a:xfrm>
              <a:custGeom>
                <a:avLst/>
                <a:gdLst/>
                <a:ahLst/>
                <a:cxnLst/>
                <a:rect l="l" t="t" r="r" b="b"/>
                <a:pathLst>
                  <a:path w="4256146" h="1850408">
                    <a:moveTo>
                      <a:pt x="0" y="0"/>
                    </a:moveTo>
                    <a:lnTo>
                      <a:pt x="4256146" y="0"/>
                    </a:lnTo>
                    <a:lnTo>
                      <a:pt x="4256146" y="1850408"/>
                    </a:lnTo>
                    <a:lnTo>
                      <a:pt x="0" y="185040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/>
                <a:stretch>
                  <a:fillRect l="-12048" t="-18895" r="-11756" b="-18147"/>
                </a:stretch>
              </a:blipFill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9" name="Freeform 8">
                <a:extLst>
                  <a:ext uri="{FF2B5EF4-FFF2-40B4-BE49-F238E27FC236}">
                    <a16:creationId xmlns:a16="http://schemas.microsoft.com/office/drawing/2014/main" id="{D2B947E3-AD81-AE24-5374-66129E64BCEE}"/>
                  </a:ext>
                </a:extLst>
              </p:cNvPr>
              <p:cNvSpPr/>
              <p:nvPr/>
            </p:nvSpPr>
            <p:spPr>
              <a:xfrm>
                <a:off x="4078309" y="533151"/>
                <a:ext cx="2836782" cy="721764"/>
              </a:xfrm>
              <a:custGeom>
                <a:avLst/>
                <a:gdLst/>
                <a:ahLst/>
                <a:cxnLst/>
                <a:rect l="l" t="t" r="r" b="b"/>
                <a:pathLst>
                  <a:path w="2836782" h="721764">
                    <a:moveTo>
                      <a:pt x="0" y="0"/>
                    </a:moveTo>
                    <a:lnTo>
                      <a:pt x="2836781" y="0"/>
                    </a:lnTo>
                    <a:lnTo>
                      <a:pt x="2836781" y="721763"/>
                    </a:lnTo>
                    <a:lnTo>
                      <a:pt x="0" y="721763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4"/>
                <a:stretch>
                  <a:fillRect l="-31864" t="-604706" r="-204552" b="-617529"/>
                </a:stretch>
              </a:blipFill>
            </p:spPr>
            <p:txBody>
              <a:bodyPr/>
              <a:lstStyle/>
              <a:p>
                <a:endParaRPr lang="pt-BR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168043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2">
            <a:extLst>
              <a:ext uri="{FF2B5EF4-FFF2-40B4-BE49-F238E27FC236}">
                <a16:creationId xmlns:a16="http://schemas.microsoft.com/office/drawing/2014/main" id="{F8F26E1B-4330-46B3-D8C3-FEAC2BD80282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609480" y="2219660"/>
            <a:ext cx="10972440" cy="3504644"/>
          </a:xfrm>
        </p:spPr>
        <p:txBody>
          <a:bodyPr/>
          <a:lstStyle/>
          <a:p>
            <a:r>
              <a:rPr lang="pt-BR" sz="2800" dirty="0"/>
              <a:t>Notificação de cancelamento após o fim do prazo sem resposta / regularização</a:t>
            </a:r>
          </a:p>
          <a:p>
            <a:endParaRPr lang="pt-BR" sz="2800" dirty="0"/>
          </a:p>
          <a:p>
            <a:r>
              <a:rPr lang="pt-BR" sz="2800" dirty="0"/>
              <a:t>Prazo para recurso: </a:t>
            </a:r>
            <a:r>
              <a:rPr lang="pt-BR" sz="2800" dirty="0">
                <a:solidFill>
                  <a:srgbClr val="FF0000"/>
                </a:solidFill>
              </a:rPr>
              <a:t>30 DIAS</a:t>
            </a:r>
          </a:p>
          <a:p>
            <a:endParaRPr lang="pt-BR" sz="2000" dirty="0"/>
          </a:p>
          <a:p>
            <a:endParaRPr lang="pt-BR" sz="2000" dirty="0"/>
          </a:p>
          <a:p>
            <a:endParaRPr lang="pt-BR" sz="2000" dirty="0">
              <a:solidFill>
                <a:srgbClr val="FF0000"/>
              </a:solidFill>
            </a:endParaRPr>
          </a:p>
          <a:p>
            <a:endParaRPr lang="pt-BR" sz="2000" dirty="0">
              <a:solidFill>
                <a:srgbClr val="FF0000"/>
              </a:solidFill>
            </a:endParaRPr>
          </a:p>
          <a:p>
            <a:r>
              <a:rPr lang="pt-BR" sz="2000" dirty="0"/>
              <a:t>Ausência de recurso ou indeferimento: </a:t>
            </a:r>
            <a:r>
              <a:rPr lang="pt-BR" sz="2000" b="1" dirty="0"/>
              <a:t>arquivamento definitivo da contratação.</a:t>
            </a:r>
          </a:p>
          <a:p>
            <a:pPr marL="514350" indent="-514350">
              <a:buFont typeface="+mj-lt"/>
              <a:buAutoNum type="alphaLcParenR"/>
            </a:pPr>
            <a:endParaRPr lang="pt-BR" sz="3200" dirty="0"/>
          </a:p>
          <a:p>
            <a:pPr marL="514350" indent="-514350">
              <a:buFont typeface="+mj-lt"/>
              <a:buAutoNum type="alphaLcParenR"/>
            </a:pPr>
            <a:endParaRPr lang="pt-BR" sz="3200" dirty="0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4CB52AF5-31D1-89C4-8621-9246369EA1DD}"/>
              </a:ext>
            </a:extLst>
          </p:cNvPr>
          <p:cNvSpPr txBox="1">
            <a:spLocks/>
          </p:cNvSpPr>
          <p:nvPr/>
        </p:nvSpPr>
        <p:spPr>
          <a:xfrm>
            <a:off x="609480" y="467385"/>
            <a:ext cx="9143640" cy="1146927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>
                <a:solidFill>
                  <a:srgbClr val="2E5E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Possibilidade de cancelamento</a:t>
            </a:r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D8421C62-1860-CE3E-F808-A20CDF96B24C}"/>
              </a:ext>
            </a:extLst>
          </p:cNvPr>
          <p:cNvGrpSpPr/>
          <p:nvPr/>
        </p:nvGrpSpPr>
        <p:grpSpPr>
          <a:xfrm>
            <a:off x="7332562" y="5762933"/>
            <a:ext cx="4716683" cy="960699"/>
            <a:chOff x="7390436" y="5787342"/>
            <a:chExt cx="4716683" cy="960699"/>
          </a:xfrm>
        </p:grpSpPr>
        <p:sp>
          <p:nvSpPr>
            <p:cNvPr id="3" name="Retângulo 2">
              <a:extLst>
                <a:ext uri="{FF2B5EF4-FFF2-40B4-BE49-F238E27FC236}">
                  <a16:creationId xmlns:a16="http://schemas.microsoft.com/office/drawing/2014/main" id="{39FFE08C-DB53-555D-6207-6038546BC94F}"/>
                </a:ext>
              </a:extLst>
            </p:cNvPr>
            <p:cNvSpPr/>
            <p:nvPr/>
          </p:nvSpPr>
          <p:spPr>
            <a:xfrm>
              <a:off x="7766613" y="5787342"/>
              <a:ext cx="4340506" cy="9606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4" name="Group 5">
              <a:extLst>
                <a:ext uri="{FF2B5EF4-FFF2-40B4-BE49-F238E27FC236}">
                  <a16:creationId xmlns:a16="http://schemas.microsoft.com/office/drawing/2014/main" id="{B02588C6-4412-4FC3-9207-5BC3E98B2758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7390436" y="5945867"/>
              <a:ext cx="4716683" cy="734988"/>
              <a:chOff x="0" y="0"/>
              <a:chExt cx="11874731" cy="1850408"/>
            </a:xfrm>
          </p:grpSpPr>
          <p:sp>
            <p:nvSpPr>
              <p:cNvPr id="5" name="Freeform 6">
                <a:extLst>
                  <a:ext uri="{FF2B5EF4-FFF2-40B4-BE49-F238E27FC236}">
                    <a16:creationId xmlns:a16="http://schemas.microsoft.com/office/drawing/2014/main" id="{31E443E1-6C24-0967-57FD-166CF78CE0EF}"/>
                  </a:ext>
                </a:extLst>
              </p:cNvPr>
              <p:cNvSpPr/>
              <p:nvPr/>
            </p:nvSpPr>
            <p:spPr>
              <a:xfrm>
                <a:off x="0" y="387061"/>
                <a:ext cx="3379809" cy="1013943"/>
              </a:xfrm>
              <a:custGeom>
                <a:avLst/>
                <a:gdLst/>
                <a:ahLst/>
                <a:cxnLst/>
                <a:rect l="l" t="t" r="r" b="b"/>
                <a:pathLst>
                  <a:path w="3379809" h="1013943">
                    <a:moveTo>
                      <a:pt x="0" y="0"/>
                    </a:moveTo>
                    <a:lnTo>
                      <a:pt x="3379809" y="0"/>
                    </a:lnTo>
                    <a:lnTo>
                      <a:pt x="3379809" y="1013943"/>
                    </a:lnTo>
                    <a:lnTo>
                      <a:pt x="0" y="1013943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7" name="Freeform 7">
                <a:extLst>
                  <a:ext uri="{FF2B5EF4-FFF2-40B4-BE49-F238E27FC236}">
                    <a16:creationId xmlns:a16="http://schemas.microsoft.com/office/drawing/2014/main" id="{7DB43719-4BFC-09E0-CF00-247C3AD08176}"/>
                  </a:ext>
                </a:extLst>
              </p:cNvPr>
              <p:cNvSpPr/>
              <p:nvPr/>
            </p:nvSpPr>
            <p:spPr>
              <a:xfrm>
                <a:off x="7618585" y="0"/>
                <a:ext cx="4256146" cy="1850408"/>
              </a:xfrm>
              <a:custGeom>
                <a:avLst/>
                <a:gdLst/>
                <a:ahLst/>
                <a:cxnLst/>
                <a:rect l="l" t="t" r="r" b="b"/>
                <a:pathLst>
                  <a:path w="4256146" h="1850408">
                    <a:moveTo>
                      <a:pt x="0" y="0"/>
                    </a:moveTo>
                    <a:lnTo>
                      <a:pt x="4256146" y="0"/>
                    </a:lnTo>
                    <a:lnTo>
                      <a:pt x="4256146" y="1850408"/>
                    </a:lnTo>
                    <a:lnTo>
                      <a:pt x="0" y="185040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/>
                <a:stretch>
                  <a:fillRect l="-12048" t="-18895" r="-11756" b="-18147"/>
                </a:stretch>
              </a:blipFill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8" name="Freeform 8">
                <a:extLst>
                  <a:ext uri="{FF2B5EF4-FFF2-40B4-BE49-F238E27FC236}">
                    <a16:creationId xmlns:a16="http://schemas.microsoft.com/office/drawing/2014/main" id="{6861FA3F-4520-69B5-4096-B8508C2734FB}"/>
                  </a:ext>
                </a:extLst>
              </p:cNvPr>
              <p:cNvSpPr/>
              <p:nvPr/>
            </p:nvSpPr>
            <p:spPr>
              <a:xfrm>
                <a:off x="4078309" y="533151"/>
                <a:ext cx="2836782" cy="721764"/>
              </a:xfrm>
              <a:custGeom>
                <a:avLst/>
                <a:gdLst/>
                <a:ahLst/>
                <a:cxnLst/>
                <a:rect l="l" t="t" r="r" b="b"/>
                <a:pathLst>
                  <a:path w="2836782" h="721764">
                    <a:moveTo>
                      <a:pt x="0" y="0"/>
                    </a:moveTo>
                    <a:lnTo>
                      <a:pt x="2836781" y="0"/>
                    </a:lnTo>
                    <a:lnTo>
                      <a:pt x="2836781" y="721763"/>
                    </a:lnTo>
                    <a:lnTo>
                      <a:pt x="0" y="721763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4"/>
                <a:stretch>
                  <a:fillRect l="-31864" t="-604706" r="-204552" b="-617529"/>
                </a:stretch>
              </a:blipFill>
            </p:spPr>
            <p:txBody>
              <a:bodyPr/>
              <a:lstStyle/>
              <a:p>
                <a:endParaRPr lang="pt-BR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9024182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2">
            <a:extLst>
              <a:ext uri="{FF2B5EF4-FFF2-40B4-BE49-F238E27FC236}">
                <a16:creationId xmlns:a16="http://schemas.microsoft.com/office/drawing/2014/main" id="{F8F26E1B-4330-46B3-D8C3-FEAC2BD80282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609780" y="1884694"/>
            <a:ext cx="10972440" cy="3088611"/>
          </a:xfrm>
        </p:spPr>
        <p:txBody>
          <a:bodyPr anchor="t"/>
          <a:lstStyle/>
          <a:p>
            <a:r>
              <a:rPr lang="pt-BR" sz="2400" dirty="0"/>
              <a:t>Enviado ao BRDE depois de concluídas as verificações pela ANCINE.</a:t>
            </a:r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  <a:p>
            <a:r>
              <a:rPr lang="pt-BR" sz="2400" dirty="0"/>
              <a:t>O envio é comunicado à proponente pelo e-mail informado no BRDE.</a:t>
            </a:r>
          </a:p>
          <a:p>
            <a:endParaRPr lang="pt-BR" sz="2400" dirty="0"/>
          </a:p>
          <a:p>
            <a:endParaRPr lang="pt-BR" sz="2400" dirty="0"/>
          </a:p>
          <a:p>
            <a:r>
              <a:rPr lang="pt-BR" sz="2400" dirty="0"/>
              <a:t>Projetos priorizados para aprovação para execução, serão também priorizados na contratação pelo BRDE. 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4CB52AF5-31D1-89C4-8621-9246369EA1DD}"/>
              </a:ext>
            </a:extLst>
          </p:cNvPr>
          <p:cNvSpPr txBox="1">
            <a:spLocks/>
          </p:cNvSpPr>
          <p:nvPr/>
        </p:nvSpPr>
        <p:spPr>
          <a:xfrm>
            <a:off x="609480" y="467385"/>
            <a:ext cx="9143640" cy="1146927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>
                <a:solidFill>
                  <a:srgbClr val="2E5E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Ofício de contratação</a:t>
            </a:r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5031ECA5-27EC-C364-A163-92FE69495B67}"/>
              </a:ext>
            </a:extLst>
          </p:cNvPr>
          <p:cNvGrpSpPr/>
          <p:nvPr/>
        </p:nvGrpSpPr>
        <p:grpSpPr>
          <a:xfrm>
            <a:off x="7332562" y="5762933"/>
            <a:ext cx="4716683" cy="960699"/>
            <a:chOff x="7390436" y="5787342"/>
            <a:chExt cx="4716683" cy="960699"/>
          </a:xfrm>
        </p:grpSpPr>
        <p:sp>
          <p:nvSpPr>
            <p:cNvPr id="3" name="Retângulo 2">
              <a:extLst>
                <a:ext uri="{FF2B5EF4-FFF2-40B4-BE49-F238E27FC236}">
                  <a16:creationId xmlns:a16="http://schemas.microsoft.com/office/drawing/2014/main" id="{3AC9B83C-6285-62F1-5B25-9954E5150E83}"/>
                </a:ext>
              </a:extLst>
            </p:cNvPr>
            <p:cNvSpPr/>
            <p:nvPr/>
          </p:nvSpPr>
          <p:spPr>
            <a:xfrm>
              <a:off x="7766613" y="5787342"/>
              <a:ext cx="4340506" cy="9606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4" name="Group 5">
              <a:extLst>
                <a:ext uri="{FF2B5EF4-FFF2-40B4-BE49-F238E27FC236}">
                  <a16:creationId xmlns:a16="http://schemas.microsoft.com/office/drawing/2014/main" id="{2E23F9EB-B201-80DE-A0FD-AC066EF1AE2B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7390436" y="5945867"/>
              <a:ext cx="4716683" cy="734988"/>
              <a:chOff x="0" y="0"/>
              <a:chExt cx="11874731" cy="1850408"/>
            </a:xfrm>
          </p:grpSpPr>
          <p:sp>
            <p:nvSpPr>
              <p:cNvPr id="5" name="Freeform 6">
                <a:extLst>
                  <a:ext uri="{FF2B5EF4-FFF2-40B4-BE49-F238E27FC236}">
                    <a16:creationId xmlns:a16="http://schemas.microsoft.com/office/drawing/2014/main" id="{298A2A20-5675-D4C2-79D0-FCFBEBED9889}"/>
                  </a:ext>
                </a:extLst>
              </p:cNvPr>
              <p:cNvSpPr/>
              <p:nvPr/>
            </p:nvSpPr>
            <p:spPr>
              <a:xfrm>
                <a:off x="0" y="387061"/>
                <a:ext cx="3379809" cy="1013943"/>
              </a:xfrm>
              <a:custGeom>
                <a:avLst/>
                <a:gdLst/>
                <a:ahLst/>
                <a:cxnLst/>
                <a:rect l="l" t="t" r="r" b="b"/>
                <a:pathLst>
                  <a:path w="3379809" h="1013943">
                    <a:moveTo>
                      <a:pt x="0" y="0"/>
                    </a:moveTo>
                    <a:lnTo>
                      <a:pt x="3379809" y="0"/>
                    </a:lnTo>
                    <a:lnTo>
                      <a:pt x="3379809" y="1013943"/>
                    </a:lnTo>
                    <a:lnTo>
                      <a:pt x="0" y="1013943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7" name="Freeform 7">
                <a:extLst>
                  <a:ext uri="{FF2B5EF4-FFF2-40B4-BE49-F238E27FC236}">
                    <a16:creationId xmlns:a16="http://schemas.microsoft.com/office/drawing/2014/main" id="{C95991BF-2DF6-A971-5A19-A24A1A0E1B81}"/>
                  </a:ext>
                </a:extLst>
              </p:cNvPr>
              <p:cNvSpPr/>
              <p:nvPr/>
            </p:nvSpPr>
            <p:spPr>
              <a:xfrm>
                <a:off x="7618585" y="0"/>
                <a:ext cx="4256146" cy="1850408"/>
              </a:xfrm>
              <a:custGeom>
                <a:avLst/>
                <a:gdLst/>
                <a:ahLst/>
                <a:cxnLst/>
                <a:rect l="l" t="t" r="r" b="b"/>
                <a:pathLst>
                  <a:path w="4256146" h="1850408">
                    <a:moveTo>
                      <a:pt x="0" y="0"/>
                    </a:moveTo>
                    <a:lnTo>
                      <a:pt x="4256146" y="0"/>
                    </a:lnTo>
                    <a:lnTo>
                      <a:pt x="4256146" y="1850408"/>
                    </a:lnTo>
                    <a:lnTo>
                      <a:pt x="0" y="185040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/>
                <a:stretch>
                  <a:fillRect l="-12048" t="-18895" r="-11756" b="-18147"/>
                </a:stretch>
              </a:blipFill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8" name="Freeform 8">
                <a:extLst>
                  <a:ext uri="{FF2B5EF4-FFF2-40B4-BE49-F238E27FC236}">
                    <a16:creationId xmlns:a16="http://schemas.microsoft.com/office/drawing/2014/main" id="{C904B527-CCA8-96A4-EC94-807B8A70C344}"/>
                  </a:ext>
                </a:extLst>
              </p:cNvPr>
              <p:cNvSpPr/>
              <p:nvPr/>
            </p:nvSpPr>
            <p:spPr>
              <a:xfrm>
                <a:off x="4078309" y="533151"/>
                <a:ext cx="2836782" cy="721764"/>
              </a:xfrm>
              <a:custGeom>
                <a:avLst/>
                <a:gdLst/>
                <a:ahLst/>
                <a:cxnLst/>
                <a:rect l="l" t="t" r="r" b="b"/>
                <a:pathLst>
                  <a:path w="2836782" h="721764">
                    <a:moveTo>
                      <a:pt x="0" y="0"/>
                    </a:moveTo>
                    <a:lnTo>
                      <a:pt x="2836781" y="0"/>
                    </a:lnTo>
                    <a:lnTo>
                      <a:pt x="2836781" y="721763"/>
                    </a:lnTo>
                    <a:lnTo>
                      <a:pt x="0" y="721763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4"/>
                <a:stretch>
                  <a:fillRect l="-31864" t="-604706" r="-204552" b="-617529"/>
                </a:stretch>
              </a:blipFill>
            </p:spPr>
            <p:txBody>
              <a:bodyPr/>
              <a:lstStyle/>
              <a:p>
                <a:endParaRPr lang="pt-BR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328712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2">
            <a:extLst>
              <a:ext uri="{FF2B5EF4-FFF2-40B4-BE49-F238E27FC236}">
                <a16:creationId xmlns:a16="http://schemas.microsoft.com/office/drawing/2014/main" id="{F8F26E1B-4330-46B3-D8C3-FEAC2BD80282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514478" y="2053405"/>
            <a:ext cx="2442478" cy="879801"/>
          </a:xfrm>
        </p:spPr>
        <p:txBody>
          <a:bodyPr/>
          <a:lstStyle/>
          <a:p>
            <a:r>
              <a:rPr lang="pt-BR" sz="2400"/>
              <a:t>Mapa de</a:t>
            </a:r>
          </a:p>
          <a:p>
            <a:r>
              <a:rPr lang="pt-BR" sz="2400"/>
              <a:t>contratação –</a:t>
            </a:r>
          </a:p>
          <a:p>
            <a:r>
              <a:rPr lang="pt-BR" sz="2400"/>
              <a:t>sistema BRDE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4CB52AF5-31D1-89C4-8621-9246369EA1DD}"/>
              </a:ext>
            </a:extLst>
          </p:cNvPr>
          <p:cNvSpPr txBox="1">
            <a:spLocks/>
          </p:cNvSpPr>
          <p:nvPr/>
        </p:nvSpPr>
        <p:spPr>
          <a:xfrm>
            <a:off x="609480" y="467385"/>
            <a:ext cx="9143640" cy="1146927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>
                <a:solidFill>
                  <a:srgbClr val="2E5E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Acompanhamento da contratação</a:t>
            </a:r>
          </a:p>
        </p:txBody>
      </p:sp>
      <p:sp>
        <p:nvSpPr>
          <p:cNvPr id="7" name="Seta: para a Direita 6">
            <a:extLst>
              <a:ext uri="{FF2B5EF4-FFF2-40B4-BE49-F238E27FC236}">
                <a16:creationId xmlns:a16="http://schemas.microsoft.com/office/drawing/2014/main" id="{A27FD257-F521-E4C4-1C29-855C848388B2}"/>
              </a:ext>
            </a:extLst>
          </p:cNvPr>
          <p:cNvSpPr/>
          <p:nvPr/>
        </p:nvSpPr>
        <p:spPr>
          <a:xfrm>
            <a:off x="2370161" y="3591415"/>
            <a:ext cx="1024128" cy="316992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27E36C37-0598-2D84-3BA6-7A19B49781BF}"/>
              </a:ext>
            </a:extLst>
          </p:cNvPr>
          <p:cNvGrpSpPr/>
          <p:nvPr/>
        </p:nvGrpSpPr>
        <p:grpSpPr>
          <a:xfrm>
            <a:off x="7332562" y="5762933"/>
            <a:ext cx="4716683" cy="960699"/>
            <a:chOff x="7390436" y="5787342"/>
            <a:chExt cx="4716683" cy="960699"/>
          </a:xfrm>
        </p:grpSpPr>
        <p:sp>
          <p:nvSpPr>
            <p:cNvPr id="3" name="Retângulo 2">
              <a:extLst>
                <a:ext uri="{FF2B5EF4-FFF2-40B4-BE49-F238E27FC236}">
                  <a16:creationId xmlns:a16="http://schemas.microsoft.com/office/drawing/2014/main" id="{C8E867A4-9AE9-7A78-6D8F-52A3C32E4BC7}"/>
                </a:ext>
              </a:extLst>
            </p:cNvPr>
            <p:cNvSpPr/>
            <p:nvPr/>
          </p:nvSpPr>
          <p:spPr>
            <a:xfrm>
              <a:off x="7766613" y="5787342"/>
              <a:ext cx="4340506" cy="9606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4" name="Group 5">
              <a:extLst>
                <a:ext uri="{FF2B5EF4-FFF2-40B4-BE49-F238E27FC236}">
                  <a16:creationId xmlns:a16="http://schemas.microsoft.com/office/drawing/2014/main" id="{54E82695-7897-8FF3-9518-C40B45194783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7390436" y="5945867"/>
              <a:ext cx="4716683" cy="734988"/>
              <a:chOff x="0" y="0"/>
              <a:chExt cx="11874731" cy="1850408"/>
            </a:xfrm>
          </p:grpSpPr>
          <p:sp>
            <p:nvSpPr>
              <p:cNvPr id="8" name="Freeform 6">
                <a:extLst>
                  <a:ext uri="{FF2B5EF4-FFF2-40B4-BE49-F238E27FC236}">
                    <a16:creationId xmlns:a16="http://schemas.microsoft.com/office/drawing/2014/main" id="{4B411BD9-58F0-EF5D-8EE3-107903E4CAE4}"/>
                  </a:ext>
                </a:extLst>
              </p:cNvPr>
              <p:cNvSpPr/>
              <p:nvPr/>
            </p:nvSpPr>
            <p:spPr>
              <a:xfrm>
                <a:off x="0" y="387061"/>
                <a:ext cx="3379809" cy="1013943"/>
              </a:xfrm>
              <a:custGeom>
                <a:avLst/>
                <a:gdLst/>
                <a:ahLst/>
                <a:cxnLst/>
                <a:rect l="l" t="t" r="r" b="b"/>
                <a:pathLst>
                  <a:path w="3379809" h="1013943">
                    <a:moveTo>
                      <a:pt x="0" y="0"/>
                    </a:moveTo>
                    <a:lnTo>
                      <a:pt x="3379809" y="0"/>
                    </a:lnTo>
                    <a:lnTo>
                      <a:pt x="3379809" y="1013943"/>
                    </a:lnTo>
                    <a:lnTo>
                      <a:pt x="0" y="1013943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0" name="Freeform 7">
                <a:extLst>
                  <a:ext uri="{FF2B5EF4-FFF2-40B4-BE49-F238E27FC236}">
                    <a16:creationId xmlns:a16="http://schemas.microsoft.com/office/drawing/2014/main" id="{8D21DF06-0269-9682-73EF-1B10CADC9C5B}"/>
                  </a:ext>
                </a:extLst>
              </p:cNvPr>
              <p:cNvSpPr/>
              <p:nvPr/>
            </p:nvSpPr>
            <p:spPr>
              <a:xfrm>
                <a:off x="7618585" y="0"/>
                <a:ext cx="4256146" cy="1850408"/>
              </a:xfrm>
              <a:custGeom>
                <a:avLst/>
                <a:gdLst/>
                <a:ahLst/>
                <a:cxnLst/>
                <a:rect l="l" t="t" r="r" b="b"/>
                <a:pathLst>
                  <a:path w="4256146" h="1850408">
                    <a:moveTo>
                      <a:pt x="0" y="0"/>
                    </a:moveTo>
                    <a:lnTo>
                      <a:pt x="4256146" y="0"/>
                    </a:lnTo>
                    <a:lnTo>
                      <a:pt x="4256146" y="1850408"/>
                    </a:lnTo>
                    <a:lnTo>
                      <a:pt x="0" y="185040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/>
                <a:stretch>
                  <a:fillRect l="-12048" t="-18895" r="-11756" b="-18147"/>
                </a:stretch>
              </a:blipFill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1" name="Freeform 8">
                <a:extLst>
                  <a:ext uri="{FF2B5EF4-FFF2-40B4-BE49-F238E27FC236}">
                    <a16:creationId xmlns:a16="http://schemas.microsoft.com/office/drawing/2014/main" id="{EB99BE37-4D01-BAF0-7138-BB724A4E102B}"/>
                  </a:ext>
                </a:extLst>
              </p:cNvPr>
              <p:cNvSpPr/>
              <p:nvPr/>
            </p:nvSpPr>
            <p:spPr>
              <a:xfrm>
                <a:off x="4078309" y="533151"/>
                <a:ext cx="2836782" cy="721764"/>
              </a:xfrm>
              <a:custGeom>
                <a:avLst/>
                <a:gdLst/>
                <a:ahLst/>
                <a:cxnLst/>
                <a:rect l="l" t="t" r="r" b="b"/>
                <a:pathLst>
                  <a:path w="2836782" h="721764">
                    <a:moveTo>
                      <a:pt x="0" y="0"/>
                    </a:moveTo>
                    <a:lnTo>
                      <a:pt x="2836781" y="0"/>
                    </a:lnTo>
                    <a:lnTo>
                      <a:pt x="2836781" y="721763"/>
                    </a:lnTo>
                    <a:lnTo>
                      <a:pt x="0" y="721763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4"/>
                <a:stretch>
                  <a:fillRect l="-31864" t="-604706" r="-204552" b="-617529"/>
                </a:stretch>
              </a:blipFill>
            </p:spPr>
            <p:txBody>
              <a:bodyPr/>
              <a:lstStyle/>
              <a:p>
                <a:endParaRPr lang="pt-BR"/>
              </a:p>
            </p:txBody>
          </p:sp>
        </p:grpSp>
      </p:grpSp>
      <p:pic>
        <p:nvPicPr>
          <p:cNvPr id="5" name="Imagem 4">
            <a:extLst>
              <a:ext uri="{FF2B5EF4-FFF2-40B4-BE49-F238E27FC236}">
                <a16:creationId xmlns:a16="http://schemas.microsoft.com/office/drawing/2014/main" id="{B8C2E277-D496-CF04-7FCF-F89B683E09A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78557" y="1436914"/>
            <a:ext cx="7575265" cy="447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01443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2">
            <a:extLst>
              <a:ext uri="{FF2B5EF4-FFF2-40B4-BE49-F238E27FC236}">
                <a16:creationId xmlns:a16="http://schemas.microsoft.com/office/drawing/2014/main" id="{F8F26E1B-4330-46B3-D8C3-FEAC2BD80282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609480" y="1727115"/>
            <a:ext cx="10972440" cy="350499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pt-BR" sz="2000" dirty="0"/>
              <a:t>O Extrato do Contrato é publicado pelo BRDE no Diário Oficial da União.</a:t>
            </a:r>
          </a:p>
          <a:p>
            <a:pPr>
              <a:lnSpc>
                <a:spcPct val="150000"/>
              </a:lnSpc>
            </a:pPr>
            <a:endParaRPr lang="pt-BR" sz="500" dirty="0"/>
          </a:p>
          <a:p>
            <a:pPr>
              <a:lnSpc>
                <a:spcPct val="150000"/>
              </a:lnSpc>
            </a:pPr>
            <a:r>
              <a:rPr lang="pt-BR" sz="2000" dirty="0"/>
              <a:t>Desembolso condicionado a: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dirty="0"/>
              <a:t>Publicação do extrato do contrato;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dirty="0"/>
              <a:t>Regularidade fiscal, previdenciária, trabalhista e com FGTS;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dirty="0"/>
              <a:t>Adimplência ANCINE e CADIN.</a:t>
            </a:r>
          </a:p>
          <a:p>
            <a:pPr>
              <a:lnSpc>
                <a:spcPct val="150000"/>
              </a:lnSpc>
            </a:pPr>
            <a:endParaRPr lang="pt-BR" sz="600" dirty="0"/>
          </a:p>
          <a:p>
            <a:pPr>
              <a:lnSpc>
                <a:spcPct val="150000"/>
              </a:lnSpc>
            </a:pPr>
            <a:r>
              <a:rPr lang="pt-BR" sz="2000" dirty="0"/>
              <a:t>Conta aberta em nome da PRODUTORA (projetos de produção)  – conta de movimentação e </a:t>
            </a:r>
            <a:r>
              <a:rPr lang="pt-BR" sz="2000" dirty="0" err="1"/>
              <a:t>Salic</a:t>
            </a:r>
            <a:r>
              <a:rPr lang="pt-BR" sz="2000" dirty="0"/>
              <a:t> específicos para os recursos provenientes do contrato. 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4CB52AF5-31D1-89C4-8621-9246369EA1DD}"/>
              </a:ext>
            </a:extLst>
          </p:cNvPr>
          <p:cNvSpPr txBox="1">
            <a:spLocks/>
          </p:cNvSpPr>
          <p:nvPr/>
        </p:nvSpPr>
        <p:spPr>
          <a:xfrm>
            <a:off x="609480" y="467385"/>
            <a:ext cx="10103828" cy="1146927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200" b="1" dirty="0">
                <a:solidFill>
                  <a:srgbClr val="2E5E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Publicação do Extrato do Contrato e Desembolso</a:t>
            </a:r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ADF33C67-91E5-A798-56BB-53CD3D3E9705}"/>
              </a:ext>
            </a:extLst>
          </p:cNvPr>
          <p:cNvGrpSpPr/>
          <p:nvPr/>
        </p:nvGrpSpPr>
        <p:grpSpPr>
          <a:xfrm>
            <a:off x="7332562" y="5762933"/>
            <a:ext cx="4716683" cy="960699"/>
            <a:chOff x="7390436" y="5787342"/>
            <a:chExt cx="4716683" cy="960699"/>
          </a:xfrm>
        </p:grpSpPr>
        <p:sp>
          <p:nvSpPr>
            <p:cNvPr id="3" name="Retângulo 2">
              <a:extLst>
                <a:ext uri="{FF2B5EF4-FFF2-40B4-BE49-F238E27FC236}">
                  <a16:creationId xmlns:a16="http://schemas.microsoft.com/office/drawing/2014/main" id="{532FCA49-2CAA-2353-36F6-D87ACA4FEDCD}"/>
                </a:ext>
              </a:extLst>
            </p:cNvPr>
            <p:cNvSpPr/>
            <p:nvPr/>
          </p:nvSpPr>
          <p:spPr>
            <a:xfrm>
              <a:off x="7766613" y="5787342"/>
              <a:ext cx="4340506" cy="9606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4" name="Group 5">
              <a:extLst>
                <a:ext uri="{FF2B5EF4-FFF2-40B4-BE49-F238E27FC236}">
                  <a16:creationId xmlns:a16="http://schemas.microsoft.com/office/drawing/2014/main" id="{9A5467FF-A599-13B6-86EE-522EC904C69C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7390436" y="5945867"/>
              <a:ext cx="4716683" cy="734988"/>
              <a:chOff x="0" y="0"/>
              <a:chExt cx="11874731" cy="1850408"/>
            </a:xfrm>
          </p:grpSpPr>
          <p:sp>
            <p:nvSpPr>
              <p:cNvPr id="5" name="Freeform 6">
                <a:extLst>
                  <a:ext uri="{FF2B5EF4-FFF2-40B4-BE49-F238E27FC236}">
                    <a16:creationId xmlns:a16="http://schemas.microsoft.com/office/drawing/2014/main" id="{21D5EFA6-8ADD-4A50-18B9-C4B58CE7B688}"/>
                  </a:ext>
                </a:extLst>
              </p:cNvPr>
              <p:cNvSpPr/>
              <p:nvPr/>
            </p:nvSpPr>
            <p:spPr>
              <a:xfrm>
                <a:off x="0" y="387061"/>
                <a:ext cx="3379809" cy="1013943"/>
              </a:xfrm>
              <a:custGeom>
                <a:avLst/>
                <a:gdLst/>
                <a:ahLst/>
                <a:cxnLst/>
                <a:rect l="l" t="t" r="r" b="b"/>
                <a:pathLst>
                  <a:path w="3379809" h="1013943">
                    <a:moveTo>
                      <a:pt x="0" y="0"/>
                    </a:moveTo>
                    <a:lnTo>
                      <a:pt x="3379809" y="0"/>
                    </a:lnTo>
                    <a:lnTo>
                      <a:pt x="3379809" y="1013943"/>
                    </a:lnTo>
                    <a:lnTo>
                      <a:pt x="0" y="1013943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7" name="Freeform 7">
                <a:extLst>
                  <a:ext uri="{FF2B5EF4-FFF2-40B4-BE49-F238E27FC236}">
                    <a16:creationId xmlns:a16="http://schemas.microsoft.com/office/drawing/2014/main" id="{A030DAE8-209E-0C12-893D-ED8736232C75}"/>
                  </a:ext>
                </a:extLst>
              </p:cNvPr>
              <p:cNvSpPr/>
              <p:nvPr/>
            </p:nvSpPr>
            <p:spPr>
              <a:xfrm>
                <a:off x="7618585" y="0"/>
                <a:ext cx="4256146" cy="1850408"/>
              </a:xfrm>
              <a:custGeom>
                <a:avLst/>
                <a:gdLst/>
                <a:ahLst/>
                <a:cxnLst/>
                <a:rect l="l" t="t" r="r" b="b"/>
                <a:pathLst>
                  <a:path w="4256146" h="1850408">
                    <a:moveTo>
                      <a:pt x="0" y="0"/>
                    </a:moveTo>
                    <a:lnTo>
                      <a:pt x="4256146" y="0"/>
                    </a:lnTo>
                    <a:lnTo>
                      <a:pt x="4256146" y="1850408"/>
                    </a:lnTo>
                    <a:lnTo>
                      <a:pt x="0" y="185040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/>
                <a:stretch>
                  <a:fillRect l="-12048" t="-18895" r="-11756" b="-18147"/>
                </a:stretch>
              </a:blipFill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8" name="Freeform 8">
                <a:extLst>
                  <a:ext uri="{FF2B5EF4-FFF2-40B4-BE49-F238E27FC236}">
                    <a16:creationId xmlns:a16="http://schemas.microsoft.com/office/drawing/2014/main" id="{D5CBF555-1E62-49EA-EE8F-64376049BBE2}"/>
                  </a:ext>
                </a:extLst>
              </p:cNvPr>
              <p:cNvSpPr/>
              <p:nvPr/>
            </p:nvSpPr>
            <p:spPr>
              <a:xfrm>
                <a:off x="4078309" y="533151"/>
                <a:ext cx="2836782" cy="721764"/>
              </a:xfrm>
              <a:custGeom>
                <a:avLst/>
                <a:gdLst/>
                <a:ahLst/>
                <a:cxnLst/>
                <a:rect l="l" t="t" r="r" b="b"/>
                <a:pathLst>
                  <a:path w="2836782" h="721764">
                    <a:moveTo>
                      <a:pt x="0" y="0"/>
                    </a:moveTo>
                    <a:lnTo>
                      <a:pt x="2836781" y="0"/>
                    </a:lnTo>
                    <a:lnTo>
                      <a:pt x="2836781" y="721763"/>
                    </a:lnTo>
                    <a:lnTo>
                      <a:pt x="0" y="721763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4"/>
                <a:stretch>
                  <a:fillRect l="-31864" t="-604706" r="-204552" b="-617529"/>
                </a:stretch>
              </a:blipFill>
            </p:spPr>
            <p:txBody>
              <a:bodyPr/>
              <a:lstStyle/>
              <a:p>
                <a:endParaRPr lang="pt-BR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802551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D95C5C-4364-052B-6433-CE8159FB6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80" y="467385"/>
            <a:ext cx="9143640" cy="1146927"/>
          </a:xfrm>
        </p:spPr>
        <p:txBody>
          <a:bodyPr/>
          <a:lstStyle/>
          <a:p>
            <a:r>
              <a:rPr lang="pt-BR" b="1" dirty="0">
                <a:solidFill>
                  <a:srgbClr val="2E5E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Processo de contratação</a:t>
            </a:r>
            <a:endParaRPr lang="pt-BR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Seta: Divisa 5">
            <a:extLst>
              <a:ext uri="{FF2B5EF4-FFF2-40B4-BE49-F238E27FC236}">
                <a16:creationId xmlns:a16="http://schemas.microsoft.com/office/drawing/2014/main" id="{406847CB-0CAA-9310-4938-29FA6EE2DAE9}"/>
              </a:ext>
            </a:extLst>
          </p:cNvPr>
          <p:cNvSpPr/>
          <p:nvPr/>
        </p:nvSpPr>
        <p:spPr>
          <a:xfrm>
            <a:off x="5541115" y="2709614"/>
            <a:ext cx="1078443" cy="1639625"/>
          </a:xfrm>
          <a:prstGeom prst="chevron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7" name="Seta: Divisa 6">
            <a:extLst>
              <a:ext uri="{FF2B5EF4-FFF2-40B4-BE49-F238E27FC236}">
                <a16:creationId xmlns:a16="http://schemas.microsoft.com/office/drawing/2014/main" id="{96F5B1CE-6544-1C0B-1BF5-EE205429BCA4}"/>
              </a:ext>
            </a:extLst>
          </p:cNvPr>
          <p:cNvSpPr/>
          <p:nvPr/>
        </p:nvSpPr>
        <p:spPr>
          <a:xfrm>
            <a:off x="8659572" y="2709614"/>
            <a:ext cx="1108668" cy="1639625"/>
          </a:xfrm>
          <a:prstGeom prst="chevron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8" name="Retângulo: Cantos Arredondados 7">
            <a:extLst>
              <a:ext uri="{FF2B5EF4-FFF2-40B4-BE49-F238E27FC236}">
                <a16:creationId xmlns:a16="http://schemas.microsoft.com/office/drawing/2014/main" id="{3AC9D30F-8C92-61D4-5D0A-1485D04EC8DE}"/>
              </a:ext>
            </a:extLst>
          </p:cNvPr>
          <p:cNvSpPr/>
          <p:nvPr/>
        </p:nvSpPr>
        <p:spPr>
          <a:xfrm>
            <a:off x="3480414" y="2556200"/>
            <a:ext cx="1911904" cy="2065868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/>
              <a:t>Aprovação para Execução</a:t>
            </a:r>
          </a:p>
        </p:txBody>
      </p:sp>
      <p:sp>
        <p:nvSpPr>
          <p:cNvPr id="9" name="Retângulo: Cantos Arredondados 8">
            <a:extLst>
              <a:ext uri="{FF2B5EF4-FFF2-40B4-BE49-F238E27FC236}">
                <a16:creationId xmlns:a16="http://schemas.microsoft.com/office/drawing/2014/main" id="{AB89FB16-2BC7-C374-FC7E-E0810C27826B}"/>
              </a:ext>
            </a:extLst>
          </p:cNvPr>
          <p:cNvSpPr/>
          <p:nvPr/>
        </p:nvSpPr>
        <p:spPr>
          <a:xfrm>
            <a:off x="6757031" y="2556201"/>
            <a:ext cx="1794645" cy="2065867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/>
              <a:t>Análise de contratação</a:t>
            </a:r>
          </a:p>
        </p:txBody>
      </p:sp>
      <p:sp>
        <p:nvSpPr>
          <p:cNvPr id="10" name="Retângulo: Cantos Arredondados 9">
            <a:extLst>
              <a:ext uri="{FF2B5EF4-FFF2-40B4-BE49-F238E27FC236}">
                <a16:creationId xmlns:a16="http://schemas.microsoft.com/office/drawing/2014/main" id="{5C84DEBC-5591-335F-364A-34CA38DBF4ED}"/>
              </a:ext>
            </a:extLst>
          </p:cNvPr>
          <p:cNvSpPr/>
          <p:nvPr/>
        </p:nvSpPr>
        <p:spPr>
          <a:xfrm>
            <a:off x="9984031" y="2518559"/>
            <a:ext cx="1784044" cy="2021737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/>
              <a:t>Desembolso FSA e 1ª Liberação de Recursos</a:t>
            </a:r>
          </a:p>
        </p:txBody>
      </p:sp>
      <p:sp>
        <p:nvSpPr>
          <p:cNvPr id="5" name="Retângulo: Cantos Arredondados 4">
            <a:extLst>
              <a:ext uri="{FF2B5EF4-FFF2-40B4-BE49-F238E27FC236}">
                <a16:creationId xmlns:a16="http://schemas.microsoft.com/office/drawing/2014/main" id="{496EF5D9-0F59-AEA1-BA27-CE30655F07C7}"/>
              </a:ext>
            </a:extLst>
          </p:cNvPr>
          <p:cNvSpPr/>
          <p:nvPr/>
        </p:nvSpPr>
        <p:spPr>
          <a:xfrm>
            <a:off x="263846" y="2518559"/>
            <a:ext cx="1911904" cy="2065868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/>
              <a:t>Aprovação para Captação</a:t>
            </a:r>
          </a:p>
        </p:txBody>
      </p:sp>
      <p:sp>
        <p:nvSpPr>
          <p:cNvPr id="11" name="Seta: Divisa 10">
            <a:extLst>
              <a:ext uri="{FF2B5EF4-FFF2-40B4-BE49-F238E27FC236}">
                <a16:creationId xmlns:a16="http://schemas.microsoft.com/office/drawing/2014/main" id="{3627311F-9271-081E-3439-318A858A9747}"/>
              </a:ext>
            </a:extLst>
          </p:cNvPr>
          <p:cNvSpPr/>
          <p:nvPr/>
        </p:nvSpPr>
        <p:spPr>
          <a:xfrm>
            <a:off x="2283645" y="2709614"/>
            <a:ext cx="1078443" cy="1639625"/>
          </a:xfrm>
          <a:prstGeom prst="chevron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tx1"/>
              </a:solidFill>
            </a:endParaRPr>
          </a:p>
        </p:txBody>
      </p:sp>
      <p:grpSp>
        <p:nvGrpSpPr>
          <p:cNvPr id="3" name="Agrupar 2">
            <a:extLst>
              <a:ext uri="{FF2B5EF4-FFF2-40B4-BE49-F238E27FC236}">
                <a16:creationId xmlns:a16="http://schemas.microsoft.com/office/drawing/2014/main" id="{DD0DE9DB-FB3C-FCBC-D8F9-2D4B1131B3DD}"/>
              </a:ext>
            </a:extLst>
          </p:cNvPr>
          <p:cNvGrpSpPr/>
          <p:nvPr/>
        </p:nvGrpSpPr>
        <p:grpSpPr>
          <a:xfrm>
            <a:off x="7332562" y="5762933"/>
            <a:ext cx="4716683" cy="960699"/>
            <a:chOff x="7390436" y="5787342"/>
            <a:chExt cx="4716683" cy="960699"/>
          </a:xfrm>
        </p:grpSpPr>
        <p:sp>
          <p:nvSpPr>
            <p:cNvPr id="4" name="Retângulo 3">
              <a:extLst>
                <a:ext uri="{FF2B5EF4-FFF2-40B4-BE49-F238E27FC236}">
                  <a16:creationId xmlns:a16="http://schemas.microsoft.com/office/drawing/2014/main" id="{5F410634-62CD-F3B2-CDDB-32EBFCBF13CE}"/>
                </a:ext>
              </a:extLst>
            </p:cNvPr>
            <p:cNvSpPr/>
            <p:nvPr/>
          </p:nvSpPr>
          <p:spPr>
            <a:xfrm>
              <a:off x="7766613" y="5787342"/>
              <a:ext cx="4340506" cy="9606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12" name="Group 5">
              <a:extLst>
                <a:ext uri="{FF2B5EF4-FFF2-40B4-BE49-F238E27FC236}">
                  <a16:creationId xmlns:a16="http://schemas.microsoft.com/office/drawing/2014/main" id="{D353627F-224E-09A7-AD29-EA27402315F3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7390436" y="5945867"/>
              <a:ext cx="4716683" cy="734988"/>
              <a:chOff x="0" y="0"/>
              <a:chExt cx="11874731" cy="1850408"/>
            </a:xfrm>
          </p:grpSpPr>
          <p:sp>
            <p:nvSpPr>
              <p:cNvPr id="13" name="Freeform 6">
                <a:extLst>
                  <a:ext uri="{FF2B5EF4-FFF2-40B4-BE49-F238E27FC236}">
                    <a16:creationId xmlns:a16="http://schemas.microsoft.com/office/drawing/2014/main" id="{6BF75646-6D0E-7D56-E027-517621AA8082}"/>
                  </a:ext>
                </a:extLst>
              </p:cNvPr>
              <p:cNvSpPr/>
              <p:nvPr/>
            </p:nvSpPr>
            <p:spPr>
              <a:xfrm>
                <a:off x="0" y="387061"/>
                <a:ext cx="3379809" cy="1013943"/>
              </a:xfrm>
              <a:custGeom>
                <a:avLst/>
                <a:gdLst/>
                <a:ahLst/>
                <a:cxnLst/>
                <a:rect l="l" t="t" r="r" b="b"/>
                <a:pathLst>
                  <a:path w="3379809" h="1013943">
                    <a:moveTo>
                      <a:pt x="0" y="0"/>
                    </a:moveTo>
                    <a:lnTo>
                      <a:pt x="3379809" y="0"/>
                    </a:lnTo>
                    <a:lnTo>
                      <a:pt x="3379809" y="1013943"/>
                    </a:lnTo>
                    <a:lnTo>
                      <a:pt x="0" y="1013943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4" name="Freeform 7">
                <a:extLst>
                  <a:ext uri="{FF2B5EF4-FFF2-40B4-BE49-F238E27FC236}">
                    <a16:creationId xmlns:a16="http://schemas.microsoft.com/office/drawing/2014/main" id="{A5B3254C-46C5-0BC7-C33C-AC1696FB8AB4}"/>
                  </a:ext>
                </a:extLst>
              </p:cNvPr>
              <p:cNvSpPr/>
              <p:nvPr/>
            </p:nvSpPr>
            <p:spPr>
              <a:xfrm>
                <a:off x="7618585" y="0"/>
                <a:ext cx="4256146" cy="1850408"/>
              </a:xfrm>
              <a:custGeom>
                <a:avLst/>
                <a:gdLst/>
                <a:ahLst/>
                <a:cxnLst/>
                <a:rect l="l" t="t" r="r" b="b"/>
                <a:pathLst>
                  <a:path w="4256146" h="1850408">
                    <a:moveTo>
                      <a:pt x="0" y="0"/>
                    </a:moveTo>
                    <a:lnTo>
                      <a:pt x="4256146" y="0"/>
                    </a:lnTo>
                    <a:lnTo>
                      <a:pt x="4256146" y="1850408"/>
                    </a:lnTo>
                    <a:lnTo>
                      <a:pt x="0" y="185040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/>
                <a:stretch>
                  <a:fillRect l="-12048" t="-18895" r="-11756" b="-18147"/>
                </a:stretch>
              </a:blipFill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5" name="Freeform 8">
                <a:extLst>
                  <a:ext uri="{FF2B5EF4-FFF2-40B4-BE49-F238E27FC236}">
                    <a16:creationId xmlns:a16="http://schemas.microsoft.com/office/drawing/2014/main" id="{2E312057-4B83-0223-C1BB-CE788E176A0F}"/>
                  </a:ext>
                </a:extLst>
              </p:cNvPr>
              <p:cNvSpPr/>
              <p:nvPr/>
            </p:nvSpPr>
            <p:spPr>
              <a:xfrm>
                <a:off x="4078309" y="533151"/>
                <a:ext cx="2836782" cy="721764"/>
              </a:xfrm>
              <a:custGeom>
                <a:avLst/>
                <a:gdLst/>
                <a:ahLst/>
                <a:cxnLst/>
                <a:rect l="l" t="t" r="r" b="b"/>
                <a:pathLst>
                  <a:path w="2836782" h="721764">
                    <a:moveTo>
                      <a:pt x="0" y="0"/>
                    </a:moveTo>
                    <a:lnTo>
                      <a:pt x="2836781" y="0"/>
                    </a:lnTo>
                    <a:lnTo>
                      <a:pt x="2836781" y="721763"/>
                    </a:lnTo>
                    <a:lnTo>
                      <a:pt x="0" y="721763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4"/>
                <a:stretch>
                  <a:fillRect l="-31864" t="-604706" r="-204552" b="-617529"/>
                </a:stretch>
              </a:blipFill>
            </p:spPr>
            <p:txBody>
              <a:bodyPr/>
              <a:lstStyle/>
              <a:p>
                <a:endParaRPr lang="pt-BR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346518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2">
            <a:extLst>
              <a:ext uri="{FF2B5EF4-FFF2-40B4-BE49-F238E27FC236}">
                <a16:creationId xmlns:a16="http://schemas.microsoft.com/office/drawing/2014/main" id="{F8F26E1B-4330-46B3-D8C3-FEAC2BD80282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609780" y="1911999"/>
            <a:ext cx="10972440" cy="2815479"/>
          </a:xfrm>
        </p:spPr>
        <p:txBody>
          <a:bodyPr/>
          <a:lstStyle/>
          <a:p>
            <a:endParaRPr lang="pt-BR" sz="2400" dirty="0"/>
          </a:p>
          <a:p>
            <a:r>
              <a:rPr lang="pt-BR" sz="2400" dirty="0">
                <a:ea typeface="+mj-lt"/>
                <a:cs typeface="+mj-lt"/>
              </a:rPr>
              <a:t>Dúvidas sobre a contratação do projeto na ANCINE:</a:t>
            </a:r>
          </a:p>
          <a:p>
            <a:r>
              <a:rPr lang="pt-BR" sz="2400" dirty="0">
                <a:ea typeface="+mj-lt"/>
                <a:cs typeface="+mj-lt"/>
                <a:hlinkClick r:id="rId2"/>
              </a:rPr>
              <a:t>contratos.sfo@ancine.gov.br</a:t>
            </a:r>
            <a:endParaRPr lang="pt-BR" sz="2400" dirty="0">
              <a:ea typeface="+mj-lt"/>
              <a:cs typeface="+mj-lt"/>
            </a:endParaRPr>
          </a:p>
          <a:p>
            <a:endParaRPr lang="pt-BR" sz="2400" dirty="0">
              <a:ea typeface="+mj-lt"/>
              <a:cs typeface="+mj-lt"/>
            </a:endParaRPr>
          </a:p>
          <a:p>
            <a:endParaRPr lang="pt-BR" sz="2400" dirty="0">
              <a:ea typeface="+mj-lt"/>
              <a:cs typeface="+mj-lt"/>
            </a:endParaRPr>
          </a:p>
          <a:p>
            <a:endParaRPr lang="pt-BR" sz="2400" dirty="0">
              <a:ea typeface="+mj-lt"/>
              <a:cs typeface="+mj-lt"/>
            </a:endParaRPr>
          </a:p>
          <a:p>
            <a:r>
              <a:rPr lang="pt-BR" sz="2400" dirty="0">
                <a:ea typeface="+mj-lt"/>
                <a:cs typeface="+mj-lt"/>
              </a:rPr>
              <a:t>Dúvidas sobre a contratação do projeto no BRDE:</a:t>
            </a:r>
          </a:p>
          <a:p>
            <a:r>
              <a:rPr lang="pt-BR" sz="2400" dirty="0">
                <a:ea typeface="+mj-lt"/>
                <a:cs typeface="+mj-lt"/>
                <a:hlinkClick r:id="rId3"/>
              </a:rPr>
              <a:t>contratacao.fsa@brde.com.br</a:t>
            </a:r>
            <a:endParaRPr lang="pt-BR" sz="2400" dirty="0">
              <a:ea typeface="+mj-lt"/>
              <a:cs typeface="+mj-lt"/>
            </a:endParaRPr>
          </a:p>
          <a:p>
            <a:endParaRPr lang="pt-BR" sz="2400" dirty="0"/>
          </a:p>
          <a:p>
            <a:endParaRPr lang="pt-BR" sz="2400" dirty="0"/>
          </a:p>
          <a:p>
            <a:endParaRPr lang="pt-BR" sz="2400" dirty="0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4CB52AF5-31D1-89C4-8621-9246369EA1DD}"/>
              </a:ext>
            </a:extLst>
          </p:cNvPr>
          <p:cNvSpPr txBox="1">
            <a:spLocks/>
          </p:cNvSpPr>
          <p:nvPr/>
        </p:nvSpPr>
        <p:spPr>
          <a:xfrm>
            <a:off x="609480" y="467385"/>
            <a:ext cx="9143640" cy="1146927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200" b="1" dirty="0">
                <a:solidFill>
                  <a:srgbClr val="2E5E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E-mails para dúvidas</a:t>
            </a:r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C0971F88-8648-0A71-CE35-BF400BF0CC3F}"/>
              </a:ext>
            </a:extLst>
          </p:cNvPr>
          <p:cNvGrpSpPr/>
          <p:nvPr/>
        </p:nvGrpSpPr>
        <p:grpSpPr>
          <a:xfrm>
            <a:off x="7332562" y="5762933"/>
            <a:ext cx="4716683" cy="960699"/>
            <a:chOff x="7390436" y="5787342"/>
            <a:chExt cx="4716683" cy="960699"/>
          </a:xfrm>
        </p:grpSpPr>
        <p:sp>
          <p:nvSpPr>
            <p:cNvPr id="3" name="Retângulo 2">
              <a:extLst>
                <a:ext uri="{FF2B5EF4-FFF2-40B4-BE49-F238E27FC236}">
                  <a16:creationId xmlns:a16="http://schemas.microsoft.com/office/drawing/2014/main" id="{95EE7472-52CE-5DBA-69BF-3FE9B387AAF3}"/>
                </a:ext>
              </a:extLst>
            </p:cNvPr>
            <p:cNvSpPr/>
            <p:nvPr/>
          </p:nvSpPr>
          <p:spPr>
            <a:xfrm>
              <a:off x="7766613" y="5787342"/>
              <a:ext cx="4340506" cy="9606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4" name="Group 5">
              <a:extLst>
                <a:ext uri="{FF2B5EF4-FFF2-40B4-BE49-F238E27FC236}">
                  <a16:creationId xmlns:a16="http://schemas.microsoft.com/office/drawing/2014/main" id="{5FE5208D-0DCA-47A9-29EA-F37D2A85F3A1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7390436" y="5945867"/>
              <a:ext cx="4716683" cy="734988"/>
              <a:chOff x="0" y="0"/>
              <a:chExt cx="11874731" cy="1850408"/>
            </a:xfrm>
          </p:grpSpPr>
          <p:sp>
            <p:nvSpPr>
              <p:cNvPr id="5" name="Freeform 6">
                <a:extLst>
                  <a:ext uri="{FF2B5EF4-FFF2-40B4-BE49-F238E27FC236}">
                    <a16:creationId xmlns:a16="http://schemas.microsoft.com/office/drawing/2014/main" id="{DE39D21E-97EA-08F7-87BD-B925BBB40246}"/>
                  </a:ext>
                </a:extLst>
              </p:cNvPr>
              <p:cNvSpPr/>
              <p:nvPr/>
            </p:nvSpPr>
            <p:spPr>
              <a:xfrm>
                <a:off x="0" y="387061"/>
                <a:ext cx="3379809" cy="1013943"/>
              </a:xfrm>
              <a:custGeom>
                <a:avLst/>
                <a:gdLst/>
                <a:ahLst/>
                <a:cxnLst/>
                <a:rect l="l" t="t" r="r" b="b"/>
                <a:pathLst>
                  <a:path w="3379809" h="1013943">
                    <a:moveTo>
                      <a:pt x="0" y="0"/>
                    </a:moveTo>
                    <a:lnTo>
                      <a:pt x="3379809" y="0"/>
                    </a:lnTo>
                    <a:lnTo>
                      <a:pt x="3379809" y="1013943"/>
                    </a:lnTo>
                    <a:lnTo>
                      <a:pt x="0" y="1013943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7" name="Freeform 7">
                <a:extLst>
                  <a:ext uri="{FF2B5EF4-FFF2-40B4-BE49-F238E27FC236}">
                    <a16:creationId xmlns:a16="http://schemas.microsoft.com/office/drawing/2014/main" id="{883FC10B-D26F-8107-8F11-6062ED710B0F}"/>
                  </a:ext>
                </a:extLst>
              </p:cNvPr>
              <p:cNvSpPr/>
              <p:nvPr/>
            </p:nvSpPr>
            <p:spPr>
              <a:xfrm>
                <a:off x="7618585" y="0"/>
                <a:ext cx="4256146" cy="1850408"/>
              </a:xfrm>
              <a:custGeom>
                <a:avLst/>
                <a:gdLst/>
                <a:ahLst/>
                <a:cxnLst/>
                <a:rect l="l" t="t" r="r" b="b"/>
                <a:pathLst>
                  <a:path w="4256146" h="1850408">
                    <a:moveTo>
                      <a:pt x="0" y="0"/>
                    </a:moveTo>
                    <a:lnTo>
                      <a:pt x="4256146" y="0"/>
                    </a:lnTo>
                    <a:lnTo>
                      <a:pt x="4256146" y="1850408"/>
                    </a:lnTo>
                    <a:lnTo>
                      <a:pt x="0" y="185040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5"/>
                <a:stretch>
                  <a:fillRect l="-12048" t="-18895" r="-11756" b="-18147"/>
                </a:stretch>
              </a:blipFill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8" name="Freeform 8">
                <a:extLst>
                  <a:ext uri="{FF2B5EF4-FFF2-40B4-BE49-F238E27FC236}">
                    <a16:creationId xmlns:a16="http://schemas.microsoft.com/office/drawing/2014/main" id="{5AE5A56A-25C8-1B94-7FFF-A1525D115D65}"/>
                  </a:ext>
                </a:extLst>
              </p:cNvPr>
              <p:cNvSpPr/>
              <p:nvPr/>
            </p:nvSpPr>
            <p:spPr>
              <a:xfrm>
                <a:off x="4078309" y="533151"/>
                <a:ext cx="2836782" cy="721764"/>
              </a:xfrm>
              <a:custGeom>
                <a:avLst/>
                <a:gdLst/>
                <a:ahLst/>
                <a:cxnLst/>
                <a:rect l="l" t="t" r="r" b="b"/>
                <a:pathLst>
                  <a:path w="2836782" h="721764">
                    <a:moveTo>
                      <a:pt x="0" y="0"/>
                    </a:moveTo>
                    <a:lnTo>
                      <a:pt x="2836781" y="0"/>
                    </a:lnTo>
                    <a:lnTo>
                      <a:pt x="2836781" y="721763"/>
                    </a:lnTo>
                    <a:lnTo>
                      <a:pt x="0" y="721763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6"/>
                <a:stretch>
                  <a:fillRect l="-31864" t="-604706" r="-204552" b="-617529"/>
                </a:stretch>
              </a:blipFill>
            </p:spPr>
            <p:txBody>
              <a:bodyPr/>
              <a:lstStyle/>
              <a:p>
                <a:endParaRPr lang="pt-BR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710409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D95C5C-4364-052B-6433-CE8159FB6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80" y="467385"/>
            <a:ext cx="9143640" cy="1146927"/>
          </a:xfrm>
        </p:spPr>
        <p:txBody>
          <a:bodyPr/>
          <a:lstStyle/>
          <a:p>
            <a:r>
              <a:rPr lang="pt-BR" b="1" dirty="0">
                <a:solidFill>
                  <a:srgbClr val="2E5E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Início da contratação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6CB8E9C-A0CD-9A17-3CEB-3B4EC2A1ABB0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609780" y="1614312"/>
            <a:ext cx="10972440" cy="4940134"/>
          </a:xfrm>
        </p:spPr>
        <p:txBody>
          <a:bodyPr anchor="t"/>
          <a:lstStyle/>
          <a:p>
            <a:r>
              <a:rPr lang="pt-BR" sz="2400" dirty="0"/>
              <a:t>Após a publicação do resultado da Chamada, a proponente deve:</a:t>
            </a:r>
            <a:br>
              <a:rPr lang="pt-BR" sz="2800" dirty="0"/>
            </a:br>
            <a:endParaRPr lang="pt-BR" sz="28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pt-BR" sz="28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t-BR" sz="2800" dirty="0"/>
              <a:t>Solicitar a Aprovação para Captação (se necessário)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pt-BR" sz="28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t-BR" sz="2800"/>
              <a:t>Cadastrar o projeto no sistema BRDE:</a:t>
            </a:r>
            <a:br>
              <a:rPr lang="pt-BR" sz="2800" dirty="0"/>
            </a:br>
            <a:br>
              <a:rPr lang="pt-BR" sz="2800" dirty="0"/>
            </a:br>
            <a:r>
              <a:rPr lang="pt-BR" sz="2800" dirty="0"/>
              <a:t> </a:t>
            </a:r>
            <a:r>
              <a:rPr lang="pt-BR" sz="2000">
                <a:solidFill>
                  <a:srgbClr val="FF0000"/>
                </a:solidFill>
              </a:rPr>
              <a:t>EBC - EDITAL DE CHAMAMENTO Nº 1/2025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pt-BR" sz="28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t-BR" sz="2800" dirty="0"/>
              <a:t>Solicitar a Aprovação para Execução</a:t>
            </a:r>
          </a:p>
        </p:txBody>
      </p:sp>
      <p:grpSp>
        <p:nvGrpSpPr>
          <p:cNvPr id="4" name="Agrupar 3">
            <a:extLst>
              <a:ext uri="{FF2B5EF4-FFF2-40B4-BE49-F238E27FC236}">
                <a16:creationId xmlns:a16="http://schemas.microsoft.com/office/drawing/2014/main" id="{C2E33511-40C8-FF9B-846B-5F42EE62B414}"/>
              </a:ext>
            </a:extLst>
          </p:cNvPr>
          <p:cNvGrpSpPr/>
          <p:nvPr/>
        </p:nvGrpSpPr>
        <p:grpSpPr>
          <a:xfrm>
            <a:off x="7332562" y="5762933"/>
            <a:ext cx="4716683" cy="960699"/>
            <a:chOff x="7390436" y="5787342"/>
            <a:chExt cx="4716683" cy="960699"/>
          </a:xfrm>
        </p:grpSpPr>
        <p:sp>
          <p:nvSpPr>
            <p:cNvPr id="5" name="Retângulo 4">
              <a:extLst>
                <a:ext uri="{FF2B5EF4-FFF2-40B4-BE49-F238E27FC236}">
                  <a16:creationId xmlns:a16="http://schemas.microsoft.com/office/drawing/2014/main" id="{A4A5F516-0085-E758-C0F8-2CAEC89CB4CA}"/>
                </a:ext>
              </a:extLst>
            </p:cNvPr>
            <p:cNvSpPr/>
            <p:nvPr/>
          </p:nvSpPr>
          <p:spPr>
            <a:xfrm>
              <a:off x="7766613" y="5787342"/>
              <a:ext cx="4340506" cy="9606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B5404491-4B88-13DE-AEF9-5BFA12B0A91A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7390436" y="5945867"/>
              <a:ext cx="4716683" cy="734988"/>
              <a:chOff x="0" y="0"/>
              <a:chExt cx="11874731" cy="1850408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49DDC505-5592-B875-7DEC-C3D2617895A1}"/>
                  </a:ext>
                </a:extLst>
              </p:cNvPr>
              <p:cNvSpPr/>
              <p:nvPr/>
            </p:nvSpPr>
            <p:spPr>
              <a:xfrm>
                <a:off x="0" y="387061"/>
                <a:ext cx="3379809" cy="1013943"/>
              </a:xfrm>
              <a:custGeom>
                <a:avLst/>
                <a:gdLst/>
                <a:ahLst/>
                <a:cxnLst/>
                <a:rect l="l" t="t" r="r" b="b"/>
                <a:pathLst>
                  <a:path w="3379809" h="1013943">
                    <a:moveTo>
                      <a:pt x="0" y="0"/>
                    </a:moveTo>
                    <a:lnTo>
                      <a:pt x="3379809" y="0"/>
                    </a:lnTo>
                    <a:lnTo>
                      <a:pt x="3379809" y="1013943"/>
                    </a:lnTo>
                    <a:lnTo>
                      <a:pt x="0" y="1013943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192FA0C6-EA9C-B7EB-FAC6-5A947D8FEA87}"/>
                  </a:ext>
                </a:extLst>
              </p:cNvPr>
              <p:cNvSpPr/>
              <p:nvPr/>
            </p:nvSpPr>
            <p:spPr>
              <a:xfrm>
                <a:off x="7618585" y="0"/>
                <a:ext cx="4256146" cy="1850408"/>
              </a:xfrm>
              <a:custGeom>
                <a:avLst/>
                <a:gdLst/>
                <a:ahLst/>
                <a:cxnLst/>
                <a:rect l="l" t="t" r="r" b="b"/>
                <a:pathLst>
                  <a:path w="4256146" h="1850408">
                    <a:moveTo>
                      <a:pt x="0" y="0"/>
                    </a:moveTo>
                    <a:lnTo>
                      <a:pt x="4256146" y="0"/>
                    </a:lnTo>
                    <a:lnTo>
                      <a:pt x="4256146" y="1850408"/>
                    </a:lnTo>
                    <a:lnTo>
                      <a:pt x="0" y="185040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/>
                <a:stretch>
                  <a:fillRect l="-12048" t="-18895" r="-11756" b="-18147"/>
                </a:stretch>
              </a:blipFill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9" name="Freeform 8">
                <a:extLst>
                  <a:ext uri="{FF2B5EF4-FFF2-40B4-BE49-F238E27FC236}">
                    <a16:creationId xmlns:a16="http://schemas.microsoft.com/office/drawing/2014/main" id="{D83D0F6D-6D8D-4490-247E-1172798C79F5}"/>
                  </a:ext>
                </a:extLst>
              </p:cNvPr>
              <p:cNvSpPr/>
              <p:nvPr/>
            </p:nvSpPr>
            <p:spPr>
              <a:xfrm>
                <a:off x="4078309" y="533151"/>
                <a:ext cx="2836782" cy="721764"/>
              </a:xfrm>
              <a:custGeom>
                <a:avLst/>
                <a:gdLst/>
                <a:ahLst/>
                <a:cxnLst/>
                <a:rect l="l" t="t" r="r" b="b"/>
                <a:pathLst>
                  <a:path w="2836782" h="721764">
                    <a:moveTo>
                      <a:pt x="0" y="0"/>
                    </a:moveTo>
                    <a:lnTo>
                      <a:pt x="2836781" y="0"/>
                    </a:lnTo>
                    <a:lnTo>
                      <a:pt x="2836781" y="721763"/>
                    </a:lnTo>
                    <a:lnTo>
                      <a:pt x="0" y="721763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4"/>
                <a:stretch>
                  <a:fillRect l="-31864" t="-604706" r="-204552" b="-617529"/>
                </a:stretch>
              </a:blipFill>
            </p:spPr>
            <p:txBody>
              <a:bodyPr/>
              <a:lstStyle/>
              <a:p>
                <a:endParaRPr lang="pt-BR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96286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6CB8E9C-A0CD-9A17-3CEB-3B4EC2A1ABB0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609480" y="1613330"/>
            <a:ext cx="10972440" cy="3968470"/>
          </a:xfrm>
        </p:spPr>
        <p:txBody>
          <a:bodyPr/>
          <a:lstStyle/>
          <a:p>
            <a:r>
              <a:rPr lang="pt-BR" sz="3200" dirty="0"/>
              <a:t>Prazo para solicitação de aprovação para captação:</a:t>
            </a:r>
          </a:p>
          <a:p>
            <a:r>
              <a:rPr lang="pt-BR" sz="3200" dirty="0">
                <a:solidFill>
                  <a:srgbClr val="FF0000"/>
                </a:solidFill>
              </a:rPr>
              <a:t>30 dias </a:t>
            </a:r>
            <a:r>
              <a:rPr lang="pt-BR" sz="2400" dirty="0"/>
              <a:t>após publicação do resultado da Chamada</a:t>
            </a:r>
          </a:p>
          <a:p>
            <a:endParaRPr lang="pt-BR" sz="3200" dirty="0"/>
          </a:p>
          <a:p>
            <a:r>
              <a:rPr lang="pt-BR" sz="3200" dirty="0"/>
              <a:t>Prazo para solicitação de aprovação para execução:</a:t>
            </a:r>
          </a:p>
          <a:p>
            <a:r>
              <a:rPr lang="pt-BR" sz="3200" dirty="0">
                <a:solidFill>
                  <a:srgbClr val="FF0000"/>
                </a:solidFill>
              </a:rPr>
              <a:t>120 dias </a:t>
            </a:r>
            <a:r>
              <a:rPr lang="pt-BR" sz="2400" dirty="0"/>
              <a:t>após publicação no DOU da aprovação para captação OU resultado do Edital, caso já tenha aprovação para captação</a:t>
            </a:r>
            <a:endParaRPr lang="pt-BR" sz="3200" dirty="0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80C7A1FB-3107-57EC-7AFD-254D74BC04A3}"/>
              </a:ext>
            </a:extLst>
          </p:cNvPr>
          <p:cNvSpPr txBox="1">
            <a:spLocks/>
          </p:cNvSpPr>
          <p:nvPr/>
        </p:nvSpPr>
        <p:spPr>
          <a:xfrm>
            <a:off x="609480" y="702736"/>
            <a:ext cx="9143640" cy="1146927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>
                <a:solidFill>
                  <a:srgbClr val="2E5E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Prazos para solicitações</a:t>
            </a:r>
          </a:p>
          <a:p>
            <a:br>
              <a:rPr lang="pt-BR" sz="2400" dirty="0"/>
            </a:br>
            <a:endParaRPr lang="pt-BR" sz="2400" b="1" u="sng" dirty="0"/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913642C1-E113-E3F8-F455-C31722149E30}"/>
              </a:ext>
            </a:extLst>
          </p:cNvPr>
          <p:cNvGrpSpPr/>
          <p:nvPr/>
        </p:nvGrpSpPr>
        <p:grpSpPr>
          <a:xfrm>
            <a:off x="7332562" y="5762933"/>
            <a:ext cx="4716683" cy="960699"/>
            <a:chOff x="7390436" y="5787342"/>
            <a:chExt cx="4716683" cy="960699"/>
          </a:xfrm>
        </p:grpSpPr>
        <p:sp>
          <p:nvSpPr>
            <p:cNvPr id="4" name="Retângulo 3">
              <a:extLst>
                <a:ext uri="{FF2B5EF4-FFF2-40B4-BE49-F238E27FC236}">
                  <a16:creationId xmlns:a16="http://schemas.microsoft.com/office/drawing/2014/main" id="{8E0039BC-06A5-AB7D-C447-4EECE36C80A0}"/>
                </a:ext>
              </a:extLst>
            </p:cNvPr>
            <p:cNvSpPr/>
            <p:nvPr/>
          </p:nvSpPr>
          <p:spPr>
            <a:xfrm>
              <a:off x="7766613" y="5787342"/>
              <a:ext cx="4340506" cy="9606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5" name="Group 5">
              <a:extLst>
                <a:ext uri="{FF2B5EF4-FFF2-40B4-BE49-F238E27FC236}">
                  <a16:creationId xmlns:a16="http://schemas.microsoft.com/office/drawing/2014/main" id="{91D8F743-0116-8BC1-76A0-8540C212E2CC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7390436" y="5945867"/>
              <a:ext cx="4716683" cy="734988"/>
              <a:chOff x="0" y="0"/>
              <a:chExt cx="11874731" cy="1850408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A8958698-AB6C-ECF3-0E6A-490BB7554D3D}"/>
                  </a:ext>
                </a:extLst>
              </p:cNvPr>
              <p:cNvSpPr/>
              <p:nvPr/>
            </p:nvSpPr>
            <p:spPr>
              <a:xfrm>
                <a:off x="0" y="387061"/>
                <a:ext cx="3379809" cy="1013943"/>
              </a:xfrm>
              <a:custGeom>
                <a:avLst/>
                <a:gdLst/>
                <a:ahLst/>
                <a:cxnLst/>
                <a:rect l="l" t="t" r="r" b="b"/>
                <a:pathLst>
                  <a:path w="3379809" h="1013943">
                    <a:moveTo>
                      <a:pt x="0" y="0"/>
                    </a:moveTo>
                    <a:lnTo>
                      <a:pt x="3379809" y="0"/>
                    </a:lnTo>
                    <a:lnTo>
                      <a:pt x="3379809" y="1013943"/>
                    </a:lnTo>
                    <a:lnTo>
                      <a:pt x="0" y="1013943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2833CA2C-E80C-8AC9-D111-82C1819E74F7}"/>
                  </a:ext>
                </a:extLst>
              </p:cNvPr>
              <p:cNvSpPr/>
              <p:nvPr/>
            </p:nvSpPr>
            <p:spPr>
              <a:xfrm>
                <a:off x="7618585" y="0"/>
                <a:ext cx="4256146" cy="1850408"/>
              </a:xfrm>
              <a:custGeom>
                <a:avLst/>
                <a:gdLst/>
                <a:ahLst/>
                <a:cxnLst/>
                <a:rect l="l" t="t" r="r" b="b"/>
                <a:pathLst>
                  <a:path w="4256146" h="1850408">
                    <a:moveTo>
                      <a:pt x="0" y="0"/>
                    </a:moveTo>
                    <a:lnTo>
                      <a:pt x="4256146" y="0"/>
                    </a:lnTo>
                    <a:lnTo>
                      <a:pt x="4256146" y="1850408"/>
                    </a:lnTo>
                    <a:lnTo>
                      <a:pt x="0" y="185040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/>
                <a:stretch>
                  <a:fillRect l="-12048" t="-18895" r="-11756" b="-18147"/>
                </a:stretch>
              </a:blipFill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9" name="Freeform 8">
                <a:extLst>
                  <a:ext uri="{FF2B5EF4-FFF2-40B4-BE49-F238E27FC236}">
                    <a16:creationId xmlns:a16="http://schemas.microsoft.com/office/drawing/2014/main" id="{0250ECC7-9931-6EC8-AC42-C997A6C1D650}"/>
                  </a:ext>
                </a:extLst>
              </p:cNvPr>
              <p:cNvSpPr/>
              <p:nvPr/>
            </p:nvSpPr>
            <p:spPr>
              <a:xfrm>
                <a:off x="4078309" y="533151"/>
                <a:ext cx="2836782" cy="721764"/>
              </a:xfrm>
              <a:custGeom>
                <a:avLst/>
                <a:gdLst/>
                <a:ahLst/>
                <a:cxnLst/>
                <a:rect l="l" t="t" r="r" b="b"/>
                <a:pathLst>
                  <a:path w="2836782" h="721764">
                    <a:moveTo>
                      <a:pt x="0" y="0"/>
                    </a:moveTo>
                    <a:lnTo>
                      <a:pt x="2836781" y="0"/>
                    </a:lnTo>
                    <a:lnTo>
                      <a:pt x="2836781" y="721763"/>
                    </a:lnTo>
                    <a:lnTo>
                      <a:pt x="0" y="721763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4"/>
                <a:stretch>
                  <a:fillRect l="-31864" t="-604706" r="-204552" b="-617529"/>
                </a:stretch>
              </a:blipFill>
            </p:spPr>
            <p:txBody>
              <a:bodyPr/>
              <a:lstStyle/>
              <a:p>
                <a:endParaRPr lang="pt-BR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315308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6CB8E9C-A0CD-9A17-3CEB-3B4EC2A1ABB0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609780" y="1374663"/>
            <a:ext cx="10972440" cy="4657427"/>
          </a:xfrm>
        </p:spPr>
        <p:txBody>
          <a:bodyPr/>
          <a:lstStyle/>
          <a:p>
            <a:pPr marL="617220" lvl="3"/>
            <a:endParaRPr lang="pt-BR" sz="1400" u="sng" dirty="0"/>
          </a:p>
          <a:p>
            <a:pPr marL="617220" lvl="3"/>
            <a:endParaRPr lang="pt-BR" u="sng" dirty="0"/>
          </a:p>
          <a:p>
            <a:pPr marL="617220" lvl="3"/>
            <a:r>
              <a:rPr lang="pt-BR" sz="20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Exigidos pela IN 158:</a:t>
            </a:r>
            <a:br>
              <a:rPr lang="pt-BR" sz="16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</a:br>
            <a:endParaRPr lang="pt-BR" sz="1600" b="1" kern="1200" dirty="0">
              <a:solidFill>
                <a:schemeClr val="accent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  <a:p>
            <a:pPr marL="617220" lvl="3"/>
            <a:r>
              <a:rPr lang="pt-BR"/>
              <a:t>PROJETOS de </a:t>
            </a:r>
            <a:r>
              <a:rPr lang="pt-BR" u="sng"/>
              <a:t>PRODUÇÃO</a:t>
            </a:r>
            <a:br>
              <a:rPr lang="pt-BR" u="sng" dirty="0"/>
            </a:br>
            <a:endParaRPr lang="pt-BR" dirty="0"/>
          </a:p>
          <a:p>
            <a:pPr marL="960120" lvl="3" indent="-342900">
              <a:buFont typeface="+mj-lt"/>
              <a:buAutoNum type="alphaLcParenR"/>
            </a:pPr>
            <a:r>
              <a:rPr lang="pt-BR"/>
              <a:t>Roteiro </a:t>
            </a:r>
          </a:p>
          <a:p>
            <a:pPr marL="960120" lvl="3" indent="-342900">
              <a:buAutoNum type="alphaLcParenR"/>
            </a:pPr>
            <a:r>
              <a:rPr lang="pt-BR"/>
              <a:t>Comprovante Nacionalidade do Diretor </a:t>
            </a:r>
          </a:p>
          <a:p>
            <a:pPr marL="960120" lvl="3" indent="-342900">
              <a:buAutoNum type="alphaLcParenR"/>
            </a:pPr>
            <a:r>
              <a:rPr lang="pt-BR" dirty="0"/>
              <a:t>Cessão de direitos do roteiro</a:t>
            </a:r>
          </a:p>
          <a:p>
            <a:pPr marL="960120" lvl="3" indent="-342900">
              <a:buFont typeface="+mj-lt"/>
              <a:buAutoNum type="alphaLcParenR"/>
            </a:pPr>
            <a:r>
              <a:rPr lang="pt-BR" dirty="0"/>
              <a:t>Cessão para obra derivada (se houver)</a:t>
            </a:r>
          </a:p>
          <a:p>
            <a:pPr marL="960120" lvl="3" indent="-342900">
              <a:buFont typeface="+mj-lt"/>
              <a:buAutoNum type="alphaLcParenR"/>
            </a:pPr>
            <a:r>
              <a:rPr lang="pt-BR" dirty="0"/>
              <a:t>Licenciamento de formato (se houver)</a:t>
            </a:r>
          </a:p>
          <a:p>
            <a:pPr marL="960120" lvl="3" indent="-342900">
              <a:buFont typeface="+mj-lt"/>
              <a:buAutoNum type="alphaLcParenR"/>
            </a:pPr>
            <a:endParaRPr lang="pt-BR" dirty="0"/>
          </a:p>
          <a:p>
            <a:pPr marL="617220" lvl="3"/>
            <a:endParaRPr lang="pt-BR" dirty="0"/>
          </a:p>
          <a:p>
            <a:pPr marL="617220" lvl="3"/>
            <a:br>
              <a:rPr lang="pt-BR" dirty="0"/>
            </a:br>
            <a:r>
              <a:rPr lang="pt-BR" sz="2000" b="1" kern="120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Demais documentos exigidos nos anexos do </a:t>
            </a:r>
            <a:r>
              <a:rPr lang="pt-BR" sz="20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Regulamento de Contratação</a:t>
            </a:r>
            <a:br>
              <a:rPr lang="pt-BR" dirty="0"/>
            </a:br>
            <a:endParaRPr lang="pt-BR" dirty="0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BE9FC8C3-865C-9818-D85E-E7E944997EB1}"/>
              </a:ext>
            </a:extLst>
          </p:cNvPr>
          <p:cNvSpPr txBox="1">
            <a:spLocks/>
          </p:cNvSpPr>
          <p:nvPr/>
        </p:nvSpPr>
        <p:spPr>
          <a:xfrm>
            <a:off x="756964" y="124725"/>
            <a:ext cx="9143640" cy="1146927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>
                <a:solidFill>
                  <a:srgbClr val="2E5E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Documentação a ser enviada</a:t>
            </a:r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99E4CD9E-9842-C8A9-2BF5-C00126BDE9A1}"/>
              </a:ext>
            </a:extLst>
          </p:cNvPr>
          <p:cNvGrpSpPr/>
          <p:nvPr/>
        </p:nvGrpSpPr>
        <p:grpSpPr>
          <a:xfrm>
            <a:off x="7332562" y="5762933"/>
            <a:ext cx="4716683" cy="960699"/>
            <a:chOff x="7390436" y="5787342"/>
            <a:chExt cx="4716683" cy="960699"/>
          </a:xfrm>
        </p:grpSpPr>
        <p:sp>
          <p:nvSpPr>
            <p:cNvPr id="4" name="Retângulo 3">
              <a:extLst>
                <a:ext uri="{FF2B5EF4-FFF2-40B4-BE49-F238E27FC236}">
                  <a16:creationId xmlns:a16="http://schemas.microsoft.com/office/drawing/2014/main" id="{5F7DF09F-3125-7485-2C25-70FE7BFC2CCC}"/>
                </a:ext>
              </a:extLst>
            </p:cNvPr>
            <p:cNvSpPr/>
            <p:nvPr/>
          </p:nvSpPr>
          <p:spPr>
            <a:xfrm>
              <a:off x="7766613" y="5787342"/>
              <a:ext cx="4340506" cy="9606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5" name="Group 5">
              <a:extLst>
                <a:ext uri="{FF2B5EF4-FFF2-40B4-BE49-F238E27FC236}">
                  <a16:creationId xmlns:a16="http://schemas.microsoft.com/office/drawing/2014/main" id="{86E0260C-A9F7-9B81-5811-595B8E8BA3DE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7390436" y="5945867"/>
              <a:ext cx="4716683" cy="734988"/>
              <a:chOff x="0" y="0"/>
              <a:chExt cx="11874731" cy="1850408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F5CBB016-2EAD-F22E-8DA2-BA30A4B39A3D}"/>
                  </a:ext>
                </a:extLst>
              </p:cNvPr>
              <p:cNvSpPr/>
              <p:nvPr/>
            </p:nvSpPr>
            <p:spPr>
              <a:xfrm>
                <a:off x="0" y="387061"/>
                <a:ext cx="3379809" cy="1013943"/>
              </a:xfrm>
              <a:custGeom>
                <a:avLst/>
                <a:gdLst/>
                <a:ahLst/>
                <a:cxnLst/>
                <a:rect l="l" t="t" r="r" b="b"/>
                <a:pathLst>
                  <a:path w="3379809" h="1013943">
                    <a:moveTo>
                      <a:pt x="0" y="0"/>
                    </a:moveTo>
                    <a:lnTo>
                      <a:pt x="3379809" y="0"/>
                    </a:lnTo>
                    <a:lnTo>
                      <a:pt x="3379809" y="1013943"/>
                    </a:lnTo>
                    <a:lnTo>
                      <a:pt x="0" y="1013943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3BC75845-5744-6616-B86D-969A500557C7}"/>
                  </a:ext>
                </a:extLst>
              </p:cNvPr>
              <p:cNvSpPr/>
              <p:nvPr/>
            </p:nvSpPr>
            <p:spPr>
              <a:xfrm>
                <a:off x="7618585" y="0"/>
                <a:ext cx="4256146" cy="1850408"/>
              </a:xfrm>
              <a:custGeom>
                <a:avLst/>
                <a:gdLst/>
                <a:ahLst/>
                <a:cxnLst/>
                <a:rect l="l" t="t" r="r" b="b"/>
                <a:pathLst>
                  <a:path w="4256146" h="1850408">
                    <a:moveTo>
                      <a:pt x="0" y="0"/>
                    </a:moveTo>
                    <a:lnTo>
                      <a:pt x="4256146" y="0"/>
                    </a:lnTo>
                    <a:lnTo>
                      <a:pt x="4256146" y="1850408"/>
                    </a:lnTo>
                    <a:lnTo>
                      <a:pt x="0" y="185040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/>
                <a:stretch>
                  <a:fillRect l="-12048" t="-18895" r="-11756" b="-18147"/>
                </a:stretch>
              </a:blipFill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9" name="Freeform 8">
                <a:extLst>
                  <a:ext uri="{FF2B5EF4-FFF2-40B4-BE49-F238E27FC236}">
                    <a16:creationId xmlns:a16="http://schemas.microsoft.com/office/drawing/2014/main" id="{6767344F-7466-1E20-ED01-39D5DB4F553F}"/>
                  </a:ext>
                </a:extLst>
              </p:cNvPr>
              <p:cNvSpPr/>
              <p:nvPr/>
            </p:nvSpPr>
            <p:spPr>
              <a:xfrm>
                <a:off x="4078309" y="533151"/>
                <a:ext cx="2836782" cy="721764"/>
              </a:xfrm>
              <a:custGeom>
                <a:avLst/>
                <a:gdLst/>
                <a:ahLst/>
                <a:cxnLst/>
                <a:rect l="l" t="t" r="r" b="b"/>
                <a:pathLst>
                  <a:path w="2836782" h="721764">
                    <a:moveTo>
                      <a:pt x="0" y="0"/>
                    </a:moveTo>
                    <a:lnTo>
                      <a:pt x="2836781" y="0"/>
                    </a:lnTo>
                    <a:lnTo>
                      <a:pt x="2836781" y="721763"/>
                    </a:lnTo>
                    <a:lnTo>
                      <a:pt x="0" y="721763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4"/>
                <a:stretch>
                  <a:fillRect l="-31864" t="-604706" r="-204552" b="-617529"/>
                </a:stretch>
              </a:blipFill>
            </p:spPr>
            <p:txBody>
              <a:bodyPr/>
              <a:lstStyle/>
              <a:p>
                <a:endParaRPr lang="pt-BR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961427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Agrupar 1">
            <a:extLst>
              <a:ext uri="{FF2B5EF4-FFF2-40B4-BE49-F238E27FC236}">
                <a16:creationId xmlns:a16="http://schemas.microsoft.com/office/drawing/2014/main" id="{49BBAF18-2F5E-28E2-4457-12A0482AF853}"/>
              </a:ext>
            </a:extLst>
          </p:cNvPr>
          <p:cNvGrpSpPr/>
          <p:nvPr/>
        </p:nvGrpSpPr>
        <p:grpSpPr>
          <a:xfrm>
            <a:off x="7332562" y="5762933"/>
            <a:ext cx="4716683" cy="960699"/>
            <a:chOff x="7390436" y="5787342"/>
            <a:chExt cx="4716683" cy="960699"/>
          </a:xfrm>
        </p:grpSpPr>
        <p:sp>
          <p:nvSpPr>
            <p:cNvPr id="3" name="Retângulo 2">
              <a:extLst>
                <a:ext uri="{FF2B5EF4-FFF2-40B4-BE49-F238E27FC236}">
                  <a16:creationId xmlns:a16="http://schemas.microsoft.com/office/drawing/2014/main" id="{C4B80C2A-3C80-6C7A-3D28-DFB639AA43CC}"/>
                </a:ext>
              </a:extLst>
            </p:cNvPr>
            <p:cNvSpPr/>
            <p:nvPr/>
          </p:nvSpPr>
          <p:spPr>
            <a:xfrm>
              <a:off x="7766613" y="5787342"/>
              <a:ext cx="4340506" cy="9606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4" name="Group 5">
              <a:extLst>
                <a:ext uri="{FF2B5EF4-FFF2-40B4-BE49-F238E27FC236}">
                  <a16:creationId xmlns:a16="http://schemas.microsoft.com/office/drawing/2014/main" id="{3E7191B7-958E-C916-4BB2-6EAF631C02F6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7390436" y="5945867"/>
              <a:ext cx="4716683" cy="734988"/>
              <a:chOff x="0" y="0"/>
              <a:chExt cx="11874731" cy="1850408"/>
            </a:xfrm>
          </p:grpSpPr>
          <p:sp>
            <p:nvSpPr>
              <p:cNvPr id="5" name="Freeform 6">
                <a:extLst>
                  <a:ext uri="{FF2B5EF4-FFF2-40B4-BE49-F238E27FC236}">
                    <a16:creationId xmlns:a16="http://schemas.microsoft.com/office/drawing/2014/main" id="{C1B14CF8-01ED-99D6-064B-0BE71BF8EC40}"/>
                  </a:ext>
                </a:extLst>
              </p:cNvPr>
              <p:cNvSpPr/>
              <p:nvPr/>
            </p:nvSpPr>
            <p:spPr>
              <a:xfrm>
                <a:off x="0" y="387061"/>
                <a:ext cx="3379809" cy="1013943"/>
              </a:xfrm>
              <a:custGeom>
                <a:avLst/>
                <a:gdLst/>
                <a:ahLst/>
                <a:cxnLst/>
                <a:rect l="l" t="t" r="r" b="b"/>
                <a:pathLst>
                  <a:path w="3379809" h="1013943">
                    <a:moveTo>
                      <a:pt x="0" y="0"/>
                    </a:moveTo>
                    <a:lnTo>
                      <a:pt x="3379809" y="0"/>
                    </a:lnTo>
                    <a:lnTo>
                      <a:pt x="3379809" y="1013943"/>
                    </a:lnTo>
                    <a:lnTo>
                      <a:pt x="0" y="1013943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7" name="Freeform 7">
                <a:extLst>
                  <a:ext uri="{FF2B5EF4-FFF2-40B4-BE49-F238E27FC236}">
                    <a16:creationId xmlns:a16="http://schemas.microsoft.com/office/drawing/2014/main" id="{A348974A-EE14-3F7B-9789-5087808DDED1}"/>
                  </a:ext>
                </a:extLst>
              </p:cNvPr>
              <p:cNvSpPr/>
              <p:nvPr/>
            </p:nvSpPr>
            <p:spPr>
              <a:xfrm>
                <a:off x="7618585" y="0"/>
                <a:ext cx="4256146" cy="1850408"/>
              </a:xfrm>
              <a:custGeom>
                <a:avLst/>
                <a:gdLst/>
                <a:ahLst/>
                <a:cxnLst/>
                <a:rect l="l" t="t" r="r" b="b"/>
                <a:pathLst>
                  <a:path w="4256146" h="1850408">
                    <a:moveTo>
                      <a:pt x="0" y="0"/>
                    </a:moveTo>
                    <a:lnTo>
                      <a:pt x="4256146" y="0"/>
                    </a:lnTo>
                    <a:lnTo>
                      <a:pt x="4256146" y="1850408"/>
                    </a:lnTo>
                    <a:lnTo>
                      <a:pt x="0" y="185040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/>
                <a:stretch>
                  <a:fillRect l="-12048" t="-18895" r="-11756" b="-18147"/>
                </a:stretch>
              </a:blipFill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8" name="Freeform 8">
                <a:extLst>
                  <a:ext uri="{FF2B5EF4-FFF2-40B4-BE49-F238E27FC236}">
                    <a16:creationId xmlns:a16="http://schemas.microsoft.com/office/drawing/2014/main" id="{E5808FD7-5D30-3FE9-8A69-97E97DA4C2A4}"/>
                  </a:ext>
                </a:extLst>
              </p:cNvPr>
              <p:cNvSpPr/>
              <p:nvPr/>
            </p:nvSpPr>
            <p:spPr>
              <a:xfrm>
                <a:off x="4078309" y="533151"/>
                <a:ext cx="2836782" cy="721764"/>
              </a:xfrm>
              <a:custGeom>
                <a:avLst/>
                <a:gdLst/>
                <a:ahLst/>
                <a:cxnLst/>
                <a:rect l="l" t="t" r="r" b="b"/>
                <a:pathLst>
                  <a:path w="2836782" h="721764">
                    <a:moveTo>
                      <a:pt x="0" y="0"/>
                    </a:moveTo>
                    <a:lnTo>
                      <a:pt x="2836781" y="0"/>
                    </a:lnTo>
                    <a:lnTo>
                      <a:pt x="2836781" y="721763"/>
                    </a:lnTo>
                    <a:lnTo>
                      <a:pt x="0" y="721763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4"/>
                <a:stretch>
                  <a:fillRect l="-31864" t="-604706" r="-204552" b="-617529"/>
                </a:stretch>
              </a:blipFill>
            </p:spPr>
            <p:txBody>
              <a:bodyPr/>
              <a:lstStyle/>
              <a:p>
                <a:endParaRPr lang="pt-BR"/>
              </a:p>
            </p:txBody>
          </p:sp>
        </p:grpSp>
      </p:grpSp>
      <p:sp>
        <p:nvSpPr>
          <p:cNvPr id="6" name="Título 1">
            <a:extLst>
              <a:ext uri="{FF2B5EF4-FFF2-40B4-BE49-F238E27FC236}">
                <a16:creationId xmlns:a16="http://schemas.microsoft.com/office/drawing/2014/main" id="{BE9FC8C3-865C-9818-D85E-E7E944997EB1}"/>
              </a:ext>
            </a:extLst>
          </p:cNvPr>
          <p:cNvSpPr txBox="1">
            <a:spLocks/>
          </p:cNvSpPr>
          <p:nvPr/>
        </p:nvSpPr>
        <p:spPr>
          <a:xfrm>
            <a:off x="609480" y="467385"/>
            <a:ext cx="9143640" cy="1146927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>
                <a:solidFill>
                  <a:srgbClr val="2E5E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Documentação a ser enviada</a:t>
            </a:r>
          </a:p>
          <a:p>
            <a:r>
              <a:rPr lang="pt-BR" sz="2800" dirty="0"/>
              <a:t>Sistema BRDE</a:t>
            </a:r>
            <a:endParaRPr lang="pt-BR" sz="2800" u="sng" dirty="0"/>
          </a:p>
        </p:txBody>
      </p:sp>
      <p:sp>
        <p:nvSpPr>
          <p:cNvPr id="10" name="Seta: para a Direita 9">
            <a:extLst>
              <a:ext uri="{FF2B5EF4-FFF2-40B4-BE49-F238E27FC236}">
                <a16:creationId xmlns:a16="http://schemas.microsoft.com/office/drawing/2014/main" id="{7EF45214-7FC9-5AF3-9956-7BCDD05A9D09}"/>
              </a:ext>
            </a:extLst>
          </p:cNvPr>
          <p:cNvSpPr/>
          <p:nvPr/>
        </p:nvSpPr>
        <p:spPr>
          <a:xfrm>
            <a:off x="1182624" y="3852672"/>
            <a:ext cx="1024128" cy="316992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4BC29F26-141E-1F21-EC6A-511EDBA9EA9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18948" y="1614313"/>
            <a:ext cx="8108900" cy="4176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33814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6CB8E9C-A0CD-9A17-3CEB-3B4EC2A1ABB0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609780" y="1761844"/>
            <a:ext cx="10972440" cy="3798297"/>
          </a:xfrm>
        </p:spPr>
        <p:txBody>
          <a:bodyPr numCol="1"/>
          <a:lstStyle/>
          <a:p>
            <a:pPr>
              <a:lnSpc>
                <a:spcPct val="120000"/>
              </a:lnSpc>
            </a:pPr>
            <a:r>
              <a:rPr lang="pt-BR" sz="1600" b="1" dirty="0">
                <a:solidFill>
                  <a:schemeClr val="accent1">
                    <a:lumMod val="50000"/>
                  </a:schemeClr>
                </a:solidFill>
              </a:rPr>
              <a:t>IN 158: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t-BR" sz="1600" dirty="0"/>
              <a:t>Cessão de direitos do argumento ou roteiro, conforme o caso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t-BR" sz="1600" dirty="0"/>
              <a:t>Cessão para obra derivada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t-BR" sz="1600" dirty="0"/>
              <a:t>Licenciamento de formato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t-BR" sz="1600"/>
              <a:t>Regularidade da proponente</a:t>
            </a:r>
            <a:endParaRPr lang="pt-BR" sz="1600" dirty="0"/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pt-BR" sz="1600" dirty="0">
              <a:solidFill>
                <a:srgbClr val="000000"/>
              </a:solidFill>
            </a:endParaRPr>
          </a:p>
          <a:p>
            <a:pPr>
              <a:lnSpc>
                <a:spcPct val="120000"/>
              </a:lnSpc>
            </a:pPr>
            <a:r>
              <a:rPr lang="pt-BR" sz="1600" b="1" dirty="0">
                <a:solidFill>
                  <a:schemeClr val="accent1">
                    <a:lumMod val="50000"/>
                  </a:schemeClr>
                </a:solidFill>
              </a:rPr>
              <a:t>Normas: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t-BR" sz="1600" dirty="0"/>
              <a:t>Titularidade, pela produtora proponente, da maior parcela de direitos patrimoniais em relação aos demais coprodutores brasileiros independentes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t-BR" sz="1600" dirty="0"/>
              <a:t>Contratos de coprodução, aportes de recursos, outros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t-BR" sz="1600" dirty="0"/>
              <a:t>Declaração de que não há licenciamento gratuito de direito patrimonial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pt-BR" sz="1600" dirty="0"/>
          </a:p>
          <a:p>
            <a:pPr>
              <a:lnSpc>
                <a:spcPct val="120000"/>
              </a:lnSpc>
            </a:pPr>
            <a:endParaRPr lang="pt-BR" sz="1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A81AC71-17F7-674C-2C9B-8D3BA141E25B}"/>
              </a:ext>
            </a:extLst>
          </p:cNvPr>
          <p:cNvSpPr txBox="1">
            <a:spLocks/>
          </p:cNvSpPr>
          <p:nvPr/>
        </p:nvSpPr>
        <p:spPr>
          <a:xfrm>
            <a:off x="609780" y="444584"/>
            <a:ext cx="9143640" cy="1146927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200" b="1" dirty="0">
                <a:solidFill>
                  <a:srgbClr val="2E5E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Itens</a:t>
            </a:r>
            <a:r>
              <a:rPr lang="pt-BR" sz="3200" b="0" i="0" dirty="0">
                <a:solidFill>
                  <a:srgbClr val="000000"/>
                </a:solidFill>
                <a:effectLst/>
                <a:latin typeface="WordVisi_MSFontService"/>
              </a:rPr>
              <a:t> </a:t>
            </a:r>
            <a:r>
              <a:rPr lang="pt-BR" sz="3200" b="1" dirty="0">
                <a:solidFill>
                  <a:srgbClr val="2E5E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análise da CDC na etapa de aprovação para execução</a:t>
            </a:r>
            <a:endParaRPr lang="pt-BR" sz="2800" dirty="0">
              <a:solidFill>
                <a:srgbClr val="000000"/>
              </a:solidFill>
              <a:latin typeface="WordVisi_MSFontService"/>
            </a:endParaRPr>
          </a:p>
        </p:txBody>
      </p:sp>
      <p:grpSp>
        <p:nvGrpSpPr>
          <p:cNvPr id="4" name="Agrupar 3">
            <a:extLst>
              <a:ext uri="{FF2B5EF4-FFF2-40B4-BE49-F238E27FC236}">
                <a16:creationId xmlns:a16="http://schemas.microsoft.com/office/drawing/2014/main" id="{09122EB1-F4BF-4D16-7CC4-26A044A74253}"/>
              </a:ext>
            </a:extLst>
          </p:cNvPr>
          <p:cNvGrpSpPr/>
          <p:nvPr/>
        </p:nvGrpSpPr>
        <p:grpSpPr>
          <a:xfrm>
            <a:off x="7332562" y="5762933"/>
            <a:ext cx="4716683" cy="960699"/>
            <a:chOff x="7390436" y="5787342"/>
            <a:chExt cx="4716683" cy="960699"/>
          </a:xfrm>
        </p:grpSpPr>
        <p:sp>
          <p:nvSpPr>
            <p:cNvPr id="5" name="Retângulo 4">
              <a:extLst>
                <a:ext uri="{FF2B5EF4-FFF2-40B4-BE49-F238E27FC236}">
                  <a16:creationId xmlns:a16="http://schemas.microsoft.com/office/drawing/2014/main" id="{C06EA880-8016-0AA8-4A11-29E3B7C099E0}"/>
                </a:ext>
              </a:extLst>
            </p:cNvPr>
            <p:cNvSpPr/>
            <p:nvPr/>
          </p:nvSpPr>
          <p:spPr>
            <a:xfrm>
              <a:off x="7766613" y="5787342"/>
              <a:ext cx="4340506" cy="9606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6A001FA4-1B0E-0186-F181-2D1BC223A36D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7390436" y="5945867"/>
              <a:ext cx="4716683" cy="734988"/>
              <a:chOff x="0" y="0"/>
              <a:chExt cx="11874731" cy="1850408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40006AF7-DB14-9024-BEF8-064780AEF824}"/>
                  </a:ext>
                </a:extLst>
              </p:cNvPr>
              <p:cNvSpPr/>
              <p:nvPr/>
            </p:nvSpPr>
            <p:spPr>
              <a:xfrm>
                <a:off x="0" y="387061"/>
                <a:ext cx="3379809" cy="1013943"/>
              </a:xfrm>
              <a:custGeom>
                <a:avLst/>
                <a:gdLst/>
                <a:ahLst/>
                <a:cxnLst/>
                <a:rect l="l" t="t" r="r" b="b"/>
                <a:pathLst>
                  <a:path w="3379809" h="1013943">
                    <a:moveTo>
                      <a:pt x="0" y="0"/>
                    </a:moveTo>
                    <a:lnTo>
                      <a:pt x="3379809" y="0"/>
                    </a:lnTo>
                    <a:lnTo>
                      <a:pt x="3379809" y="1013943"/>
                    </a:lnTo>
                    <a:lnTo>
                      <a:pt x="0" y="1013943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A937F1-9DCF-36F0-A82B-9D65CFD78594}"/>
                  </a:ext>
                </a:extLst>
              </p:cNvPr>
              <p:cNvSpPr/>
              <p:nvPr/>
            </p:nvSpPr>
            <p:spPr>
              <a:xfrm>
                <a:off x="7618585" y="0"/>
                <a:ext cx="4256146" cy="1850408"/>
              </a:xfrm>
              <a:custGeom>
                <a:avLst/>
                <a:gdLst/>
                <a:ahLst/>
                <a:cxnLst/>
                <a:rect l="l" t="t" r="r" b="b"/>
                <a:pathLst>
                  <a:path w="4256146" h="1850408">
                    <a:moveTo>
                      <a:pt x="0" y="0"/>
                    </a:moveTo>
                    <a:lnTo>
                      <a:pt x="4256146" y="0"/>
                    </a:lnTo>
                    <a:lnTo>
                      <a:pt x="4256146" y="1850408"/>
                    </a:lnTo>
                    <a:lnTo>
                      <a:pt x="0" y="185040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/>
                <a:stretch>
                  <a:fillRect l="-12048" t="-18895" r="-11756" b="-18147"/>
                </a:stretch>
              </a:blipFill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9" name="Freeform 8">
                <a:extLst>
                  <a:ext uri="{FF2B5EF4-FFF2-40B4-BE49-F238E27FC236}">
                    <a16:creationId xmlns:a16="http://schemas.microsoft.com/office/drawing/2014/main" id="{7DCB9697-661D-FB13-E9EA-7A3B3F38A16C}"/>
                  </a:ext>
                </a:extLst>
              </p:cNvPr>
              <p:cNvSpPr/>
              <p:nvPr/>
            </p:nvSpPr>
            <p:spPr>
              <a:xfrm>
                <a:off x="4078309" y="533151"/>
                <a:ext cx="2836782" cy="721764"/>
              </a:xfrm>
              <a:custGeom>
                <a:avLst/>
                <a:gdLst/>
                <a:ahLst/>
                <a:cxnLst/>
                <a:rect l="l" t="t" r="r" b="b"/>
                <a:pathLst>
                  <a:path w="2836782" h="721764">
                    <a:moveTo>
                      <a:pt x="0" y="0"/>
                    </a:moveTo>
                    <a:lnTo>
                      <a:pt x="2836781" y="0"/>
                    </a:lnTo>
                    <a:lnTo>
                      <a:pt x="2836781" y="721763"/>
                    </a:lnTo>
                    <a:lnTo>
                      <a:pt x="0" y="721763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4"/>
                <a:stretch>
                  <a:fillRect l="-31864" t="-604706" r="-204552" b="-617529"/>
                </a:stretch>
              </a:blipFill>
            </p:spPr>
            <p:txBody>
              <a:bodyPr/>
              <a:lstStyle/>
              <a:p>
                <a:endParaRPr lang="pt-BR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277980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6CB8E9C-A0CD-9A17-3CEB-3B4EC2A1ABB0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610080" y="1520108"/>
            <a:ext cx="10972440" cy="3504644"/>
          </a:xfrm>
        </p:spPr>
        <p:txBody>
          <a:bodyPr/>
          <a:lstStyle/>
          <a:p>
            <a:pPr marL="457200" indent="-457200">
              <a:buFont typeface="+mj-lt"/>
              <a:buAutoNum type="alphaLcParenR"/>
            </a:pPr>
            <a:r>
              <a:rPr lang="pt-BR" sz="2400" dirty="0"/>
              <a:t> ausência, insuficiência ou inadequação de documentos exigidos e/ou informações solicitadas: </a:t>
            </a:r>
            <a:r>
              <a:rPr lang="pt-BR" sz="2400" dirty="0">
                <a:solidFill>
                  <a:srgbClr val="FF0000"/>
                </a:solidFill>
              </a:rPr>
              <a:t>30 DIAS, prorrogáveis por 30 + 30</a:t>
            </a:r>
            <a:br>
              <a:rPr lang="pt-BR" sz="2400" dirty="0"/>
            </a:br>
            <a:endParaRPr lang="pt-BR" sz="2400" dirty="0"/>
          </a:p>
          <a:p>
            <a:pPr marL="457200" indent="-457200">
              <a:buFont typeface="+mj-lt"/>
              <a:buAutoNum type="alphaLcParenR"/>
            </a:pPr>
            <a:r>
              <a:rPr lang="pt-BR" sz="2400" dirty="0"/>
              <a:t>Inadimplência junto à ANCINE e/ou CADIN, verificações de regularidade conforme artigo 13 da IN 158: </a:t>
            </a:r>
            <a:r>
              <a:rPr lang="pt-BR" sz="2400" dirty="0">
                <a:solidFill>
                  <a:srgbClr val="FF0000"/>
                </a:solidFill>
              </a:rPr>
              <a:t>90 DIAS</a:t>
            </a:r>
          </a:p>
          <a:p>
            <a:endParaRPr lang="pt-BR" sz="3200" dirty="0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80C7A1FB-3107-57EC-7AFD-254D74BC04A3}"/>
              </a:ext>
            </a:extLst>
          </p:cNvPr>
          <p:cNvSpPr txBox="1">
            <a:spLocks/>
          </p:cNvSpPr>
          <p:nvPr/>
        </p:nvSpPr>
        <p:spPr>
          <a:xfrm>
            <a:off x="609480" y="467385"/>
            <a:ext cx="9143640" cy="1146927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>
                <a:solidFill>
                  <a:srgbClr val="2E5E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Prazos para respostas a diligências</a:t>
            </a:r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DDAFCC9A-8377-802E-A643-8C0843F81699}"/>
              </a:ext>
            </a:extLst>
          </p:cNvPr>
          <p:cNvGrpSpPr/>
          <p:nvPr/>
        </p:nvGrpSpPr>
        <p:grpSpPr>
          <a:xfrm>
            <a:off x="7332562" y="5762933"/>
            <a:ext cx="4716683" cy="960699"/>
            <a:chOff x="7390436" y="5787342"/>
            <a:chExt cx="4716683" cy="960699"/>
          </a:xfrm>
        </p:grpSpPr>
        <p:sp>
          <p:nvSpPr>
            <p:cNvPr id="4" name="Retângulo 3">
              <a:extLst>
                <a:ext uri="{FF2B5EF4-FFF2-40B4-BE49-F238E27FC236}">
                  <a16:creationId xmlns:a16="http://schemas.microsoft.com/office/drawing/2014/main" id="{C92865A4-8B78-CF61-2FF0-F06B7123CAC3}"/>
                </a:ext>
              </a:extLst>
            </p:cNvPr>
            <p:cNvSpPr/>
            <p:nvPr/>
          </p:nvSpPr>
          <p:spPr>
            <a:xfrm>
              <a:off x="7766613" y="5787342"/>
              <a:ext cx="4340506" cy="9606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5" name="Group 5">
              <a:extLst>
                <a:ext uri="{FF2B5EF4-FFF2-40B4-BE49-F238E27FC236}">
                  <a16:creationId xmlns:a16="http://schemas.microsoft.com/office/drawing/2014/main" id="{20FF36EF-6C66-3551-6D60-D26035195C9B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7390436" y="5945867"/>
              <a:ext cx="4716683" cy="734988"/>
              <a:chOff x="0" y="0"/>
              <a:chExt cx="11874731" cy="1850408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22B0D41B-8B21-FC1E-839B-4732E84AE98E}"/>
                  </a:ext>
                </a:extLst>
              </p:cNvPr>
              <p:cNvSpPr/>
              <p:nvPr/>
            </p:nvSpPr>
            <p:spPr>
              <a:xfrm>
                <a:off x="0" y="387061"/>
                <a:ext cx="3379809" cy="1013943"/>
              </a:xfrm>
              <a:custGeom>
                <a:avLst/>
                <a:gdLst/>
                <a:ahLst/>
                <a:cxnLst/>
                <a:rect l="l" t="t" r="r" b="b"/>
                <a:pathLst>
                  <a:path w="3379809" h="1013943">
                    <a:moveTo>
                      <a:pt x="0" y="0"/>
                    </a:moveTo>
                    <a:lnTo>
                      <a:pt x="3379809" y="0"/>
                    </a:lnTo>
                    <a:lnTo>
                      <a:pt x="3379809" y="1013943"/>
                    </a:lnTo>
                    <a:lnTo>
                      <a:pt x="0" y="1013943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0902B32F-3C9C-1201-FF0D-60BBC396CE5E}"/>
                  </a:ext>
                </a:extLst>
              </p:cNvPr>
              <p:cNvSpPr/>
              <p:nvPr/>
            </p:nvSpPr>
            <p:spPr>
              <a:xfrm>
                <a:off x="7618585" y="0"/>
                <a:ext cx="4256146" cy="1850408"/>
              </a:xfrm>
              <a:custGeom>
                <a:avLst/>
                <a:gdLst/>
                <a:ahLst/>
                <a:cxnLst/>
                <a:rect l="l" t="t" r="r" b="b"/>
                <a:pathLst>
                  <a:path w="4256146" h="1850408">
                    <a:moveTo>
                      <a:pt x="0" y="0"/>
                    </a:moveTo>
                    <a:lnTo>
                      <a:pt x="4256146" y="0"/>
                    </a:lnTo>
                    <a:lnTo>
                      <a:pt x="4256146" y="1850408"/>
                    </a:lnTo>
                    <a:lnTo>
                      <a:pt x="0" y="185040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/>
                <a:stretch>
                  <a:fillRect l="-12048" t="-18895" r="-11756" b="-18147"/>
                </a:stretch>
              </a:blipFill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9" name="Freeform 8">
                <a:extLst>
                  <a:ext uri="{FF2B5EF4-FFF2-40B4-BE49-F238E27FC236}">
                    <a16:creationId xmlns:a16="http://schemas.microsoft.com/office/drawing/2014/main" id="{840086B7-84A5-52A2-F7DA-B6C944D54767}"/>
                  </a:ext>
                </a:extLst>
              </p:cNvPr>
              <p:cNvSpPr/>
              <p:nvPr/>
            </p:nvSpPr>
            <p:spPr>
              <a:xfrm>
                <a:off x="4078309" y="533151"/>
                <a:ext cx="2836782" cy="721764"/>
              </a:xfrm>
              <a:custGeom>
                <a:avLst/>
                <a:gdLst/>
                <a:ahLst/>
                <a:cxnLst/>
                <a:rect l="l" t="t" r="r" b="b"/>
                <a:pathLst>
                  <a:path w="2836782" h="721764">
                    <a:moveTo>
                      <a:pt x="0" y="0"/>
                    </a:moveTo>
                    <a:lnTo>
                      <a:pt x="2836781" y="0"/>
                    </a:lnTo>
                    <a:lnTo>
                      <a:pt x="2836781" y="721763"/>
                    </a:lnTo>
                    <a:lnTo>
                      <a:pt x="0" y="721763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4"/>
                <a:stretch>
                  <a:fillRect l="-31864" t="-604706" r="-204552" b="-617529"/>
                </a:stretch>
              </a:blipFill>
            </p:spPr>
            <p:txBody>
              <a:bodyPr/>
              <a:lstStyle/>
              <a:p>
                <a:endParaRPr lang="pt-BR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000956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>
            <a:extLst>
              <a:ext uri="{FF2B5EF4-FFF2-40B4-BE49-F238E27FC236}">
                <a16:creationId xmlns:a16="http://schemas.microsoft.com/office/drawing/2014/main" id="{80C7A1FB-3107-57EC-7AFD-254D74BC04A3}"/>
              </a:ext>
            </a:extLst>
          </p:cNvPr>
          <p:cNvSpPr txBox="1">
            <a:spLocks/>
          </p:cNvSpPr>
          <p:nvPr/>
        </p:nvSpPr>
        <p:spPr>
          <a:xfrm>
            <a:off x="609480" y="467385"/>
            <a:ext cx="9143640" cy="1146927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>
                <a:solidFill>
                  <a:srgbClr val="2E5E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Resposta a diligências</a:t>
            </a:r>
          </a:p>
          <a:p>
            <a:r>
              <a:rPr lang="pt-BR" sz="2400" dirty="0"/>
              <a:t>Sistema BRDE</a:t>
            </a:r>
          </a:p>
        </p:txBody>
      </p:sp>
      <p:pic>
        <p:nvPicPr>
          <p:cNvPr id="1028" name="Picture 4" descr="Tela de computador com texto preto sobre fundo branco&#10;&#10;Descrição gerada automaticamente">
            <a:extLst>
              <a:ext uri="{FF2B5EF4-FFF2-40B4-BE49-F238E27FC236}">
                <a16:creationId xmlns:a16="http://schemas.microsoft.com/office/drawing/2014/main" id="{B3B7B399-A62B-0763-821E-B9BAFCD87B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275" y="2007325"/>
            <a:ext cx="10339449" cy="352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eta: para a Direita 4">
            <a:extLst>
              <a:ext uri="{FF2B5EF4-FFF2-40B4-BE49-F238E27FC236}">
                <a16:creationId xmlns:a16="http://schemas.microsoft.com/office/drawing/2014/main" id="{EC4EA2F3-A002-D6D3-E915-95A9C2B26DE7}"/>
              </a:ext>
            </a:extLst>
          </p:cNvPr>
          <p:cNvSpPr/>
          <p:nvPr/>
        </p:nvSpPr>
        <p:spPr>
          <a:xfrm>
            <a:off x="410728" y="3579539"/>
            <a:ext cx="444295" cy="316992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2CD55CE4-A570-E94E-0010-307313346C91}"/>
              </a:ext>
            </a:extLst>
          </p:cNvPr>
          <p:cNvGrpSpPr/>
          <p:nvPr/>
        </p:nvGrpSpPr>
        <p:grpSpPr>
          <a:xfrm>
            <a:off x="7332562" y="5762933"/>
            <a:ext cx="4716683" cy="960699"/>
            <a:chOff x="7390436" y="5787342"/>
            <a:chExt cx="4716683" cy="960699"/>
          </a:xfrm>
        </p:grpSpPr>
        <p:sp>
          <p:nvSpPr>
            <p:cNvPr id="3" name="Retângulo 2">
              <a:extLst>
                <a:ext uri="{FF2B5EF4-FFF2-40B4-BE49-F238E27FC236}">
                  <a16:creationId xmlns:a16="http://schemas.microsoft.com/office/drawing/2014/main" id="{029CFC62-0F42-F2A0-D686-1EF49A90EDBD}"/>
                </a:ext>
              </a:extLst>
            </p:cNvPr>
            <p:cNvSpPr/>
            <p:nvPr/>
          </p:nvSpPr>
          <p:spPr>
            <a:xfrm>
              <a:off x="7766613" y="5787342"/>
              <a:ext cx="4340506" cy="96069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pSp>
          <p:nvGrpSpPr>
            <p:cNvPr id="4" name="Group 5">
              <a:extLst>
                <a:ext uri="{FF2B5EF4-FFF2-40B4-BE49-F238E27FC236}">
                  <a16:creationId xmlns:a16="http://schemas.microsoft.com/office/drawing/2014/main" id="{5C1480AA-748A-2A48-FF80-B56453675387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7390436" y="5945867"/>
              <a:ext cx="4716683" cy="734988"/>
              <a:chOff x="0" y="0"/>
              <a:chExt cx="11874731" cy="1850408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35366033-24A5-C15B-A6ED-7C978DC996FA}"/>
                  </a:ext>
                </a:extLst>
              </p:cNvPr>
              <p:cNvSpPr/>
              <p:nvPr/>
            </p:nvSpPr>
            <p:spPr>
              <a:xfrm>
                <a:off x="0" y="387061"/>
                <a:ext cx="3379809" cy="1013943"/>
              </a:xfrm>
              <a:custGeom>
                <a:avLst/>
                <a:gdLst/>
                <a:ahLst/>
                <a:cxnLst/>
                <a:rect l="l" t="t" r="r" b="b"/>
                <a:pathLst>
                  <a:path w="3379809" h="1013943">
                    <a:moveTo>
                      <a:pt x="0" y="0"/>
                    </a:moveTo>
                    <a:lnTo>
                      <a:pt x="3379809" y="0"/>
                    </a:lnTo>
                    <a:lnTo>
                      <a:pt x="3379809" y="1013943"/>
                    </a:lnTo>
                    <a:lnTo>
                      <a:pt x="0" y="1013943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17F8DA63-00BB-69CB-1A1C-FE7DF8547FF2}"/>
                  </a:ext>
                </a:extLst>
              </p:cNvPr>
              <p:cNvSpPr/>
              <p:nvPr/>
            </p:nvSpPr>
            <p:spPr>
              <a:xfrm>
                <a:off x="7618585" y="0"/>
                <a:ext cx="4256146" cy="1850408"/>
              </a:xfrm>
              <a:custGeom>
                <a:avLst/>
                <a:gdLst/>
                <a:ahLst/>
                <a:cxnLst/>
                <a:rect l="l" t="t" r="r" b="b"/>
                <a:pathLst>
                  <a:path w="4256146" h="1850408">
                    <a:moveTo>
                      <a:pt x="0" y="0"/>
                    </a:moveTo>
                    <a:lnTo>
                      <a:pt x="4256146" y="0"/>
                    </a:lnTo>
                    <a:lnTo>
                      <a:pt x="4256146" y="1850408"/>
                    </a:lnTo>
                    <a:lnTo>
                      <a:pt x="0" y="1850408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4"/>
                <a:stretch>
                  <a:fillRect l="-12048" t="-18895" r="-11756" b="-18147"/>
                </a:stretch>
              </a:blipFill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9" name="Freeform 8">
                <a:extLst>
                  <a:ext uri="{FF2B5EF4-FFF2-40B4-BE49-F238E27FC236}">
                    <a16:creationId xmlns:a16="http://schemas.microsoft.com/office/drawing/2014/main" id="{4E6521D3-CAB4-205F-081F-8273FE452651}"/>
                  </a:ext>
                </a:extLst>
              </p:cNvPr>
              <p:cNvSpPr/>
              <p:nvPr/>
            </p:nvSpPr>
            <p:spPr>
              <a:xfrm>
                <a:off x="4078309" y="533151"/>
                <a:ext cx="2836782" cy="721764"/>
              </a:xfrm>
              <a:custGeom>
                <a:avLst/>
                <a:gdLst/>
                <a:ahLst/>
                <a:cxnLst/>
                <a:rect l="l" t="t" r="r" b="b"/>
                <a:pathLst>
                  <a:path w="2836782" h="721764">
                    <a:moveTo>
                      <a:pt x="0" y="0"/>
                    </a:moveTo>
                    <a:lnTo>
                      <a:pt x="2836781" y="0"/>
                    </a:lnTo>
                    <a:lnTo>
                      <a:pt x="2836781" y="721763"/>
                    </a:lnTo>
                    <a:lnTo>
                      <a:pt x="0" y="721763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5"/>
                <a:stretch>
                  <a:fillRect l="-31864" t="-604706" r="-204552" b="-617529"/>
                </a:stretch>
              </a:blipFill>
            </p:spPr>
            <p:txBody>
              <a:bodyPr/>
              <a:lstStyle/>
              <a:p>
                <a:endParaRPr lang="pt-BR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017261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  <a:ln w="0">
          <a:noFill/>
        </a:ln>
      </a:spPr>
      <a:bodyPr lIns="0" tIns="0" rIns="0" bIns="0" anchor="ctr">
        <a:noAutofit/>
      </a:bodyPr>
      <a:lstStyle>
        <a:defPPr algn="l"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2E341682948321428567238C65536E55" ma:contentTypeVersion="12" ma:contentTypeDescription="Crie um novo documento." ma:contentTypeScope="" ma:versionID="683b9dc281c7f760055b626cbe618e23">
  <xsd:schema xmlns:xsd="http://www.w3.org/2001/XMLSchema" xmlns:xs="http://www.w3.org/2001/XMLSchema" xmlns:p="http://schemas.microsoft.com/office/2006/metadata/properties" xmlns:ns2="b9b857e3-0867-4ea9-bef7-0f6d9324d7a7" xmlns:ns3="2bac0bd1-c7cf-4ef3-9c1c-c75cf11ff0a5" targetNamespace="http://schemas.microsoft.com/office/2006/metadata/properties" ma:root="true" ma:fieldsID="5e42ee9c3c2dc30e6153e0814b73386e" ns2:_="" ns3:_="">
    <xsd:import namespace="b9b857e3-0867-4ea9-bef7-0f6d9324d7a7"/>
    <xsd:import namespace="2bac0bd1-c7cf-4ef3-9c1c-c75cf11ff0a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b857e3-0867-4ea9-bef7-0f6d9324d7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ac0bd1-c7cf-4ef3-9c1c-c75cf11ff0a5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612FF8B-9406-4E0F-97F7-30FAB5971B0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6505761-F207-4283-9C85-D4ADF14E316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9b857e3-0867-4ea9-bef7-0f6d9324d7a7"/>
    <ds:schemaRef ds:uri="2bac0bd1-c7cf-4ef3-9c1c-c75cf11ff0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7010CEE-E933-4FA2-8906-0B91D77AAF9E}">
  <ds:schemaRefs>
    <ds:schemaRef ds:uri="875cad56-2112-495b-946e-dc87867e4e6f"/>
    <ds:schemaRef ds:uri="96487298-5847-40c0-bbf7-3a58ae80aeef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</TotalTime>
  <Words>734</Words>
  <Application>Microsoft Office PowerPoint</Application>
  <PresentationFormat>Widescreen</PresentationFormat>
  <Paragraphs>157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1" baseType="lpstr">
      <vt:lpstr>Office Theme</vt:lpstr>
      <vt:lpstr>Apresentação do PowerPoint</vt:lpstr>
      <vt:lpstr>Processo de contratação</vt:lpstr>
      <vt:lpstr>Início da contratação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subject/>
  <dc:creator>Marcelo Souza Tavares</dc:creator>
  <dc:description/>
  <cp:lastModifiedBy>Marcos de Rezende</cp:lastModifiedBy>
  <cp:revision>222</cp:revision>
  <cp:lastPrinted>2023-09-14T01:40:33Z</cp:lastPrinted>
  <dcterms:created xsi:type="dcterms:W3CDTF">2018-03-22T19:13:15Z</dcterms:created>
  <dcterms:modified xsi:type="dcterms:W3CDTF">2026-03-12T17:52:33Z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0x0101002E341682948321428567238C65536E55</vt:lpwstr>
  </property>
  <property fmtid="{D5CDD505-2E9C-101B-9397-08002B2CF9AE}" pid="3" name="Order">
    <vt:r8>216200</vt:r8>
  </property>
  <property fmtid="{D5CDD505-2E9C-101B-9397-08002B2CF9AE}" pid="4" name="PresentationFormat">
    <vt:lpwstr>Widescreen</vt:lpwstr>
  </property>
  <property fmtid="{D5CDD505-2E9C-101B-9397-08002B2CF9AE}" pid="5" name="Slides">
    <vt:i4>9</vt:i4>
  </property>
  <property fmtid="{D5CDD505-2E9C-101B-9397-08002B2CF9AE}" pid="6" name="MediaServiceImageTags">
    <vt:lpwstr/>
  </property>
</Properties>
</file>