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64" r:id="rId5"/>
    <p:sldId id="268" r:id="rId6"/>
    <p:sldId id="304" r:id="rId7"/>
    <p:sldId id="299" r:id="rId8"/>
    <p:sldId id="298" r:id="rId9"/>
    <p:sldId id="265" r:id="rId10"/>
    <p:sldId id="278" r:id="rId11"/>
    <p:sldId id="271" r:id="rId12"/>
    <p:sldId id="272" r:id="rId13"/>
    <p:sldId id="293" r:id="rId14"/>
    <p:sldId id="288" r:id="rId15"/>
    <p:sldId id="289" r:id="rId16"/>
    <p:sldId id="290" r:id="rId17"/>
    <p:sldId id="291" r:id="rId18"/>
    <p:sldId id="292" r:id="rId19"/>
    <p:sldId id="303" r:id="rId20"/>
    <p:sldId id="297" r:id="rId21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is Santoyo Lopes da Fonseca" initials="LSLdF" lastIdx="1" clrIdx="0">
    <p:extLst>
      <p:ext uri="{19B8F6BF-5375-455C-9EA6-DF929625EA0E}">
        <p15:presenceInfo xmlns:p15="http://schemas.microsoft.com/office/powerpoint/2012/main" userId="S::lais.lopes@ancine.gov.br::1b185db4-ccaa-4308-a354-d1dbb7111a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E1C"/>
    <a:srgbClr val="548245"/>
    <a:srgbClr val="3F20F8"/>
    <a:srgbClr val="2E5E1B"/>
    <a:srgbClr val="5AA3DB"/>
    <a:srgbClr val="568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2580C7-6F18-4AA7-95ED-34A8C22B49CE}" v="57" dt="2026-03-03T18:21:18.158"/>
    <p1510:client id="{B4817929-383C-16E3-502A-934DF6897E4F}" v="3" dt="2026-03-03T18:53:14.3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66" y="25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e Teixeira Miguel" userId="4c4f30f7-228a-4131-bc13-007647a1e13e" providerId="ADAL" clId="{542580C7-6F18-4AA7-95ED-34A8C22B49CE}"/>
    <pc:docChg chg="undo custSel addSld delSld modSld modShowInfo">
      <pc:chgData name="Simone Teixeira Miguel" userId="4c4f30f7-228a-4131-bc13-007647a1e13e" providerId="ADAL" clId="{542580C7-6F18-4AA7-95ED-34A8C22B49CE}" dt="2026-03-03T18:28:48.806" v="1236" actId="14100"/>
      <pc:docMkLst>
        <pc:docMk/>
      </pc:docMkLst>
      <pc:sldChg chg="modSp mod">
        <pc:chgData name="Simone Teixeira Miguel" userId="4c4f30f7-228a-4131-bc13-007647a1e13e" providerId="ADAL" clId="{542580C7-6F18-4AA7-95ED-34A8C22B49CE}" dt="2026-03-02T20:48:40.320" v="1112" actId="255"/>
        <pc:sldMkLst>
          <pc:docMk/>
          <pc:sldMk cId="3134817817" sldId="265"/>
        </pc:sldMkLst>
        <pc:spChg chg="mod">
          <ac:chgData name="Simone Teixeira Miguel" userId="4c4f30f7-228a-4131-bc13-007647a1e13e" providerId="ADAL" clId="{542580C7-6F18-4AA7-95ED-34A8C22B49CE}" dt="2026-03-02T20:48:40.320" v="1112" actId="255"/>
          <ac:spMkLst>
            <pc:docMk/>
            <pc:sldMk cId="3134817817" sldId="265"/>
            <ac:spMk id="6" creationId="{17C798CF-FA50-136A-02C7-3F25413C00EF}"/>
          </ac:spMkLst>
        </pc:spChg>
      </pc:sldChg>
      <pc:sldChg chg="modSp mod">
        <pc:chgData name="Simone Teixeira Miguel" userId="4c4f30f7-228a-4131-bc13-007647a1e13e" providerId="ADAL" clId="{542580C7-6F18-4AA7-95ED-34A8C22B49CE}" dt="2026-02-27T15:34:24.245" v="1074" actId="20577"/>
        <pc:sldMkLst>
          <pc:docMk/>
          <pc:sldMk cId="2378966536" sldId="268"/>
        </pc:sldMkLst>
        <pc:spChg chg="mod">
          <ac:chgData name="Simone Teixeira Miguel" userId="4c4f30f7-228a-4131-bc13-007647a1e13e" providerId="ADAL" clId="{542580C7-6F18-4AA7-95ED-34A8C22B49CE}" dt="2026-02-27T15:34:24.245" v="1074" actId="20577"/>
          <ac:spMkLst>
            <pc:docMk/>
            <pc:sldMk cId="2378966536" sldId="268"/>
            <ac:spMk id="6" creationId="{17C798CF-FA50-136A-02C7-3F25413C00EF}"/>
          </ac:spMkLst>
        </pc:spChg>
      </pc:sldChg>
      <pc:sldChg chg="modSp mod">
        <pc:chgData name="Simone Teixeira Miguel" userId="4c4f30f7-228a-4131-bc13-007647a1e13e" providerId="ADAL" clId="{542580C7-6F18-4AA7-95ED-34A8C22B49CE}" dt="2026-03-03T17:55:26.957" v="1160" actId="5793"/>
        <pc:sldMkLst>
          <pc:docMk/>
          <pc:sldMk cId="3986234823" sldId="271"/>
        </pc:sldMkLst>
        <pc:spChg chg="mod">
          <ac:chgData name="Simone Teixeira Miguel" userId="4c4f30f7-228a-4131-bc13-007647a1e13e" providerId="ADAL" clId="{542580C7-6F18-4AA7-95ED-34A8C22B49CE}" dt="2026-03-03T17:55:26.957" v="1160" actId="5793"/>
          <ac:spMkLst>
            <pc:docMk/>
            <pc:sldMk cId="3986234823" sldId="271"/>
            <ac:spMk id="6" creationId="{17C798CF-FA50-136A-02C7-3F25413C00EF}"/>
          </ac:spMkLst>
        </pc:spChg>
      </pc:sldChg>
      <pc:sldChg chg="modSp mod">
        <pc:chgData name="Simone Teixeira Miguel" userId="4c4f30f7-228a-4131-bc13-007647a1e13e" providerId="ADAL" clId="{542580C7-6F18-4AA7-95ED-34A8C22B49CE}" dt="2026-03-03T18:20:03.699" v="1197" actId="6549"/>
        <pc:sldMkLst>
          <pc:docMk/>
          <pc:sldMk cId="681708061" sldId="272"/>
        </pc:sldMkLst>
        <pc:spChg chg="mod">
          <ac:chgData name="Simone Teixeira Miguel" userId="4c4f30f7-228a-4131-bc13-007647a1e13e" providerId="ADAL" clId="{542580C7-6F18-4AA7-95ED-34A8C22B49CE}" dt="2026-03-03T18:20:03.699" v="1197" actId="6549"/>
          <ac:spMkLst>
            <pc:docMk/>
            <pc:sldMk cId="681708061" sldId="272"/>
            <ac:spMk id="6" creationId="{17C798CF-FA50-136A-02C7-3F25413C00EF}"/>
          </ac:spMkLst>
        </pc:spChg>
      </pc:sldChg>
      <pc:sldChg chg="modSp mod">
        <pc:chgData name="Simone Teixeira Miguel" userId="4c4f30f7-228a-4131-bc13-007647a1e13e" providerId="ADAL" clId="{542580C7-6F18-4AA7-95ED-34A8C22B49CE}" dt="2026-02-26T23:19:53.566" v="931" actId="20577"/>
        <pc:sldMkLst>
          <pc:docMk/>
          <pc:sldMk cId="4014035745" sldId="278"/>
        </pc:sldMkLst>
        <pc:spChg chg="mod">
          <ac:chgData name="Simone Teixeira Miguel" userId="4c4f30f7-228a-4131-bc13-007647a1e13e" providerId="ADAL" clId="{542580C7-6F18-4AA7-95ED-34A8C22B49CE}" dt="2026-02-26T23:19:53.566" v="931" actId="20577"/>
          <ac:spMkLst>
            <pc:docMk/>
            <pc:sldMk cId="4014035745" sldId="278"/>
            <ac:spMk id="3" creationId="{2674150C-A4BC-88C9-83AC-F6C7F8A02BB7}"/>
          </ac:spMkLst>
        </pc:spChg>
        <pc:spChg chg="mod">
          <ac:chgData name="Simone Teixeira Miguel" userId="4c4f30f7-228a-4131-bc13-007647a1e13e" providerId="ADAL" clId="{542580C7-6F18-4AA7-95ED-34A8C22B49CE}" dt="2026-02-26T23:19:22.313" v="925" actId="255"/>
          <ac:spMkLst>
            <pc:docMk/>
            <pc:sldMk cId="4014035745" sldId="278"/>
            <ac:spMk id="6" creationId="{17C798CF-FA50-136A-02C7-3F25413C00EF}"/>
          </ac:spMkLst>
        </pc:spChg>
        <pc:spChg chg="mod">
          <ac:chgData name="Simone Teixeira Miguel" userId="4c4f30f7-228a-4131-bc13-007647a1e13e" providerId="ADAL" clId="{542580C7-6F18-4AA7-95ED-34A8C22B49CE}" dt="2026-02-26T23:17:01.809" v="900" actId="1076"/>
          <ac:spMkLst>
            <pc:docMk/>
            <pc:sldMk cId="4014035745" sldId="278"/>
            <ac:spMk id="9" creationId="{111D968C-8B6D-B21B-7641-EE7CC6D53AD5}"/>
          </ac:spMkLst>
        </pc:spChg>
      </pc:sldChg>
      <pc:sldChg chg="modSp mod">
        <pc:chgData name="Simone Teixeira Miguel" userId="4c4f30f7-228a-4131-bc13-007647a1e13e" providerId="ADAL" clId="{542580C7-6F18-4AA7-95ED-34A8C22B49CE}" dt="2026-03-03T18:25:08.855" v="1213" actId="207"/>
        <pc:sldMkLst>
          <pc:docMk/>
          <pc:sldMk cId="3331010344" sldId="288"/>
        </pc:sldMkLst>
        <pc:spChg chg="mod">
          <ac:chgData name="Simone Teixeira Miguel" userId="4c4f30f7-228a-4131-bc13-007647a1e13e" providerId="ADAL" clId="{542580C7-6F18-4AA7-95ED-34A8C22B49CE}" dt="2026-03-03T18:25:08.855" v="1213" actId="207"/>
          <ac:spMkLst>
            <pc:docMk/>
            <pc:sldMk cId="3331010344" sldId="288"/>
            <ac:spMk id="8" creationId="{B51895D5-32C9-64C2-F657-54E04F3F4D03}"/>
          </ac:spMkLst>
        </pc:spChg>
      </pc:sldChg>
      <pc:sldChg chg="modSp mod">
        <pc:chgData name="Simone Teixeira Miguel" userId="4c4f30f7-228a-4131-bc13-007647a1e13e" providerId="ADAL" clId="{542580C7-6F18-4AA7-95ED-34A8C22B49CE}" dt="2026-03-03T18:22:58.213" v="1212" actId="15"/>
        <pc:sldMkLst>
          <pc:docMk/>
          <pc:sldMk cId="1966714131" sldId="293"/>
        </pc:sldMkLst>
        <pc:spChg chg="mod">
          <ac:chgData name="Simone Teixeira Miguel" userId="4c4f30f7-228a-4131-bc13-007647a1e13e" providerId="ADAL" clId="{542580C7-6F18-4AA7-95ED-34A8C22B49CE}" dt="2026-03-03T18:22:58.213" v="1212" actId="15"/>
          <ac:spMkLst>
            <pc:docMk/>
            <pc:sldMk cId="1966714131" sldId="293"/>
            <ac:spMk id="6" creationId="{17C798CF-FA50-136A-02C7-3F25413C00EF}"/>
          </ac:spMkLst>
        </pc:spChg>
      </pc:sldChg>
      <pc:sldChg chg="modSp mod">
        <pc:chgData name="Simone Teixeira Miguel" userId="4c4f30f7-228a-4131-bc13-007647a1e13e" providerId="ADAL" clId="{542580C7-6F18-4AA7-95ED-34A8C22B49CE}" dt="2026-03-03T18:28:48.806" v="1236" actId="14100"/>
        <pc:sldMkLst>
          <pc:docMk/>
          <pc:sldMk cId="3163749939" sldId="297"/>
        </pc:sldMkLst>
        <pc:spChg chg="mod">
          <ac:chgData name="Simone Teixeira Miguel" userId="4c4f30f7-228a-4131-bc13-007647a1e13e" providerId="ADAL" clId="{542580C7-6F18-4AA7-95ED-34A8C22B49CE}" dt="2026-03-03T18:28:48.806" v="1236" actId="14100"/>
          <ac:spMkLst>
            <pc:docMk/>
            <pc:sldMk cId="3163749939" sldId="297"/>
            <ac:spMk id="7" creationId="{7294D8D4-71E3-A783-227F-0EDB3D6BE5D8}"/>
          </ac:spMkLst>
        </pc:spChg>
      </pc:sldChg>
      <pc:sldChg chg="modSp mod">
        <pc:chgData name="Simone Teixeira Miguel" userId="4c4f30f7-228a-4131-bc13-007647a1e13e" providerId="ADAL" clId="{542580C7-6F18-4AA7-95ED-34A8C22B49CE}" dt="2026-02-26T22:39:55.122" v="341" actId="6549"/>
        <pc:sldMkLst>
          <pc:docMk/>
          <pc:sldMk cId="1334765135" sldId="298"/>
        </pc:sldMkLst>
        <pc:spChg chg="mod">
          <ac:chgData name="Simone Teixeira Miguel" userId="4c4f30f7-228a-4131-bc13-007647a1e13e" providerId="ADAL" clId="{542580C7-6F18-4AA7-95ED-34A8C22B49CE}" dt="2026-02-26T22:39:55.122" v="341" actId="6549"/>
          <ac:spMkLst>
            <pc:docMk/>
            <pc:sldMk cId="1334765135" sldId="298"/>
            <ac:spMk id="6" creationId="{957907C1-C13A-328F-D4C3-D4E6DACC7FFC}"/>
          </ac:spMkLst>
        </pc:spChg>
      </pc:sldChg>
      <pc:sldChg chg="addSp delSp modSp mod">
        <pc:chgData name="Simone Teixeira Miguel" userId="4c4f30f7-228a-4131-bc13-007647a1e13e" providerId="ADAL" clId="{542580C7-6F18-4AA7-95ED-34A8C22B49CE}" dt="2026-03-02T20:26:47.251" v="1100" actId="20577"/>
        <pc:sldMkLst>
          <pc:docMk/>
          <pc:sldMk cId="489186167" sldId="299"/>
        </pc:sldMkLst>
        <pc:spChg chg="mod">
          <ac:chgData name="Simone Teixeira Miguel" userId="4c4f30f7-228a-4131-bc13-007647a1e13e" providerId="ADAL" clId="{542580C7-6F18-4AA7-95ED-34A8C22B49CE}" dt="2026-03-02T20:26:47.251" v="1100" actId="20577"/>
          <ac:spMkLst>
            <pc:docMk/>
            <pc:sldMk cId="489186167" sldId="299"/>
            <ac:spMk id="3" creationId="{0AC0FB3A-1E52-1051-A684-F9456471E1A2}"/>
          </ac:spMkLst>
        </pc:spChg>
        <pc:spChg chg="mod">
          <ac:chgData name="Simone Teixeira Miguel" userId="4c4f30f7-228a-4131-bc13-007647a1e13e" providerId="ADAL" clId="{542580C7-6F18-4AA7-95ED-34A8C22B49CE}" dt="2026-02-26T23:13:55.141" v="885" actId="12"/>
          <ac:spMkLst>
            <pc:docMk/>
            <pc:sldMk cId="489186167" sldId="299"/>
            <ac:spMk id="6" creationId="{7758A3B1-C4B8-4693-18E7-B29AA73C5BD2}"/>
          </ac:spMkLst>
        </pc:spChg>
      </pc:sldChg>
      <pc:sldChg chg="modSp mod">
        <pc:chgData name="Simone Teixeira Miguel" userId="4c4f30f7-228a-4131-bc13-007647a1e13e" providerId="ADAL" clId="{542580C7-6F18-4AA7-95ED-34A8C22B49CE}" dt="2026-03-03T18:26:23.331" v="1217" actId="20577"/>
        <pc:sldMkLst>
          <pc:docMk/>
          <pc:sldMk cId="330795269" sldId="303"/>
        </pc:sldMkLst>
        <pc:spChg chg="mod">
          <ac:chgData name="Simone Teixeira Miguel" userId="4c4f30f7-228a-4131-bc13-007647a1e13e" providerId="ADAL" clId="{542580C7-6F18-4AA7-95ED-34A8C22B49CE}" dt="2026-03-03T18:26:23.331" v="1217" actId="20577"/>
          <ac:spMkLst>
            <pc:docMk/>
            <pc:sldMk cId="330795269" sldId="303"/>
            <ac:spMk id="8" creationId="{0A966E3A-6699-DC1F-0207-53B01210830F}"/>
          </ac:spMkLst>
        </pc:spChg>
      </pc:sldChg>
      <pc:sldChg chg="addSp modSp add mod">
        <pc:chgData name="Simone Teixeira Miguel" userId="4c4f30f7-228a-4131-bc13-007647a1e13e" providerId="ADAL" clId="{542580C7-6F18-4AA7-95ED-34A8C22B49CE}" dt="2026-02-27T15:34:33.627" v="1075" actId="207"/>
        <pc:sldMkLst>
          <pc:docMk/>
          <pc:sldMk cId="2622283519" sldId="304"/>
        </pc:sldMkLst>
        <pc:spChg chg="mod">
          <ac:chgData name="Simone Teixeira Miguel" userId="4c4f30f7-228a-4131-bc13-007647a1e13e" providerId="ADAL" clId="{542580C7-6F18-4AA7-95ED-34A8C22B49CE}" dt="2026-02-26T22:58:56.210" v="502" actId="1076"/>
          <ac:spMkLst>
            <pc:docMk/>
            <pc:sldMk cId="2622283519" sldId="304"/>
            <ac:spMk id="4" creationId="{11BAAE21-7BC3-8B22-CD76-42ADEB1A6597}"/>
          </ac:spMkLst>
        </pc:spChg>
        <pc:spChg chg="mod">
          <ac:chgData name="Simone Teixeira Miguel" userId="4c4f30f7-228a-4131-bc13-007647a1e13e" providerId="ADAL" clId="{542580C7-6F18-4AA7-95ED-34A8C22B49CE}" dt="2026-02-27T15:34:33.627" v="1075" actId="207"/>
          <ac:spMkLst>
            <pc:docMk/>
            <pc:sldMk cId="2622283519" sldId="304"/>
            <ac:spMk id="6" creationId="{A679DD59-176C-306E-C767-5EFCA356F236}"/>
          </ac:spMkLst>
        </pc:spChg>
        <pc:graphicFrameChg chg="add mod modGraphic">
          <ac:chgData name="Simone Teixeira Miguel" userId="4c4f30f7-228a-4131-bc13-007647a1e13e" providerId="ADAL" clId="{542580C7-6F18-4AA7-95ED-34A8C22B49CE}" dt="2026-02-26T23:01:04.255" v="563" actId="14100"/>
          <ac:graphicFrameMkLst>
            <pc:docMk/>
            <pc:sldMk cId="2622283519" sldId="304"/>
            <ac:graphicFrameMk id="3" creationId="{35695F14-6439-0309-237E-FC4F4BB54EEA}"/>
          </ac:graphicFrameMkLst>
        </pc:graphicFrameChg>
      </pc:sldChg>
    </pc:docChg>
  </pc:docChgLst>
  <pc:docChgLst>
    <pc:chgData name="Priscila Maria de Miranda Santos Spirito" userId="S::priscila.spirito@ancine.gov.br::34004dbf-1378-47eb-ae5b-748685603ed9" providerId="AD" clId="Web-{B4817929-383C-16E3-502A-934DF6897E4F}"/>
    <pc:docChg chg="modSld">
      <pc:chgData name="Priscila Maria de Miranda Santos Spirito" userId="S::priscila.spirito@ancine.gov.br::34004dbf-1378-47eb-ae5b-748685603ed9" providerId="AD" clId="Web-{B4817929-383C-16E3-502A-934DF6897E4F}" dt="2026-03-03T18:53:14.302" v="2" actId="20577"/>
      <pc:docMkLst>
        <pc:docMk/>
      </pc:docMkLst>
      <pc:sldChg chg="modSp">
        <pc:chgData name="Priscila Maria de Miranda Santos Spirito" userId="S::priscila.spirito@ancine.gov.br::34004dbf-1378-47eb-ae5b-748685603ed9" providerId="AD" clId="Web-{B4817929-383C-16E3-502A-934DF6897E4F}" dt="2026-03-03T18:53:14.302" v="2" actId="20577"/>
        <pc:sldMkLst>
          <pc:docMk/>
          <pc:sldMk cId="4014035745" sldId="278"/>
        </pc:sldMkLst>
        <pc:spChg chg="mod">
          <ac:chgData name="Priscila Maria de Miranda Santos Spirito" userId="S::priscila.spirito@ancine.gov.br::34004dbf-1378-47eb-ae5b-748685603ed9" providerId="AD" clId="Web-{B4817929-383C-16E3-502A-934DF6897E4F}" dt="2026-03-03T18:53:14.302" v="2" actId="20577"/>
          <ac:spMkLst>
            <pc:docMk/>
            <pc:sldMk cId="4014035745" sldId="278"/>
            <ac:spMk id="3" creationId="{2674150C-A4BC-88C9-83AC-F6C7F8A02BB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448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r">
              <a:defRPr sz="1100"/>
            </a:lvl1pPr>
          </a:lstStyle>
          <a:p>
            <a:fld id="{A5766B48-F285-4EE4-84B9-9DD80BE53EBE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448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r">
              <a:defRPr sz="1100"/>
            </a:lvl1pPr>
          </a:lstStyle>
          <a:p>
            <a:fld id="{1B74D925-A5B5-4E88-A009-1E881F271C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79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448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r">
              <a:defRPr sz="1100"/>
            </a:lvl1pPr>
          </a:lstStyle>
          <a:p>
            <a:fld id="{CA52F1B9-4A1B-4B64-8BFB-A6750BB35967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859" tIns="43429" rIns="86859" bIns="43429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108" y="4925075"/>
            <a:ext cx="5683847" cy="4030021"/>
          </a:xfrm>
          <a:prstGeom prst="rect">
            <a:avLst/>
          </a:prstGeom>
        </p:spPr>
        <p:txBody>
          <a:bodyPr vert="horz" lIns="86859" tIns="43429" rIns="86859" bIns="43429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448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r">
              <a:defRPr sz="1100"/>
            </a:lvl1pPr>
          </a:lstStyle>
          <a:p>
            <a:fld id="{15C17343-7F6D-4CA5-A464-EFB3263A2B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2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6"/>
          <p:cNvPicPr/>
          <p:nvPr userDrawn="1"/>
        </p:nvPicPr>
        <p:blipFill>
          <a:blip r:embed="rId14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9" name="Retângulo 2"/>
          <p:cNvSpPr/>
          <p:nvPr/>
        </p:nvSpPr>
        <p:spPr>
          <a:xfrm>
            <a:off x="10341000" y="5486400"/>
            <a:ext cx="1670400" cy="1296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" name="Imagem 3"/>
          <p:cNvPicPr/>
          <p:nvPr/>
        </p:nvPicPr>
        <p:blipFill>
          <a:blip r:embed="rId15"/>
          <a:stretch/>
        </p:blipFill>
        <p:spPr>
          <a:xfrm>
            <a:off x="11188800" y="6046560"/>
            <a:ext cx="698040" cy="698040"/>
          </a:xfrm>
          <a:prstGeom prst="rect">
            <a:avLst/>
          </a:prstGeom>
          <a:ln w="0">
            <a:noFill/>
          </a:ln>
        </p:spPr>
      </p:pic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752" y="5920301"/>
            <a:ext cx="1015088" cy="73082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647" y="5812257"/>
            <a:ext cx="1176915" cy="847339"/>
          </a:xfrm>
          <a:prstGeom prst="rect">
            <a:avLst/>
          </a:prstGeom>
        </p:spPr>
      </p:pic>
      <p:grpSp>
        <p:nvGrpSpPr>
          <p:cNvPr id="11" name="Agrupar 10">
            <a:extLst>
              <a:ext uri="{FF2B5EF4-FFF2-40B4-BE49-F238E27FC236}">
                <a16:creationId xmlns:a16="http://schemas.microsoft.com/office/drawing/2014/main" id="{D0A2383F-241E-7BBA-A269-890E79AEAACD}"/>
              </a:ext>
            </a:extLst>
          </p:cNvPr>
          <p:cNvGrpSpPr/>
          <p:nvPr userDrawn="1"/>
        </p:nvGrpSpPr>
        <p:grpSpPr>
          <a:xfrm>
            <a:off x="8115661" y="5261305"/>
            <a:ext cx="3908802" cy="1441938"/>
            <a:chOff x="8153399" y="5345723"/>
            <a:chExt cx="3908802" cy="1441938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D9613724-E22B-398E-8E50-D9C3491E3519}"/>
                </a:ext>
              </a:extLst>
            </p:cNvPr>
            <p:cNvSpPr/>
            <p:nvPr userDrawn="1"/>
          </p:nvSpPr>
          <p:spPr>
            <a:xfrm>
              <a:off x="10339754" y="5345723"/>
              <a:ext cx="1722447" cy="14419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5" name="Agrupar 14">
              <a:extLst>
                <a:ext uri="{FF2B5EF4-FFF2-40B4-BE49-F238E27FC236}">
                  <a16:creationId xmlns:a16="http://schemas.microsoft.com/office/drawing/2014/main" id="{F98CE134-F2D3-F7CF-912C-2BDDF4192321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8153399" y="6051002"/>
              <a:ext cx="3908801" cy="692009"/>
              <a:chOff x="4059374" y="2067821"/>
              <a:chExt cx="7090373" cy="1255269"/>
            </a:xfrm>
          </p:grpSpPr>
          <p:pic>
            <p:nvPicPr>
              <p:cNvPr id="16" name="Imagem 15" descr="Logotipo&#10;&#10;Descrição gerada automaticamente">
                <a:extLst>
                  <a:ext uri="{FF2B5EF4-FFF2-40B4-BE49-F238E27FC236}">
                    <a16:creationId xmlns:a16="http://schemas.microsoft.com/office/drawing/2014/main" id="{94A4B219-D68A-E6A0-C86E-FF394D8A4C4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9374" y="2175711"/>
                <a:ext cx="1444072" cy="1039489"/>
              </a:xfrm>
              <a:prstGeom prst="rect">
                <a:avLst/>
              </a:prstGeom>
            </p:spPr>
          </p:pic>
          <p:pic>
            <p:nvPicPr>
              <p:cNvPr id="17" name="Imagem 16">
                <a:extLst>
                  <a:ext uri="{FF2B5EF4-FFF2-40B4-BE49-F238E27FC236}">
                    <a16:creationId xmlns:a16="http://schemas.microsoft.com/office/drawing/2014/main" id="{203D6719-47C2-4313-739D-75A0FE7C4B9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4032" y="2067821"/>
                <a:ext cx="5165715" cy="1255269"/>
              </a:xfrm>
              <a:prstGeom prst="rect">
                <a:avLst/>
              </a:prstGeom>
            </p:spPr>
          </p:pic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analisetecnica.sfo@ancine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D2E3541-A3B0-455C-9C6C-63E587222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501" y="1830005"/>
            <a:ext cx="9131534" cy="2655277"/>
          </a:xfrm>
        </p:spPr>
        <p:txBody>
          <a:bodyPr/>
          <a:lstStyle/>
          <a:p>
            <a:pPr algn="ctr"/>
            <a:r>
              <a:rPr lang="pt-BR" b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Coordenação de</a:t>
            </a:r>
            <a:br>
              <a:rPr lang="pt-BR" b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Técnica e Seleção - CAS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0F0C6BE2-9041-BBBA-DA4A-2E29D1BBCC5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57925" y="834150"/>
            <a:ext cx="5904240" cy="448407"/>
          </a:xfrm>
        </p:spPr>
        <p:txBody>
          <a:bodyPr/>
          <a:lstStyle/>
          <a:p>
            <a:pPr marL="0" indent="0" algn="ctr">
              <a:buNone/>
            </a:pPr>
            <a:r>
              <a:rPr lang="pt-BR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Webinário de contratação - FSA</a:t>
            </a:r>
          </a:p>
        </p:txBody>
      </p:sp>
      <p:sp>
        <p:nvSpPr>
          <p:cNvPr id="2" name="Subtítulo 4">
            <a:extLst>
              <a:ext uri="{FF2B5EF4-FFF2-40B4-BE49-F238E27FC236}">
                <a16:creationId xmlns:a16="http://schemas.microsoft.com/office/drawing/2014/main" id="{986D35C1-E1BE-511C-5BEA-06DF8C11D5ED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890007" y="4932698"/>
            <a:ext cx="2405934" cy="290144"/>
          </a:xfrm>
        </p:spPr>
        <p:txBody>
          <a:bodyPr/>
          <a:lstStyle/>
          <a:p>
            <a:pPr marL="0" indent="0">
              <a:buNone/>
            </a:pPr>
            <a:r>
              <a:rPr lang="pt-BR" sz="2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Coordenadora: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2F5387ED-7AB0-8C52-D3ED-9AD05741928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9246005" y="4745861"/>
            <a:ext cx="2103313" cy="663819"/>
          </a:xfrm>
        </p:spPr>
        <p:txBody>
          <a:bodyPr/>
          <a:lstStyle/>
          <a:p>
            <a:pPr marL="0" indent="0">
              <a:buNone/>
            </a:pPr>
            <a:r>
              <a:rPr lang="pt-BR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Priscila Spirito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928354" y="1103437"/>
            <a:ext cx="10205059" cy="5297364"/>
          </a:xfrm>
        </p:spPr>
        <p:txBody>
          <a:bodyPr anchor="ctr"/>
          <a:lstStyle/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sz="2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sz="2200" kern="100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8650" lvl="1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400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Despesas de </a:t>
            </a:r>
            <a:r>
              <a:rPr lang="pt-BR" sz="2400" b="1" u="sng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Tributos e Taxas</a:t>
            </a:r>
            <a:r>
              <a:rPr lang="pt-BR" sz="2400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800100" lvl="5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Apenas despesas referentes às tarifas de manutenção das contas do projeto;</a:t>
            </a:r>
          </a:p>
          <a:p>
            <a:pPr marL="800100" lvl="5" indent="-342900" algn="just">
              <a:buFont typeface="Arial" panose="020B0604020202020204" pitchFamily="34" charset="0"/>
              <a:buChar char="•"/>
            </a:pPr>
            <a:endParaRPr lang="pt-BR" kern="100" dirty="0">
              <a:solidFill>
                <a:schemeClr val="tx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5" indent="-342900" algn="just"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Os demais encargos, taxas e contribuições sindicais devem estar previstos nas rubricas de seus respectivos fatos geradores.</a:t>
            </a: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kern="100" dirty="0">
              <a:solidFill>
                <a:schemeClr val="tx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8650" lvl="1" indent="-1714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Despesas de </a:t>
            </a:r>
            <a:r>
              <a:rPr lang="pt-BR" sz="2400" b="1" u="sng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desenvolvimento</a:t>
            </a:r>
            <a:r>
              <a:rPr lang="pt-BR" sz="2400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no projeto de produção: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Caso a obra possua outro projeto aprovado apenas de Desenvolvimento, as despesas de desenvolvimento no projeto de produção deverão ser </a:t>
            </a:r>
            <a:r>
              <a:rPr lang="pt-BR" u="sng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complementares</a:t>
            </a:r>
            <a:r>
              <a:rPr lang="pt-BR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lvl="1" algn="just"/>
            <a:endParaRPr lang="pt-BR" kern="100" dirty="0">
              <a:solidFill>
                <a:schemeClr val="tx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Despesas de </a:t>
            </a:r>
            <a:r>
              <a:rPr lang="pt-BR" sz="2400" b="1" u="sng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Infraestrutura</a:t>
            </a:r>
            <a:r>
              <a:rPr lang="pt-BR" sz="2400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Para os projetos de </a:t>
            </a:r>
            <a:r>
              <a:rPr lang="pt-BR" u="sng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produção</a:t>
            </a:r>
            <a:r>
              <a:rPr lang="pt-BR" kern="10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, as despesas de infraestrutura deverão estar contidas no item orçamentário “Gerenciamento”.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pt-BR" sz="2400" b="1" kern="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pt-BR" sz="2400" b="1" kern="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pt-BR" sz="2400" b="1" kern="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E7669813-4DD3-9F54-B303-C6C27FD57B2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</p:spTree>
    <p:extLst>
      <p:ext uri="{BB962C8B-B14F-4D97-AF65-F5344CB8AC3E}">
        <p14:creationId xmlns:p14="http://schemas.microsoft.com/office/powerpoint/2010/main" val="1966714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F0C6BE2-9041-BBBA-DA4A-2E29D1BBCC5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10997" y="993014"/>
            <a:ext cx="10462864" cy="1433146"/>
          </a:xfrm>
        </p:spPr>
        <p:txBody>
          <a:bodyPr anchor="ctr"/>
          <a:lstStyle/>
          <a:p>
            <a:pPr marL="628650" lvl="1" indent="-171450" algn="just">
              <a:buFont typeface="Wingdings" panose="05000000000000000000" pitchFamily="2" charset="2"/>
              <a:buChar char="Ø"/>
            </a:pPr>
            <a:r>
              <a:rPr lang="pt-BR" sz="2400" kern="100">
                <a:solidFill>
                  <a:schemeClr val="tx1"/>
                </a:solidFill>
                <a:effectLst/>
                <a:latin typeface="Tahoma"/>
                <a:ea typeface="Tahoma"/>
                <a:cs typeface="Tahoma"/>
              </a:rPr>
              <a:t> Base Parametrizada: Comparação de Valores</a:t>
            </a:r>
            <a:endParaRPr lang="pt-BR" sz="2400" kern="10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t-BR" sz="1200">
              <a:effectLst/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>
                <a:effectLst/>
                <a:latin typeface="+mn-lt"/>
                <a:ea typeface="Tahoma"/>
                <a:cs typeface="Tahoma"/>
              </a:rPr>
              <a:t>Consiste na comparação dos valores solicitados com os valores anteriormente aprovados para </a:t>
            </a:r>
            <a:r>
              <a:rPr lang="pt-BR">
                <a:latin typeface="+mn-lt"/>
                <a:ea typeface="Tahoma"/>
                <a:cs typeface="Tahoma"/>
              </a:rPr>
              <a:t>projetos, especificamente da </a:t>
            </a:r>
            <a:r>
              <a:rPr lang="pt-BR" b="1">
                <a:latin typeface="+mn-lt"/>
                <a:ea typeface="Tahoma"/>
                <a:cs typeface="Tahoma"/>
              </a:rPr>
              <a:t>modalidade produção</a:t>
            </a:r>
            <a:r>
              <a:rPr lang="pt-BR">
                <a:latin typeface="+mn-lt"/>
                <a:ea typeface="Tahoma"/>
                <a:cs typeface="Tahoma"/>
              </a:rPr>
              <a:t>, de</a:t>
            </a:r>
            <a:r>
              <a:rPr lang="pt-BR">
                <a:effectLst/>
                <a:latin typeface="+mn-lt"/>
                <a:ea typeface="Tahoma"/>
                <a:cs typeface="Tahoma"/>
              </a:rPr>
              <a:t> mesma </a:t>
            </a:r>
            <a:r>
              <a:rPr lang="pt-B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ahoma"/>
                <a:cs typeface="Tahoma"/>
              </a:rPr>
              <a:t>tipologia</a:t>
            </a:r>
            <a:r>
              <a: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ahoma"/>
                <a:cs typeface="Tahoma"/>
              </a:rPr>
              <a:t>, </a:t>
            </a:r>
            <a:r>
              <a:rPr lang="pt-B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ahoma"/>
                <a:cs typeface="Tahoma"/>
              </a:rPr>
              <a:t>porte</a:t>
            </a:r>
            <a:r>
              <a: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pt-BR">
                <a:effectLst/>
                <a:latin typeface="+mn-lt"/>
                <a:ea typeface="Tahoma"/>
                <a:cs typeface="Tahoma"/>
              </a:rPr>
              <a:t>e </a:t>
            </a:r>
            <a:r>
              <a:rPr lang="pt-B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ahoma"/>
                <a:cs typeface="Tahoma"/>
              </a:rPr>
              <a:t>duração</a:t>
            </a:r>
            <a:r>
              <a:rPr lang="pt-BR" b="1">
                <a:effectLst/>
                <a:latin typeface="+mn-lt"/>
                <a:ea typeface="Tahoma"/>
                <a:cs typeface="Tahoma"/>
              </a:rPr>
              <a:t>*</a:t>
            </a:r>
            <a:r>
              <a:rPr lang="pt-BR">
                <a:effectLst/>
                <a:latin typeface="+mn-lt"/>
                <a:ea typeface="Tahoma"/>
                <a:cs typeface="Tahoma"/>
              </a:rPr>
              <a:t>.</a:t>
            </a:r>
            <a:endParaRPr lang="pt-BR" kern="100">
              <a:effectLst/>
              <a:latin typeface="+mn-lt"/>
              <a:ea typeface="Tahoma"/>
              <a:cs typeface="Tahom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26D13B6-88FE-DCD7-5A24-2A6EF71F544B}"/>
              </a:ext>
            </a:extLst>
          </p:cNvPr>
          <p:cNvSpPr txBox="1"/>
          <p:nvPr/>
        </p:nvSpPr>
        <p:spPr>
          <a:xfrm>
            <a:off x="1207311" y="2553336"/>
            <a:ext cx="10055571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ea typeface="Tahoma"/>
                <a:cs typeface="Tahoma"/>
              </a:rPr>
              <a:t>Tipologia</a:t>
            </a:r>
            <a:r>
              <a:rPr lang="pt-BR" b="1" dirty="0">
                <a:latin typeface="Tahoma"/>
                <a:ea typeface="Tahoma"/>
                <a:cs typeface="Tahoma"/>
              </a:rPr>
              <a:t>:</a:t>
            </a:r>
            <a:br>
              <a:rPr lang="pt-B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dirty="0">
                <a:latin typeface="Tahoma"/>
                <a:ea typeface="Tahoma"/>
                <a:cs typeface="Tahoma"/>
              </a:rPr>
              <a:t>F</a:t>
            </a:r>
            <a:r>
              <a:rPr lang="pt-BR" dirty="0">
                <a:effectLst/>
                <a:latin typeface="Tahoma"/>
                <a:ea typeface="Tahoma"/>
                <a:cs typeface="Tahoma"/>
              </a:rPr>
              <a:t>iccionais / documentais / variedades / reality show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ea typeface="Tahoma"/>
                <a:cs typeface="Tahoma"/>
              </a:rPr>
              <a:t>Porte</a:t>
            </a:r>
            <a:r>
              <a:rPr lang="pt-BR" b="1" dirty="0">
                <a:latin typeface="Tahoma"/>
                <a:ea typeface="Tahoma"/>
                <a:cs typeface="Tahoma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>
                <a:latin typeface="Tahoma"/>
                <a:ea typeface="Tahoma"/>
                <a:cs typeface="Tahoma"/>
              </a:rPr>
              <a:t>Valor total do orçamento de produção, considerando os projetos entre -30% e +30%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>
                <a:latin typeface="Tahoma"/>
                <a:ea typeface="Tahoma"/>
                <a:cs typeface="Tahoma"/>
              </a:rPr>
              <a:t>em relação ao valor solicitado</a:t>
            </a:r>
          </a:p>
          <a:p>
            <a:endParaRPr lang="pt-BR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ea typeface="Tahoma"/>
                <a:cs typeface="Tahoma"/>
              </a:rPr>
              <a:t>Para obras seriadas</a:t>
            </a:r>
            <a:r>
              <a:rPr lang="pt-BR" b="1" dirty="0">
                <a:latin typeface="Tahoma"/>
                <a:ea typeface="Tahoma"/>
                <a:cs typeface="Tahoma"/>
              </a:rPr>
              <a:t>*:</a:t>
            </a:r>
            <a:b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dirty="0">
                <a:latin typeface="Tahoma"/>
                <a:ea typeface="Tahoma"/>
                <a:cs typeface="Tahoma"/>
              </a:rPr>
              <a:t>D</a:t>
            </a:r>
            <a:r>
              <a:rPr lang="pt-BR" dirty="0">
                <a:effectLst/>
                <a:latin typeface="Tahoma"/>
                <a:ea typeface="Tahoma"/>
                <a:cs typeface="Tahoma"/>
              </a:rPr>
              <a:t>uração total (considerando projetos entre -50% e +50% em relação à duração solicitada).</a:t>
            </a:r>
            <a:endParaRPr lang="pt-BR" dirty="0">
              <a:latin typeface="Tahoma"/>
              <a:ea typeface="Tahoma"/>
              <a:cs typeface="Tahoma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0EC5FA2-02DF-973D-5AA7-4040A20556F7}"/>
              </a:ext>
            </a:extLst>
          </p:cNvPr>
          <p:cNvSpPr/>
          <p:nvPr/>
        </p:nvSpPr>
        <p:spPr>
          <a:xfrm>
            <a:off x="589086" y="3832926"/>
            <a:ext cx="268941" cy="488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1D75D1C-5F0F-A82F-555A-343B4770CBBC}"/>
              </a:ext>
            </a:extLst>
          </p:cNvPr>
          <p:cNvSpPr/>
          <p:nvPr/>
        </p:nvSpPr>
        <p:spPr>
          <a:xfrm>
            <a:off x="589086" y="1689113"/>
            <a:ext cx="268941" cy="251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ubtítulo 4">
            <a:extLst>
              <a:ext uri="{FF2B5EF4-FFF2-40B4-BE49-F238E27FC236}">
                <a16:creationId xmlns:a16="http://schemas.microsoft.com/office/drawing/2014/main" id="{B51895D5-32C9-64C2-F657-54E04F3F4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304" y="5270527"/>
            <a:ext cx="10377590" cy="617331"/>
          </a:xfrm>
        </p:spPr>
        <p:txBody>
          <a:bodyPr/>
          <a:lstStyle/>
          <a:p>
            <a:r>
              <a:rPr lang="pt-BR" sz="1800" b="1" dirty="0">
                <a:solidFill>
                  <a:srgbClr val="2E5E1C"/>
                </a:solidFill>
                <a:latin typeface="+mn-lt"/>
                <a:ea typeface="Tahoma"/>
                <a:cs typeface="Tahoma"/>
              </a:rPr>
              <a:t>OBS:</a:t>
            </a:r>
            <a:r>
              <a:rPr lang="pt-BR" sz="1800" dirty="0">
                <a:solidFill>
                  <a:srgbClr val="2E5E1C"/>
                </a:solidFill>
                <a:latin typeface="+mn-lt"/>
                <a:ea typeface="Tahoma"/>
                <a:cs typeface="Tahoma"/>
              </a:rPr>
              <a:t> projetos de </a:t>
            </a:r>
            <a:r>
              <a:rPr lang="pt-BR" sz="1800" b="1" dirty="0">
                <a:solidFill>
                  <a:srgbClr val="2E5E1C"/>
                </a:solidFill>
                <a:latin typeface="+mn-lt"/>
                <a:ea typeface="Tahoma"/>
                <a:cs typeface="Tahoma"/>
              </a:rPr>
              <a:t>animação </a:t>
            </a:r>
            <a:r>
              <a:rPr lang="pt-BR" sz="1800" dirty="0">
                <a:solidFill>
                  <a:srgbClr val="2E5E1C"/>
                </a:solidFill>
                <a:latin typeface="+mn-lt"/>
                <a:ea typeface="Tahoma"/>
                <a:cs typeface="Tahoma"/>
              </a:rPr>
              <a:t>não possuem Base Parametrizada.</a:t>
            </a:r>
          </a:p>
        </p:txBody>
      </p:sp>
    </p:spTree>
    <p:extLst>
      <p:ext uri="{BB962C8B-B14F-4D97-AF65-F5344CB8AC3E}">
        <p14:creationId xmlns:p14="http://schemas.microsoft.com/office/powerpoint/2010/main" val="3331010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F0C6BE2-9041-BBBA-DA4A-2E29D1BBCC5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39280" y="1215149"/>
            <a:ext cx="10344150" cy="1945340"/>
          </a:xfrm>
        </p:spPr>
        <p:txBody>
          <a:bodyPr anchor="ctr"/>
          <a:lstStyle/>
          <a:p>
            <a:pPr marL="628650" lvl="1" indent="-171450" algn="just">
              <a:buFont typeface="Wingdings" panose="05000000000000000000" pitchFamily="2" charset="2"/>
              <a:buChar char="Ø"/>
            </a:pPr>
            <a:r>
              <a:rPr lang="pt-BR" sz="2400" kern="10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Base Parametrizada: Método de Avaliação dos Orçamentos</a:t>
            </a: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sz="1200" kern="100">
              <a:solidFill>
                <a:schemeClr val="tx1"/>
              </a:solidFill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 partir dos valores trazidos pelo sistema, é avaliada a pertinência dos valores solicitados para cada item em relação à </a:t>
            </a:r>
            <a:r>
              <a:rPr lang="pt-BR" b="1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faixa de maior concentração de projetos no gráfico</a:t>
            </a:r>
            <a:r>
              <a:rPr lang="pt-BR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kern="100">
              <a:solidFill>
                <a:schemeClr val="tx1"/>
              </a:solidFill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FF261B6-B6D7-C829-7004-B5EE097EFACA}"/>
              </a:ext>
            </a:extLst>
          </p:cNvPr>
          <p:cNvSpPr/>
          <p:nvPr/>
        </p:nvSpPr>
        <p:spPr>
          <a:xfrm>
            <a:off x="603272" y="2255699"/>
            <a:ext cx="268941" cy="251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3C0D8FB-A62D-305E-4CA8-68202AE52192}"/>
              </a:ext>
            </a:extLst>
          </p:cNvPr>
          <p:cNvSpPr txBox="1"/>
          <p:nvPr/>
        </p:nvSpPr>
        <p:spPr>
          <a:xfrm>
            <a:off x="71718" y="3429000"/>
            <a:ext cx="8669350" cy="12311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28650" lvl="1" indent="-171450" algn="just">
              <a:buFont typeface="Wingdings" panose="05000000000000000000" pitchFamily="2" charset="2"/>
              <a:buChar char="Ø"/>
            </a:pPr>
            <a:r>
              <a:rPr lang="pt-BR" sz="2400" kern="1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Base Parametrizada: O que é a faixa de concentração?</a:t>
            </a: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sz="1200" kern="1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>
                <a:ea typeface="Tahoma" panose="020B0604030504040204" pitchFamily="34" charset="0"/>
                <a:cs typeface="Tahoma" panose="020B0604030504040204" pitchFamily="34" charset="0"/>
              </a:rPr>
              <a:t>     É o intervalo do gráfico composto pela grande maioria de projetos.</a:t>
            </a:r>
          </a:p>
          <a:p>
            <a:endParaRPr lang="pt-BR" sz="2000"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F3DB6B1-89E8-3B32-31D7-0F98064AA87F}"/>
              </a:ext>
            </a:extLst>
          </p:cNvPr>
          <p:cNvSpPr/>
          <p:nvPr/>
        </p:nvSpPr>
        <p:spPr>
          <a:xfrm>
            <a:off x="468802" y="2640966"/>
            <a:ext cx="268941" cy="251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340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F0C6BE2-9041-BBBA-DA4A-2E29D1BBCC5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-349623" y="1103436"/>
            <a:ext cx="8848166" cy="950691"/>
          </a:xfrm>
        </p:spPr>
        <p:txBody>
          <a:bodyPr anchor="ctr"/>
          <a:lstStyle/>
          <a:p>
            <a:pPr marL="628650" lvl="1" indent="-171450" algn="l">
              <a:buFont typeface="Wingdings" panose="05000000000000000000" pitchFamily="2" charset="2"/>
              <a:buChar char="Ø"/>
            </a:pPr>
            <a:endParaRPr lang="pt-BR" sz="3200" kern="10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algn="l"/>
            <a:r>
              <a:rPr lang="pt-BR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  </a:t>
            </a:r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Exemplo: Valores </a:t>
            </a:r>
            <a:r>
              <a:rPr lang="pt-BR" sz="2200" b="1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ajustados</a:t>
            </a:r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à faixa de maior concentração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DEE7F46-29ED-3CB9-4E51-8907B11B46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906" y="2397626"/>
            <a:ext cx="8241698" cy="1270490"/>
          </a:xfrm>
          <a:prstGeom prst="rect">
            <a:avLst/>
          </a:prstGeom>
        </p:spPr>
      </p:pic>
      <p:pic>
        <p:nvPicPr>
          <p:cNvPr id="4" name="Imagem 3" descr="Uma imagem contendo Gráfico de dispersão&#10;&#10;Descrição gerada automaticamente">
            <a:extLst>
              <a:ext uri="{FF2B5EF4-FFF2-40B4-BE49-F238E27FC236}">
                <a16:creationId xmlns:a16="http://schemas.microsoft.com/office/drawing/2014/main" id="{EBDA6178-A342-EB2E-53A6-708C95B583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906" y="4011615"/>
            <a:ext cx="8339226" cy="17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934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F0C6BE2-9041-BBBA-DA4A-2E29D1BBCC5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1103436"/>
            <a:ext cx="10344150" cy="1433146"/>
          </a:xfrm>
        </p:spPr>
        <p:txBody>
          <a:bodyPr anchor="ctr"/>
          <a:lstStyle/>
          <a:p>
            <a:pPr marL="457200" lvl="1" algn="just"/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Exemplo: Valores </a:t>
            </a:r>
            <a:r>
              <a:rPr lang="pt-BR" sz="2200" b="1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não ajustados </a:t>
            </a:r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à faixa de maior concentração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160A66B-0FAD-6086-38BD-BAAFEFE6D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521" y="2338755"/>
            <a:ext cx="8800957" cy="1356702"/>
          </a:xfrm>
          <a:prstGeom prst="rect">
            <a:avLst/>
          </a:prstGeom>
        </p:spPr>
      </p:pic>
      <p:pic>
        <p:nvPicPr>
          <p:cNvPr id="7" name="Imagem 6" descr="Gráfico, Gráfico de dispersão&#10;&#10;Descrição gerada automaticamente">
            <a:extLst>
              <a:ext uri="{FF2B5EF4-FFF2-40B4-BE49-F238E27FC236}">
                <a16:creationId xmlns:a16="http://schemas.microsoft.com/office/drawing/2014/main" id="{5C1C7277-44A5-F582-BBF9-1ED57C32E6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308" y="3852705"/>
            <a:ext cx="9005384" cy="199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352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F0C6BE2-9041-BBBA-DA4A-2E29D1BBCC5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34028" y="1429938"/>
            <a:ext cx="10274605" cy="1433146"/>
          </a:xfrm>
        </p:spPr>
        <p:txBody>
          <a:bodyPr anchor="ctr"/>
          <a:lstStyle/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Em alguns casos, </a:t>
            </a:r>
            <a:r>
              <a:rPr lang="pt-BR" sz="2200" u="sng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não é possível definir uma faixa </a:t>
            </a:r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 concentração </a:t>
            </a:r>
          </a:p>
          <a:p>
            <a:pPr marL="457200" lvl="1" algn="just"/>
            <a:r>
              <a:rPr lang="pt-BR" sz="2200" kern="10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pt-BR" sz="2200" kern="10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 análise do escopo técnico da obra é levada consideração.</a:t>
            </a: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sz="2200" kern="100">
              <a:solidFill>
                <a:schemeClr val="tx1"/>
              </a:solidFill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sz="2200" kern="100">
              <a:solidFill>
                <a:schemeClr val="tx1"/>
              </a:solidFill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algn="just"/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Exemplo: Valores que </a:t>
            </a:r>
            <a:r>
              <a:rPr lang="pt-BR" sz="2200" b="1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não apresentam </a:t>
            </a:r>
            <a:r>
              <a:rPr lang="pt-BR" sz="2200" kern="10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faixa de concentração</a:t>
            </a:r>
          </a:p>
        </p:txBody>
      </p:sp>
      <p:pic>
        <p:nvPicPr>
          <p:cNvPr id="3" name="Imagem 2" descr="Gráfico, Gráfico de dispersão&#10;&#10;Descrição gerada automaticamente">
            <a:extLst>
              <a:ext uri="{FF2B5EF4-FFF2-40B4-BE49-F238E27FC236}">
                <a16:creationId xmlns:a16="http://schemas.microsoft.com/office/drawing/2014/main" id="{F1079356-8BA2-BC8D-C026-2BBD31D4BF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309" y="3102909"/>
            <a:ext cx="7771381" cy="1578219"/>
          </a:xfrm>
          <a:prstGeom prst="rect">
            <a:avLst/>
          </a:prstGeom>
        </p:spPr>
      </p:pic>
      <p:pic>
        <p:nvPicPr>
          <p:cNvPr id="4" name="Imagem 3" descr="Linha do tempo&#10;&#10;Descrição gerada automaticamente">
            <a:extLst>
              <a:ext uri="{FF2B5EF4-FFF2-40B4-BE49-F238E27FC236}">
                <a16:creationId xmlns:a16="http://schemas.microsoft.com/office/drawing/2014/main" id="{4A605CD9-82D0-9A39-40C2-DDC9D8663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309" y="4388100"/>
            <a:ext cx="7607593" cy="144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941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09E65-C0A4-809E-4010-41B951E40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D0396C92-7EAD-171E-3EB5-0E7040BC6E91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909E1CD-E8E5-85AA-410C-B67903BC575B}"/>
              </a:ext>
            </a:extLst>
          </p:cNvPr>
          <p:cNvSpPr txBox="1"/>
          <p:nvPr/>
        </p:nvSpPr>
        <p:spPr>
          <a:xfrm>
            <a:off x="702374" y="1129366"/>
            <a:ext cx="97379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Caso o valor solicitado </a:t>
            </a:r>
            <a:r>
              <a:rPr lang="pt-BR" sz="2200" b="1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ultrapasse os limites da faixa de concentração</a:t>
            </a:r>
            <a:r>
              <a:rPr lang="pt-BR" sz="2200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a proponente será diligenciada para: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A966E3A-6699-DC1F-0207-53B01210830F}"/>
              </a:ext>
            </a:extLst>
          </p:cNvPr>
          <p:cNvSpPr txBox="1"/>
          <p:nvPr/>
        </p:nvSpPr>
        <p:spPr>
          <a:xfrm>
            <a:off x="1170798" y="1843950"/>
            <a:ext cx="10088873" cy="40998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pt-BR" sz="2000" dirty="0"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>
                <a:effectLst/>
                <a:latin typeface="+mj-lt"/>
                <a:ea typeface="Tahoma"/>
                <a:cs typeface="Tahoma"/>
              </a:rPr>
              <a:t>  </a:t>
            </a:r>
            <a:r>
              <a:rPr lang="pt-BR" b="1" u="sng" dirty="0">
                <a:effectLst/>
                <a:latin typeface="+mj-lt"/>
                <a:ea typeface="Tahoma"/>
                <a:cs typeface="Tahoma"/>
              </a:rPr>
              <a:t>ajustar</a:t>
            </a:r>
            <a:r>
              <a:rPr lang="pt-BR" dirty="0">
                <a:effectLst/>
                <a:latin typeface="+mj-lt"/>
                <a:ea typeface="Tahoma"/>
                <a:cs typeface="Tahoma"/>
              </a:rPr>
              <a:t> os valores extrapolados para um valor dentro da faixa de maior concentração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pt-BR" dirty="0"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00050" indent="-400050" algn="just">
              <a:buFont typeface="Wingdings" panose="05000000000000000000" pitchFamily="2" charset="2"/>
              <a:buChar char="§"/>
            </a:pPr>
            <a:r>
              <a:rPr lang="pt-BR" b="1" u="sng" dirty="0">
                <a:effectLst/>
                <a:latin typeface="+mj-lt"/>
                <a:ea typeface="Tahoma"/>
                <a:cs typeface="Tahoma"/>
              </a:rPr>
              <a:t>justificar</a:t>
            </a:r>
            <a:r>
              <a:rPr lang="pt-BR" dirty="0">
                <a:effectLst/>
                <a:latin typeface="+mj-lt"/>
                <a:ea typeface="Tahoma"/>
                <a:cs typeface="Tahoma"/>
              </a:rPr>
              <a:t> a necessidade de um valor superior para aquele item. </a:t>
            </a:r>
            <a:r>
              <a:rPr lang="pt-BR" dirty="0"/>
              <a:t>A aprovação de valores que superam a média de mercado requer a apresentação de </a:t>
            </a:r>
            <a:r>
              <a:rPr lang="pt-BR" u="sng" dirty="0"/>
              <a:t>justificativas técnicas consistentes</a:t>
            </a:r>
            <a:r>
              <a:rPr lang="pt-BR" dirty="0"/>
              <a:t>, conforme orientações dos órgãos de controle, e que </a:t>
            </a:r>
            <a:r>
              <a:rPr lang="pt-BR" u="sng" dirty="0"/>
              <a:t>demonstrem a singularidade do projeto </a:t>
            </a:r>
            <a:r>
              <a:rPr lang="pt-BR" dirty="0"/>
              <a:t>em relação aos seus pares e a necessidade dos valores solicitados. Portanto, além das justificativas, sugerimos também o </a:t>
            </a:r>
            <a:r>
              <a:rPr lang="pt-BR" u="sng" dirty="0"/>
              <a:t>envio de documentação complementar</a:t>
            </a:r>
            <a:r>
              <a:rPr lang="pt-BR" dirty="0"/>
              <a:t>, incluindo, quando pertinente: </a:t>
            </a:r>
          </a:p>
          <a:p>
            <a:pPr marL="400050" indent="-400050" algn="just">
              <a:buFont typeface="Wingdings" panose="05000000000000000000" pitchFamily="2" charset="2"/>
              <a:buChar char="§"/>
            </a:pPr>
            <a:endParaRPr lang="pt-BR" dirty="0"/>
          </a:p>
          <a:p>
            <a:pPr>
              <a:lnSpc>
                <a:spcPts val="2400"/>
              </a:lnSpc>
            </a:pPr>
            <a:r>
              <a:rPr lang="pt-BR" dirty="0"/>
              <a:t>             a) Memória de cálculo; </a:t>
            </a:r>
          </a:p>
          <a:p>
            <a:pPr>
              <a:lnSpc>
                <a:spcPts val="2400"/>
              </a:lnSpc>
            </a:pPr>
            <a:r>
              <a:rPr lang="pt-BR" dirty="0"/>
              <a:t>             b) Detalhamento do cronograma de trabalho; </a:t>
            </a:r>
          </a:p>
          <a:p>
            <a:pPr>
              <a:lnSpc>
                <a:spcPts val="2400"/>
              </a:lnSpc>
            </a:pPr>
            <a:r>
              <a:rPr lang="pt-BR" dirty="0"/>
              <a:t>             c) Documentação que comprove os valores pleiteados; </a:t>
            </a:r>
          </a:p>
          <a:p>
            <a:pPr>
              <a:lnSpc>
                <a:spcPts val="2400"/>
              </a:lnSpc>
            </a:pPr>
            <a:r>
              <a:rPr lang="pt-BR" dirty="0"/>
              <a:t>             d) Quaisquer outros documentos que considere relevantes.</a:t>
            </a:r>
            <a:endParaRPr lang="pt-BR" dirty="0">
              <a:latin typeface="Arial"/>
              <a:ea typeface="Tahoma" panose="020B060403050404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795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3BE90E7-D4B2-6552-126F-4B9A72087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861" y="1907531"/>
            <a:ext cx="10364185" cy="745885"/>
          </a:xfrm>
        </p:spPr>
        <p:txBody>
          <a:bodyPr/>
          <a:lstStyle/>
          <a:p>
            <a:br>
              <a:rPr lang="pt-BR" sz="1800">
                <a:effectLst/>
                <a:latin typeface="Tahoma" panose="020B0604030504040204" pitchFamily="34" charset="0"/>
                <a:ea typeface="Tahoma" panose="020B0604030504040204" pitchFamily="34" charset="0"/>
              </a:rPr>
            </a:br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294D8D4-71E3-A783-227F-0EDB3D6BE5D8}"/>
              </a:ext>
            </a:extLst>
          </p:cNvPr>
          <p:cNvSpPr txBox="1"/>
          <p:nvPr/>
        </p:nvSpPr>
        <p:spPr>
          <a:xfrm>
            <a:off x="888348" y="1228397"/>
            <a:ext cx="10661967" cy="41857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Email da CAS: </a:t>
            </a:r>
            <a:r>
              <a:rPr lang="pt-BR" sz="3200" u="sng" kern="0" spc="-10" dirty="0">
                <a:solidFill>
                  <a:srgbClr val="3F20F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analisetecnica.sfo@ancine.gov.br</a:t>
            </a:r>
            <a:endParaRPr lang="pt-BR" sz="3200" u="sng" kern="0" spc="-10" dirty="0">
              <a:solidFill>
                <a:srgbClr val="3F20F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3000" b="1" u="sng" kern="0" spc="-10" dirty="0">
              <a:solidFill>
                <a:srgbClr val="3F20F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3000" b="1" u="sng" kern="0" spc="-10" dirty="0">
              <a:solidFill>
                <a:srgbClr val="3F20F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Manuais do CUP, SAD/SANFOM, Portal de Serviços e Guia para Comprovação de Captação:</a:t>
            </a:r>
          </a:p>
          <a:p>
            <a:endParaRPr lang="pt-BR" sz="3000" b="1" u="sng" kern="0" spc="-10" dirty="0">
              <a:solidFill>
                <a:srgbClr val="3F20F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2400" u="sng" kern="0" spc="-10" dirty="0">
                <a:solidFill>
                  <a:srgbClr val="3F20F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https://www.gov.br/ancine/pt-br/assuntos/atribuicoes-ancine/fomento/aprovacao-e-acompanhamento-de-projetos/manuais-e-videos</a:t>
            </a:r>
            <a:endParaRPr lang="pt-BR" sz="2400" u="sng" dirty="0">
              <a:solidFill>
                <a:srgbClr val="3F20F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4000" b="1" u="sng" dirty="0">
              <a:solidFill>
                <a:srgbClr val="3F20F8"/>
              </a:solidFill>
              <a:latin typeface="Arial"/>
              <a:ea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163749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17864" y="1228338"/>
            <a:ext cx="9560490" cy="4769224"/>
          </a:xfrm>
        </p:spPr>
        <p:txBody>
          <a:bodyPr anchor="ctr"/>
          <a:lstStyle/>
          <a:p>
            <a:endParaRPr lang="pt-BR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É o momento que o </a:t>
            </a:r>
            <a:r>
              <a:rPr lang="pt-B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orçamento, plano de financiamento, desenho técnico e a documentação </a:t>
            </a:r>
            <a:r>
              <a:rPr lang="pt-BR" sz="2100" dirty="0">
                <a:ea typeface="Tahoma" panose="020B0604030504040204" pitchFamily="34" charset="0"/>
                <a:cs typeface="Tahoma" panose="020B0604030504040204" pitchFamily="34" charset="0"/>
              </a:rPr>
              <a:t>do projeto </a:t>
            </a: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são analisados pelas áreas técnicas.</a:t>
            </a:r>
          </a:p>
          <a:p>
            <a:endParaRPr lang="pt-BR" sz="2100" b="1" dirty="0">
              <a:effectLst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21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Na </a:t>
            </a:r>
            <a:r>
              <a:rPr lang="pt-B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CAS</a:t>
            </a: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 temos as seguintes </a:t>
            </a:r>
            <a:r>
              <a:rPr lang="pt-BR" sz="2100" u="sng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etapas de análise</a:t>
            </a: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100" dirty="0">
              <a:effectLst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      - Triagem documental</a:t>
            </a:r>
          </a:p>
          <a:p>
            <a:pPr algn="just">
              <a:lnSpc>
                <a:spcPct val="100000"/>
              </a:lnSpc>
            </a:pPr>
            <a:r>
              <a:rPr lang="pt-BR" sz="2100" dirty="0">
                <a:ea typeface="Tahoma" panose="020B0604030504040204" pitchFamily="34" charset="0"/>
                <a:cs typeface="Tahoma" panose="020B0604030504040204" pitchFamily="34" charset="0"/>
              </a:rPr>
              <a:t>      -</a:t>
            </a: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 Análise de comprovação de captação</a:t>
            </a:r>
          </a:p>
          <a:p>
            <a:pPr algn="just">
              <a:lnSpc>
                <a:spcPct val="100000"/>
              </a:lnSpc>
            </a:pPr>
            <a:r>
              <a:rPr lang="pt-BR" sz="21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      - Análise orçamentária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FB285763-455A-00EF-A777-C69346E1C812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00860" y="303937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Aprovação para Execução</a:t>
            </a:r>
          </a:p>
        </p:txBody>
      </p:sp>
    </p:spTree>
    <p:extLst>
      <p:ext uri="{BB962C8B-B14F-4D97-AF65-F5344CB8AC3E}">
        <p14:creationId xmlns:p14="http://schemas.microsoft.com/office/powerpoint/2010/main" val="237896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3B61E-6168-E0E6-E92B-01DF6450E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A679DD59-176C-306E-C767-5EFCA356F236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79738" y="4183001"/>
            <a:ext cx="10527591" cy="1404003"/>
          </a:xfrm>
        </p:spPr>
        <p:txBody>
          <a:bodyPr anchor="ctr"/>
          <a:lstStyle/>
          <a:p>
            <a:endParaRPr lang="pt-BR" sz="2100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100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ts val="3000"/>
              </a:lnSpc>
              <a:buFont typeface="Wingdings" panose="05000000000000000000" pitchFamily="2" charset="2"/>
              <a:buChar char="Ø"/>
            </a:pPr>
            <a:endParaRPr lang="pt-BR" sz="2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2E5E1C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Se o seu projeto possui permissão para captações adicionais e </a:t>
            </a:r>
            <a:r>
              <a:rPr lang="pt-BR" sz="2000" u="sng" dirty="0">
                <a:solidFill>
                  <a:srgbClr val="2E5E1C"/>
                </a:solidFill>
                <a:ea typeface="Tahoma" panose="020B0604030504040204" pitchFamily="34" charset="0"/>
                <a:cs typeface="Tahoma" panose="020B0604030504040204" pitchFamily="34" charset="0"/>
              </a:rPr>
              <a:t>já possui Aprovação para Execução</a:t>
            </a:r>
            <a:r>
              <a:rPr lang="pt-BR" sz="2000" dirty="0">
                <a:solidFill>
                  <a:srgbClr val="2E5E1C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verifique se será necessário solicitar um </a:t>
            </a:r>
            <a:r>
              <a:rPr lang="pt-BR" sz="2000" b="1" dirty="0">
                <a:solidFill>
                  <a:srgbClr val="2E5E1C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redimensionamento</a:t>
            </a:r>
            <a:r>
              <a:rPr lang="pt-BR" sz="2000" dirty="0">
                <a:solidFill>
                  <a:srgbClr val="2E5E1C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do projeto.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11BAAE21-7BC3-8B22-CD76-42ADEB1A659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841005" y="466096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Aprovação para Execução</a:t>
            </a:r>
          </a:p>
          <a:p>
            <a:pPr marL="0" indent="0">
              <a:buNone/>
            </a:pPr>
            <a:endParaRPr lang="pt-BR" sz="3400" b="1">
              <a:solidFill>
                <a:srgbClr val="2E5E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35695F14-6439-0309-237E-FC4F4BB54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819476"/>
              </p:ext>
            </p:extLst>
          </p:nvPr>
        </p:nvGraphicFramePr>
        <p:xfrm>
          <a:off x="471055" y="1405459"/>
          <a:ext cx="10982036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1018">
                  <a:extLst>
                    <a:ext uri="{9D8B030D-6E8A-4147-A177-3AD203B41FA5}">
                      <a16:colId xmlns:a16="http://schemas.microsoft.com/office/drawing/2014/main" val="1074864915"/>
                    </a:ext>
                  </a:extLst>
                </a:gridCol>
                <a:gridCol w="5491018">
                  <a:extLst>
                    <a:ext uri="{9D8B030D-6E8A-4147-A177-3AD203B41FA5}">
                      <a16:colId xmlns:a16="http://schemas.microsoft.com/office/drawing/2014/main" val="4152605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2000" b="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Linhas</a:t>
                      </a:r>
                      <a:r>
                        <a:rPr lang="pt-BR" sz="200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2000" b="1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sem</a:t>
                      </a:r>
                      <a:r>
                        <a:rPr lang="pt-BR" sz="200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2000" b="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permissão de recursos adicionais:</a:t>
                      </a:r>
                      <a:endParaRPr lang="pt-BR" sz="2000" b="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Linhas</a:t>
                      </a:r>
                      <a:r>
                        <a:rPr lang="pt-BR" sz="200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2000" b="1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</a:t>
                      </a:r>
                      <a:r>
                        <a:rPr lang="pt-BR" sz="200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2000" b="0" u="none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permissão de recursos adicionais:</a:t>
                      </a:r>
                      <a:endParaRPr lang="pt-BR" sz="2000" b="0" u="none"/>
                    </a:p>
                    <a:p>
                      <a:endParaRPr lang="pt-BR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033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Seriado</a:t>
                      </a:r>
                      <a:r>
                        <a:rPr lang="pt-BR" sz="200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Infantil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Produção e finalização de longas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831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Seriado</a:t>
                      </a:r>
                      <a:r>
                        <a:rPr lang="pt-BR" sz="200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Infanto-juvenil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Novela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646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Seriado</a:t>
                      </a:r>
                      <a:r>
                        <a:rPr lang="pt-BR" sz="200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Natureza e meio ambiente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119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Seriado</a:t>
                      </a:r>
                      <a:r>
                        <a:rPr lang="pt-BR" sz="200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 Telefilme Futebol feminino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863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Seriado Sociedade e Cultura</a:t>
                      </a:r>
                      <a:endParaRPr lang="pt-B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69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283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7872A-9836-11AA-3F82-DC6D4E45E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7758A3B1-C4B8-4693-18E7-B29AA73C5BD2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932330" y="526472"/>
            <a:ext cx="9690846" cy="1357746"/>
          </a:xfrm>
        </p:spPr>
        <p:txBody>
          <a:bodyPr anchor="ctr"/>
          <a:lstStyle/>
          <a:p>
            <a:endParaRPr lang="pt-BR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solicitar a </a:t>
            </a:r>
            <a:r>
              <a:rPr lang="pt-BR" sz="28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Aprovação para Execução</a:t>
            </a:r>
          </a:p>
          <a:p>
            <a:pPr algn="ctr"/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>
                <a:ea typeface="Tahoma" panose="020B0604030504040204" pitchFamily="34" charset="0"/>
                <a:cs typeface="Tahoma" panose="020B0604030504040204" pitchFamily="34" charset="0"/>
              </a:rPr>
              <a:t>  Toda </a:t>
            </a:r>
            <a:r>
              <a:rPr lang="pt-BR" sz="2400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solicitação se inicia no Cadastro Único de Projetos - </a:t>
            </a:r>
            <a:r>
              <a:rPr lang="pt-BR" sz="2400" b="1" u="sng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CUP</a:t>
            </a:r>
            <a:endParaRPr lang="pt-BR" sz="2400" b="1" dirty="0">
              <a:effectLst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24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0AC0FB3A-1E52-1051-A684-F9456471E1A2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126294" y="1810327"/>
            <a:ext cx="10400689" cy="4798293"/>
          </a:xfrm>
        </p:spPr>
        <p:txBody>
          <a:bodyPr anchor="ctr"/>
          <a:lstStyle/>
          <a:p>
            <a:pPr algn="just">
              <a:lnSpc>
                <a:spcPts val="3000"/>
              </a:lnSpc>
            </a:pPr>
            <a:r>
              <a:rPr lang="pt-BR" sz="20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Após a conclusão do cadastro, os projetos são direcionados ao sistema específico de envio de documentação e preenchimento:</a:t>
            </a:r>
          </a:p>
          <a:p>
            <a:pPr algn="just">
              <a:lnSpc>
                <a:spcPct val="100000"/>
              </a:lnSpc>
            </a:pPr>
            <a:endParaRPr lang="pt-BR" sz="1100" b="1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Orçamento;</a:t>
            </a:r>
          </a:p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Cronograma;</a:t>
            </a:r>
          </a:p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Plano de Financiamento</a:t>
            </a:r>
          </a:p>
          <a:p>
            <a:pPr algn="ctr"/>
            <a:r>
              <a:rPr lang="pt-BR" sz="2000" b="1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just">
              <a:lnSpc>
                <a:spcPts val="3000"/>
              </a:lnSpc>
            </a:pPr>
            <a:r>
              <a:rPr lang="pt-BR" sz="1800" b="1" dirty="0" err="1">
                <a:ea typeface="Tahoma"/>
                <a:cs typeface="Tahoma"/>
              </a:rPr>
              <a:t>Obs</a:t>
            </a:r>
            <a:r>
              <a:rPr lang="pt-BR" sz="1800" b="1" dirty="0">
                <a:ea typeface="Tahoma"/>
                <a:cs typeface="Tahoma"/>
              </a:rPr>
              <a:t>:</a:t>
            </a:r>
            <a:r>
              <a:rPr lang="pt-BR" sz="1800" dirty="0">
                <a:ea typeface="Tahoma"/>
                <a:cs typeface="Tahoma"/>
              </a:rPr>
              <a:t> Se o seu projeto precisar de </a:t>
            </a:r>
            <a:r>
              <a:rPr lang="pt-BR" sz="1800" b="1" dirty="0">
                <a:ea typeface="Tahoma"/>
                <a:cs typeface="Tahoma"/>
              </a:rPr>
              <a:t>redimensionamento</a:t>
            </a:r>
            <a:r>
              <a:rPr lang="pt-BR" sz="1800" dirty="0">
                <a:ea typeface="Tahoma"/>
                <a:cs typeface="Tahoma"/>
              </a:rPr>
              <a:t> do orçamento, também deverá iniciar a solicitação no </a:t>
            </a:r>
            <a:r>
              <a:rPr lang="pt-BR" sz="1800" b="1" dirty="0">
                <a:ea typeface="Tahoma"/>
                <a:cs typeface="Tahoma"/>
              </a:rPr>
              <a:t>CUP. </a:t>
            </a:r>
          </a:p>
          <a:p>
            <a:pPr algn="just">
              <a:lnSpc>
                <a:spcPct val="100000"/>
              </a:lnSpc>
            </a:pPr>
            <a:endParaRPr lang="pt-BR" sz="1100" b="1" dirty="0">
              <a:ea typeface="Tahoma"/>
              <a:cs typeface="Tahoma"/>
            </a:endParaRPr>
          </a:p>
          <a:p>
            <a:pPr>
              <a:lnSpc>
                <a:spcPts val="3000"/>
              </a:lnSpc>
            </a:pPr>
            <a:r>
              <a:rPr lang="pt-BR" sz="1800" b="1" dirty="0">
                <a:solidFill>
                  <a:srgbClr val="2E5E1B"/>
                </a:solidFill>
                <a:ea typeface="Tahoma"/>
                <a:cs typeface="Tahoma"/>
              </a:rPr>
              <a:t>Recomendamos a leitura dos </a:t>
            </a:r>
            <a:r>
              <a:rPr lang="pt-BR" sz="1800" b="1" u="sng" dirty="0">
                <a:solidFill>
                  <a:srgbClr val="2E5E1B"/>
                </a:solidFill>
                <a:ea typeface="Tahoma"/>
                <a:cs typeface="Tahoma"/>
              </a:rPr>
              <a:t>manuais</a:t>
            </a:r>
            <a:r>
              <a:rPr lang="pt-BR" sz="1800" b="1" dirty="0">
                <a:solidFill>
                  <a:srgbClr val="2E5E1B"/>
                </a:solidFill>
                <a:ea typeface="Tahoma"/>
                <a:cs typeface="Tahoma"/>
              </a:rPr>
              <a:t> do CUP, SAD/SANFOM e do Portal de Serviços (este último para redimensionamentos) no site da Ancine. </a:t>
            </a:r>
          </a:p>
          <a:p>
            <a:pPr algn="ctr">
              <a:lnSpc>
                <a:spcPts val="3000"/>
              </a:lnSpc>
            </a:pPr>
            <a:endParaRPr lang="pt-BR" sz="2000" b="1" dirty="0">
              <a:solidFill>
                <a:srgbClr val="2E5E1B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18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067BA-F7D3-2E91-B5F6-B2D2C003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957907C1-C13A-328F-D4C3-D4E6DACC7FF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19045" y="1393581"/>
            <a:ext cx="9030391" cy="4070838"/>
          </a:xfrm>
        </p:spPr>
        <p:txBody>
          <a:bodyPr anchor="ctr"/>
          <a:lstStyle/>
          <a:p>
            <a:endParaRPr lang="pt-BR" sz="21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/>
                <a:cs typeface="Tahoma"/>
              </a:rPr>
              <a:t>IN 158/2021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1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1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b="1">
                <a:effectLst/>
                <a:ea typeface="Tahoma"/>
                <a:cs typeface="Tahoma"/>
              </a:rPr>
              <a:t>Art. 28: </a:t>
            </a:r>
            <a:r>
              <a:rPr lang="pt-BR" sz="2400">
                <a:effectLst/>
                <a:ea typeface="Tahoma"/>
                <a:cs typeface="Tahoma"/>
              </a:rPr>
              <a:t>documentação obrigat</a:t>
            </a:r>
            <a:r>
              <a:rPr lang="pt-BR" sz="2400">
                <a:ea typeface="Tahoma"/>
                <a:cs typeface="Tahoma"/>
              </a:rPr>
              <a:t>ória </a:t>
            </a:r>
            <a:endParaRPr lang="pt-BR" sz="2400">
              <a:effectLst/>
              <a:ea typeface="Tahoma"/>
              <a:cs typeface="Tahoma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b="1">
              <a:effectLst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b="1">
                <a:effectLst/>
                <a:ea typeface="Tahoma"/>
                <a:cs typeface="Tahoma"/>
              </a:rPr>
              <a:t>Art. 32</a:t>
            </a:r>
            <a:r>
              <a:rPr lang="pt-BR" sz="2400" b="1">
                <a:ea typeface="Tahoma"/>
                <a:cs typeface="Tahoma"/>
              </a:rPr>
              <a:t>: </a:t>
            </a:r>
            <a:r>
              <a:rPr lang="pt-BR" sz="2400">
                <a:ea typeface="Tahoma"/>
                <a:cs typeface="Tahoma"/>
              </a:rPr>
              <a:t>comprovação da captação de recursos</a:t>
            </a:r>
            <a:endParaRPr lang="pt-BR" sz="2400">
              <a:effectLst/>
              <a:ea typeface="Tahoma"/>
              <a:cs typeface="Tahoma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b="1">
                <a:ea typeface="Tahoma"/>
                <a:cs typeface="Tahoma"/>
              </a:rPr>
              <a:t>Art. 51 e 52:</a:t>
            </a:r>
            <a:r>
              <a:rPr lang="pt-BR" sz="2400">
                <a:ea typeface="Tahoma"/>
                <a:cs typeface="Tahoma"/>
              </a:rPr>
              <a:t> redimensionamento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1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240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A2EC0B3B-4E73-9558-8B26-32756EFA7B9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91895" y="518747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Aprovação para Execução</a:t>
            </a:r>
          </a:p>
        </p:txBody>
      </p:sp>
    </p:spTree>
    <p:extLst>
      <p:ext uri="{BB962C8B-B14F-4D97-AF65-F5344CB8AC3E}">
        <p14:creationId xmlns:p14="http://schemas.microsoft.com/office/powerpoint/2010/main" val="133476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973998" y="358589"/>
            <a:ext cx="10644037" cy="5481626"/>
          </a:xfrm>
        </p:spPr>
        <p:txBody>
          <a:bodyPr anchor="ctr"/>
          <a:lstStyle/>
          <a:p>
            <a:pPr algn="just"/>
            <a:r>
              <a:rPr lang="pt-B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Priorização na </a:t>
            </a:r>
            <a:r>
              <a:rPr lang="pt-BR" sz="28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Aprovação para Execução</a:t>
            </a:r>
            <a:endParaRPr lang="pt-BR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r>
              <a:rPr lang="pt-BR" sz="2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PORTARIA</a:t>
            </a:r>
            <a:r>
              <a:rPr lang="pt-BR" sz="2000" b="1" dirty="0">
                <a:latin typeface="+mn-lt"/>
              </a:rPr>
              <a:t> </a:t>
            </a:r>
            <a:r>
              <a:rPr lang="pt-BR" sz="2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ANCINE N.º 648-E/2024</a:t>
            </a: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endParaRPr lang="pt-BR" sz="2000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r>
              <a:rPr lang="pt-BR" sz="2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A solicitação é realizada durante o preenchimento dos formulários nos sistemas SANFOM ou PORTAL DE SERVIÇOS.</a:t>
            </a: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endParaRPr lang="pt-BR" sz="2000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3000"/>
              </a:lnSpc>
            </a:pPr>
            <a:r>
              <a:rPr lang="pt-BR" sz="18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800" dirty="0">
                <a:latin typeface="+mn-lt"/>
              </a:rPr>
              <a:t>I - </a:t>
            </a:r>
            <a:r>
              <a:rPr lang="pt-BR" sz="1800" u="sng" dirty="0">
                <a:latin typeface="+mn-lt"/>
              </a:rPr>
              <a:t>projetos de produção </a:t>
            </a:r>
            <a:r>
              <a:rPr lang="pt-BR" sz="1800" dirty="0">
                <a:latin typeface="+mn-lt"/>
              </a:rPr>
              <a:t>com a etapa de filmagem concluída, iniciada ou programada para até 120 dias do requerimento de análise prioritária, de acordo com o cronograma apresentado;</a:t>
            </a:r>
          </a:p>
          <a:p>
            <a:pPr algn="just">
              <a:lnSpc>
                <a:spcPts val="2500"/>
              </a:lnSpc>
            </a:pPr>
            <a:endParaRPr lang="pt-BR" sz="800" dirty="0">
              <a:latin typeface="+mn-lt"/>
            </a:endParaRPr>
          </a:p>
          <a:p>
            <a:pPr algn="just">
              <a:lnSpc>
                <a:spcPts val="3000"/>
              </a:lnSpc>
            </a:pPr>
            <a:r>
              <a:rPr lang="pt-BR" sz="1800" dirty="0">
                <a:latin typeface="+mn-lt"/>
              </a:rPr>
              <a:t>(...)</a:t>
            </a:r>
          </a:p>
          <a:p>
            <a:pPr algn="just">
              <a:lnSpc>
                <a:spcPct val="200000"/>
              </a:lnSpc>
            </a:pPr>
            <a:endParaRPr lang="pt-BR" sz="800" dirty="0">
              <a:latin typeface="+mn-lt"/>
            </a:endParaRPr>
          </a:p>
          <a:p>
            <a:pPr algn="just">
              <a:lnSpc>
                <a:spcPts val="3000"/>
              </a:lnSpc>
            </a:pPr>
            <a:r>
              <a:rPr lang="pt-BR" sz="1800" dirty="0">
                <a:latin typeface="+mn-lt"/>
              </a:rPr>
              <a:t>III - projetos acompanhados de </a:t>
            </a:r>
            <a:r>
              <a:rPr lang="pt-BR" sz="1800" u="sng" dirty="0">
                <a:latin typeface="+mn-lt"/>
              </a:rPr>
              <a:t>contrato ou declaração de patrocínio ou investimento</a:t>
            </a:r>
            <a:r>
              <a:rPr lang="pt-BR" sz="1800" dirty="0">
                <a:latin typeface="+mn-lt"/>
              </a:rPr>
              <a:t>, com valor igual ou superior a R$ 10.000,00 e prazo de vencimento em até 60 dias do requerimento de análise prioritária.</a:t>
            </a:r>
          </a:p>
          <a:p>
            <a:endParaRPr lang="pt-B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81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790729" y="1258179"/>
            <a:ext cx="9628096" cy="1021558"/>
          </a:xfrm>
        </p:spPr>
        <p:txBody>
          <a:bodyPr anchor="ctr"/>
          <a:lstStyle/>
          <a:p>
            <a:r>
              <a:rPr lang="pt-BR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pt-BR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t-BR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sz="2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CUP</a:t>
            </a:r>
            <a:r>
              <a:rPr lang="pt-BR" sz="2200" b="1"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pt-BR" sz="2000" b="1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00">
                <a:ea typeface="Tahoma" panose="020B0604030504040204" pitchFamily="34" charset="0"/>
                <a:cs typeface="Tahoma" panose="020B0604030504040204" pitchFamily="34" charset="0"/>
              </a:rPr>
              <a:t>tela “Solicitações do Objeto Financiável”</a:t>
            </a:r>
          </a:p>
          <a:p>
            <a:pPr>
              <a:lnSpc>
                <a:spcPct val="100000"/>
              </a:lnSpc>
            </a:pPr>
            <a:br>
              <a:rPr lang="pt-BR" sz="220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t-BR" sz="220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pt-BR" sz="220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pt-BR" sz="1800" b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endParaRPr lang="pt-BR" sz="180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Subtítulo 4">
            <a:extLst>
              <a:ext uri="{FF2B5EF4-FFF2-40B4-BE49-F238E27FC236}">
                <a16:creationId xmlns:a16="http://schemas.microsoft.com/office/drawing/2014/main" id="{111D968C-8B6D-B21B-7641-EE7CC6D53AD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2247" y="455350"/>
            <a:ext cx="10205059" cy="545444"/>
          </a:xfrm>
        </p:spPr>
        <p:txBody>
          <a:bodyPr/>
          <a:lstStyle/>
          <a:p>
            <a:pPr marL="0" indent="0">
              <a:buNone/>
            </a:pPr>
            <a:r>
              <a:rPr lang="pt-BR" sz="2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Diligências na </a:t>
            </a:r>
            <a:r>
              <a:rPr lang="pt-BR" sz="2800" b="1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Aprovação para Execução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2674150C-A4BC-88C9-83AC-F6C7F8A02BB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790729" y="4349186"/>
            <a:ext cx="10205059" cy="119712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t-BR" sz="1800" dirty="0">
                <a:ea typeface="Tahoma"/>
                <a:cs typeface="Tahoma"/>
              </a:rPr>
              <a:t>        </a:t>
            </a:r>
          </a:p>
          <a:p>
            <a:pPr algn="just">
              <a:lnSpc>
                <a:spcPct val="100000"/>
              </a:lnSpc>
            </a:pPr>
            <a:r>
              <a:rPr lang="pt-BR" sz="1800">
                <a:ea typeface="Tahoma"/>
                <a:cs typeface="Tahoma"/>
              </a:rPr>
              <a:t>Entre em “Detalhes da Solicitação” para ser direcionado ao sistema.</a:t>
            </a:r>
            <a:endParaRPr lang="pt-BR" sz="180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150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sz="2200">
                <a:ea typeface="Tahoma"/>
                <a:cs typeface="Tahoma"/>
              </a:rPr>
              <a:t>Todas as diligências também são comunicadas através do </a:t>
            </a:r>
            <a:r>
              <a:rPr lang="pt-BR" sz="2200" b="1" u="sng">
                <a:ea typeface="Tahoma"/>
                <a:cs typeface="Tahoma"/>
              </a:rPr>
              <a:t>e-mail cadastrado na Ancine</a:t>
            </a:r>
            <a:r>
              <a:rPr lang="pt-BR" sz="2200">
                <a:ea typeface="Tahoma"/>
                <a:cs typeface="Tahoma"/>
              </a:rPr>
              <a:t>.</a:t>
            </a:r>
          </a:p>
          <a:p>
            <a:pPr marL="0" indent="0" algn="ctr">
              <a:buNone/>
            </a:pPr>
            <a:r>
              <a:rPr lang="pt-BR" sz="2800" b="1" dirty="0">
                <a:latin typeface="Tahoma"/>
                <a:ea typeface="Tahoma"/>
                <a:cs typeface="Tahoma"/>
              </a:rPr>
              <a:t>            </a:t>
            </a:r>
            <a:endParaRPr lang="pt-BR" sz="1800" dirty="0">
              <a:solidFill>
                <a:srgbClr val="2E5E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50B8D4DE-E7D2-484C-D5EA-5BFFBCF0345F}"/>
              </a:ext>
            </a:extLst>
          </p:cNvPr>
          <p:cNvGrpSpPr/>
          <p:nvPr/>
        </p:nvGrpSpPr>
        <p:grpSpPr>
          <a:xfrm>
            <a:off x="1219200" y="2704197"/>
            <a:ext cx="8973671" cy="1340657"/>
            <a:chOff x="0" y="0"/>
            <a:chExt cx="6638290" cy="933450"/>
          </a:xfrm>
        </p:grpSpPr>
        <p:pic>
          <p:nvPicPr>
            <p:cNvPr id="18" name="Imagem 17">
              <a:extLst>
                <a:ext uri="{FF2B5EF4-FFF2-40B4-BE49-F238E27FC236}">
                  <a16:creationId xmlns:a16="http://schemas.microsoft.com/office/drawing/2014/main" id="{9EE34702-9995-B6BE-1F95-89C31A108B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6638290" cy="933450"/>
            </a:xfrm>
            <a:prstGeom prst="rect">
              <a:avLst/>
            </a:prstGeom>
          </p:spPr>
        </p:pic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E16B5B0F-34C1-847C-14E9-71B8D0330D48}"/>
                </a:ext>
              </a:extLst>
            </p:cNvPr>
            <p:cNvSpPr/>
            <p:nvPr/>
          </p:nvSpPr>
          <p:spPr>
            <a:xfrm>
              <a:off x="318770" y="557213"/>
              <a:ext cx="257175" cy="76200"/>
            </a:xfrm>
            <a:prstGeom prst="rect">
              <a:avLst/>
            </a:prstGeom>
            <a:solidFill>
              <a:schemeClr val="tx1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pt-BR"/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7EE646B-4791-A25D-B5C3-6E7CAD02CB22}"/>
                </a:ext>
              </a:extLst>
            </p:cNvPr>
            <p:cNvSpPr/>
            <p:nvPr/>
          </p:nvSpPr>
          <p:spPr>
            <a:xfrm>
              <a:off x="318770" y="757238"/>
              <a:ext cx="257175" cy="76200"/>
            </a:xfrm>
            <a:prstGeom prst="rect">
              <a:avLst/>
            </a:prstGeom>
            <a:solidFill>
              <a:schemeClr val="tx1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5E877DBC-2454-186C-8EFB-421E996A9ABD}"/>
                </a:ext>
              </a:extLst>
            </p:cNvPr>
            <p:cNvSpPr/>
            <p:nvPr/>
          </p:nvSpPr>
          <p:spPr>
            <a:xfrm>
              <a:off x="1471295" y="557213"/>
              <a:ext cx="1609725" cy="85725"/>
            </a:xfrm>
            <a:prstGeom prst="rect">
              <a:avLst/>
            </a:prstGeom>
            <a:solidFill>
              <a:schemeClr val="tx1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48DDF0C2-5D31-5BFB-C9FC-02C4C1B46BBC}"/>
                </a:ext>
              </a:extLst>
            </p:cNvPr>
            <p:cNvSpPr/>
            <p:nvPr/>
          </p:nvSpPr>
          <p:spPr>
            <a:xfrm>
              <a:off x="1461770" y="738188"/>
              <a:ext cx="1609725" cy="85725"/>
            </a:xfrm>
            <a:prstGeom prst="rect">
              <a:avLst/>
            </a:prstGeom>
            <a:solidFill>
              <a:schemeClr val="tx1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pt-BR"/>
            </a:p>
          </p:txBody>
        </p:sp>
        <p:sp>
          <p:nvSpPr>
            <p:cNvPr id="23" name="Retângulo 22">
              <a:extLst>
                <a:ext uri="{FF2B5EF4-FFF2-40B4-BE49-F238E27FC236}">
                  <a16:creationId xmlns:a16="http://schemas.microsoft.com/office/drawing/2014/main" id="{28D957B4-FE4D-8580-3371-518BFEC102FD}"/>
                </a:ext>
              </a:extLst>
            </p:cNvPr>
            <p:cNvSpPr/>
            <p:nvPr/>
          </p:nvSpPr>
          <p:spPr>
            <a:xfrm>
              <a:off x="4347845" y="509588"/>
              <a:ext cx="2257425" cy="20002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pt-BR"/>
            </a:p>
          </p:txBody>
        </p:sp>
      </p:grpSp>
      <p:pic>
        <p:nvPicPr>
          <p:cNvPr id="25" name="Imagem 24">
            <a:extLst>
              <a:ext uri="{FF2B5EF4-FFF2-40B4-BE49-F238E27FC236}">
                <a16:creationId xmlns:a16="http://schemas.microsoft.com/office/drawing/2014/main" id="{3EF348F0-4FDC-A7CF-82D4-FBA8B9048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331280"/>
            <a:ext cx="3090161" cy="31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35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F0C6BE2-9041-BBBA-DA4A-2E29D1BBCC5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993470" y="543056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de Comprovação de Captação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92337" y="1567187"/>
            <a:ext cx="10807323" cy="4413738"/>
          </a:xfrm>
        </p:spPr>
        <p:txBody>
          <a:bodyPr anchor="ctr"/>
          <a:lstStyle/>
          <a:p>
            <a:pPr marL="285750" lvl="1" indent="-285750">
              <a:lnSpc>
                <a:spcPts val="3000"/>
              </a:lnSpc>
              <a:buFont typeface="Wingdings" panose="05000000000000000000" pitchFamily="2" charset="2"/>
              <a:buChar char="Ø"/>
            </a:pPr>
            <a:r>
              <a:rPr lang="pt-BR" sz="2400" dirty="0">
                <a:latin typeface="+mj-lt"/>
                <a:ea typeface="Tahoma"/>
                <a:cs typeface="Tahoma"/>
              </a:rPr>
              <a:t>É a etapa onde os documentos de comprovação de captação são analisados.</a:t>
            </a:r>
          </a:p>
          <a:p>
            <a:pPr lvl="1">
              <a:lnSpc>
                <a:spcPts val="3000"/>
              </a:lnSpc>
            </a:pPr>
            <a:endParaRPr lang="pt-BR" sz="15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lnSpc>
                <a:spcPts val="3000"/>
              </a:lnSpc>
              <a:buFont typeface="Wingdings" panose="05000000000000000000" pitchFamily="2" charset="2"/>
              <a:buChar char="Ø"/>
            </a:pPr>
            <a:r>
              <a:rPr lang="pt-BR" sz="2400" dirty="0">
                <a:latin typeface="+mj-lt"/>
                <a:ea typeface="Tahoma"/>
                <a:cs typeface="Tahoma"/>
              </a:rPr>
              <a:t>Necessário comprovar, no mínimo, 80% do valor do orçamento total do projeto (40% integralizados e 40% em recebíveis).</a:t>
            </a:r>
          </a:p>
          <a:p>
            <a:pPr lvl="1">
              <a:lnSpc>
                <a:spcPts val="3000"/>
              </a:lnSpc>
            </a:pPr>
            <a:endParaRPr lang="pt-BR" sz="15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r>
              <a:rPr lang="pt-BR" sz="2400" dirty="0">
                <a:ea typeface="Tahoma"/>
                <a:cs typeface="Tahoma"/>
              </a:rPr>
              <a:t>Art. 32 da IN 158 – lista dos </a:t>
            </a:r>
            <a:r>
              <a:rPr lang="pt-BR" sz="2400" dirty="0">
                <a:effectLst/>
                <a:ea typeface="Tahoma"/>
                <a:cs typeface="Tahoma"/>
              </a:rPr>
              <a:t>documentos</a:t>
            </a:r>
            <a:r>
              <a:rPr lang="pt-BR" sz="2400" dirty="0">
                <a:ea typeface="Tahoma"/>
                <a:cs typeface="Tahoma"/>
              </a:rPr>
              <a:t>.</a:t>
            </a: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endParaRPr lang="pt-BR" sz="2400" dirty="0">
              <a:ea typeface="Tahoma"/>
              <a:cs typeface="Tahoma"/>
            </a:endParaRP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endParaRPr lang="pt-BR" sz="2400" dirty="0">
              <a:effectLst/>
              <a:ea typeface="Tahoma"/>
              <a:cs typeface="Tahoma"/>
            </a:endParaRPr>
          </a:p>
          <a:p>
            <a:pPr>
              <a:lnSpc>
                <a:spcPts val="3000"/>
              </a:lnSpc>
            </a:pPr>
            <a:r>
              <a:rPr lang="pt-BR" sz="2400" b="1" dirty="0">
                <a:solidFill>
                  <a:srgbClr val="2E5E1B"/>
                </a:solidFill>
                <a:ea typeface="Tahoma"/>
                <a:cs typeface="Tahoma"/>
              </a:rPr>
              <a:t>Recomendamos a leitura do </a:t>
            </a:r>
            <a:r>
              <a:rPr lang="pt-BR" sz="2400" b="1" u="sng" dirty="0">
                <a:solidFill>
                  <a:srgbClr val="2E5E1B"/>
                </a:solidFill>
                <a:ea typeface="Tahoma"/>
                <a:cs typeface="Tahoma"/>
              </a:rPr>
              <a:t>Guia para Comprovação de Captação</a:t>
            </a:r>
            <a:r>
              <a:rPr lang="pt-BR" sz="2400" b="1" dirty="0">
                <a:solidFill>
                  <a:srgbClr val="2E5E1B"/>
                </a:solidFill>
                <a:ea typeface="Tahoma"/>
                <a:cs typeface="Tahoma"/>
              </a:rPr>
              <a:t> no site da Ancine.</a:t>
            </a:r>
          </a:p>
          <a:p>
            <a:pPr marL="342900" indent="-342900">
              <a:lnSpc>
                <a:spcPts val="3000"/>
              </a:lnSpc>
              <a:buFont typeface="Wingdings" panose="05000000000000000000" pitchFamily="2" charset="2"/>
              <a:buChar char="Ø"/>
            </a:pPr>
            <a:endParaRPr lang="pt-BR" sz="2400" dirty="0">
              <a:effectLst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lnSpc>
                <a:spcPts val="3000"/>
              </a:lnSpc>
            </a:pPr>
            <a:endParaRPr lang="pt-BR" sz="10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234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4">
            <a:extLst>
              <a:ext uri="{FF2B5EF4-FFF2-40B4-BE49-F238E27FC236}">
                <a16:creationId xmlns:a16="http://schemas.microsoft.com/office/drawing/2014/main" id="{17C798CF-FA50-136A-02C7-3F25413C00E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25364" y="1103436"/>
            <a:ext cx="10091933" cy="4413738"/>
          </a:xfrm>
        </p:spPr>
        <p:txBody>
          <a:bodyPr anchor="ctr"/>
          <a:lstStyle/>
          <a:p>
            <a:pPr marL="628650" lvl="1" indent="-171450" algn="just">
              <a:buFont typeface="Wingdings" panose="05000000000000000000" pitchFamily="2" charset="2"/>
              <a:buChar char="Ø"/>
            </a:pPr>
            <a:r>
              <a:rPr lang="pt-BR" sz="2200" kern="100" dirty="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400" kern="100" dirty="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Na Aprovação para Execução existe a possibilidade de </a:t>
            </a:r>
            <a:r>
              <a:rPr lang="pt-BR" sz="2400" b="1" u="sng" kern="100" dirty="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alteração do valor total</a:t>
            </a:r>
            <a:r>
              <a:rPr lang="pt-BR" sz="2400" kern="100" dirty="0">
                <a:solidFill>
                  <a:schemeClr val="tx1"/>
                </a:solidFill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do projeto aprovado para captação, não configurando como redimensionamento.</a:t>
            </a: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endParaRPr lang="pt-BR" sz="2400" kern="1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400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Eventuais despesas realizadas </a:t>
            </a:r>
            <a:r>
              <a:rPr lang="pt-BR" sz="2400" u="sng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anteriormente à Aprovação para Captação</a:t>
            </a:r>
            <a:r>
              <a:rPr lang="pt-BR" sz="2400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do projeto de produção, </a:t>
            </a:r>
            <a:r>
              <a:rPr lang="pt-BR" sz="2400" b="1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não deverão constar do orçamento</a:t>
            </a:r>
            <a:r>
              <a:rPr lang="pt-BR" sz="2400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800100" lvl="3" indent="-342900" algn="just">
              <a:buFont typeface="Arial" panose="020B0604020202020204" pitchFamily="34" charset="0"/>
              <a:buChar char="•"/>
            </a:pPr>
            <a:endParaRPr lang="pt-BR" sz="2400" kern="100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3" algn="just"/>
            <a:r>
              <a:rPr lang="pt-BR" sz="2200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Nestes casos, as fontes de financiamento referentes a estas despesas também </a:t>
            </a:r>
            <a:r>
              <a:rPr lang="pt-BR" sz="2200" b="1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não deverão constar </a:t>
            </a:r>
            <a:r>
              <a:rPr lang="pt-BR" sz="2200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do</a:t>
            </a:r>
            <a:r>
              <a:rPr lang="pt-BR" sz="2200" b="1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00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quadro de </a:t>
            </a:r>
            <a:r>
              <a:rPr lang="pt-BR" sz="2200" b="1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Fontes de Financiamento </a:t>
            </a:r>
            <a:r>
              <a:rPr lang="pt-BR" sz="2200" kern="10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do projeto.</a:t>
            </a:r>
          </a:p>
          <a:p>
            <a:pPr marL="457200" lvl="1" algn="just"/>
            <a:endParaRPr lang="pt-BR" sz="1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E7669813-4DD3-9F54-B303-C6C27FD57B2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02" y="259375"/>
            <a:ext cx="10205059" cy="844061"/>
          </a:xfrm>
        </p:spPr>
        <p:txBody>
          <a:bodyPr/>
          <a:lstStyle/>
          <a:p>
            <a:pPr marL="0" indent="0">
              <a:buNone/>
            </a:pPr>
            <a:r>
              <a:rPr lang="pt-BR" sz="3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Análise Orçamentária</a:t>
            </a:r>
          </a:p>
        </p:txBody>
      </p:sp>
    </p:spTree>
    <p:extLst>
      <p:ext uri="{BB962C8B-B14F-4D97-AF65-F5344CB8AC3E}">
        <p14:creationId xmlns:p14="http://schemas.microsoft.com/office/powerpoint/2010/main" val="681708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95e1cfc-e5b5-4524-89cb-0b01100418e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A2FB3FE2D7DB94E8315037EF9431418" ma:contentTypeVersion="15" ma:contentTypeDescription="Crie um novo documento." ma:contentTypeScope="" ma:versionID="b8ca6dc242a8ebe2a7962dd8107be81b">
  <xsd:schema xmlns:xsd="http://www.w3.org/2001/XMLSchema" xmlns:xs="http://www.w3.org/2001/XMLSchema" xmlns:p="http://schemas.microsoft.com/office/2006/metadata/properties" xmlns:ns3="b95e1cfc-e5b5-4524-89cb-0b01100418e5" xmlns:ns4="992b41fb-c6ec-4efe-916a-545252f33795" targetNamespace="http://schemas.microsoft.com/office/2006/metadata/properties" ma:root="true" ma:fieldsID="842317dd87daaf5d06e19ad54255875c" ns3:_="" ns4:_="">
    <xsd:import namespace="b95e1cfc-e5b5-4524-89cb-0b01100418e5"/>
    <xsd:import namespace="992b41fb-c6ec-4efe-916a-545252f3379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5e1cfc-e5b5-4524-89cb-0b01100418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2b41fb-c6ec-4efe-916a-545252f3379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010CEE-E933-4FA2-8906-0B91D77AAF9E}">
  <ds:schemaRefs>
    <ds:schemaRef ds:uri="992b41fb-c6ec-4efe-916a-545252f33795"/>
    <ds:schemaRef ds:uri="b95e1cfc-e5b5-4524-89cb-0b01100418e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F3E4FF9-A2DD-44A0-B7FD-5152C30A4D9C}">
  <ds:schemaRefs>
    <ds:schemaRef ds:uri="992b41fb-c6ec-4efe-916a-545252f33795"/>
    <ds:schemaRef ds:uri="b95e1cfc-e5b5-4524-89cb-0b01100418e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612FF8B-9406-4E0F-97F7-30FAB5971B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1325</TotalTime>
  <Words>1069</Words>
  <Application>Microsoft Office PowerPoint</Application>
  <PresentationFormat>Widescreen</PresentationFormat>
  <Paragraphs>153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Office Theme</vt:lpstr>
      <vt:lpstr>Coordenação de Análise Técnica e Seleção - CAS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OBS: projetos de animação não possuem Base Parametrizada.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Marcelo Souza Tavares</dc:creator>
  <dc:description/>
  <cp:lastModifiedBy>Simone Teixeira Miguel</cp:lastModifiedBy>
  <cp:revision>4</cp:revision>
  <cp:lastPrinted>2023-09-14T01:40:33Z</cp:lastPrinted>
  <dcterms:created xsi:type="dcterms:W3CDTF">2018-03-22T19:13:15Z</dcterms:created>
  <dcterms:modified xsi:type="dcterms:W3CDTF">2026-03-03T18:53:21Z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0x0101002A2FB3FE2D7DB94E8315037EF9431418</vt:lpwstr>
  </property>
  <property fmtid="{D5CDD505-2E9C-101B-9397-08002B2CF9AE}" pid="3" name="Order">
    <vt:r8>216200</vt:r8>
  </property>
  <property fmtid="{D5CDD505-2E9C-101B-9397-08002B2CF9AE}" pid="4" name="PresentationFormat">
    <vt:lpwstr>Widescreen</vt:lpwstr>
  </property>
  <property fmtid="{D5CDD505-2E9C-101B-9397-08002B2CF9AE}" pid="5" name="Slides">
    <vt:i4>9</vt:i4>
  </property>
  <property fmtid="{D5CDD505-2E9C-101B-9397-08002B2CF9AE}" pid="6" name="MediaServiceImageTags">
    <vt:lpwstr/>
  </property>
</Properties>
</file>