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9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306" r:id="rId5"/>
    <p:sldId id="309" r:id="rId6"/>
    <p:sldId id="316" r:id="rId7"/>
    <p:sldId id="317" r:id="rId8"/>
    <p:sldId id="326" r:id="rId9"/>
    <p:sldId id="321" r:id="rId10"/>
    <p:sldId id="320" r:id="rId11"/>
    <p:sldId id="325" r:id="rId12"/>
    <p:sldId id="344" r:id="rId13"/>
    <p:sldId id="345" r:id="rId14"/>
    <p:sldId id="334" r:id="rId15"/>
    <p:sldId id="335" r:id="rId16"/>
    <p:sldId id="340" r:id="rId17"/>
    <p:sldId id="341" r:id="rId18"/>
    <p:sldId id="302" r:id="rId19"/>
  </p:sldIdLst>
  <p:sldSz cx="9144000" cy="6858000" type="screen4x3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ssandro Marin Pivetta" initials="AMP" lastIdx="7" clrIdx="0"/>
  <p:cmAuthor id="1" name="Priscila" initials="PMRD" lastIdx="8" clrIdx="1"/>
  <p:cmAuthor id="2" name="Alexandre Magnus Queiroz Gameiro" initials="AMQG" lastIdx="1" clrIdx="2">
    <p:extLst>
      <p:ext uri="{19B8F6BF-5375-455C-9EA6-DF929625EA0E}">
        <p15:presenceInfo xmlns:p15="http://schemas.microsoft.com/office/powerpoint/2012/main" userId="Alexandre Magnus Queiroz Gameir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6EC"/>
    <a:srgbClr val="27894F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654EFA-526A-4212-8F47-3E308C3AA27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654906-5FEA-4780-9D4C-3E7ABE2E0FB2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pt-BR" sz="2000" dirty="0">
              <a:solidFill>
                <a:schemeClr val="accent1">
                  <a:lumMod val="75000"/>
                </a:schemeClr>
              </a:solidFill>
            </a:rPr>
            <a:t>Cada prestadora que não se encaixa no conceito de PPP deverá manter um conselho de usuários com </a:t>
          </a:r>
          <a:r>
            <a:rPr lang="pt-BR" sz="2000" b="1" u="sng" dirty="0">
              <a:solidFill>
                <a:schemeClr val="accent1">
                  <a:lumMod val="75000"/>
                </a:schemeClr>
              </a:solidFill>
            </a:rPr>
            <a:t>18 membros</a:t>
          </a:r>
          <a:r>
            <a:rPr lang="pt-BR" sz="2000" u="sng" dirty="0">
              <a:solidFill>
                <a:schemeClr val="accent1">
                  <a:lumMod val="75000"/>
                </a:schemeClr>
              </a:solidFill>
            </a:rPr>
            <a:t>: 15 eleitos e 03 indicados (MPF, DPU e Senacon).</a:t>
          </a:r>
        </a:p>
        <a:p>
          <a:pPr algn="just">
            <a:lnSpc>
              <a:spcPct val="100000"/>
            </a:lnSpc>
          </a:pPr>
          <a:r>
            <a:rPr lang="pt-BR" sz="2000" dirty="0">
              <a:solidFill>
                <a:schemeClr val="accent1">
                  <a:lumMod val="75000"/>
                </a:schemeClr>
              </a:solidFill>
            </a:rPr>
            <a:t>Conselho de usuários de âmbito nacional respeitada a representatividade regional na escolha dos 15 membros eleitos.</a:t>
          </a:r>
          <a:endParaRPr lang="en-US" sz="2000" dirty="0">
            <a:solidFill>
              <a:schemeClr val="accent1">
                <a:lumMod val="75000"/>
              </a:schemeClr>
            </a:solidFill>
          </a:endParaRPr>
        </a:p>
      </dgm:t>
    </dgm:pt>
    <dgm:pt modelId="{53573508-1C26-41F7-99DB-2CC4714D8D64}" type="parTrans" cxnId="{2B3E68BF-4E47-4279-99C8-D33048B0EF46}">
      <dgm:prSet/>
      <dgm:spPr/>
      <dgm:t>
        <a:bodyPr/>
        <a:lstStyle/>
        <a:p>
          <a:endParaRPr lang="en-US"/>
        </a:p>
      </dgm:t>
    </dgm:pt>
    <dgm:pt modelId="{EA697AAF-CC3C-4C46-B3CA-F1AAA99096D1}" type="sibTrans" cxnId="{2B3E68BF-4E47-4279-99C8-D33048B0EF4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FFD889E-C42E-44A6-BEB9-92F60F406260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pt-BR" sz="2000" b="0" i="0" kern="1200" dirty="0">
              <a:solidFill>
                <a:schemeClr val="accent1">
                  <a:lumMod val="75000"/>
                </a:schemeClr>
              </a:solidFill>
            </a:rPr>
            <a:t>Claro, Oi, Sky, TIM e Vivo instituíram novos Conselhos de Usuários.</a:t>
          </a:r>
        </a:p>
        <a:p>
          <a:pPr algn="just">
            <a:lnSpc>
              <a:spcPct val="100000"/>
            </a:lnSpc>
          </a:pPr>
          <a:r>
            <a:rPr lang="pt-BR" sz="2000" kern="1200" dirty="0">
              <a:solidFill>
                <a:schemeClr val="accent1">
                  <a:lumMod val="75000"/>
                </a:schemeClr>
              </a:solidFill>
            </a:rPr>
            <a:t>Algar, apesar de não ser obrigada a manter um conselho de usuários decidiu constituí-lo, mediante processo eleitoral nos mesmos moldes dos que foram formados pelas demais prestadoras.  </a:t>
          </a:r>
          <a:r>
            <a:rPr lang="pt-BR" sz="2000" b="0" i="0" kern="1200" dirty="0">
              <a:solidFill>
                <a:schemeClr val="accent1">
                  <a:lumMod val="75000"/>
                </a:schemeClr>
              </a:solidFill>
            </a:rPr>
            <a:t> </a:t>
          </a:r>
          <a:endParaRPr lang="en-US" sz="2000" kern="1200" cap="none" dirty="0">
            <a:solidFill>
              <a:schemeClr val="accent1">
                <a:lumMod val="75000"/>
              </a:schemeClr>
            </a:solidFill>
            <a:latin typeface="Calibri"/>
            <a:ea typeface="+mn-ea"/>
            <a:cs typeface="+mn-cs"/>
          </a:endParaRPr>
        </a:p>
      </dgm:t>
    </dgm:pt>
    <dgm:pt modelId="{A29A513F-9C56-4B6A-BF35-F25A52D64919}" type="parTrans" cxnId="{5CDE3F4B-ADE6-4751-AA41-57853A304DAE}">
      <dgm:prSet/>
      <dgm:spPr/>
      <dgm:t>
        <a:bodyPr/>
        <a:lstStyle/>
        <a:p>
          <a:endParaRPr lang="en-US"/>
        </a:p>
      </dgm:t>
    </dgm:pt>
    <dgm:pt modelId="{93A8CF19-664D-4122-B951-C002352103E1}" type="sibTrans" cxnId="{5CDE3F4B-ADE6-4751-AA41-57853A304DAE}">
      <dgm:prSet/>
      <dgm:spPr/>
      <dgm:t>
        <a:bodyPr/>
        <a:lstStyle/>
        <a:p>
          <a:endParaRPr lang="en-US"/>
        </a:p>
      </dgm:t>
    </dgm:pt>
    <dgm:pt modelId="{3F4889F0-F479-4800-A490-4F3D82F9EE1A}" type="pres">
      <dgm:prSet presAssocID="{4B654EFA-526A-4212-8F47-3E308C3AA271}" presName="root" presStyleCnt="0">
        <dgm:presLayoutVars>
          <dgm:dir/>
          <dgm:resizeHandles val="exact"/>
        </dgm:presLayoutVars>
      </dgm:prSet>
      <dgm:spPr/>
    </dgm:pt>
    <dgm:pt modelId="{00C9724D-E926-4DFB-B7BF-E06FA8FBC089}" type="pres">
      <dgm:prSet presAssocID="{45654906-5FEA-4780-9D4C-3E7ABE2E0FB2}" presName="compNode" presStyleCnt="0"/>
      <dgm:spPr/>
    </dgm:pt>
    <dgm:pt modelId="{9AABC153-18D6-4EF6-94C0-F6BFA95F7637}" type="pres">
      <dgm:prSet presAssocID="{45654906-5FEA-4780-9D4C-3E7ABE2E0FB2}" presName="bgRect" presStyleLbl="bgShp" presStyleIdx="0" presStyleCnt="2"/>
      <dgm:spPr/>
    </dgm:pt>
    <dgm:pt modelId="{CC799E64-87A8-4396-A93B-7793233EC596}" type="pres">
      <dgm:prSet presAssocID="{45654906-5FEA-4780-9D4C-3E7ABE2E0FB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5B570155-2774-4724-9BF7-AD585D25322B}" type="pres">
      <dgm:prSet presAssocID="{45654906-5FEA-4780-9D4C-3E7ABE2E0FB2}" presName="spaceRect" presStyleCnt="0"/>
      <dgm:spPr/>
    </dgm:pt>
    <dgm:pt modelId="{18661C80-720D-4086-A438-EB9A1D314AC3}" type="pres">
      <dgm:prSet presAssocID="{45654906-5FEA-4780-9D4C-3E7ABE2E0FB2}" presName="parTx" presStyleLbl="revTx" presStyleIdx="0" presStyleCnt="2" custScaleX="104267">
        <dgm:presLayoutVars>
          <dgm:chMax val="0"/>
          <dgm:chPref val="0"/>
        </dgm:presLayoutVars>
      </dgm:prSet>
      <dgm:spPr/>
    </dgm:pt>
    <dgm:pt modelId="{01A481C0-BDAC-4A8C-A991-4F0EFAED2954}" type="pres">
      <dgm:prSet presAssocID="{EA697AAF-CC3C-4C46-B3CA-F1AAA99096D1}" presName="sibTrans" presStyleCnt="0"/>
      <dgm:spPr/>
    </dgm:pt>
    <dgm:pt modelId="{E2C5821D-3838-4253-993D-658B320BEA1E}" type="pres">
      <dgm:prSet presAssocID="{5FFD889E-C42E-44A6-BEB9-92F60F406260}" presName="compNode" presStyleCnt="0"/>
      <dgm:spPr/>
    </dgm:pt>
    <dgm:pt modelId="{E1E3AEF0-C043-4CA2-A651-093E1172F957}" type="pres">
      <dgm:prSet presAssocID="{5FFD889E-C42E-44A6-BEB9-92F60F406260}" presName="bgRect" presStyleLbl="bgShp" presStyleIdx="1" presStyleCnt="2" custScaleY="100000"/>
      <dgm:spPr/>
    </dgm:pt>
    <dgm:pt modelId="{501DCB8E-5AE4-4EFB-BA53-29E39487F95A}" type="pres">
      <dgm:prSet presAssocID="{5FFD889E-C42E-44A6-BEB9-92F60F40626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E5ED97B0-948D-42B5-A48C-24017530C202}" type="pres">
      <dgm:prSet presAssocID="{5FFD889E-C42E-44A6-BEB9-92F60F406260}" presName="spaceRect" presStyleCnt="0"/>
      <dgm:spPr/>
    </dgm:pt>
    <dgm:pt modelId="{FE65FAAD-002A-4B97-9B58-5F49C843E3D9}" type="pres">
      <dgm:prSet presAssocID="{5FFD889E-C42E-44A6-BEB9-92F60F406260}" presName="parTx" presStyleLbl="revTx" presStyleIdx="1" presStyleCnt="2" custScaleX="103998" custLinFactNeighborX="-1885">
        <dgm:presLayoutVars>
          <dgm:chMax val="0"/>
          <dgm:chPref val="0"/>
        </dgm:presLayoutVars>
      </dgm:prSet>
      <dgm:spPr/>
    </dgm:pt>
  </dgm:ptLst>
  <dgm:cxnLst>
    <dgm:cxn modelId="{5CDE3F4B-ADE6-4751-AA41-57853A304DAE}" srcId="{4B654EFA-526A-4212-8F47-3E308C3AA271}" destId="{5FFD889E-C42E-44A6-BEB9-92F60F406260}" srcOrd="1" destOrd="0" parTransId="{A29A513F-9C56-4B6A-BF35-F25A52D64919}" sibTransId="{93A8CF19-664D-4122-B951-C002352103E1}"/>
    <dgm:cxn modelId="{1A854185-1D1D-453C-B93C-76C2FA084442}" type="presOf" srcId="{5FFD889E-C42E-44A6-BEB9-92F60F406260}" destId="{FE65FAAD-002A-4B97-9B58-5F49C843E3D9}" srcOrd="0" destOrd="0" presId="urn:microsoft.com/office/officeart/2018/2/layout/IconVerticalSolidList"/>
    <dgm:cxn modelId="{44834989-1DF7-4A96-8EC0-D03E7C4D5815}" type="presOf" srcId="{4B654EFA-526A-4212-8F47-3E308C3AA271}" destId="{3F4889F0-F479-4800-A490-4F3D82F9EE1A}" srcOrd="0" destOrd="0" presId="urn:microsoft.com/office/officeart/2018/2/layout/IconVerticalSolidList"/>
    <dgm:cxn modelId="{2B3E68BF-4E47-4279-99C8-D33048B0EF46}" srcId="{4B654EFA-526A-4212-8F47-3E308C3AA271}" destId="{45654906-5FEA-4780-9D4C-3E7ABE2E0FB2}" srcOrd="0" destOrd="0" parTransId="{53573508-1C26-41F7-99DB-2CC4714D8D64}" sibTransId="{EA697AAF-CC3C-4C46-B3CA-F1AAA99096D1}"/>
    <dgm:cxn modelId="{165B94D2-10E2-4C05-AD15-6480A371A961}" type="presOf" srcId="{45654906-5FEA-4780-9D4C-3E7ABE2E0FB2}" destId="{18661C80-720D-4086-A438-EB9A1D314AC3}" srcOrd="0" destOrd="0" presId="urn:microsoft.com/office/officeart/2018/2/layout/IconVerticalSolidList"/>
    <dgm:cxn modelId="{5FF80C50-3E43-46BD-8A4A-AE926FB7B3A3}" type="presParOf" srcId="{3F4889F0-F479-4800-A490-4F3D82F9EE1A}" destId="{00C9724D-E926-4DFB-B7BF-E06FA8FBC089}" srcOrd="0" destOrd="0" presId="urn:microsoft.com/office/officeart/2018/2/layout/IconVerticalSolidList"/>
    <dgm:cxn modelId="{8B996516-C565-4B02-87B7-AEBE82D69B35}" type="presParOf" srcId="{00C9724D-E926-4DFB-B7BF-E06FA8FBC089}" destId="{9AABC153-18D6-4EF6-94C0-F6BFA95F7637}" srcOrd="0" destOrd="0" presId="urn:microsoft.com/office/officeart/2018/2/layout/IconVerticalSolidList"/>
    <dgm:cxn modelId="{C8CC0189-89A5-44DD-96A2-6832EF8CFE4A}" type="presParOf" srcId="{00C9724D-E926-4DFB-B7BF-E06FA8FBC089}" destId="{CC799E64-87A8-4396-A93B-7793233EC596}" srcOrd="1" destOrd="0" presId="urn:microsoft.com/office/officeart/2018/2/layout/IconVerticalSolidList"/>
    <dgm:cxn modelId="{A3ECFC8D-5707-4282-AF69-B2C9D6FD554F}" type="presParOf" srcId="{00C9724D-E926-4DFB-B7BF-E06FA8FBC089}" destId="{5B570155-2774-4724-9BF7-AD585D25322B}" srcOrd="2" destOrd="0" presId="urn:microsoft.com/office/officeart/2018/2/layout/IconVerticalSolidList"/>
    <dgm:cxn modelId="{A77239EF-D05B-464E-AD82-9F9D8926FBE7}" type="presParOf" srcId="{00C9724D-E926-4DFB-B7BF-E06FA8FBC089}" destId="{18661C80-720D-4086-A438-EB9A1D314AC3}" srcOrd="3" destOrd="0" presId="urn:microsoft.com/office/officeart/2018/2/layout/IconVerticalSolidList"/>
    <dgm:cxn modelId="{981F1C57-37C0-40AA-BEF7-734B1CC74994}" type="presParOf" srcId="{3F4889F0-F479-4800-A490-4F3D82F9EE1A}" destId="{01A481C0-BDAC-4A8C-A991-4F0EFAED2954}" srcOrd="1" destOrd="0" presId="urn:microsoft.com/office/officeart/2018/2/layout/IconVerticalSolidList"/>
    <dgm:cxn modelId="{40FB8CA8-723D-45E0-91F6-AD0CE1A0834B}" type="presParOf" srcId="{3F4889F0-F479-4800-A490-4F3D82F9EE1A}" destId="{E2C5821D-3838-4253-993D-658B320BEA1E}" srcOrd="2" destOrd="0" presId="urn:microsoft.com/office/officeart/2018/2/layout/IconVerticalSolidList"/>
    <dgm:cxn modelId="{D1831361-B857-422C-81B0-4DF6998E72CF}" type="presParOf" srcId="{E2C5821D-3838-4253-993D-658B320BEA1E}" destId="{E1E3AEF0-C043-4CA2-A651-093E1172F957}" srcOrd="0" destOrd="0" presId="urn:microsoft.com/office/officeart/2018/2/layout/IconVerticalSolidList"/>
    <dgm:cxn modelId="{B219EE6B-5B4F-492B-83FC-72F96431C3F6}" type="presParOf" srcId="{E2C5821D-3838-4253-993D-658B320BEA1E}" destId="{501DCB8E-5AE4-4EFB-BA53-29E39487F95A}" srcOrd="1" destOrd="0" presId="urn:microsoft.com/office/officeart/2018/2/layout/IconVerticalSolidList"/>
    <dgm:cxn modelId="{58BCEA21-A5F2-469F-A8E9-C7C4E11D369D}" type="presParOf" srcId="{E2C5821D-3838-4253-993D-658B320BEA1E}" destId="{E5ED97B0-948D-42B5-A48C-24017530C202}" srcOrd="2" destOrd="0" presId="urn:microsoft.com/office/officeart/2018/2/layout/IconVerticalSolidList"/>
    <dgm:cxn modelId="{1BE257BB-CC27-4ABA-813D-B0E9652FC327}" type="presParOf" srcId="{E2C5821D-3838-4253-993D-658B320BEA1E}" destId="{FE65FAAD-002A-4B97-9B58-5F49C843E3D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2A69D6-2887-465A-82D6-522B838FFD5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70A530-E579-4D3C-973B-91DEB90F8601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pt-BR" sz="23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5 (cinco) vagas para entidades sem fins lucrativos que atuem na defesa dos interesses do consumidor, sendo uma de cada macrorregião geográfica do país;</a:t>
          </a:r>
        </a:p>
      </dgm:t>
    </dgm:pt>
    <dgm:pt modelId="{0623E76A-E878-4E4F-BBB9-7AF231636150}" type="parTrans" cxnId="{FC927C89-E5D2-4CFF-88A9-D7BD1C4BDB13}">
      <dgm:prSet/>
      <dgm:spPr/>
      <dgm:t>
        <a:bodyPr/>
        <a:lstStyle/>
        <a:p>
          <a:endParaRPr lang="en-US" sz="2300"/>
        </a:p>
      </dgm:t>
    </dgm:pt>
    <dgm:pt modelId="{5EC5F394-436D-496D-9B71-CF059FAF76BE}" type="sibTrans" cxnId="{FC927C89-E5D2-4CFF-88A9-D7BD1C4BDB13}">
      <dgm:prSet/>
      <dgm:spPr/>
      <dgm:t>
        <a:bodyPr/>
        <a:lstStyle/>
        <a:p>
          <a:endParaRPr lang="en-US" sz="2300"/>
        </a:p>
      </dgm:t>
    </dgm:pt>
    <dgm:pt modelId="{74493981-3AE2-4107-B68E-ED7A9FE2BF4C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pt-BR" sz="23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5 (cinco) vagas para entidades integrantes do Sistema Nacional de Defesa do Consumidor (SNDC), sendo uma de cada macrorregião geográfica do país;</a:t>
          </a:r>
          <a:endParaRPr lang="en-US" sz="2300" kern="1200" dirty="0">
            <a:solidFill>
              <a:srgbClr val="4F81BD">
                <a:lumMod val="75000"/>
              </a:srgbClr>
            </a:solidFill>
            <a:latin typeface="Calibri"/>
            <a:ea typeface="+mn-ea"/>
            <a:cs typeface="+mn-cs"/>
          </a:endParaRPr>
        </a:p>
      </dgm:t>
    </dgm:pt>
    <dgm:pt modelId="{BD91646A-98CF-4756-97A0-C59C18100F05}" type="parTrans" cxnId="{831C8A89-BE27-47B8-A214-C9A16D87DFE8}">
      <dgm:prSet/>
      <dgm:spPr/>
      <dgm:t>
        <a:bodyPr/>
        <a:lstStyle/>
        <a:p>
          <a:endParaRPr lang="en-US" sz="2300"/>
        </a:p>
      </dgm:t>
    </dgm:pt>
    <dgm:pt modelId="{BBF25FA8-4FF9-4D74-8498-DE56C5D3775D}" type="sibTrans" cxnId="{831C8A89-BE27-47B8-A214-C9A16D87DFE8}">
      <dgm:prSet/>
      <dgm:spPr/>
      <dgm:t>
        <a:bodyPr/>
        <a:lstStyle/>
        <a:p>
          <a:endParaRPr lang="en-US" sz="2300"/>
        </a:p>
      </dgm:t>
    </dgm:pt>
    <dgm:pt modelId="{47571C0A-EDDB-413B-AA0B-BF63CE89D45B}">
      <dgm:prSet custT="1"/>
      <dgm:spPr/>
      <dgm:t>
        <a:bodyPr/>
        <a:lstStyle/>
        <a:p>
          <a:pPr marL="0" lvl="0" indent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5 (cinco) vagas para usuários de serviços de telecomunicações, sendo um residente em cada macrorregião geográfica do país;</a:t>
          </a:r>
          <a:endParaRPr lang="en-US" sz="2300" kern="1200" dirty="0">
            <a:solidFill>
              <a:srgbClr val="4F81BD">
                <a:lumMod val="75000"/>
              </a:srgbClr>
            </a:solidFill>
            <a:latin typeface="Calibri"/>
            <a:ea typeface="+mn-ea"/>
            <a:cs typeface="+mn-cs"/>
          </a:endParaRPr>
        </a:p>
      </dgm:t>
    </dgm:pt>
    <dgm:pt modelId="{59B77981-62D1-406D-9B36-7069A1381BFB}" type="parTrans" cxnId="{5C1C065E-3753-4E64-9B03-42308C5A906C}">
      <dgm:prSet/>
      <dgm:spPr/>
      <dgm:t>
        <a:bodyPr/>
        <a:lstStyle/>
        <a:p>
          <a:endParaRPr lang="pt-BR" sz="2300"/>
        </a:p>
      </dgm:t>
    </dgm:pt>
    <dgm:pt modelId="{072F4A9C-4821-443B-87F5-9EB87F97C2EF}" type="sibTrans" cxnId="{5C1C065E-3753-4E64-9B03-42308C5A906C}">
      <dgm:prSet/>
      <dgm:spPr/>
      <dgm:t>
        <a:bodyPr/>
        <a:lstStyle/>
        <a:p>
          <a:endParaRPr lang="pt-BR" sz="2300"/>
        </a:p>
      </dgm:t>
    </dgm:pt>
    <dgm:pt modelId="{76BEC55D-C551-4ABE-BE7A-15B884E8BE1B}" type="pres">
      <dgm:prSet presAssocID="{A62A69D6-2887-465A-82D6-522B838FFD5B}" presName="root" presStyleCnt="0">
        <dgm:presLayoutVars>
          <dgm:dir/>
          <dgm:resizeHandles val="exact"/>
        </dgm:presLayoutVars>
      </dgm:prSet>
      <dgm:spPr/>
    </dgm:pt>
    <dgm:pt modelId="{0358DA06-130E-4E91-A24B-52CB398C12DE}" type="pres">
      <dgm:prSet presAssocID="{B270A530-E579-4D3C-973B-91DEB90F8601}" presName="compNode" presStyleCnt="0"/>
      <dgm:spPr/>
    </dgm:pt>
    <dgm:pt modelId="{F8406795-C36C-4721-A7FA-719DEF68476A}" type="pres">
      <dgm:prSet presAssocID="{B270A530-E579-4D3C-973B-91DEB90F8601}" presName="bgRect" presStyleLbl="bgShp" presStyleIdx="0" presStyleCnt="3" custLinFactNeighborY="-48794"/>
      <dgm:spPr/>
    </dgm:pt>
    <dgm:pt modelId="{72F295F1-BF81-4176-982E-7D3754A09DBA}" type="pres">
      <dgm:prSet presAssocID="{B270A530-E579-4D3C-973B-91DEB90F8601}" presName="iconRect" presStyleLbl="node1" presStyleIdx="0" presStyleCnt="3" custLinFactNeighborX="4590" custLinFactNeighborY="-4989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CE3DF761-6C30-4E28-8F6E-7B322A000D67}" type="pres">
      <dgm:prSet presAssocID="{B270A530-E579-4D3C-973B-91DEB90F8601}" presName="spaceRect" presStyleCnt="0"/>
      <dgm:spPr/>
    </dgm:pt>
    <dgm:pt modelId="{174EA41B-E185-4031-9263-A73F7CC6715D}" type="pres">
      <dgm:prSet presAssocID="{B270A530-E579-4D3C-973B-91DEB90F8601}" presName="parTx" presStyleLbl="revTx" presStyleIdx="0" presStyleCnt="3" custLinFactNeighborY="-48794">
        <dgm:presLayoutVars>
          <dgm:chMax val="0"/>
          <dgm:chPref val="0"/>
        </dgm:presLayoutVars>
      </dgm:prSet>
      <dgm:spPr/>
    </dgm:pt>
    <dgm:pt modelId="{AAA8BC9E-A188-4EE6-B203-98CB0C732A55}" type="pres">
      <dgm:prSet presAssocID="{5EC5F394-436D-496D-9B71-CF059FAF76BE}" presName="sibTrans" presStyleCnt="0"/>
      <dgm:spPr/>
    </dgm:pt>
    <dgm:pt modelId="{F50EC0A1-7B78-489C-A489-218A8962B726}" type="pres">
      <dgm:prSet presAssocID="{74493981-3AE2-4107-B68E-ED7A9FE2BF4C}" presName="compNode" presStyleCnt="0"/>
      <dgm:spPr/>
    </dgm:pt>
    <dgm:pt modelId="{7DD2D17D-4E64-470D-8618-16EE9116262F}" type="pres">
      <dgm:prSet presAssocID="{74493981-3AE2-4107-B68E-ED7A9FE2BF4C}" presName="bgRect" presStyleLbl="bgShp" presStyleIdx="1" presStyleCnt="3" custLinFactNeighborY="-8853"/>
      <dgm:spPr/>
    </dgm:pt>
    <dgm:pt modelId="{BB2E4714-3176-4C2B-B265-4825A505A36C}" type="pres">
      <dgm:prSet presAssocID="{74493981-3AE2-4107-B68E-ED7A9FE2BF4C}" presName="iconRect" presStyleLbl="node1" presStyleIdx="1" presStyleCnt="3" custLinFactNeighborX="5584" custLinFactNeighborY="-1887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uários"/>
        </a:ext>
      </dgm:extLst>
    </dgm:pt>
    <dgm:pt modelId="{1CE18F8D-59E6-43A0-9741-B0728E877BB1}" type="pres">
      <dgm:prSet presAssocID="{74493981-3AE2-4107-B68E-ED7A9FE2BF4C}" presName="spaceRect" presStyleCnt="0"/>
      <dgm:spPr/>
    </dgm:pt>
    <dgm:pt modelId="{755422DA-EE9E-45AF-B0E8-A15B9D119BC9}" type="pres">
      <dgm:prSet presAssocID="{74493981-3AE2-4107-B68E-ED7A9FE2BF4C}" presName="parTx" presStyleLbl="revTx" presStyleIdx="1" presStyleCnt="3" custLinFactNeighborX="-663" custLinFactNeighborY="-8942">
        <dgm:presLayoutVars>
          <dgm:chMax val="0"/>
          <dgm:chPref val="0"/>
        </dgm:presLayoutVars>
      </dgm:prSet>
      <dgm:spPr/>
    </dgm:pt>
    <dgm:pt modelId="{999F82C8-FD69-48FC-8B64-909BB218DAA6}" type="pres">
      <dgm:prSet presAssocID="{BBF25FA8-4FF9-4D74-8498-DE56C5D3775D}" presName="sibTrans" presStyleCnt="0"/>
      <dgm:spPr/>
    </dgm:pt>
    <dgm:pt modelId="{72E97B55-5486-43A8-B6A1-CAD23C20A37F}" type="pres">
      <dgm:prSet presAssocID="{47571C0A-EDDB-413B-AA0B-BF63CE89D45B}" presName="compNode" presStyleCnt="0"/>
      <dgm:spPr/>
    </dgm:pt>
    <dgm:pt modelId="{E354BFF4-372B-48E3-9CD1-EB1BF92289BA}" type="pres">
      <dgm:prSet presAssocID="{47571C0A-EDDB-413B-AA0B-BF63CE89D45B}" presName="bgRect" presStyleLbl="bgShp" presStyleIdx="2" presStyleCnt="3" custLinFactNeighborY="-16543"/>
      <dgm:spPr/>
    </dgm:pt>
    <dgm:pt modelId="{33C5FAC1-FF88-45A0-9634-FEF00F172462}" type="pres">
      <dgm:prSet presAssocID="{47571C0A-EDDB-413B-AA0B-BF63CE89D45B}" presName="iconRect" presStyleLbl="node1" presStyleIdx="2" presStyleCnt="3" custLinFactNeighborX="7907" custLinFactNeighborY="-3513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uários"/>
        </a:ext>
      </dgm:extLst>
    </dgm:pt>
    <dgm:pt modelId="{6A4F0D99-548F-4652-8B6E-47F80705550D}" type="pres">
      <dgm:prSet presAssocID="{47571C0A-EDDB-413B-AA0B-BF63CE89D45B}" presName="spaceRect" presStyleCnt="0"/>
      <dgm:spPr/>
    </dgm:pt>
    <dgm:pt modelId="{CE67C97A-88AD-43DD-A2F6-05AD3EBE1C67}" type="pres">
      <dgm:prSet presAssocID="{47571C0A-EDDB-413B-AA0B-BF63CE89D45B}" presName="parTx" presStyleLbl="revTx" presStyleIdx="2" presStyleCnt="3" custScaleY="99175" custLinFactNeighborX="-1060" custLinFactNeighborY="-17884">
        <dgm:presLayoutVars>
          <dgm:chMax val="0"/>
          <dgm:chPref val="0"/>
        </dgm:presLayoutVars>
      </dgm:prSet>
      <dgm:spPr/>
    </dgm:pt>
  </dgm:ptLst>
  <dgm:cxnLst>
    <dgm:cxn modelId="{3CD0050D-1C65-482A-968F-482B14D7675A}" type="presOf" srcId="{74493981-3AE2-4107-B68E-ED7A9FE2BF4C}" destId="{755422DA-EE9E-45AF-B0E8-A15B9D119BC9}" srcOrd="0" destOrd="0" presId="urn:microsoft.com/office/officeart/2018/2/layout/IconVerticalSolidList"/>
    <dgm:cxn modelId="{5C1C065E-3753-4E64-9B03-42308C5A906C}" srcId="{A62A69D6-2887-465A-82D6-522B838FFD5B}" destId="{47571C0A-EDDB-413B-AA0B-BF63CE89D45B}" srcOrd="2" destOrd="0" parTransId="{59B77981-62D1-406D-9B36-7069A1381BFB}" sibTransId="{072F4A9C-4821-443B-87F5-9EB87F97C2EF}"/>
    <dgm:cxn modelId="{C624184F-888D-4F0E-AF1B-861FCA344860}" type="presOf" srcId="{B270A530-E579-4D3C-973B-91DEB90F8601}" destId="{174EA41B-E185-4031-9263-A73F7CC6715D}" srcOrd="0" destOrd="0" presId="urn:microsoft.com/office/officeart/2018/2/layout/IconVerticalSolidList"/>
    <dgm:cxn modelId="{FC927C89-E5D2-4CFF-88A9-D7BD1C4BDB13}" srcId="{A62A69D6-2887-465A-82D6-522B838FFD5B}" destId="{B270A530-E579-4D3C-973B-91DEB90F8601}" srcOrd="0" destOrd="0" parTransId="{0623E76A-E878-4E4F-BBB9-7AF231636150}" sibTransId="{5EC5F394-436D-496D-9B71-CF059FAF76BE}"/>
    <dgm:cxn modelId="{831C8A89-BE27-47B8-A214-C9A16D87DFE8}" srcId="{A62A69D6-2887-465A-82D6-522B838FFD5B}" destId="{74493981-3AE2-4107-B68E-ED7A9FE2BF4C}" srcOrd="1" destOrd="0" parTransId="{BD91646A-98CF-4756-97A0-C59C18100F05}" sibTransId="{BBF25FA8-4FF9-4D74-8498-DE56C5D3775D}"/>
    <dgm:cxn modelId="{D789B596-7B42-42D2-88AA-9126522F76ED}" type="presOf" srcId="{A62A69D6-2887-465A-82D6-522B838FFD5B}" destId="{76BEC55D-C551-4ABE-BE7A-15B884E8BE1B}" srcOrd="0" destOrd="0" presId="urn:microsoft.com/office/officeart/2018/2/layout/IconVerticalSolidList"/>
    <dgm:cxn modelId="{CA0F47C4-CBAB-40A2-AB09-1A53FAF703DC}" type="presOf" srcId="{47571C0A-EDDB-413B-AA0B-BF63CE89D45B}" destId="{CE67C97A-88AD-43DD-A2F6-05AD3EBE1C67}" srcOrd="0" destOrd="0" presId="urn:microsoft.com/office/officeart/2018/2/layout/IconVerticalSolidList"/>
    <dgm:cxn modelId="{B3455BC6-EF9D-471D-A936-D9112F3AA3F4}" type="presParOf" srcId="{76BEC55D-C551-4ABE-BE7A-15B884E8BE1B}" destId="{0358DA06-130E-4E91-A24B-52CB398C12DE}" srcOrd="0" destOrd="0" presId="urn:microsoft.com/office/officeart/2018/2/layout/IconVerticalSolidList"/>
    <dgm:cxn modelId="{33EB0E0C-DA64-413B-A389-60DE4308B193}" type="presParOf" srcId="{0358DA06-130E-4E91-A24B-52CB398C12DE}" destId="{F8406795-C36C-4721-A7FA-719DEF68476A}" srcOrd="0" destOrd="0" presId="urn:microsoft.com/office/officeart/2018/2/layout/IconVerticalSolidList"/>
    <dgm:cxn modelId="{B3BBF895-3B1A-45D4-8F50-79A07FBBEEA0}" type="presParOf" srcId="{0358DA06-130E-4E91-A24B-52CB398C12DE}" destId="{72F295F1-BF81-4176-982E-7D3754A09DBA}" srcOrd="1" destOrd="0" presId="urn:microsoft.com/office/officeart/2018/2/layout/IconVerticalSolidList"/>
    <dgm:cxn modelId="{C306BA3E-ADE0-4E0B-8F08-448942E1853D}" type="presParOf" srcId="{0358DA06-130E-4E91-A24B-52CB398C12DE}" destId="{CE3DF761-6C30-4E28-8F6E-7B322A000D67}" srcOrd="2" destOrd="0" presId="urn:microsoft.com/office/officeart/2018/2/layout/IconVerticalSolidList"/>
    <dgm:cxn modelId="{9956E769-1005-4A1E-9029-32ACBE50A083}" type="presParOf" srcId="{0358DA06-130E-4E91-A24B-52CB398C12DE}" destId="{174EA41B-E185-4031-9263-A73F7CC6715D}" srcOrd="3" destOrd="0" presId="urn:microsoft.com/office/officeart/2018/2/layout/IconVerticalSolidList"/>
    <dgm:cxn modelId="{34E002EF-4A2E-4D5F-836F-E911BE4B67DB}" type="presParOf" srcId="{76BEC55D-C551-4ABE-BE7A-15B884E8BE1B}" destId="{AAA8BC9E-A188-4EE6-B203-98CB0C732A55}" srcOrd="1" destOrd="0" presId="urn:microsoft.com/office/officeart/2018/2/layout/IconVerticalSolidList"/>
    <dgm:cxn modelId="{E8B60953-9FD0-4E6D-A28B-1F1E18DD9C48}" type="presParOf" srcId="{76BEC55D-C551-4ABE-BE7A-15B884E8BE1B}" destId="{F50EC0A1-7B78-489C-A489-218A8962B726}" srcOrd="2" destOrd="0" presId="urn:microsoft.com/office/officeart/2018/2/layout/IconVerticalSolidList"/>
    <dgm:cxn modelId="{C0889381-554E-4871-8436-F6F196EF8760}" type="presParOf" srcId="{F50EC0A1-7B78-489C-A489-218A8962B726}" destId="{7DD2D17D-4E64-470D-8618-16EE9116262F}" srcOrd="0" destOrd="0" presId="urn:microsoft.com/office/officeart/2018/2/layout/IconVerticalSolidList"/>
    <dgm:cxn modelId="{BB5E834C-F7BD-4728-956F-8A2FD91D68CE}" type="presParOf" srcId="{F50EC0A1-7B78-489C-A489-218A8962B726}" destId="{BB2E4714-3176-4C2B-B265-4825A505A36C}" srcOrd="1" destOrd="0" presId="urn:microsoft.com/office/officeart/2018/2/layout/IconVerticalSolidList"/>
    <dgm:cxn modelId="{885FC5B5-C196-4C87-A6CE-28AFBE244E0A}" type="presParOf" srcId="{F50EC0A1-7B78-489C-A489-218A8962B726}" destId="{1CE18F8D-59E6-43A0-9741-B0728E877BB1}" srcOrd="2" destOrd="0" presId="urn:microsoft.com/office/officeart/2018/2/layout/IconVerticalSolidList"/>
    <dgm:cxn modelId="{860D5E55-F5ED-47FB-9471-789F569127BF}" type="presParOf" srcId="{F50EC0A1-7B78-489C-A489-218A8962B726}" destId="{755422DA-EE9E-45AF-B0E8-A15B9D119BC9}" srcOrd="3" destOrd="0" presId="urn:microsoft.com/office/officeart/2018/2/layout/IconVerticalSolidList"/>
    <dgm:cxn modelId="{92635C2F-48F7-4A1D-89AA-71518B7671D7}" type="presParOf" srcId="{76BEC55D-C551-4ABE-BE7A-15B884E8BE1B}" destId="{999F82C8-FD69-48FC-8B64-909BB218DAA6}" srcOrd="3" destOrd="0" presId="urn:microsoft.com/office/officeart/2018/2/layout/IconVerticalSolidList"/>
    <dgm:cxn modelId="{70C8469B-98F3-4EFE-A7A2-EEF4E64BAC62}" type="presParOf" srcId="{76BEC55D-C551-4ABE-BE7A-15B884E8BE1B}" destId="{72E97B55-5486-43A8-B6A1-CAD23C20A37F}" srcOrd="4" destOrd="0" presId="urn:microsoft.com/office/officeart/2018/2/layout/IconVerticalSolidList"/>
    <dgm:cxn modelId="{DE2ADF5E-1F37-4DA2-ADE9-A8C639A47FBE}" type="presParOf" srcId="{72E97B55-5486-43A8-B6A1-CAD23C20A37F}" destId="{E354BFF4-372B-48E3-9CD1-EB1BF92289BA}" srcOrd="0" destOrd="0" presId="urn:microsoft.com/office/officeart/2018/2/layout/IconVerticalSolidList"/>
    <dgm:cxn modelId="{CA3F5036-0449-408B-8EA0-1EC648B883A3}" type="presParOf" srcId="{72E97B55-5486-43A8-B6A1-CAD23C20A37F}" destId="{33C5FAC1-FF88-45A0-9634-FEF00F172462}" srcOrd="1" destOrd="0" presId="urn:microsoft.com/office/officeart/2018/2/layout/IconVerticalSolidList"/>
    <dgm:cxn modelId="{3274518E-A4A0-4E1A-8E5F-3F12FB52A7C9}" type="presParOf" srcId="{72E97B55-5486-43A8-B6A1-CAD23C20A37F}" destId="{6A4F0D99-548F-4652-8B6E-47F80705550D}" srcOrd="2" destOrd="0" presId="urn:microsoft.com/office/officeart/2018/2/layout/IconVerticalSolidList"/>
    <dgm:cxn modelId="{7C84D8C6-5A42-43C1-9E2B-1A0DE04D0DE5}" type="presParOf" srcId="{72E97B55-5486-43A8-B6A1-CAD23C20A37F}" destId="{CE67C97A-88AD-43DD-A2F6-05AD3EBE1C6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2A69D6-2887-465A-82D6-522B838FFD5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70A530-E579-4D3C-973B-91DEB90F8601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pt-BR" sz="23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Um representante indicado do Ministério Público Federal;</a:t>
          </a:r>
        </a:p>
      </dgm:t>
    </dgm:pt>
    <dgm:pt modelId="{0623E76A-E878-4E4F-BBB9-7AF231636150}" type="parTrans" cxnId="{FC927C89-E5D2-4CFF-88A9-D7BD1C4BDB13}">
      <dgm:prSet/>
      <dgm:spPr/>
      <dgm:t>
        <a:bodyPr/>
        <a:lstStyle/>
        <a:p>
          <a:endParaRPr lang="en-US" sz="2300"/>
        </a:p>
      </dgm:t>
    </dgm:pt>
    <dgm:pt modelId="{5EC5F394-436D-496D-9B71-CF059FAF76BE}" type="sibTrans" cxnId="{FC927C89-E5D2-4CFF-88A9-D7BD1C4BDB13}">
      <dgm:prSet/>
      <dgm:spPr/>
      <dgm:t>
        <a:bodyPr/>
        <a:lstStyle/>
        <a:p>
          <a:endParaRPr lang="en-US" sz="2300"/>
        </a:p>
      </dgm:t>
    </dgm:pt>
    <dgm:pt modelId="{74493981-3AE2-4107-B68E-ED7A9FE2BF4C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pt-BR" sz="2300" kern="120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Um representante indicado pela Defensoria Pública da União;</a:t>
          </a:r>
        </a:p>
      </dgm:t>
    </dgm:pt>
    <dgm:pt modelId="{BD91646A-98CF-4756-97A0-C59C18100F05}" type="parTrans" cxnId="{831C8A89-BE27-47B8-A214-C9A16D87DFE8}">
      <dgm:prSet/>
      <dgm:spPr/>
      <dgm:t>
        <a:bodyPr/>
        <a:lstStyle/>
        <a:p>
          <a:endParaRPr lang="en-US" sz="2300"/>
        </a:p>
      </dgm:t>
    </dgm:pt>
    <dgm:pt modelId="{BBF25FA8-4FF9-4D74-8498-DE56C5D3775D}" type="sibTrans" cxnId="{831C8A89-BE27-47B8-A214-C9A16D87DFE8}">
      <dgm:prSet/>
      <dgm:spPr/>
      <dgm:t>
        <a:bodyPr/>
        <a:lstStyle/>
        <a:p>
          <a:endParaRPr lang="en-US" sz="2300"/>
        </a:p>
      </dgm:t>
    </dgm:pt>
    <dgm:pt modelId="{47571C0A-EDDB-413B-AA0B-BF63CE89D45B}">
      <dgm:prSet custT="1"/>
      <dgm:spPr/>
      <dgm:t>
        <a:bodyPr/>
        <a:lstStyle/>
        <a:p>
          <a:pPr marL="0" lvl="0" indent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Um representante indicado pelo órgão coordenador do SNDC.</a:t>
          </a:r>
          <a:endParaRPr lang="en-US" sz="2300" kern="1200">
            <a:solidFill>
              <a:srgbClr val="4F81BD">
                <a:lumMod val="75000"/>
              </a:srgbClr>
            </a:solidFill>
            <a:latin typeface="Calibri"/>
            <a:ea typeface="+mn-ea"/>
            <a:cs typeface="+mn-cs"/>
          </a:endParaRPr>
        </a:p>
      </dgm:t>
    </dgm:pt>
    <dgm:pt modelId="{59B77981-62D1-406D-9B36-7069A1381BFB}" type="parTrans" cxnId="{5C1C065E-3753-4E64-9B03-42308C5A906C}">
      <dgm:prSet/>
      <dgm:spPr/>
      <dgm:t>
        <a:bodyPr/>
        <a:lstStyle/>
        <a:p>
          <a:endParaRPr lang="pt-BR" sz="2300"/>
        </a:p>
      </dgm:t>
    </dgm:pt>
    <dgm:pt modelId="{072F4A9C-4821-443B-87F5-9EB87F97C2EF}" type="sibTrans" cxnId="{5C1C065E-3753-4E64-9B03-42308C5A906C}">
      <dgm:prSet/>
      <dgm:spPr/>
      <dgm:t>
        <a:bodyPr/>
        <a:lstStyle/>
        <a:p>
          <a:endParaRPr lang="pt-BR" sz="2300"/>
        </a:p>
      </dgm:t>
    </dgm:pt>
    <dgm:pt modelId="{76BEC55D-C551-4ABE-BE7A-15B884E8BE1B}" type="pres">
      <dgm:prSet presAssocID="{A62A69D6-2887-465A-82D6-522B838FFD5B}" presName="root" presStyleCnt="0">
        <dgm:presLayoutVars>
          <dgm:dir/>
          <dgm:resizeHandles val="exact"/>
        </dgm:presLayoutVars>
      </dgm:prSet>
      <dgm:spPr/>
    </dgm:pt>
    <dgm:pt modelId="{0358DA06-130E-4E91-A24B-52CB398C12DE}" type="pres">
      <dgm:prSet presAssocID="{B270A530-E579-4D3C-973B-91DEB90F8601}" presName="compNode" presStyleCnt="0"/>
      <dgm:spPr/>
    </dgm:pt>
    <dgm:pt modelId="{F8406795-C36C-4721-A7FA-719DEF68476A}" type="pres">
      <dgm:prSet presAssocID="{B270A530-E579-4D3C-973B-91DEB90F8601}" presName="bgRect" presStyleLbl="bgShp" presStyleIdx="0" presStyleCnt="3" custScaleY="88021" custLinFactNeighborY="-48794"/>
      <dgm:spPr/>
    </dgm:pt>
    <dgm:pt modelId="{72F295F1-BF81-4176-982E-7D3754A09DBA}" type="pres">
      <dgm:prSet presAssocID="{B270A530-E579-4D3C-973B-91DEB90F8601}" presName="iconRect" presStyleLbl="node1" presStyleIdx="0" presStyleCnt="3" custLinFactNeighborX="4590" custLinFactNeighborY="-498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CE3DF761-6C30-4E28-8F6E-7B322A000D67}" type="pres">
      <dgm:prSet presAssocID="{B270A530-E579-4D3C-973B-91DEB90F8601}" presName="spaceRect" presStyleCnt="0"/>
      <dgm:spPr/>
    </dgm:pt>
    <dgm:pt modelId="{174EA41B-E185-4031-9263-A73F7CC6715D}" type="pres">
      <dgm:prSet presAssocID="{B270A530-E579-4D3C-973B-91DEB90F8601}" presName="parTx" presStyleLbl="revTx" presStyleIdx="0" presStyleCnt="3" custLinFactNeighborY="-48794">
        <dgm:presLayoutVars>
          <dgm:chMax val="0"/>
          <dgm:chPref val="0"/>
        </dgm:presLayoutVars>
      </dgm:prSet>
      <dgm:spPr/>
    </dgm:pt>
    <dgm:pt modelId="{AAA8BC9E-A188-4EE6-B203-98CB0C732A55}" type="pres">
      <dgm:prSet presAssocID="{5EC5F394-436D-496D-9B71-CF059FAF76BE}" presName="sibTrans" presStyleCnt="0"/>
      <dgm:spPr/>
    </dgm:pt>
    <dgm:pt modelId="{F50EC0A1-7B78-489C-A489-218A8962B726}" type="pres">
      <dgm:prSet presAssocID="{74493981-3AE2-4107-B68E-ED7A9FE2BF4C}" presName="compNode" presStyleCnt="0"/>
      <dgm:spPr/>
    </dgm:pt>
    <dgm:pt modelId="{7DD2D17D-4E64-470D-8618-16EE9116262F}" type="pres">
      <dgm:prSet presAssocID="{74493981-3AE2-4107-B68E-ED7A9FE2BF4C}" presName="bgRect" presStyleLbl="bgShp" presStyleIdx="1" presStyleCnt="3" custLinFactNeighborY="-8853"/>
      <dgm:spPr/>
    </dgm:pt>
    <dgm:pt modelId="{BB2E4714-3176-4C2B-B265-4825A505A36C}" type="pres">
      <dgm:prSet presAssocID="{74493981-3AE2-4107-B68E-ED7A9FE2BF4C}" presName="iconRect" presStyleLbl="node1" presStyleIdx="1" presStyleCnt="3" custLinFactNeighborX="5584" custLinFactNeighborY="-18879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1CE18F8D-59E6-43A0-9741-B0728E877BB1}" type="pres">
      <dgm:prSet presAssocID="{74493981-3AE2-4107-B68E-ED7A9FE2BF4C}" presName="spaceRect" presStyleCnt="0"/>
      <dgm:spPr/>
    </dgm:pt>
    <dgm:pt modelId="{755422DA-EE9E-45AF-B0E8-A15B9D119BC9}" type="pres">
      <dgm:prSet presAssocID="{74493981-3AE2-4107-B68E-ED7A9FE2BF4C}" presName="parTx" presStyleLbl="revTx" presStyleIdx="1" presStyleCnt="3" custLinFactNeighborX="-663" custLinFactNeighborY="-8942">
        <dgm:presLayoutVars>
          <dgm:chMax val="0"/>
          <dgm:chPref val="0"/>
        </dgm:presLayoutVars>
      </dgm:prSet>
      <dgm:spPr/>
    </dgm:pt>
    <dgm:pt modelId="{999F82C8-FD69-48FC-8B64-909BB218DAA6}" type="pres">
      <dgm:prSet presAssocID="{BBF25FA8-4FF9-4D74-8498-DE56C5D3775D}" presName="sibTrans" presStyleCnt="0"/>
      <dgm:spPr/>
    </dgm:pt>
    <dgm:pt modelId="{72E97B55-5486-43A8-B6A1-CAD23C20A37F}" type="pres">
      <dgm:prSet presAssocID="{47571C0A-EDDB-413B-AA0B-BF63CE89D45B}" presName="compNode" presStyleCnt="0"/>
      <dgm:spPr/>
    </dgm:pt>
    <dgm:pt modelId="{E354BFF4-372B-48E3-9CD1-EB1BF92289BA}" type="pres">
      <dgm:prSet presAssocID="{47571C0A-EDDB-413B-AA0B-BF63CE89D45B}" presName="bgRect" presStyleLbl="bgShp" presStyleIdx="2" presStyleCnt="3" custLinFactNeighborY="-16543"/>
      <dgm:spPr/>
    </dgm:pt>
    <dgm:pt modelId="{33C5FAC1-FF88-45A0-9634-FEF00F172462}" type="pres">
      <dgm:prSet presAssocID="{47571C0A-EDDB-413B-AA0B-BF63CE89D45B}" presName="iconRect" presStyleLbl="node1" presStyleIdx="2" presStyleCnt="3" custLinFactNeighborX="7907" custLinFactNeighborY="-3513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6A4F0D99-548F-4652-8B6E-47F80705550D}" type="pres">
      <dgm:prSet presAssocID="{47571C0A-EDDB-413B-AA0B-BF63CE89D45B}" presName="spaceRect" presStyleCnt="0"/>
      <dgm:spPr/>
    </dgm:pt>
    <dgm:pt modelId="{CE67C97A-88AD-43DD-A2F6-05AD3EBE1C67}" type="pres">
      <dgm:prSet presAssocID="{47571C0A-EDDB-413B-AA0B-BF63CE89D45B}" presName="parTx" presStyleLbl="revTx" presStyleIdx="2" presStyleCnt="3" custScaleY="99175" custLinFactNeighborX="-1060" custLinFactNeighborY="-17884">
        <dgm:presLayoutVars>
          <dgm:chMax val="0"/>
          <dgm:chPref val="0"/>
        </dgm:presLayoutVars>
      </dgm:prSet>
      <dgm:spPr/>
    </dgm:pt>
  </dgm:ptLst>
  <dgm:cxnLst>
    <dgm:cxn modelId="{3CD0050D-1C65-482A-968F-482B14D7675A}" type="presOf" srcId="{74493981-3AE2-4107-B68E-ED7A9FE2BF4C}" destId="{755422DA-EE9E-45AF-B0E8-A15B9D119BC9}" srcOrd="0" destOrd="0" presId="urn:microsoft.com/office/officeart/2018/2/layout/IconVerticalSolidList"/>
    <dgm:cxn modelId="{5C1C065E-3753-4E64-9B03-42308C5A906C}" srcId="{A62A69D6-2887-465A-82D6-522B838FFD5B}" destId="{47571C0A-EDDB-413B-AA0B-BF63CE89D45B}" srcOrd="2" destOrd="0" parTransId="{59B77981-62D1-406D-9B36-7069A1381BFB}" sibTransId="{072F4A9C-4821-443B-87F5-9EB87F97C2EF}"/>
    <dgm:cxn modelId="{C624184F-888D-4F0E-AF1B-861FCA344860}" type="presOf" srcId="{B270A530-E579-4D3C-973B-91DEB90F8601}" destId="{174EA41B-E185-4031-9263-A73F7CC6715D}" srcOrd="0" destOrd="0" presId="urn:microsoft.com/office/officeart/2018/2/layout/IconVerticalSolidList"/>
    <dgm:cxn modelId="{FC927C89-E5D2-4CFF-88A9-D7BD1C4BDB13}" srcId="{A62A69D6-2887-465A-82D6-522B838FFD5B}" destId="{B270A530-E579-4D3C-973B-91DEB90F8601}" srcOrd="0" destOrd="0" parTransId="{0623E76A-E878-4E4F-BBB9-7AF231636150}" sibTransId="{5EC5F394-436D-496D-9B71-CF059FAF76BE}"/>
    <dgm:cxn modelId="{831C8A89-BE27-47B8-A214-C9A16D87DFE8}" srcId="{A62A69D6-2887-465A-82D6-522B838FFD5B}" destId="{74493981-3AE2-4107-B68E-ED7A9FE2BF4C}" srcOrd="1" destOrd="0" parTransId="{BD91646A-98CF-4756-97A0-C59C18100F05}" sibTransId="{BBF25FA8-4FF9-4D74-8498-DE56C5D3775D}"/>
    <dgm:cxn modelId="{D789B596-7B42-42D2-88AA-9126522F76ED}" type="presOf" srcId="{A62A69D6-2887-465A-82D6-522B838FFD5B}" destId="{76BEC55D-C551-4ABE-BE7A-15B884E8BE1B}" srcOrd="0" destOrd="0" presId="urn:microsoft.com/office/officeart/2018/2/layout/IconVerticalSolidList"/>
    <dgm:cxn modelId="{CA0F47C4-CBAB-40A2-AB09-1A53FAF703DC}" type="presOf" srcId="{47571C0A-EDDB-413B-AA0B-BF63CE89D45B}" destId="{CE67C97A-88AD-43DD-A2F6-05AD3EBE1C67}" srcOrd="0" destOrd="0" presId="urn:microsoft.com/office/officeart/2018/2/layout/IconVerticalSolidList"/>
    <dgm:cxn modelId="{B3455BC6-EF9D-471D-A936-D9112F3AA3F4}" type="presParOf" srcId="{76BEC55D-C551-4ABE-BE7A-15B884E8BE1B}" destId="{0358DA06-130E-4E91-A24B-52CB398C12DE}" srcOrd="0" destOrd="0" presId="urn:microsoft.com/office/officeart/2018/2/layout/IconVerticalSolidList"/>
    <dgm:cxn modelId="{33EB0E0C-DA64-413B-A389-60DE4308B193}" type="presParOf" srcId="{0358DA06-130E-4E91-A24B-52CB398C12DE}" destId="{F8406795-C36C-4721-A7FA-719DEF68476A}" srcOrd="0" destOrd="0" presId="urn:microsoft.com/office/officeart/2018/2/layout/IconVerticalSolidList"/>
    <dgm:cxn modelId="{B3BBF895-3B1A-45D4-8F50-79A07FBBEEA0}" type="presParOf" srcId="{0358DA06-130E-4E91-A24B-52CB398C12DE}" destId="{72F295F1-BF81-4176-982E-7D3754A09DBA}" srcOrd="1" destOrd="0" presId="urn:microsoft.com/office/officeart/2018/2/layout/IconVerticalSolidList"/>
    <dgm:cxn modelId="{C306BA3E-ADE0-4E0B-8F08-448942E1853D}" type="presParOf" srcId="{0358DA06-130E-4E91-A24B-52CB398C12DE}" destId="{CE3DF761-6C30-4E28-8F6E-7B322A000D67}" srcOrd="2" destOrd="0" presId="urn:microsoft.com/office/officeart/2018/2/layout/IconVerticalSolidList"/>
    <dgm:cxn modelId="{9956E769-1005-4A1E-9029-32ACBE50A083}" type="presParOf" srcId="{0358DA06-130E-4E91-A24B-52CB398C12DE}" destId="{174EA41B-E185-4031-9263-A73F7CC6715D}" srcOrd="3" destOrd="0" presId="urn:microsoft.com/office/officeart/2018/2/layout/IconVerticalSolidList"/>
    <dgm:cxn modelId="{34E002EF-4A2E-4D5F-836F-E911BE4B67DB}" type="presParOf" srcId="{76BEC55D-C551-4ABE-BE7A-15B884E8BE1B}" destId="{AAA8BC9E-A188-4EE6-B203-98CB0C732A55}" srcOrd="1" destOrd="0" presId="urn:microsoft.com/office/officeart/2018/2/layout/IconVerticalSolidList"/>
    <dgm:cxn modelId="{E8B60953-9FD0-4E6D-A28B-1F1E18DD9C48}" type="presParOf" srcId="{76BEC55D-C551-4ABE-BE7A-15B884E8BE1B}" destId="{F50EC0A1-7B78-489C-A489-218A8962B726}" srcOrd="2" destOrd="0" presId="urn:microsoft.com/office/officeart/2018/2/layout/IconVerticalSolidList"/>
    <dgm:cxn modelId="{C0889381-554E-4871-8436-F6F196EF8760}" type="presParOf" srcId="{F50EC0A1-7B78-489C-A489-218A8962B726}" destId="{7DD2D17D-4E64-470D-8618-16EE9116262F}" srcOrd="0" destOrd="0" presId="urn:microsoft.com/office/officeart/2018/2/layout/IconVerticalSolidList"/>
    <dgm:cxn modelId="{BB5E834C-F7BD-4728-956F-8A2FD91D68CE}" type="presParOf" srcId="{F50EC0A1-7B78-489C-A489-218A8962B726}" destId="{BB2E4714-3176-4C2B-B265-4825A505A36C}" srcOrd="1" destOrd="0" presId="urn:microsoft.com/office/officeart/2018/2/layout/IconVerticalSolidList"/>
    <dgm:cxn modelId="{885FC5B5-C196-4C87-A6CE-28AFBE244E0A}" type="presParOf" srcId="{F50EC0A1-7B78-489C-A489-218A8962B726}" destId="{1CE18F8D-59E6-43A0-9741-B0728E877BB1}" srcOrd="2" destOrd="0" presId="urn:microsoft.com/office/officeart/2018/2/layout/IconVerticalSolidList"/>
    <dgm:cxn modelId="{860D5E55-F5ED-47FB-9471-789F569127BF}" type="presParOf" srcId="{F50EC0A1-7B78-489C-A489-218A8962B726}" destId="{755422DA-EE9E-45AF-B0E8-A15B9D119BC9}" srcOrd="3" destOrd="0" presId="urn:microsoft.com/office/officeart/2018/2/layout/IconVerticalSolidList"/>
    <dgm:cxn modelId="{92635C2F-48F7-4A1D-89AA-71518B7671D7}" type="presParOf" srcId="{76BEC55D-C551-4ABE-BE7A-15B884E8BE1B}" destId="{999F82C8-FD69-48FC-8B64-909BB218DAA6}" srcOrd="3" destOrd="0" presId="urn:microsoft.com/office/officeart/2018/2/layout/IconVerticalSolidList"/>
    <dgm:cxn modelId="{70C8469B-98F3-4EFE-A7A2-EEF4E64BAC62}" type="presParOf" srcId="{76BEC55D-C551-4ABE-BE7A-15B884E8BE1B}" destId="{72E97B55-5486-43A8-B6A1-CAD23C20A37F}" srcOrd="4" destOrd="0" presId="urn:microsoft.com/office/officeart/2018/2/layout/IconVerticalSolidList"/>
    <dgm:cxn modelId="{DE2ADF5E-1F37-4DA2-ADE9-A8C639A47FBE}" type="presParOf" srcId="{72E97B55-5486-43A8-B6A1-CAD23C20A37F}" destId="{E354BFF4-372B-48E3-9CD1-EB1BF92289BA}" srcOrd="0" destOrd="0" presId="urn:microsoft.com/office/officeart/2018/2/layout/IconVerticalSolidList"/>
    <dgm:cxn modelId="{CA3F5036-0449-408B-8EA0-1EC648B883A3}" type="presParOf" srcId="{72E97B55-5486-43A8-B6A1-CAD23C20A37F}" destId="{33C5FAC1-FF88-45A0-9634-FEF00F172462}" srcOrd="1" destOrd="0" presId="urn:microsoft.com/office/officeart/2018/2/layout/IconVerticalSolidList"/>
    <dgm:cxn modelId="{3274518E-A4A0-4E1A-8E5F-3F12FB52A7C9}" type="presParOf" srcId="{72E97B55-5486-43A8-B6A1-CAD23C20A37F}" destId="{6A4F0D99-548F-4652-8B6E-47F80705550D}" srcOrd="2" destOrd="0" presId="urn:microsoft.com/office/officeart/2018/2/layout/IconVerticalSolidList"/>
    <dgm:cxn modelId="{7C84D8C6-5A42-43C1-9E2B-1A0DE04D0DE5}" type="presParOf" srcId="{72E97B55-5486-43A8-B6A1-CAD23C20A37F}" destId="{CE67C97A-88AD-43DD-A2F6-05AD3EBE1C6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ABC153-18D6-4EF6-94C0-F6BFA95F7637}">
      <dsp:nvSpPr>
        <dsp:cNvPr id="0" name=""/>
        <dsp:cNvSpPr/>
      </dsp:nvSpPr>
      <dsp:spPr>
        <a:xfrm>
          <a:off x="-66180" y="378148"/>
          <a:ext cx="8977745" cy="21037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799E64-87A8-4396-A93B-7793233EC596}">
      <dsp:nvSpPr>
        <dsp:cNvPr id="0" name=""/>
        <dsp:cNvSpPr/>
      </dsp:nvSpPr>
      <dsp:spPr>
        <a:xfrm>
          <a:off x="570199" y="851489"/>
          <a:ext cx="1159317" cy="11570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61C80-720D-4086-A438-EB9A1D314AC3}">
      <dsp:nvSpPr>
        <dsp:cNvPr id="0" name=""/>
        <dsp:cNvSpPr/>
      </dsp:nvSpPr>
      <dsp:spPr>
        <a:xfrm>
          <a:off x="2226397" y="378148"/>
          <a:ext cx="6817527" cy="2105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863" tIns="222863" rIns="222863" bIns="222863" numCol="1" spcCol="1270" anchor="ctr" anchorCtr="0">
          <a:noAutofit/>
        </a:bodyPr>
        <a:lstStyle/>
        <a:p>
          <a:pPr marL="0" lvl="0" indent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1">
                  <a:lumMod val="75000"/>
                </a:schemeClr>
              </a:solidFill>
            </a:rPr>
            <a:t>Cada prestadora que não se encaixa no conceito de PPP deverá manter um conselho de usuários com </a:t>
          </a:r>
          <a:r>
            <a:rPr lang="pt-BR" sz="2000" b="1" u="sng" kern="1200" dirty="0">
              <a:solidFill>
                <a:schemeClr val="accent1">
                  <a:lumMod val="75000"/>
                </a:schemeClr>
              </a:solidFill>
            </a:rPr>
            <a:t>18 membros</a:t>
          </a:r>
          <a:r>
            <a:rPr lang="pt-BR" sz="2000" u="sng" kern="1200" dirty="0">
              <a:solidFill>
                <a:schemeClr val="accent1">
                  <a:lumMod val="75000"/>
                </a:schemeClr>
              </a:solidFill>
            </a:rPr>
            <a:t>: 15 eleitos e 03 indicados (MPF, DPU e Senacon).</a:t>
          </a:r>
        </a:p>
        <a:p>
          <a:pPr marL="0" lvl="0" indent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1">
                  <a:lumMod val="75000"/>
                </a:schemeClr>
              </a:solidFill>
            </a:rPr>
            <a:t>Conselho de usuários de âmbito nacional respeitada a representatividade regional na escolha dos 15 membros eleitos.</a:t>
          </a:r>
          <a:endParaRPr lang="en-US" sz="20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2226397" y="378148"/>
        <a:ext cx="6817527" cy="2105791"/>
      </dsp:txXfrm>
    </dsp:sp>
    <dsp:sp modelId="{E1E3AEF0-C043-4CA2-A651-093E1172F957}">
      <dsp:nvSpPr>
        <dsp:cNvPr id="0" name=""/>
        <dsp:cNvSpPr/>
      </dsp:nvSpPr>
      <dsp:spPr>
        <a:xfrm>
          <a:off x="-66180" y="2885043"/>
          <a:ext cx="8977745" cy="21037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1DCB8E-5AE4-4EFB-BA53-29E39487F95A}">
      <dsp:nvSpPr>
        <dsp:cNvPr id="0" name=""/>
        <dsp:cNvSpPr/>
      </dsp:nvSpPr>
      <dsp:spPr>
        <a:xfrm>
          <a:off x="570199" y="3358383"/>
          <a:ext cx="1159317" cy="11570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65FAAD-002A-4B97-9B58-5F49C843E3D9}">
      <dsp:nvSpPr>
        <dsp:cNvPr id="0" name=""/>
        <dsp:cNvSpPr/>
      </dsp:nvSpPr>
      <dsp:spPr>
        <a:xfrm>
          <a:off x="2111940" y="2885043"/>
          <a:ext cx="6799938" cy="21057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863" tIns="222863" rIns="222863" bIns="222863" numCol="1" spcCol="1270" anchor="ctr" anchorCtr="0">
          <a:noAutofit/>
        </a:bodyPr>
        <a:lstStyle/>
        <a:p>
          <a:pPr marL="0" lvl="0" indent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0" i="0" kern="1200" dirty="0">
              <a:solidFill>
                <a:schemeClr val="accent1">
                  <a:lumMod val="75000"/>
                </a:schemeClr>
              </a:solidFill>
            </a:rPr>
            <a:t>Claro, Oi, Sky, TIM e Vivo instituíram novos Conselhos de Usuários.</a:t>
          </a:r>
        </a:p>
        <a:p>
          <a:pPr marL="0" lvl="0" indent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1">
                  <a:lumMod val="75000"/>
                </a:schemeClr>
              </a:solidFill>
            </a:rPr>
            <a:t>Algar, apesar de não ser obrigada a manter um conselho de usuários decidiu constituí-lo, mediante processo eleitoral nos mesmos moldes dos que foram formados pelas demais prestadoras.  </a:t>
          </a:r>
          <a:r>
            <a:rPr lang="pt-BR" sz="2000" b="0" i="0" kern="1200" dirty="0">
              <a:solidFill>
                <a:schemeClr val="accent1">
                  <a:lumMod val="75000"/>
                </a:schemeClr>
              </a:solidFill>
            </a:rPr>
            <a:t> </a:t>
          </a:r>
          <a:endParaRPr lang="en-US" sz="2000" kern="1200" cap="none" dirty="0">
            <a:solidFill>
              <a:schemeClr val="accent1">
                <a:lumMod val="75000"/>
              </a:schemeClr>
            </a:solidFill>
            <a:latin typeface="Calibri"/>
            <a:ea typeface="+mn-ea"/>
            <a:cs typeface="+mn-cs"/>
          </a:endParaRPr>
        </a:p>
      </dsp:txBody>
      <dsp:txXfrm>
        <a:off x="2111940" y="2885043"/>
        <a:ext cx="6799938" cy="21057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06795-C36C-4721-A7FA-719DEF68476A}">
      <dsp:nvSpPr>
        <dsp:cNvPr id="0" name=""/>
        <dsp:cNvSpPr/>
      </dsp:nvSpPr>
      <dsp:spPr>
        <a:xfrm>
          <a:off x="0" y="0"/>
          <a:ext cx="8639240" cy="14461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F295F1-BF81-4176-982E-7D3754A09DBA}">
      <dsp:nvSpPr>
        <dsp:cNvPr id="0" name=""/>
        <dsp:cNvSpPr/>
      </dsp:nvSpPr>
      <dsp:spPr>
        <a:xfrm>
          <a:off x="473983" y="286329"/>
          <a:ext cx="795408" cy="795408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4EA41B-E185-4031-9263-A73F7CC6715D}">
      <dsp:nvSpPr>
        <dsp:cNvPr id="0" name=""/>
        <dsp:cNvSpPr/>
      </dsp:nvSpPr>
      <dsp:spPr>
        <a:xfrm>
          <a:off x="1670357" y="0"/>
          <a:ext cx="6968882" cy="1446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056" tIns="153056" rIns="153056" bIns="153056" numCol="1" spcCol="1270" anchor="ctr" anchorCtr="0">
          <a:noAutofit/>
        </a:bodyPr>
        <a:lstStyle/>
        <a:p>
          <a:pPr marL="0" lvl="0" indent="0" algn="just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5 (cinco) vagas para entidades sem fins lucrativos que atuem na defesa dos interesses do consumidor, sendo uma de cada macrorregião geográfica do país;</a:t>
          </a:r>
        </a:p>
      </dsp:txBody>
      <dsp:txXfrm>
        <a:off x="1670357" y="0"/>
        <a:ext cx="6968882" cy="1446196"/>
      </dsp:txXfrm>
    </dsp:sp>
    <dsp:sp modelId="{7DD2D17D-4E64-470D-8618-16EE9116262F}">
      <dsp:nvSpPr>
        <dsp:cNvPr id="0" name=""/>
        <dsp:cNvSpPr/>
      </dsp:nvSpPr>
      <dsp:spPr>
        <a:xfrm>
          <a:off x="0" y="1680331"/>
          <a:ext cx="8639240" cy="14461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2E4714-3176-4C2B-B265-4825A505A36C}">
      <dsp:nvSpPr>
        <dsp:cNvPr id="0" name=""/>
        <dsp:cNvSpPr/>
      </dsp:nvSpPr>
      <dsp:spPr>
        <a:xfrm>
          <a:off x="481890" y="1983592"/>
          <a:ext cx="795408" cy="7954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422DA-EE9E-45AF-B0E8-A15B9D119BC9}">
      <dsp:nvSpPr>
        <dsp:cNvPr id="0" name=""/>
        <dsp:cNvSpPr/>
      </dsp:nvSpPr>
      <dsp:spPr>
        <a:xfrm>
          <a:off x="1624153" y="1679044"/>
          <a:ext cx="6968882" cy="1446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056" tIns="153056" rIns="153056" bIns="153056" numCol="1" spcCol="1270" anchor="ctr" anchorCtr="0">
          <a:noAutofit/>
        </a:bodyPr>
        <a:lstStyle/>
        <a:p>
          <a:pPr marL="0" lvl="0" indent="0" algn="just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5 (cinco) vagas para entidades integrantes do Sistema Nacional de Defesa do Consumidor (SNDC), sendo uma de cada macrorregião geográfica do país;</a:t>
          </a:r>
          <a:endParaRPr lang="en-US" sz="2300" kern="1200" dirty="0">
            <a:solidFill>
              <a:srgbClr val="4F81BD">
                <a:lumMod val="75000"/>
              </a:srgbClr>
            </a:solidFill>
            <a:latin typeface="Calibri"/>
            <a:ea typeface="+mn-ea"/>
            <a:cs typeface="+mn-cs"/>
          </a:endParaRPr>
        </a:p>
      </dsp:txBody>
      <dsp:txXfrm>
        <a:off x="1624153" y="1679044"/>
        <a:ext cx="6968882" cy="1446196"/>
      </dsp:txXfrm>
    </dsp:sp>
    <dsp:sp modelId="{E354BFF4-372B-48E3-9CD1-EB1BF92289BA}">
      <dsp:nvSpPr>
        <dsp:cNvPr id="0" name=""/>
        <dsp:cNvSpPr/>
      </dsp:nvSpPr>
      <dsp:spPr>
        <a:xfrm>
          <a:off x="0" y="3376865"/>
          <a:ext cx="8639240" cy="14461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C5FAC1-FF88-45A0-9634-FEF00F172462}">
      <dsp:nvSpPr>
        <dsp:cNvPr id="0" name=""/>
        <dsp:cNvSpPr/>
      </dsp:nvSpPr>
      <dsp:spPr>
        <a:xfrm>
          <a:off x="500367" y="3662037"/>
          <a:ext cx="795408" cy="7954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7C97A-88AD-43DD-A2F6-05AD3EBE1C67}">
      <dsp:nvSpPr>
        <dsp:cNvPr id="0" name=""/>
        <dsp:cNvSpPr/>
      </dsp:nvSpPr>
      <dsp:spPr>
        <a:xfrm>
          <a:off x="1596486" y="3363437"/>
          <a:ext cx="6968882" cy="1434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056" tIns="153056" rIns="153056" bIns="153056" numCol="1" spcCol="1270" anchor="ctr" anchorCtr="0">
          <a:noAutofit/>
        </a:bodyPr>
        <a:lstStyle/>
        <a:p>
          <a:pPr marL="0" lvl="0" indent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5 (cinco) vagas para usuários de serviços de telecomunicações, sendo um residente em cada macrorregião geográfica do país;</a:t>
          </a:r>
          <a:endParaRPr lang="en-US" sz="2300" kern="1200" dirty="0">
            <a:solidFill>
              <a:srgbClr val="4F81BD">
                <a:lumMod val="75000"/>
              </a:srgbClr>
            </a:solidFill>
            <a:latin typeface="Calibri"/>
            <a:ea typeface="+mn-ea"/>
            <a:cs typeface="+mn-cs"/>
          </a:endParaRPr>
        </a:p>
      </dsp:txBody>
      <dsp:txXfrm>
        <a:off x="1596486" y="3363437"/>
        <a:ext cx="6968882" cy="14342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06795-C36C-4721-A7FA-719DEF68476A}">
      <dsp:nvSpPr>
        <dsp:cNvPr id="0" name=""/>
        <dsp:cNvSpPr/>
      </dsp:nvSpPr>
      <dsp:spPr>
        <a:xfrm>
          <a:off x="0" y="0"/>
          <a:ext cx="8559111" cy="117088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F295F1-BF81-4176-982E-7D3754A09DBA}">
      <dsp:nvSpPr>
        <dsp:cNvPr id="0" name=""/>
        <dsp:cNvSpPr/>
      </dsp:nvSpPr>
      <dsp:spPr>
        <a:xfrm>
          <a:off x="435977" y="263370"/>
          <a:ext cx="731628" cy="7316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4EA41B-E185-4031-9263-A73F7CC6715D}">
      <dsp:nvSpPr>
        <dsp:cNvPr id="0" name=""/>
        <dsp:cNvSpPr/>
      </dsp:nvSpPr>
      <dsp:spPr>
        <a:xfrm>
          <a:off x="1536420" y="0"/>
          <a:ext cx="7022690" cy="1330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783" tIns="140783" rIns="140783" bIns="140783" numCol="1" spcCol="1270" anchor="ctr" anchorCtr="0">
          <a:noAutofit/>
        </a:bodyPr>
        <a:lstStyle/>
        <a:p>
          <a:pPr marL="0" lvl="0" indent="0" algn="just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Um representante indicado do Ministério Público Federal;</a:t>
          </a:r>
        </a:p>
      </dsp:txBody>
      <dsp:txXfrm>
        <a:off x="1536420" y="0"/>
        <a:ext cx="7022690" cy="1330234"/>
      </dsp:txXfrm>
    </dsp:sp>
    <dsp:sp modelId="{7DD2D17D-4E64-470D-8618-16EE9116262F}">
      <dsp:nvSpPr>
        <dsp:cNvPr id="0" name=""/>
        <dsp:cNvSpPr/>
      </dsp:nvSpPr>
      <dsp:spPr>
        <a:xfrm>
          <a:off x="0" y="1545595"/>
          <a:ext cx="8559111" cy="133023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2E4714-3176-4C2B-B265-4825A505A36C}">
      <dsp:nvSpPr>
        <dsp:cNvPr id="0" name=""/>
        <dsp:cNvSpPr/>
      </dsp:nvSpPr>
      <dsp:spPr>
        <a:xfrm>
          <a:off x="443250" y="1824539"/>
          <a:ext cx="731628" cy="731628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422DA-EE9E-45AF-B0E8-A15B9D119BC9}">
      <dsp:nvSpPr>
        <dsp:cNvPr id="0" name=""/>
        <dsp:cNvSpPr/>
      </dsp:nvSpPr>
      <dsp:spPr>
        <a:xfrm>
          <a:off x="1489860" y="1544411"/>
          <a:ext cx="7022690" cy="1330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783" tIns="140783" rIns="140783" bIns="140783" numCol="1" spcCol="1270" anchor="ctr" anchorCtr="0">
          <a:noAutofit/>
        </a:bodyPr>
        <a:lstStyle/>
        <a:p>
          <a:pPr marL="0" lvl="0" indent="0" algn="just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Um representante indicado pela Defensoria Pública da União;</a:t>
          </a:r>
        </a:p>
      </dsp:txBody>
      <dsp:txXfrm>
        <a:off x="1489860" y="1544411"/>
        <a:ext cx="7022690" cy="1330234"/>
      </dsp:txXfrm>
    </dsp:sp>
    <dsp:sp modelId="{E354BFF4-372B-48E3-9CD1-EB1BF92289BA}">
      <dsp:nvSpPr>
        <dsp:cNvPr id="0" name=""/>
        <dsp:cNvSpPr/>
      </dsp:nvSpPr>
      <dsp:spPr>
        <a:xfrm>
          <a:off x="0" y="3106093"/>
          <a:ext cx="8559111" cy="133023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C5FAC1-FF88-45A0-9634-FEF00F172462}">
      <dsp:nvSpPr>
        <dsp:cNvPr id="0" name=""/>
        <dsp:cNvSpPr/>
      </dsp:nvSpPr>
      <dsp:spPr>
        <a:xfrm>
          <a:off x="460245" y="3368399"/>
          <a:ext cx="731628" cy="731628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7C97A-88AD-43DD-A2F6-05AD3EBE1C67}">
      <dsp:nvSpPr>
        <dsp:cNvPr id="0" name=""/>
        <dsp:cNvSpPr/>
      </dsp:nvSpPr>
      <dsp:spPr>
        <a:xfrm>
          <a:off x="1461980" y="3093742"/>
          <a:ext cx="7022690" cy="1319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783" tIns="140783" rIns="140783" bIns="140783" numCol="1" spcCol="1270" anchor="ctr" anchorCtr="0">
          <a:noAutofit/>
        </a:bodyPr>
        <a:lstStyle/>
        <a:p>
          <a:pPr marL="0" lvl="0" indent="0" algn="just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>
              <a:solidFill>
                <a:srgbClr val="4F81BD">
                  <a:lumMod val="75000"/>
                </a:srgbClr>
              </a:solidFill>
              <a:latin typeface="Calibri"/>
              <a:ea typeface="+mn-ea"/>
              <a:cs typeface="+mn-cs"/>
            </a:rPr>
            <a:t>Um representante indicado pelo órgão coordenador do SNDC.</a:t>
          </a:r>
          <a:endParaRPr lang="en-US" sz="2300" kern="1200">
            <a:solidFill>
              <a:srgbClr val="4F81BD">
                <a:lumMod val="75000"/>
              </a:srgbClr>
            </a:solidFill>
            <a:latin typeface="Calibri"/>
            <a:ea typeface="+mn-ea"/>
            <a:cs typeface="+mn-cs"/>
          </a:endParaRPr>
        </a:p>
      </dsp:txBody>
      <dsp:txXfrm>
        <a:off x="1461980" y="3093742"/>
        <a:ext cx="7022690" cy="1319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24B4558E-FF32-46F1-9A87-5F408854A2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4F3DF8D-7778-4AA2-B8AA-529C832CF5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C0320-E2DA-4EB2-8E95-C5168388550B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2913E23-228F-4807-8136-3E23EB0672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8E07C00-C16A-40A3-B771-6AD778F75B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E692E-7812-4D8C-8E49-98B5386978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0936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86607-1BF9-4AF7-AE5C-62EAA8F62474}" type="datetimeFigureOut">
              <a:rPr lang="pt-BR" smtClean="0"/>
              <a:t>24/01/2023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031CC-B184-4239-AFE5-E08234CD24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1123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7543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7788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53112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17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3046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7711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6913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2225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5679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385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7281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477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37E95-17C5-43E6-826A-E03FE3AE558A}" type="datetime1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DADOS PRELIMINARES, NÃO DIVULGAR.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298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5062-A850-4805-8B75-428D2E3ED2A4}" type="datetime1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DADOS PRELIMINARES, NÃO DIVULGAR.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43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E0270-4BD7-490E-BCA3-4FDB27D15A54}" type="datetime1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DADOS PRELIMINARES, NÃO DIVULGAR.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870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F201B-A577-4216-8AF1-E407226951DD}" type="datetime1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DADOS PRELIMINARES, NÃO DIVULGAR.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71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16DB-E186-46D8-A943-36E6B9ED17F5}" type="datetime1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DADOS PRELIMINARES, NÃO DIVULGAR.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1061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0CF-B9BF-49EF-ADA8-60A11BF64A2A}" type="datetime1">
              <a:rPr lang="pt-BR" smtClean="0"/>
              <a:t>24/01/2023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DADOS PRELIMINARES, NÃO DIVULGAR.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6663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C7AB2-874A-4498-9318-4ABF57C817E8}" type="datetime1">
              <a:rPr lang="pt-BR" smtClean="0"/>
              <a:t>24/01/2023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DADOS PRELIMINARES, NÃO DIVULGAR.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7021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9EE9-BEFE-4A89-AFEE-46269CEC097D}" type="datetime1">
              <a:rPr lang="pt-BR" smtClean="0"/>
              <a:t>24/01/2023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DADOS PRELIMINARES, NÃO DIVULGAR.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245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3B36D-0DB3-46AD-8067-27AB8A5FE2A9}" type="datetime1">
              <a:rPr lang="pt-BR" smtClean="0"/>
              <a:t>24/01/2023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DADOS PRELIMINARES, NÃO DIVULGAR.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576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F5F9-7EFB-4070-896E-C1E57C907E07}" type="datetime1">
              <a:rPr lang="pt-BR" smtClean="0"/>
              <a:t>24/01/2023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DADOS PRELIMINARES, NÃO DIVULGAR.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2891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0D4CB-5731-4EC5-BD13-930D8AC04CDC}" type="datetime1">
              <a:rPr lang="pt-BR" smtClean="0"/>
              <a:t>24/01/2023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DADOS PRELIMINARES, NÃO DIVULGAR.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65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BFEE7-6607-4FF2-A0E5-59A44FFBE51D}" type="datetime1">
              <a:rPr lang="pt-BR" smtClean="0"/>
              <a:t>24/01/2023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DADOS PRELIMINARES, NÃO DIVULGAR.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8BC83-0F18-462E-97A6-535BE771F8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54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sv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91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6748272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908629" y="1389125"/>
            <a:ext cx="5767578" cy="14473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b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Conselhos de </a:t>
            </a:r>
            <a:r>
              <a:rPr lang="en-US" sz="4000" b="1" dirty="0">
                <a:solidFill>
                  <a:srgbClr val="FFFFFF"/>
                </a:solidFill>
              </a:rPr>
              <a:t>Usuários</a:t>
            </a:r>
            <a:endParaRPr lang="en-US" sz="40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29" name="Rectangle 192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4521269"/>
            <a:ext cx="84582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D3CBCC8-EDED-4ACA-BD1B-4E3AB3245E52}"/>
              </a:ext>
            </a:extLst>
          </p:cNvPr>
          <p:cNvSpPr txBox="1"/>
          <p:nvPr/>
        </p:nvSpPr>
        <p:spPr>
          <a:xfrm>
            <a:off x="342900" y="4843002"/>
            <a:ext cx="8458200" cy="1234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0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t>Gerência de Interações Institucionais, Satisfação e Educação para o Consumo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0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t>Superintendência de Relações com Consumidores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4508" y="450221"/>
            <a:ext cx="1586592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Desenho de personagem de desenhos animados com texto preto sobre fundo branco&#10;&#10;Descrição gerada automaticamente com confiança mé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23249" y="3225055"/>
            <a:ext cx="1364575" cy="407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7139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7042E-2851-4364-8B32-3BE3635B6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0"/>
            <a:ext cx="8229600" cy="1143000"/>
          </a:xfrm>
        </p:spPr>
        <p:txBody>
          <a:bodyPr>
            <a:normAutofit/>
          </a:bodyPr>
          <a:lstStyle/>
          <a:p>
            <a:r>
              <a:rPr lang="pt-BR" sz="3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USO DA LISTA – Proposta de Critério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BB5E43-42AE-4543-94BA-E2C02DCD0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300" dirty="0">
                <a:solidFill>
                  <a:schemeClr val="accent1">
                    <a:lumMod val="75000"/>
                  </a:schemeClr>
                </a:solidFill>
              </a:rPr>
              <a:t>Critério objetivo para a escolha dos nomes constantes da lista.</a:t>
            </a:r>
          </a:p>
          <a:p>
            <a:pPr marL="0" indent="0">
              <a:buNone/>
            </a:pPr>
            <a:endParaRPr lang="pt-BR" sz="23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pt-BR" sz="2300" dirty="0">
                <a:solidFill>
                  <a:schemeClr val="accent1">
                    <a:lumMod val="75000"/>
                  </a:schemeClr>
                </a:solidFill>
              </a:rPr>
              <a:t>Escolher as entidades não eleitas com o maior número de votos para figurarem como titular e suplente;</a:t>
            </a:r>
          </a:p>
          <a:p>
            <a:pPr marL="457200" indent="-457200" algn="just">
              <a:buFont typeface="+mj-lt"/>
              <a:buAutoNum type="arabicParenR"/>
            </a:pPr>
            <a:endParaRPr lang="pt-BR" sz="23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pt-BR" sz="2300" dirty="0">
                <a:solidFill>
                  <a:schemeClr val="accent1">
                    <a:lumMod val="75000"/>
                  </a:schemeClr>
                </a:solidFill>
              </a:rPr>
              <a:t>Preocupação com a representatividade regional.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457808C-55E3-4E88-9D01-5A8350A3A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169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enho de personagem de desenhos animados com texto preto sobre fundo branco&#10;&#10;Descrição gerada automaticamente com confiança mé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470" y="629674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252379" y="136525"/>
            <a:ext cx="8706893" cy="459525"/>
          </a:xfrm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Sugestões apresentadas – opção para vaga remanescente (DPU)</a:t>
            </a:r>
            <a:br>
              <a:rPr lang="pt-B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pt-BR" sz="2000" i="1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11</a:t>
            </a:fld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2B8197-4D4D-F1E6-29F7-7E4504BB12A7}"/>
              </a:ext>
            </a:extLst>
          </p:cNvPr>
          <p:cNvSpPr txBox="1"/>
          <p:nvPr/>
        </p:nvSpPr>
        <p:spPr>
          <a:xfrm>
            <a:off x="2627790" y="1549943"/>
            <a:ext cx="5533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/>
          </a:p>
          <a:p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D89C347-A5A0-E799-8828-283B2A802A20}"/>
              </a:ext>
            </a:extLst>
          </p:cNvPr>
          <p:cNvSpPr txBox="1"/>
          <p:nvPr/>
        </p:nvSpPr>
        <p:spPr>
          <a:xfrm>
            <a:off x="811658" y="410966"/>
            <a:ext cx="7582329" cy="50167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Critério: indicações recebidas do CDUST + número de votos</a:t>
            </a:r>
          </a:p>
          <a:p>
            <a:endParaRPr lang="pt-BR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t-BR" sz="2000" b="1" dirty="0">
                <a:solidFill>
                  <a:schemeClr val="accent1">
                    <a:lumMod val="75000"/>
                  </a:schemeClr>
                </a:solidFill>
              </a:rPr>
              <a:t>Algar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Titular: </a:t>
            </a:r>
            <a:r>
              <a:rPr lang="pt-BR" sz="2000" dirty="0">
                <a:ea typeface="+mn-lt"/>
                <a:cs typeface="+mn-lt"/>
              </a:rPr>
              <a:t>ADOCON/SC - Associação Catarinense de Defesa dos Direitos do Consumidor e da Mulher (Sul)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Suplente: </a:t>
            </a:r>
            <a:r>
              <a:rPr lang="pt-BR" sz="2000" dirty="0">
                <a:ea typeface="+mn-lt"/>
                <a:cs typeface="+mn-lt"/>
              </a:rPr>
              <a:t>PROCON/BH (sudeste)</a:t>
            </a:r>
          </a:p>
          <a:p>
            <a:endParaRPr lang="pt-BR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t-BR" sz="2000" b="1" dirty="0">
                <a:solidFill>
                  <a:schemeClr val="accent1">
                    <a:lumMod val="75000"/>
                  </a:schemeClr>
                </a:solidFill>
              </a:rPr>
              <a:t>Claro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Titular: </a:t>
            </a:r>
            <a:r>
              <a:rPr lang="pt-BR" sz="2000" dirty="0">
                <a:ea typeface="+mn-lt"/>
                <a:cs typeface="+mn-lt"/>
              </a:rPr>
              <a:t>PROCON/MA – (nordeste)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Suplente: </a:t>
            </a:r>
            <a:r>
              <a:rPr lang="pt-BR" sz="2000" dirty="0">
                <a:ea typeface="+mn-lt"/>
                <a:cs typeface="+mn-lt"/>
              </a:rPr>
              <a:t>PROCON Municipal de Votuporanga (Sudeste)</a:t>
            </a:r>
          </a:p>
          <a:p>
            <a:endParaRPr lang="pt-BR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Oi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Titular: </a:t>
            </a:r>
            <a:r>
              <a:rPr lang="pt-BR" sz="2000" dirty="0">
                <a:ea typeface="+mn-lt"/>
                <a:cs typeface="+mn-lt"/>
              </a:rPr>
              <a:t>IBRAS - Instituto Brasileiro de Atenção Social (Nordeste)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Suplente: </a:t>
            </a:r>
            <a:r>
              <a:rPr lang="pt-BR" sz="2000" dirty="0">
                <a:ea typeface="+mn-lt"/>
                <a:cs typeface="+mn-lt"/>
              </a:rPr>
              <a:t>Instituto de Defesa do Consumidor - PROCON-AM (Norte)</a:t>
            </a:r>
          </a:p>
          <a:p>
            <a:endParaRPr lang="pt-BR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8114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enho de personagem de desenhos animados com texto preto sobre fundo branco&#10;&#10;Descrição gerada automaticamente com confiança mé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470" y="629674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12</a:t>
            </a:fld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2B8197-4D4D-F1E6-29F7-7E4504BB12A7}"/>
              </a:ext>
            </a:extLst>
          </p:cNvPr>
          <p:cNvSpPr txBox="1"/>
          <p:nvPr/>
        </p:nvSpPr>
        <p:spPr>
          <a:xfrm>
            <a:off x="2627790" y="1549943"/>
            <a:ext cx="5533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/>
          </a:p>
          <a:p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D89C347-A5A0-E799-8828-283B2A802A20}"/>
              </a:ext>
            </a:extLst>
          </p:cNvPr>
          <p:cNvSpPr txBox="1"/>
          <p:nvPr/>
        </p:nvSpPr>
        <p:spPr>
          <a:xfrm>
            <a:off x="1029810" y="1384917"/>
            <a:ext cx="7377343" cy="46474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2000" b="1" dirty="0">
                <a:solidFill>
                  <a:schemeClr val="accent1">
                    <a:lumMod val="75000"/>
                  </a:schemeClr>
                </a:solidFill>
              </a:rPr>
              <a:t>Sky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Titular: </a:t>
            </a:r>
            <a:r>
              <a:rPr lang="pt-BR" sz="2000" dirty="0">
                <a:ea typeface="+mn-lt"/>
                <a:cs typeface="+mn-lt"/>
              </a:rPr>
              <a:t>Conselho </a:t>
            </a:r>
            <a:r>
              <a:rPr lang="pt-BR" sz="2000" dirty="0" err="1">
                <a:ea typeface="+mn-lt"/>
                <a:cs typeface="+mn-lt"/>
              </a:rPr>
              <a:t>Subseccional</a:t>
            </a:r>
            <a:r>
              <a:rPr lang="pt-BR" sz="2000" dirty="0">
                <a:ea typeface="+mn-lt"/>
                <a:cs typeface="+mn-lt"/>
              </a:rPr>
              <a:t> de Olinda da Ordem dos Advogados do Brasil (Nordeste)</a:t>
            </a:r>
            <a:endParaRPr lang="pt-BR" sz="2000" dirty="0">
              <a:solidFill>
                <a:schemeClr val="accent1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Suplente: </a:t>
            </a:r>
            <a:r>
              <a:rPr lang="pt-BR" sz="2000" dirty="0">
                <a:ea typeface="+mn-lt"/>
                <a:cs typeface="+mn-lt"/>
              </a:rPr>
              <a:t>Fundo Municipal de Defesa do Consumidor – FUNDEC (Nordeste)</a:t>
            </a:r>
            <a:endParaRPr lang="pt-BR" sz="2000" b="1" dirty="0">
              <a:solidFill>
                <a:schemeClr val="accent1">
                  <a:lumMod val="75000"/>
                </a:schemeClr>
              </a:solidFill>
              <a:ea typeface="+mn-lt"/>
              <a:cs typeface="+mn-lt"/>
            </a:endParaRPr>
          </a:p>
          <a:p>
            <a:endParaRPr lang="pt-BR" sz="2000" b="1" dirty="0">
              <a:solidFill>
                <a:schemeClr val="accent1">
                  <a:lumMod val="75000"/>
                </a:schemeClr>
              </a:solidFill>
              <a:ea typeface="+mn-lt"/>
              <a:cs typeface="+mn-lt"/>
            </a:endParaRPr>
          </a:p>
          <a:p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Tim</a:t>
            </a:r>
            <a:endParaRPr lang="pt-BR" sz="2000" b="1" dirty="0">
              <a:solidFill>
                <a:schemeClr val="accent1">
                  <a:lumMod val="75000"/>
                </a:schemeClr>
              </a:solidFill>
              <a:ea typeface="Calibri"/>
              <a:cs typeface="Calibri"/>
            </a:endParaRP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Titular: </a:t>
            </a:r>
            <a:r>
              <a:rPr lang="pt-BR" sz="2000" dirty="0">
                <a:ea typeface="+mn-lt"/>
                <a:cs typeface="+mn-lt"/>
              </a:rPr>
              <a:t>Associação De Moradores Do Bairro Betânia (Norte)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Suplente: </a:t>
            </a:r>
            <a:r>
              <a:rPr lang="pt-BR" sz="2000" dirty="0">
                <a:ea typeface="+mn-lt"/>
                <a:cs typeface="+mn-lt"/>
              </a:rPr>
              <a:t>SEDC/PROCON BOA VISTA (Norte)</a:t>
            </a:r>
          </a:p>
          <a:p>
            <a:endParaRPr lang="pt-BR" sz="2000" dirty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Vivo</a:t>
            </a:r>
            <a:endParaRPr lang="pt-BR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/>
              <a:cs typeface="Calibri"/>
            </a:endParaRP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Titular: </a:t>
            </a:r>
            <a:r>
              <a:rPr lang="pt-BR" sz="2000" dirty="0">
                <a:ea typeface="+mn-lt"/>
                <a:cs typeface="+mn-lt"/>
              </a:rPr>
              <a:t>SEDC/PROCON BOA VISTA (Norte)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Suplente: </a:t>
            </a:r>
            <a:r>
              <a:rPr lang="pt-BR" sz="2000" dirty="0">
                <a:ea typeface="+mn-lt"/>
                <a:cs typeface="+mn-lt"/>
              </a:rPr>
              <a:t>Associação De Moradores Do Bairro Betânia (Norte)</a:t>
            </a:r>
            <a:endParaRPr lang="pt-BR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t-BR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pt-BR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E70EA666-5E59-4C0F-8877-9EC3D5FF063A}"/>
              </a:ext>
            </a:extLst>
          </p:cNvPr>
          <p:cNvSpPr txBox="1">
            <a:spLocks/>
          </p:cNvSpPr>
          <p:nvPr/>
        </p:nvSpPr>
        <p:spPr>
          <a:xfrm>
            <a:off x="252380" y="136525"/>
            <a:ext cx="8572024" cy="4595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Sugestões apresentadas – opção para vaga remanescente (DPU)</a:t>
            </a:r>
            <a:br>
              <a:rPr lang="pt-B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pt-BR" sz="2000" i="1" dirty="0">
              <a:solidFill>
                <a:schemeClr val="tx2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B5F9777-1C9C-49CB-9545-DCF98D30F9FC}"/>
              </a:ext>
            </a:extLst>
          </p:cNvPr>
          <p:cNvSpPr txBox="1"/>
          <p:nvPr/>
        </p:nvSpPr>
        <p:spPr>
          <a:xfrm>
            <a:off x="925653" y="471407"/>
            <a:ext cx="7481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Critério: indicações recebidas do CDUST + número de votos</a:t>
            </a:r>
          </a:p>
        </p:txBody>
      </p:sp>
    </p:spTree>
    <p:extLst>
      <p:ext uri="{BB962C8B-B14F-4D97-AF65-F5344CB8AC3E}">
        <p14:creationId xmlns:p14="http://schemas.microsoft.com/office/powerpoint/2010/main" val="1225924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enho de personagem de desenhos animados com texto preto sobre fundo branco&#10;&#10;Descrição gerada automaticamente com confiança mé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470" y="629674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252380" y="179556"/>
            <a:ext cx="8572024" cy="481246"/>
          </a:xfrm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Sugestões apresentadas – opção para vaga remanescente (MPF)</a:t>
            </a:r>
            <a:endParaRPr lang="pt-BR" sz="2000" i="1" dirty="0">
              <a:solidFill>
                <a:schemeClr val="tx2">
                  <a:lumMod val="60000"/>
                  <a:lumOff val="40000"/>
                </a:schemeClr>
              </a:solidFill>
              <a:cs typeface="Calibri"/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13</a:t>
            </a:fld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2B8197-4D4D-F1E6-29F7-7E4504BB12A7}"/>
              </a:ext>
            </a:extLst>
          </p:cNvPr>
          <p:cNvSpPr txBox="1"/>
          <p:nvPr/>
        </p:nvSpPr>
        <p:spPr>
          <a:xfrm>
            <a:off x="2627790" y="1549943"/>
            <a:ext cx="5533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/>
          </a:p>
          <a:p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D89C347-A5A0-E799-8828-283B2A802A20}"/>
              </a:ext>
            </a:extLst>
          </p:cNvPr>
          <p:cNvSpPr txBox="1"/>
          <p:nvPr/>
        </p:nvSpPr>
        <p:spPr>
          <a:xfrm>
            <a:off x="904126" y="780836"/>
            <a:ext cx="7503027" cy="46474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Critério: INDICAÇÃO MPCON + número de votos </a:t>
            </a:r>
            <a:endParaRPr lang="pt-BR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t-BR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t-BR" sz="2000" b="1" dirty="0">
                <a:solidFill>
                  <a:schemeClr val="accent1">
                    <a:lumMod val="75000"/>
                  </a:schemeClr>
                </a:solidFill>
              </a:rPr>
              <a:t>Algar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Titular: </a:t>
            </a:r>
            <a:r>
              <a:rPr lang="pt-BR" sz="2000" dirty="0">
                <a:ea typeface="+mn-lt"/>
                <a:cs typeface="+mn-lt"/>
              </a:rPr>
              <a:t>MPCON (Henrique da Rosa </a:t>
            </a:r>
            <a:r>
              <a:rPr lang="pt-BR" sz="2000" dirty="0" err="1">
                <a:ea typeface="+mn-lt"/>
                <a:cs typeface="+mn-lt"/>
              </a:rPr>
              <a:t>Ziesemer</a:t>
            </a:r>
            <a:r>
              <a:rPr lang="pt-BR" sz="2000" dirty="0">
                <a:ea typeface="+mn-lt"/>
                <a:cs typeface="+mn-lt"/>
              </a:rPr>
              <a:t>)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Suplente: </a:t>
            </a:r>
            <a:r>
              <a:rPr lang="pt-BR" sz="2000" dirty="0">
                <a:ea typeface="+mn-lt"/>
                <a:cs typeface="+mn-lt"/>
              </a:rPr>
              <a:t>PROCON BH (Sudeste)</a:t>
            </a:r>
          </a:p>
          <a:p>
            <a:endParaRPr lang="pt-BR" sz="2000" dirty="0">
              <a:solidFill>
                <a:schemeClr val="accent1">
                  <a:lumMod val="75000"/>
                </a:schemeClr>
              </a:solidFill>
              <a:cs typeface="Calibri"/>
            </a:endParaRPr>
          </a:p>
          <a:p>
            <a:r>
              <a:rPr lang="pt-BR" sz="2000" b="1" dirty="0">
                <a:solidFill>
                  <a:schemeClr val="accent1">
                    <a:lumMod val="75000"/>
                  </a:schemeClr>
                </a:solidFill>
              </a:rPr>
              <a:t>Claro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Titular: </a:t>
            </a:r>
            <a:r>
              <a:rPr lang="pt-BR" sz="2000" dirty="0">
                <a:ea typeface="+mn-lt"/>
                <a:cs typeface="+mn-lt"/>
              </a:rPr>
              <a:t>MPCON (Henrique da Rosa </a:t>
            </a:r>
            <a:r>
              <a:rPr lang="pt-BR" sz="2000" dirty="0" err="1">
                <a:ea typeface="+mn-lt"/>
                <a:cs typeface="+mn-lt"/>
              </a:rPr>
              <a:t>Ziesemer</a:t>
            </a:r>
            <a:r>
              <a:rPr lang="pt-BR" sz="2000" dirty="0">
                <a:ea typeface="+mn-lt"/>
                <a:cs typeface="+mn-lt"/>
              </a:rPr>
              <a:t>)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</a:rPr>
              <a:t>Suplente: </a:t>
            </a:r>
            <a:r>
              <a:rPr lang="pt-BR" sz="2000" dirty="0">
                <a:ea typeface="+mn-lt"/>
                <a:cs typeface="+mn-lt"/>
              </a:rPr>
              <a:t>PROCON/ES (Sudeste)</a:t>
            </a:r>
            <a:endParaRPr lang="pt-BR" sz="2000" b="0" i="0" dirty="0">
              <a:effectLst/>
              <a:ea typeface="+mn-lt"/>
              <a:cs typeface="+mn-lt"/>
            </a:endParaRPr>
          </a:p>
          <a:p>
            <a:endParaRPr lang="pt-BR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Oi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/>
              </a:rPr>
              <a:t>Titular: </a:t>
            </a:r>
            <a:r>
              <a:rPr lang="pt-BR" sz="2000" dirty="0">
                <a:ea typeface="+mn-lt"/>
                <a:cs typeface="+mn-lt"/>
              </a:rPr>
              <a:t>MPCON (Henrique da Rosa </a:t>
            </a:r>
            <a:r>
              <a:rPr lang="pt-BR" sz="2000" dirty="0" err="1">
                <a:ea typeface="+mn-lt"/>
                <a:cs typeface="+mn-lt"/>
              </a:rPr>
              <a:t>Ziesemer</a:t>
            </a:r>
            <a:r>
              <a:rPr lang="pt-BR" sz="2000" dirty="0">
                <a:ea typeface="+mn-lt"/>
                <a:cs typeface="+mn-lt"/>
              </a:rPr>
              <a:t>)</a:t>
            </a:r>
          </a:p>
          <a:p>
            <a:r>
              <a:rPr lang="pt-BR" sz="2000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/>
              </a:rPr>
              <a:t>Suplente: </a:t>
            </a:r>
            <a:r>
              <a:rPr lang="pt-BR" sz="2000" dirty="0">
                <a:ea typeface="+mn-lt"/>
                <a:cs typeface="+mn-lt"/>
              </a:rPr>
              <a:t>PROCON/MA (Nordeste)</a:t>
            </a:r>
          </a:p>
          <a:p>
            <a:endParaRPr lang="pt-BR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4786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enho de personagem de desenhos animados com texto preto sobre fundo branco&#10;&#10;Descrição gerada automaticamente com confiança mé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470" y="629674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252380" y="230925"/>
            <a:ext cx="8572024" cy="963563"/>
          </a:xfrm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Sugestões apresentadas – opção para vaga remanescente (MPF)</a:t>
            </a:r>
            <a:br>
              <a:rPr lang="pt-B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t-BR" sz="2000" i="1" dirty="0">
                <a:solidFill>
                  <a:schemeClr val="tx2">
                    <a:lumMod val="60000"/>
                    <a:lumOff val="40000"/>
                  </a:schemeClr>
                </a:solidFill>
                <a:ea typeface="+mj-lt"/>
                <a:cs typeface="+mj-lt"/>
              </a:rPr>
              <a:t>Critério: MPCON + número de votos</a:t>
            </a:r>
            <a:endParaRPr lang="pt-BR" sz="2000" dirty="0">
              <a:solidFill>
                <a:schemeClr val="tx2">
                  <a:lumMod val="60000"/>
                  <a:lumOff val="40000"/>
                </a:schemeClr>
              </a:solidFill>
              <a:ea typeface="+mj-lt"/>
              <a:cs typeface="+mj-lt"/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14</a:t>
            </a:fld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2B8197-4D4D-F1E6-29F7-7E4504BB12A7}"/>
              </a:ext>
            </a:extLst>
          </p:cNvPr>
          <p:cNvSpPr txBox="1"/>
          <p:nvPr/>
        </p:nvSpPr>
        <p:spPr>
          <a:xfrm>
            <a:off x="2627790" y="1549943"/>
            <a:ext cx="5533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/>
          </a:p>
          <a:p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D89C347-A5A0-E799-8828-283B2A802A20}"/>
              </a:ext>
            </a:extLst>
          </p:cNvPr>
          <p:cNvSpPr txBox="1"/>
          <p:nvPr/>
        </p:nvSpPr>
        <p:spPr>
          <a:xfrm>
            <a:off x="1029810" y="1384917"/>
            <a:ext cx="7377343" cy="418576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b="1" dirty="0">
                <a:solidFill>
                  <a:schemeClr val="tx2"/>
                </a:solidFill>
              </a:rPr>
              <a:t>Sky</a:t>
            </a:r>
            <a:endParaRPr lang="pt-BR" b="1" dirty="0">
              <a:solidFill>
                <a:schemeClr val="tx2"/>
              </a:solidFill>
              <a:cs typeface="Calibri"/>
            </a:endParaRPr>
          </a:p>
          <a:p>
            <a:r>
              <a:rPr lang="pt-BR" dirty="0">
                <a:solidFill>
                  <a:schemeClr val="tx2"/>
                </a:solidFill>
              </a:rPr>
              <a:t>Titular: </a:t>
            </a:r>
            <a:r>
              <a:rPr lang="pt-BR" sz="2000" dirty="0">
                <a:ea typeface="+mn-lt"/>
                <a:cs typeface="+mn-lt"/>
              </a:rPr>
              <a:t>MPCON (Henrique da Rosa </a:t>
            </a:r>
            <a:r>
              <a:rPr lang="pt-BR" sz="2000" dirty="0" err="1">
                <a:ea typeface="+mn-lt"/>
                <a:cs typeface="+mn-lt"/>
              </a:rPr>
              <a:t>Ziesemer</a:t>
            </a:r>
            <a:r>
              <a:rPr lang="pt-BR" sz="2000" dirty="0">
                <a:ea typeface="+mn-lt"/>
                <a:cs typeface="+mn-lt"/>
              </a:rPr>
              <a:t>)</a:t>
            </a:r>
          </a:p>
          <a:p>
            <a:r>
              <a:rPr lang="pt-BR" dirty="0">
                <a:solidFill>
                  <a:schemeClr val="tx2"/>
                </a:solidFill>
              </a:rPr>
              <a:t>Suplente: </a:t>
            </a:r>
            <a:r>
              <a:rPr lang="pt-BR" sz="2000" dirty="0">
                <a:ea typeface="+mn-lt"/>
                <a:cs typeface="+mn-lt"/>
              </a:rPr>
              <a:t>Associação de Moradores do Bairro </a:t>
            </a:r>
            <a:r>
              <a:rPr lang="pt-BR" sz="2000" dirty="0" err="1">
                <a:ea typeface="+mn-lt"/>
                <a:cs typeface="+mn-lt"/>
              </a:rPr>
              <a:t>Betania</a:t>
            </a:r>
            <a:r>
              <a:rPr lang="pt-BR" sz="2000" dirty="0">
                <a:ea typeface="+mn-lt"/>
                <a:cs typeface="+mn-lt"/>
              </a:rPr>
              <a:t> – AMBB (Norte)</a:t>
            </a:r>
          </a:p>
          <a:p>
            <a:endParaRPr lang="pt-BR" dirty="0">
              <a:solidFill>
                <a:schemeClr val="tx2"/>
              </a:solidFill>
              <a:cs typeface="Calibri"/>
            </a:endParaRPr>
          </a:p>
          <a:p>
            <a:r>
              <a:rPr lang="pt-BR" b="1" dirty="0">
                <a:solidFill>
                  <a:schemeClr val="tx2"/>
                </a:solidFill>
              </a:rPr>
              <a:t>Tim</a:t>
            </a:r>
            <a:endParaRPr lang="pt-BR" b="1" dirty="0">
              <a:solidFill>
                <a:schemeClr val="tx2"/>
              </a:solidFill>
              <a:cs typeface="Calibri"/>
            </a:endParaRPr>
          </a:p>
          <a:p>
            <a:r>
              <a:rPr lang="pt-BR" dirty="0">
                <a:solidFill>
                  <a:schemeClr val="tx2"/>
                </a:solidFill>
              </a:rPr>
              <a:t>Titular: </a:t>
            </a:r>
            <a:r>
              <a:rPr lang="pt-BR" sz="2000" dirty="0">
                <a:ea typeface="+mn-lt"/>
                <a:cs typeface="+mn-lt"/>
              </a:rPr>
              <a:t>MPCON (Henrique da Rosa </a:t>
            </a:r>
            <a:r>
              <a:rPr lang="pt-BR" sz="2000" dirty="0" err="1">
                <a:ea typeface="+mn-lt"/>
                <a:cs typeface="+mn-lt"/>
              </a:rPr>
              <a:t>Ziesemer</a:t>
            </a:r>
            <a:r>
              <a:rPr lang="pt-BR" sz="2000" dirty="0">
                <a:ea typeface="+mn-lt"/>
                <a:cs typeface="+mn-lt"/>
              </a:rPr>
              <a:t>)</a:t>
            </a:r>
          </a:p>
          <a:p>
            <a:r>
              <a:rPr lang="pt-BR" dirty="0">
                <a:solidFill>
                  <a:schemeClr val="tx2"/>
                </a:solidFill>
              </a:rPr>
              <a:t>Suplente: </a:t>
            </a:r>
            <a:r>
              <a:rPr lang="pt-BR" sz="2000" dirty="0">
                <a:ea typeface="+mn-lt"/>
                <a:cs typeface="+mn-lt"/>
              </a:rPr>
              <a:t>Associação De Moradores Do Bairro Betânia (Norte)</a:t>
            </a:r>
          </a:p>
          <a:p>
            <a:endParaRPr lang="pt-BR" dirty="0">
              <a:solidFill>
                <a:schemeClr val="tx2"/>
              </a:solidFill>
              <a:latin typeface="Calibri" panose="020F0502020204030204" pitchFamily="34" charset="0"/>
              <a:cs typeface="Calibri"/>
            </a:endParaRPr>
          </a:p>
          <a:p>
            <a:r>
              <a:rPr lang="pt-BR" b="1" dirty="0">
                <a:solidFill>
                  <a:schemeClr val="tx2"/>
                </a:solidFill>
                <a:latin typeface="Calibri"/>
                <a:cs typeface="Calibri"/>
              </a:rPr>
              <a:t>Vivo</a:t>
            </a:r>
            <a:endParaRPr lang="pt-BR" b="1" dirty="0">
              <a:solidFill>
                <a:schemeClr val="tx2"/>
              </a:solidFill>
              <a:latin typeface="Calibri" panose="020F0502020204030204" pitchFamily="34" charset="0"/>
              <a:cs typeface="Calibri"/>
            </a:endParaRPr>
          </a:p>
          <a:p>
            <a:r>
              <a:rPr lang="pt-BR" dirty="0">
                <a:solidFill>
                  <a:schemeClr val="tx2"/>
                </a:solidFill>
                <a:latin typeface="Calibri"/>
                <a:cs typeface="Calibri"/>
              </a:rPr>
              <a:t>Titular: </a:t>
            </a:r>
            <a:r>
              <a:rPr lang="pt-BR" sz="2000" dirty="0">
                <a:ea typeface="+mn-lt"/>
                <a:cs typeface="+mn-lt"/>
              </a:rPr>
              <a:t>MPCON (Henrique da Rosa </a:t>
            </a:r>
            <a:r>
              <a:rPr lang="pt-BR" sz="2000" dirty="0" err="1">
                <a:ea typeface="+mn-lt"/>
                <a:cs typeface="+mn-lt"/>
              </a:rPr>
              <a:t>Ziesemer</a:t>
            </a:r>
            <a:r>
              <a:rPr lang="pt-BR" sz="2000" dirty="0">
                <a:ea typeface="+mn-lt"/>
                <a:cs typeface="+mn-lt"/>
              </a:rPr>
              <a:t>)</a:t>
            </a:r>
          </a:p>
          <a:p>
            <a:r>
              <a:rPr lang="pt-BR" dirty="0">
                <a:solidFill>
                  <a:schemeClr val="tx2"/>
                </a:solidFill>
                <a:latin typeface="Calibri"/>
                <a:cs typeface="Calibri"/>
              </a:rPr>
              <a:t>Suplente: </a:t>
            </a:r>
            <a:r>
              <a:rPr lang="pt-BR" sz="2000" dirty="0">
                <a:ea typeface="+mn-lt"/>
                <a:cs typeface="+mn-lt"/>
              </a:rPr>
              <a:t>Agência Municipal de Proteção e Defesa e do Consumidor (Centro-Oeste)</a:t>
            </a:r>
          </a:p>
          <a:p>
            <a:endParaRPr lang="pt-BR" dirty="0">
              <a:solidFill>
                <a:schemeClr val="tx2"/>
              </a:solidFill>
              <a:latin typeface="Calibri" panose="020F0502020204030204" pitchFamily="34" charset="0"/>
              <a:cs typeface="Calibri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9178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11560" y="3429000"/>
            <a:ext cx="7772400" cy="738582"/>
          </a:xfrm>
        </p:spPr>
        <p:txBody>
          <a:bodyPr>
            <a:normAutofit/>
          </a:bodyPr>
          <a:lstStyle/>
          <a:p>
            <a:pPr algn="ctr"/>
            <a:r>
              <a:rPr lang="pt-BR" sz="4000">
                <a:solidFill>
                  <a:srgbClr val="0070C0"/>
                </a:solidFill>
              </a:rPr>
              <a:t>www.anatel.gov.br/</a:t>
            </a:r>
            <a:r>
              <a:rPr lang="pt-BR" sz="4000">
                <a:solidFill>
                  <a:srgbClr val="00B050"/>
                </a:solidFill>
              </a:rPr>
              <a:t>consumidor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C702DFE4-CA4C-46BB-B677-238265A9EC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652"/>
          <a:stretch/>
        </p:blipFill>
        <p:spPr>
          <a:xfrm>
            <a:off x="3088819" y="2434793"/>
            <a:ext cx="3067637" cy="7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866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enho de personagem de desenhos animados com texto preto sobre fundo branco&#10;&#10;Descrição gerada automaticamente com confiança mé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700" y="6334125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252379" y="230925"/>
            <a:ext cx="8799257" cy="963563"/>
          </a:xfrm>
        </p:spPr>
        <p:txBody>
          <a:bodyPr>
            <a:noAutofit/>
          </a:bodyPr>
          <a:lstStyle/>
          <a:p>
            <a:r>
              <a:rPr lang="pt-BR" sz="35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Res. 734/20 – Nova composição dos Conselhos de Usuários</a:t>
            </a:r>
            <a:br>
              <a:rPr lang="pt-BR" sz="35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pt-BR" sz="35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2</a:t>
            </a:fld>
            <a:endParaRPr lang="pt-BR"/>
          </a:p>
        </p:txBody>
      </p:sp>
      <p:graphicFrame>
        <p:nvGraphicFramePr>
          <p:cNvPr id="1030" name="CaixaDeTexto 4">
            <a:extLst>
              <a:ext uri="{FF2B5EF4-FFF2-40B4-BE49-F238E27FC236}">
                <a16:creationId xmlns:a16="http://schemas.microsoft.com/office/drawing/2014/main" id="{E3E838ED-121A-B83A-4672-829A6C8E95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0866715"/>
              </p:ext>
            </p:extLst>
          </p:nvPr>
        </p:nvGraphicFramePr>
        <p:xfrm>
          <a:off x="92364" y="847089"/>
          <a:ext cx="8977745" cy="5368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1754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415" y="6334125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3</a:t>
            </a:fld>
            <a:endParaRPr lang="pt-BR"/>
          </a:p>
        </p:txBody>
      </p:sp>
      <p:graphicFrame>
        <p:nvGraphicFramePr>
          <p:cNvPr id="1030" name="CaixaDeTexto 4">
            <a:extLst>
              <a:ext uri="{FF2B5EF4-FFF2-40B4-BE49-F238E27FC236}">
                <a16:creationId xmlns:a16="http://schemas.microsoft.com/office/drawing/2014/main" id="{EC614B44-A001-DD0C-3BED-C806F35031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5316855"/>
              </p:ext>
            </p:extLst>
          </p:nvPr>
        </p:nvGraphicFramePr>
        <p:xfrm>
          <a:off x="252380" y="1475988"/>
          <a:ext cx="8639240" cy="5062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ítulo 1">
            <a:extLst>
              <a:ext uri="{FF2B5EF4-FFF2-40B4-BE49-F238E27FC236}">
                <a16:creationId xmlns:a16="http://schemas.microsoft.com/office/drawing/2014/main" id="{96026322-B5B8-4484-8A58-DBBC782BD7C1}"/>
              </a:ext>
            </a:extLst>
          </p:cNvPr>
          <p:cNvSpPr txBox="1">
            <a:spLocks/>
          </p:cNvSpPr>
          <p:nvPr/>
        </p:nvSpPr>
        <p:spPr>
          <a:xfrm>
            <a:off x="252380" y="230925"/>
            <a:ext cx="6564056" cy="925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5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Nova Composição</a:t>
            </a:r>
            <a:endParaRPr lang="pt-BR" sz="35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D27D76C-D292-43F8-955D-2B854FB468A6}"/>
              </a:ext>
            </a:extLst>
          </p:cNvPr>
          <p:cNvSpPr txBox="1"/>
          <p:nvPr/>
        </p:nvSpPr>
        <p:spPr>
          <a:xfrm>
            <a:off x="252380" y="1063516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chemeClr val="accent1">
                    <a:lumMod val="75000"/>
                  </a:schemeClr>
                </a:solidFill>
              </a:rPr>
              <a:t>Representantes ELEITOS:</a:t>
            </a:r>
          </a:p>
        </p:txBody>
      </p:sp>
    </p:spTree>
    <p:extLst>
      <p:ext uri="{BB962C8B-B14F-4D97-AF65-F5344CB8AC3E}">
        <p14:creationId xmlns:p14="http://schemas.microsoft.com/office/powerpoint/2010/main" val="632328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415" y="6334125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4</a:t>
            </a:fld>
            <a:endParaRPr lang="pt-BR"/>
          </a:p>
        </p:txBody>
      </p:sp>
      <p:graphicFrame>
        <p:nvGraphicFramePr>
          <p:cNvPr id="1030" name="CaixaDeTexto 4">
            <a:extLst>
              <a:ext uri="{FF2B5EF4-FFF2-40B4-BE49-F238E27FC236}">
                <a16:creationId xmlns:a16="http://schemas.microsoft.com/office/drawing/2014/main" id="{EC614B44-A001-DD0C-3BED-C806F35031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4080359"/>
              </p:ext>
            </p:extLst>
          </p:nvPr>
        </p:nvGraphicFramePr>
        <p:xfrm>
          <a:off x="252380" y="1475988"/>
          <a:ext cx="8559111" cy="4656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ítulo 1">
            <a:extLst>
              <a:ext uri="{FF2B5EF4-FFF2-40B4-BE49-F238E27FC236}">
                <a16:creationId xmlns:a16="http://schemas.microsoft.com/office/drawing/2014/main" id="{96026322-B5B8-4484-8A58-DBBC782BD7C1}"/>
              </a:ext>
            </a:extLst>
          </p:cNvPr>
          <p:cNvSpPr txBox="1">
            <a:spLocks/>
          </p:cNvSpPr>
          <p:nvPr/>
        </p:nvSpPr>
        <p:spPr>
          <a:xfrm>
            <a:off x="252380" y="230925"/>
            <a:ext cx="6564056" cy="925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5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Nova Composição</a:t>
            </a:r>
            <a:endParaRPr lang="pt-BR" sz="35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D27D76C-D292-43F8-955D-2B854FB468A6}"/>
              </a:ext>
            </a:extLst>
          </p:cNvPr>
          <p:cNvSpPr txBox="1"/>
          <p:nvPr/>
        </p:nvSpPr>
        <p:spPr>
          <a:xfrm>
            <a:off x="252380" y="1063516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chemeClr val="accent1">
                    <a:lumMod val="75000"/>
                  </a:schemeClr>
                </a:solidFill>
              </a:rPr>
              <a:t>Representantes INDICADOS:</a:t>
            </a:r>
          </a:p>
        </p:txBody>
      </p:sp>
    </p:spTree>
    <p:extLst>
      <p:ext uri="{BB962C8B-B14F-4D97-AF65-F5344CB8AC3E}">
        <p14:creationId xmlns:p14="http://schemas.microsoft.com/office/powerpoint/2010/main" val="754737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enho de personagem de desenhos animados com texto preto sobre fundo branco&#10;&#10;Descrição gerada automaticamente com confiança mé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470" y="629674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252380" y="230925"/>
            <a:ext cx="6564056" cy="963563"/>
          </a:xfrm>
        </p:spPr>
        <p:txBody>
          <a:bodyPr>
            <a:noAutofit/>
          </a:bodyPr>
          <a:lstStyle/>
          <a:p>
            <a:pPr algn="l"/>
            <a:r>
              <a:rPr lang="pt-BR" sz="35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Processo de eleição 2022</a:t>
            </a:r>
            <a:endParaRPr lang="pt-BR" sz="35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5</a:t>
            </a:fld>
            <a:endParaRPr lang="pt-BR"/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9151C9E9-0D4C-4EEA-8060-87FFAD382FE8}"/>
              </a:ext>
            </a:extLst>
          </p:cNvPr>
          <p:cNvGrpSpPr/>
          <p:nvPr/>
        </p:nvGrpSpPr>
        <p:grpSpPr>
          <a:xfrm>
            <a:off x="161061" y="2535456"/>
            <a:ext cx="7029170" cy="796300"/>
            <a:chOff x="623019" y="932753"/>
            <a:chExt cx="7029170" cy="796300"/>
          </a:xfrm>
        </p:grpSpPr>
        <p:sp>
          <p:nvSpPr>
            <p:cNvPr id="13" name="Forma Livre: Forma 12">
              <a:extLst>
                <a:ext uri="{FF2B5EF4-FFF2-40B4-BE49-F238E27FC236}">
                  <a16:creationId xmlns:a16="http://schemas.microsoft.com/office/drawing/2014/main" id="{0E03F78C-737C-4E78-927A-3E1C5F3345D1}"/>
                </a:ext>
              </a:extLst>
            </p:cNvPr>
            <p:cNvSpPr/>
            <p:nvPr/>
          </p:nvSpPr>
          <p:spPr>
            <a:xfrm>
              <a:off x="623019" y="942458"/>
              <a:ext cx="1515340" cy="775548"/>
            </a:xfrm>
            <a:custGeom>
              <a:avLst/>
              <a:gdLst>
                <a:gd name="connsiteX0" fmla="*/ 0 w 2020453"/>
                <a:gd name="connsiteY0" fmla="*/ 156706 h 1567055"/>
                <a:gd name="connsiteX1" fmla="*/ 156706 w 2020453"/>
                <a:gd name="connsiteY1" fmla="*/ 0 h 1567055"/>
                <a:gd name="connsiteX2" fmla="*/ 1863748 w 2020453"/>
                <a:gd name="connsiteY2" fmla="*/ 0 h 1567055"/>
                <a:gd name="connsiteX3" fmla="*/ 2020454 w 2020453"/>
                <a:gd name="connsiteY3" fmla="*/ 156706 h 1567055"/>
                <a:gd name="connsiteX4" fmla="*/ 2020453 w 2020453"/>
                <a:gd name="connsiteY4" fmla="*/ 1410350 h 1567055"/>
                <a:gd name="connsiteX5" fmla="*/ 1863747 w 2020453"/>
                <a:gd name="connsiteY5" fmla="*/ 1567056 h 1567055"/>
                <a:gd name="connsiteX6" fmla="*/ 156706 w 2020453"/>
                <a:gd name="connsiteY6" fmla="*/ 1567055 h 1567055"/>
                <a:gd name="connsiteX7" fmla="*/ 0 w 2020453"/>
                <a:gd name="connsiteY7" fmla="*/ 1410349 h 1567055"/>
                <a:gd name="connsiteX8" fmla="*/ 0 w 2020453"/>
                <a:gd name="connsiteY8" fmla="*/ 156706 h 1567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0453" h="1567055">
                  <a:moveTo>
                    <a:pt x="0" y="156706"/>
                  </a:moveTo>
                  <a:cubicBezTo>
                    <a:pt x="0" y="70160"/>
                    <a:pt x="70160" y="0"/>
                    <a:pt x="156706" y="0"/>
                  </a:cubicBezTo>
                  <a:lnTo>
                    <a:pt x="1863748" y="0"/>
                  </a:lnTo>
                  <a:cubicBezTo>
                    <a:pt x="1950294" y="0"/>
                    <a:pt x="2020454" y="70160"/>
                    <a:pt x="2020454" y="156706"/>
                  </a:cubicBezTo>
                  <a:cubicBezTo>
                    <a:pt x="2020454" y="574587"/>
                    <a:pt x="2020453" y="992469"/>
                    <a:pt x="2020453" y="1410350"/>
                  </a:cubicBezTo>
                  <a:cubicBezTo>
                    <a:pt x="2020453" y="1496896"/>
                    <a:pt x="1950293" y="1567056"/>
                    <a:pt x="1863747" y="1567056"/>
                  </a:cubicBezTo>
                  <a:lnTo>
                    <a:pt x="156706" y="1567055"/>
                  </a:lnTo>
                  <a:cubicBezTo>
                    <a:pt x="70160" y="1567055"/>
                    <a:pt x="0" y="1496895"/>
                    <a:pt x="0" y="1410349"/>
                  </a:cubicBezTo>
                  <a:lnTo>
                    <a:pt x="0" y="156706"/>
                  </a:lnTo>
                  <a:close/>
                </a:path>
              </a:pathLst>
            </a:custGeom>
            <a:gradFill rotWithShape="1">
              <a:gsLst>
                <a:gs pos="0">
                  <a:srgbClr val="5B9BD5">
                    <a:hueOff val="0"/>
                    <a:satOff val="0"/>
                    <a:lumOff val="0"/>
                    <a:alphaOff val="0"/>
                    <a:satMod val="103000"/>
                    <a:lumMod val="102000"/>
                    <a:tint val="94000"/>
                  </a:srgbClr>
                </a:gs>
                <a:gs pos="50000">
                  <a:srgbClr val="5B9BD5">
                    <a:hueOff val="0"/>
                    <a:satOff val="0"/>
                    <a:lumOff val="0"/>
                    <a:alphaOff val="0"/>
                    <a:satMod val="110000"/>
                    <a:lumMod val="100000"/>
                    <a:shade val="100000"/>
                  </a:srgbClr>
                </a:gs>
                <a:gs pos="100000">
                  <a:srgbClr val="5B9BD5">
                    <a:hueOff val="0"/>
                    <a:satOff val="0"/>
                    <a:lumOff val="0"/>
                    <a:alphaOff val="0"/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txBody>
            <a:bodyPr spcFirstLastPara="0" vert="horz" wrap="square" lIns="91573" tIns="91573" rIns="91573" bIns="91573" numCol="1" spcCol="1270" anchor="t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pt-BR" sz="1500" b="1" kern="0" dirty="0">
                  <a:solidFill>
                    <a:prstClr val="white"/>
                  </a:solidFill>
                </a:rPr>
                <a:t>Abril</a:t>
              </a:r>
            </a:p>
            <a:p>
              <a:pPr marL="0" lvl="1" algn="ctr" defTabSz="50006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defRPr/>
              </a:pPr>
              <a:r>
                <a:rPr lang="pt-BR" sz="1200" b="1" kern="0" dirty="0">
                  <a:solidFill>
                    <a:prstClr val="white"/>
                  </a:solidFill>
                </a:rPr>
                <a:t>Publicação dos Editais</a:t>
              </a:r>
            </a:p>
          </p:txBody>
        </p:sp>
        <p:sp>
          <p:nvSpPr>
            <p:cNvPr id="14" name="Forma Livre: Forma 13">
              <a:extLst>
                <a:ext uri="{FF2B5EF4-FFF2-40B4-BE49-F238E27FC236}">
                  <a16:creationId xmlns:a16="http://schemas.microsoft.com/office/drawing/2014/main" id="{2E048C33-5A78-4C11-A5B3-D3BE169C5214}"/>
                </a:ext>
              </a:extLst>
            </p:cNvPr>
            <p:cNvSpPr/>
            <p:nvPr/>
          </p:nvSpPr>
          <p:spPr>
            <a:xfrm>
              <a:off x="2149611" y="1135860"/>
              <a:ext cx="321252" cy="375804"/>
            </a:xfrm>
            <a:custGeom>
              <a:avLst/>
              <a:gdLst>
                <a:gd name="connsiteX0" fmla="*/ 0 w 428336"/>
                <a:gd name="connsiteY0" fmla="*/ 100214 h 501072"/>
                <a:gd name="connsiteX1" fmla="*/ 214168 w 428336"/>
                <a:gd name="connsiteY1" fmla="*/ 100214 h 501072"/>
                <a:gd name="connsiteX2" fmla="*/ 214168 w 428336"/>
                <a:gd name="connsiteY2" fmla="*/ 0 h 501072"/>
                <a:gd name="connsiteX3" fmla="*/ 428336 w 428336"/>
                <a:gd name="connsiteY3" fmla="*/ 250536 h 501072"/>
                <a:gd name="connsiteX4" fmla="*/ 214168 w 428336"/>
                <a:gd name="connsiteY4" fmla="*/ 501072 h 501072"/>
                <a:gd name="connsiteX5" fmla="*/ 214168 w 428336"/>
                <a:gd name="connsiteY5" fmla="*/ 400858 h 501072"/>
                <a:gd name="connsiteX6" fmla="*/ 0 w 428336"/>
                <a:gd name="connsiteY6" fmla="*/ 400858 h 501072"/>
                <a:gd name="connsiteX7" fmla="*/ 0 w 428336"/>
                <a:gd name="connsiteY7" fmla="*/ 100214 h 501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8336" h="501072">
                  <a:moveTo>
                    <a:pt x="0" y="100214"/>
                  </a:moveTo>
                  <a:lnTo>
                    <a:pt x="214168" y="100214"/>
                  </a:lnTo>
                  <a:lnTo>
                    <a:pt x="214168" y="0"/>
                  </a:lnTo>
                  <a:lnTo>
                    <a:pt x="428336" y="250536"/>
                  </a:lnTo>
                  <a:lnTo>
                    <a:pt x="214168" y="501072"/>
                  </a:lnTo>
                  <a:lnTo>
                    <a:pt x="214168" y="400858"/>
                  </a:lnTo>
                  <a:lnTo>
                    <a:pt x="0" y="400858"/>
                  </a:lnTo>
                  <a:lnTo>
                    <a:pt x="0" y="100214"/>
                  </a:lnTo>
                  <a:close/>
                </a:path>
              </a:pathLst>
            </a:custGeom>
            <a:solidFill>
              <a:srgbClr val="5B9BD5"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7500000"/>
              </a:lightRig>
            </a:scene3d>
            <a:sp3d z="-70000" extrusionH="63500" prstMaterial="matte">
              <a:bevelT w="25400" h="6350" prst="relaxedInset"/>
              <a:contourClr>
                <a:sysClr val="window" lastClr="FFFFFF"/>
              </a:contourClr>
            </a:sp3d>
          </p:spPr>
          <p:txBody>
            <a:bodyPr spcFirstLastPara="0" vert="horz" wrap="square" lIns="0" tIns="75161" rIns="96376" bIns="75161" numCol="1" spcCol="1270" anchor="ctr" anchorCtr="0">
              <a:noAutofit/>
            </a:bodyPr>
            <a:lstStyle/>
            <a:p>
              <a:pPr marL="0" marR="0" lvl="0" indent="0" algn="ctr" defTabSz="700088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575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orma Livre: Forma 14">
              <a:extLst>
                <a:ext uri="{FF2B5EF4-FFF2-40B4-BE49-F238E27FC236}">
                  <a16:creationId xmlns:a16="http://schemas.microsoft.com/office/drawing/2014/main" id="{8D034BA7-5E79-440D-B8F2-684BC2186143}"/>
                </a:ext>
              </a:extLst>
            </p:cNvPr>
            <p:cNvSpPr/>
            <p:nvPr/>
          </p:nvSpPr>
          <p:spPr>
            <a:xfrm>
              <a:off x="2482115" y="942458"/>
              <a:ext cx="1497156" cy="775548"/>
            </a:xfrm>
            <a:custGeom>
              <a:avLst/>
              <a:gdLst>
                <a:gd name="connsiteX0" fmla="*/ 0 w 2020453"/>
                <a:gd name="connsiteY0" fmla="*/ 158431 h 1584306"/>
                <a:gd name="connsiteX1" fmla="*/ 158431 w 2020453"/>
                <a:gd name="connsiteY1" fmla="*/ 0 h 1584306"/>
                <a:gd name="connsiteX2" fmla="*/ 1862022 w 2020453"/>
                <a:gd name="connsiteY2" fmla="*/ 0 h 1584306"/>
                <a:gd name="connsiteX3" fmla="*/ 2020453 w 2020453"/>
                <a:gd name="connsiteY3" fmla="*/ 158431 h 1584306"/>
                <a:gd name="connsiteX4" fmla="*/ 2020453 w 2020453"/>
                <a:gd name="connsiteY4" fmla="*/ 1425875 h 1584306"/>
                <a:gd name="connsiteX5" fmla="*/ 1862022 w 2020453"/>
                <a:gd name="connsiteY5" fmla="*/ 1584306 h 1584306"/>
                <a:gd name="connsiteX6" fmla="*/ 158431 w 2020453"/>
                <a:gd name="connsiteY6" fmla="*/ 1584306 h 1584306"/>
                <a:gd name="connsiteX7" fmla="*/ 0 w 2020453"/>
                <a:gd name="connsiteY7" fmla="*/ 1425875 h 1584306"/>
                <a:gd name="connsiteX8" fmla="*/ 0 w 2020453"/>
                <a:gd name="connsiteY8" fmla="*/ 158431 h 1584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0453" h="1584306">
                  <a:moveTo>
                    <a:pt x="0" y="158431"/>
                  </a:moveTo>
                  <a:cubicBezTo>
                    <a:pt x="0" y="70932"/>
                    <a:pt x="70932" y="0"/>
                    <a:pt x="158431" y="0"/>
                  </a:cubicBezTo>
                  <a:lnTo>
                    <a:pt x="1862022" y="0"/>
                  </a:lnTo>
                  <a:cubicBezTo>
                    <a:pt x="1949521" y="0"/>
                    <a:pt x="2020453" y="70932"/>
                    <a:pt x="2020453" y="158431"/>
                  </a:cubicBezTo>
                  <a:lnTo>
                    <a:pt x="2020453" y="1425875"/>
                  </a:lnTo>
                  <a:cubicBezTo>
                    <a:pt x="2020453" y="1513374"/>
                    <a:pt x="1949521" y="1584306"/>
                    <a:pt x="1862022" y="1584306"/>
                  </a:cubicBezTo>
                  <a:lnTo>
                    <a:pt x="158431" y="1584306"/>
                  </a:lnTo>
                  <a:cubicBezTo>
                    <a:pt x="70932" y="1584306"/>
                    <a:pt x="0" y="1513374"/>
                    <a:pt x="0" y="1425875"/>
                  </a:cubicBezTo>
                  <a:lnTo>
                    <a:pt x="0" y="158431"/>
                  </a:lnTo>
                  <a:close/>
                </a:path>
              </a:pathLst>
            </a:custGeom>
            <a:gradFill rotWithShape="1">
              <a:gsLst>
                <a:gs pos="0">
                  <a:srgbClr val="5B9BD5">
                    <a:hueOff val="-1126424"/>
                    <a:satOff val="-2903"/>
                    <a:lumOff val="-1961"/>
                    <a:alphaOff val="0"/>
                    <a:satMod val="103000"/>
                    <a:lumMod val="102000"/>
                    <a:tint val="94000"/>
                  </a:srgbClr>
                </a:gs>
                <a:gs pos="50000">
                  <a:srgbClr val="5B9BD5">
                    <a:hueOff val="-1126424"/>
                    <a:satOff val="-2903"/>
                    <a:lumOff val="-1961"/>
                    <a:alphaOff val="0"/>
                    <a:satMod val="110000"/>
                    <a:lumMod val="100000"/>
                    <a:shade val="100000"/>
                  </a:srgbClr>
                </a:gs>
                <a:gs pos="100000">
                  <a:srgbClr val="5B9BD5">
                    <a:hueOff val="-1126424"/>
                    <a:satOff val="-2903"/>
                    <a:lumOff val="-1961"/>
                    <a:alphaOff val="0"/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txBody>
            <a:bodyPr spcFirstLastPara="0" vert="horz" wrap="square" lIns="91952" tIns="91952" rIns="91952" bIns="91952" numCol="1" spcCol="1270" anchor="t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pt-BR" sz="1400" b="1" kern="0" dirty="0">
                  <a:solidFill>
                    <a:prstClr val="white"/>
                  </a:solidFill>
                </a:rPr>
                <a:t>Julho</a:t>
              </a:r>
            </a:p>
            <a:p>
              <a:pPr marL="0" lvl="1" algn="ctr" defTabSz="50006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defRPr/>
              </a:pPr>
              <a:r>
                <a:rPr lang="pt-BR" sz="1200" b="1" dirty="0">
                  <a:solidFill>
                    <a:schemeClr val="bg1"/>
                  </a:solidFill>
                </a:rPr>
                <a:t>P</a:t>
              </a:r>
              <a:r>
                <a:rPr lang="pt-BR" sz="1200" b="1" cap="none" dirty="0">
                  <a:solidFill>
                    <a:schemeClr val="bg1"/>
                  </a:solidFill>
                </a:rPr>
                <a:t>eríodo de registro das candidaturas</a:t>
              </a:r>
              <a:endParaRPr lang="pt-BR" sz="1125" b="1" kern="0" dirty="0">
                <a:solidFill>
                  <a:schemeClr val="bg1"/>
                </a:solidFill>
              </a:endParaRPr>
            </a:p>
          </p:txBody>
        </p:sp>
        <p:sp>
          <p:nvSpPr>
            <p:cNvPr id="16" name="Forma Livre: Forma 15">
              <a:extLst>
                <a:ext uri="{FF2B5EF4-FFF2-40B4-BE49-F238E27FC236}">
                  <a16:creationId xmlns:a16="http://schemas.microsoft.com/office/drawing/2014/main" id="{C3F0770D-9989-4187-A268-E08A066E8D43}"/>
                </a:ext>
              </a:extLst>
            </p:cNvPr>
            <p:cNvSpPr/>
            <p:nvPr/>
          </p:nvSpPr>
          <p:spPr>
            <a:xfrm>
              <a:off x="3990523" y="1154299"/>
              <a:ext cx="321252" cy="375804"/>
            </a:xfrm>
            <a:custGeom>
              <a:avLst/>
              <a:gdLst>
                <a:gd name="connsiteX0" fmla="*/ 0 w 428336"/>
                <a:gd name="connsiteY0" fmla="*/ 100214 h 501072"/>
                <a:gd name="connsiteX1" fmla="*/ 214168 w 428336"/>
                <a:gd name="connsiteY1" fmla="*/ 100214 h 501072"/>
                <a:gd name="connsiteX2" fmla="*/ 214168 w 428336"/>
                <a:gd name="connsiteY2" fmla="*/ 0 h 501072"/>
                <a:gd name="connsiteX3" fmla="*/ 428336 w 428336"/>
                <a:gd name="connsiteY3" fmla="*/ 250536 h 501072"/>
                <a:gd name="connsiteX4" fmla="*/ 214168 w 428336"/>
                <a:gd name="connsiteY4" fmla="*/ 501072 h 501072"/>
                <a:gd name="connsiteX5" fmla="*/ 214168 w 428336"/>
                <a:gd name="connsiteY5" fmla="*/ 400858 h 501072"/>
                <a:gd name="connsiteX6" fmla="*/ 0 w 428336"/>
                <a:gd name="connsiteY6" fmla="*/ 400858 h 501072"/>
                <a:gd name="connsiteX7" fmla="*/ 0 w 428336"/>
                <a:gd name="connsiteY7" fmla="*/ 100214 h 501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8336" h="501072">
                  <a:moveTo>
                    <a:pt x="0" y="100214"/>
                  </a:moveTo>
                  <a:lnTo>
                    <a:pt x="214168" y="100214"/>
                  </a:lnTo>
                  <a:lnTo>
                    <a:pt x="214168" y="0"/>
                  </a:lnTo>
                  <a:lnTo>
                    <a:pt x="428336" y="250536"/>
                  </a:lnTo>
                  <a:lnTo>
                    <a:pt x="214168" y="501072"/>
                  </a:lnTo>
                  <a:lnTo>
                    <a:pt x="214168" y="400858"/>
                  </a:lnTo>
                  <a:lnTo>
                    <a:pt x="0" y="400858"/>
                  </a:lnTo>
                  <a:lnTo>
                    <a:pt x="0" y="100214"/>
                  </a:lnTo>
                  <a:close/>
                </a:path>
              </a:pathLst>
            </a:custGeom>
            <a:solidFill>
              <a:srgbClr val="5B9BD5">
                <a:hueOff val="-1351709"/>
                <a:satOff val="-3484"/>
                <a:lumOff val="-2353"/>
                <a:alphaOff val="0"/>
              </a:srgb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7500000"/>
              </a:lightRig>
            </a:scene3d>
            <a:sp3d z="-70000" extrusionH="63500" prstMaterial="matte">
              <a:bevelT w="25400" h="6350" prst="relaxedInset"/>
              <a:contourClr>
                <a:sysClr val="window" lastClr="FFFFFF"/>
              </a:contourClr>
            </a:sp3d>
          </p:spPr>
          <p:txBody>
            <a:bodyPr spcFirstLastPara="0" vert="horz" wrap="square" lIns="0" tIns="75161" rIns="96376" bIns="75161" numCol="1" spcCol="1270" anchor="ctr" anchorCtr="0">
              <a:noAutofit/>
            </a:bodyPr>
            <a:lstStyle/>
            <a:p>
              <a:pPr marL="0" marR="0" lvl="0" indent="0" algn="ctr" defTabSz="700088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575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orma Livre: Forma 16">
              <a:extLst>
                <a:ext uri="{FF2B5EF4-FFF2-40B4-BE49-F238E27FC236}">
                  <a16:creationId xmlns:a16="http://schemas.microsoft.com/office/drawing/2014/main" id="{063CCE20-C9B4-46CC-B67C-A663B226B226}"/>
                </a:ext>
              </a:extLst>
            </p:cNvPr>
            <p:cNvSpPr/>
            <p:nvPr/>
          </p:nvSpPr>
          <p:spPr>
            <a:xfrm>
              <a:off x="4314121" y="947036"/>
              <a:ext cx="1497156" cy="782017"/>
            </a:xfrm>
            <a:custGeom>
              <a:avLst/>
              <a:gdLst>
                <a:gd name="connsiteX0" fmla="*/ 0 w 2020453"/>
                <a:gd name="connsiteY0" fmla="*/ 158431 h 1584306"/>
                <a:gd name="connsiteX1" fmla="*/ 158431 w 2020453"/>
                <a:gd name="connsiteY1" fmla="*/ 0 h 1584306"/>
                <a:gd name="connsiteX2" fmla="*/ 1862022 w 2020453"/>
                <a:gd name="connsiteY2" fmla="*/ 0 h 1584306"/>
                <a:gd name="connsiteX3" fmla="*/ 2020453 w 2020453"/>
                <a:gd name="connsiteY3" fmla="*/ 158431 h 1584306"/>
                <a:gd name="connsiteX4" fmla="*/ 2020453 w 2020453"/>
                <a:gd name="connsiteY4" fmla="*/ 1425875 h 1584306"/>
                <a:gd name="connsiteX5" fmla="*/ 1862022 w 2020453"/>
                <a:gd name="connsiteY5" fmla="*/ 1584306 h 1584306"/>
                <a:gd name="connsiteX6" fmla="*/ 158431 w 2020453"/>
                <a:gd name="connsiteY6" fmla="*/ 1584306 h 1584306"/>
                <a:gd name="connsiteX7" fmla="*/ 0 w 2020453"/>
                <a:gd name="connsiteY7" fmla="*/ 1425875 h 1584306"/>
                <a:gd name="connsiteX8" fmla="*/ 0 w 2020453"/>
                <a:gd name="connsiteY8" fmla="*/ 158431 h 1584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0453" h="1584306">
                  <a:moveTo>
                    <a:pt x="0" y="158431"/>
                  </a:moveTo>
                  <a:cubicBezTo>
                    <a:pt x="0" y="70932"/>
                    <a:pt x="70932" y="0"/>
                    <a:pt x="158431" y="0"/>
                  </a:cubicBezTo>
                  <a:lnTo>
                    <a:pt x="1862022" y="0"/>
                  </a:lnTo>
                  <a:cubicBezTo>
                    <a:pt x="1949521" y="0"/>
                    <a:pt x="2020453" y="70932"/>
                    <a:pt x="2020453" y="158431"/>
                  </a:cubicBezTo>
                  <a:lnTo>
                    <a:pt x="2020453" y="1425875"/>
                  </a:lnTo>
                  <a:cubicBezTo>
                    <a:pt x="2020453" y="1513374"/>
                    <a:pt x="1949521" y="1584306"/>
                    <a:pt x="1862022" y="1584306"/>
                  </a:cubicBezTo>
                  <a:lnTo>
                    <a:pt x="158431" y="1584306"/>
                  </a:lnTo>
                  <a:cubicBezTo>
                    <a:pt x="70932" y="1584306"/>
                    <a:pt x="0" y="1513374"/>
                    <a:pt x="0" y="1425875"/>
                  </a:cubicBezTo>
                  <a:lnTo>
                    <a:pt x="0" y="158431"/>
                  </a:lnTo>
                  <a:close/>
                </a:path>
              </a:pathLst>
            </a:custGeom>
            <a:gradFill rotWithShape="1">
              <a:gsLst>
                <a:gs pos="0">
                  <a:srgbClr val="5B9BD5">
                    <a:hueOff val="-2252848"/>
                    <a:satOff val="-5806"/>
                    <a:lumOff val="-3922"/>
                    <a:alphaOff val="0"/>
                    <a:satMod val="103000"/>
                    <a:lumMod val="102000"/>
                    <a:tint val="94000"/>
                  </a:srgbClr>
                </a:gs>
                <a:gs pos="50000">
                  <a:srgbClr val="5B9BD5">
                    <a:hueOff val="-2252848"/>
                    <a:satOff val="-5806"/>
                    <a:lumOff val="-3922"/>
                    <a:alphaOff val="0"/>
                    <a:satMod val="110000"/>
                    <a:lumMod val="100000"/>
                    <a:shade val="100000"/>
                  </a:srgbClr>
                </a:gs>
                <a:gs pos="100000">
                  <a:srgbClr val="5B9BD5">
                    <a:hueOff val="-2252848"/>
                    <a:satOff val="-5806"/>
                    <a:lumOff val="-3922"/>
                    <a:alphaOff val="0"/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txBody>
            <a:bodyPr spcFirstLastPara="0" vert="horz" wrap="square" lIns="91952" tIns="91952" rIns="91952" bIns="91952" numCol="1" spcCol="1270" anchor="t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pt-BR" sz="1500" b="1" kern="0" dirty="0">
                  <a:solidFill>
                    <a:prstClr val="white"/>
                  </a:solidFill>
                </a:rPr>
                <a:t>Agosto</a:t>
              </a:r>
            </a:p>
            <a:p>
              <a:pPr marL="0" lvl="1" algn="ctr" defTabSz="50006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defRPr/>
              </a:pPr>
              <a:r>
                <a:rPr lang="pt-BR" sz="1200" b="1" dirty="0">
                  <a:solidFill>
                    <a:schemeClr val="bg1"/>
                  </a:solidFill>
                </a:rPr>
                <a:t>P</a:t>
              </a:r>
              <a:r>
                <a:rPr lang="pt-BR" sz="1200" b="1" cap="none" dirty="0">
                  <a:solidFill>
                    <a:schemeClr val="bg1"/>
                  </a:solidFill>
                </a:rPr>
                <a:t>eríodo de votação</a:t>
              </a:r>
              <a:endParaRPr lang="pt-BR" sz="1125" b="1" kern="0" dirty="0">
                <a:solidFill>
                  <a:schemeClr val="bg1"/>
                </a:solidFill>
              </a:endParaRPr>
            </a:p>
          </p:txBody>
        </p:sp>
        <p:sp>
          <p:nvSpPr>
            <p:cNvPr id="18" name="Forma Livre: Forma 17">
              <a:extLst>
                <a:ext uri="{FF2B5EF4-FFF2-40B4-BE49-F238E27FC236}">
                  <a16:creationId xmlns:a16="http://schemas.microsoft.com/office/drawing/2014/main" id="{F9028F53-BE53-42FE-97CA-79471FF56ED3}"/>
                </a:ext>
              </a:extLst>
            </p:cNvPr>
            <p:cNvSpPr/>
            <p:nvPr/>
          </p:nvSpPr>
          <p:spPr>
            <a:xfrm>
              <a:off x="5808813" y="1154299"/>
              <a:ext cx="353377" cy="375804"/>
            </a:xfrm>
            <a:custGeom>
              <a:avLst/>
              <a:gdLst>
                <a:gd name="connsiteX0" fmla="*/ 0 w 428336"/>
                <a:gd name="connsiteY0" fmla="*/ 100214 h 501072"/>
                <a:gd name="connsiteX1" fmla="*/ 214168 w 428336"/>
                <a:gd name="connsiteY1" fmla="*/ 100214 h 501072"/>
                <a:gd name="connsiteX2" fmla="*/ 214168 w 428336"/>
                <a:gd name="connsiteY2" fmla="*/ 0 h 501072"/>
                <a:gd name="connsiteX3" fmla="*/ 428336 w 428336"/>
                <a:gd name="connsiteY3" fmla="*/ 250536 h 501072"/>
                <a:gd name="connsiteX4" fmla="*/ 214168 w 428336"/>
                <a:gd name="connsiteY4" fmla="*/ 501072 h 501072"/>
                <a:gd name="connsiteX5" fmla="*/ 214168 w 428336"/>
                <a:gd name="connsiteY5" fmla="*/ 400858 h 501072"/>
                <a:gd name="connsiteX6" fmla="*/ 0 w 428336"/>
                <a:gd name="connsiteY6" fmla="*/ 400858 h 501072"/>
                <a:gd name="connsiteX7" fmla="*/ 0 w 428336"/>
                <a:gd name="connsiteY7" fmla="*/ 100214 h 501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8336" h="501072">
                  <a:moveTo>
                    <a:pt x="0" y="100214"/>
                  </a:moveTo>
                  <a:lnTo>
                    <a:pt x="214168" y="100214"/>
                  </a:lnTo>
                  <a:lnTo>
                    <a:pt x="214168" y="0"/>
                  </a:lnTo>
                  <a:lnTo>
                    <a:pt x="428336" y="250536"/>
                  </a:lnTo>
                  <a:lnTo>
                    <a:pt x="214168" y="501072"/>
                  </a:lnTo>
                  <a:lnTo>
                    <a:pt x="214168" y="400858"/>
                  </a:lnTo>
                  <a:lnTo>
                    <a:pt x="0" y="400858"/>
                  </a:lnTo>
                  <a:lnTo>
                    <a:pt x="0" y="100214"/>
                  </a:lnTo>
                  <a:close/>
                </a:path>
              </a:pathLst>
            </a:custGeom>
            <a:solidFill>
              <a:srgbClr val="5B9BD5">
                <a:hueOff val="-2703417"/>
                <a:satOff val="-6968"/>
                <a:lumOff val="-4706"/>
                <a:alphaOff val="0"/>
              </a:srgbClr>
            </a:solidFill>
            <a:ln>
              <a:noFill/>
            </a:ln>
            <a:effectLst/>
            <a:scene3d>
              <a:camera prst="orthographicFront"/>
              <a:lightRig rig="threePt" dir="t">
                <a:rot lat="0" lon="0" rev="7500000"/>
              </a:lightRig>
            </a:scene3d>
            <a:sp3d z="-70000" extrusionH="63500" prstMaterial="matte">
              <a:bevelT w="25400" h="6350" prst="relaxedInset"/>
              <a:contourClr>
                <a:sysClr val="window" lastClr="FFFFFF"/>
              </a:contourClr>
            </a:sp3d>
          </p:spPr>
          <p:txBody>
            <a:bodyPr spcFirstLastPara="0" vert="horz" wrap="square" lIns="0" tIns="75161" rIns="96376" bIns="75161" numCol="1" spcCol="1270" anchor="ctr" anchorCtr="0">
              <a:noAutofit/>
            </a:bodyPr>
            <a:lstStyle/>
            <a:p>
              <a:pPr marL="0" marR="0" lvl="0" indent="0" algn="ctr" defTabSz="700088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575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orma Livre: Forma 18">
              <a:extLst>
                <a:ext uri="{FF2B5EF4-FFF2-40B4-BE49-F238E27FC236}">
                  <a16:creationId xmlns:a16="http://schemas.microsoft.com/office/drawing/2014/main" id="{FADBE408-ED00-4D8B-9D49-0A7877C2A760}"/>
                </a:ext>
              </a:extLst>
            </p:cNvPr>
            <p:cNvSpPr/>
            <p:nvPr/>
          </p:nvSpPr>
          <p:spPr>
            <a:xfrm>
              <a:off x="6155033" y="932753"/>
              <a:ext cx="1497156" cy="782018"/>
            </a:xfrm>
            <a:custGeom>
              <a:avLst/>
              <a:gdLst>
                <a:gd name="connsiteX0" fmla="*/ 0 w 2020453"/>
                <a:gd name="connsiteY0" fmla="*/ 156706 h 1567055"/>
                <a:gd name="connsiteX1" fmla="*/ 156706 w 2020453"/>
                <a:gd name="connsiteY1" fmla="*/ 0 h 1567055"/>
                <a:gd name="connsiteX2" fmla="*/ 1863748 w 2020453"/>
                <a:gd name="connsiteY2" fmla="*/ 0 h 1567055"/>
                <a:gd name="connsiteX3" fmla="*/ 2020454 w 2020453"/>
                <a:gd name="connsiteY3" fmla="*/ 156706 h 1567055"/>
                <a:gd name="connsiteX4" fmla="*/ 2020453 w 2020453"/>
                <a:gd name="connsiteY4" fmla="*/ 1410350 h 1567055"/>
                <a:gd name="connsiteX5" fmla="*/ 1863747 w 2020453"/>
                <a:gd name="connsiteY5" fmla="*/ 1567056 h 1567055"/>
                <a:gd name="connsiteX6" fmla="*/ 156706 w 2020453"/>
                <a:gd name="connsiteY6" fmla="*/ 1567055 h 1567055"/>
                <a:gd name="connsiteX7" fmla="*/ 0 w 2020453"/>
                <a:gd name="connsiteY7" fmla="*/ 1410349 h 1567055"/>
                <a:gd name="connsiteX8" fmla="*/ 0 w 2020453"/>
                <a:gd name="connsiteY8" fmla="*/ 156706 h 1567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20453" h="1567055">
                  <a:moveTo>
                    <a:pt x="0" y="156706"/>
                  </a:moveTo>
                  <a:cubicBezTo>
                    <a:pt x="0" y="70160"/>
                    <a:pt x="70160" y="0"/>
                    <a:pt x="156706" y="0"/>
                  </a:cubicBezTo>
                  <a:lnTo>
                    <a:pt x="1863748" y="0"/>
                  </a:lnTo>
                  <a:cubicBezTo>
                    <a:pt x="1950294" y="0"/>
                    <a:pt x="2020454" y="70160"/>
                    <a:pt x="2020454" y="156706"/>
                  </a:cubicBezTo>
                  <a:cubicBezTo>
                    <a:pt x="2020454" y="574587"/>
                    <a:pt x="2020453" y="992469"/>
                    <a:pt x="2020453" y="1410350"/>
                  </a:cubicBezTo>
                  <a:cubicBezTo>
                    <a:pt x="2020453" y="1496896"/>
                    <a:pt x="1950293" y="1567056"/>
                    <a:pt x="1863747" y="1567056"/>
                  </a:cubicBezTo>
                  <a:lnTo>
                    <a:pt x="156706" y="1567055"/>
                  </a:lnTo>
                  <a:cubicBezTo>
                    <a:pt x="70160" y="1567055"/>
                    <a:pt x="0" y="1496895"/>
                    <a:pt x="0" y="1410349"/>
                  </a:cubicBezTo>
                  <a:lnTo>
                    <a:pt x="0" y="156706"/>
                  </a:lnTo>
                  <a:close/>
                </a:path>
              </a:pathLst>
            </a:custGeom>
            <a:gradFill rotWithShape="1">
              <a:gsLst>
                <a:gs pos="0">
                  <a:srgbClr val="5B9BD5">
                    <a:hueOff val="-3379271"/>
                    <a:satOff val="-8710"/>
                    <a:lumOff val="-5883"/>
                    <a:alphaOff val="0"/>
                    <a:satMod val="103000"/>
                    <a:lumMod val="102000"/>
                    <a:tint val="94000"/>
                  </a:srgbClr>
                </a:gs>
                <a:gs pos="50000">
                  <a:srgbClr val="5B9BD5">
                    <a:hueOff val="-3379271"/>
                    <a:satOff val="-8710"/>
                    <a:lumOff val="-5883"/>
                    <a:alphaOff val="0"/>
                    <a:satMod val="110000"/>
                    <a:lumMod val="100000"/>
                    <a:shade val="100000"/>
                  </a:srgbClr>
                </a:gs>
                <a:gs pos="100000">
                  <a:srgbClr val="5B9BD5">
                    <a:hueOff val="-3379271"/>
                    <a:satOff val="-8710"/>
                    <a:lumOff val="-5883"/>
                    <a:alphaOff val="0"/>
                    <a:lumMod val="99000"/>
                    <a:satMod val="120000"/>
                    <a:shade val="78000"/>
                  </a:srgb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txBody>
            <a:bodyPr spcFirstLastPara="0" vert="horz" wrap="square" lIns="91573" tIns="91573" rIns="91573" bIns="91573" numCol="1" spcCol="1270" anchor="t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pt-BR" sz="1500" b="1" kern="0" dirty="0">
                  <a:solidFill>
                    <a:prstClr val="white"/>
                  </a:solidFill>
                </a:rPr>
                <a:t>Setembro</a:t>
              </a:r>
            </a:p>
            <a:p>
              <a:pPr marL="0" lvl="1" algn="ctr" defTabSz="500063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defRPr/>
              </a:pPr>
              <a:r>
                <a:rPr lang="pt-BR" sz="1200" b="1" dirty="0">
                  <a:solidFill>
                    <a:schemeClr val="bg1"/>
                  </a:solidFill>
                </a:rPr>
                <a:t>P</a:t>
              </a:r>
              <a:r>
                <a:rPr lang="pt-BR" sz="1200" b="1" cap="none" dirty="0">
                  <a:solidFill>
                    <a:schemeClr val="bg1"/>
                  </a:solidFill>
                </a:rPr>
                <a:t>ublicação do resultado final </a:t>
              </a:r>
              <a:endParaRPr kumimoji="0" lang="pt-BR" sz="1125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A5DFD52-0848-4BC3-AEC7-1A0A8DD11C55}"/>
              </a:ext>
            </a:extLst>
          </p:cNvPr>
          <p:cNvSpPr txBox="1"/>
          <p:nvPr/>
        </p:nvSpPr>
        <p:spPr>
          <a:xfrm>
            <a:off x="252380" y="1308862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i="1" dirty="0">
                <a:solidFill>
                  <a:schemeClr val="accent1">
                    <a:lumMod val="75000"/>
                  </a:schemeClr>
                </a:solidFill>
              </a:rPr>
              <a:t>Mandato: triênio 2023/2025</a:t>
            </a:r>
          </a:p>
        </p:txBody>
      </p:sp>
      <p:sp>
        <p:nvSpPr>
          <p:cNvPr id="35" name="Forma Livre: Forma 34">
            <a:extLst>
              <a:ext uri="{FF2B5EF4-FFF2-40B4-BE49-F238E27FC236}">
                <a16:creationId xmlns:a16="http://schemas.microsoft.com/office/drawing/2014/main" id="{71999CE9-A1E7-47D2-B14A-2781AC1E569F}"/>
              </a:ext>
            </a:extLst>
          </p:cNvPr>
          <p:cNvSpPr/>
          <p:nvPr/>
        </p:nvSpPr>
        <p:spPr>
          <a:xfrm>
            <a:off x="7187767" y="2771284"/>
            <a:ext cx="353377" cy="375804"/>
          </a:xfrm>
          <a:custGeom>
            <a:avLst/>
            <a:gdLst>
              <a:gd name="connsiteX0" fmla="*/ 0 w 428336"/>
              <a:gd name="connsiteY0" fmla="*/ 100214 h 501072"/>
              <a:gd name="connsiteX1" fmla="*/ 214168 w 428336"/>
              <a:gd name="connsiteY1" fmla="*/ 100214 h 501072"/>
              <a:gd name="connsiteX2" fmla="*/ 214168 w 428336"/>
              <a:gd name="connsiteY2" fmla="*/ 0 h 501072"/>
              <a:gd name="connsiteX3" fmla="*/ 428336 w 428336"/>
              <a:gd name="connsiteY3" fmla="*/ 250536 h 501072"/>
              <a:gd name="connsiteX4" fmla="*/ 214168 w 428336"/>
              <a:gd name="connsiteY4" fmla="*/ 501072 h 501072"/>
              <a:gd name="connsiteX5" fmla="*/ 214168 w 428336"/>
              <a:gd name="connsiteY5" fmla="*/ 400858 h 501072"/>
              <a:gd name="connsiteX6" fmla="*/ 0 w 428336"/>
              <a:gd name="connsiteY6" fmla="*/ 400858 h 501072"/>
              <a:gd name="connsiteX7" fmla="*/ 0 w 428336"/>
              <a:gd name="connsiteY7" fmla="*/ 100214 h 50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8336" h="501072">
                <a:moveTo>
                  <a:pt x="0" y="100214"/>
                </a:moveTo>
                <a:lnTo>
                  <a:pt x="214168" y="100214"/>
                </a:lnTo>
                <a:lnTo>
                  <a:pt x="214168" y="0"/>
                </a:lnTo>
                <a:lnTo>
                  <a:pt x="428336" y="250536"/>
                </a:lnTo>
                <a:lnTo>
                  <a:pt x="214168" y="501072"/>
                </a:lnTo>
                <a:lnTo>
                  <a:pt x="214168" y="400858"/>
                </a:lnTo>
                <a:lnTo>
                  <a:pt x="0" y="400858"/>
                </a:lnTo>
                <a:lnTo>
                  <a:pt x="0" y="100214"/>
                </a:lnTo>
                <a:close/>
              </a:path>
            </a:pathLst>
          </a:custGeom>
          <a:solidFill>
            <a:srgbClr val="5B9BD5">
              <a:hueOff val="-2703417"/>
              <a:satOff val="-6968"/>
              <a:lumOff val="-4706"/>
              <a:alphaOff val="0"/>
            </a:srgbClr>
          </a:solidFill>
          <a:ln>
            <a:noFill/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ysClr val="window" lastClr="FFFFFF"/>
            </a:contourClr>
          </a:sp3d>
        </p:spPr>
        <p:txBody>
          <a:bodyPr spcFirstLastPara="0" vert="horz" wrap="square" lIns="0" tIns="75161" rIns="96376" bIns="75161" numCol="1" spcCol="1270" anchor="ctr" anchorCtr="0">
            <a:noAutofit/>
          </a:bodyPr>
          <a:lstStyle/>
          <a:p>
            <a:pPr marL="0" marR="0" lvl="0" indent="0" algn="ctr" defTabSz="700088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pt-BR" sz="15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Forma Livre: Forma 35">
            <a:extLst>
              <a:ext uri="{FF2B5EF4-FFF2-40B4-BE49-F238E27FC236}">
                <a16:creationId xmlns:a16="http://schemas.microsoft.com/office/drawing/2014/main" id="{C7831FD1-D714-479C-8E9B-F48D8A7D4F07}"/>
              </a:ext>
            </a:extLst>
          </p:cNvPr>
          <p:cNvSpPr/>
          <p:nvPr/>
        </p:nvSpPr>
        <p:spPr>
          <a:xfrm>
            <a:off x="7533987" y="2549738"/>
            <a:ext cx="1497156" cy="782018"/>
          </a:xfrm>
          <a:custGeom>
            <a:avLst/>
            <a:gdLst>
              <a:gd name="connsiteX0" fmla="*/ 0 w 2020453"/>
              <a:gd name="connsiteY0" fmla="*/ 156706 h 1567055"/>
              <a:gd name="connsiteX1" fmla="*/ 156706 w 2020453"/>
              <a:gd name="connsiteY1" fmla="*/ 0 h 1567055"/>
              <a:gd name="connsiteX2" fmla="*/ 1863748 w 2020453"/>
              <a:gd name="connsiteY2" fmla="*/ 0 h 1567055"/>
              <a:gd name="connsiteX3" fmla="*/ 2020454 w 2020453"/>
              <a:gd name="connsiteY3" fmla="*/ 156706 h 1567055"/>
              <a:gd name="connsiteX4" fmla="*/ 2020453 w 2020453"/>
              <a:gd name="connsiteY4" fmla="*/ 1410350 h 1567055"/>
              <a:gd name="connsiteX5" fmla="*/ 1863747 w 2020453"/>
              <a:gd name="connsiteY5" fmla="*/ 1567056 h 1567055"/>
              <a:gd name="connsiteX6" fmla="*/ 156706 w 2020453"/>
              <a:gd name="connsiteY6" fmla="*/ 1567055 h 1567055"/>
              <a:gd name="connsiteX7" fmla="*/ 0 w 2020453"/>
              <a:gd name="connsiteY7" fmla="*/ 1410349 h 1567055"/>
              <a:gd name="connsiteX8" fmla="*/ 0 w 2020453"/>
              <a:gd name="connsiteY8" fmla="*/ 156706 h 1567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0453" h="1567055">
                <a:moveTo>
                  <a:pt x="0" y="156706"/>
                </a:moveTo>
                <a:cubicBezTo>
                  <a:pt x="0" y="70160"/>
                  <a:pt x="70160" y="0"/>
                  <a:pt x="156706" y="0"/>
                </a:cubicBezTo>
                <a:lnTo>
                  <a:pt x="1863748" y="0"/>
                </a:lnTo>
                <a:cubicBezTo>
                  <a:pt x="1950294" y="0"/>
                  <a:pt x="2020454" y="70160"/>
                  <a:pt x="2020454" y="156706"/>
                </a:cubicBezTo>
                <a:cubicBezTo>
                  <a:pt x="2020454" y="574587"/>
                  <a:pt x="2020453" y="992469"/>
                  <a:pt x="2020453" y="1410350"/>
                </a:cubicBezTo>
                <a:cubicBezTo>
                  <a:pt x="2020453" y="1496896"/>
                  <a:pt x="1950293" y="1567056"/>
                  <a:pt x="1863747" y="1567056"/>
                </a:cubicBezTo>
                <a:lnTo>
                  <a:pt x="156706" y="1567055"/>
                </a:lnTo>
                <a:cubicBezTo>
                  <a:pt x="70160" y="1567055"/>
                  <a:pt x="0" y="1496895"/>
                  <a:pt x="0" y="1410349"/>
                </a:cubicBezTo>
                <a:lnTo>
                  <a:pt x="0" y="156706"/>
                </a:lnTo>
                <a:close/>
              </a:path>
            </a:pathLst>
          </a:custGeom>
          <a:gradFill rotWithShape="1">
            <a:gsLst>
              <a:gs pos="0">
                <a:srgbClr val="5B9BD5">
                  <a:hueOff val="-3379271"/>
                  <a:satOff val="-8710"/>
                  <a:lumOff val="-5883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5B9BD5">
                  <a:hueOff val="-3379271"/>
                  <a:satOff val="-8710"/>
                  <a:lumOff val="-5883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5B9BD5">
                  <a:hueOff val="-3379271"/>
                  <a:satOff val="-8710"/>
                  <a:lumOff val="-5883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txBody>
          <a:bodyPr spcFirstLastPara="0" vert="horz" wrap="square" lIns="91573" tIns="91573" rIns="91573" bIns="91573" numCol="1" spcCol="1270" anchor="t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pt-BR" sz="1500" b="1" kern="0" dirty="0">
                <a:solidFill>
                  <a:prstClr val="white"/>
                </a:solidFill>
              </a:rPr>
              <a:t>Novembro</a:t>
            </a:r>
          </a:p>
          <a:p>
            <a:pPr marL="0" lvl="1" algn="ctr" defTabSz="500063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pt-BR" sz="1200" b="1" cap="none" dirty="0">
                <a:solidFill>
                  <a:schemeClr val="bg1"/>
                </a:solidFill>
              </a:rPr>
              <a:t>Convocação para a posse e 1ª Reunião </a:t>
            </a:r>
            <a:endParaRPr kumimoji="0" lang="pt-BR" sz="1125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6588C39D-728C-4B61-8CCC-B47F45674A39}"/>
              </a:ext>
            </a:extLst>
          </p:cNvPr>
          <p:cNvSpPr txBox="1"/>
          <p:nvPr/>
        </p:nvSpPr>
        <p:spPr>
          <a:xfrm>
            <a:off x="161060" y="3950556"/>
            <a:ext cx="8678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i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pt-BR" sz="2000" i="1" cap="none" dirty="0">
                <a:solidFill>
                  <a:schemeClr val="accent1">
                    <a:lumMod val="75000"/>
                  </a:schemeClr>
                </a:solidFill>
              </a:rPr>
              <a:t>ara preservar a representatividade regional o eleitor só pode votar em candidatos da mesma macrorregião geográfica em que tem domicílio.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095453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enho de personagem de desenhos animados com texto preto sobre fundo branco&#10;&#10;Descrição gerada automaticamente com confiança mé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470" y="629674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252379" y="230925"/>
            <a:ext cx="8434421" cy="963563"/>
          </a:xfrm>
        </p:spPr>
        <p:txBody>
          <a:bodyPr>
            <a:noAutofit/>
          </a:bodyPr>
          <a:lstStyle/>
          <a:p>
            <a:pPr algn="l"/>
            <a:r>
              <a:rPr lang="pt-BR" sz="3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Indicação dos membros da Senacon, MPF e DPU</a:t>
            </a:r>
            <a:endParaRPr lang="pt-BR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6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17ED3C8-4D3C-45AD-A047-5E37F43373AA}"/>
              </a:ext>
            </a:extLst>
          </p:cNvPr>
          <p:cNvSpPr txBox="1"/>
          <p:nvPr/>
        </p:nvSpPr>
        <p:spPr>
          <a:xfrm>
            <a:off x="2188397" y="1244792"/>
            <a:ext cx="673393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defRPr cap="all"/>
            </a:pPr>
            <a:r>
              <a:rPr lang="pt-BR" sz="2400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A </a:t>
            </a:r>
            <a:r>
              <a:rPr lang="pt-BR" sz="2400" cap="none" dirty="0">
                <a:solidFill>
                  <a:schemeClr val="accent1">
                    <a:lumMod val="75000"/>
                  </a:schemeClr>
                </a:solidFill>
              </a:rPr>
              <a:t>SRC oficiou em julho a </a:t>
            </a:r>
            <a:r>
              <a:rPr lang="pt-BR" sz="2400" cap="none" dirty="0" err="1">
                <a:solidFill>
                  <a:schemeClr val="accent1">
                    <a:lumMod val="75000"/>
                  </a:schemeClr>
                </a:solidFill>
              </a:rPr>
              <a:t>Senacon</a:t>
            </a:r>
            <a:r>
              <a:rPr lang="pt-BR" sz="2400" cap="none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 MPF </a:t>
            </a:r>
            <a:r>
              <a:rPr lang="pt-BR" sz="2400" cap="none" dirty="0">
                <a:solidFill>
                  <a:schemeClr val="accent1">
                    <a:lumMod val="75000"/>
                  </a:schemeClr>
                </a:solidFill>
              </a:rPr>
              <a:t>e DPU para indicação de seus representantes até 15/11, tendo sido o pedido reiterado no início de novembro.</a:t>
            </a:r>
          </a:p>
          <a:p>
            <a:pPr marL="342900" lvl="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 cap="all"/>
            </a:pPr>
            <a:endParaRPr lang="pt-BR" sz="2100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>
              <a:lnSpc>
                <a:spcPct val="100000"/>
              </a:lnSpc>
              <a:defRPr cap="all"/>
            </a:pPr>
            <a:r>
              <a:rPr lang="pt-BR" sz="2400" cap="none" dirty="0">
                <a:solidFill>
                  <a:schemeClr val="accent1">
                    <a:lumMod val="75000"/>
                  </a:schemeClr>
                </a:solidFill>
              </a:rPr>
              <a:t>Indicações recebidas:</a:t>
            </a:r>
          </a:p>
          <a:p>
            <a:pPr lvl="0" algn="just">
              <a:lnSpc>
                <a:spcPct val="100000"/>
              </a:lnSpc>
              <a:defRPr cap="all"/>
            </a:pPr>
            <a:endParaRPr lang="pt-BR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  <a:defRPr cap="all"/>
            </a:pPr>
            <a:r>
              <a:rPr lang="pt-BR" sz="2400" cap="none" dirty="0">
                <a:solidFill>
                  <a:schemeClr val="accent1">
                    <a:lumMod val="75000"/>
                  </a:schemeClr>
                </a:solidFill>
              </a:rPr>
              <a:t>Senacon: titulares e suplentes para todos conselhos</a:t>
            </a:r>
          </a:p>
          <a:p>
            <a:pPr lvl="0" algn="just">
              <a:lnSpc>
                <a:spcPct val="100000"/>
              </a:lnSpc>
              <a:defRPr cap="all"/>
            </a:pPr>
            <a:endParaRPr lang="pt-BR" sz="2100" cap="none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lnSpc>
                <a:spcPct val="100000"/>
              </a:lnSpc>
              <a:defRPr cap="all"/>
            </a:pPr>
            <a:r>
              <a:rPr lang="pt-BR" sz="2400" cap="none" dirty="0">
                <a:solidFill>
                  <a:schemeClr val="accent1">
                    <a:lumMod val="75000"/>
                  </a:schemeClr>
                </a:solidFill>
              </a:rPr>
              <a:t>Vagas remanescentes decorrentes da não indicação</a:t>
            </a:r>
          </a:p>
          <a:p>
            <a:pPr lvl="0">
              <a:lnSpc>
                <a:spcPct val="100000"/>
              </a:lnSpc>
              <a:defRPr cap="all"/>
            </a:pPr>
            <a:r>
              <a:rPr lang="pt-BR" sz="2400" cap="none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342900" lvl="0" indent="-342900" algn="just">
              <a:lnSpc>
                <a:spcPct val="100000"/>
              </a:lnSpc>
              <a:buFont typeface="Wingdings" panose="05000000000000000000" pitchFamily="2" charset="2"/>
              <a:buChar char="ü"/>
              <a:defRPr cap="all"/>
            </a:pPr>
            <a:r>
              <a:rPr lang="pt-BR" sz="2100" cap="none" dirty="0">
                <a:solidFill>
                  <a:schemeClr val="accent1">
                    <a:lumMod val="75000"/>
                  </a:schemeClr>
                </a:solidFill>
              </a:rPr>
              <a:t>O MPCON enviou indicação de um nome para todos os Conselhos</a:t>
            </a:r>
          </a:p>
          <a:p>
            <a:pPr lvl="0" algn="just">
              <a:lnSpc>
                <a:spcPct val="100000"/>
              </a:lnSpc>
              <a:defRPr cap="all"/>
            </a:pPr>
            <a:endParaRPr lang="pt-BR" sz="2100" cap="none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>
              <a:lnSpc>
                <a:spcPct val="100000"/>
              </a:lnSpc>
              <a:defRPr cap="all"/>
            </a:pPr>
            <a:endParaRPr lang="pt-BR" sz="2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AD628005-6997-4EE6-B164-3A2B20C933B1}"/>
              </a:ext>
            </a:extLst>
          </p:cNvPr>
          <p:cNvSpPr/>
          <p:nvPr/>
        </p:nvSpPr>
        <p:spPr>
          <a:xfrm>
            <a:off x="734834" y="1910161"/>
            <a:ext cx="1338187" cy="1338187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A737D081-745D-48FB-950E-F2A612113731}"/>
              </a:ext>
            </a:extLst>
          </p:cNvPr>
          <p:cNvSpPr/>
          <p:nvPr/>
        </p:nvSpPr>
        <p:spPr>
          <a:xfrm>
            <a:off x="1038112" y="2213440"/>
            <a:ext cx="731628" cy="731628"/>
          </a:xfrm>
          <a:prstGeom prst="rect">
            <a:avLst/>
          </a:prstGeom>
          <a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7892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enho de personagem de desenhos animados com texto preto sobre fundo branco&#10;&#10;Descrição gerada automaticamente com confiança mé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470" y="629674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252380" y="230925"/>
            <a:ext cx="8434420" cy="963563"/>
          </a:xfrm>
        </p:spPr>
        <p:txBody>
          <a:bodyPr>
            <a:noAutofit/>
          </a:bodyPr>
          <a:lstStyle/>
          <a:p>
            <a:pPr algn="l"/>
            <a:r>
              <a:rPr lang="pt-BR" sz="3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Indicação dos membros pelo CDUST</a:t>
            </a:r>
            <a:endParaRPr lang="pt-BR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7</a:t>
            </a:fld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17ED3C8-4D3C-45AD-A047-5E37F43373AA}"/>
              </a:ext>
            </a:extLst>
          </p:cNvPr>
          <p:cNvSpPr txBox="1"/>
          <p:nvPr/>
        </p:nvSpPr>
        <p:spPr>
          <a:xfrm>
            <a:off x="2376299" y="1244792"/>
            <a:ext cx="6310501" cy="472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 cap="all"/>
            </a:pPr>
            <a:r>
              <a:rPr lang="pt-BR" sz="2300" cap="none" dirty="0">
                <a:solidFill>
                  <a:schemeClr val="accent1">
                    <a:lumMod val="75000"/>
                  </a:schemeClr>
                </a:solidFill>
              </a:rPr>
              <a:t>Art. 6°, § 8º da Res. 734/2020: </a:t>
            </a:r>
          </a:p>
          <a:p>
            <a:pPr lvl="0" algn="just">
              <a:lnSpc>
                <a:spcPct val="100000"/>
              </a:lnSpc>
              <a:defRPr cap="all"/>
            </a:pPr>
            <a:endParaRPr lang="pt-BR" sz="2300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>
              <a:lnSpc>
                <a:spcPct val="100000"/>
              </a:lnSpc>
              <a:defRPr cap="all"/>
            </a:pPr>
            <a:r>
              <a:rPr lang="pt-BR" sz="2300" dirty="0">
                <a:solidFill>
                  <a:schemeClr val="accent1">
                    <a:lumMod val="75000"/>
                  </a:schemeClr>
                </a:solidFill>
              </a:rPr>
              <a:t>“n</a:t>
            </a:r>
            <a:r>
              <a:rPr lang="pt-BR" sz="2300" cap="none" dirty="0">
                <a:solidFill>
                  <a:schemeClr val="accent1">
                    <a:lumMod val="75000"/>
                  </a:schemeClr>
                </a:solidFill>
              </a:rPr>
              <a:t>a ausência de indicação de um ou mais representantes da </a:t>
            </a:r>
            <a:r>
              <a:rPr lang="pt-BR" sz="2300" u="sng" cap="none" dirty="0">
                <a:solidFill>
                  <a:schemeClr val="accent1">
                    <a:lumMod val="75000"/>
                  </a:schemeClr>
                </a:solidFill>
              </a:rPr>
              <a:t>MPF, DPU </a:t>
            </a:r>
            <a:r>
              <a:rPr lang="pt-BR" sz="2300" cap="none" dirty="0">
                <a:solidFill>
                  <a:schemeClr val="accent1">
                    <a:lumMod val="75000"/>
                  </a:schemeClr>
                </a:solidFill>
              </a:rPr>
              <a:t>e Senacon em prazo previsto no Manual Operacional (até 30 dias* antes da posse dos eleitos), </a:t>
            </a:r>
            <a:r>
              <a:rPr lang="pt-BR" sz="2300" u="sng" cap="none" dirty="0">
                <a:solidFill>
                  <a:schemeClr val="accent1">
                    <a:lumMod val="75000"/>
                  </a:schemeClr>
                </a:solidFill>
              </a:rPr>
              <a:t>a indicação para as vagas remanescentes caberá ao CDUST</a:t>
            </a:r>
            <a:r>
              <a:rPr lang="pt-BR" sz="2300" cap="none" dirty="0">
                <a:solidFill>
                  <a:schemeClr val="accent1">
                    <a:lumMod val="75000"/>
                  </a:schemeClr>
                </a:solidFill>
              </a:rPr>
              <a:t>, que indicará representantes externos à Agência, com destacada atuação na área de direitos dos consumidores”.</a:t>
            </a:r>
          </a:p>
          <a:p>
            <a:pPr marL="342900" lvl="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 cap="all"/>
            </a:pPr>
            <a:endParaRPr lang="pt-BR" sz="23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 cap="all"/>
            </a:pPr>
            <a:endParaRPr lang="pt-BR" sz="2300" cap="none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>
              <a:lnSpc>
                <a:spcPct val="100000"/>
              </a:lnSpc>
              <a:defRPr cap="all"/>
            </a:pPr>
            <a:r>
              <a:rPr lang="pt-BR" sz="2400" cap="none" dirty="0">
                <a:solidFill>
                  <a:schemeClr val="accent1">
                    <a:lumMod val="75000"/>
                  </a:schemeClr>
                </a:solidFill>
              </a:rPr>
              <a:t>* A</a:t>
            </a:r>
            <a:r>
              <a:rPr lang="pt-BR" sz="2000" kern="1200" cap="none" dirty="0">
                <a:solidFill>
                  <a:srgbClr val="4F81BD">
                    <a:lumMod val="75000"/>
                  </a:srgbClr>
                </a:solidFill>
                <a:latin typeface="Calibri"/>
                <a:ea typeface="+mn-ea"/>
                <a:cs typeface="+mn-cs"/>
              </a:rPr>
              <a:t> convocação para posse e 1ª reunião estava prevista para o dia 30/11</a:t>
            </a:r>
            <a:endParaRPr lang="en-US" sz="2000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AD628005-6997-4EE6-B164-3A2B20C933B1}"/>
              </a:ext>
            </a:extLst>
          </p:cNvPr>
          <p:cNvSpPr/>
          <p:nvPr/>
        </p:nvSpPr>
        <p:spPr>
          <a:xfrm>
            <a:off x="734834" y="1910161"/>
            <a:ext cx="1338187" cy="1338187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A737D081-745D-48FB-950E-F2A612113731}"/>
              </a:ext>
            </a:extLst>
          </p:cNvPr>
          <p:cNvSpPr/>
          <p:nvPr/>
        </p:nvSpPr>
        <p:spPr>
          <a:xfrm>
            <a:off x="1038112" y="2213440"/>
            <a:ext cx="731628" cy="731628"/>
          </a:xfrm>
          <a:prstGeom prst="rect">
            <a:avLst/>
          </a:prstGeom>
          <a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56652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enho de personagem de desenhos animados com texto preto sobre fundo branco&#10;&#10;Descrição gerada automaticamente com confiança mé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470" y="629674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252379" y="230925"/>
            <a:ext cx="8434421" cy="963563"/>
          </a:xfrm>
        </p:spPr>
        <p:txBody>
          <a:bodyPr>
            <a:noAutofit/>
          </a:bodyPr>
          <a:lstStyle/>
          <a:p>
            <a:pPr algn="l"/>
            <a:r>
              <a:rPr lang="pt-BR" sz="3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Indicação dos membros pelo CDUST</a:t>
            </a:r>
            <a:endParaRPr lang="pt-BR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8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17ED3C8-4D3C-45AD-A047-5E37F43373AA}"/>
              </a:ext>
            </a:extLst>
          </p:cNvPr>
          <p:cNvSpPr txBox="1"/>
          <p:nvPr/>
        </p:nvSpPr>
        <p:spPr>
          <a:xfrm>
            <a:off x="2729345" y="1244792"/>
            <a:ext cx="5957455" cy="5801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 cap="all"/>
            </a:pPr>
            <a:r>
              <a:rPr lang="pt-BR" sz="2300" cap="none" dirty="0">
                <a:solidFill>
                  <a:schemeClr val="accent1">
                    <a:lumMod val="75000"/>
                  </a:schemeClr>
                </a:solidFill>
              </a:rPr>
              <a:t>4ª reunião ordinária do CDUST (09/12/22): informado sobre a necessidade de escolha dos nomes remanescentes PARA AS VAGAS DA DPU E MPF (TITULAR E SUPLENTE).</a:t>
            </a:r>
          </a:p>
          <a:p>
            <a:pPr marL="342900" lvl="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 cap="all"/>
            </a:pPr>
            <a:endParaRPr lang="pt-BR" sz="23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 cap="all"/>
            </a:pPr>
            <a:r>
              <a:rPr lang="pt-BR" sz="2300" cap="none" dirty="0">
                <a:solidFill>
                  <a:schemeClr val="accent1">
                    <a:lumMod val="75000"/>
                  </a:schemeClr>
                </a:solidFill>
              </a:rPr>
              <a:t>26 de dezembro: e-mail aos membros do CDUST enviando a planilha  com a lista de entidades que não se elegeram nas eleições e  informando sobre a possibilidade de indicações para as vagas remanescentes.</a:t>
            </a:r>
          </a:p>
          <a:p>
            <a:pPr marL="342900" lvl="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 cap="all"/>
            </a:pPr>
            <a:endParaRPr lang="pt-BR" sz="2300" cap="none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>
              <a:lnSpc>
                <a:spcPct val="100000"/>
              </a:lnSpc>
              <a:defRPr cap="all"/>
            </a:pPr>
            <a:r>
              <a:rPr lang="pt-BR" sz="2400" cap="none" dirty="0">
                <a:solidFill>
                  <a:schemeClr val="accent1">
                    <a:lumMod val="75000"/>
                  </a:schemeClr>
                </a:solidFill>
              </a:rPr>
              <a:t>Indicações recebidas:</a:t>
            </a:r>
            <a:endParaRPr lang="pt-BR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lnSpc>
                <a:spcPct val="100000"/>
              </a:lnSpc>
              <a:buFont typeface="Wingdings" panose="05000000000000000000" pitchFamily="2" charset="2"/>
              <a:buChar char="ü"/>
              <a:defRPr cap="all"/>
            </a:pPr>
            <a:r>
              <a:rPr lang="pt-BR" sz="2400" cap="none" dirty="0">
                <a:solidFill>
                  <a:schemeClr val="accent1">
                    <a:lumMod val="75000"/>
                  </a:schemeClr>
                </a:solidFill>
              </a:rPr>
              <a:t>Procon Boa Vista: titulares para Tim e Vivo</a:t>
            </a:r>
          </a:p>
          <a:p>
            <a:pPr marL="342900" lvl="0" indent="-342900" algn="just">
              <a:lnSpc>
                <a:spcPct val="100000"/>
              </a:lnSpc>
              <a:buFont typeface="Wingdings" panose="05000000000000000000" pitchFamily="2" charset="2"/>
              <a:buChar char="ü"/>
              <a:defRPr cap="all"/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MPCON: </a:t>
            </a:r>
            <a:r>
              <a:rPr lang="pt-BR" sz="2400" cap="none" dirty="0">
                <a:solidFill>
                  <a:schemeClr val="accent1">
                    <a:lumMod val="75000"/>
                  </a:schemeClr>
                </a:solidFill>
              </a:rPr>
              <a:t>titular </a:t>
            </a:r>
          </a:p>
          <a:p>
            <a:pPr lvl="0" algn="just">
              <a:lnSpc>
                <a:spcPct val="100000"/>
              </a:lnSpc>
              <a:defRPr cap="all"/>
            </a:pPr>
            <a:endParaRPr lang="pt-BR" sz="23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lnSpc>
                <a:spcPct val="100000"/>
              </a:lnSpc>
              <a:buFont typeface="Arial" panose="020B0604020202020204" pitchFamily="34" charset="0"/>
              <a:buChar char="•"/>
              <a:defRPr cap="all"/>
            </a:pPr>
            <a:endParaRPr lang="en-US" sz="2300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AD628005-6997-4EE6-B164-3A2B20C933B1}"/>
              </a:ext>
            </a:extLst>
          </p:cNvPr>
          <p:cNvSpPr/>
          <p:nvPr/>
        </p:nvSpPr>
        <p:spPr>
          <a:xfrm>
            <a:off x="734834" y="1910161"/>
            <a:ext cx="1338187" cy="1338187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A737D081-745D-48FB-950E-F2A612113731}"/>
              </a:ext>
            </a:extLst>
          </p:cNvPr>
          <p:cNvSpPr/>
          <p:nvPr/>
        </p:nvSpPr>
        <p:spPr>
          <a:xfrm>
            <a:off x="1038112" y="2213440"/>
            <a:ext cx="731628" cy="731628"/>
          </a:xfrm>
          <a:prstGeom prst="rect">
            <a:avLst/>
          </a:prstGeom>
          <a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58895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enho de personagem de desenhos animados com texto preto sobre fundo branco&#10;&#10;Descrição gerada automaticamente com confiança mé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470" y="629674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252380" y="76813"/>
            <a:ext cx="8572024" cy="963563"/>
          </a:xfrm>
        </p:spPr>
        <p:txBody>
          <a:bodyPr>
            <a:noAutofit/>
          </a:bodyPr>
          <a:lstStyle/>
          <a:p>
            <a:r>
              <a:rPr lang="pt-BR" sz="3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Indicação pelo CDUST -  Sugestões apresentadas </a:t>
            </a:r>
            <a:endParaRPr lang="pt-BR" sz="3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ACB89427-5A37-4343-9E76-D9624C6D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8BC83-0F18-462E-97A6-535BE771F8F4}" type="slidenum">
              <a:rPr lang="pt-BR" smtClean="0"/>
              <a:t>9</a:t>
            </a:fld>
            <a:endParaRPr lang="pt-BR"/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F5D5C59F-7E87-4527-BC0E-788E52FC1508}"/>
              </a:ext>
            </a:extLst>
          </p:cNvPr>
          <p:cNvGrpSpPr/>
          <p:nvPr/>
        </p:nvGrpSpPr>
        <p:grpSpPr>
          <a:xfrm>
            <a:off x="688653" y="1836271"/>
            <a:ext cx="1338187" cy="1338187"/>
            <a:chOff x="734834" y="1910161"/>
            <a:chExt cx="1338187" cy="1338187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AD628005-6997-4EE6-B164-3A2B20C933B1}"/>
                </a:ext>
              </a:extLst>
            </p:cNvPr>
            <p:cNvSpPr/>
            <p:nvPr/>
          </p:nvSpPr>
          <p:spPr>
            <a:xfrm>
              <a:off x="734834" y="1910161"/>
              <a:ext cx="1338187" cy="1338187"/>
            </a:xfrm>
            <a:prstGeom prst="ellipse">
              <a:avLst/>
            </a:prstGeom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A737D081-745D-48FB-950E-F2A612113731}"/>
                </a:ext>
              </a:extLst>
            </p:cNvPr>
            <p:cNvSpPr/>
            <p:nvPr/>
          </p:nvSpPr>
          <p:spPr>
            <a:xfrm>
              <a:off x="1038112" y="2213440"/>
              <a:ext cx="731628" cy="731628"/>
            </a:xfrm>
            <a:prstGeom prst="rect">
              <a:avLst/>
            </a:prstGeom>
            <a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2B8197-4D4D-F1E6-29F7-7E4504BB12A7}"/>
              </a:ext>
            </a:extLst>
          </p:cNvPr>
          <p:cNvSpPr txBox="1"/>
          <p:nvPr/>
        </p:nvSpPr>
        <p:spPr>
          <a:xfrm>
            <a:off x="2781901" y="1591039"/>
            <a:ext cx="567344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arenR"/>
            </a:pPr>
            <a:r>
              <a:rPr lang="pt-BR" sz="2300" dirty="0">
                <a:solidFill>
                  <a:schemeClr val="accent1">
                    <a:lumMod val="75000"/>
                  </a:schemeClr>
                </a:solidFill>
              </a:rPr>
              <a:t>acatar a indicação do MPCON para preencher  a vaga de titular do MPF em todos os Conselhos;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pt-BR" sz="2300" dirty="0">
                <a:solidFill>
                  <a:schemeClr val="accent1">
                    <a:lumMod val="75000"/>
                  </a:schemeClr>
                </a:solidFill>
              </a:rPr>
              <a:t>acatar a indicação do Procon de Boa Vista - titular dos Conselhos de TIM e VIVO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pt-BR" sz="2300" dirty="0">
                <a:solidFill>
                  <a:schemeClr val="accent1">
                    <a:lumMod val="75000"/>
                  </a:schemeClr>
                </a:solidFill>
              </a:rPr>
              <a:t>usar a lista dos candidatos para preencher as vagas:</a:t>
            </a:r>
          </a:p>
          <a:p>
            <a:pPr lvl="1" algn="just"/>
            <a:r>
              <a:rPr lang="pt-BR" sz="2300" dirty="0">
                <a:solidFill>
                  <a:schemeClr val="accent1">
                    <a:lumMod val="75000"/>
                  </a:schemeClr>
                </a:solidFill>
              </a:rPr>
              <a:t>Remanescentes do DPU: 4 titulares e 6 suplentes</a:t>
            </a:r>
          </a:p>
          <a:p>
            <a:pPr lvl="1" algn="just"/>
            <a:r>
              <a:rPr lang="pt-BR" sz="2300" dirty="0">
                <a:solidFill>
                  <a:schemeClr val="accent1">
                    <a:lumMod val="75000"/>
                  </a:schemeClr>
                </a:solidFill>
              </a:rPr>
              <a:t>Remanescentes do MPF: 6 suplentes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pt-BR" sz="2300" dirty="0">
                <a:solidFill>
                  <a:schemeClr val="accent1">
                    <a:lumMod val="75000"/>
                  </a:schemeClr>
                </a:solidFill>
              </a:rPr>
              <a:t>adotar critérios objetivos para a escolha dos nomes constantes da lista.</a:t>
            </a:r>
          </a:p>
        </p:txBody>
      </p:sp>
    </p:spTree>
    <p:extLst>
      <p:ext uri="{BB962C8B-B14F-4D97-AF65-F5344CB8AC3E}">
        <p14:creationId xmlns:p14="http://schemas.microsoft.com/office/powerpoint/2010/main" val="15619310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5db49a5-156c-4332-a0fe-69cd4dd15547" xsi:nil="true"/>
    <lcf76f155ced4ddcb4097134ff3c332f xmlns="129b23b4-ac31-4ca9-81eb-f757e3f2b6b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3E2CBE5199FE342B4D267176DE65E53" ma:contentTypeVersion="15" ma:contentTypeDescription="Crie um novo documento." ma:contentTypeScope="" ma:versionID="985cfca6bfd72da4267d721d505330d9">
  <xsd:schema xmlns:xsd="http://www.w3.org/2001/XMLSchema" xmlns:xs="http://www.w3.org/2001/XMLSchema" xmlns:p="http://schemas.microsoft.com/office/2006/metadata/properties" xmlns:ns2="129b23b4-ac31-4ca9-81eb-f757e3f2b6b4" xmlns:ns3="e5db49a5-156c-4332-a0fe-69cd4dd15547" targetNamespace="http://schemas.microsoft.com/office/2006/metadata/properties" ma:root="true" ma:fieldsID="8cade013464bc189760cca53cf59cdc2" ns2:_="" ns3:_="">
    <xsd:import namespace="129b23b4-ac31-4ca9-81eb-f757e3f2b6b4"/>
    <xsd:import namespace="e5db49a5-156c-4332-a0fe-69cd4dd155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9b23b4-ac31-4ca9-81eb-f757e3f2b6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92256847-c89a-490e-8bb5-77c5fe9a1c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db49a5-156c-4332-a0fe-69cd4dd1554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7a8b9a1-8b19-4fd8-a127-fdc568eb3f19}" ma:internalName="TaxCatchAll" ma:showField="CatchAllData" ma:web="e5db49a5-156c-4332-a0fe-69cd4dd155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B5E1226-94BA-4A03-B5C9-C54914E9B83A}">
  <ds:schemaRefs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e5db49a5-156c-4332-a0fe-69cd4dd15547"/>
    <ds:schemaRef ds:uri="129b23b4-ac31-4ca9-81eb-f757e3f2b6b4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D1A238C-4CC2-4452-83DA-0A61A9187AEE}"/>
</file>

<file path=customXml/itemProps3.xml><?xml version="1.0" encoding="utf-8"?>
<ds:datastoreItem xmlns:ds="http://schemas.openxmlformats.org/officeDocument/2006/customXml" ds:itemID="{263468F5-B117-48B3-85C1-E581A7BE2E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1484</TotalTime>
  <Words>1022</Words>
  <Application>Microsoft Office PowerPoint</Application>
  <PresentationFormat>Apresentação na tela (4:3)</PresentationFormat>
  <Paragraphs>136</Paragraphs>
  <Slides>15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Tema do Office</vt:lpstr>
      <vt:lpstr> Conselhos de Usuários</vt:lpstr>
      <vt:lpstr> Res. 734/20 – Nova composição dos Conselhos de Usuários </vt:lpstr>
      <vt:lpstr>Apresentação do PowerPoint</vt:lpstr>
      <vt:lpstr>Apresentação do PowerPoint</vt:lpstr>
      <vt:lpstr>Processo de eleição 2022</vt:lpstr>
      <vt:lpstr>Indicação dos membros da Senacon, MPF e DPU</vt:lpstr>
      <vt:lpstr>Indicação dos membros pelo CDUST</vt:lpstr>
      <vt:lpstr>Indicação dos membros pelo CDUST</vt:lpstr>
      <vt:lpstr>Indicação pelo CDUST -  Sugestões apresentadas </vt:lpstr>
      <vt:lpstr>USO DA LISTA – Proposta de Critério</vt:lpstr>
      <vt:lpstr>Sugestões apresentadas – opção para vaga remanescente (DPU) </vt:lpstr>
      <vt:lpstr>Apresentação do PowerPoint</vt:lpstr>
      <vt:lpstr>Sugestões apresentadas – opção para vaga remanescente (MPF)</vt:lpstr>
      <vt:lpstr>Sugestões apresentadas – opção para vaga remanescente (MPF) Critério: MPCON + número de votos</vt:lpstr>
      <vt:lpstr>Apresentação do PowerPoint</vt:lpstr>
    </vt:vector>
  </TitlesOfParts>
  <Company>Anatel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Windows User</dc:creator>
  <cp:lastModifiedBy>Paulo Roberto Tobias</cp:lastModifiedBy>
  <cp:revision>105</cp:revision>
  <cp:lastPrinted>2022-02-14T18:53:11Z</cp:lastPrinted>
  <dcterms:created xsi:type="dcterms:W3CDTF">2018-02-28T19:45:36Z</dcterms:created>
  <dcterms:modified xsi:type="dcterms:W3CDTF">2023-01-24T14:25:30Z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0x010100A3E2CBE5199FE342B4D267176DE65E53</vt:lpwstr>
  </property>
  <property fmtid="{D5CDD505-2E9C-101B-9397-08002B2CF9AE}" pid="3" name="_dlc_DocIdItemGuid">
    <vt:lpwstr>18150100-76a2-4a08-8599-397c5f459726</vt:lpwstr>
  </property>
</Properties>
</file>