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handoutMasterIdLst>
    <p:handoutMasterId r:id="rId21"/>
  </p:handoutMasterIdLst>
  <p:sldIdLst>
    <p:sldId id="256" r:id="rId5"/>
    <p:sldId id="6293" r:id="rId6"/>
    <p:sldId id="11941" r:id="rId7"/>
    <p:sldId id="1330" r:id="rId8"/>
    <p:sldId id="16667993" r:id="rId9"/>
    <p:sldId id="1331" r:id="rId10"/>
    <p:sldId id="1327" r:id="rId11"/>
    <p:sldId id="1333" r:id="rId12"/>
    <p:sldId id="1316" r:id="rId13"/>
    <p:sldId id="1318" r:id="rId14"/>
    <p:sldId id="16667991" r:id="rId15"/>
    <p:sldId id="11944" r:id="rId16"/>
    <p:sldId id="273" r:id="rId17"/>
    <p:sldId id="1280" r:id="rId18"/>
    <p:sldId id="25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C80000"/>
    <a:srgbClr val="960000"/>
    <a:srgbClr val="EBEBEB"/>
    <a:srgbClr val="FFFFFF"/>
    <a:srgbClr val="84D0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99" autoAdjust="0"/>
    <p:restoredTop sz="93817" autoAdjust="0"/>
  </p:normalViewPr>
  <p:slideViewPr>
    <p:cSldViewPr snapToGrid="0">
      <p:cViewPr varScale="1">
        <p:scale>
          <a:sx n="70" d="100"/>
          <a:sy n="70" d="100"/>
        </p:scale>
        <p:origin x="576" y="64"/>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1" d="100"/>
          <a:sy n="81" d="100"/>
        </p:scale>
        <p:origin x="277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42B52E1-D314-4B6E-BA3A-CDBCDD444A3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A6EFB19-F2D4-4D47-A3A0-A0A1F668504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1A54248-2F7D-47AE-BD85-F8655F691659}" type="datetimeFigureOut">
              <a:rPr lang="en-US" smtClean="0"/>
              <a:t>4/5/2023</a:t>
            </a:fld>
            <a:endParaRPr lang="en-US"/>
          </a:p>
        </p:txBody>
      </p:sp>
      <p:sp>
        <p:nvSpPr>
          <p:cNvPr id="4" name="Footer Placeholder 3">
            <a:extLst>
              <a:ext uri="{FF2B5EF4-FFF2-40B4-BE49-F238E27FC236}">
                <a16:creationId xmlns:a16="http://schemas.microsoft.com/office/drawing/2014/main" id="{FDE9B970-498A-4800-AC7A-57CDD1DED65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BA98AB7-4EAD-42DC-8A8A-ADC86EA4DA0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2564390-0070-41F6-B2CE-B5B860EA9623}" type="slidenum">
              <a:rPr lang="en-US" smtClean="0"/>
              <a:t>‹#›</a:t>
            </a:fld>
            <a:endParaRPr lang="en-US"/>
          </a:p>
        </p:txBody>
      </p:sp>
    </p:spTree>
    <p:extLst>
      <p:ext uri="{BB962C8B-B14F-4D97-AF65-F5344CB8AC3E}">
        <p14:creationId xmlns:p14="http://schemas.microsoft.com/office/powerpoint/2010/main" val="3008867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1520C6-56AC-4B6D-AC74-4BFBEC9D5141}" type="datetimeFigureOut">
              <a:rPr lang="en-US" smtClean="0"/>
              <a:t>4/5/2023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AA6347-9C5C-4498-B753-1DF27CA46170}" type="slidenum">
              <a:rPr lang="en-US" smtClean="0"/>
              <a:t>‹#›</a:t>
            </a:fld>
            <a:endParaRPr lang="en-US"/>
          </a:p>
        </p:txBody>
      </p:sp>
    </p:spTree>
    <p:extLst>
      <p:ext uri="{BB962C8B-B14F-4D97-AF65-F5344CB8AC3E}">
        <p14:creationId xmlns:p14="http://schemas.microsoft.com/office/powerpoint/2010/main" val="1284108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 Futurewei - WHITE">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9D9DDC7-2BB8-4443-A3BF-5B037CF51F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2899" y="714597"/>
            <a:ext cx="3172967" cy="1180380"/>
          </a:xfrm>
          <a:prstGeom prst="rect">
            <a:avLst/>
          </a:prstGeom>
        </p:spPr>
      </p:pic>
      <p:pic>
        <p:nvPicPr>
          <p:cNvPr id="3" name="Picture 2">
            <a:extLst>
              <a:ext uri="{FF2B5EF4-FFF2-40B4-BE49-F238E27FC236}">
                <a16:creationId xmlns:a16="http://schemas.microsoft.com/office/drawing/2014/main" id="{AB15C283-DE47-4173-9DDA-52D215B4906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58706" y="2143125"/>
            <a:ext cx="4733293" cy="4733293"/>
          </a:xfrm>
          <a:prstGeom prst="rect">
            <a:avLst/>
          </a:prstGeom>
        </p:spPr>
      </p:pic>
      <p:sp>
        <p:nvSpPr>
          <p:cNvPr id="18" name="Title 1">
            <a:extLst>
              <a:ext uri="{FF2B5EF4-FFF2-40B4-BE49-F238E27FC236}">
                <a16:creationId xmlns:a16="http://schemas.microsoft.com/office/drawing/2014/main" id="{9B3696E6-E108-49BD-9D30-6DAABF97E629}"/>
              </a:ext>
            </a:extLst>
          </p:cNvPr>
          <p:cNvSpPr>
            <a:spLocks noGrp="1"/>
          </p:cNvSpPr>
          <p:nvPr>
            <p:ph type="ctrTitle" hasCustomPrompt="1"/>
          </p:nvPr>
        </p:nvSpPr>
        <p:spPr>
          <a:xfrm>
            <a:off x="1282012" y="2827209"/>
            <a:ext cx="7432728" cy="1203582"/>
          </a:xfrm>
        </p:spPr>
        <p:txBody>
          <a:bodyPr anchor="b">
            <a:noAutofit/>
          </a:bodyPr>
          <a:lstStyle>
            <a:lvl1pPr algn="l">
              <a:defRPr sz="4400">
                <a:solidFill>
                  <a:schemeClr val="tx1">
                    <a:lumMod val="50000"/>
                  </a:schemeClr>
                </a:solidFill>
              </a:defRPr>
            </a:lvl1pPr>
          </a:lstStyle>
          <a:p>
            <a:r>
              <a:rPr lang="en-US" dirty="0"/>
              <a:t>Click to edit master title style</a:t>
            </a:r>
          </a:p>
        </p:txBody>
      </p:sp>
      <p:sp>
        <p:nvSpPr>
          <p:cNvPr id="19" name="Subtitle 2">
            <a:extLst>
              <a:ext uri="{FF2B5EF4-FFF2-40B4-BE49-F238E27FC236}">
                <a16:creationId xmlns:a16="http://schemas.microsoft.com/office/drawing/2014/main" id="{A5B05DE4-1D9D-47A1-86EA-CE39F94BF9A2}"/>
              </a:ext>
            </a:extLst>
          </p:cNvPr>
          <p:cNvSpPr>
            <a:spLocks noGrp="1"/>
          </p:cNvSpPr>
          <p:nvPr>
            <p:ph type="subTitle" idx="1" hasCustomPrompt="1"/>
          </p:nvPr>
        </p:nvSpPr>
        <p:spPr>
          <a:xfrm>
            <a:off x="1282012" y="4183085"/>
            <a:ext cx="7432728" cy="1203582"/>
          </a:xfrm>
        </p:spPr>
        <p:txBody>
          <a:bodyPr>
            <a:normAutofit/>
          </a:bodyPr>
          <a:lstStyle>
            <a:lvl1pPr marL="0" indent="0" algn="l">
              <a:lnSpc>
                <a:spcPct val="100000"/>
              </a:lnSpc>
              <a:spcBef>
                <a:spcPts val="0"/>
              </a:spcBef>
              <a:buNone/>
              <a:defRPr sz="1800">
                <a:solidFill>
                  <a:schemeClr val="tx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Department Name</a:t>
            </a:r>
            <a:br>
              <a:rPr lang="en-US" dirty="0"/>
            </a:br>
            <a:r>
              <a:rPr lang="en-US" dirty="0"/>
              <a:t>Author Name</a:t>
            </a:r>
            <a:br>
              <a:rPr lang="en-US" dirty="0"/>
            </a:br>
            <a:r>
              <a:rPr lang="en-US" dirty="0"/>
              <a:t>Date</a:t>
            </a:r>
          </a:p>
        </p:txBody>
      </p:sp>
      <p:sp>
        <p:nvSpPr>
          <p:cNvPr id="8" name="Footer Placeholder 4">
            <a:extLst>
              <a:ext uri="{FF2B5EF4-FFF2-40B4-BE49-F238E27FC236}">
                <a16:creationId xmlns:a16="http://schemas.microsoft.com/office/drawing/2014/main" id="{8C751EBC-9F1A-4941-8D99-745472C1E894}"/>
              </a:ext>
            </a:extLst>
          </p:cNvPr>
          <p:cNvSpPr txBox="1">
            <a:spLocks/>
          </p:cNvSpPr>
          <p:nvPr userDrawn="1"/>
        </p:nvSpPr>
        <p:spPr>
          <a:xfrm>
            <a:off x="1277297" y="6318250"/>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FUTUREWEI INTERNAL</a:t>
            </a:r>
          </a:p>
        </p:txBody>
      </p:sp>
    </p:spTree>
    <p:extLst>
      <p:ext uri="{BB962C8B-B14F-4D97-AF65-F5344CB8AC3E}">
        <p14:creationId xmlns:p14="http://schemas.microsoft.com/office/powerpoint/2010/main" val="12297434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Contents Slide">
    <p:bg>
      <p:bgPr>
        <a:solidFill>
          <a:srgbClr val="EBEBEB"/>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F70A5EE-C4AE-4F08-8E29-73B7F72E7B65}"/>
              </a:ext>
            </a:extLst>
          </p:cNvPr>
          <p:cNvSpPr/>
          <p:nvPr userDrawn="1"/>
        </p:nvSpPr>
        <p:spPr>
          <a:xfrm>
            <a:off x="10077651" y="6246795"/>
            <a:ext cx="1561901" cy="402927"/>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38200" y="365125"/>
            <a:ext cx="10515600" cy="1134161"/>
          </a:xfrm>
        </p:spPr>
        <p:txBody>
          <a:bodyPr anchor="b">
            <a:normAutofit/>
          </a:bodyPr>
          <a:lstStyle>
            <a:lvl1pPr>
              <a:defRPr sz="3600" u="sng" baseline="0">
                <a:solidFill>
                  <a:schemeClr val="tx2"/>
                </a:solidFill>
                <a:uFill>
                  <a:solidFill>
                    <a:schemeClr val="accent1"/>
                  </a:solidFill>
                </a:uFill>
              </a:defRPr>
            </a:lvl1pPr>
          </a:lstStyle>
          <a:p>
            <a:r>
              <a:rPr lang="en-US" dirty="0"/>
              <a:t>Click to Add Contents Page Title</a:t>
            </a:r>
          </a:p>
        </p:txBody>
      </p:sp>
      <p:sp>
        <p:nvSpPr>
          <p:cNvPr id="3" name="Content Placeholder 2"/>
          <p:cNvSpPr>
            <a:spLocks noGrp="1"/>
          </p:cNvSpPr>
          <p:nvPr>
            <p:ph idx="1"/>
          </p:nvPr>
        </p:nvSpPr>
        <p:spPr/>
        <p:txBody>
          <a:bodyPr/>
          <a:lstStyle>
            <a:lvl1pPr marL="457200" indent="-457200">
              <a:buFont typeface="+mj-lt"/>
              <a:buAutoNum type="arabicPeriod"/>
              <a:defRPr>
                <a:solidFill>
                  <a:schemeClr val="tx2"/>
                </a:solidFill>
              </a:defRPr>
            </a:lvl1pPr>
            <a:lvl2pPr marL="914400" indent="-457200">
              <a:buFont typeface="+mj-lt"/>
              <a:buAutoNum type="alphaLcParen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r>
              <a:rPr lang="en-US"/>
              <a:t>FUTUREWEI INTERNAL</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3B917CB5-27BD-4ECA-9D86-80D4B900A204}" type="slidenum">
              <a:rPr lang="en-US" smtClean="0"/>
              <a:pPr/>
              <a:t>‹#›</a:t>
            </a:fld>
            <a:endParaRPr lang="en-US"/>
          </a:p>
        </p:txBody>
      </p:sp>
    </p:spTree>
    <p:extLst>
      <p:ext uri="{BB962C8B-B14F-4D97-AF65-F5344CB8AC3E}">
        <p14:creationId xmlns:p14="http://schemas.microsoft.com/office/powerpoint/2010/main" val="2693453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34161"/>
          </a:xfrm>
        </p:spPr>
        <p:txBody>
          <a:bodyPr anchor="b">
            <a:normAutofit/>
          </a:bodyP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t>FUTUREWEI INTERNAL</a:t>
            </a:r>
          </a:p>
        </p:txBody>
      </p:sp>
      <p:sp>
        <p:nvSpPr>
          <p:cNvPr id="6" name="Slide Number Placeholder 5"/>
          <p:cNvSpPr>
            <a:spLocks noGrp="1"/>
          </p:cNvSpPr>
          <p:nvPr>
            <p:ph type="sldNum" sz="quarter" idx="12"/>
          </p:nvPr>
        </p:nvSpPr>
        <p:spPr/>
        <p:txBody>
          <a:bodyPr/>
          <a:lstStyle/>
          <a:p>
            <a:fld id="{3B917CB5-27BD-4ECA-9D86-80D4B900A204}" type="slidenum">
              <a:rPr lang="en-US" smtClean="0"/>
              <a:t>‹#›</a:t>
            </a:fld>
            <a:endParaRPr lang="en-US"/>
          </a:p>
        </p:txBody>
      </p:sp>
    </p:spTree>
    <p:extLst>
      <p:ext uri="{BB962C8B-B14F-4D97-AF65-F5344CB8AC3E}">
        <p14:creationId xmlns:p14="http://schemas.microsoft.com/office/powerpoint/2010/main" val="3601612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a:t>FUTUREWEI INTERNAL</a:t>
            </a:r>
          </a:p>
        </p:txBody>
      </p:sp>
      <p:sp>
        <p:nvSpPr>
          <p:cNvPr id="6" name="Slide Number Placeholder 5"/>
          <p:cNvSpPr>
            <a:spLocks noGrp="1"/>
          </p:cNvSpPr>
          <p:nvPr>
            <p:ph type="sldNum" sz="quarter" idx="12"/>
          </p:nvPr>
        </p:nvSpPr>
        <p:spPr/>
        <p:txBody>
          <a:bodyPr/>
          <a:lstStyle/>
          <a:p>
            <a:fld id="{3B917CB5-27BD-4ECA-9D86-80D4B900A204}" type="slidenum">
              <a:rPr lang="en-US" smtClean="0"/>
              <a:t>‹#›</a:t>
            </a:fld>
            <a:endParaRPr lang="en-US"/>
          </a:p>
        </p:txBody>
      </p:sp>
    </p:spTree>
    <p:extLst>
      <p:ext uri="{BB962C8B-B14F-4D97-AF65-F5344CB8AC3E}">
        <p14:creationId xmlns:p14="http://schemas.microsoft.com/office/powerpoint/2010/main" val="1019973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FUTUREWEI INTERNAL</a:t>
            </a:r>
          </a:p>
        </p:txBody>
      </p:sp>
      <p:sp>
        <p:nvSpPr>
          <p:cNvPr id="7" name="Slide Number Placeholder 6"/>
          <p:cNvSpPr>
            <a:spLocks noGrp="1"/>
          </p:cNvSpPr>
          <p:nvPr>
            <p:ph type="sldNum" sz="quarter" idx="12"/>
          </p:nvPr>
        </p:nvSpPr>
        <p:spPr/>
        <p:txBody>
          <a:bodyPr/>
          <a:lstStyle/>
          <a:p>
            <a:fld id="{3B917CB5-27BD-4ECA-9D86-80D4B900A204}" type="slidenum">
              <a:rPr lang="en-US" smtClean="0"/>
              <a:t>‹#›</a:t>
            </a:fld>
            <a:endParaRPr lang="en-US"/>
          </a:p>
        </p:txBody>
      </p:sp>
    </p:spTree>
    <p:extLst>
      <p:ext uri="{BB962C8B-B14F-4D97-AF65-F5344CB8AC3E}">
        <p14:creationId xmlns:p14="http://schemas.microsoft.com/office/powerpoint/2010/main" val="40415529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a:t>FUTUREWEI INTERNAL</a:t>
            </a:r>
          </a:p>
        </p:txBody>
      </p:sp>
      <p:sp>
        <p:nvSpPr>
          <p:cNvPr id="9" name="Slide Number Placeholder 8"/>
          <p:cNvSpPr>
            <a:spLocks noGrp="1"/>
          </p:cNvSpPr>
          <p:nvPr>
            <p:ph type="sldNum" sz="quarter" idx="12"/>
          </p:nvPr>
        </p:nvSpPr>
        <p:spPr/>
        <p:txBody>
          <a:bodyPr/>
          <a:lstStyle/>
          <a:p>
            <a:fld id="{3B917CB5-27BD-4ECA-9D86-80D4B900A204}" type="slidenum">
              <a:rPr lang="en-US" smtClean="0"/>
              <a:t>‹#›</a:t>
            </a:fld>
            <a:endParaRPr lang="en-US"/>
          </a:p>
        </p:txBody>
      </p:sp>
    </p:spTree>
    <p:extLst>
      <p:ext uri="{BB962C8B-B14F-4D97-AF65-F5344CB8AC3E}">
        <p14:creationId xmlns:p14="http://schemas.microsoft.com/office/powerpoint/2010/main" val="20541620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a:t>FUTUREWEI INTERNAL</a:t>
            </a:r>
          </a:p>
        </p:txBody>
      </p:sp>
      <p:sp>
        <p:nvSpPr>
          <p:cNvPr id="5" name="Slide Number Placeholder 4"/>
          <p:cNvSpPr>
            <a:spLocks noGrp="1"/>
          </p:cNvSpPr>
          <p:nvPr>
            <p:ph type="sldNum" sz="quarter" idx="12"/>
          </p:nvPr>
        </p:nvSpPr>
        <p:spPr/>
        <p:txBody>
          <a:bodyPr/>
          <a:lstStyle/>
          <a:p>
            <a:fld id="{3B917CB5-27BD-4ECA-9D86-80D4B900A204}" type="slidenum">
              <a:rPr lang="en-US" smtClean="0"/>
              <a:t>‹#›</a:t>
            </a:fld>
            <a:endParaRPr lang="en-US"/>
          </a:p>
        </p:txBody>
      </p:sp>
    </p:spTree>
    <p:extLst>
      <p:ext uri="{BB962C8B-B14F-4D97-AF65-F5344CB8AC3E}">
        <p14:creationId xmlns:p14="http://schemas.microsoft.com/office/powerpoint/2010/main" val="5926013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FUTUREWEI INTERNAL</a:t>
            </a:r>
          </a:p>
        </p:txBody>
      </p:sp>
      <p:sp>
        <p:nvSpPr>
          <p:cNvPr id="4" name="Slide Number Placeholder 3"/>
          <p:cNvSpPr>
            <a:spLocks noGrp="1"/>
          </p:cNvSpPr>
          <p:nvPr>
            <p:ph type="sldNum" sz="quarter" idx="12"/>
          </p:nvPr>
        </p:nvSpPr>
        <p:spPr/>
        <p:txBody>
          <a:bodyPr/>
          <a:lstStyle/>
          <a:p>
            <a:fld id="{3B917CB5-27BD-4ECA-9D86-80D4B900A204}" type="slidenum">
              <a:rPr lang="en-US" smtClean="0"/>
              <a:t>‹#›</a:t>
            </a:fld>
            <a:endParaRPr lang="en-US"/>
          </a:p>
        </p:txBody>
      </p:sp>
    </p:spTree>
    <p:extLst>
      <p:ext uri="{BB962C8B-B14F-4D97-AF65-F5344CB8AC3E}">
        <p14:creationId xmlns:p14="http://schemas.microsoft.com/office/powerpoint/2010/main" val="18827179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otal 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D3CCE0D-422C-4606-BBE4-D6405DB93225}"/>
              </a:ext>
            </a:extLst>
          </p:cNvPr>
          <p:cNvSpPr/>
          <p:nvPr userDrawn="1"/>
        </p:nvSpPr>
        <p:spPr>
          <a:xfrm>
            <a:off x="10077651" y="6246795"/>
            <a:ext cx="1561901" cy="402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r>
              <a:rPr lang="en-US"/>
              <a:t>FUTUREWEI INTERNAL</a:t>
            </a:r>
          </a:p>
        </p:txBody>
      </p:sp>
      <p:sp>
        <p:nvSpPr>
          <p:cNvPr id="4" name="Slide Number Placeholder 3"/>
          <p:cNvSpPr>
            <a:spLocks noGrp="1"/>
          </p:cNvSpPr>
          <p:nvPr>
            <p:ph type="sldNum" sz="quarter" idx="12"/>
          </p:nvPr>
        </p:nvSpPr>
        <p:spPr/>
        <p:txBody>
          <a:bodyPr/>
          <a:lstStyle/>
          <a:p>
            <a:fld id="{3B917CB5-27BD-4ECA-9D86-80D4B900A204}" type="slidenum">
              <a:rPr lang="en-US" smtClean="0"/>
              <a:t>‹#›</a:t>
            </a:fld>
            <a:endParaRPr lang="en-US"/>
          </a:p>
        </p:txBody>
      </p:sp>
    </p:spTree>
    <p:extLst>
      <p:ext uri="{BB962C8B-B14F-4D97-AF65-F5344CB8AC3E}">
        <p14:creationId xmlns:p14="http://schemas.microsoft.com/office/powerpoint/2010/main" val="27327600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FUTUREWEI INTERNAL</a:t>
            </a:r>
          </a:p>
        </p:txBody>
      </p:sp>
      <p:sp>
        <p:nvSpPr>
          <p:cNvPr id="7" name="Slide Number Placeholder 6"/>
          <p:cNvSpPr>
            <a:spLocks noGrp="1"/>
          </p:cNvSpPr>
          <p:nvPr>
            <p:ph type="sldNum" sz="quarter" idx="12"/>
          </p:nvPr>
        </p:nvSpPr>
        <p:spPr/>
        <p:txBody>
          <a:bodyPr/>
          <a:lstStyle/>
          <a:p>
            <a:fld id="{3B917CB5-27BD-4ECA-9D86-80D4B900A204}" type="slidenum">
              <a:rPr lang="en-US" smtClean="0"/>
              <a:t>‹#›</a:t>
            </a:fld>
            <a:endParaRPr lang="en-US"/>
          </a:p>
        </p:txBody>
      </p:sp>
    </p:spTree>
    <p:extLst>
      <p:ext uri="{BB962C8B-B14F-4D97-AF65-F5344CB8AC3E}">
        <p14:creationId xmlns:p14="http://schemas.microsoft.com/office/powerpoint/2010/main" val="40321969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FUTUREWEI INTERNAL</a:t>
            </a:r>
          </a:p>
        </p:txBody>
      </p:sp>
      <p:sp>
        <p:nvSpPr>
          <p:cNvPr id="7" name="Slide Number Placeholder 6"/>
          <p:cNvSpPr>
            <a:spLocks noGrp="1"/>
          </p:cNvSpPr>
          <p:nvPr>
            <p:ph type="sldNum" sz="quarter" idx="12"/>
          </p:nvPr>
        </p:nvSpPr>
        <p:spPr/>
        <p:txBody>
          <a:bodyPr/>
          <a:lstStyle/>
          <a:p>
            <a:fld id="{3B917CB5-27BD-4ECA-9D86-80D4B900A204}" type="slidenum">
              <a:rPr lang="en-US" smtClean="0"/>
              <a:t>‹#›</a:t>
            </a:fld>
            <a:endParaRPr lang="en-US"/>
          </a:p>
        </p:txBody>
      </p:sp>
    </p:spTree>
    <p:extLst>
      <p:ext uri="{BB962C8B-B14F-4D97-AF65-F5344CB8AC3E}">
        <p14:creationId xmlns:p14="http://schemas.microsoft.com/office/powerpoint/2010/main" val="3785809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 Futurewei - BLACK">
    <p:bg>
      <p:bgPr>
        <a:solidFill>
          <a:schemeClr val="tx1">
            <a:lumMod val="5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15C283-DE47-4173-9DDA-52D215B490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58706" y="2143125"/>
            <a:ext cx="4733293" cy="4733293"/>
          </a:xfrm>
          <a:prstGeom prst="rect">
            <a:avLst/>
          </a:prstGeom>
        </p:spPr>
      </p:pic>
      <p:pic>
        <p:nvPicPr>
          <p:cNvPr id="4" name="Picture 3">
            <a:extLst>
              <a:ext uri="{FF2B5EF4-FFF2-40B4-BE49-F238E27FC236}">
                <a16:creationId xmlns:a16="http://schemas.microsoft.com/office/drawing/2014/main" id="{8BD0BA7B-B880-415E-9A5F-71B42F08206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2900" y="716758"/>
            <a:ext cx="3172966" cy="1180380"/>
          </a:xfrm>
          <a:prstGeom prst="rect">
            <a:avLst/>
          </a:prstGeom>
        </p:spPr>
      </p:pic>
      <p:sp>
        <p:nvSpPr>
          <p:cNvPr id="18" name="Title 1">
            <a:extLst>
              <a:ext uri="{FF2B5EF4-FFF2-40B4-BE49-F238E27FC236}">
                <a16:creationId xmlns:a16="http://schemas.microsoft.com/office/drawing/2014/main" id="{9B3696E6-E108-49BD-9D30-6DAABF97E629}"/>
              </a:ext>
            </a:extLst>
          </p:cNvPr>
          <p:cNvSpPr>
            <a:spLocks noGrp="1"/>
          </p:cNvSpPr>
          <p:nvPr>
            <p:ph type="ctrTitle" hasCustomPrompt="1"/>
          </p:nvPr>
        </p:nvSpPr>
        <p:spPr>
          <a:xfrm>
            <a:off x="1282012" y="2834112"/>
            <a:ext cx="7432728" cy="1203582"/>
          </a:xfrm>
        </p:spPr>
        <p:txBody>
          <a:bodyPr anchor="b">
            <a:noAutofit/>
          </a:bodyPr>
          <a:lstStyle>
            <a:lvl1pPr algn="l">
              <a:defRPr sz="4400">
                <a:solidFill>
                  <a:schemeClr val="bg1"/>
                </a:solidFill>
              </a:defRPr>
            </a:lvl1pPr>
          </a:lstStyle>
          <a:p>
            <a:r>
              <a:rPr lang="en-US" dirty="0"/>
              <a:t>Click to edit master title style</a:t>
            </a:r>
          </a:p>
        </p:txBody>
      </p:sp>
      <p:sp>
        <p:nvSpPr>
          <p:cNvPr id="19" name="Subtitle 2">
            <a:extLst>
              <a:ext uri="{FF2B5EF4-FFF2-40B4-BE49-F238E27FC236}">
                <a16:creationId xmlns:a16="http://schemas.microsoft.com/office/drawing/2014/main" id="{A5B05DE4-1D9D-47A1-86EA-CE39F94BF9A2}"/>
              </a:ext>
            </a:extLst>
          </p:cNvPr>
          <p:cNvSpPr>
            <a:spLocks noGrp="1"/>
          </p:cNvSpPr>
          <p:nvPr>
            <p:ph type="subTitle" idx="1" hasCustomPrompt="1"/>
          </p:nvPr>
        </p:nvSpPr>
        <p:spPr>
          <a:xfrm>
            <a:off x="1282012" y="4189988"/>
            <a:ext cx="7432728" cy="1203582"/>
          </a:xfrm>
        </p:spPr>
        <p:txBody>
          <a:bodyPr>
            <a:normAutofit/>
          </a:bodyPr>
          <a:lstStyle>
            <a:lvl1pPr marL="0" indent="0" algn="l">
              <a:lnSpc>
                <a:spcPct val="100000"/>
              </a:lnSpc>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Department Name</a:t>
            </a:r>
            <a:br>
              <a:rPr lang="en-US" dirty="0"/>
            </a:br>
            <a:r>
              <a:rPr lang="en-US" dirty="0"/>
              <a:t>Author Name</a:t>
            </a:r>
            <a:br>
              <a:rPr lang="en-US" dirty="0"/>
            </a:br>
            <a:r>
              <a:rPr lang="en-US" dirty="0"/>
              <a:t>Date</a:t>
            </a:r>
          </a:p>
        </p:txBody>
      </p:sp>
      <p:sp>
        <p:nvSpPr>
          <p:cNvPr id="7" name="Footer Placeholder 4">
            <a:extLst>
              <a:ext uri="{FF2B5EF4-FFF2-40B4-BE49-F238E27FC236}">
                <a16:creationId xmlns:a16="http://schemas.microsoft.com/office/drawing/2014/main" id="{5711C357-8A8C-4D59-9F79-52127D796D19}"/>
              </a:ext>
            </a:extLst>
          </p:cNvPr>
          <p:cNvSpPr txBox="1">
            <a:spLocks/>
          </p:cNvSpPr>
          <p:nvPr userDrawn="1"/>
        </p:nvSpPr>
        <p:spPr>
          <a:xfrm>
            <a:off x="1277297" y="6318250"/>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FUTUREWEI INTERNAL</a:t>
            </a:r>
          </a:p>
        </p:txBody>
      </p:sp>
    </p:spTree>
    <p:extLst>
      <p:ext uri="{BB962C8B-B14F-4D97-AF65-F5344CB8AC3E}">
        <p14:creationId xmlns:p14="http://schemas.microsoft.com/office/powerpoint/2010/main" val="44941531"/>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End">
    <p:spTree>
      <p:nvGrpSpPr>
        <p:cNvPr id="1" name=""/>
        <p:cNvGrpSpPr/>
        <p:nvPr/>
      </p:nvGrpSpPr>
      <p:grpSpPr>
        <a:xfrm>
          <a:off x="0" y="0"/>
          <a:ext cx="0" cy="0"/>
          <a:chOff x="0" y="0"/>
          <a:chExt cx="0" cy="0"/>
        </a:xfrm>
      </p:grpSpPr>
      <p:sp>
        <p:nvSpPr>
          <p:cNvPr id="8" name="TextBox 6"/>
          <p:cNvSpPr txBox="1"/>
          <p:nvPr/>
        </p:nvSpPr>
        <p:spPr>
          <a:xfrm>
            <a:off x="1026563" y="1506449"/>
            <a:ext cx="3814944" cy="831007"/>
          </a:xfrm>
          <a:prstGeom prst="rect">
            <a:avLst/>
          </a:prstGeom>
          <a:noFill/>
        </p:spPr>
        <p:txBody>
          <a:bodyPr wrap="square" lIns="91450" tIns="45725" rIns="91450" bIns="45725">
            <a:spAutoFit/>
          </a:bodyPr>
          <a:lstStyle/>
          <a:p>
            <a:pPr algn="l">
              <a:defRPr/>
            </a:pPr>
            <a:r>
              <a:rPr lang="en-US" altLang="zh-CN" sz="4800" dirty="0">
                <a:solidFill>
                  <a:schemeClr val="tx2">
                    <a:lumMod val="75000"/>
                    <a:lumOff val="25000"/>
                  </a:schemeClr>
                </a:solidFill>
              </a:rPr>
              <a:t>Thank You.</a:t>
            </a:r>
            <a:endParaRPr lang="zh-CN" altLang="zh-CN" sz="4800" dirty="0">
              <a:solidFill>
                <a:schemeClr val="tx2">
                  <a:lumMod val="75000"/>
                  <a:lumOff val="25000"/>
                </a:schemeClr>
              </a:solidFill>
            </a:endParaRPr>
          </a:p>
        </p:txBody>
      </p:sp>
      <p:sp>
        <p:nvSpPr>
          <p:cNvPr id="10" name="TextBox 9">
            <a:extLst>
              <a:ext uri="{FF2B5EF4-FFF2-40B4-BE49-F238E27FC236}">
                <a16:creationId xmlns:a16="http://schemas.microsoft.com/office/drawing/2014/main" id="{ECBD5311-5A41-4702-A9C2-A44B292D3D2D}"/>
              </a:ext>
            </a:extLst>
          </p:cNvPr>
          <p:cNvSpPr txBox="1"/>
          <p:nvPr userDrawn="1"/>
        </p:nvSpPr>
        <p:spPr>
          <a:xfrm>
            <a:off x="7887199" y="2729263"/>
            <a:ext cx="3524041" cy="1754337"/>
          </a:xfrm>
          <a:prstGeom prst="rect">
            <a:avLst/>
          </a:prstGeom>
          <a:noFill/>
        </p:spPr>
        <p:txBody>
          <a:bodyPr wrap="square" lIns="91450" tIns="45725" rIns="91450" bIns="45725">
            <a:spAutoFit/>
          </a:bodyPr>
          <a:lstStyle/>
          <a:p>
            <a:pPr algn="l">
              <a:defRPr/>
            </a:pPr>
            <a:r>
              <a:rPr lang="en-US" altLang="zh-CN" sz="900" b="1" dirty="0">
                <a:solidFill>
                  <a:schemeClr val="tx2">
                    <a:lumMod val="75000"/>
                    <a:lumOff val="25000"/>
                  </a:schemeClr>
                </a:solidFill>
              </a:rPr>
              <a:t>Copyright © 2019 Futurewei Technologies, Inc. </a:t>
            </a:r>
          </a:p>
          <a:p>
            <a:pPr algn="l">
              <a:defRPr/>
            </a:pPr>
            <a:r>
              <a:rPr lang="en-US" altLang="zh-CN" sz="900" b="1" dirty="0">
                <a:solidFill>
                  <a:schemeClr val="tx2">
                    <a:lumMod val="75000"/>
                    <a:lumOff val="25000"/>
                  </a:schemeClr>
                </a:solidFill>
              </a:rPr>
              <a:t>All Rights Reserved.</a:t>
            </a:r>
          </a:p>
          <a:p>
            <a:pPr algn="l">
              <a:defRPr/>
            </a:pPr>
            <a:endParaRPr lang="en-US" altLang="zh-CN" sz="900" b="1" dirty="0">
              <a:solidFill>
                <a:schemeClr val="tx2">
                  <a:lumMod val="75000"/>
                  <a:lumOff val="25000"/>
                </a:schemeClr>
              </a:solidFill>
            </a:endParaRPr>
          </a:p>
          <a:p>
            <a:pPr algn="l">
              <a:defRPr/>
            </a:pPr>
            <a:r>
              <a:rPr lang="en-US" altLang="zh-CN" sz="900" dirty="0">
                <a:solidFill>
                  <a:schemeClr val="tx2">
                    <a:lumMod val="75000"/>
                    <a:lumOff val="25000"/>
                  </a:schemeClr>
                </a:solidFill>
              </a:rPr>
              <a:t>The information in this document may contain predictive statements including, without limitation, statements regarding the future financial and operating results, future product portfolio, new technology, etc. There are a number of factors that could cause actual results and developments to differ materially from those expressed or implied in the predictive statements. Therefore, such information is provided for reference purpose only and constitutes neither an offer nor an acceptance. Futurewei may change the information at any time without notice. </a:t>
            </a:r>
            <a:endParaRPr lang="zh-CN" altLang="zh-CN" sz="900" dirty="0">
              <a:solidFill>
                <a:schemeClr val="tx2">
                  <a:lumMod val="75000"/>
                  <a:lumOff val="25000"/>
                </a:schemeClr>
              </a:solidFill>
            </a:endParaRPr>
          </a:p>
        </p:txBody>
      </p:sp>
      <p:pic>
        <p:nvPicPr>
          <p:cNvPr id="6" name="Picture 5">
            <a:extLst>
              <a:ext uri="{FF2B5EF4-FFF2-40B4-BE49-F238E27FC236}">
                <a16:creationId xmlns:a16="http://schemas.microsoft.com/office/drawing/2014/main" id="{AE3B95E3-A4E3-4180-ACF7-9602855676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80095" y="4851326"/>
            <a:ext cx="2587422" cy="962551"/>
          </a:xfrm>
          <a:prstGeom prst="rect">
            <a:avLst/>
          </a:prstGeom>
        </p:spPr>
      </p:pic>
    </p:spTree>
    <p:extLst>
      <p:ext uri="{BB962C8B-B14F-4D97-AF65-F5344CB8AC3E}">
        <p14:creationId xmlns:p14="http://schemas.microsoft.com/office/powerpoint/2010/main" val="38441667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自定义版式">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84494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4" name="标题 3"/>
          <p:cNvSpPr>
            <a:spLocks noGrp="1"/>
          </p:cNvSpPr>
          <p:nvPr>
            <p:ph type="title"/>
          </p:nvPr>
        </p:nvSpPr>
        <p:spPr>
          <a:xfrm>
            <a:off x="552307" y="554884"/>
            <a:ext cx="11087388" cy="461558"/>
          </a:xfrm>
          <a:prstGeom prst="rect">
            <a:avLst/>
          </a:prstGeom>
        </p:spPr>
        <p:txBody>
          <a:bodyPr>
            <a:noAutofit/>
          </a:bodyPr>
          <a:lstStyle>
            <a:lvl1pPr algn="l">
              <a:defRPr sz="3197" b="1" baseline="0">
                <a:latin typeface="Akkurat Pro" panose="020B0504020101020102" pitchFamily="34" charset="0"/>
              </a:defRPr>
            </a:lvl1pPr>
          </a:lstStyle>
          <a:p>
            <a:r>
              <a:rPr lang="zh-CN" altLang="en-US" dirty="0"/>
              <a:t>单击此处编辑母版标题样式</a:t>
            </a:r>
          </a:p>
        </p:txBody>
      </p:sp>
    </p:spTree>
    <p:extLst>
      <p:ext uri="{BB962C8B-B14F-4D97-AF65-F5344CB8AC3E}">
        <p14:creationId xmlns:p14="http://schemas.microsoft.com/office/powerpoint/2010/main" val="1092448998"/>
      </p:ext>
    </p:extLst>
  </p:cSld>
  <p:clrMapOvr>
    <a:masterClrMapping/>
  </p:clrMapOvr>
  <p:extLst>
    <p:ext uri="{DCECCB84-F9BA-43D5-87BE-67443E8EF086}">
      <p15:sldGuideLst xmlns:p15="http://schemas.microsoft.com/office/powerpoint/2012/main">
        <p15:guide id="1" orient="horz" pos="2160">
          <p15:clr>
            <a:srgbClr val="FBAE40"/>
          </p15:clr>
        </p15:guide>
        <p15:guide id="2" pos="384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 Futurewei - RED">
    <p:bg>
      <p:bgPr>
        <a:gradFill flip="none" rotWithShape="1">
          <a:gsLst>
            <a:gs pos="0">
              <a:schemeClr val="accent1">
                <a:lumMod val="67000"/>
              </a:schemeClr>
            </a:gs>
            <a:gs pos="60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524418E-0FDA-4885-AB8A-19A635583F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77126" y="2143126"/>
            <a:ext cx="4714874" cy="4714874"/>
          </a:xfrm>
          <a:prstGeom prst="rect">
            <a:avLst/>
          </a:prstGeom>
        </p:spPr>
      </p:pic>
      <p:pic>
        <p:nvPicPr>
          <p:cNvPr id="9" name="Picture 8">
            <a:extLst>
              <a:ext uri="{FF2B5EF4-FFF2-40B4-BE49-F238E27FC236}">
                <a16:creationId xmlns:a16="http://schemas.microsoft.com/office/drawing/2014/main" id="{424DB6E2-492B-436F-88FB-271B554F40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2900" y="716758"/>
            <a:ext cx="3172966" cy="1180380"/>
          </a:xfrm>
          <a:prstGeom prst="rect">
            <a:avLst/>
          </a:prstGeom>
        </p:spPr>
      </p:pic>
      <p:sp>
        <p:nvSpPr>
          <p:cNvPr id="10" name="Title 1">
            <a:extLst>
              <a:ext uri="{FF2B5EF4-FFF2-40B4-BE49-F238E27FC236}">
                <a16:creationId xmlns:a16="http://schemas.microsoft.com/office/drawing/2014/main" id="{E7B52C1A-0247-4994-8D6A-9720A9B2B26D}"/>
              </a:ext>
            </a:extLst>
          </p:cNvPr>
          <p:cNvSpPr>
            <a:spLocks noGrp="1"/>
          </p:cNvSpPr>
          <p:nvPr>
            <p:ph type="ctrTitle" hasCustomPrompt="1"/>
          </p:nvPr>
        </p:nvSpPr>
        <p:spPr>
          <a:xfrm>
            <a:off x="1282012" y="2834112"/>
            <a:ext cx="7432728" cy="1203582"/>
          </a:xfrm>
        </p:spPr>
        <p:txBody>
          <a:bodyPr anchor="b">
            <a:noAutofit/>
          </a:bodyPr>
          <a:lstStyle>
            <a:lvl1pPr algn="l">
              <a:defRPr sz="4400">
                <a:solidFill>
                  <a:schemeClr val="bg1"/>
                </a:solidFill>
              </a:defRPr>
            </a:lvl1pPr>
          </a:lstStyle>
          <a:p>
            <a:r>
              <a:rPr lang="en-US" dirty="0"/>
              <a:t>Click to edit master title style</a:t>
            </a:r>
          </a:p>
        </p:txBody>
      </p:sp>
      <p:sp>
        <p:nvSpPr>
          <p:cNvPr id="11" name="Subtitle 2">
            <a:extLst>
              <a:ext uri="{FF2B5EF4-FFF2-40B4-BE49-F238E27FC236}">
                <a16:creationId xmlns:a16="http://schemas.microsoft.com/office/drawing/2014/main" id="{877ABE81-667F-4B92-B685-B18D90C140BE}"/>
              </a:ext>
            </a:extLst>
          </p:cNvPr>
          <p:cNvSpPr>
            <a:spLocks noGrp="1"/>
          </p:cNvSpPr>
          <p:nvPr>
            <p:ph type="subTitle" idx="1" hasCustomPrompt="1"/>
          </p:nvPr>
        </p:nvSpPr>
        <p:spPr>
          <a:xfrm>
            <a:off x="1282012" y="4189988"/>
            <a:ext cx="7432728" cy="1203582"/>
          </a:xfrm>
        </p:spPr>
        <p:txBody>
          <a:bodyPr>
            <a:normAutofit/>
          </a:bodyPr>
          <a:lstStyle>
            <a:lvl1pPr marL="0" indent="0" algn="l">
              <a:lnSpc>
                <a:spcPct val="100000"/>
              </a:lnSpc>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Department Name</a:t>
            </a:r>
            <a:br>
              <a:rPr lang="en-US" dirty="0"/>
            </a:br>
            <a:r>
              <a:rPr lang="en-US" dirty="0"/>
              <a:t>Author Name</a:t>
            </a:r>
            <a:br>
              <a:rPr lang="en-US" dirty="0"/>
            </a:br>
            <a:r>
              <a:rPr lang="en-US" dirty="0"/>
              <a:t>Date</a:t>
            </a:r>
          </a:p>
        </p:txBody>
      </p:sp>
      <p:sp>
        <p:nvSpPr>
          <p:cNvPr id="12" name="Footer Placeholder 4">
            <a:extLst>
              <a:ext uri="{FF2B5EF4-FFF2-40B4-BE49-F238E27FC236}">
                <a16:creationId xmlns:a16="http://schemas.microsoft.com/office/drawing/2014/main" id="{91E30456-AB65-444C-9C0B-F6B67B8CA0C2}"/>
              </a:ext>
            </a:extLst>
          </p:cNvPr>
          <p:cNvSpPr txBox="1">
            <a:spLocks/>
          </p:cNvSpPr>
          <p:nvPr userDrawn="1"/>
        </p:nvSpPr>
        <p:spPr>
          <a:xfrm>
            <a:off x="1277297" y="6318250"/>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FUTUREWEI INTERNAL</a:t>
            </a:r>
          </a:p>
        </p:txBody>
      </p:sp>
    </p:spTree>
    <p:extLst>
      <p:ext uri="{BB962C8B-B14F-4D97-AF65-F5344CB8AC3E}">
        <p14:creationId xmlns:p14="http://schemas.microsoft.com/office/powerpoint/2010/main" val="423839589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 Explore">
    <p:spTree>
      <p:nvGrpSpPr>
        <p:cNvPr id="1" name=""/>
        <p:cNvGrpSpPr/>
        <p:nvPr/>
      </p:nvGrpSpPr>
      <p:grpSpPr>
        <a:xfrm>
          <a:off x="0" y="0"/>
          <a:ext cx="0" cy="0"/>
          <a:chOff x="0" y="0"/>
          <a:chExt cx="0" cy="0"/>
        </a:xfrm>
      </p:grpSpPr>
      <p:pic>
        <p:nvPicPr>
          <p:cNvPr id="17" name="图片 3">
            <a:extLst>
              <a:ext uri="{FF2B5EF4-FFF2-40B4-BE49-F238E27FC236}">
                <a16:creationId xmlns:a16="http://schemas.microsoft.com/office/drawing/2014/main" id="{96CCBEBB-C7D7-4306-A353-FA6707CAA90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6763" cy="5602265"/>
          </a:xfrm>
          <a:prstGeom prst="rect">
            <a:avLst/>
          </a:prstGeom>
        </p:spPr>
      </p:pic>
      <p:sp>
        <p:nvSpPr>
          <p:cNvPr id="2" name="Title 1"/>
          <p:cNvSpPr>
            <a:spLocks noGrp="1"/>
          </p:cNvSpPr>
          <p:nvPr>
            <p:ph type="ctrTitle" hasCustomPrompt="1"/>
          </p:nvPr>
        </p:nvSpPr>
        <p:spPr>
          <a:xfrm>
            <a:off x="939112" y="531863"/>
            <a:ext cx="6629400" cy="1203582"/>
          </a:xfrm>
        </p:spPr>
        <p:txBody>
          <a:bodyPr anchor="b">
            <a:normAutofit/>
          </a:bodyPr>
          <a:lstStyle>
            <a:lvl1pPr algn="l">
              <a:defRPr sz="3200"/>
            </a:lvl1pPr>
          </a:lstStyle>
          <a:p>
            <a:r>
              <a:rPr lang="en-US" dirty="0"/>
              <a:t>Click to edit master title style</a:t>
            </a:r>
          </a:p>
        </p:txBody>
      </p:sp>
      <p:sp>
        <p:nvSpPr>
          <p:cNvPr id="3" name="Subtitle 2"/>
          <p:cNvSpPr>
            <a:spLocks noGrp="1"/>
          </p:cNvSpPr>
          <p:nvPr>
            <p:ph type="subTitle" idx="1" hasCustomPrompt="1"/>
          </p:nvPr>
        </p:nvSpPr>
        <p:spPr>
          <a:xfrm>
            <a:off x="939112" y="1887739"/>
            <a:ext cx="6629400" cy="1203582"/>
          </a:xfrm>
        </p:spPr>
        <p:txBody>
          <a:bodyPr>
            <a:normAutofit/>
          </a:bodyPr>
          <a:lstStyle>
            <a:lvl1pPr marL="0" indent="0" algn="l">
              <a:lnSpc>
                <a:spcPct val="100000"/>
              </a:lnSpc>
              <a:spcBef>
                <a:spcPts val="0"/>
              </a:spcBef>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Department Name</a:t>
            </a:r>
            <a:br>
              <a:rPr lang="en-US" dirty="0"/>
            </a:br>
            <a:r>
              <a:rPr lang="en-US" dirty="0"/>
              <a:t>Author Name</a:t>
            </a:r>
            <a:br>
              <a:rPr lang="en-US" dirty="0"/>
            </a:br>
            <a:r>
              <a:rPr lang="en-US" dirty="0"/>
              <a:t>Date</a:t>
            </a:r>
          </a:p>
        </p:txBody>
      </p:sp>
      <p:sp>
        <p:nvSpPr>
          <p:cNvPr id="18" name="L 形 6">
            <a:extLst>
              <a:ext uri="{FF2B5EF4-FFF2-40B4-BE49-F238E27FC236}">
                <a16:creationId xmlns:a16="http://schemas.microsoft.com/office/drawing/2014/main" id="{14785764-A1FA-42F1-9F0B-DF5427F3A888}"/>
              </a:ext>
            </a:extLst>
          </p:cNvPr>
          <p:cNvSpPr/>
          <p:nvPr userDrawn="1"/>
        </p:nvSpPr>
        <p:spPr>
          <a:xfrm rot="5400000">
            <a:off x="7853942" y="2130562"/>
            <a:ext cx="701032" cy="717936"/>
          </a:xfrm>
          <a:prstGeom prst="corner">
            <a:avLst>
              <a:gd name="adj1" fmla="val 3243"/>
              <a:gd name="adj2" fmla="val 3048"/>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pic>
        <p:nvPicPr>
          <p:cNvPr id="8" name="Picture 7">
            <a:extLst>
              <a:ext uri="{FF2B5EF4-FFF2-40B4-BE49-F238E27FC236}">
                <a16:creationId xmlns:a16="http://schemas.microsoft.com/office/drawing/2014/main" id="{B3698FA6-3C60-4084-9663-FC568E623B7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44583" y="5755288"/>
            <a:ext cx="2587422" cy="962551"/>
          </a:xfrm>
          <a:prstGeom prst="rect">
            <a:avLst/>
          </a:prstGeom>
        </p:spPr>
      </p:pic>
      <p:sp>
        <p:nvSpPr>
          <p:cNvPr id="9" name="Footer Placeholder 4">
            <a:extLst>
              <a:ext uri="{FF2B5EF4-FFF2-40B4-BE49-F238E27FC236}">
                <a16:creationId xmlns:a16="http://schemas.microsoft.com/office/drawing/2014/main" id="{6A13360B-9612-4FD3-B500-4B8DB99ACA13}"/>
              </a:ext>
            </a:extLst>
          </p:cNvPr>
          <p:cNvSpPr txBox="1">
            <a:spLocks/>
          </p:cNvSpPr>
          <p:nvPr userDrawn="1"/>
        </p:nvSpPr>
        <p:spPr>
          <a:xfrm>
            <a:off x="939112" y="6318250"/>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FUTUREWEI INTERNAL</a:t>
            </a:r>
          </a:p>
        </p:txBody>
      </p:sp>
    </p:spTree>
    <p:extLst>
      <p:ext uri="{BB962C8B-B14F-4D97-AF65-F5344CB8AC3E}">
        <p14:creationId xmlns:p14="http://schemas.microsoft.com/office/powerpoint/2010/main" val="56653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 Intelligence">
    <p:spTree>
      <p:nvGrpSpPr>
        <p:cNvPr id="1" name=""/>
        <p:cNvGrpSpPr/>
        <p:nvPr/>
      </p:nvGrpSpPr>
      <p:grpSpPr>
        <a:xfrm>
          <a:off x="0" y="0"/>
          <a:ext cx="0" cy="0"/>
          <a:chOff x="0" y="0"/>
          <a:chExt cx="0" cy="0"/>
        </a:xfrm>
      </p:grpSpPr>
      <p:pic>
        <p:nvPicPr>
          <p:cNvPr id="8" name="图片 13">
            <a:extLst>
              <a:ext uri="{FF2B5EF4-FFF2-40B4-BE49-F238E27FC236}">
                <a16:creationId xmlns:a16="http://schemas.microsoft.com/office/drawing/2014/main" id="{ACC1B500-7FE0-4EF4-9B6B-A6CD3D8A46C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6763" cy="5602265"/>
          </a:xfrm>
          <a:prstGeom prst="rect">
            <a:avLst/>
          </a:prstGeom>
        </p:spPr>
      </p:pic>
      <p:sp>
        <p:nvSpPr>
          <p:cNvPr id="2" name="Title 1"/>
          <p:cNvSpPr>
            <a:spLocks noGrp="1"/>
          </p:cNvSpPr>
          <p:nvPr>
            <p:ph type="ctrTitle" hasCustomPrompt="1"/>
          </p:nvPr>
        </p:nvSpPr>
        <p:spPr>
          <a:xfrm>
            <a:off x="939112" y="531863"/>
            <a:ext cx="6629400" cy="1203582"/>
          </a:xfrm>
        </p:spPr>
        <p:txBody>
          <a:bodyPr anchor="b">
            <a:normAutofit/>
          </a:bodyPr>
          <a:lstStyle>
            <a:lvl1pPr algn="l">
              <a:defRPr sz="3200"/>
            </a:lvl1pPr>
          </a:lstStyle>
          <a:p>
            <a:r>
              <a:rPr lang="en-US" dirty="0"/>
              <a:t>Click to edit master title style</a:t>
            </a:r>
          </a:p>
        </p:txBody>
      </p:sp>
      <p:sp>
        <p:nvSpPr>
          <p:cNvPr id="3" name="Subtitle 2"/>
          <p:cNvSpPr>
            <a:spLocks noGrp="1"/>
          </p:cNvSpPr>
          <p:nvPr>
            <p:ph type="subTitle" idx="1" hasCustomPrompt="1"/>
          </p:nvPr>
        </p:nvSpPr>
        <p:spPr>
          <a:xfrm>
            <a:off x="939112" y="1887739"/>
            <a:ext cx="4769710" cy="1203582"/>
          </a:xfrm>
        </p:spPr>
        <p:txBody>
          <a:bodyPr>
            <a:normAutofit/>
          </a:bodyPr>
          <a:lstStyle>
            <a:lvl1pPr marL="0" indent="0" algn="l">
              <a:lnSpc>
                <a:spcPct val="100000"/>
              </a:lnSpc>
              <a:spcBef>
                <a:spcPts val="0"/>
              </a:spcBef>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Department Name</a:t>
            </a:r>
            <a:br>
              <a:rPr lang="en-US" dirty="0"/>
            </a:br>
            <a:r>
              <a:rPr lang="en-US" dirty="0"/>
              <a:t>Author Name</a:t>
            </a:r>
            <a:br>
              <a:rPr lang="en-US" dirty="0"/>
            </a:br>
            <a:r>
              <a:rPr lang="en-US" dirty="0"/>
              <a:t>Date</a:t>
            </a:r>
          </a:p>
        </p:txBody>
      </p:sp>
      <p:sp>
        <p:nvSpPr>
          <p:cNvPr id="18" name="L 形 6">
            <a:extLst>
              <a:ext uri="{FF2B5EF4-FFF2-40B4-BE49-F238E27FC236}">
                <a16:creationId xmlns:a16="http://schemas.microsoft.com/office/drawing/2014/main" id="{14785764-A1FA-42F1-9F0B-DF5427F3A888}"/>
              </a:ext>
            </a:extLst>
          </p:cNvPr>
          <p:cNvSpPr/>
          <p:nvPr userDrawn="1"/>
        </p:nvSpPr>
        <p:spPr>
          <a:xfrm rot="5400000">
            <a:off x="5810958" y="2631949"/>
            <a:ext cx="701032" cy="717936"/>
          </a:xfrm>
          <a:prstGeom prst="corner">
            <a:avLst>
              <a:gd name="adj1" fmla="val 3243"/>
              <a:gd name="adj2" fmla="val 3048"/>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pic>
        <p:nvPicPr>
          <p:cNvPr id="10" name="Picture 9">
            <a:extLst>
              <a:ext uri="{FF2B5EF4-FFF2-40B4-BE49-F238E27FC236}">
                <a16:creationId xmlns:a16="http://schemas.microsoft.com/office/drawing/2014/main" id="{E8E04AF9-BAC3-4435-9EBE-B0C9B84EDBC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44583" y="5755288"/>
            <a:ext cx="2587422" cy="962551"/>
          </a:xfrm>
          <a:prstGeom prst="rect">
            <a:avLst/>
          </a:prstGeom>
        </p:spPr>
      </p:pic>
      <p:sp>
        <p:nvSpPr>
          <p:cNvPr id="9" name="Footer Placeholder 4">
            <a:extLst>
              <a:ext uri="{FF2B5EF4-FFF2-40B4-BE49-F238E27FC236}">
                <a16:creationId xmlns:a16="http://schemas.microsoft.com/office/drawing/2014/main" id="{BD2B30B1-C366-4E9A-8D55-D26CF3DEA52B}"/>
              </a:ext>
            </a:extLst>
          </p:cNvPr>
          <p:cNvSpPr txBox="1">
            <a:spLocks/>
          </p:cNvSpPr>
          <p:nvPr userDrawn="1"/>
        </p:nvSpPr>
        <p:spPr>
          <a:xfrm>
            <a:off x="939112" y="6318250"/>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FUTUREWEI INTERNAL</a:t>
            </a:r>
          </a:p>
        </p:txBody>
      </p:sp>
    </p:spTree>
    <p:extLst>
      <p:ext uri="{BB962C8B-B14F-4D97-AF65-F5344CB8AC3E}">
        <p14:creationId xmlns:p14="http://schemas.microsoft.com/office/powerpoint/2010/main" val="3757653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 Beacon">
    <p:spTree>
      <p:nvGrpSpPr>
        <p:cNvPr id="1" name=""/>
        <p:cNvGrpSpPr/>
        <p:nvPr/>
      </p:nvGrpSpPr>
      <p:grpSpPr>
        <a:xfrm>
          <a:off x="0" y="0"/>
          <a:ext cx="0" cy="0"/>
          <a:chOff x="0" y="0"/>
          <a:chExt cx="0" cy="0"/>
        </a:xfrm>
      </p:grpSpPr>
      <p:pic>
        <p:nvPicPr>
          <p:cNvPr id="9" name="图片 3">
            <a:extLst>
              <a:ext uri="{FF2B5EF4-FFF2-40B4-BE49-F238E27FC236}">
                <a16:creationId xmlns:a16="http://schemas.microsoft.com/office/drawing/2014/main" id="{60E69E37-96B1-4E41-AF75-35921026E25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232" b="14078"/>
          <a:stretch/>
        </p:blipFill>
        <p:spPr>
          <a:xfrm>
            <a:off x="0" y="0"/>
            <a:ext cx="12196996" cy="5602265"/>
          </a:xfrm>
          <a:prstGeom prst="rect">
            <a:avLst/>
          </a:prstGeom>
        </p:spPr>
      </p:pic>
      <p:sp>
        <p:nvSpPr>
          <p:cNvPr id="2" name="Title 1"/>
          <p:cNvSpPr>
            <a:spLocks noGrp="1"/>
          </p:cNvSpPr>
          <p:nvPr>
            <p:ph type="ctrTitle"/>
          </p:nvPr>
        </p:nvSpPr>
        <p:spPr>
          <a:xfrm>
            <a:off x="939112" y="531863"/>
            <a:ext cx="6629400" cy="1203582"/>
          </a:xfrm>
        </p:spPr>
        <p:txBody>
          <a:bodyPr anchor="b">
            <a:normAutofit/>
          </a:bodyPr>
          <a:lstStyle>
            <a:lvl1pPr algn="l">
              <a:defRPr sz="3200">
                <a:solidFill>
                  <a:schemeClr val="tx2"/>
                </a:solidFill>
              </a:defRPr>
            </a:lvl1pPr>
          </a:lstStyle>
          <a:p>
            <a:r>
              <a:rPr lang="en-US"/>
              <a:t>Click to edit Master title style</a:t>
            </a:r>
          </a:p>
        </p:txBody>
      </p:sp>
      <p:sp>
        <p:nvSpPr>
          <p:cNvPr id="3" name="Subtitle 2"/>
          <p:cNvSpPr>
            <a:spLocks noGrp="1"/>
          </p:cNvSpPr>
          <p:nvPr>
            <p:ph type="subTitle" idx="1" hasCustomPrompt="1"/>
          </p:nvPr>
        </p:nvSpPr>
        <p:spPr>
          <a:xfrm>
            <a:off x="939112" y="1887739"/>
            <a:ext cx="6629400" cy="1203582"/>
          </a:xfrm>
        </p:spPr>
        <p:txBody>
          <a:bodyPr>
            <a:normAutofit/>
          </a:bodyPr>
          <a:lstStyle>
            <a:lvl1pPr marL="0" indent="0" algn="l">
              <a:lnSpc>
                <a:spcPct val="100000"/>
              </a:lnSpc>
              <a:spcBef>
                <a:spcPts val="0"/>
              </a:spcBef>
              <a:buNone/>
              <a:defRPr sz="1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Department Name</a:t>
            </a:r>
            <a:br>
              <a:rPr lang="en-US" dirty="0"/>
            </a:br>
            <a:r>
              <a:rPr lang="en-US" dirty="0"/>
              <a:t>Author Name</a:t>
            </a:r>
            <a:br>
              <a:rPr lang="en-US" dirty="0"/>
            </a:br>
            <a:r>
              <a:rPr lang="en-US" dirty="0"/>
              <a:t>Date</a:t>
            </a:r>
          </a:p>
        </p:txBody>
      </p:sp>
      <p:sp>
        <p:nvSpPr>
          <p:cNvPr id="18" name="L 形 6">
            <a:extLst>
              <a:ext uri="{FF2B5EF4-FFF2-40B4-BE49-F238E27FC236}">
                <a16:creationId xmlns:a16="http://schemas.microsoft.com/office/drawing/2014/main" id="{14785764-A1FA-42F1-9F0B-DF5427F3A888}"/>
              </a:ext>
            </a:extLst>
          </p:cNvPr>
          <p:cNvSpPr/>
          <p:nvPr userDrawn="1"/>
        </p:nvSpPr>
        <p:spPr>
          <a:xfrm rot="5400000">
            <a:off x="7853942" y="2130562"/>
            <a:ext cx="701032" cy="717936"/>
          </a:xfrm>
          <a:prstGeom prst="corner">
            <a:avLst>
              <a:gd name="adj1" fmla="val 3243"/>
              <a:gd name="adj2" fmla="val 3048"/>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pic>
        <p:nvPicPr>
          <p:cNvPr id="10" name="Picture 9">
            <a:extLst>
              <a:ext uri="{FF2B5EF4-FFF2-40B4-BE49-F238E27FC236}">
                <a16:creationId xmlns:a16="http://schemas.microsoft.com/office/drawing/2014/main" id="{1D747DC0-21C0-4DDF-9019-3BD21FDC741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44583" y="5755288"/>
            <a:ext cx="2587422" cy="962551"/>
          </a:xfrm>
          <a:prstGeom prst="rect">
            <a:avLst/>
          </a:prstGeom>
        </p:spPr>
      </p:pic>
      <p:sp>
        <p:nvSpPr>
          <p:cNvPr id="8" name="Footer Placeholder 4">
            <a:extLst>
              <a:ext uri="{FF2B5EF4-FFF2-40B4-BE49-F238E27FC236}">
                <a16:creationId xmlns:a16="http://schemas.microsoft.com/office/drawing/2014/main" id="{9E082D9E-C293-4F46-93EA-3E362F459B81}"/>
              </a:ext>
            </a:extLst>
          </p:cNvPr>
          <p:cNvSpPr txBox="1">
            <a:spLocks/>
          </p:cNvSpPr>
          <p:nvPr userDrawn="1"/>
        </p:nvSpPr>
        <p:spPr>
          <a:xfrm>
            <a:off x="939112" y="6318250"/>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FUTUREWEI INTERNAL</a:t>
            </a:r>
          </a:p>
        </p:txBody>
      </p:sp>
    </p:spTree>
    <p:extLst>
      <p:ext uri="{BB962C8B-B14F-4D97-AF65-F5344CB8AC3E}">
        <p14:creationId xmlns:p14="http://schemas.microsoft.com/office/powerpoint/2010/main" val="1457676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 Innovation">
    <p:spTree>
      <p:nvGrpSpPr>
        <p:cNvPr id="1" name=""/>
        <p:cNvGrpSpPr/>
        <p:nvPr/>
      </p:nvGrpSpPr>
      <p:grpSpPr>
        <a:xfrm>
          <a:off x="0" y="0"/>
          <a:ext cx="0" cy="0"/>
          <a:chOff x="0" y="0"/>
          <a:chExt cx="0" cy="0"/>
        </a:xfrm>
      </p:grpSpPr>
      <p:pic>
        <p:nvPicPr>
          <p:cNvPr id="8" name="图片 3">
            <a:extLst>
              <a:ext uri="{FF2B5EF4-FFF2-40B4-BE49-F238E27FC236}">
                <a16:creationId xmlns:a16="http://schemas.microsoft.com/office/drawing/2014/main" id="{757A6291-4F8E-49EB-A813-1DE599B7089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6763" cy="5602265"/>
          </a:xfrm>
          <a:prstGeom prst="rect">
            <a:avLst/>
          </a:prstGeom>
        </p:spPr>
      </p:pic>
      <p:sp>
        <p:nvSpPr>
          <p:cNvPr id="2" name="Title 1"/>
          <p:cNvSpPr>
            <a:spLocks noGrp="1"/>
          </p:cNvSpPr>
          <p:nvPr>
            <p:ph type="ctrTitle" hasCustomPrompt="1"/>
          </p:nvPr>
        </p:nvSpPr>
        <p:spPr>
          <a:xfrm>
            <a:off x="939112" y="531863"/>
            <a:ext cx="6087764" cy="1203582"/>
          </a:xfrm>
        </p:spPr>
        <p:txBody>
          <a:bodyPr anchor="b">
            <a:normAutofit/>
          </a:bodyPr>
          <a:lstStyle>
            <a:lvl1pPr algn="l">
              <a:defRPr sz="3200">
                <a:solidFill>
                  <a:schemeClr val="tx2"/>
                </a:solidFill>
              </a:defRPr>
            </a:lvl1pPr>
          </a:lstStyle>
          <a:p>
            <a:r>
              <a:rPr lang="en-US" dirty="0"/>
              <a:t>Click to edit master title style</a:t>
            </a:r>
          </a:p>
        </p:txBody>
      </p:sp>
      <p:sp>
        <p:nvSpPr>
          <p:cNvPr id="3" name="Subtitle 2"/>
          <p:cNvSpPr>
            <a:spLocks noGrp="1"/>
          </p:cNvSpPr>
          <p:nvPr>
            <p:ph type="subTitle" idx="1" hasCustomPrompt="1"/>
          </p:nvPr>
        </p:nvSpPr>
        <p:spPr>
          <a:xfrm>
            <a:off x="939112" y="1887739"/>
            <a:ext cx="4909753" cy="1203582"/>
          </a:xfrm>
        </p:spPr>
        <p:txBody>
          <a:bodyPr>
            <a:normAutofit/>
          </a:bodyPr>
          <a:lstStyle>
            <a:lvl1pPr marL="0" indent="0" algn="l">
              <a:lnSpc>
                <a:spcPct val="100000"/>
              </a:lnSpc>
              <a:spcBef>
                <a:spcPts val="0"/>
              </a:spcBef>
              <a:buNone/>
              <a:defRPr sz="1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Department Name</a:t>
            </a:r>
            <a:br>
              <a:rPr lang="en-US" dirty="0"/>
            </a:br>
            <a:r>
              <a:rPr lang="en-US" dirty="0"/>
              <a:t>Author Name</a:t>
            </a:r>
            <a:br>
              <a:rPr lang="en-US" dirty="0"/>
            </a:br>
            <a:r>
              <a:rPr lang="en-US" dirty="0"/>
              <a:t>Date</a:t>
            </a:r>
          </a:p>
        </p:txBody>
      </p:sp>
      <p:sp>
        <p:nvSpPr>
          <p:cNvPr id="18" name="L 形 6">
            <a:extLst>
              <a:ext uri="{FF2B5EF4-FFF2-40B4-BE49-F238E27FC236}">
                <a16:creationId xmlns:a16="http://schemas.microsoft.com/office/drawing/2014/main" id="{14785764-A1FA-42F1-9F0B-DF5427F3A888}"/>
              </a:ext>
            </a:extLst>
          </p:cNvPr>
          <p:cNvSpPr/>
          <p:nvPr userDrawn="1"/>
        </p:nvSpPr>
        <p:spPr>
          <a:xfrm rot="5400000">
            <a:off x="6008667" y="2381837"/>
            <a:ext cx="701032" cy="717936"/>
          </a:xfrm>
          <a:prstGeom prst="corner">
            <a:avLst>
              <a:gd name="adj1" fmla="val 3243"/>
              <a:gd name="adj2" fmla="val 3048"/>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pic>
        <p:nvPicPr>
          <p:cNvPr id="11" name="Picture 10">
            <a:extLst>
              <a:ext uri="{FF2B5EF4-FFF2-40B4-BE49-F238E27FC236}">
                <a16:creationId xmlns:a16="http://schemas.microsoft.com/office/drawing/2014/main" id="{F10F5ECA-6ACC-4ADB-93E9-2CD095E3AFA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44583" y="5755288"/>
            <a:ext cx="2587422" cy="962551"/>
          </a:xfrm>
          <a:prstGeom prst="rect">
            <a:avLst/>
          </a:prstGeom>
        </p:spPr>
      </p:pic>
      <p:sp>
        <p:nvSpPr>
          <p:cNvPr id="9" name="Footer Placeholder 4">
            <a:extLst>
              <a:ext uri="{FF2B5EF4-FFF2-40B4-BE49-F238E27FC236}">
                <a16:creationId xmlns:a16="http://schemas.microsoft.com/office/drawing/2014/main" id="{8F5ED4C8-B52B-439F-9561-A5296ABBD05E}"/>
              </a:ext>
            </a:extLst>
          </p:cNvPr>
          <p:cNvSpPr txBox="1">
            <a:spLocks/>
          </p:cNvSpPr>
          <p:nvPr userDrawn="1"/>
        </p:nvSpPr>
        <p:spPr>
          <a:xfrm>
            <a:off x="939112" y="6318250"/>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FUTUREWEI INTERNAL</a:t>
            </a:r>
          </a:p>
        </p:txBody>
      </p:sp>
    </p:spTree>
    <p:extLst>
      <p:ext uri="{BB962C8B-B14F-4D97-AF65-F5344CB8AC3E}">
        <p14:creationId xmlns:p14="http://schemas.microsoft.com/office/powerpoint/2010/main" val="2487703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 Leader">
    <p:spTree>
      <p:nvGrpSpPr>
        <p:cNvPr id="1" name=""/>
        <p:cNvGrpSpPr/>
        <p:nvPr/>
      </p:nvGrpSpPr>
      <p:grpSpPr>
        <a:xfrm>
          <a:off x="0" y="0"/>
          <a:ext cx="0" cy="0"/>
          <a:chOff x="0" y="0"/>
          <a:chExt cx="0" cy="0"/>
        </a:xfrm>
      </p:grpSpPr>
      <p:pic>
        <p:nvPicPr>
          <p:cNvPr id="8" name="图片 9">
            <a:extLst>
              <a:ext uri="{FF2B5EF4-FFF2-40B4-BE49-F238E27FC236}">
                <a16:creationId xmlns:a16="http://schemas.microsoft.com/office/drawing/2014/main" id="{9ADE69FA-CEA6-41D6-98A1-DBEA069229D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03" y="0"/>
            <a:ext cx="12201065" cy="5602262"/>
          </a:xfrm>
          <a:prstGeom prst="rect">
            <a:avLst/>
          </a:prstGeom>
        </p:spPr>
      </p:pic>
      <p:sp>
        <p:nvSpPr>
          <p:cNvPr id="2" name="Title 1"/>
          <p:cNvSpPr>
            <a:spLocks noGrp="1"/>
          </p:cNvSpPr>
          <p:nvPr>
            <p:ph type="ctrTitle" hasCustomPrompt="1"/>
          </p:nvPr>
        </p:nvSpPr>
        <p:spPr>
          <a:xfrm>
            <a:off x="939112" y="531863"/>
            <a:ext cx="6629400" cy="1203582"/>
          </a:xfrm>
        </p:spPr>
        <p:txBody>
          <a:bodyPr anchor="b">
            <a:normAutofit/>
          </a:bodyPr>
          <a:lstStyle>
            <a:lvl1pPr algn="l">
              <a:defRPr sz="3200">
                <a:solidFill>
                  <a:schemeClr val="tx2"/>
                </a:solidFill>
              </a:defRPr>
            </a:lvl1pPr>
          </a:lstStyle>
          <a:p>
            <a:r>
              <a:rPr lang="en-US" dirty="0"/>
              <a:t>Click to edit master title style</a:t>
            </a:r>
          </a:p>
        </p:txBody>
      </p:sp>
      <p:sp>
        <p:nvSpPr>
          <p:cNvPr id="3" name="Subtitle 2"/>
          <p:cNvSpPr>
            <a:spLocks noGrp="1"/>
          </p:cNvSpPr>
          <p:nvPr>
            <p:ph type="subTitle" idx="1" hasCustomPrompt="1"/>
          </p:nvPr>
        </p:nvSpPr>
        <p:spPr>
          <a:xfrm>
            <a:off x="939112" y="1887739"/>
            <a:ext cx="6629400" cy="1203582"/>
          </a:xfrm>
        </p:spPr>
        <p:txBody>
          <a:bodyPr>
            <a:normAutofit/>
          </a:bodyPr>
          <a:lstStyle>
            <a:lvl1pPr marL="0" indent="0" algn="l">
              <a:lnSpc>
                <a:spcPct val="100000"/>
              </a:lnSpc>
              <a:spcBef>
                <a:spcPts val="0"/>
              </a:spcBef>
              <a:buNone/>
              <a:defRPr sz="1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Department Name</a:t>
            </a:r>
            <a:br>
              <a:rPr lang="en-US" dirty="0"/>
            </a:br>
            <a:r>
              <a:rPr lang="en-US" dirty="0"/>
              <a:t>Author Name</a:t>
            </a:r>
            <a:br>
              <a:rPr lang="en-US" dirty="0"/>
            </a:br>
            <a:r>
              <a:rPr lang="en-US" dirty="0"/>
              <a:t>Date</a:t>
            </a:r>
          </a:p>
        </p:txBody>
      </p:sp>
      <p:sp>
        <p:nvSpPr>
          <p:cNvPr id="10" name="L 形 7">
            <a:extLst>
              <a:ext uri="{FF2B5EF4-FFF2-40B4-BE49-F238E27FC236}">
                <a16:creationId xmlns:a16="http://schemas.microsoft.com/office/drawing/2014/main" id="{FDAEED12-1287-4EA3-8CAA-1E0DD872515C}"/>
              </a:ext>
            </a:extLst>
          </p:cNvPr>
          <p:cNvSpPr/>
          <p:nvPr userDrawn="1"/>
        </p:nvSpPr>
        <p:spPr>
          <a:xfrm rot="10800000">
            <a:off x="10502896" y="1522948"/>
            <a:ext cx="717936" cy="701032"/>
          </a:xfrm>
          <a:prstGeom prst="corner">
            <a:avLst>
              <a:gd name="adj1" fmla="val 3243"/>
              <a:gd name="adj2" fmla="val 3048"/>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pic>
        <p:nvPicPr>
          <p:cNvPr id="12" name="Picture 11">
            <a:extLst>
              <a:ext uri="{FF2B5EF4-FFF2-40B4-BE49-F238E27FC236}">
                <a16:creationId xmlns:a16="http://schemas.microsoft.com/office/drawing/2014/main" id="{38369094-64E7-4898-9C74-8E39D33F5D8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44583" y="5755288"/>
            <a:ext cx="2587422" cy="962551"/>
          </a:xfrm>
          <a:prstGeom prst="rect">
            <a:avLst/>
          </a:prstGeom>
        </p:spPr>
      </p:pic>
      <p:sp>
        <p:nvSpPr>
          <p:cNvPr id="9" name="Footer Placeholder 4">
            <a:extLst>
              <a:ext uri="{FF2B5EF4-FFF2-40B4-BE49-F238E27FC236}">
                <a16:creationId xmlns:a16="http://schemas.microsoft.com/office/drawing/2014/main" id="{508A7EEC-4F7A-4C60-8B07-DD3955117880}"/>
              </a:ext>
            </a:extLst>
          </p:cNvPr>
          <p:cNvSpPr txBox="1">
            <a:spLocks/>
          </p:cNvSpPr>
          <p:nvPr userDrawn="1"/>
        </p:nvSpPr>
        <p:spPr>
          <a:xfrm>
            <a:off x="939112" y="6318250"/>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FUTUREWEI INTERNAL</a:t>
            </a:r>
          </a:p>
        </p:txBody>
      </p:sp>
    </p:spTree>
    <p:extLst>
      <p:ext uri="{BB962C8B-B14F-4D97-AF65-F5344CB8AC3E}">
        <p14:creationId xmlns:p14="http://schemas.microsoft.com/office/powerpoint/2010/main" val="288553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 Ascend">
    <p:spTree>
      <p:nvGrpSpPr>
        <p:cNvPr id="1" name=""/>
        <p:cNvGrpSpPr/>
        <p:nvPr/>
      </p:nvGrpSpPr>
      <p:grpSpPr>
        <a:xfrm>
          <a:off x="0" y="0"/>
          <a:ext cx="0" cy="0"/>
          <a:chOff x="0" y="0"/>
          <a:chExt cx="0" cy="0"/>
        </a:xfrm>
      </p:grpSpPr>
      <p:pic>
        <p:nvPicPr>
          <p:cNvPr id="8" name="图片 3">
            <a:extLst>
              <a:ext uri="{FF2B5EF4-FFF2-40B4-BE49-F238E27FC236}">
                <a16:creationId xmlns:a16="http://schemas.microsoft.com/office/drawing/2014/main" id="{FD8E7476-2E49-46F1-9033-CA73A478D76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3825" r="2034" b="5607"/>
          <a:stretch/>
        </p:blipFill>
        <p:spPr>
          <a:xfrm>
            <a:off x="1" y="-36206"/>
            <a:ext cx="12196763" cy="5638471"/>
          </a:xfrm>
          <a:prstGeom prst="rect">
            <a:avLst/>
          </a:prstGeom>
        </p:spPr>
      </p:pic>
      <p:sp>
        <p:nvSpPr>
          <p:cNvPr id="2" name="Title 1"/>
          <p:cNvSpPr>
            <a:spLocks noGrp="1"/>
          </p:cNvSpPr>
          <p:nvPr>
            <p:ph type="ctrTitle" hasCustomPrompt="1"/>
          </p:nvPr>
        </p:nvSpPr>
        <p:spPr>
          <a:xfrm>
            <a:off x="939112" y="531863"/>
            <a:ext cx="6629400" cy="1203582"/>
          </a:xfrm>
        </p:spPr>
        <p:txBody>
          <a:bodyPr anchor="b">
            <a:normAutofit/>
          </a:bodyPr>
          <a:lstStyle>
            <a:lvl1pPr algn="l">
              <a:defRPr sz="3200"/>
            </a:lvl1pPr>
          </a:lstStyle>
          <a:p>
            <a:r>
              <a:rPr lang="en-US" dirty="0"/>
              <a:t>Click to edit master title style</a:t>
            </a:r>
          </a:p>
        </p:txBody>
      </p:sp>
      <p:sp>
        <p:nvSpPr>
          <p:cNvPr id="3" name="Subtitle 2"/>
          <p:cNvSpPr>
            <a:spLocks noGrp="1"/>
          </p:cNvSpPr>
          <p:nvPr>
            <p:ph type="subTitle" idx="1" hasCustomPrompt="1"/>
          </p:nvPr>
        </p:nvSpPr>
        <p:spPr>
          <a:xfrm>
            <a:off x="939112" y="1887739"/>
            <a:ext cx="6629400" cy="1203582"/>
          </a:xfrm>
        </p:spPr>
        <p:txBody>
          <a:bodyPr>
            <a:normAutofit/>
          </a:bodyPr>
          <a:lstStyle>
            <a:lvl1pPr marL="0" indent="0" algn="l">
              <a:lnSpc>
                <a:spcPct val="100000"/>
              </a:lnSpc>
              <a:spcBef>
                <a:spcPts val="0"/>
              </a:spcBef>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Department Name</a:t>
            </a:r>
            <a:br>
              <a:rPr lang="en-US" dirty="0"/>
            </a:br>
            <a:r>
              <a:rPr lang="en-US" dirty="0"/>
              <a:t>Author Name</a:t>
            </a:r>
            <a:br>
              <a:rPr lang="en-US" dirty="0"/>
            </a:br>
            <a:r>
              <a:rPr lang="en-US" dirty="0"/>
              <a:t>Date</a:t>
            </a:r>
          </a:p>
        </p:txBody>
      </p:sp>
      <p:sp>
        <p:nvSpPr>
          <p:cNvPr id="18" name="L 形 6">
            <a:extLst>
              <a:ext uri="{FF2B5EF4-FFF2-40B4-BE49-F238E27FC236}">
                <a16:creationId xmlns:a16="http://schemas.microsoft.com/office/drawing/2014/main" id="{14785764-A1FA-42F1-9F0B-DF5427F3A888}"/>
              </a:ext>
            </a:extLst>
          </p:cNvPr>
          <p:cNvSpPr/>
          <p:nvPr userDrawn="1"/>
        </p:nvSpPr>
        <p:spPr>
          <a:xfrm rot="5400000">
            <a:off x="7853942" y="1726993"/>
            <a:ext cx="701032" cy="717936"/>
          </a:xfrm>
          <a:prstGeom prst="corner">
            <a:avLst>
              <a:gd name="adj1" fmla="val 3243"/>
              <a:gd name="adj2" fmla="val 3048"/>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pic>
        <p:nvPicPr>
          <p:cNvPr id="11" name="Picture 10">
            <a:extLst>
              <a:ext uri="{FF2B5EF4-FFF2-40B4-BE49-F238E27FC236}">
                <a16:creationId xmlns:a16="http://schemas.microsoft.com/office/drawing/2014/main" id="{E4634466-EA65-4AEC-9B69-ACF50DA854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44583" y="5755288"/>
            <a:ext cx="2587422" cy="962551"/>
          </a:xfrm>
          <a:prstGeom prst="rect">
            <a:avLst/>
          </a:prstGeom>
        </p:spPr>
      </p:pic>
      <p:sp>
        <p:nvSpPr>
          <p:cNvPr id="9" name="Footer Placeholder 4">
            <a:extLst>
              <a:ext uri="{FF2B5EF4-FFF2-40B4-BE49-F238E27FC236}">
                <a16:creationId xmlns:a16="http://schemas.microsoft.com/office/drawing/2014/main" id="{9BF8CD66-4D0A-4109-BDCF-BA00FF3F6892}"/>
              </a:ext>
            </a:extLst>
          </p:cNvPr>
          <p:cNvSpPr txBox="1">
            <a:spLocks/>
          </p:cNvSpPr>
          <p:nvPr userDrawn="1"/>
        </p:nvSpPr>
        <p:spPr>
          <a:xfrm>
            <a:off x="939112" y="6318250"/>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FUTUREWEI INTERNAL</a:t>
            </a:r>
          </a:p>
        </p:txBody>
      </p:sp>
    </p:spTree>
    <p:extLst>
      <p:ext uri="{BB962C8B-B14F-4D97-AF65-F5344CB8AC3E}">
        <p14:creationId xmlns:p14="http://schemas.microsoft.com/office/powerpoint/2010/main" val="517340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257941" y="6336902"/>
            <a:ext cx="4114800" cy="290983"/>
          </a:xfrm>
          <a:prstGeom prst="rect">
            <a:avLst/>
          </a:prstGeom>
        </p:spPr>
        <p:txBody>
          <a:bodyPr vert="horz" lIns="91440" tIns="45720" rIns="91440" bIns="45720" rtlCol="0" anchor="ctr"/>
          <a:lstStyle>
            <a:lvl1pPr algn="l">
              <a:defRPr sz="1000">
                <a:solidFill>
                  <a:schemeClr val="tx1"/>
                </a:solidFill>
              </a:defRPr>
            </a:lvl1pPr>
          </a:lstStyle>
          <a:p>
            <a:r>
              <a:rPr lang="en-US"/>
              <a:t>FUTUREWEI INTERNAL</a:t>
            </a:r>
            <a:endParaRPr lang="en-US" dirty="0"/>
          </a:p>
        </p:txBody>
      </p:sp>
      <p:sp>
        <p:nvSpPr>
          <p:cNvPr id="6" name="Slide Number Placeholder 5"/>
          <p:cNvSpPr>
            <a:spLocks noGrp="1"/>
          </p:cNvSpPr>
          <p:nvPr>
            <p:ph type="sldNum" sz="quarter" idx="4"/>
          </p:nvPr>
        </p:nvSpPr>
        <p:spPr>
          <a:xfrm>
            <a:off x="719264" y="6336902"/>
            <a:ext cx="512806" cy="300257"/>
          </a:xfrm>
          <a:prstGeom prst="rect">
            <a:avLst/>
          </a:prstGeom>
        </p:spPr>
        <p:txBody>
          <a:bodyPr vert="horz" lIns="91440" tIns="45720" rIns="91440" bIns="45720" rtlCol="0" anchor="ctr"/>
          <a:lstStyle>
            <a:lvl1pPr algn="ctr">
              <a:defRPr sz="1000">
                <a:solidFill>
                  <a:schemeClr val="tx1"/>
                </a:solidFill>
              </a:defRPr>
            </a:lvl1pPr>
          </a:lstStyle>
          <a:p>
            <a:fld id="{3B917CB5-27BD-4ECA-9D86-80D4B900A204}" type="slidenum">
              <a:rPr lang="en-US" smtClean="0"/>
              <a:pPr/>
              <a:t>‹#›</a:t>
            </a:fld>
            <a:endParaRPr lang="en-US"/>
          </a:p>
        </p:txBody>
      </p:sp>
      <p:pic>
        <p:nvPicPr>
          <p:cNvPr id="7" name="Picture 6">
            <a:extLst>
              <a:ext uri="{FF2B5EF4-FFF2-40B4-BE49-F238E27FC236}">
                <a16:creationId xmlns:a16="http://schemas.microsoft.com/office/drawing/2014/main" id="{10CF3E4E-23D5-413E-AB9B-AD98EAEF5906}"/>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9990654" y="6166487"/>
            <a:ext cx="1482082" cy="551352"/>
          </a:xfrm>
          <a:prstGeom prst="rect">
            <a:avLst/>
          </a:prstGeom>
        </p:spPr>
      </p:pic>
    </p:spTree>
    <p:extLst>
      <p:ext uri="{BB962C8B-B14F-4D97-AF65-F5344CB8AC3E}">
        <p14:creationId xmlns:p14="http://schemas.microsoft.com/office/powerpoint/2010/main" val="2494264121"/>
      </p:ext>
    </p:extLst>
  </p:cSld>
  <p:clrMap bg1="lt1" tx1="dk1" bg2="lt2" tx2="dk2" accent1="accent1" accent2="accent2" accent3="accent3" accent4="accent4" accent5="accent5" accent6="accent6" hlink="hlink" folHlink="folHlink"/>
  <p:sldLayoutIdLst>
    <p:sldLayoutId id="2147483715" r:id="rId1"/>
    <p:sldLayoutId id="2147483718" r:id="rId2"/>
    <p:sldLayoutId id="2147483719" r:id="rId3"/>
    <p:sldLayoutId id="2147483649" r:id="rId4"/>
    <p:sldLayoutId id="2147483703" r:id="rId5"/>
    <p:sldLayoutId id="2147483709" r:id="rId6"/>
    <p:sldLayoutId id="2147483705" r:id="rId7"/>
    <p:sldLayoutId id="2147483706" r:id="rId8"/>
    <p:sldLayoutId id="2147483707" r:id="rId9"/>
    <p:sldLayoutId id="2147483708" r:id="rId10"/>
    <p:sldLayoutId id="2147483650" r:id="rId11"/>
    <p:sldLayoutId id="2147483651" r:id="rId12"/>
    <p:sldLayoutId id="2147483652" r:id="rId13"/>
    <p:sldLayoutId id="2147483653" r:id="rId14"/>
    <p:sldLayoutId id="2147483654" r:id="rId15"/>
    <p:sldLayoutId id="2147483655" r:id="rId16"/>
    <p:sldLayoutId id="2147483702" r:id="rId17"/>
    <p:sldLayoutId id="2147483656" r:id="rId18"/>
    <p:sldLayoutId id="2147483657" r:id="rId19"/>
    <p:sldLayoutId id="2147483658" r:id="rId20"/>
    <p:sldLayoutId id="2147483720" r:id="rId21"/>
    <p:sldLayoutId id="2147483721" r:id="rId22"/>
  </p:sldLayoutIdLst>
  <p:hf hd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8" Type="http://schemas.openxmlformats.org/officeDocument/2006/relationships/tags" Target="../tags/tag16.xml"/><Relationship Id="rId13" Type="http://schemas.openxmlformats.org/officeDocument/2006/relationships/image" Target="../media/image61.jpeg"/><Relationship Id="rId18" Type="http://schemas.openxmlformats.org/officeDocument/2006/relationships/image" Target="../media/image66.png"/><Relationship Id="rId26" Type="http://schemas.microsoft.com/office/2007/relationships/hdphoto" Target="../media/hdphoto6.wdp"/><Relationship Id="rId3" Type="http://schemas.openxmlformats.org/officeDocument/2006/relationships/tags" Target="../tags/tag11.xml"/><Relationship Id="rId21" Type="http://schemas.openxmlformats.org/officeDocument/2006/relationships/image" Target="../media/image68.png"/><Relationship Id="rId7" Type="http://schemas.openxmlformats.org/officeDocument/2006/relationships/tags" Target="../tags/tag15.xml"/><Relationship Id="rId12" Type="http://schemas.openxmlformats.org/officeDocument/2006/relationships/image" Target="../media/image60.jpeg"/><Relationship Id="rId17" Type="http://schemas.openxmlformats.org/officeDocument/2006/relationships/image" Target="../media/image65.png"/><Relationship Id="rId25" Type="http://schemas.openxmlformats.org/officeDocument/2006/relationships/image" Target="../media/image70.png"/><Relationship Id="rId2" Type="http://schemas.openxmlformats.org/officeDocument/2006/relationships/tags" Target="../tags/tag10.xml"/><Relationship Id="rId16" Type="http://schemas.openxmlformats.org/officeDocument/2006/relationships/image" Target="../media/image64.png"/><Relationship Id="rId20" Type="http://schemas.microsoft.com/office/2007/relationships/hdphoto" Target="../media/hdphoto3.wdp"/><Relationship Id="rId29" Type="http://schemas.openxmlformats.org/officeDocument/2006/relationships/image" Target="../media/image72.png"/><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slideLayout" Target="../slideLayouts/slideLayout21.xml"/><Relationship Id="rId24" Type="http://schemas.microsoft.com/office/2007/relationships/hdphoto" Target="../media/hdphoto5.wdp"/><Relationship Id="rId5" Type="http://schemas.openxmlformats.org/officeDocument/2006/relationships/tags" Target="../tags/tag13.xml"/><Relationship Id="rId15" Type="http://schemas.openxmlformats.org/officeDocument/2006/relationships/image" Target="../media/image63.png"/><Relationship Id="rId23" Type="http://schemas.openxmlformats.org/officeDocument/2006/relationships/image" Target="../media/image69.png"/><Relationship Id="rId28" Type="http://schemas.openxmlformats.org/officeDocument/2006/relationships/hyperlink" Target="&#20135;&#19994;&#20114;&#32852;&#32593;&#21457;&#23637;20150106.pptx" TargetMode="External"/><Relationship Id="rId10" Type="http://schemas.openxmlformats.org/officeDocument/2006/relationships/tags" Target="../tags/tag18.xml"/><Relationship Id="rId19" Type="http://schemas.openxmlformats.org/officeDocument/2006/relationships/image" Target="../media/image67.png"/><Relationship Id="rId4" Type="http://schemas.openxmlformats.org/officeDocument/2006/relationships/tags" Target="../tags/tag12.xml"/><Relationship Id="rId9" Type="http://schemas.openxmlformats.org/officeDocument/2006/relationships/tags" Target="../tags/tag17.xml"/><Relationship Id="rId14" Type="http://schemas.openxmlformats.org/officeDocument/2006/relationships/image" Target="../media/image62.jpeg"/><Relationship Id="rId22" Type="http://schemas.microsoft.com/office/2007/relationships/hdphoto" Target="../media/hdphoto4.wdp"/><Relationship Id="rId27" Type="http://schemas.openxmlformats.org/officeDocument/2006/relationships/image" Target="../media/image7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8" Type="http://schemas.openxmlformats.org/officeDocument/2006/relationships/image" Target="../media/image79.jpeg"/><Relationship Id="rId13" Type="http://schemas.openxmlformats.org/officeDocument/2006/relationships/image" Target="../media/image84.png"/><Relationship Id="rId3" Type="http://schemas.openxmlformats.org/officeDocument/2006/relationships/image" Target="../media/image74.png"/><Relationship Id="rId7" Type="http://schemas.openxmlformats.org/officeDocument/2006/relationships/image" Target="../media/image78.png"/><Relationship Id="rId12" Type="http://schemas.openxmlformats.org/officeDocument/2006/relationships/image" Target="../media/image83.png"/><Relationship Id="rId2" Type="http://schemas.openxmlformats.org/officeDocument/2006/relationships/image" Target="../media/image73.png"/><Relationship Id="rId1" Type="http://schemas.openxmlformats.org/officeDocument/2006/relationships/slideLayout" Target="../slideLayouts/slideLayout22.xml"/><Relationship Id="rId6" Type="http://schemas.openxmlformats.org/officeDocument/2006/relationships/image" Target="../media/image77.png"/><Relationship Id="rId11" Type="http://schemas.openxmlformats.org/officeDocument/2006/relationships/image" Target="../media/image82.png"/><Relationship Id="rId5" Type="http://schemas.openxmlformats.org/officeDocument/2006/relationships/image" Target="../media/image76.png"/><Relationship Id="rId10" Type="http://schemas.openxmlformats.org/officeDocument/2006/relationships/image" Target="../media/image81.png"/><Relationship Id="rId4" Type="http://schemas.openxmlformats.org/officeDocument/2006/relationships/image" Target="../media/image75.png"/><Relationship Id="rId9" Type="http://schemas.openxmlformats.org/officeDocument/2006/relationships/image" Target="../media/image8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5.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5.xml"/><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3.xml"/><Relationship Id="rId7" Type="http://schemas.microsoft.com/office/2007/relationships/hdphoto" Target="../media/hdphoto1.wdp"/><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3.png"/><Relationship Id="rId4" Type="http://schemas.openxmlformats.org/officeDocument/2006/relationships/slideLayout" Target="../slideLayouts/slideLayout15.xml"/><Relationship Id="rId9" Type="http://schemas.openxmlformats.org/officeDocument/2006/relationships/image" Target="../media/image2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18" Type="http://schemas.openxmlformats.org/officeDocument/2006/relationships/image" Target="../media/image39.png"/><Relationship Id="rId26" Type="http://schemas.openxmlformats.org/officeDocument/2006/relationships/image" Target="../media/image47.png"/><Relationship Id="rId3" Type="http://schemas.openxmlformats.org/officeDocument/2006/relationships/image" Target="../media/image24.png"/><Relationship Id="rId21" Type="http://schemas.openxmlformats.org/officeDocument/2006/relationships/image" Target="../media/image42.png"/><Relationship Id="rId7" Type="http://schemas.openxmlformats.org/officeDocument/2006/relationships/image" Target="../media/image28.png"/><Relationship Id="rId12" Type="http://schemas.openxmlformats.org/officeDocument/2006/relationships/image" Target="../media/image33.png"/><Relationship Id="rId17" Type="http://schemas.openxmlformats.org/officeDocument/2006/relationships/image" Target="../media/image38.png"/><Relationship Id="rId25" Type="http://schemas.openxmlformats.org/officeDocument/2006/relationships/image" Target="../media/image46.svg"/><Relationship Id="rId2" Type="http://schemas.openxmlformats.org/officeDocument/2006/relationships/slideLayout" Target="../slideLayouts/slideLayout16.xml"/><Relationship Id="rId16" Type="http://schemas.openxmlformats.org/officeDocument/2006/relationships/image" Target="../media/image37.png"/><Relationship Id="rId20" Type="http://schemas.openxmlformats.org/officeDocument/2006/relationships/image" Target="../media/image41.svg"/><Relationship Id="rId29" Type="http://schemas.openxmlformats.org/officeDocument/2006/relationships/image" Target="../media/image50.png"/><Relationship Id="rId1" Type="http://schemas.openxmlformats.org/officeDocument/2006/relationships/tags" Target="../tags/tag4.xml"/><Relationship Id="rId6" Type="http://schemas.openxmlformats.org/officeDocument/2006/relationships/image" Target="../media/image27.png"/><Relationship Id="rId11" Type="http://schemas.openxmlformats.org/officeDocument/2006/relationships/image" Target="../media/image32.png"/><Relationship Id="rId24" Type="http://schemas.openxmlformats.org/officeDocument/2006/relationships/image" Target="../media/image45.png"/><Relationship Id="rId5" Type="http://schemas.openxmlformats.org/officeDocument/2006/relationships/image" Target="../media/image26.png"/><Relationship Id="rId15" Type="http://schemas.openxmlformats.org/officeDocument/2006/relationships/image" Target="../media/image36.png"/><Relationship Id="rId23" Type="http://schemas.openxmlformats.org/officeDocument/2006/relationships/image" Target="../media/image44.png"/><Relationship Id="rId28" Type="http://schemas.openxmlformats.org/officeDocument/2006/relationships/image" Target="../media/image49.jpeg"/><Relationship Id="rId10" Type="http://schemas.openxmlformats.org/officeDocument/2006/relationships/image" Target="../media/image31.png"/><Relationship Id="rId19" Type="http://schemas.openxmlformats.org/officeDocument/2006/relationships/image" Target="../media/image40.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emf"/><Relationship Id="rId22" Type="http://schemas.openxmlformats.org/officeDocument/2006/relationships/image" Target="../media/image43.png"/><Relationship Id="rId27" Type="http://schemas.openxmlformats.org/officeDocument/2006/relationships/image" Target="../media/image48.png"/><Relationship Id="rId30" Type="http://schemas.openxmlformats.org/officeDocument/2006/relationships/image" Target="../media/image51.pn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2.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tags" Target="../tags/tag7.xml"/><Relationship Id="rId7" Type="http://schemas.openxmlformats.org/officeDocument/2006/relationships/image" Target="../media/image54.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53.png"/><Relationship Id="rId11" Type="http://schemas.openxmlformats.org/officeDocument/2006/relationships/image" Target="../media/image58.emf"/><Relationship Id="rId5" Type="http://schemas.openxmlformats.org/officeDocument/2006/relationships/slideLayout" Target="../slideLayouts/slideLayout15.xml"/><Relationship Id="rId10" Type="http://schemas.openxmlformats.org/officeDocument/2006/relationships/image" Target="../media/image57.png"/><Relationship Id="rId4" Type="http://schemas.openxmlformats.org/officeDocument/2006/relationships/tags" Target="../tags/tag8.xml"/><Relationship Id="rId9" Type="http://schemas.openxmlformats.org/officeDocument/2006/relationships/image" Target="../media/image56.png"/></Relationships>
</file>

<file path=ppt/slides/_rels/slide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E51BDACF-9917-4F74-9DB7-2716C664B128}"/>
              </a:ext>
            </a:extLst>
          </p:cNvPr>
          <p:cNvSpPr/>
          <p:nvPr/>
        </p:nvSpPr>
        <p:spPr>
          <a:xfrm>
            <a:off x="1954403" y="2527680"/>
            <a:ext cx="6847946" cy="1077218"/>
          </a:xfrm>
          <a:prstGeom prst="rect">
            <a:avLst/>
          </a:prstGeom>
        </p:spPr>
        <p:txBody>
          <a:bodyPr wrap="square">
            <a:spAutoFit/>
          </a:bodyPr>
          <a:lstStyle/>
          <a:p>
            <a:pPr algn="ctr"/>
            <a:r>
              <a:rPr lang="en-US" altLang="zh-CN" sz="3200" b="1" dirty="0">
                <a:solidFill>
                  <a:schemeClr val="tx2"/>
                </a:solidFill>
                <a:latin typeface="Arial" panose="020B0604020202020204" pitchFamily="34" charset="0"/>
                <a:ea typeface="Arial Unicode MS" panose="020B0604020202020204" pitchFamily="34" charset="-122"/>
                <a:cs typeface="Arial" panose="020B0604020202020204" pitchFamily="34" charset="0"/>
              </a:rPr>
              <a:t>Latest IPv6 Enhanced Technical Standards and Practices</a:t>
            </a:r>
          </a:p>
        </p:txBody>
      </p:sp>
      <p:sp>
        <p:nvSpPr>
          <p:cNvPr id="5" name="TextBox 5">
            <a:extLst>
              <a:ext uri="{FF2B5EF4-FFF2-40B4-BE49-F238E27FC236}">
                <a16:creationId xmlns:a16="http://schemas.microsoft.com/office/drawing/2014/main" id="{D67F74B4-A0EB-4462-AECC-6C427E6858C8}"/>
              </a:ext>
            </a:extLst>
          </p:cNvPr>
          <p:cNvSpPr txBox="1"/>
          <p:nvPr/>
        </p:nvSpPr>
        <p:spPr>
          <a:xfrm>
            <a:off x="2864271" y="4026119"/>
            <a:ext cx="5316076" cy="1231106"/>
          </a:xfrm>
          <a:prstGeom prst="rect">
            <a:avLst/>
          </a:prstGeom>
          <a:noFill/>
        </p:spPr>
        <p:txBody>
          <a:bodyPr wrap="square" rtlCol="0">
            <a:spAutoFit/>
          </a:bodyPr>
          <a:lstStyle/>
          <a:p>
            <a:pPr algn="ctr">
              <a:buFont typeface="Wingdings" pitchFamily="2" charset="2"/>
              <a:buNone/>
            </a:pPr>
            <a:r>
              <a:rPr lang="en-US" altLang="zh-CN" sz="2000" b="1" dirty="0">
                <a:solidFill>
                  <a:srgbClr val="000000"/>
                </a:solidFill>
                <a:latin typeface="Arial" panose="020B0604020202020204" pitchFamily="34" charset="0"/>
                <a:cs typeface="Arial" panose="020B0604020202020204" pitchFamily="34" charset="0"/>
              </a:rPr>
              <a:t>Alvaro </a:t>
            </a:r>
            <a:r>
              <a:rPr lang="en-US" altLang="zh-CN" sz="2000" b="1" dirty="0" err="1">
                <a:solidFill>
                  <a:srgbClr val="000000"/>
                </a:solidFill>
                <a:latin typeface="Arial" panose="020B0604020202020204" pitchFamily="34" charset="0"/>
                <a:cs typeface="Arial" panose="020B0604020202020204" pitchFamily="34" charset="0"/>
              </a:rPr>
              <a:t>Retana</a:t>
            </a:r>
            <a:r>
              <a:rPr lang="en-US" altLang="zh-CN" sz="2000" b="1" dirty="0">
                <a:solidFill>
                  <a:srgbClr val="000000"/>
                </a:solidFill>
                <a:latin typeface="Arial" panose="020B0604020202020204" pitchFamily="34" charset="0"/>
                <a:cs typeface="Arial" panose="020B0604020202020204" pitchFamily="34" charset="0"/>
              </a:rPr>
              <a:t> </a:t>
            </a:r>
          </a:p>
          <a:p>
            <a:pPr algn="ctr">
              <a:buFont typeface="Wingdings" pitchFamily="2" charset="2"/>
              <a:buNone/>
            </a:pPr>
            <a:endParaRPr lang="en-US" altLang="zh-CN" dirty="0"/>
          </a:p>
          <a:p>
            <a:pPr algn="ctr">
              <a:buFont typeface="Wingdings" pitchFamily="2" charset="2"/>
              <a:buNone/>
            </a:pPr>
            <a:r>
              <a:rPr lang="en-US" altLang="zh-CN" dirty="0"/>
              <a:t>VP of Technology Strategy in Future Networks</a:t>
            </a:r>
          </a:p>
          <a:p>
            <a:pPr algn="ctr">
              <a:buFont typeface="Wingdings" pitchFamily="2" charset="2"/>
              <a:buNone/>
            </a:pPr>
            <a:r>
              <a:rPr lang="en-US" altLang="zh-CN" dirty="0" err="1"/>
              <a:t>Futurewei</a:t>
            </a:r>
            <a:r>
              <a:rPr lang="en-US" altLang="zh-CN" dirty="0"/>
              <a:t> Technologies, Inc </a:t>
            </a:r>
          </a:p>
        </p:txBody>
      </p:sp>
    </p:spTree>
    <p:extLst>
      <p:ext uri="{BB962C8B-B14F-4D97-AF65-F5344CB8AC3E}">
        <p14:creationId xmlns:p14="http://schemas.microsoft.com/office/powerpoint/2010/main" val="408149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标题 1"/>
          <p:cNvSpPr txBox="1">
            <a:spLocks/>
          </p:cNvSpPr>
          <p:nvPr/>
        </p:nvSpPr>
        <p:spPr>
          <a:xfrm>
            <a:off x="383233" y="299973"/>
            <a:ext cx="10968516" cy="603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53389" rIns="106781" bIns="53389" numCol="1" anchor="ctr" anchorCtr="0" compatLnSpc="1">
            <a:prstTxWarp prst="textNoShape">
              <a:avLst/>
            </a:prstTxWarp>
            <a:normAutofit/>
          </a:bodyPr>
          <a:lstStyle>
            <a:defPPr>
              <a:defRPr lang="zh-CN"/>
            </a:defPPr>
            <a:lvl1pPr indent="0" defTabSz="914400" eaLnBrk="0" hangingPunct="0">
              <a:lnSpc>
                <a:spcPct val="100000"/>
              </a:lnSpc>
              <a:buClrTx/>
              <a:buFontTx/>
              <a:buNone/>
              <a:defRPr sz="3600" kern="0" baseline="0">
                <a:solidFill>
                  <a:srgbClr val="990000"/>
                </a:solidFill>
                <a:latin typeface="微软雅黑" panose="020B0503020204020204" pitchFamily="34" charset="-122"/>
                <a:ea typeface="微软雅黑" panose="020B0503020204020204" pitchFamily="34" charset="-122"/>
                <a:cs typeface="Arial" panose="020B0604020202020204" pitchFamily="34" charset="0"/>
              </a:defRPr>
            </a:lvl1pPr>
            <a:lvl2pPr marL="593841" indent="0" algn="ctr" defTabSz="1187798">
              <a:lnSpc>
                <a:spcPct val="90000"/>
              </a:lnSpc>
              <a:spcBef>
                <a:spcPts val="650"/>
              </a:spcBef>
              <a:buFont typeface="Arial" panose="020B0604020202020204" pitchFamily="34" charset="0"/>
              <a:buNone/>
              <a:defRPr sz="2598"/>
            </a:lvl2pPr>
            <a:lvl3pPr marL="1187679" indent="0" algn="ctr" defTabSz="1187798">
              <a:lnSpc>
                <a:spcPct val="90000"/>
              </a:lnSpc>
              <a:spcBef>
                <a:spcPts val="650"/>
              </a:spcBef>
              <a:buFont typeface="Arial" panose="020B0604020202020204" pitchFamily="34" charset="0"/>
              <a:buNone/>
              <a:defRPr sz="2338"/>
            </a:lvl3pPr>
            <a:lvl4pPr marL="1781521" indent="0" algn="ctr" defTabSz="1187798">
              <a:lnSpc>
                <a:spcPct val="90000"/>
              </a:lnSpc>
              <a:spcBef>
                <a:spcPts val="650"/>
              </a:spcBef>
              <a:buFont typeface="Arial" panose="020B0604020202020204" pitchFamily="34" charset="0"/>
              <a:buNone/>
              <a:defRPr sz="2079"/>
            </a:lvl4pPr>
            <a:lvl5pPr marL="2375360" indent="0" algn="ctr" defTabSz="1187798">
              <a:lnSpc>
                <a:spcPct val="90000"/>
              </a:lnSpc>
              <a:spcBef>
                <a:spcPts val="650"/>
              </a:spcBef>
              <a:buFont typeface="Arial" panose="020B0604020202020204" pitchFamily="34" charset="0"/>
              <a:buNone/>
              <a:defRPr sz="2079"/>
            </a:lvl5pPr>
            <a:lvl6pPr marL="2969200" indent="0" algn="ctr" defTabSz="1187798">
              <a:lnSpc>
                <a:spcPct val="90000"/>
              </a:lnSpc>
              <a:spcBef>
                <a:spcPts val="650"/>
              </a:spcBef>
              <a:buFont typeface="Arial" panose="020B0604020202020204" pitchFamily="34" charset="0"/>
              <a:buNone/>
              <a:defRPr sz="2079"/>
            </a:lvl6pPr>
            <a:lvl7pPr marL="3563040" indent="0" algn="ctr" defTabSz="1187798">
              <a:lnSpc>
                <a:spcPct val="90000"/>
              </a:lnSpc>
              <a:spcBef>
                <a:spcPts val="650"/>
              </a:spcBef>
              <a:buFont typeface="Arial" panose="020B0604020202020204" pitchFamily="34" charset="0"/>
              <a:buNone/>
              <a:defRPr sz="2079"/>
            </a:lvl7pPr>
            <a:lvl8pPr marL="4156881" indent="0" algn="ctr" defTabSz="1187798">
              <a:lnSpc>
                <a:spcPct val="90000"/>
              </a:lnSpc>
              <a:spcBef>
                <a:spcPts val="650"/>
              </a:spcBef>
              <a:buFont typeface="Arial" panose="020B0604020202020204" pitchFamily="34" charset="0"/>
              <a:buNone/>
              <a:defRPr sz="2079"/>
            </a:lvl8pPr>
            <a:lvl9pPr marL="4750720" indent="0" algn="ctr" defTabSz="1187798">
              <a:lnSpc>
                <a:spcPct val="90000"/>
              </a:lnSpc>
              <a:spcBef>
                <a:spcPts val="650"/>
              </a:spcBef>
              <a:buFont typeface="Arial" panose="020B0604020202020204" pitchFamily="34" charset="0"/>
              <a:buNone/>
              <a:defRPr sz="2079"/>
            </a:lvl9pPr>
          </a:lstStyle>
          <a:p>
            <a:r>
              <a:rPr lang="en-US" altLang="zh-CN" sz="2799" dirty="0">
                <a:solidFill>
                  <a:schemeClr val="tx2"/>
                </a:solidFill>
                <a:latin typeface="Arial" panose="020B0604020202020204" pitchFamily="34" charset="0"/>
              </a:rPr>
              <a:t>Network Slicing Related Standards Progress</a:t>
            </a:r>
            <a:endParaRPr lang="zh-CN" altLang="en-US" sz="2799" dirty="0">
              <a:solidFill>
                <a:schemeClr val="tx2"/>
              </a:solidFill>
              <a:latin typeface="Arial" panose="020B0604020202020204" pitchFamily="34" charset="0"/>
            </a:endParaRPr>
          </a:p>
        </p:txBody>
      </p:sp>
      <p:grpSp>
        <p:nvGrpSpPr>
          <p:cNvPr id="108" name="组合 107">
            <a:extLst>
              <a:ext uri="{FF2B5EF4-FFF2-40B4-BE49-F238E27FC236}">
                <a16:creationId xmlns:a16="http://schemas.microsoft.com/office/drawing/2014/main" id="{91908143-0F2F-44BA-A229-31FE9C0682B9}"/>
              </a:ext>
            </a:extLst>
          </p:cNvPr>
          <p:cNvGrpSpPr/>
          <p:nvPr/>
        </p:nvGrpSpPr>
        <p:grpSpPr>
          <a:xfrm>
            <a:off x="233944" y="977971"/>
            <a:ext cx="11814333" cy="4801807"/>
            <a:chOff x="234035" y="977012"/>
            <a:chExt cx="11818948" cy="5524521"/>
          </a:xfrm>
        </p:grpSpPr>
        <p:sp>
          <p:nvSpPr>
            <p:cNvPr id="19" name="圆角矩形 18"/>
            <p:cNvSpPr/>
            <p:nvPr/>
          </p:nvSpPr>
          <p:spPr bwMode="auto">
            <a:xfrm>
              <a:off x="9695068" y="3897075"/>
              <a:ext cx="2275192" cy="1166928"/>
            </a:xfrm>
            <a:prstGeom prst="roundRect">
              <a:avLst/>
            </a:prstGeom>
            <a:solidFill>
              <a:srgbClr val="FFFFFF">
                <a:lumMod val="95000"/>
              </a:srgbClr>
            </a:solidFill>
            <a:ln>
              <a:noFill/>
            </a:ln>
            <a:effectLst/>
            <a:extLst/>
          </p:spPr>
          <p:txBody>
            <a:bodyPr vert="horz" wrap="square" lIns="91404" tIns="45702" rIns="91404" bIns="45702" numCol="1" rtlCol="0"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533232" algn="l" rtl="0" fontAlgn="base">
                <a:spcBef>
                  <a:spcPct val="0"/>
                </a:spcBef>
                <a:spcAft>
                  <a:spcPct val="0"/>
                </a:spcAft>
                <a:defRPr kern="1200">
                  <a:solidFill>
                    <a:schemeClr val="tx1"/>
                  </a:solidFill>
                  <a:latin typeface="Calibri" pitchFamily="34" charset="0"/>
                  <a:ea typeface="宋体" charset="-122"/>
                  <a:cs typeface="+mn-cs"/>
                </a:defRPr>
              </a:lvl2pPr>
              <a:lvl3pPr marL="1066465" algn="l" rtl="0" fontAlgn="base">
                <a:spcBef>
                  <a:spcPct val="0"/>
                </a:spcBef>
                <a:spcAft>
                  <a:spcPct val="0"/>
                </a:spcAft>
                <a:defRPr kern="1200">
                  <a:solidFill>
                    <a:schemeClr val="tx1"/>
                  </a:solidFill>
                  <a:latin typeface="Calibri" pitchFamily="34" charset="0"/>
                  <a:ea typeface="宋体" charset="-122"/>
                  <a:cs typeface="+mn-cs"/>
                </a:defRPr>
              </a:lvl3pPr>
              <a:lvl4pPr marL="1599697" algn="l" rtl="0" fontAlgn="base">
                <a:spcBef>
                  <a:spcPct val="0"/>
                </a:spcBef>
                <a:spcAft>
                  <a:spcPct val="0"/>
                </a:spcAft>
                <a:defRPr kern="1200">
                  <a:solidFill>
                    <a:schemeClr val="tx1"/>
                  </a:solidFill>
                  <a:latin typeface="Calibri" pitchFamily="34" charset="0"/>
                  <a:ea typeface="宋体" charset="-122"/>
                  <a:cs typeface="+mn-cs"/>
                </a:defRPr>
              </a:lvl4pPr>
              <a:lvl5pPr marL="2132929" algn="l" rtl="0" fontAlgn="base">
                <a:spcBef>
                  <a:spcPct val="0"/>
                </a:spcBef>
                <a:spcAft>
                  <a:spcPct val="0"/>
                </a:spcAft>
                <a:defRPr kern="1200">
                  <a:solidFill>
                    <a:schemeClr val="tx1"/>
                  </a:solidFill>
                  <a:latin typeface="Calibri" pitchFamily="34" charset="0"/>
                  <a:ea typeface="宋体" charset="-122"/>
                  <a:cs typeface="+mn-cs"/>
                </a:defRPr>
              </a:lvl5pPr>
              <a:lvl6pPr marL="2666162" algn="l" defTabSz="1066465" rtl="0" eaLnBrk="1" latinLnBrk="0" hangingPunct="1">
                <a:defRPr kern="1200">
                  <a:solidFill>
                    <a:schemeClr val="tx1"/>
                  </a:solidFill>
                  <a:latin typeface="Calibri" pitchFamily="34" charset="0"/>
                  <a:ea typeface="宋体" charset="-122"/>
                  <a:cs typeface="+mn-cs"/>
                </a:defRPr>
              </a:lvl6pPr>
              <a:lvl7pPr marL="3199394" algn="l" defTabSz="1066465" rtl="0" eaLnBrk="1" latinLnBrk="0" hangingPunct="1">
                <a:defRPr kern="1200">
                  <a:solidFill>
                    <a:schemeClr val="tx1"/>
                  </a:solidFill>
                  <a:latin typeface="Calibri" pitchFamily="34" charset="0"/>
                  <a:ea typeface="宋体" charset="-122"/>
                  <a:cs typeface="+mn-cs"/>
                </a:defRPr>
              </a:lvl7pPr>
              <a:lvl8pPr marL="3732627" algn="l" defTabSz="1066465" rtl="0" eaLnBrk="1" latinLnBrk="0" hangingPunct="1">
                <a:defRPr kern="1200">
                  <a:solidFill>
                    <a:schemeClr val="tx1"/>
                  </a:solidFill>
                  <a:latin typeface="Calibri" pitchFamily="34" charset="0"/>
                  <a:ea typeface="宋体" charset="-122"/>
                  <a:cs typeface="+mn-cs"/>
                </a:defRPr>
              </a:lvl8pPr>
              <a:lvl9pPr marL="4265859" algn="l" defTabSz="1066465" rtl="0" eaLnBrk="1" latinLnBrk="0" hangingPunct="1">
                <a:defRPr kern="1200">
                  <a:solidFill>
                    <a:schemeClr val="tx1"/>
                  </a:solidFill>
                  <a:latin typeface="Calibri" pitchFamily="34" charset="0"/>
                  <a:ea typeface="宋体" charset="-122"/>
                  <a:cs typeface="+mn-cs"/>
                </a:defRPr>
              </a:lvl9pPr>
            </a:lstStyle>
            <a:p>
              <a:pPr>
                <a:defRPr/>
              </a:pPr>
              <a:endParaRPr lang="zh-CN" altLang="en-US" sz="1399">
                <a:solidFill>
                  <a:srgbClr val="000000"/>
                </a:solidFill>
                <a:latin typeface="Arial" panose="020B0604020202020204" pitchFamily="34" charset="0"/>
                <a:cs typeface="Arial" panose="020B0604020202020204" pitchFamily="34" charset="0"/>
              </a:endParaRPr>
            </a:p>
          </p:txBody>
        </p:sp>
        <p:sp>
          <p:nvSpPr>
            <p:cNvPr id="21" name="圆角矩形 20"/>
            <p:cNvSpPr/>
            <p:nvPr/>
          </p:nvSpPr>
          <p:spPr bwMode="auto">
            <a:xfrm>
              <a:off x="234035" y="3953853"/>
              <a:ext cx="2948027" cy="2455839"/>
            </a:xfrm>
            <a:prstGeom prst="roundRect">
              <a:avLst>
                <a:gd name="adj" fmla="val 4715"/>
              </a:avLst>
            </a:prstGeom>
            <a:solidFill>
              <a:srgbClr val="FFFFFF">
                <a:lumMod val="95000"/>
              </a:srgbClr>
            </a:solidFill>
            <a:ln>
              <a:noFill/>
            </a:ln>
            <a:effectLst/>
            <a:extLst/>
          </p:spPr>
          <p:txBody>
            <a:bodyPr vert="horz" wrap="square" lIns="91404" tIns="45702" rIns="91404" bIns="45702" numCol="1" rtlCol="0"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533232" algn="l" rtl="0" fontAlgn="base">
                <a:spcBef>
                  <a:spcPct val="0"/>
                </a:spcBef>
                <a:spcAft>
                  <a:spcPct val="0"/>
                </a:spcAft>
                <a:defRPr kern="1200">
                  <a:solidFill>
                    <a:schemeClr val="tx1"/>
                  </a:solidFill>
                  <a:latin typeface="Calibri" pitchFamily="34" charset="0"/>
                  <a:ea typeface="宋体" charset="-122"/>
                  <a:cs typeface="+mn-cs"/>
                </a:defRPr>
              </a:lvl2pPr>
              <a:lvl3pPr marL="1066465" algn="l" rtl="0" fontAlgn="base">
                <a:spcBef>
                  <a:spcPct val="0"/>
                </a:spcBef>
                <a:spcAft>
                  <a:spcPct val="0"/>
                </a:spcAft>
                <a:defRPr kern="1200">
                  <a:solidFill>
                    <a:schemeClr val="tx1"/>
                  </a:solidFill>
                  <a:latin typeface="Calibri" pitchFamily="34" charset="0"/>
                  <a:ea typeface="宋体" charset="-122"/>
                  <a:cs typeface="+mn-cs"/>
                </a:defRPr>
              </a:lvl3pPr>
              <a:lvl4pPr marL="1599697" algn="l" rtl="0" fontAlgn="base">
                <a:spcBef>
                  <a:spcPct val="0"/>
                </a:spcBef>
                <a:spcAft>
                  <a:spcPct val="0"/>
                </a:spcAft>
                <a:defRPr kern="1200">
                  <a:solidFill>
                    <a:schemeClr val="tx1"/>
                  </a:solidFill>
                  <a:latin typeface="Calibri" pitchFamily="34" charset="0"/>
                  <a:ea typeface="宋体" charset="-122"/>
                  <a:cs typeface="+mn-cs"/>
                </a:defRPr>
              </a:lvl4pPr>
              <a:lvl5pPr marL="2132929" algn="l" rtl="0" fontAlgn="base">
                <a:spcBef>
                  <a:spcPct val="0"/>
                </a:spcBef>
                <a:spcAft>
                  <a:spcPct val="0"/>
                </a:spcAft>
                <a:defRPr kern="1200">
                  <a:solidFill>
                    <a:schemeClr val="tx1"/>
                  </a:solidFill>
                  <a:latin typeface="Calibri" pitchFamily="34" charset="0"/>
                  <a:ea typeface="宋体" charset="-122"/>
                  <a:cs typeface="+mn-cs"/>
                </a:defRPr>
              </a:lvl5pPr>
              <a:lvl6pPr marL="2666162" algn="l" defTabSz="1066465" rtl="0" eaLnBrk="1" latinLnBrk="0" hangingPunct="1">
                <a:defRPr kern="1200">
                  <a:solidFill>
                    <a:schemeClr val="tx1"/>
                  </a:solidFill>
                  <a:latin typeface="Calibri" pitchFamily="34" charset="0"/>
                  <a:ea typeface="宋体" charset="-122"/>
                  <a:cs typeface="+mn-cs"/>
                </a:defRPr>
              </a:lvl6pPr>
              <a:lvl7pPr marL="3199394" algn="l" defTabSz="1066465" rtl="0" eaLnBrk="1" latinLnBrk="0" hangingPunct="1">
                <a:defRPr kern="1200">
                  <a:solidFill>
                    <a:schemeClr val="tx1"/>
                  </a:solidFill>
                  <a:latin typeface="Calibri" pitchFamily="34" charset="0"/>
                  <a:ea typeface="宋体" charset="-122"/>
                  <a:cs typeface="+mn-cs"/>
                </a:defRPr>
              </a:lvl7pPr>
              <a:lvl8pPr marL="3732627" algn="l" defTabSz="1066465" rtl="0" eaLnBrk="1" latinLnBrk="0" hangingPunct="1">
                <a:defRPr kern="1200">
                  <a:solidFill>
                    <a:schemeClr val="tx1"/>
                  </a:solidFill>
                  <a:latin typeface="Calibri" pitchFamily="34" charset="0"/>
                  <a:ea typeface="宋体" charset="-122"/>
                  <a:cs typeface="+mn-cs"/>
                </a:defRPr>
              </a:lvl8pPr>
              <a:lvl9pPr marL="4265859" algn="l" defTabSz="1066465" rtl="0" eaLnBrk="1" latinLnBrk="0" hangingPunct="1">
                <a:defRPr kern="1200">
                  <a:solidFill>
                    <a:schemeClr val="tx1"/>
                  </a:solidFill>
                  <a:latin typeface="Calibri" pitchFamily="34" charset="0"/>
                  <a:ea typeface="宋体" charset="-122"/>
                  <a:cs typeface="+mn-cs"/>
                </a:defRPr>
              </a:lvl9pPr>
            </a:lstStyle>
            <a:p>
              <a:pPr>
                <a:defRPr/>
              </a:pPr>
              <a:endParaRPr lang="zh-CN" altLang="en-US" sz="1399">
                <a:solidFill>
                  <a:srgbClr val="000000"/>
                </a:solidFill>
                <a:latin typeface="Arial" panose="020B0604020202020204" pitchFamily="34" charset="0"/>
                <a:cs typeface="Arial" panose="020B0604020202020204" pitchFamily="34" charset="0"/>
              </a:endParaRPr>
            </a:p>
          </p:txBody>
        </p:sp>
        <p:sp>
          <p:nvSpPr>
            <p:cNvPr id="22" name="矩形 21"/>
            <p:cNvSpPr/>
            <p:nvPr/>
          </p:nvSpPr>
          <p:spPr bwMode="auto">
            <a:xfrm>
              <a:off x="327167" y="3352877"/>
              <a:ext cx="2748548" cy="438400"/>
            </a:xfrm>
            <a:prstGeom prst="rect">
              <a:avLst/>
            </a:prstGeom>
            <a:solidFill>
              <a:srgbClr val="ED7D31">
                <a:lumMod val="60000"/>
                <a:lumOff val="40000"/>
                <a:alpha val="29804"/>
              </a:srgbClr>
            </a:solidFill>
            <a:ln w="9525" cap="flat" cmpd="sng" algn="ctr">
              <a:noFill/>
              <a:prstDash val="solid"/>
              <a:round/>
              <a:headEnd type="none" w="med" len="med"/>
              <a:tailEnd type="none" w="med" len="med"/>
            </a:ln>
            <a:effectLst/>
          </p:spPr>
          <p:txBody>
            <a:bodyPr vert="horz" wrap="square" lIns="79169" tIns="39585" rIns="79169" bIns="39585" numCol="1" rtlCol="0" anchor="t" anchorCtr="0" compatLnSpc="1">
              <a:prstTxWarp prst="textNoShape">
                <a:avLst/>
              </a:prstTxWarp>
              <a:noAutofit/>
            </a:bodyPr>
            <a:ls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533232" algn="l" rtl="0" fontAlgn="base">
                <a:spcBef>
                  <a:spcPct val="0"/>
                </a:spcBef>
                <a:spcAft>
                  <a:spcPct val="0"/>
                </a:spcAft>
                <a:defRPr kern="1200">
                  <a:solidFill>
                    <a:schemeClr val="tx1"/>
                  </a:solidFill>
                  <a:latin typeface="Calibri" pitchFamily="34" charset="0"/>
                  <a:ea typeface="宋体" charset="-122"/>
                  <a:cs typeface="+mn-cs"/>
                </a:defRPr>
              </a:lvl2pPr>
              <a:lvl3pPr marL="1066465" algn="l" rtl="0" fontAlgn="base">
                <a:spcBef>
                  <a:spcPct val="0"/>
                </a:spcBef>
                <a:spcAft>
                  <a:spcPct val="0"/>
                </a:spcAft>
                <a:defRPr kern="1200">
                  <a:solidFill>
                    <a:schemeClr val="tx1"/>
                  </a:solidFill>
                  <a:latin typeface="Calibri" pitchFamily="34" charset="0"/>
                  <a:ea typeface="宋体" charset="-122"/>
                  <a:cs typeface="+mn-cs"/>
                </a:defRPr>
              </a:lvl3pPr>
              <a:lvl4pPr marL="1599697" algn="l" rtl="0" fontAlgn="base">
                <a:spcBef>
                  <a:spcPct val="0"/>
                </a:spcBef>
                <a:spcAft>
                  <a:spcPct val="0"/>
                </a:spcAft>
                <a:defRPr kern="1200">
                  <a:solidFill>
                    <a:schemeClr val="tx1"/>
                  </a:solidFill>
                  <a:latin typeface="Calibri" pitchFamily="34" charset="0"/>
                  <a:ea typeface="宋体" charset="-122"/>
                  <a:cs typeface="+mn-cs"/>
                </a:defRPr>
              </a:lvl4pPr>
              <a:lvl5pPr marL="2132929" algn="l" rtl="0" fontAlgn="base">
                <a:spcBef>
                  <a:spcPct val="0"/>
                </a:spcBef>
                <a:spcAft>
                  <a:spcPct val="0"/>
                </a:spcAft>
                <a:defRPr kern="1200">
                  <a:solidFill>
                    <a:schemeClr val="tx1"/>
                  </a:solidFill>
                  <a:latin typeface="Calibri" pitchFamily="34" charset="0"/>
                  <a:ea typeface="宋体" charset="-122"/>
                  <a:cs typeface="+mn-cs"/>
                </a:defRPr>
              </a:lvl5pPr>
              <a:lvl6pPr marL="2666162" algn="l" defTabSz="1066465" rtl="0" eaLnBrk="1" latinLnBrk="0" hangingPunct="1">
                <a:defRPr kern="1200">
                  <a:solidFill>
                    <a:schemeClr val="tx1"/>
                  </a:solidFill>
                  <a:latin typeface="Calibri" pitchFamily="34" charset="0"/>
                  <a:ea typeface="宋体" charset="-122"/>
                  <a:cs typeface="+mn-cs"/>
                </a:defRPr>
              </a:lvl6pPr>
              <a:lvl7pPr marL="3199394" algn="l" defTabSz="1066465" rtl="0" eaLnBrk="1" latinLnBrk="0" hangingPunct="1">
                <a:defRPr kern="1200">
                  <a:solidFill>
                    <a:schemeClr val="tx1"/>
                  </a:solidFill>
                  <a:latin typeface="Calibri" pitchFamily="34" charset="0"/>
                  <a:ea typeface="宋体" charset="-122"/>
                  <a:cs typeface="+mn-cs"/>
                </a:defRPr>
              </a:lvl7pPr>
              <a:lvl8pPr marL="3732627" algn="l" defTabSz="1066465" rtl="0" eaLnBrk="1" latinLnBrk="0" hangingPunct="1">
                <a:defRPr kern="1200">
                  <a:solidFill>
                    <a:schemeClr val="tx1"/>
                  </a:solidFill>
                  <a:latin typeface="Calibri" pitchFamily="34" charset="0"/>
                  <a:ea typeface="宋体" charset="-122"/>
                  <a:cs typeface="+mn-cs"/>
                </a:defRPr>
              </a:lvl8pPr>
              <a:lvl9pPr marL="4265859" algn="l" defTabSz="1066465" rtl="0" eaLnBrk="1" latinLnBrk="0" hangingPunct="1">
                <a:defRPr kern="1200">
                  <a:solidFill>
                    <a:schemeClr val="tx1"/>
                  </a:solidFill>
                  <a:latin typeface="Calibri" pitchFamily="34" charset="0"/>
                  <a:ea typeface="宋体" charset="-122"/>
                  <a:cs typeface="+mn-cs"/>
                </a:defRPr>
              </a:lvl9pPr>
            </a:lstStyle>
            <a:p>
              <a:pPr algn="ctr" defTabSz="801367" fontAlgn="auto">
                <a:spcBef>
                  <a:spcPts val="0"/>
                </a:spcBef>
                <a:spcAft>
                  <a:spcPts val="0"/>
                </a:spcAft>
                <a:defRPr/>
              </a:pPr>
              <a:r>
                <a:rPr lang="en-US" altLang="zh-CN" sz="1200" b="1" dirty="0">
                  <a:solidFill>
                    <a:srgbClr val="000000"/>
                  </a:solidFill>
                  <a:latin typeface="Arial" panose="020B0604020202020204" pitchFamily="34" charset="0"/>
                  <a:ea typeface="微软雅黑" panose="020B0503020204020204" pitchFamily="34" charset="-122"/>
                  <a:cs typeface="Arial" panose="020B0604020202020204" pitchFamily="34" charset="0"/>
                </a:rPr>
                <a:t>SR</a:t>
              </a:r>
              <a:r>
                <a:rPr lang="zh-CN" altLang="en-US" sz="1200" b="1" dirty="0">
                  <a:solidFill>
                    <a:srgbClr val="000000"/>
                  </a:solidFill>
                  <a:latin typeface="Arial" panose="020B0604020202020204" pitchFamily="34" charset="0"/>
                  <a:ea typeface="微软雅黑" panose="020B0503020204020204" pitchFamily="34" charset="-122"/>
                  <a:cs typeface="Arial" panose="020B0604020202020204" pitchFamily="34" charset="0"/>
                </a:rPr>
                <a:t> </a:t>
              </a:r>
              <a:r>
                <a:rPr lang="en-US" altLang="zh-CN" sz="1200" b="1" dirty="0">
                  <a:solidFill>
                    <a:srgbClr val="000000"/>
                  </a:solidFill>
                  <a:latin typeface="Arial" panose="020B0604020202020204" pitchFamily="34" charset="0"/>
                  <a:ea typeface="微软雅黑" panose="020B0503020204020204" pitchFamily="34" charset="-122"/>
                  <a:cs typeface="Arial" panose="020B0604020202020204" pitchFamily="34" charset="0"/>
                </a:rPr>
                <a:t>based</a:t>
              </a:r>
            </a:p>
            <a:p>
              <a:pPr algn="ctr" defTabSz="801367" fontAlgn="auto">
                <a:spcBef>
                  <a:spcPts val="0"/>
                </a:spcBef>
                <a:spcAft>
                  <a:spcPts val="0"/>
                </a:spcAft>
                <a:defRPr/>
              </a:pPr>
              <a:r>
                <a:rPr lang="en-US" altLang="zh-CN" sz="1200" b="1" dirty="0">
                  <a:solidFill>
                    <a:srgbClr val="000000"/>
                  </a:solidFill>
                  <a:latin typeface="Arial" panose="020B0604020202020204" pitchFamily="34" charset="0"/>
                  <a:ea typeface="微软雅黑" panose="020B0503020204020204" pitchFamily="34" charset="-122"/>
                  <a:cs typeface="Arial" panose="020B0604020202020204" pitchFamily="34" charset="0"/>
                </a:rPr>
                <a:t>Network Slice realization</a:t>
              </a:r>
              <a:endParaRPr lang="zh-CN" altLang="en-US" sz="1200" b="1"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23" name="文本框 49"/>
            <p:cNvSpPr txBox="1"/>
            <p:nvPr/>
          </p:nvSpPr>
          <p:spPr>
            <a:xfrm>
              <a:off x="10091289" y="6038654"/>
              <a:ext cx="1184877" cy="300867"/>
            </a:xfrm>
            <a:prstGeom prst="rect">
              <a:avLst/>
            </a:prstGeom>
            <a:solidFill>
              <a:srgbClr val="F4A100">
                <a:lumMod val="40000"/>
                <a:lumOff val="60000"/>
              </a:srgbClr>
            </a:solidFill>
          </p:spPr>
          <p:txBody>
            <a:bodyPr wrap="square">
              <a:spAutoFit/>
            </a:bodyPr>
            <a:ls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533232" algn="l" rtl="0" fontAlgn="base">
                <a:spcBef>
                  <a:spcPct val="0"/>
                </a:spcBef>
                <a:spcAft>
                  <a:spcPct val="0"/>
                </a:spcAft>
                <a:defRPr kern="1200">
                  <a:solidFill>
                    <a:schemeClr val="tx1"/>
                  </a:solidFill>
                  <a:latin typeface="Calibri" pitchFamily="34" charset="0"/>
                  <a:ea typeface="宋体" charset="-122"/>
                  <a:cs typeface="+mn-cs"/>
                </a:defRPr>
              </a:lvl2pPr>
              <a:lvl3pPr marL="1066465" algn="l" rtl="0" fontAlgn="base">
                <a:spcBef>
                  <a:spcPct val="0"/>
                </a:spcBef>
                <a:spcAft>
                  <a:spcPct val="0"/>
                </a:spcAft>
                <a:defRPr kern="1200">
                  <a:solidFill>
                    <a:schemeClr val="tx1"/>
                  </a:solidFill>
                  <a:latin typeface="Calibri" pitchFamily="34" charset="0"/>
                  <a:ea typeface="宋体" charset="-122"/>
                  <a:cs typeface="+mn-cs"/>
                </a:defRPr>
              </a:lvl3pPr>
              <a:lvl4pPr marL="1599697" algn="l" rtl="0" fontAlgn="base">
                <a:spcBef>
                  <a:spcPct val="0"/>
                </a:spcBef>
                <a:spcAft>
                  <a:spcPct val="0"/>
                </a:spcAft>
                <a:defRPr kern="1200">
                  <a:solidFill>
                    <a:schemeClr val="tx1"/>
                  </a:solidFill>
                  <a:latin typeface="Calibri" pitchFamily="34" charset="0"/>
                  <a:ea typeface="宋体" charset="-122"/>
                  <a:cs typeface="+mn-cs"/>
                </a:defRPr>
              </a:lvl4pPr>
              <a:lvl5pPr marL="2132929" algn="l" rtl="0" fontAlgn="base">
                <a:spcBef>
                  <a:spcPct val="0"/>
                </a:spcBef>
                <a:spcAft>
                  <a:spcPct val="0"/>
                </a:spcAft>
                <a:defRPr kern="1200">
                  <a:solidFill>
                    <a:schemeClr val="tx1"/>
                  </a:solidFill>
                  <a:latin typeface="Calibri" pitchFamily="34" charset="0"/>
                  <a:ea typeface="宋体" charset="-122"/>
                  <a:cs typeface="+mn-cs"/>
                </a:defRPr>
              </a:lvl5pPr>
              <a:lvl6pPr marL="2666162" algn="l" defTabSz="1066465" rtl="0" eaLnBrk="1" latinLnBrk="0" hangingPunct="1">
                <a:defRPr kern="1200">
                  <a:solidFill>
                    <a:schemeClr val="tx1"/>
                  </a:solidFill>
                  <a:latin typeface="Calibri" pitchFamily="34" charset="0"/>
                  <a:ea typeface="宋体" charset="-122"/>
                  <a:cs typeface="+mn-cs"/>
                </a:defRPr>
              </a:lvl6pPr>
              <a:lvl7pPr marL="3199394" algn="l" defTabSz="1066465" rtl="0" eaLnBrk="1" latinLnBrk="0" hangingPunct="1">
                <a:defRPr kern="1200">
                  <a:solidFill>
                    <a:schemeClr val="tx1"/>
                  </a:solidFill>
                  <a:latin typeface="Calibri" pitchFamily="34" charset="0"/>
                  <a:ea typeface="宋体" charset="-122"/>
                  <a:cs typeface="+mn-cs"/>
                </a:defRPr>
              </a:lvl7pPr>
              <a:lvl8pPr marL="3732627" algn="l" defTabSz="1066465" rtl="0" eaLnBrk="1" latinLnBrk="0" hangingPunct="1">
                <a:defRPr kern="1200">
                  <a:solidFill>
                    <a:schemeClr val="tx1"/>
                  </a:solidFill>
                  <a:latin typeface="Calibri" pitchFamily="34" charset="0"/>
                  <a:ea typeface="宋体" charset="-122"/>
                  <a:cs typeface="+mn-cs"/>
                </a:defRPr>
              </a:lvl8pPr>
              <a:lvl9pPr marL="4265859" algn="l" defTabSz="1066465" rtl="0" eaLnBrk="1" latinLnBrk="0" hangingPunct="1">
                <a:defRPr kern="1200">
                  <a:solidFill>
                    <a:schemeClr val="tx1"/>
                  </a:solidFill>
                  <a:latin typeface="Calibri" pitchFamily="34" charset="0"/>
                  <a:ea typeface="宋体" charset="-122"/>
                  <a:cs typeface="+mn-cs"/>
                </a:defRPr>
              </a:lvl9pPr>
            </a:lstStyle>
            <a:p>
              <a:pPr algn="ctr">
                <a:buClrTx/>
                <a:buFontTx/>
                <a:buNone/>
                <a:defRPr/>
              </a:pPr>
              <a:r>
                <a:rPr lang="en-US" altLang="zh-CN" sz="1100" dirty="0">
                  <a:solidFill>
                    <a:srgbClr val="000000"/>
                  </a:solidFill>
                  <a:latin typeface="Arial" panose="020B0604020202020204" pitchFamily="34" charset="0"/>
                  <a:cs typeface="Arial" panose="020B0604020202020204" pitchFamily="34" charset="0"/>
                </a:rPr>
                <a:t>Individual draft</a:t>
              </a:r>
              <a:endParaRPr lang="zh-CN" altLang="en-US" sz="1100" dirty="0">
                <a:solidFill>
                  <a:srgbClr val="000000"/>
                </a:solidFill>
                <a:latin typeface="Arial" panose="020B0604020202020204" pitchFamily="34" charset="0"/>
                <a:cs typeface="Arial" panose="020B0604020202020204" pitchFamily="34" charset="0"/>
              </a:endParaRPr>
            </a:p>
          </p:txBody>
        </p:sp>
        <p:sp>
          <p:nvSpPr>
            <p:cNvPr id="24" name="文本框 50"/>
            <p:cNvSpPr txBox="1"/>
            <p:nvPr/>
          </p:nvSpPr>
          <p:spPr>
            <a:xfrm>
              <a:off x="10091289" y="5663655"/>
              <a:ext cx="1184877" cy="300867"/>
            </a:xfrm>
            <a:prstGeom prst="rect">
              <a:avLst/>
            </a:prstGeom>
            <a:solidFill>
              <a:srgbClr val="9DC3E6"/>
            </a:solidFill>
          </p:spPr>
          <p:txBody>
            <a:bodyPr wrap="square" rtlCol="0">
              <a:spAutoFit/>
            </a:bodyPr>
            <a:ls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533232" algn="l" rtl="0" fontAlgn="base">
                <a:spcBef>
                  <a:spcPct val="0"/>
                </a:spcBef>
                <a:spcAft>
                  <a:spcPct val="0"/>
                </a:spcAft>
                <a:defRPr kern="1200">
                  <a:solidFill>
                    <a:schemeClr val="tx1"/>
                  </a:solidFill>
                  <a:latin typeface="Calibri" pitchFamily="34" charset="0"/>
                  <a:ea typeface="宋体" charset="-122"/>
                  <a:cs typeface="+mn-cs"/>
                </a:defRPr>
              </a:lvl2pPr>
              <a:lvl3pPr marL="1066465" algn="l" rtl="0" fontAlgn="base">
                <a:spcBef>
                  <a:spcPct val="0"/>
                </a:spcBef>
                <a:spcAft>
                  <a:spcPct val="0"/>
                </a:spcAft>
                <a:defRPr kern="1200">
                  <a:solidFill>
                    <a:schemeClr val="tx1"/>
                  </a:solidFill>
                  <a:latin typeface="Calibri" pitchFamily="34" charset="0"/>
                  <a:ea typeface="宋体" charset="-122"/>
                  <a:cs typeface="+mn-cs"/>
                </a:defRPr>
              </a:lvl3pPr>
              <a:lvl4pPr marL="1599697" algn="l" rtl="0" fontAlgn="base">
                <a:spcBef>
                  <a:spcPct val="0"/>
                </a:spcBef>
                <a:spcAft>
                  <a:spcPct val="0"/>
                </a:spcAft>
                <a:defRPr kern="1200">
                  <a:solidFill>
                    <a:schemeClr val="tx1"/>
                  </a:solidFill>
                  <a:latin typeface="Calibri" pitchFamily="34" charset="0"/>
                  <a:ea typeface="宋体" charset="-122"/>
                  <a:cs typeface="+mn-cs"/>
                </a:defRPr>
              </a:lvl4pPr>
              <a:lvl5pPr marL="2132929" algn="l" rtl="0" fontAlgn="base">
                <a:spcBef>
                  <a:spcPct val="0"/>
                </a:spcBef>
                <a:spcAft>
                  <a:spcPct val="0"/>
                </a:spcAft>
                <a:defRPr kern="1200">
                  <a:solidFill>
                    <a:schemeClr val="tx1"/>
                  </a:solidFill>
                  <a:latin typeface="Calibri" pitchFamily="34" charset="0"/>
                  <a:ea typeface="宋体" charset="-122"/>
                  <a:cs typeface="+mn-cs"/>
                </a:defRPr>
              </a:lvl5pPr>
              <a:lvl6pPr marL="2666162" algn="l" defTabSz="1066465" rtl="0" eaLnBrk="1" latinLnBrk="0" hangingPunct="1">
                <a:defRPr kern="1200">
                  <a:solidFill>
                    <a:schemeClr val="tx1"/>
                  </a:solidFill>
                  <a:latin typeface="Calibri" pitchFamily="34" charset="0"/>
                  <a:ea typeface="宋体" charset="-122"/>
                  <a:cs typeface="+mn-cs"/>
                </a:defRPr>
              </a:lvl6pPr>
              <a:lvl7pPr marL="3199394" algn="l" defTabSz="1066465" rtl="0" eaLnBrk="1" latinLnBrk="0" hangingPunct="1">
                <a:defRPr kern="1200">
                  <a:solidFill>
                    <a:schemeClr val="tx1"/>
                  </a:solidFill>
                  <a:latin typeface="Calibri" pitchFamily="34" charset="0"/>
                  <a:ea typeface="宋体" charset="-122"/>
                  <a:cs typeface="+mn-cs"/>
                </a:defRPr>
              </a:lvl7pPr>
              <a:lvl8pPr marL="3732627" algn="l" defTabSz="1066465" rtl="0" eaLnBrk="1" latinLnBrk="0" hangingPunct="1">
                <a:defRPr kern="1200">
                  <a:solidFill>
                    <a:schemeClr val="tx1"/>
                  </a:solidFill>
                  <a:latin typeface="Calibri" pitchFamily="34" charset="0"/>
                  <a:ea typeface="宋体" charset="-122"/>
                  <a:cs typeface="+mn-cs"/>
                </a:defRPr>
              </a:lvl8pPr>
              <a:lvl9pPr marL="4265859" algn="l" defTabSz="1066465" rtl="0" eaLnBrk="1" latinLnBrk="0" hangingPunct="1">
                <a:defRPr kern="1200">
                  <a:solidFill>
                    <a:schemeClr val="tx1"/>
                  </a:solidFill>
                  <a:latin typeface="Calibri" pitchFamily="34" charset="0"/>
                  <a:ea typeface="宋体" charset="-122"/>
                  <a:cs typeface="+mn-cs"/>
                </a:defRPr>
              </a:lvl9pPr>
            </a:lstStyle>
            <a:p>
              <a:pPr algn="ctr" fontAlgn="auto">
                <a:spcBef>
                  <a:spcPts val="0"/>
                </a:spcBef>
                <a:spcAft>
                  <a:spcPts val="0"/>
                </a:spcAft>
                <a:defRPr/>
              </a:pPr>
              <a:r>
                <a:rPr lang="en-US" altLang="zh-CN" sz="1100" kern="0" dirty="0">
                  <a:solidFill>
                    <a:srgbClr val="000000"/>
                  </a:solidFill>
                  <a:latin typeface="Arial" panose="020B0604020202020204" pitchFamily="34" charset="0"/>
                  <a:cs typeface="Arial" panose="020B0604020202020204" pitchFamily="34" charset="0"/>
                </a:rPr>
                <a:t>WG document</a:t>
              </a:r>
              <a:endParaRPr lang="zh-CN" altLang="en-US" sz="1100" kern="0" dirty="0">
                <a:solidFill>
                  <a:srgbClr val="000000"/>
                </a:solidFill>
                <a:latin typeface="Arial" panose="020B0604020202020204" pitchFamily="34" charset="0"/>
                <a:cs typeface="Arial" panose="020B0604020202020204" pitchFamily="34" charset="0"/>
              </a:endParaRPr>
            </a:p>
          </p:txBody>
        </p:sp>
        <p:sp>
          <p:nvSpPr>
            <p:cNvPr id="25" name="圆角矩形 24"/>
            <p:cNvSpPr/>
            <p:nvPr/>
          </p:nvSpPr>
          <p:spPr bwMode="auto">
            <a:xfrm>
              <a:off x="3343295" y="3902695"/>
              <a:ext cx="2878305" cy="2565423"/>
            </a:xfrm>
            <a:prstGeom prst="roundRect">
              <a:avLst>
                <a:gd name="adj" fmla="val 5477"/>
              </a:avLst>
            </a:prstGeom>
            <a:solidFill>
              <a:srgbClr val="FFFFFF">
                <a:lumMod val="95000"/>
              </a:srgbClr>
            </a:solidFill>
            <a:ln>
              <a:noFill/>
            </a:ln>
            <a:effectLst/>
            <a:extLst/>
          </p:spPr>
          <p:txBody>
            <a:bodyPr vert="horz" wrap="square" lIns="91404" tIns="45702" rIns="91404" bIns="45702" numCol="1" rtlCol="0"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533232" algn="l" rtl="0" fontAlgn="base">
                <a:spcBef>
                  <a:spcPct val="0"/>
                </a:spcBef>
                <a:spcAft>
                  <a:spcPct val="0"/>
                </a:spcAft>
                <a:defRPr kern="1200">
                  <a:solidFill>
                    <a:schemeClr val="tx1"/>
                  </a:solidFill>
                  <a:latin typeface="Calibri" pitchFamily="34" charset="0"/>
                  <a:ea typeface="宋体" charset="-122"/>
                  <a:cs typeface="+mn-cs"/>
                </a:defRPr>
              </a:lvl2pPr>
              <a:lvl3pPr marL="1066465" algn="l" rtl="0" fontAlgn="base">
                <a:spcBef>
                  <a:spcPct val="0"/>
                </a:spcBef>
                <a:spcAft>
                  <a:spcPct val="0"/>
                </a:spcAft>
                <a:defRPr kern="1200">
                  <a:solidFill>
                    <a:schemeClr val="tx1"/>
                  </a:solidFill>
                  <a:latin typeface="Calibri" pitchFamily="34" charset="0"/>
                  <a:ea typeface="宋体" charset="-122"/>
                  <a:cs typeface="+mn-cs"/>
                </a:defRPr>
              </a:lvl3pPr>
              <a:lvl4pPr marL="1599697" algn="l" rtl="0" fontAlgn="base">
                <a:spcBef>
                  <a:spcPct val="0"/>
                </a:spcBef>
                <a:spcAft>
                  <a:spcPct val="0"/>
                </a:spcAft>
                <a:defRPr kern="1200">
                  <a:solidFill>
                    <a:schemeClr val="tx1"/>
                  </a:solidFill>
                  <a:latin typeface="Calibri" pitchFamily="34" charset="0"/>
                  <a:ea typeface="宋体" charset="-122"/>
                  <a:cs typeface="+mn-cs"/>
                </a:defRPr>
              </a:lvl4pPr>
              <a:lvl5pPr marL="2132929" algn="l" rtl="0" fontAlgn="base">
                <a:spcBef>
                  <a:spcPct val="0"/>
                </a:spcBef>
                <a:spcAft>
                  <a:spcPct val="0"/>
                </a:spcAft>
                <a:defRPr kern="1200">
                  <a:solidFill>
                    <a:schemeClr val="tx1"/>
                  </a:solidFill>
                  <a:latin typeface="Calibri" pitchFamily="34" charset="0"/>
                  <a:ea typeface="宋体" charset="-122"/>
                  <a:cs typeface="+mn-cs"/>
                </a:defRPr>
              </a:lvl5pPr>
              <a:lvl6pPr marL="2666162" algn="l" defTabSz="1066465" rtl="0" eaLnBrk="1" latinLnBrk="0" hangingPunct="1">
                <a:defRPr kern="1200">
                  <a:solidFill>
                    <a:schemeClr val="tx1"/>
                  </a:solidFill>
                  <a:latin typeface="Calibri" pitchFamily="34" charset="0"/>
                  <a:ea typeface="宋体" charset="-122"/>
                  <a:cs typeface="+mn-cs"/>
                </a:defRPr>
              </a:lvl6pPr>
              <a:lvl7pPr marL="3199394" algn="l" defTabSz="1066465" rtl="0" eaLnBrk="1" latinLnBrk="0" hangingPunct="1">
                <a:defRPr kern="1200">
                  <a:solidFill>
                    <a:schemeClr val="tx1"/>
                  </a:solidFill>
                  <a:latin typeface="Calibri" pitchFamily="34" charset="0"/>
                  <a:ea typeface="宋体" charset="-122"/>
                  <a:cs typeface="+mn-cs"/>
                </a:defRPr>
              </a:lvl7pPr>
              <a:lvl8pPr marL="3732627" algn="l" defTabSz="1066465" rtl="0" eaLnBrk="1" latinLnBrk="0" hangingPunct="1">
                <a:defRPr kern="1200">
                  <a:solidFill>
                    <a:schemeClr val="tx1"/>
                  </a:solidFill>
                  <a:latin typeface="Calibri" pitchFamily="34" charset="0"/>
                  <a:ea typeface="宋体" charset="-122"/>
                  <a:cs typeface="+mn-cs"/>
                </a:defRPr>
              </a:lvl8pPr>
              <a:lvl9pPr marL="4265859" algn="l" defTabSz="1066465" rtl="0" eaLnBrk="1" latinLnBrk="0" hangingPunct="1">
                <a:defRPr kern="1200">
                  <a:solidFill>
                    <a:schemeClr val="tx1"/>
                  </a:solidFill>
                  <a:latin typeface="Calibri" pitchFamily="34" charset="0"/>
                  <a:ea typeface="宋体" charset="-122"/>
                  <a:cs typeface="+mn-cs"/>
                </a:defRPr>
              </a:lvl9pPr>
            </a:lstStyle>
            <a:p>
              <a:pPr>
                <a:defRPr/>
              </a:pPr>
              <a:endParaRPr lang="zh-CN" altLang="en-US" sz="1399">
                <a:solidFill>
                  <a:srgbClr val="000000"/>
                </a:solidFill>
                <a:latin typeface="Arial" panose="020B0604020202020204" pitchFamily="34" charset="0"/>
                <a:cs typeface="Arial" panose="020B0604020202020204" pitchFamily="34" charset="0"/>
              </a:endParaRPr>
            </a:p>
          </p:txBody>
        </p:sp>
        <p:sp>
          <p:nvSpPr>
            <p:cNvPr id="26" name="文本框 33"/>
            <p:cNvSpPr txBox="1"/>
            <p:nvPr/>
          </p:nvSpPr>
          <p:spPr>
            <a:xfrm>
              <a:off x="3510232" y="4003031"/>
              <a:ext cx="2572804" cy="421880"/>
            </a:xfrm>
            <a:prstGeom prst="rect">
              <a:avLst/>
            </a:prstGeom>
            <a:solidFill>
              <a:srgbClr val="F4A100">
                <a:lumMod val="40000"/>
                <a:lumOff val="60000"/>
              </a:srgbClr>
            </a:solidFill>
          </p:spPr>
          <p:txBody>
            <a:bodyPr wrap="square">
              <a:noAutofit/>
            </a:bodyPr>
            <a:ls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533232" algn="l" rtl="0" fontAlgn="base">
                <a:spcBef>
                  <a:spcPct val="0"/>
                </a:spcBef>
                <a:spcAft>
                  <a:spcPct val="0"/>
                </a:spcAft>
                <a:defRPr kern="1200">
                  <a:solidFill>
                    <a:schemeClr val="tx1"/>
                  </a:solidFill>
                  <a:latin typeface="Calibri" pitchFamily="34" charset="0"/>
                  <a:ea typeface="宋体" charset="-122"/>
                  <a:cs typeface="+mn-cs"/>
                </a:defRPr>
              </a:lvl2pPr>
              <a:lvl3pPr marL="1066465" algn="l" rtl="0" fontAlgn="base">
                <a:spcBef>
                  <a:spcPct val="0"/>
                </a:spcBef>
                <a:spcAft>
                  <a:spcPct val="0"/>
                </a:spcAft>
                <a:defRPr kern="1200">
                  <a:solidFill>
                    <a:schemeClr val="tx1"/>
                  </a:solidFill>
                  <a:latin typeface="Calibri" pitchFamily="34" charset="0"/>
                  <a:ea typeface="宋体" charset="-122"/>
                  <a:cs typeface="+mn-cs"/>
                </a:defRPr>
              </a:lvl3pPr>
              <a:lvl4pPr marL="1599697" algn="l" rtl="0" fontAlgn="base">
                <a:spcBef>
                  <a:spcPct val="0"/>
                </a:spcBef>
                <a:spcAft>
                  <a:spcPct val="0"/>
                </a:spcAft>
                <a:defRPr kern="1200">
                  <a:solidFill>
                    <a:schemeClr val="tx1"/>
                  </a:solidFill>
                  <a:latin typeface="Calibri" pitchFamily="34" charset="0"/>
                  <a:ea typeface="宋体" charset="-122"/>
                  <a:cs typeface="+mn-cs"/>
                </a:defRPr>
              </a:lvl4pPr>
              <a:lvl5pPr marL="2132929" algn="l" rtl="0" fontAlgn="base">
                <a:spcBef>
                  <a:spcPct val="0"/>
                </a:spcBef>
                <a:spcAft>
                  <a:spcPct val="0"/>
                </a:spcAft>
                <a:defRPr kern="1200">
                  <a:solidFill>
                    <a:schemeClr val="tx1"/>
                  </a:solidFill>
                  <a:latin typeface="Calibri" pitchFamily="34" charset="0"/>
                  <a:ea typeface="宋体" charset="-122"/>
                  <a:cs typeface="+mn-cs"/>
                </a:defRPr>
              </a:lvl5pPr>
              <a:lvl6pPr marL="2666162" algn="l" defTabSz="1066465" rtl="0" eaLnBrk="1" latinLnBrk="0" hangingPunct="1">
                <a:defRPr kern="1200">
                  <a:solidFill>
                    <a:schemeClr val="tx1"/>
                  </a:solidFill>
                  <a:latin typeface="Calibri" pitchFamily="34" charset="0"/>
                  <a:ea typeface="宋体" charset="-122"/>
                  <a:cs typeface="+mn-cs"/>
                </a:defRPr>
              </a:lvl6pPr>
              <a:lvl7pPr marL="3199394" algn="l" defTabSz="1066465" rtl="0" eaLnBrk="1" latinLnBrk="0" hangingPunct="1">
                <a:defRPr kern="1200">
                  <a:solidFill>
                    <a:schemeClr val="tx1"/>
                  </a:solidFill>
                  <a:latin typeface="Calibri" pitchFamily="34" charset="0"/>
                  <a:ea typeface="宋体" charset="-122"/>
                  <a:cs typeface="+mn-cs"/>
                </a:defRPr>
              </a:lvl7pPr>
              <a:lvl8pPr marL="3732627" algn="l" defTabSz="1066465" rtl="0" eaLnBrk="1" latinLnBrk="0" hangingPunct="1">
                <a:defRPr kern="1200">
                  <a:solidFill>
                    <a:schemeClr val="tx1"/>
                  </a:solidFill>
                  <a:latin typeface="Calibri" pitchFamily="34" charset="0"/>
                  <a:ea typeface="宋体" charset="-122"/>
                  <a:cs typeface="+mn-cs"/>
                </a:defRPr>
              </a:lvl8pPr>
              <a:lvl9pPr marL="4265859" algn="l" defTabSz="1066465" rtl="0" eaLnBrk="1" latinLnBrk="0" hangingPunct="1">
                <a:defRPr kern="1200">
                  <a:solidFill>
                    <a:schemeClr val="tx1"/>
                  </a:solidFill>
                  <a:latin typeface="Calibri" pitchFamily="34" charset="0"/>
                  <a:ea typeface="宋体" charset="-122"/>
                  <a:cs typeface="+mn-cs"/>
                </a:defRPr>
              </a:lvl9pPr>
            </a:lstStyle>
            <a:p>
              <a:pPr algn="ctr">
                <a:buClrTx/>
                <a:buFontTx/>
                <a:buNone/>
                <a:defRPr/>
              </a:pPr>
              <a:r>
                <a:rPr lang="en-US" altLang="zh-CN" sz="1100" b="1" dirty="0">
                  <a:solidFill>
                    <a:srgbClr val="000000"/>
                  </a:solidFill>
                  <a:latin typeface="Arial" panose="020B0604020202020204" pitchFamily="34" charset="0"/>
                  <a:cs typeface="Arial" panose="020B0604020202020204" pitchFamily="34" charset="0"/>
                </a:rPr>
                <a:t>NRP/VTN s</a:t>
              </a:r>
              <a:r>
                <a:rPr lang="en-US" altLang="zh-CN" sz="1100" b="1" dirty="0" err="1">
                  <a:solidFill>
                    <a:srgbClr val="000000"/>
                  </a:solidFill>
                  <a:latin typeface="Arial" panose="020B0604020202020204" pitchFamily="34" charset="0"/>
                  <a:cs typeface="Arial" panose="020B0604020202020204" pitchFamily="34" charset="0"/>
                </a:rPr>
                <a:t>calability</a:t>
              </a:r>
              <a:endParaRPr lang="en-US" altLang="zh-CN" sz="1100" b="1" dirty="0">
                <a:solidFill>
                  <a:srgbClr val="000000"/>
                </a:solidFill>
                <a:latin typeface="Arial" panose="020B0604020202020204" pitchFamily="34" charset="0"/>
                <a:cs typeface="Arial" panose="020B0604020202020204" pitchFamily="34" charset="0"/>
              </a:endParaRPr>
            </a:p>
          </p:txBody>
        </p:sp>
        <p:sp>
          <p:nvSpPr>
            <p:cNvPr id="27" name="圆角矩形 26"/>
            <p:cNvSpPr/>
            <p:nvPr/>
          </p:nvSpPr>
          <p:spPr bwMode="auto">
            <a:xfrm>
              <a:off x="6509739" y="3884373"/>
              <a:ext cx="3037902" cy="2571358"/>
            </a:xfrm>
            <a:prstGeom prst="roundRect">
              <a:avLst>
                <a:gd name="adj" fmla="val 6612"/>
              </a:avLst>
            </a:prstGeom>
            <a:solidFill>
              <a:srgbClr val="FFFFFF">
                <a:lumMod val="95000"/>
              </a:srgbClr>
            </a:solidFill>
            <a:ln>
              <a:noFill/>
            </a:ln>
            <a:effectLst/>
            <a:extLst/>
          </p:spPr>
          <p:txBody>
            <a:bodyPr vert="horz" wrap="square" lIns="91404" tIns="45702" rIns="91404" bIns="45702" numCol="1" rtlCol="0"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533232" algn="l" rtl="0" fontAlgn="base">
                <a:spcBef>
                  <a:spcPct val="0"/>
                </a:spcBef>
                <a:spcAft>
                  <a:spcPct val="0"/>
                </a:spcAft>
                <a:defRPr kern="1200">
                  <a:solidFill>
                    <a:schemeClr val="tx1"/>
                  </a:solidFill>
                  <a:latin typeface="Calibri" pitchFamily="34" charset="0"/>
                  <a:ea typeface="宋体" charset="-122"/>
                  <a:cs typeface="+mn-cs"/>
                </a:defRPr>
              </a:lvl2pPr>
              <a:lvl3pPr marL="1066465" algn="l" rtl="0" fontAlgn="base">
                <a:spcBef>
                  <a:spcPct val="0"/>
                </a:spcBef>
                <a:spcAft>
                  <a:spcPct val="0"/>
                </a:spcAft>
                <a:defRPr kern="1200">
                  <a:solidFill>
                    <a:schemeClr val="tx1"/>
                  </a:solidFill>
                  <a:latin typeface="Calibri" pitchFamily="34" charset="0"/>
                  <a:ea typeface="宋体" charset="-122"/>
                  <a:cs typeface="+mn-cs"/>
                </a:defRPr>
              </a:lvl3pPr>
              <a:lvl4pPr marL="1599697" algn="l" rtl="0" fontAlgn="base">
                <a:spcBef>
                  <a:spcPct val="0"/>
                </a:spcBef>
                <a:spcAft>
                  <a:spcPct val="0"/>
                </a:spcAft>
                <a:defRPr kern="1200">
                  <a:solidFill>
                    <a:schemeClr val="tx1"/>
                  </a:solidFill>
                  <a:latin typeface="Calibri" pitchFamily="34" charset="0"/>
                  <a:ea typeface="宋体" charset="-122"/>
                  <a:cs typeface="+mn-cs"/>
                </a:defRPr>
              </a:lvl4pPr>
              <a:lvl5pPr marL="2132929" algn="l" rtl="0" fontAlgn="base">
                <a:spcBef>
                  <a:spcPct val="0"/>
                </a:spcBef>
                <a:spcAft>
                  <a:spcPct val="0"/>
                </a:spcAft>
                <a:defRPr kern="1200">
                  <a:solidFill>
                    <a:schemeClr val="tx1"/>
                  </a:solidFill>
                  <a:latin typeface="Calibri" pitchFamily="34" charset="0"/>
                  <a:ea typeface="宋体" charset="-122"/>
                  <a:cs typeface="+mn-cs"/>
                </a:defRPr>
              </a:lvl5pPr>
              <a:lvl6pPr marL="2666162" algn="l" defTabSz="1066465" rtl="0" eaLnBrk="1" latinLnBrk="0" hangingPunct="1">
                <a:defRPr kern="1200">
                  <a:solidFill>
                    <a:schemeClr val="tx1"/>
                  </a:solidFill>
                  <a:latin typeface="Calibri" pitchFamily="34" charset="0"/>
                  <a:ea typeface="宋体" charset="-122"/>
                  <a:cs typeface="+mn-cs"/>
                </a:defRPr>
              </a:lvl6pPr>
              <a:lvl7pPr marL="3199394" algn="l" defTabSz="1066465" rtl="0" eaLnBrk="1" latinLnBrk="0" hangingPunct="1">
                <a:defRPr kern="1200">
                  <a:solidFill>
                    <a:schemeClr val="tx1"/>
                  </a:solidFill>
                  <a:latin typeface="Calibri" pitchFamily="34" charset="0"/>
                  <a:ea typeface="宋体" charset="-122"/>
                  <a:cs typeface="+mn-cs"/>
                </a:defRPr>
              </a:lvl7pPr>
              <a:lvl8pPr marL="3732627" algn="l" defTabSz="1066465" rtl="0" eaLnBrk="1" latinLnBrk="0" hangingPunct="1">
                <a:defRPr kern="1200">
                  <a:solidFill>
                    <a:schemeClr val="tx1"/>
                  </a:solidFill>
                  <a:latin typeface="Calibri" pitchFamily="34" charset="0"/>
                  <a:ea typeface="宋体" charset="-122"/>
                  <a:cs typeface="+mn-cs"/>
                </a:defRPr>
              </a:lvl8pPr>
              <a:lvl9pPr marL="4265859" algn="l" defTabSz="1066465" rtl="0" eaLnBrk="1" latinLnBrk="0" hangingPunct="1">
                <a:defRPr kern="1200">
                  <a:solidFill>
                    <a:schemeClr val="tx1"/>
                  </a:solidFill>
                  <a:latin typeface="Calibri" pitchFamily="34" charset="0"/>
                  <a:ea typeface="宋体" charset="-122"/>
                  <a:cs typeface="+mn-cs"/>
                </a:defRPr>
              </a:lvl9pPr>
            </a:lstStyle>
            <a:p>
              <a:pPr>
                <a:defRPr/>
              </a:pPr>
              <a:endParaRPr lang="zh-CN" altLang="en-US" sz="1399">
                <a:solidFill>
                  <a:srgbClr val="000000"/>
                </a:solidFill>
                <a:latin typeface="Arial" panose="020B0604020202020204" pitchFamily="34" charset="0"/>
                <a:cs typeface="Arial" panose="020B0604020202020204" pitchFamily="34" charset="0"/>
              </a:endParaRPr>
            </a:p>
          </p:txBody>
        </p:sp>
        <p:sp>
          <p:nvSpPr>
            <p:cNvPr id="28" name="文本框 25"/>
            <p:cNvSpPr txBox="1"/>
            <p:nvPr/>
          </p:nvSpPr>
          <p:spPr>
            <a:xfrm>
              <a:off x="6602648" y="4570218"/>
              <a:ext cx="2877662" cy="520067"/>
            </a:xfrm>
            <a:prstGeom prst="rect">
              <a:avLst/>
            </a:prstGeom>
            <a:solidFill>
              <a:srgbClr val="F4A100">
                <a:lumMod val="40000"/>
                <a:lumOff val="60000"/>
              </a:srgbClr>
            </a:solidFill>
          </p:spPr>
          <p:txBody>
            <a:bodyPr wrap="square">
              <a:noAutofit/>
            </a:bodyPr>
            <a:ls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533232" algn="l" rtl="0" fontAlgn="base">
                <a:spcBef>
                  <a:spcPct val="0"/>
                </a:spcBef>
                <a:spcAft>
                  <a:spcPct val="0"/>
                </a:spcAft>
                <a:defRPr kern="1200">
                  <a:solidFill>
                    <a:schemeClr val="tx1"/>
                  </a:solidFill>
                  <a:latin typeface="Calibri" pitchFamily="34" charset="0"/>
                  <a:ea typeface="宋体" charset="-122"/>
                  <a:cs typeface="+mn-cs"/>
                </a:defRPr>
              </a:lvl2pPr>
              <a:lvl3pPr marL="1066465" algn="l" rtl="0" fontAlgn="base">
                <a:spcBef>
                  <a:spcPct val="0"/>
                </a:spcBef>
                <a:spcAft>
                  <a:spcPct val="0"/>
                </a:spcAft>
                <a:defRPr kern="1200">
                  <a:solidFill>
                    <a:schemeClr val="tx1"/>
                  </a:solidFill>
                  <a:latin typeface="Calibri" pitchFamily="34" charset="0"/>
                  <a:ea typeface="宋体" charset="-122"/>
                  <a:cs typeface="+mn-cs"/>
                </a:defRPr>
              </a:lvl3pPr>
              <a:lvl4pPr marL="1599697" algn="l" rtl="0" fontAlgn="base">
                <a:spcBef>
                  <a:spcPct val="0"/>
                </a:spcBef>
                <a:spcAft>
                  <a:spcPct val="0"/>
                </a:spcAft>
                <a:defRPr kern="1200">
                  <a:solidFill>
                    <a:schemeClr val="tx1"/>
                  </a:solidFill>
                  <a:latin typeface="Calibri" pitchFamily="34" charset="0"/>
                  <a:ea typeface="宋体" charset="-122"/>
                  <a:cs typeface="+mn-cs"/>
                </a:defRPr>
              </a:lvl4pPr>
              <a:lvl5pPr marL="2132929" algn="l" rtl="0" fontAlgn="base">
                <a:spcBef>
                  <a:spcPct val="0"/>
                </a:spcBef>
                <a:spcAft>
                  <a:spcPct val="0"/>
                </a:spcAft>
                <a:defRPr kern="1200">
                  <a:solidFill>
                    <a:schemeClr val="tx1"/>
                  </a:solidFill>
                  <a:latin typeface="Calibri" pitchFamily="34" charset="0"/>
                  <a:ea typeface="宋体" charset="-122"/>
                  <a:cs typeface="+mn-cs"/>
                </a:defRPr>
              </a:lvl5pPr>
              <a:lvl6pPr marL="2666162" algn="l" defTabSz="1066465" rtl="0" eaLnBrk="1" latinLnBrk="0" hangingPunct="1">
                <a:defRPr kern="1200">
                  <a:solidFill>
                    <a:schemeClr val="tx1"/>
                  </a:solidFill>
                  <a:latin typeface="Calibri" pitchFamily="34" charset="0"/>
                  <a:ea typeface="宋体" charset="-122"/>
                  <a:cs typeface="+mn-cs"/>
                </a:defRPr>
              </a:lvl6pPr>
              <a:lvl7pPr marL="3199394" algn="l" defTabSz="1066465" rtl="0" eaLnBrk="1" latinLnBrk="0" hangingPunct="1">
                <a:defRPr kern="1200">
                  <a:solidFill>
                    <a:schemeClr val="tx1"/>
                  </a:solidFill>
                  <a:latin typeface="Calibri" pitchFamily="34" charset="0"/>
                  <a:ea typeface="宋体" charset="-122"/>
                  <a:cs typeface="+mn-cs"/>
                </a:defRPr>
              </a:lvl7pPr>
              <a:lvl8pPr marL="3732627" algn="l" defTabSz="1066465" rtl="0" eaLnBrk="1" latinLnBrk="0" hangingPunct="1">
                <a:defRPr kern="1200">
                  <a:solidFill>
                    <a:schemeClr val="tx1"/>
                  </a:solidFill>
                  <a:latin typeface="Calibri" pitchFamily="34" charset="0"/>
                  <a:ea typeface="宋体" charset="-122"/>
                  <a:cs typeface="+mn-cs"/>
                </a:defRPr>
              </a:lvl8pPr>
              <a:lvl9pPr marL="4265859" algn="l" defTabSz="1066465" rtl="0" eaLnBrk="1" latinLnBrk="0" hangingPunct="1">
                <a:defRPr kern="1200">
                  <a:solidFill>
                    <a:schemeClr val="tx1"/>
                  </a:solidFill>
                  <a:latin typeface="Calibri" pitchFamily="34" charset="0"/>
                  <a:ea typeface="宋体" charset="-122"/>
                  <a:cs typeface="+mn-cs"/>
                </a:defRPr>
              </a:lvl9pPr>
            </a:lstStyle>
            <a:p>
              <a:pPr algn="ctr">
                <a:buClrTx/>
                <a:buFontTx/>
                <a:buNone/>
                <a:defRPr/>
              </a:pPr>
              <a:r>
                <a:rPr lang="en-US" altLang="zh-CN" sz="1100" b="1" dirty="0">
                  <a:solidFill>
                    <a:srgbClr val="000000"/>
                  </a:solidFill>
                  <a:latin typeface="Arial" panose="020B0604020202020204" pitchFamily="34" charset="0"/>
                  <a:cs typeface="Arial" panose="020B0604020202020204" pitchFamily="34" charset="0"/>
                </a:rPr>
                <a:t>SR based E2E IETF network slice realization</a:t>
              </a:r>
              <a:endParaRPr lang="zh-CN" altLang="en-US" sz="1100" b="1" dirty="0">
                <a:solidFill>
                  <a:srgbClr val="000000"/>
                </a:solidFill>
                <a:latin typeface="Arial" panose="020B0604020202020204" pitchFamily="34" charset="0"/>
                <a:cs typeface="Arial" panose="020B0604020202020204" pitchFamily="34" charset="0"/>
              </a:endParaRPr>
            </a:p>
          </p:txBody>
        </p:sp>
        <p:sp>
          <p:nvSpPr>
            <p:cNvPr id="29" name="文本框 25"/>
            <p:cNvSpPr txBox="1"/>
            <p:nvPr/>
          </p:nvSpPr>
          <p:spPr>
            <a:xfrm>
              <a:off x="6611635" y="5193886"/>
              <a:ext cx="2860685" cy="461665"/>
            </a:xfrm>
            <a:prstGeom prst="rect">
              <a:avLst/>
            </a:prstGeom>
            <a:solidFill>
              <a:srgbClr val="F4A100">
                <a:lumMod val="40000"/>
                <a:lumOff val="60000"/>
              </a:srgbClr>
            </a:solidFill>
          </p:spPr>
          <p:txBody>
            <a:bodyPr wrap="square">
              <a:noAutofit/>
            </a:bodyPr>
            <a:ls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533232" algn="l" rtl="0" fontAlgn="base">
                <a:spcBef>
                  <a:spcPct val="0"/>
                </a:spcBef>
                <a:spcAft>
                  <a:spcPct val="0"/>
                </a:spcAft>
                <a:defRPr kern="1200">
                  <a:solidFill>
                    <a:schemeClr val="tx1"/>
                  </a:solidFill>
                  <a:latin typeface="Calibri" pitchFamily="34" charset="0"/>
                  <a:ea typeface="宋体" charset="-122"/>
                  <a:cs typeface="+mn-cs"/>
                </a:defRPr>
              </a:lvl2pPr>
              <a:lvl3pPr marL="1066465" algn="l" rtl="0" fontAlgn="base">
                <a:spcBef>
                  <a:spcPct val="0"/>
                </a:spcBef>
                <a:spcAft>
                  <a:spcPct val="0"/>
                </a:spcAft>
                <a:defRPr kern="1200">
                  <a:solidFill>
                    <a:schemeClr val="tx1"/>
                  </a:solidFill>
                  <a:latin typeface="Calibri" pitchFamily="34" charset="0"/>
                  <a:ea typeface="宋体" charset="-122"/>
                  <a:cs typeface="+mn-cs"/>
                </a:defRPr>
              </a:lvl3pPr>
              <a:lvl4pPr marL="1599697" algn="l" rtl="0" fontAlgn="base">
                <a:spcBef>
                  <a:spcPct val="0"/>
                </a:spcBef>
                <a:spcAft>
                  <a:spcPct val="0"/>
                </a:spcAft>
                <a:defRPr kern="1200">
                  <a:solidFill>
                    <a:schemeClr val="tx1"/>
                  </a:solidFill>
                  <a:latin typeface="Calibri" pitchFamily="34" charset="0"/>
                  <a:ea typeface="宋体" charset="-122"/>
                  <a:cs typeface="+mn-cs"/>
                </a:defRPr>
              </a:lvl4pPr>
              <a:lvl5pPr marL="2132929" algn="l" rtl="0" fontAlgn="base">
                <a:spcBef>
                  <a:spcPct val="0"/>
                </a:spcBef>
                <a:spcAft>
                  <a:spcPct val="0"/>
                </a:spcAft>
                <a:defRPr kern="1200">
                  <a:solidFill>
                    <a:schemeClr val="tx1"/>
                  </a:solidFill>
                  <a:latin typeface="Calibri" pitchFamily="34" charset="0"/>
                  <a:ea typeface="宋体" charset="-122"/>
                  <a:cs typeface="+mn-cs"/>
                </a:defRPr>
              </a:lvl5pPr>
              <a:lvl6pPr marL="2666162" algn="l" defTabSz="1066465" rtl="0" eaLnBrk="1" latinLnBrk="0" hangingPunct="1">
                <a:defRPr kern="1200">
                  <a:solidFill>
                    <a:schemeClr val="tx1"/>
                  </a:solidFill>
                  <a:latin typeface="Calibri" pitchFamily="34" charset="0"/>
                  <a:ea typeface="宋体" charset="-122"/>
                  <a:cs typeface="+mn-cs"/>
                </a:defRPr>
              </a:lvl6pPr>
              <a:lvl7pPr marL="3199394" algn="l" defTabSz="1066465" rtl="0" eaLnBrk="1" latinLnBrk="0" hangingPunct="1">
                <a:defRPr kern="1200">
                  <a:solidFill>
                    <a:schemeClr val="tx1"/>
                  </a:solidFill>
                  <a:latin typeface="Calibri" pitchFamily="34" charset="0"/>
                  <a:ea typeface="宋体" charset="-122"/>
                  <a:cs typeface="+mn-cs"/>
                </a:defRPr>
              </a:lvl7pPr>
              <a:lvl8pPr marL="3732627" algn="l" defTabSz="1066465" rtl="0" eaLnBrk="1" latinLnBrk="0" hangingPunct="1">
                <a:defRPr kern="1200">
                  <a:solidFill>
                    <a:schemeClr val="tx1"/>
                  </a:solidFill>
                  <a:latin typeface="Calibri" pitchFamily="34" charset="0"/>
                  <a:ea typeface="宋体" charset="-122"/>
                  <a:cs typeface="+mn-cs"/>
                </a:defRPr>
              </a:lvl8pPr>
              <a:lvl9pPr marL="4265859" algn="l" defTabSz="1066465" rtl="0" eaLnBrk="1" latinLnBrk="0" hangingPunct="1">
                <a:defRPr kern="1200">
                  <a:solidFill>
                    <a:schemeClr val="tx1"/>
                  </a:solidFill>
                  <a:latin typeface="Calibri" pitchFamily="34" charset="0"/>
                  <a:ea typeface="宋体" charset="-122"/>
                  <a:cs typeface="+mn-cs"/>
                </a:defRPr>
              </a:lvl9pPr>
            </a:lstStyle>
            <a:p>
              <a:pPr algn="ctr">
                <a:buClrTx/>
                <a:buFontTx/>
                <a:buNone/>
                <a:defRPr/>
              </a:pPr>
              <a:r>
                <a:rPr lang="en-US" altLang="zh-CN" sz="1100" b="1" dirty="0">
                  <a:solidFill>
                    <a:srgbClr val="000000"/>
                  </a:solidFill>
                  <a:latin typeface="Arial" panose="020B0604020202020204" pitchFamily="34" charset="0"/>
                  <a:cs typeface="Arial" panose="020B0604020202020204" pitchFamily="34" charset="0"/>
                </a:rPr>
                <a:t>IPv6 based E2E IETF network slice realization</a:t>
              </a:r>
              <a:endParaRPr lang="zh-CN" altLang="en-US" sz="1100" b="1" dirty="0">
                <a:solidFill>
                  <a:srgbClr val="000000"/>
                </a:solidFill>
                <a:latin typeface="Arial" panose="020B0604020202020204" pitchFamily="34" charset="0"/>
                <a:cs typeface="Arial" panose="020B0604020202020204" pitchFamily="34" charset="0"/>
              </a:endParaRPr>
            </a:p>
          </p:txBody>
        </p:sp>
        <p:sp>
          <p:nvSpPr>
            <p:cNvPr id="30" name="文本框 25"/>
            <p:cNvSpPr txBox="1"/>
            <p:nvPr/>
          </p:nvSpPr>
          <p:spPr>
            <a:xfrm>
              <a:off x="6602648" y="5809529"/>
              <a:ext cx="2877662" cy="600164"/>
            </a:xfrm>
            <a:prstGeom prst="rect">
              <a:avLst/>
            </a:prstGeom>
            <a:solidFill>
              <a:srgbClr val="F4A100">
                <a:lumMod val="40000"/>
                <a:lumOff val="60000"/>
              </a:srgbClr>
            </a:solidFill>
          </p:spPr>
          <p:txBody>
            <a:bodyPr wrap="square">
              <a:noAutofit/>
            </a:bodyPr>
            <a:ls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533232" algn="l" rtl="0" fontAlgn="base">
                <a:spcBef>
                  <a:spcPct val="0"/>
                </a:spcBef>
                <a:spcAft>
                  <a:spcPct val="0"/>
                </a:spcAft>
                <a:defRPr kern="1200">
                  <a:solidFill>
                    <a:schemeClr val="tx1"/>
                  </a:solidFill>
                  <a:latin typeface="Calibri" pitchFamily="34" charset="0"/>
                  <a:ea typeface="宋体" charset="-122"/>
                  <a:cs typeface="+mn-cs"/>
                </a:defRPr>
              </a:lvl2pPr>
              <a:lvl3pPr marL="1066465" algn="l" rtl="0" fontAlgn="base">
                <a:spcBef>
                  <a:spcPct val="0"/>
                </a:spcBef>
                <a:spcAft>
                  <a:spcPct val="0"/>
                </a:spcAft>
                <a:defRPr kern="1200">
                  <a:solidFill>
                    <a:schemeClr val="tx1"/>
                  </a:solidFill>
                  <a:latin typeface="Calibri" pitchFamily="34" charset="0"/>
                  <a:ea typeface="宋体" charset="-122"/>
                  <a:cs typeface="+mn-cs"/>
                </a:defRPr>
              </a:lvl3pPr>
              <a:lvl4pPr marL="1599697" algn="l" rtl="0" fontAlgn="base">
                <a:spcBef>
                  <a:spcPct val="0"/>
                </a:spcBef>
                <a:spcAft>
                  <a:spcPct val="0"/>
                </a:spcAft>
                <a:defRPr kern="1200">
                  <a:solidFill>
                    <a:schemeClr val="tx1"/>
                  </a:solidFill>
                  <a:latin typeface="Calibri" pitchFamily="34" charset="0"/>
                  <a:ea typeface="宋体" charset="-122"/>
                  <a:cs typeface="+mn-cs"/>
                </a:defRPr>
              </a:lvl4pPr>
              <a:lvl5pPr marL="2132929" algn="l" rtl="0" fontAlgn="base">
                <a:spcBef>
                  <a:spcPct val="0"/>
                </a:spcBef>
                <a:spcAft>
                  <a:spcPct val="0"/>
                </a:spcAft>
                <a:defRPr kern="1200">
                  <a:solidFill>
                    <a:schemeClr val="tx1"/>
                  </a:solidFill>
                  <a:latin typeface="Calibri" pitchFamily="34" charset="0"/>
                  <a:ea typeface="宋体" charset="-122"/>
                  <a:cs typeface="+mn-cs"/>
                </a:defRPr>
              </a:lvl5pPr>
              <a:lvl6pPr marL="2666162" algn="l" defTabSz="1066465" rtl="0" eaLnBrk="1" latinLnBrk="0" hangingPunct="1">
                <a:defRPr kern="1200">
                  <a:solidFill>
                    <a:schemeClr val="tx1"/>
                  </a:solidFill>
                  <a:latin typeface="Calibri" pitchFamily="34" charset="0"/>
                  <a:ea typeface="宋体" charset="-122"/>
                  <a:cs typeface="+mn-cs"/>
                </a:defRPr>
              </a:lvl6pPr>
              <a:lvl7pPr marL="3199394" algn="l" defTabSz="1066465" rtl="0" eaLnBrk="1" latinLnBrk="0" hangingPunct="1">
                <a:defRPr kern="1200">
                  <a:solidFill>
                    <a:schemeClr val="tx1"/>
                  </a:solidFill>
                  <a:latin typeface="Calibri" pitchFamily="34" charset="0"/>
                  <a:ea typeface="宋体" charset="-122"/>
                  <a:cs typeface="+mn-cs"/>
                </a:defRPr>
              </a:lvl7pPr>
              <a:lvl8pPr marL="3732627" algn="l" defTabSz="1066465" rtl="0" eaLnBrk="1" latinLnBrk="0" hangingPunct="1">
                <a:defRPr kern="1200">
                  <a:solidFill>
                    <a:schemeClr val="tx1"/>
                  </a:solidFill>
                  <a:latin typeface="Calibri" pitchFamily="34" charset="0"/>
                  <a:ea typeface="宋体" charset="-122"/>
                  <a:cs typeface="+mn-cs"/>
                </a:defRPr>
              </a:lvl8pPr>
              <a:lvl9pPr marL="4265859" algn="l" defTabSz="1066465" rtl="0" eaLnBrk="1" latinLnBrk="0" hangingPunct="1">
                <a:defRPr kern="1200">
                  <a:solidFill>
                    <a:schemeClr val="tx1"/>
                  </a:solidFill>
                  <a:latin typeface="Calibri" pitchFamily="34" charset="0"/>
                  <a:ea typeface="宋体" charset="-122"/>
                  <a:cs typeface="+mn-cs"/>
                </a:defRPr>
              </a:lvl9pPr>
            </a:lstStyle>
            <a:p>
              <a:pPr algn="ctr">
                <a:buClrTx/>
                <a:buFontTx/>
                <a:buNone/>
                <a:defRPr/>
              </a:pPr>
              <a:r>
                <a:rPr lang="en-US" altLang="zh-CN" sz="1100" b="1" dirty="0">
                  <a:solidFill>
                    <a:srgbClr val="000000"/>
                  </a:solidFill>
                  <a:latin typeface="Arial" panose="020B0604020202020204" pitchFamily="34" charset="0"/>
                  <a:cs typeface="Arial" panose="020B0604020202020204" pitchFamily="34" charset="0"/>
                </a:rPr>
                <a:t>MPLS based E2E IETF network slice realization</a:t>
              </a:r>
              <a:endParaRPr lang="zh-CN" altLang="en-US" sz="1100" b="1" dirty="0">
                <a:solidFill>
                  <a:srgbClr val="000000"/>
                </a:solidFill>
                <a:latin typeface="Arial" panose="020B0604020202020204" pitchFamily="34" charset="0"/>
                <a:cs typeface="Arial" panose="020B0604020202020204" pitchFamily="34" charset="0"/>
              </a:endParaRPr>
            </a:p>
          </p:txBody>
        </p:sp>
        <p:cxnSp>
          <p:nvCxnSpPr>
            <p:cNvPr id="31" name="肘形连接符 30"/>
            <p:cNvCxnSpPr>
              <a:cxnSpLocks/>
              <a:stCxn id="46" idx="0"/>
              <a:endCxn id="22" idx="0"/>
            </p:cNvCxnSpPr>
            <p:nvPr/>
          </p:nvCxnSpPr>
          <p:spPr bwMode="auto">
            <a:xfrm rot="16200000" flipH="1" flipV="1">
              <a:off x="6232886" y="-1190622"/>
              <a:ext cx="12054" cy="9074943"/>
            </a:xfrm>
            <a:prstGeom prst="bentConnector3">
              <a:avLst>
                <a:gd name="adj1" fmla="val -1896466"/>
              </a:avLst>
            </a:prstGeom>
            <a:noFill/>
            <a:ln w="9525" cap="flat" cmpd="sng" algn="ctr">
              <a:solidFill>
                <a:srgbClr val="000000"/>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直接箭头连接符 31"/>
            <p:cNvCxnSpPr>
              <a:cxnSpLocks/>
              <a:endCxn id="36" idx="0"/>
            </p:cNvCxnSpPr>
            <p:nvPr/>
          </p:nvCxnSpPr>
          <p:spPr bwMode="auto">
            <a:xfrm>
              <a:off x="4760211" y="3110056"/>
              <a:ext cx="2" cy="242191"/>
            </a:xfrm>
            <a:prstGeom prst="straightConnector1">
              <a:avLst/>
            </a:prstGeom>
            <a:noFill/>
            <a:ln w="9525" cap="flat" cmpd="sng" algn="ctr">
              <a:solidFill>
                <a:srgbClr val="000000"/>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矩形 32"/>
            <p:cNvSpPr/>
            <p:nvPr/>
          </p:nvSpPr>
          <p:spPr>
            <a:xfrm>
              <a:off x="403944" y="4734444"/>
              <a:ext cx="2590872" cy="624341"/>
            </a:xfrm>
            <a:prstGeom prst="rect">
              <a:avLst/>
            </a:prstGeom>
            <a:solidFill>
              <a:srgbClr val="9DC3E6"/>
            </a:solidFill>
          </p:spPr>
          <p:txBody>
            <a:bodyPr wrap="square" rtlCol="0">
              <a:noAutofit/>
            </a:bodyPr>
            <a:ls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533232" algn="l" rtl="0" fontAlgn="base">
                <a:spcBef>
                  <a:spcPct val="0"/>
                </a:spcBef>
                <a:spcAft>
                  <a:spcPct val="0"/>
                </a:spcAft>
                <a:defRPr kern="1200">
                  <a:solidFill>
                    <a:schemeClr val="tx1"/>
                  </a:solidFill>
                  <a:latin typeface="Calibri" pitchFamily="34" charset="0"/>
                  <a:ea typeface="宋体" charset="-122"/>
                  <a:cs typeface="+mn-cs"/>
                </a:defRPr>
              </a:lvl2pPr>
              <a:lvl3pPr marL="1066465" algn="l" rtl="0" fontAlgn="base">
                <a:spcBef>
                  <a:spcPct val="0"/>
                </a:spcBef>
                <a:spcAft>
                  <a:spcPct val="0"/>
                </a:spcAft>
                <a:defRPr kern="1200">
                  <a:solidFill>
                    <a:schemeClr val="tx1"/>
                  </a:solidFill>
                  <a:latin typeface="Calibri" pitchFamily="34" charset="0"/>
                  <a:ea typeface="宋体" charset="-122"/>
                  <a:cs typeface="+mn-cs"/>
                </a:defRPr>
              </a:lvl3pPr>
              <a:lvl4pPr marL="1599697" algn="l" rtl="0" fontAlgn="base">
                <a:spcBef>
                  <a:spcPct val="0"/>
                </a:spcBef>
                <a:spcAft>
                  <a:spcPct val="0"/>
                </a:spcAft>
                <a:defRPr kern="1200">
                  <a:solidFill>
                    <a:schemeClr val="tx1"/>
                  </a:solidFill>
                  <a:latin typeface="Calibri" pitchFamily="34" charset="0"/>
                  <a:ea typeface="宋体" charset="-122"/>
                  <a:cs typeface="+mn-cs"/>
                </a:defRPr>
              </a:lvl4pPr>
              <a:lvl5pPr marL="2132929" algn="l" rtl="0" fontAlgn="base">
                <a:spcBef>
                  <a:spcPct val="0"/>
                </a:spcBef>
                <a:spcAft>
                  <a:spcPct val="0"/>
                </a:spcAft>
                <a:defRPr kern="1200">
                  <a:solidFill>
                    <a:schemeClr val="tx1"/>
                  </a:solidFill>
                  <a:latin typeface="Calibri" pitchFamily="34" charset="0"/>
                  <a:ea typeface="宋体" charset="-122"/>
                  <a:cs typeface="+mn-cs"/>
                </a:defRPr>
              </a:lvl5pPr>
              <a:lvl6pPr marL="2666162" algn="l" defTabSz="1066465" rtl="0" eaLnBrk="1" latinLnBrk="0" hangingPunct="1">
                <a:defRPr kern="1200">
                  <a:solidFill>
                    <a:schemeClr val="tx1"/>
                  </a:solidFill>
                  <a:latin typeface="Calibri" pitchFamily="34" charset="0"/>
                  <a:ea typeface="宋体" charset="-122"/>
                  <a:cs typeface="+mn-cs"/>
                </a:defRPr>
              </a:lvl6pPr>
              <a:lvl7pPr marL="3199394" algn="l" defTabSz="1066465" rtl="0" eaLnBrk="1" latinLnBrk="0" hangingPunct="1">
                <a:defRPr kern="1200">
                  <a:solidFill>
                    <a:schemeClr val="tx1"/>
                  </a:solidFill>
                  <a:latin typeface="Calibri" pitchFamily="34" charset="0"/>
                  <a:ea typeface="宋体" charset="-122"/>
                  <a:cs typeface="+mn-cs"/>
                </a:defRPr>
              </a:lvl7pPr>
              <a:lvl8pPr marL="3732627" algn="l" defTabSz="1066465" rtl="0" eaLnBrk="1" latinLnBrk="0" hangingPunct="1">
                <a:defRPr kern="1200">
                  <a:solidFill>
                    <a:schemeClr val="tx1"/>
                  </a:solidFill>
                  <a:latin typeface="Calibri" pitchFamily="34" charset="0"/>
                  <a:ea typeface="宋体" charset="-122"/>
                  <a:cs typeface="+mn-cs"/>
                </a:defRPr>
              </a:lvl8pPr>
              <a:lvl9pPr marL="4265859" algn="l" defTabSz="1066465" rtl="0" eaLnBrk="1" latinLnBrk="0" hangingPunct="1">
                <a:defRPr kern="1200">
                  <a:solidFill>
                    <a:schemeClr val="tx1"/>
                  </a:solidFill>
                  <a:latin typeface="Calibri" pitchFamily="34" charset="0"/>
                  <a:ea typeface="宋体" charset="-122"/>
                  <a:cs typeface="+mn-cs"/>
                </a:defRPr>
              </a:lvl9pPr>
            </a:lstStyle>
            <a:p>
              <a:pPr algn="ctr" fontAlgn="auto">
                <a:spcBef>
                  <a:spcPts val="0"/>
                </a:spcBef>
                <a:spcAft>
                  <a:spcPts val="0"/>
                </a:spcAft>
                <a:defRPr/>
              </a:pPr>
              <a:r>
                <a:rPr lang="en-US" altLang="zh-CN" sz="1100" b="1" kern="0" dirty="0">
                  <a:solidFill>
                    <a:srgbClr val="000000"/>
                  </a:solidFill>
                  <a:latin typeface="Arial" panose="020B0604020202020204" pitchFamily="34" charset="0"/>
                  <a:cs typeface="Arial" panose="020B0604020202020204" pitchFamily="34" charset="0"/>
                </a:rPr>
                <a:t>SR Resource-aware Segments</a:t>
              </a:r>
            </a:p>
          </p:txBody>
        </p:sp>
        <p:sp>
          <p:nvSpPr>
            <p:cNvPr id="34" name="矩形 33"/>
            <p:cNvSpPr/>
            <p:nvPr/>
          </p:nvSpPr>
          <p:spPr>
            <a:xfrm>
              <a:off x="403944" y="3999980"/>
              <a:ext cx="2590872" cy="551546"/>
            </a:xfrm>
            <a:prstGeom prst="rect">
              <a:avLst/>
            </a:prstGeom>
            <a:solidFill>
              <a:srgbClr val="9DC3E6"/>
            </a:solidFill>
          </p:spPr>
          <p:txBody>
            <a:bodyPr wrap="square" rtlCol="0">
              <a:noAutofit/>
            </a:bodyPr>
            <a:ls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533232" algn="l" rtl="0" fontAlgn="base">
                <a:spcBef>
                  <a:spcPct val="0"/>
                </a:spcBef>
                <a:spcAft>
                  <a:spcPct val="0"/>
                </a:spcAft>
                <a:defRPr kern="1200">
                  <a:solidFill>
                    <a:schemeClr val="tx1"/>
                  </a:solidFill>
                  <a:latin typeface="Calibri" pitchFamily="34" charset="0"/>
                  <a:ea typeface="宋体" charset="-122"/>
                  <a:cs typeface="+mn-cs"/>
                </a:defRPr>
              </a:lvl2pPr>
              <a:lvl3pPr marL="1066465" algn="l" rtl="0" fontAlgn="base">
                <a:spcBef>
                  <a:spcPct val="0"/>
                </a:spcBef>
                <a:spcAft>
                  <a:spcPct val="0"/>
                </a:spcAft>
                <a:defRPr kern="1200">
                  <a:solidFill>
                    <a:schemeClr val="tx1"/>
                  </a:solidFill>
                  <a:latin typeface="Calibri" pitchFamily="34" charset="0"/>
                  <a:ea typeface="宋体" charset="-122"/>
                  <a:cs typeface="+mn-cs"/>
                </a:defRPr>
              </a:lvl3pPr>
              <a:lvl4pPr marL="1599697" algn="l" rtl="0" fontAlgn="base">
                <a:spcBef>
                  <a:spcPct val="0"/>
                </a:spcBef>
                <a:spcAft>
                  <a:spcPct val="0"/>
                </a:spcAft>
                <a:defRPr kern="1200">
                  <a:solidFill>
                    <a:schemeClr val="tx1"/>
                  </a:solidFill>
                  <a:latin typeface="Calibri" pitchFamily="34" charset="0"/>
                  <a:ea typeface="宋体" charset="-122"/>
                  <a:cs typeface="+mn-cs"/>
                </a:defRPr>
              </a:lvl4pPr>
              <a:lvl5pPr marL="2132929" algn="l" rtl="0" fontAlgn="base">
                <a:spcBef>
                  <a:spcPct val="0"/>
                </a:spcBef>
                <a:spcAft>
                  <a:spcPct val="0"/>
                </a:spcAft>
                <a:defRPr kern="1200">
                  <a:solidFill>
                    <a:schemeClr val="tx1"/>
                  </a:solidFill>
                  <a:latin typeface="Calibri" pitchFamily="34" charset="0"/>
                  <a:ea typeface="宋体" charset="-122"/>
                  <a:cs typeface="+mn-cs"/>
                </a:defRPr>
              </a:lvl5pPr>
              <a:lvl6pPr marL="2666162" algn="l" defTabSz="1066465" rtl="0" eaLnBrk="1" latinLnBrk="0" hangingPunct="1">
                <a:defRPr kern="1200">
                  <a:solidFill>
                    <a:schemeClr val="tx1"/>
                  </a:solidFill>
                  <a:latin typeface="Calibri" pitchFamily="34" charset="0"/>
                  <a:ea typeface="宋体" charset="-122"/>
                  <a:cs typeface="+mn-cs"/>
                </a:defRPr>
              </a:lvl6pPr>
              <a:lvl7pPr marL="3199394" algn="l" defTabSz="1066465" rtl="0" eaLnBrk="1" latinLnBrk="0" hangingPunct="1">
                <a:defRPr kern="1200">
                  <a:solidFill>
                    <a:schemeClr val="tx1"/>
                  </a:solidFill>
                  <a:latin typeface="Calibri" pitchFamily="34" charset="0"/>
                  <a:ea typeface="宋体" charset="-122"/>
                  <a:cs typeface="+mn-cs"/>
                </a:defRPr>
              </a:lvl7pPr>
              <a:lvl8pPr marL="3732627" algn="l" defTabSz="1066465" rtl="0" eaLnBrk="1" latinLnBrk="0" hangingPunct="1">
                <a:defRPr kern="1200">
                  <a:solidFill>
                    <a:schemeClr val="tx1"/>
                  </a:solidFill>
                  <a:latin typeface="Calibri" pitchFamily="34" charset="0"/>
                  <a:ea typeface="宋体" charset="-122"/>
                  <a:cs typeface="+mn-cs"/>
                </a:defRPr>
              </a:lvl8pPr>
              <a:lvl9pPr marL="4265859" algn="l" defTabSz="1066465" rtl="0" eaLnBrk="1" latinLnBrk="0" hangingPunct="1">
                <a:defRPr kern="1200">
                  <a:solidFill>
                    <a:schemeClr val="tx1"/>
                  </a:solidFill>
                  <a:latin typeface="Calibri" pitchFamily="34" charset="0"/>
                  <a:ea typeface="宋体" charset="-122"/>
                  <a:cs typeface="+mn-cs"/>
                </a:defRPr>
              </a:lvl9pPr>
            </a:lstStyle>
            <a:p>
              <a:pPr algn="ctr" fontAlgn="auto">
                <a:spcBef>
                  <a:spcPts val="0"/>
                </a:spcBef>
                <a:spcAft>
                  <a:spcPts val="0"/>
                </a:spcAft>
                <a:defRPr/>
              </a:pPr>
              <a:r>
                <a:rPr lang="en-US" altLang="zh-CN" sz="1100" b="1" kern="0" dirty="0">
                  <a:solidFill>
                    <a:srgbClr val="000000"/>
                  </a:solidFill>
                  <a:latin typeface="Arial" panose="020B0604020202020204" pitchFamily="34" charset="0"/>
                  <a:cs typeface="Arial" panose="020B0604020202020204" pitchFamily="34" charset="0"/>
                </a:rPr>
                <a:t>SR based VPN+ Data Plane</a:t>
              </a:r>
            </a:p>
          </p:txBody>
        </p:sp>
        <p:sp>
          <p:nvSpPr>
            <p:cNvPr id="35" name="文本框 33"/>
            <p:cNvSpPr txBox="1"/>
            <p:nvPr/>
          </p:nvSpPr>
          <p:spPr>
            <a:xfrm>
              <a:off x="3518373" y="4498249"/>
              <a:ext cx="2564663" cy="729282"/>
            </a:xfrm>
            <a:prstGeom prst="rect">
              <a:avLst/>
            </a:prstGeom>
            <a:solidFill>
              <a:srgbClr val="9DC3E6"/>
            </a:solidFill>
          </p:spPr>
          <p:txBody>
            <a:bodyPr wrap="square" rtlCol="0">
              <a:noAutofit/>
            </a:bodyPr>
            <a:lstStyle>
              <a:defPPr>
                <a:defRPr lang="en-US"/>
              </a:defPPr>
              <a:lvl1pPr marR="0" lvl="0" indent="0" algn="ctr" fontAlgn="auto">
                <a:lnSpc>
                  <a:spcPct val="100000"/>
                </a:lnSpc>
                <a:spcBef>
                  <a:spcPts val="0"/>
                </a:spcBef>
                <a:spcAft>
                  <a:spcPts val="0"/>
                </a:spcAft>
                <a:buClrTx/>
                <a:buSzTx/>
                <a:buFontTx/>
                <a:buNone/>
                <a:tabLst/>
                <a:defRPr kumimoji="0" sz="1600" b="0" i="0" u="none" strike="noStrike" kern="0" cap="none" spc="0" normalizeH="0" baseline="0">
                  <a:ln>
                    <a:noFill/>
                  </a:ln>
                  <a:solidFill>
                    <a:srgbClr val="000000"/>
                  </a:solidFill>
                  <a:effectLst/>
                  <a:uLnTx/>
                  <a:uFillTx/>
                  <a:latin typeface="Calibri" pitchFamily="34" charset="0"/>
                  <a:ea typeface="宋体" charset="-122"/>
                </a:defRPr>
              </a:lvl1pPr>
              <a:lvl2pPr marL="533232" fontAlgn="base">
                <a:spcBef>
                  <a:spcPct val="0"/>
                </a:spcBef>
                <a:spcAft>
                  <a:spcPct val="0"/>
                </a:spcAft>
                <a:defRPr>
                  <a:latin typeface="Calibri" pitchFamily="34" charset="0"/>
                  <a:ea typeface="宋体" charset="-122"/>
                </a:defRPr>
              </a:lvl2pPr>
              <a:lvl3pPr marL="1066465" fontAlgn="base">
                <a:spcBef>
                  <a:spcPct val="0"/>
                </a:spcBef>
                <a:spcAft>
                  <a:spcPct val="0"/>
                </a:spcAft>
                <a:defRPr>
                  <a:latin typeface="Calibri" pitchFamily="34" charset="0"/>
                  <a:ea typeface="宋体" charset="-122"/>
                </a:defRPr>
              </a:lvl3pPr>
              <a:lvl4pPr marL="1599697" fontAlgn="base">
                <a:spcBef>
                  <a:spcPct val="0"/>
                </a:spcBef>
                <a:spcAft>
                  <a:spcPct val="0"/>
                </a:spcAft>
                <a:defRPr>
                  <a:latin typeface="Calibri" pitchFamily="34" charset="0"/>
                  <a:ea typeface="宋体" charset="-122"/>
                </a:defRPr>
              </a:lvl4pPr>
              <a:lvl5pPr marL="2132929" fontAlgn="base">
                <a:spcBef>
                  <a:spcPct val="0"/>
                </a:spcBef>
                <a:spcAft>
                  <a:spcPct val="0"/>
                </a:spcAft>
                <a:defRPr>
                  <a:latin typeface="Calibri" pitchFamily="34" charset="0"/>
                  <a:ea typeface="宋体" charset="-122"/>
                </a:defRPr>
              </a:lvl5pPr>
              <a:lvl6pPr marL="2666162" defTabSz="1066465">
                <a:defRPr>
                  <a:latin typeface="Calibri" pitchFamily="34" charset="0"/>
                  <a:ea typeface="宋体" charset="-122"/>
                </a:defRPr>
              </a:lvl6pPr>
              <a:lvl7pPr marL="3199394" defTabSz="1066465">
                <a:defRPr>
                  <a:latin typeface="Calibri" pitchFamily="34" charset="0"/>
                  <a:ea typeface="宋体" charset="-122"/>
                </a:defRPr>
              </a:lvl7pPr>
              <a:lvl8pPr marL="3732627" defTabSz="1066465">
                <a:defRPr>
                  <a:latin typeface="Calibri" pitchFamily="34" charset="0"/>
                  <a:ea typeface="宋体" charset="-122"/>
                </a:defRPr>
              </a:lvl8pPr>
              <a:lvl9pPr marL="4265859" defTabSz="1066465">
                <a:defRPr>
                  <a:latin typeface="Calibri" pitchFamily="34" charset="0"/>
                  <a:ea typeface="宋体" charset="-122"/>
                </a:defRPr>
              </a:lvl9pPr>
            </a:lstStyle>
            <a:p>
              <a:pPr>
                <a:defRPr/>
              </a:pPr>
              <a:r>
                <a:rPr lang="en-US" altLang="zh-CN" sz="1100" b="1" dirty="0">
                  <a:latin typeface="Arial" panose="020B0604020202020204" pitchFamily="34" charset="0"/>
                  <a:cs typeface="Arial" panose="020B0604020202020204" pitchFamily="34" charset="0"/>
                </a:rPr>
                <a:t>IPv6 HBH based VPN+ data plane</a:t>
              </a:r>
              <a:endParaRPr lang="en-US" altLang="zh-CN" sz="1200" b="1" dirty="0">
                <a:latin typeface="Arial" panose="020B0604020202020204" pitchFamily="34" charset="0"/>
                <a:cs typeface="Arial" panose="020B0604020202020204" pitchFamily="34" charset="0"/>
              </a:endParaRPr>
            </a:p>
          </p:txBody>
        </p:sp>
        <p:sp>
          <p:nvSpPr>
            <p:cNvPr id="36" name="矩形 35"/>
            <p:cNvSpPr/>
            <p:nvPr/>
          </p:nvSpPr>
          <p:spPr bwMode="auto">
            <a:xfrm>
              <a:off x="3415295" y="3352247"/>
              <a:ext cx="2689835" cy="438400"/>
            </a:xfrm>
            <a:prstGeom prst="rect">
              <a:avLst/>
            </a:prstGeom>
            <a:solidFill>
              <a:srgbClr val="ED7D31">
                <a:lumMod val="60000"/>
                <a:lumOff val="40000"/>
                <a:alpha val="29804"/>
              </a:srgbClr>
            </a:solidFill>
            <a:ln w="9525" cap="flat" cmpd="sng" algn="ctr">
              <a:noFill/>
              <a:prstDash val="solid"/>
              <a:round/>
              <a:headEnd type="none" w="med" len="med"/>
              <a:tailEnd type="none" w="med" len="med"/>
            </a:ln>
            <a:effectLst/>
          </p:spPr>
          <p:txBody>
            <a:bodyPr vert="horz" wrap="square" lIns="79169" tIns="39585" rIns="79169" bIns="39585" numCol="1" rtlCol="0" anchor="t" anchorCtr="0" compatLnSpc="1">
              <a:prstTxWarp prst="textNoShape">
                <a:avLst/>
              </a:prstTxWarp>
              <a:noAutofit/>
            </a:bodyPr>
            <a:ls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533232" algn="l" rtl="0" fontAlgn="base">
                <a:spcBef>
                  <a:spcPct val="0"/>
                </a:spcBef>
                <a:spcAft>
                  <a:spcPct val="0"/>
                </a:spcAft>
                <a:defRPr kern="1200">
                  <a:solidFill>
                    <a:schemeClr val="tx1"/>
                  </a:solidFill>
                  <a:latin typeface="Calibri" pitchFamily="34" charset="0"/>
                  <a:ea typeface="宋体" charset="-122"/>
                  <a:cs typeface="+mn-cs"/>
                </a:defRPr>
              </a:lvl2pPr>
              <a:lvl3pPr marL="1066465" algn="l" rtl="0" fontAlgn="base">
                <a:spcBef>
                  <a:spcPct val="0"/>
                </a:spcBef>
                <a:spcAft>
                  <a:spcPct val="0"/>
                </a:spcAft>
                <a:defRPr kern="1200">
                  <a:solidFill>
                    <a:schemeClr val="tx1"/>
                  </a:solidFill>
                  <a:latin typeface="Calibri" pitchFamily="34" charset="0"/>
                  <a:ea typeface="宋体" charset="-122"/>
                  <a:cs typeface="+mn-cs"/>
                </a:defRPr>
              </a:lvl3pPr>
              <a:lvl4pPr marL="1599697" algn="l" rtl="0" fontAlgn="base">
                <a:spcBef>
                  <a:spcPct val="0"/>
                </a:spcBef>
                <a:spcAft>
                  <a:spcPct val="0"/>
                </a:spcAft>
                <a:defRPr kern="1200">
                  <a:solidFill>
                    <a:schemeClr val="tx1"/>
                  </a:solidFill>
                  <a:latin typeface="Calibri" pitchFamily="34" charset="0"/>
                  <a:ea typeface="宋体" charset="-122"/>
                  <a:cs typeface="+mn-cs"/>
                </a:defRPr>
              </a:lvl4pPr>
              <a:lvl5pPr marL="2132929" algn="l" rtl="0" fontAlgn="base">
                <a:spcBef>
                  <a:spcPct val="0"/>
                </a:spcBef>
                <a:spcAft>
                  <a:spcPct val="0"/>
                </a:spcAft>
                <a:defRPr kern="1200">
                  <a:solidFill>
                    <a:schemeClr val="tx1"/>
                  </a:solidFill>
                  <a:latin typeface="Calibri" pitchFamily="34" charset="0"/>
                  <a:ea typeface="宋体" charset="-122"/>
                  <a:cs typeface="+mn-cs"/>
                </a:defRPr>
              </a:lvl5pPr>
              <a:lvl6pPr marL="2666162" algn="l" defTabSz="1066465" rtl="0" eaLnBrk="1" latinLnBrk="0" hangingPunct="1">
                <a:defRPr kern="1200">
                  <a:solidFill>
                    <a:schemeClr val="tx1"/>
                  </a:solidFill>
                  <a:latin typeface="Calibri" pitchFamily="34" charset="0"/>
                  <a:ea typeface="宋体" charset="-122"/>
                  <a:cs typeface="+mn-cs"/>
                </a:defRPr>
              </a:lvl6pPr>
              <a:lvl7pPr marL="3199394" algn="l" defTabSz="1066465" rtl="0" eaLnBrk="1" latinLnBrk="0" hangingPunct="1">
                <a:defRPr kern="1200">
                  <a:solidFill>
                    <a:schemeClr val="tx1"/>
                  </a:solidFill>
                  <a:latin typeface="Calibri" pitchFamily="34" charset="0"/>
                  <a:ea typeface="宋体" charset="-122"/>
                  <a:cs typeface="+mn-cs"/>
                </a:defRPr>
              </a:lvl7pPr>
              <a:lvl8pPr marL="3732627" algn="l" defTabSz="1066465" rtl="0" eaLnBrk="1" latinLnBrk="0" hangingPunct="1">
                <a:defRPr kern="1200">
                  <a:solidFill>
                    <a:schemeClr val="tx1"/>
                  </a:solidFill>
                  <a:latin typeface="Calibri" pitchFamily="34" charset="0"/>
                  <a:ea typeface="宋体" charset="-122"/>
                  <a:cs typeface="+mn-cs"/>
                </a:defRPr>
              </a:lvl8pPr>
              <a:lvl9pPr marL="4265859" algn="l" defTabSz="1066465" rtl="0" eaLnBrk="1" latinLnBrk="0" hangingPunct="1">
                <a:defRPr kern="1200">
                  <a:solidFill>
                    <a:schemeClr val="tx1"/>
                  </a:solidFill>
                  <a:latin typeface="Calibri" pitchFamily="34" charset="0"/>
                  <a:ea typeface="宋体" charset="-122"/>
                  <a:cs typeface="+mn-cs"/>
                </a:defRPr>
              </a:lvl9pPr>
            </a:lstStyle>
            <a:p>
              <a:pPr algn="ctr" defTabSz="801367" fontAlgn="auto">
                <a:spcBef>
                  <a:spcPts val="0"/>
                </a:spcBef>
                <a:spcAft>
                  <a:spcPts val="0"/>
                </a:spcAft>
                <a:defRPr/>
              </a:pPr>
              <a:r>
                <a:rPr lang="en-US" altLang="zh-CN" sz="1200" b="1" dirty="0">
                  <a:solidFill>
                    <a:srgbClr val="000000"/>
                  </a:solidFill>
                  <a:latin typeface="Arial" panose="020B0604020202020204" pitchFamily="34" charset="0"/>
                  <a:ea typeface="微软雅黑" panose="020B0503020204020204" pitchFamily="34" charset="-122"/>
                  <a:cs typeface="Arial" panose="020B0604020202020204" pitchFamily="34" charset="0"/>
                </a:rPr>
                <a:t>Scalable IETF </a:t>
              </a:r>
            </a:p>
            <a:p>
              <a:pPr algn="ctr" defTabSz="801367" fontAlgn="auto">
                <a:spcBef>
                  <a:spcPts val="0"/>
                </a:spcBef>
                <a:spcAft>
                  <a:spcPts val="0"/>
                </a:spcAft>
                <a:defRPr/>
              </a:pPr>
              <a:r>
                <a:rPr lang="en-US" altLang="zh-CN" sz="1200" b="1" dirty="0">
                  <a:solidFill>
                    <a:srgbClr val="000000"/>
                  </a:solidFill>
                  <a:latin typeface="Arial" panose="020B0604020202020204" pitchFamily="34" charset="0"/>
                  <a:ea typeface="微软雅黑" panose="020B0503020204020204" pitchFamily="34" charset="-122"/>
                  <a:cs typeface="Arial" panose="020B0604020202020204" pitchFamily="34" charset="0"/>
                </a:rPr>
                <a:t>Network Slice realization</a:t>
              </a:r>
              <a:endParaRPr lang="zh-CN" altLang="en-US" sz="1200" b="1"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37" name="矩形 36"/>
            <p:cNvSpPr/>
            <p:nvPr/>
          </p:nvSpPr>
          <p:spPr bwMode="auto">
            <a:xfrm>
              <a:off x="6517215" y="3346167"/>
              <a:ext cx="3030426" cy="411988"/>
            </a:xfrm>
            <a:prstGeom prst="rect">
              <a:avLst/>
            </a:prstGeom>
            <a:solidFill>
              <a:srgbClr val="ED7D31">
                <a:lumMod val="60000"/>
                <a:lumOff val="40000"/>
                <a:alpha val="29804"/>
              </a:srgbClr>
            </a:solidFill>
            <a:ln w="9525" cap="flat" cmpd="sng" algn="ctr">
              <a:noFill/>
              <a:prstDash val="solid"/>
              <a:round/>
              <a:headEnd type="none" w="med" len="med"/>
              <a:tailEnd type="none" w="med" len="med"/>
            </a:ln>
            <a:effectLst/>
          </p:spPr>
          <p:txBody>
            <a:bodyPr vert="horz" wrap="square" lIns="79169" tIns="39585" rIns="79169" bIns="39585" numCol="1" rtlCol="0" anchor="t" anchorCtr="0" compatLnSpc="1">
              <a:prstTxWarp prst="textNoShape">
                <a:avLst/>
              </a:prstTxWarp>
              <a:noAutofit/>
            </a:bodyPr>
            <a:ls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533232" algn="l" rtl="0" fontAlgn="base">
                <a:spcBef>
                  <a:spcPct val="0"/>
                </a:spcBef>
                <a:spcAft>
                  <a:spcPct val="0"/>
                </a:spcAft>
                <a:defRPr kern="1200">
                  <a:solidFill>
                    <a:schemeClr val="tx1"/>
                  </a:solidFill>
                  <a:latin typeface="Calibri" pitchFamily="34" charset="0"/>
                  <a:ea typeface="宋体" charset="-122"/>
                  <a:cs typeface="+mn-cs"/>
                </a:defRPr>
              </a:lvl2pPr>
              <a:lvl3pPr marL="1066465" algn="l" rtl="0" fontAlgn="base">
                <a:spcBef>
                  <a:spcPct val="0"/>
                </a:spcBef>
                <a:spcAft>
                  <a:spcPct val="0"/>
                </a:spcAft>
                <a:defRPr kern="1200">
                  <a:solidFill>
                    <a:schemeClr val="tx1"/>
                  </a:solidFill>
                  <a:latin typeface="Calibri" pitchFamily="34" charset="0"/>
                  <a:ea typeface="宋体" charset="-122"/>
                  <a:cs typeface="+mn-cs"/>
                </a:defRPr>
              </a:lvl3pPr>
              <a:lvl4pPr marL="1599697" algn="l" rtl="0" fontAlgn="base">
                <a:spcBef>
                  <a:spcPct val="0"/>
                </a:spcBef>
                <a:spcAft>
                  <a:spcPct val="0"/>
                </a:spcAft>
                <a:defRPr kern="1200">
                  <a:solidFill>
                    <a:schemeClr val="tx1"/>
                  </a:solidFill>
                  <a:latin typeface="Calibri" pitchFamily="34" charset="0"/>
                  <a:ea typeface="宋体" charset="-122"/>
                  <a:cs typeface="+mn-cs"/>
                </a:defRPr>
              </a:lvl4pPr>
              <a:lvl5pPr marL="2132929" algn="l" rtl="0" fontAlgn="base">
                <a:spcBef>
                  <a:spcPct val="0"/>
                </a:spcBef>
                <a:spcAft>
                  <a:spcPct val="0"/>
                </a:spcAft>
                <a:defRPr kern="1200">
                  <a:solidFill>
                    <a:schemeClr val="tx1"/>
                  </a:solidFill>
                  <a:latin typeface="Calibri" pitchFamily="34" charset="0"/>
                  <a:ea typeface="宋体" charset="-122"/>
                  <a:cs typeface="+mn-cs"/>
                </a:defRPr>
              </a:lvl5pPr>
              <a:lvl6pPr marL="2666162" algn="l" defTabSz="1066465" rtl="0" eaLnBrk="1" latinLnBrk="0" hangingPunct="1">
                <a:defRPr kern="1200">
                  <a:solidFill>
                    <a:schemeClr val="tx1"/>
                  </a:solidFill>
                  <a:latin typeface="Calibri" pitchFamily="34" charset="0"/>
                  <a:ea typeface="宋体" charset="-122"/>
                  <a:cs typeface="+mn-cs"/>
                </a:defRPr>
              </a:lvl6pPr>
              <a:lvl7pPr marL="3199394" algn="l" defTabSz="1066465" rtl="0" eaLnBrk="1" latinLnBrk="0" hangingPunct="1">
                <a:defRPr kern="1200">
                  <a:solidFill>
                    <a:schemeClr val="tx1"/>
                  </a:solidFill>
                  <a:latin typeface="Calibri" pitchFamily="34" charset="0"/>
                  <a:ea typeface="宋体" charset="-122"/>
                  <a:cs typeface="+mn-cs"/>
                </a:defRPr>
              </a:lvl7pPr>
              <a:lvl8pPr marL="3732627" algn="l" defTabSz="1066465" rtl="0" eaLnBrk="1" latinLnBrk="0" hangingPunct="1">
                <a:defRPr kern="1200">
                  <a:solidFill>
                    <a:schemeClr val="tx1"/>
                  </a:solidFill>
                  <a:latin typeface="Calibri" pitchFamily="34" charset="0"/>
                  <a:ea typeface="宋体" charset="-122"/>
                  <a:cs typeface="+mn-cs"/>
                </a:defRPr>
              </a:lvl8pPr>
              <a:lvl9pPr marL="4265859" algn="l" defTabSz="1066465" rtl="0" eaLnBrk="1" latinLnBrk="0" hangingPunct="1">
                <a:defRPr kern="1200">
                  <a:solidFill>
                    <a:schemeClr val="tx1"/>
                  </a:solidFill>
                  <a:latin typeface="Calibri" pitchFamily="34" charset="0"/>
                  <a:ea typeface="宋体" charset="-122"/>
                  <a:cs typeface="+mn-cs"/>
                </a:defRPr>
              </a:lvl9pPr>
            </a:lstStyle>
            <a:p>
              <a:pPr algn="ctr" defTabSz="801367" fontAlgn="auto">
                <a:spcBef>
                  <a:spcPts val="0"/>
                </a:spcBef>
                <a:spcAft>
                  <a:spcPts val="0"/>
                </a:spcAft>
                <a:defRPr/>
              </a:pPr>
              <a:r>
                <a:rPr lang="en-US" altLang="zh-CN" sz="1200" b="1" dirty="0">
                  <a:solidFill>
                    <a:srgbClr val="000000"/>
                  </a:solidFill>
                  <a:latin typeface="Arial" panose="020B0604020202020204" pitchFamily="34" charset="0"/>
                  <a:ea typeface="微软雅黑" panose="020B0503020204020204" pitchFamily="34" charset="-122"/>
                  <a:cs typeface="Arial" panose="020B0604020202020204" pitchFamily="34" charset="0"/>
                </a:rPr>
                <a:t>End-to-End </a:t>
              </a:r>
            </a:p>
            <a:p>
              <a:pPr algn="ctr" defTabSz="801367" fontAlgn="auto">
                <a:spcBef>
                  <a:spcPts val="0"/>
                </a:spcBef>
                <a:spcAft>
                  <a:spcPts val="0"/>
                </a:spcAft>
                <a:defRPr/>
              </a:pPr>
              <a:r>
                <a:rPr lang="en-US" altLang="zh-CN" sz="1200" b="1" dirty="0">
                  <a:solidFill>
                    <a:srgbClr val="000000"/>
                  </a:solidFill>
                  <a:latin typeface="Arial" panose="020B0604020202020204" pitchFamily="34" charset="0"/>
                  <a:ea typeface="微软雅黑" panose="020B0503020204020204" pitchFamily="34" charset="-122"/>
                  <a:cs typeface="Arial" panose="020B0604020202020204" pitchFamily="34" charset="0"/>
                </a:rPr>
                <a:t>IETF Network Slice</a:t>
              </a:r>
              <a:endParaRPr lang="zh-CN" altLang="en-US" sz="1200" b="1"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38" name="文本框 33"/>
            <p:cNvSpPr txBox="1"/>
            <p:nvPr/>
          </p:nvSpPr>
          <p:spPr>
            <a:xfrm>
              <a:off x="3510234" y="5319886"/>
              <a:ext cx="2580715" cy="300867"/>
            </a:xfrm>
            <a:prstGeom prst="rect">
              <a:avLst/>
            </a:prstGeom>
            <a:solidFill>
              <a:srgbClr val="F4A100">
                <a:lumMod val="40000"/>
                <a:lumOff val="60000"/>
              </a:srgbClr>
            </a:solidFill>
          </p:spPr>
          <p:txBody>
            <a:bodyPr wrap="square">
              <a:spAutoFit/>
            </a:bodyPr>
            <a:ls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533232" algn="l" rtl="0" fontAlgn="base">
                <a:spcBef>
                  <a:spcPct val="0"/>
                </a:spcBef>
                <a:spcAft>
                  <a:spcPct val="0"/>
                </a:spcAft>
                <a:defRPr kern="1200">
                  <a:solidFill>
                    <a:schemeClr val="tx1"/>
                  </a:solidFill>
                  <a:latin typeface="Calibri" pitchFamily="34" charset="0"/>
                  <a:ea typeface="宋体" charset="-122"/>
                  <a:cs typeface="+mn-cs"/>
                </a:defRPr>
              </a:lvl2pPr>
              <a:lvl3pPr marL="1066465" algn="l" rtl="0" fontAlgn="base">
                <a:spcBef>
                  <a:spcPct val="0"/>
                </a:spcBef>
                <a:spcAft>
                  <a:spcPct val="0"/>
                </a:spcAft>
                <a:defRPr kern="1200">
                  <a:solidFill>
                    <a:schemeClr val="tx1"/>
                  </a:solidFill>
                  <a:latin typeface="Calibri" pitchFamily="34" charset="0"/>
                  <a:ea typeface="宋体" charset="-122"/>
                  <a:cs typeface="+mn-cs"/>
                </a:defRPr>
              </a:lvl3pPr>
              <a:lvl4pPr marL="1599697" algn="l" rtl="0" fontAlgn="base">
                <a:spcBef>
                  <a:spcPct val="0"/>
                </a:spcBef>
                <a:spcAft>
                  <a:spcPct val="0"/>
                </a:spcAft>
                <a:defRPr kern="1200">
                  <a:solidFill>
                    <a:schemeClr val="tx1"/>
                  </a:solidFill>
                  <a:latin typeface="Calibri" pitchFamily="34" charset="0"/>
                  <a:ea typeface="宋体" charset="-122"/>
                  <a:cs typeface="+mn-cs"/>
                </a:defRPr>
              </a:lvl4pPr>
              <a:lvl5pPr marL="2132929" algn="l" rtl="0" fontAlgn="base">
                <a:spcBef>
                  <a:spcPct val="0"/>
                </a:spcBef>
                <a:spcAft>
                  <a:spcPct val="0"/>
                </a:spcAft>
                <a:defRPr kern="1200">
                  <a:solidFill>
                    <a:schemeClr val="tx1"/>
                  </a:solidFill>
                  <a:latin typeface="Calibri" pitchFamily="34" charset="0"/>
                  <a:ea typeface="宋体" charset="-122"/>
                  <a:cs typeface="+mn-cs"/>
                </a:defRPr>
              </a:lvl5pPr>
              <a:lvl6pPr marL="2666162" algn="l" defTabSz="1066465" rtl="0" eaLnBrk="1" latinLnBrk="0" hangingPunct="1">
                <a:defRPr kern="1200">
                  <a:solidFill>
                    <a:schemeClr val="tx1"/>
                  </a:solidFill>
                  <a:latin typeface="Calibri" pitchFamily="34" charset="0"/>
                  <a:ea typeface="宋体" charset="-122"/>
                  <a:cs typeface="+mn-cs"/>
                </a:defRPr>
              </a:lvl6pPr>
              <a:lvl7pPr marL="3199394" algn="l" defTabSz="1066465" rtl="0" eaLnBrk="1" latinLnBrk="0" hangingPunct="1">
                <a:defRPr kern="1200">
                  <a:solidFill>
                    <a:schemeClr val="tx1"/>
                  </a:solidFill>
                  <a:latin typeface="Calibri" pitchFamily="34" charset="0"/>
                  <a:ea typeface="宋体" charset="-122"/>
                  <a:cs typeface="+mn-cs"/>
                </a:defRPr>
              </a:lvl7pPr>
              <a:lvl8pPr marL="3732627" algn="l" defTabSz="1066465" rtl="0" eaLnBrk="1" latinLnBrk="0" hangingPunct="1">
                <a:defRPr kern="1200">
                  <a:solidFill>
                    <a:schemeClr val="tx1"/>
                  </a:solidFill>
                  <a:latin typeface="Calibri" pitchFamily="34" charset="0"/>
                  <a:ea typeface="宋体" charset="-122"/>
                  <a:cs typeface="+mn-cs"/>
                </a:defRPr>
              </a:lvl8pPr>
              <a:lvl9pPr marL="4265859" algn="l" defTabSz="1066465" rtl="0" eaLnBrk="1" latinLnBrk="0" hangingPunct="1">
                <a:defRPr kern="1200">
                  <a:solidFill>
                    <a:schemeClr val="tx1"/>
                  </a:solidFill>
                  <a:latin typeface="Calibri" pitchFamily="34" charset="0"/>
                  <a:ea typeface="宋体" charset="-122"/>
                  <a:cs typeface="+mn-cs"/>
                </a:defRPr>
              </a:lvl9pPr>
            </a:lstStyle>
            <a:p>
              <a:pPr algn="ctr">
                <a:buClrTx/>
                <a:buFontTx/>
                <a:buNone/>
                <a:defRPr/>
              </a:pPr>
              <a:r>
                <a:rPr lang="en-US" altLang="zh-CN" sz="1100" b="1" dirty="0">
                  <a:solidFill>
                    <a:srgbClr val="000000"/>
                  </a:solidFill>
                  <a:latin typeface="Arial" panose="020B0604020202020204" pitchFamily="34" charset="0"/>
                  <a:cs typeface="Arial" panose="020B0604020202020204" pitchFamily="34" charset="0"/>
                </a:rPr>
                <a:t>MPLS based VPN+ data plane</a:t>
              </a:r>
            </a:p>
          </p:txBody>
        </p:sp>
        <p:sp>
          <p:nvSpPr>
            <p:cNvPr id="39" name="文本框 25"/>
            <p:cNvSpPr txBox="1"/>
            <p:nvPr/>
          </p:nvSpPr>
          <p:spPr>
            <a:xfrm>
              <a:off x="6602648" y="3935917"/>
              <a:ext cx="2877662" cy="581790"/>
            </a:xfrm>
            <a:prstGeom prst="rect">
              <a:avLst/>
            </a:prstGeom>
            <a:solidFill>
              <a:srgbClr val="F4A100">
                <a:lumMod val="40000"/>
                <a:lumOff val="60000"/>
              </a:srgbClr>
            </a:solidFill>
          </p:spPr>
          <p:txBody>
            <a:bodyPr wrap="square">
              <a:noAutofit/>
            </a:bodyPr>
            <a:ls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533232" algn="l" rtl="0" fontAlgn="base">
                <a:spcBef>
                  <a:spcPct val="0"/>
                </a:spcBef>
                <a:spcAft>
                  <a:spcPct val="0"/>
                </a:spcAft>
                <a:defRPr kern="1200">
                  <a:solidFill>
                    <a:schemeClr val="tx1"/>
                  </a:solidFill>
                  <a:latin typeface="Calibri" pitchFamily="34" charset="0"/>
                  <a:ea typeface="宋体" charset="-122"/>
                  <a:cs typeface="+mn-cs"/>
                </a:defRPr>
              </a:lvl2pPr>
              <a:lvl3pPr marL="1066465" algn="l" rtl="0" fontAlgn="base">
                <a:spcBef>
                  <a:spcPct val="0"/>
                </a:spcBef>
                <a:spcAft>
                  <a:spcPct val="0"/>
                </a:spcAft>
                <a:defRPr kern="1200">
                  <a:solidFill>
                    <a:schemeClr val="tx1"/>
                  </a:solidFill>
                  <a:latin typeface="Calibri" pitchFamily="34" charset="0"/>
                  <a:ea typeface="宋体" charset="-122"/>
                  <a:cs typeface="+mn-cs"/>
                </a:defRPr>
              </a:lvl3pPr>
              <a:lvl4pPr marL="1599697" algn="l" rtl="0" fontAlgn="base">
                <a:spcBef>
                  <a:spcPct val="0"/>
                </a:spcBef>
                <a:spcAft>
                  <a:spcPct val="0"/>
                </a:spcAft>
                <a:defRPr kern="1200">
                  <a:solidFill>
                    <a:schemeClr val="tx1"/>
                  </a:solidFill>
                  <a:latin typeface="Calibri" pitchFamily="34" charset="0"/>
                  <a:ea typeface="宋体" charset="-122"/>
                  <a:cs typeface="+mn-cs"/>
                </a:defRPr>
              </a:lvl4pPr>
              <a:lvl5pPr marL="2132929" algn="l" rtl="0" fontAlgn="base">
                <a:spcBef>
                  <a:spcPct val="0"/>
                </a:spcBef>
                <a:spcAft>
                  <a:spcPct val="0"/>
                </a:spcAft>
                <a:defRPr kern="1200">
                  <a:solidFill>
                    <a:schemeClr val="tx1"/>
                  </a:solidFill>
                  <a:latin typeface="Calibri" pitchFamily="34" charset="0"/>
                  <a:ea typeface="宋体" charset="-122"/>
                  <a:cs typeface="+mn-cs"/>
                </a:defRPr>
              </a:lvl5pPr>
              <a:lvl6pPr marL="2666162" algn="l" defTabSz="1066465" rtl="0" eaLnBrk="1" latinLnBrk="0" hangingPunct="1">
                <a:defRPr kern="1200">
                  <a:solidFill>
                    <a:schemeClr val="tx1"/>
                  </a:solidFill>
                  <a:latin typeface="Calibri" pitchFamily="34" charset="0"/>
                  <a:ea typeface="宋体" charset="-122"/>
                  <a:cs typeface="+mn-cs"/>
                </a:defRPr>
              </a:lvl6pPr>
              <a:lvl7pPr marL="3199394" algn="l" defTabSz="1066465" rtl="0" eaLnBrk="1" latinLnBrk="0" hangingPunct="1">
                <a:defRPr kern="1200">
                  <a:solidFill>
                    <a:schemeClr val="tx1"/>
                  </a:solidFill>
                  <a:latin typeface="Calibri" pitchFamily="34" charset="0"/>
                  <a:ea typeface="宋体" charset="-122"/>
                  <a:cs typeface="+mn-cs"/>
                </a:defRPr>
              </a:lvl7pPr>
              <a:lvl8pPr marL="3732627" algn="l" defTabSz="1066465" rtl="0" eaLnBrk="1" latinLnBrk="0" hangingPunct="1">
                <a:defRPr kern="1200">
                  <a:solidFill>
                    <a:schemeClr val="tx1"/>
                  </a:solidFill>
                  <a:latin typeface="Calibri" pitchFamily="34" charset="0"/>
                  <a:ea typeface="宋体" charset="-122"/>
                  <a:cs typeface="+mn-cs"/>
                </a:defRPr>
              </a:lvl8pPr>
              <a:lvl9pPr marL="4265859" algn="l" defTabSz="1066465" rtl="0" eaLnBrk="1" latinLnBrk="0" hangingPunct="1">
                <a:defRPr kern="1200">
                  <a:solidFill>
                    <a:schemeClr val="tx1"/>
                  </a:solidFill>
                  <a:latin typeface="Calibri" pitchFamily="34" charset="0"/>
                  <a:ea typeface="宋体" charset="-122"/>
                  <a:cs typeface="+mn-cs"/>
                </a:defRPr>
              </a:lvl9pPr>
            </a:lstStyle>
            <a:p>
              <a:pPr algn="ctr">
                <a:buClrTx/>
                <a:buFontTx/>
                <a:buNone/>
                <a:defRPr/>
              </a:pPr>
              <a:r>
                <a:rPr lang="en-US" altLang="zh-CN" sz="1100" b="1" dirty="0">
                  <a:solidFill>
                    <a:srgbClr val="1D1D1A"/>
                  </a:solidFill>
                  <a:latin typeface="Arial" panose="020B0604020202020204" pitchFamily="34" charset="0"/>
                  <a:cs typeface="Arial" panose="020B0604020202020204" pitchFamily="34" charset="0"/>
                </a:rPr>
                <a:t>E2E IETF network slice realization framework</a:t>
              </a:r>
              <a:endParaRPr lang="zh-CN" altLang="en-US" sz="1100" b="1" dirty="0">
                <a:solidFill>
                  <a:srgbClr val="1D1D1A"/>
                </a:solidFill>
                <a:latin typeface="Arial" panose="020B0604020202020204" pitchFamily="34" charset="0"/>
                <a:cs typeface="Arial" panose="020B0604020202020204" pitchFamily="34" charset="0"/>
              </a:endParaRPr>
            </a:p>
          </p:txBody>
        </p:sp>
        <p:sp>
          <p:nvSpPr>
            <p:cNvPr id="40" name="圆角矩形 39"/>
            <p:cNvSpPr/>
            <p:nvPr/>
          </p:nvSpPr>
          <p:spPr bwMode="auto">
            <a:xfrm>
              <a:off x="722721" y="1014167"/>
              <a:ext cx="10505400" cy="1164769"/>
            </a:xfrm>
            <a:prstGeom prst="roundRect">
              <a:avLst>
                <a:gd name="adj" fmla="val 6390"/>
              </a:avLst>
            </a:prstGeom>
            <a:solidFill>
              <a:srgbClr val="FFFFFF">
                <a:lumMod val="95000"/>
              </a:srgbClr>
            </a:solidFill>
            <a:ln>
              <a:noFill/>
            </a:ln>
            <a:effectLst/>
            <a:extLst/>
          </p:spPr>
          <p:txBody>
            <a:bodyPr vert="horz" wrap="square" lIns="91404" tIns="45702" rIns="91404" bIns="45702" numCol="1" rtlCol="0"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533232" algn="l" rtl="0" fontAlgn="base">
                <a:spcBef>
                  <a:spcPct val="0"/>
                </a:spcBef>
                <a:spcAft>
                  <a:spcPct val="0"/>
                </a:spcAft>
                <a:defRPr kern="1200">
                  <a:solidFill>
                    <a:schemeClr val="tx1"/>
                  </a:solidFill>
                  <a:latin typeface="Calibri" pitchFamily="34" charset="0"/>
                  <a:ea typeface="宋体" charset="-122"/>
                  <a:cs typeface="+mn-cs"/>
                </a:defRPr>
              </a:lvl2pPr>
              <a:lvl3pPr marL="1066465" algn="l" rtl="0" fontAlgn="base">
                <a:spcBef>
                  <a:spcPct val="0"/>
                </a:spcBef>
                <a:spcAft>
                  <a:spcPct val="0"/>
                </a:spcAft>
                <a:defRPr kern="1200">
                  <a:solidFill>
                    <a:schemeClr val="tx1"/>
                  </a:solidFill>
                  <a:latin typeface="Calibri" pitchFamily="34" charset="0"/>
                  <a:ea typeface="宋体" charset="-122"/>
                  <a:cs typeface="+mn-cs"/>
                </a:defRPr>
              </a:lvl3pPr>
              <a:lvl4pPr marL="1599697" algn="l" rtl="0" fontAlgn="base">
                <a:spcBef>
                  <a:spcPct val="0"/>
                </a:spcBef>
                <a:spcAft>
                  <a:spcPct val="0"/>
                </a:spcAft>
                <a:defRPr kern="1200">
                  <a:solidFill>
                    <a:schemeClr val="tx1"/>
                  </a:solidFill>
                  <a:latin typeface="Calibri" pitchFamily="34" charset="0"/>
                  <a:ea typeface="宋体" charset="-122"/>
                  <a:cs typeface="+mn-cs"/>
                </a:defRPr>
              </a:lvl4pPr>
              <a:lvl5pPr marL="2132929" algn="l" rtl="0" fontAlgn="base">
                <a:spcBef>
                  <a:spcPct val="0"/>
                </a:spcBef>
                <a:spcAft>
                  <a:spcPct val="0"/>
                </a:spcAft>
                <a:defRPr kern="1200">
                  <a:solidFill>
                    <a:schemeClr val="tx1"/>
                  </a:solidFill>
                  <a:latin typeface="Calibri" pitchFamily="34" charset="0"/>
                  <a:ea typeface="宋体" charset="-122"/>
                  <a:cs typeface="+mn-cs"/>
                </a:defRPr>
              </a:lvl5pPr>
              <a:lvl6pPr marL="2666162" algn="l" defTabSz="1066465" rtl="0" eaLnBrk="1" latinLnBrk="0" hangingPunct="1">
                <a:defRPr kern="1200">
                  <a:solidFill>
                    <a:schemeClr val="tx1"/>
                  </a:solidFill>
                  <a:latin typeface="Calibri" pitchFamily="34" charset="0"/>
                  <a:ea typeface="宋体" charset="-122"/>
                  <a:cs typeface="+mn-cs"/>
                </a:defRPr>
              </a:lvl6pPr>
              <a:lvl7pPr marL="3199394" algn="l" defTabSz="1066465" rtl="0" eaLnBrk="1" latinLnBrk="0" hangingPunct="1">
                <a:defRPr kern="1200">
                  <a:solidFill>
                    <a:schemeClr val="tx1"/>
                  </a:solidFill>
                  <a:latin typeface="Calibri" pitchFamily="34" charset="0"/>
                  <a:ea typeface="宋体" charset="-122"/>
                  <a:cs typeface="+mn-cs"/>
                </a:defRPr>
              </a:lvl7pPr>
              <a:lvl8pPr marL="3732627" algn="l" defTabSz="1066465" rtl="0" eaLnBrk="1" latinLnBrk="0" hangingPunct="1">
                <a:defRPr kern="1200">
                  <a:solidFill>
                    <a:schemeClr val="tx1"/>
                  </a:solidFill>
                  <a:latin typeface="Calibri" pitchFamily="34" charset="0"/>
                  <a:ea typeface="宋体" charset="-122"/>
                  <a:cs typeface="+mn-cs"/>
                </a:defRPr>
              </a:lvl8pPr>
              <a:lvl9pPr marL="4265859" algn="l" defTabSz="1066465" rtl="0" eaLnBrk="1" latinLnBrk="0" hangingPunct="1">
                <a:defRPr kern="1200">
                  <a:solidFill>
                    <a:schemeClr val="tx1"/>
                  </a:solidFill>
                  <a:latin typeface="Calibri" pitchFamily="34" charset="0"/>
                  <a:ea typeface="宋体" charset="-122"/>
                  <a:cs typeface="+mn-cs"/>
                </a:defRPr>
              </a:lvl9pPr>
            </a:lstStyle>
            <a:p>
              <a:pPr>
                <a:defRPr/>
              </a:pPr>
              <a:endParaRPr lang="zh-CN" altLang="en-US" sz="1599">
                <a:solidFill>
                  <a:srgbClr val="000000"/>
                </a:solidFill>
                <a:latin typeface="Arial" panose="020B0604020202020204" pitchFamily="34" charset="0"/>
                <a:cs typeface="Arial" panose="020B0604020202020204" pitchFamily="34" charset="0"/>
              </a:endParaRPr>
            </a:p>
          </p:txBody>
        </p:sp>
        <p:sp>
          <p:nvSpPr>
            <p:cNvPr id="41" name="矩形 40"/>
            <p:cNvSpPr/>
            <p:nvPr/>
          </p:nvSpPr>
          <p:spPr bwMode="auto">
            <a:xfrm>
              <a:off x="826541" y="977012"/>
              <a:ext cx="10417654" cy="339600"/>
            </a:xfrm>
            <a:prstGeom prst="rect">
              <a:avLst/>
            </a:prstGeom>
            <a:noFill/>
            <a:ln w="9525" cap="flat" cmpd="sng" algn="ctr">
              <a:noFill/>
              <a:prstDash val="solid"/>
              <a:round/>
              <a:headEnd type="none" w="med" len="med"/>
              <a:tailEnd type="none" w="med" len="med"/>
            </a:ln>
            <a:effectLst/>
          </p:spPr>
          <p:txBody>
            <a:bodyPr vert="horz" wrap="square" lIns="79169" tIns="39585" rIns="79169" bIns="39585" numCol="1" rtlCol="0" anchor="t" anchorCtr="0" compatLnSpc="1">
              <a:prstTxWarp prst="textNoShape">
                <a:avLst/>
              </a:prstTxWarp>
              <a:spAutoFit/>
            </a:bodyPr>
            <a:lstStyle/>
            <a:p>
              <a:pPr algn="ctr" defTabSz="801367">
                <a:defRPr/>
              </a:pPr>
              <a:r>
                <a:rPr lang="en-US" altLang="zh-CN" sz="1399" b="1" kern="0" dirty="0">
                  <a:solidFill>
                    <a:srgbClr val="000000"/>
                  </a:solidFill>
                  <a:latin typeface="Arial" panose="020B0604020202020204" pitchFamily="34" charset="0"/>
                  <a:ea typeface="微软雅黑" panose="020B0503020204020204" pitchFamily="34" charset="-122"/>
                  <a:cs typeface="Arial" panose="020B0604020202020204" pitchFamily="34" charset="0"/>
                </a:rPr>
                <a:t>Framework</a:t>
              </a:r>
              <a:endParaRPr lang="zh-CN" altLang="en-US" sz="1399" b="1" kern="0"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42" name="文本框 18"/>
            <p:cNvSpPr txBox="1"/>
            <p:nvPr/>
          </p:nvSpPr>
          <p:spPr>
            <a:xfrm>
              <a:off x="4488116" y="1313291"/>
              <a:ext cx="2614609" cy="789365"/>
            </a:xfrm>
            <a:prstGeom prst="rect">
              <a:avLst/>
            </a:prstGeom>
            <a:solidFill>
              <a:srgbClr val="9DC3E6"/>
            </a:solidFill>
          </p:spPr>
          <p:txBody>
            <a:bodyPr wrap="square" rtlCol="0">
              <a:noAutofit/>
            </a:bodyPr>
            <a:ls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533232" algn="l" rtl="0" fontAlgn="base">
                <a:spcBef>
                  <a:spcPct val="0"/>
                </a:spcBef>
                <a:spcAft>
                  <a:spcPct val="0"/>
                </a:spcAft>
                <a:defRPr kern="1200">
                  <a:solidFill>
                    <a:schemeClr val="tx1"/>
                  </a:solidFill>
                  <a:latin typeface="Calibri" pitchFamily="34" charset="0"/>
                  <a:ea typeface="宋体" charset="-122"/>
                  <a:cs typeface="+mn-cs"/>
                </a:defRPr>
              </a:lvl2pPr>
              <a:lvl3pPr marL="1066465" algn="l" rtl="0" fontAlgn="base">
                <a:spcBef>
                  <a:spcPct val="0"/>
                </a:spcBef>
                <a:spcAft>
                  <a:spcPct val="0"/>
                </a:spcAft>
                <a:defRPr kern="1200">
                  <a:solidFill>
                    <a:schemeClr val="tx1"/>
                  </a:solidFill>
                  <a:latin typeface="Calibri" pitchFamily="34" charset="0"/>
                  <a:ea typeface="宋体" charset="-122"/>
                  <a:cs typeface="+mn-cs"/>
                </a:defRPr>
              </a:lvl3pPr>
              <a:lvl4pPr marL="1599697" algn="l" rtl="0" fontAlgn="base">
                <a:spcBef>
                  <a:spcPct val="0"/>
                </a:spcBef>
                <a:spcAft>
                  <a:spcPct val="0"/>
                </a:spcAft>
                <a:defRPr kern="1200">
                  <a:solidFill>
                    <a:schemeClr val="tx1"/>
                  </a:solidFill>
                  <a:latin typeface="Calibri" pitchFamily="34" charset="0"/>
                  <a:ea typeface="宋体" charset="-122"/>
                  <a:cs typeface="+mn-cs"/>
                </a:defRPr>
              </a:lvl4pPr>
              <a:lvl5pPr marL="2132929" algn="l" rtl="0" fontAlgn="base">
                <a:spcBef>
                  <a:spcPct val="0"/>
                </a:spcBef>
                <a:spcAft>
                  <a:spcPct val="0"/>
                </a:spcAft>
                <a:defRPr kern="1200">
                  <a:solidFill>
                    <a:schemeClr val="tx1"/>
                  </a:solidFill>
                  <a:latin typeface="Calibri" pitchFamily="34" charset="0"/>
                  <a:ea typeface="宋体" charset="-122"/>
                  <a:cs typeface="+mn-cs"/>
                </a:defRPr>
              </a:lvl5pPr>
              <a:lvl6pPr marL="2666162" algn="l" defTabSz="1066465" rtl="0" eaLnBrk="1" latinLnBrk="0" hangingPunct="1">
                <a:defRPr kern="1200">
                  <a:solidFill>
                    <a:schemeClr val="tx1"/>
                  </a:solidFill>
                  <a:latin typeface="Calibri" pitchFamily="34" charset="0"/>
                  <a:ea typeface="宋体" charset="-122"/>
                  <a:cs typeface="+mn-cs"/>
                </a:defRPr>
              </a:lvl6pPr>
              <a:lvl7pPr marL="3199394" algn="l" defTabSz="1066465" rtl="0" eaLnBrk="1" latinLnBrk="0" hangingPunct="1">
                <a:defRPr kern="1200">
                  <a:solidFill>
                    <a:schemeClr val="tx1"/>
                  </a:solidFill>
                  <a:latin typeface="Calibri" pitchFamily="34" charset="0"/>
                  <a:ea typeface="宋体" charset="-122"/>
                  <a:cs typeface="+mn-cs"/>
                </a:defRPr>
              </a:lvl7pPr>
              <a:lvl8pPr marL="3732627" algn="l" defTabSz="1066465" rtl="0" eaLnBrk="1" latinLnBrk="0" hangingPunct="1">
                <a:defRPr kern="1200">
                  <a:solidFill>
                    <a:schemeClr val="tx1"/>
                  </a:solidFill>
                  <a:latin typeface="Calibri" pitchFamily="34" charset="0"/>
                  <a:ea typeface="宋体" charset="-122"/>
                  <a:cs typeface="+mn-cs"/>
                </a:defRPr>
              </a:lvl8pPr>
              <a:lvl9pPr marL="4265859" algn="l" defTabSz="1066465" rtl="0" eaLnBrk="1" latinLnBrk="0" hangingPunct="1">
                <a:defRPr kern="1200">
                  <a:solidFill>
                    <a:schemeClr val="tx1"/>
                  </a:solidFill>
                  <a:latin typeface="Calibri" pitchFamily="34" charset="0"/>
                  <a:ea typeface="宋体" charset="-122"/>
                  <a:cs typeface="+mn-cs"/>
                </a:defRPr>
              </a:lvl9pPr>
            </a:lstStyle>
            <a:p>
              <a:pPr algn="ctr" fontAlgn="auto">
                <a:spcBef>
                  <a:spcPts val="0"/>
                </a:spcBef>
                <a:spcAft>
                  <a:spcPts val="0"/>
                </a:spcAft>
                <a:defRPr/>
              </a:pPr>
              <a:r>
                <a:rPr lang="en-US" altLang="zh-CN" sz="1200" b="1" kern="0" dirty="0">
                  <a:solidFill>
                    <a:prstClr val="black"/>
                  </a:solidFill>
                  <a:latin typeface="Arial" panose="020B0604020202020204" pitchFamily="34" charset="0"/>
                  <a:cs typeface="Arial" panose="020B0604020202020204" pitchFamily="34" charset="0"/>
                </a:rPr>
                <a:t>VPN+ framework</a:t>
              </a:r>
            </a:p>
            <a:p>
              <a:pPr algn="ctr" fontAlgn="auto">
                <a:spcBef>
                  <a:spcPts val="0"/>
                </a:spcBef>
                <a:spcAft>
                  <a:spcPts val="0"/>
                </a:spcAft>
                <a:defRPr/>
              </a:pPr>
              <a:r>
                <a:rPr lang="en-US" altLang="zh-CN" sz="1200" b="1" kern="0" dirty="0">
                  <a:solidFill>
                    <a:prstClr val="black"/>
                  </a:solidFill>
                  <a:latin typeface="Arial" panose="020B0604020202020204" pitchFamily="34" charset="0"/>
                  <a:cs typeface="Arial" panose="020B0604020202020204" pitchFamily="34" charset="0"/>
                </a:rPr>
                <a:t>for network slice realization</a:t>
              </a:r>
              <a:endParaRPr lang="zh-CN" altLang="en-US" sz="1200" b="1" kern="0" dirty="0">
                <a:solidFill>
                  <a:prstClr val="black"/>
                </a:solidFill>
                <a:latin typeface="Arial" panose="020B0604020202020204" pitchFamily="34" charset="0"/>
                <a:cs typeface="Arial" panose="020B0604020202020204" pitchFamily="34" charset="0"/>
              </a:endParaRPr>
            </a:p>
          </p:txBody>
        </p:sp>
        <p:sp>
          <p:nvSpPr>
            <p:cNvPr id="43" name="矩形 42"/>
            <p:cNvSpPr/>
            <p:nvPr/>
          </p:nvSpPr>
          <p:spPr>
            <a:xfrm>
              <a:off x="926112" y="1313293"/>
              <a:ext cx="2984190" cy="828050"/>
            </a:xfrm>
            <a:prstGeom prst="rect">
              <a:avLst/>
            </a:prstGeom>
            <a:solidFill>
              <a:srgbClr val="9DC3E6"/>
            </a:solidFill>
          </p:spPr>
          <p:txBody>
            <a:bodyPr wrap="square" rtlCol="0">
              <a:noAutofit/>
            </a:bodyPr>
            <a:ls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533232" algn="l" rtl="0" fontAlgn="base">
                <a:spcBef>
                  <a:spcPct val="0"/>
                </a:spcBef>
                <a:spcAft>
                  <a:spcPct val="0"/>
                </a:spcAft>
                <a:defRPr kern="1200">
                  <a:solidFill>
                    <a:schemeClr val="tx1"/>
                  </a:solidFill>
                  <a:latin typeface="Calibri" pitchFamily="34" charset="0"/>
                  <a:ea typeface="宋体" charset="-122"/>
                  <a:cs typeface="+mn-cs"/>
                </a:defRPr>
              </a:lvl2pPr>
              <a:lvl3pPr marL="1066465" algn="l" rtl="0" fontAlgn="base">
                <a:spcBef>
                  <a:spcPct val="0"/>
                </a:spcBef>
                <a:spcAft>
                  <a:spcPct val="0"/>
                </a:spcAft>
                <a:defRPr kern="1200">
                  <a:solidFill>
                    <a:schemeClr val="tx1"/>
                  </a:solidFill>
                  <a:latin typeface="Calibri" pitchFamily="34" charset="0"/>
                  <a:ea typeface="宋体" charset="-122"/>
                  <a:cs typeface="+mn-cs"/>
                </a:defRPr>
              </a:lvl3pPr>
              <a:lvl4pPr marL="1599697" algn="l" rtl="0" fontAlgn="base">
                <a:spcBef>
                  <a:spcPct val="0"/>
                </a:spcBef>
                <a:spcAft>
                  <a:spcPct val="0"/>
                </a:spcAft>
                <a:defRPr kern="1200">
                  <a:solidFill>
                    <a:schemeClr val="tx1"/>
                  </a:solidFill>
                  <a:latin typeface="Calibri" pitchFamily="34" charset="0"/>
                  <a:ea typeface="宋体" charset="-122"/>
                  <a:cs typeface="+mn-cs"/>
                </a:defRPr>
              </a:lvl4pPr>
              <a:lvl5pPr marL="2132929" algn="l" rtl="0" fontAlgn="base">
                <a:spcBef>
                  <a:spcPct val="0"/>
                </a:spcBef>
                <a:spcAft>
                  <a:spcPct val="0"/>
                </a:spcAft>
                <a:defRPr kern="1200">
                  <a:solidFill>
                    <a:schemeClr val="tx1"/>
                  </a:solidFill>
                  <a:latin typeface="Calibri" pitchFamily="34" charset="0"/>
                  <a:ea typeface="宋体" charset="-122"/>
                  <a:cs typeface="+mn-cs"/>
                </a:defRPr>
              </a:lvl5pPr>
              <a:lvl6pPr marL="2666162" algn="l" defTabSz="1066465" rtl="0" eaLnBrk="1" latinLnBrk="0" hangingPunct="1">
                <a:defRPr kern="1200">
                  <a:solidFill>
                    <a:schemeClr val="tx1"/>
                  </a:solidFill>
                  <a:latin typeface="Calibri" pitchFamily="34" charset="0"/>
                  <a:ea typeface="宋体" charset="-122"/>
                  <a:cs typeface="+mn-cs"/>
                </a:defRPr>
              </a:lvl6pPr>
              <a:lvl7pPr marL="3199394" algn="l" defTabSz="1066465" rtl="0" eaLnBrk="1" latinLnBrk="0" hangingPunct="1">
                <a:defRPr kern="1200">
                  <a:solidFill>
                    <a:schemeClr val="tx1"/>
                  </a:solidFill>
                  <a:latin typeface="Calibri" pitchFamily="34" charset="0"/>
                  <a:ea typeface="宋体" charset="-122"/>
                  <a:cs typeface="+mn-cs"/>
                </a:defRPr>
              </a:lvl7pPr>
              <a:lvl8pPr marL="3732627" algn="l" defTabSz="1066465" rtl="0" eaLnBrk="1" latinLnBrk="0" hangingPunct="1">
                <a:defRPr kern="1200">
                  <a:solidFill>
                    <a:schemeClr val="tx1"/>
                  </a:solidFill>
                  <a:latin typeface="Calibri" pitchFamily="34" charset="0"/>
                  <a:ea typeface="宋体" charset="-122"/>
                  <a:cs typeface="+mn-cs"/>
                </a:defRPr>
              </a:lvl8pPr>
              <a:lvl9pPr marL="4265859" algn="l" defTabSz="1066465" rtl="0" eaLnBrk="1" latinLnBrk="0" hangingPunct="1">
                <a:defRPr kern="1200">
                  <a:solidFill>
                    <a:schemeClr val="tx1"/>
                  </a:solidFill>
                  <a:latin typeface="Calibri" pitchFamily="34" charset="0"/>
                  <a:ea typeface="宋体" charset="-122"/>
                  <a:cs typeface="+mn-cs"/>
                </a:defRPr>
              </a:lvl9pPr>
            </a:lstStyle>
            <a:p>
              <a:pPr algn="ctr" fontAlgn="auto">
                <a:spcBef>
                  <a:spcPts val="0"/>
                </a:spcBef>
                <a:spcAft>
                  <a:spcPts val="0"/>
                </a:spcAft>
                <a:defRPr/>
              </a:pPr>
              <a:r>
                <a:rPr lang="en-US" altLang="zh-CN" sz="1200" b="1" kern="0" dirty="0">
                  <a:solidFill>
                    <a:prstClr val="black"/>
                  </a:solidFill>
                  <a:latin typeface="Arial" panose="020B0604020202020204" pitchFamily="34" charset="0"/>
                  <a:cs typeface="Arial" panose="020B0604020202020204" pitchFamily="34" charset="0"/>
                </a:rPr>
                <a:t>Network Slice Concept</a:t>
              </a:r>
            </a:p>
            <a:p>
              <a:pPr algn="ctr" fontAlgn="auto">
                <a:spcBef>
                  <a:spcPts val="0"/>
                </a:spcBef>
                <a:spcAft>
                  <a:spcPts val="0"/>
                </a:spcAft>
                <a:defRPr/>
              </a:pPr>
              <a:r>
                <a:rPr lang="en-US" altLang="zh-CN" sz="1200" b="1" kern="0" dirty="0">
                  <a:solidFill>
                    <a:prstClr val="black"/>
                  </a:solidFill>
                  <a:latin typeface="Arial" panose="020B0604020202020204" pitchFamily="34" charset="0"/>
                  <a:cs typeface="Arial" panose="020B0604020202020204" pitchFamily="34" charset="0"/>
                </a:rPr>
                <a:t>and general framework</a:t>
              </a:r>
              <a:endParaRPr lang="zh-CN" altLang="en-US" sz="1200" b="1" kern="0" dirty="0">
                <a:solidFill>
                  <a:prstClr val="black"/>
                </a:solidFill>
                <a:latin typeface="Arial" panose="020B0604020202020204" pitchFamily="34" charset="0"/>
                <a:cs typeface="Arial" panose="020B0604020202020204" pitchFamily="34" charset="0"/>
              </a:endParaRPr>
            </a:p>
          </p:txBody>
        </p:sp>
        <p:sp>
          <p:nvSpPr>
            <p:cNvPr id="44" name="文本框 18"/>
            <p:cNvSpPr txBox="1"/>
            <p:nvPr/>
          </p:nvSpPr>
          <p:spPr>
            <a:xfrm>
              <a:off x="7549115" y="1307662"/>
              <a:ext cx="3482198" cy="794993"/>
            </a:xfrm>
            <a:prstGeom prst="rect">
              <a:avLst/>
            </a:prstGeom>
            <a:solidFill>
              <a:srgbClr val="F4A100">
                <a:lumMod val="40000"/>
                <a:lumOff val="60000"/>
              </a:srgbClr>
            </a:solidFill>
          </p:spPr>
          <p:txBody>
            <a:bodyPr wrap="square">
              <a:noAutofit/>
            </a:bodyPr>
            <a:ls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533232" algn="l" rtl="0" fontAlgn="base">
                <a:spcBef>
                  <a:spcPct val="0"/>
                </a:spcBef>
                <a:spcAft>
                  <a:spcPct val="0"/>
                </a:spcAft>
                <a:defRPr kern="1200">
                  <a:solidFill>
                    <a:schemeClr val="tx1"/>
                  </a:solidFill>
                  <a:latin typeface="Calibri" pitchFamily="34" charset="0"/>
                  <a:ea typeface="宋体" charset="-122"/>
                  <a:cs typeface="+mn-cs"/>
                </a:defRPr>
              </a:lvl2pPr>
              <a:lvl3pPr marL="1066465" algn="l" rtl="0" fontAlgn="base">
                <a:spcBef>
                  <a:spcPct val="0"/>
                </a:spcBef>
                <a:spcAft>
                  <a:spcPct val="0"/>
                </a:spcAft>
                <a:defRPr kern="1200">
                  <a:solidFill>
                    <a:schemeClr val="tx1"/>
                  </a:solidFill>
                  <a:latin typeface="Calibri" pitchFamily="34" charset="0"/>
                  <a:ea typeface="宋体" charset="-122"/>
                  <a:cs typeface="+mn-cs"/>
                </a:defRPr>
              </a:lvl3pPr>
              <a:lvl4pPr marL="1599697" algn="l" rtl="0" fontAlgn="base">
                <a:spcBef>
                  <a:spcPct val="0"/>
                </a:spcBef>
                <a:spcAft>
                  <a:spcPct val="0"/>
                </a:spcAft>
                <a:defRPr kern="1200">
                  <a:solidFill>
                    <a:schemeClr val="tx1"/>
                  </a:solidFill>
                  <a:latin typeface="Calibri" pitchFamily="34" charset="0"/>
                  <a:ea typeface="宋体" charset="-122"/>
                  <a:cs typeface="+mn-cs"/>
                </a:defRPr>
              </a:lvl4pPr>
              <a:lvl5pPr marL="2132929" algn="l" rtl="0" fontAlgn="base">
                <a:spcBef>
                  <a:spcPct val="0"/>
                </a:spcBef>
                <a:spcAft>
                  <a:spcPct val="0"/>
                </a:spcAft>
                <a:defRPr kern="1200">
                  <a:solidFill>
                    <a:schemeClr val="tx1"/>
                  </a:solidFill>
                  <a:latin typeface="Calibri" pitchFamily="34" charset="0"/>
                  <a:ea typeface="宋体" charset="-122"/>
                  <a:cs typeface="+mn-cs"/>
                </a:defRPr>
              </a:lvl5pPr>
              <a:lvl6pPr marL="2666162" algn="l" defTabSz="1066465" rtl="0" eaLnBrk="1" latinLnBrk="0" hangingPunct="1">
                <a:defRPr kern="1200">
                  <a:solidFill>
                    <a:schemeClr val="tx1"/>
                  </a:solidFill>
                  <a:latin typeface="Calibri" pitchFamily="34" charset="0"/>
                  <a:ea typeface="宋体" charset="-122"/>
                  <a:cs typeface="+mn-cs"/>
                </a:defRPr>
              </a:lvl6pPr>
              <a:lvl7pPr marL="3199394" algn="l" defTabSz="1066465" rtl="0" eaLnBrk="1" latinLnBrk="0" hangingPunct="1">
                <a:defRPr kern="1200">
                  <a:solidFill>
                    <a:schemeClr val="tx1"/>
                  </a:solidFill>
                  <a:latin typeface="Calibri" pitchFamily="34" charset="0"/>
                  <a:ea typeface="宋体" charset="-122"/>
                  <a:cs typeface="+mn-cs"/>
                </a:defRPr>
              </a:lvl7pPr>
              <a:lvl8pPr marL="3732627" algn="l" defTabSz="1066465" rtl="0" eaLnBrk="1" latinLnBrk="0" hangingPunct="1">
                <a:defRPr kern="1200">
                  <a:solidFill>
                    <a:schemeClr val="tx1"/>
                  </a:solidFill>
                  <a:latin typeface="Calibri" pitchFamily="34" charset="0"/>
                  <a:ea typeface="宋体" charset="-122"/>
                  <a:cs typeface="+mn-cs"/>
                </a:defRPr>
              </a:lvl8pPr>
              <a:lvl9pPr marL="4265859" algn="l" defTabSz="1066465" rtl="0" eaLnBrk="1" latinLnBrk="0" hangingPunct="1">
                <a:defRPr kern="1200">
                  <a:solidFill>
                    <a:schemeClr val="tx1"/>
                  </a:solidFill>
                  <a:latin typeface="Calibri" pitchFamily="34" charset="0"/>
                  <a:ea typeface="宋体" charset="-122"/>
                  <a:cs typeface="+mn-cs"/>
                </a:defRPr>
              </a:lvl9pPr>
            </a:lstStyle>
            <a:p>
              <a:pPr algn="ctr" fontAlgn="auto">
                <a:spcBef>
                  <a:spcPts val="0"/>
                </a:spcBef>
                <a:spcAft>
                  <a:spcPts val="0"/>
                </a:spcAft>
                <a:defRPr/>
              </a:pPr>
              <a:r>
                <a:rPr lang="en-US" altLang="zh-CN" sz="1200" b="1" kern="0" dirty="0">
                  <a:solidFill>
                    <a:prstClr val="black"/>
                  </a:solidFill>
                  <a:latin typeface="Arial" panose="020B0604020202020204" pitchFamily="34" charset="0"/>
                  <a:cs typeface="Arial" panose="020B0604020202020204" pitchFamily="34" charset="0"/>
                </a:rPr>
                <a:t>Mapping of 5G E2E network slice</a:t>
              </a:r>
            </a:p>
            <a:p>
              <a:pPr algn="ctr" fontAlgn="auto">
                <a:spcBef>
                  <a:spcPts val="0"/>
                </a:spcBef>
                <a:spcAft>
                  <a:spcPts val="0"/>
                </a:spcAft>
                <a:defRPr/>
              </a:pPr>
              <a:r>
                <a:rPr lang="en-US" altLang="zh-CN" sz="1200" b="1" kern="0" dirty="0">
                  <a:solidFill>
                    <a:prstClr val="black"/>
                  </a:solidFill>
                  <a:latin typeface="Arial" panose="020B0604020202020204" pitchFamily="34" charset="0"/>
                  <a:cs typeface="Arial" panose="020B0604020202020204" pitchFamily="34" charset="0"/>
                </a:rPr>
                <a:t>to IETF network slices</a:t>
              </a:r>
              <a:endParaRPr lang="zh-CN" altLang="en-US" sz="1200" b="1" kern="0" dirty="0">
                <a:solidFill>
                  <a:prstClr val="black"/>
                </a:solidFill>
                <a:latin typeface="Arial" panose="020B0604020202020204" pitchFamily="34" charset="0"/>
                <a:cs typeface="Arial" panose="020B0604020202020204" pitchFamily="34" charset="0"/>
              </a:endParaRPr>
            </a:p>
          </p:txBody>
        </p:sp>
        <p:sp>
          <p:nvSpPr>
            <p:cNvPr id="45" name="文本框 18"/>
            <p:cNvSpPr txBox="1"/>
            <p:nvPr/>
          </p:nvSpPr>
          <p:spPr>
            <a:xfrm>
              <a:off x="9777791" y="3999714"/>
              <a:ext cx="2092558" cy="966317"/>
            </a:xfrm>
            <a:prstGeom prst="rect">
              <a:avLst/>
            </a:prstGeom>
            <a:solidFill>
              <a:srgbClr val="F4A100">
                <a:lumMod val="40000"/>
                <a:lumOff val="60000"/>
              </a:srgbClr>
            </a:solidFill>
          </p:spPr>
          <p:txBody>
            <a:bodyPr wrap="square">
              <a:noAutofit/>
            </a:bodyPr>
            <a:ls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533232" algn="l" rtl="0" fontAlgn="base">
                <a:spcBef>
                  <a:spcPct val="0"/>
                </a:spcBef>
                <a:spcAft>
                  <a:spcPct val="0"/>
                </a:spcAft>
                <a:defRPr kern="1200">
                  <a:solidFill>
                    <a:schemeClr val="tx1"/>
                  </a:solidFill>
                  <a:latin typeface="Calibri" pitchFamily="34" charset="0"/>
                  <a:ea typeface="宋体" charset="-122"/>
                  <a:cs typeface="+mn-cs"/>
                </a:defRPr>
              </a:lvl2pPr>
              <a:lvl3pPr marL="1066465" algn="l" rtl="0" fontAlgn="base">
                <a:spcBef>
                  <a:spcPct val="0"/>
                </a:spcBef>
                <a:spcAft>
                  <a:spcPct val="0"/>
                </a:spcAft>
                <a:defRPr kern="1200">
                  <a:solidFill>
                    <a:schemeClr val="tx1"/>
                  </a:solidFill>
                  <a:latin typeface="Calibri" pitchFamily="34" charset="0"/>
                  <a:ea typeface="宋体" charset="-122"/>
                  <a:cs typeface="+mn-cs"/>
                </a:defRPr>
              </a:lvl3pPr>
              <a:lvl4pPr marL="1599697" algn="l" rtl="0" fontAlgn="base">
                <a:spcBef>
                  <a:spcPct val="0"/>
                </a:spcBef>
                <a:spcAft>
                  <a:spcPct val="0"/>
                </a:spcAft>
                <a:defRPr kern="1200">
                  <a:solidFill>
                    <a:schemeClr val="tx1"/>
                  </a:solidFill>
                  <a:latin typeface="Calibri" pitchFamily="34" charset="0"/>
                  <a:ea typeface="宋体" charset="-122"/>
                  <a:cs typeface="+mn-cs"/>
                </a:defRPr>
              </a:lvl4pPr>
              <a:lvl5pPr marL="2132929" algn="l" rtl="0" fontAlgn="base">
                <a:spcBef>
                  <a:spcPct val="0"/>
                </a:spcBef>
                <a:spcAft>
                  <a:spcPct val="0"/>
                </a:spcAft>
                <a:defRPr kern="1200">
                  <a:solidFill>
                    <a:schemeClr val="tx1"/>
                  </a:solidFill>
                  <a:latin typeface="Calibri" pitchFamily="34" charset="0"/>
                  <a:ea typeface="宋体" charset="-122"/>
                  <a:cs typeface="+mn-cs"/>
                </a:defRPr>
              </a:lvl5pPr>
              <a:lvl6pPr marL="2666162" algn="l" defTabSz="1066465" rtl="0" eaLnBrk="1" latinLnBrk="0" hangingPunct="1">
                <a:defRPr kern="1200">
                  <a:solidFill>
                    <a:schemeClr val="tx1"/>
                  </a:solidFill>
                  <a:latin typeface="Calibri" pitchFamily="34" charset="0"/>
                  <a:ea typeface="宋体" charset="-122"/>
                  <a:cs typeface="+mn-cs"/>
                </a:defRPr>
              </a:lvl6pPr>
              <a:lvl7pPr marL="3199394" algn="l" defTabSz="1066465" rtl="0" eaLnBrk="1" latinLnBrk="0" hangingPunct="1">
                <a:defRPr kern="1200">
                  <a:solidFill>
                    <a:schemeClr val="tx1"/>
                  </a:solidFill>
                  <a:latin typeface="Calibri" pitchFamily="34" charset="0"/>
                  <a:ea typeface="宋体" charset="-122"/>
                  <a:cs typeface="+mn-cs"/>
                </a:defRPr>
              </a:lvl7pPr>
              <a:lvl8pPr marL="3732627" algn="l" defTabSz="1066465" rtl="0" eaLnBrk="1" latinLnBrk="0" hangingPunct="1">
                <a:defRPr kern="1200">
                  <a:solidFill>
                    <a:schemeClr val="tx1"/>
                  </a:solidFill>
                  <a:latin typeface="Calibri" pitchFamily="34" charset="0"/>
                  <a:ea typeface="宋体" charset="-122"/>
                  <a:cs typeface="+mn-cs"/>
                </a:defRPr>
              </a:lvl8pPr>
              <a:lvl9pPr marL="4265859" algn="l" defTabSz="1066465" rtl="0" eaLnBrk="1" latinLnBrk="0" hangingPunct="1">
                <a:defRPr kern="1200">
                  <a:solidFill>
                    <a:schemeClr val="tx1"/>
                  </a:solidFill>
                  <a:latin typeface="Calibri" pitchFamily="34" charset="0"/>
                  <a:ea typeface="宋体" charset="-122"/>
                  <a:cs typeface="+mn-cs"/>
                </a:defRPr>
              </a:lvl9pPr>
            </a:lstStyle>
            <a:p>
              <a:pPr algn="ctr">
                <a:buClrTx/>
                <a:buFontTx/>
                <a:buNone/>
                <a:defRPr/>
              </a:pPr>
              <a:r>
                <a:rPr lang="en-US" altLang="zh-CN" sz="1100" b="1" kern="0" dirty="0">
                  <a:solidFill>
                    <a:srgbClr val="000000"/>
                  </a:solidFill>
                  <a:latin typeface="Arial" panose="020B0604020202020204" pitchFamily="34" charset="0"/>
                  <a:cs typeface="Arial" panose="020B0604020202020204" pitchFamily="34" charset="0"/>
                </a:rPr>
                <a:t>Hierarchical IETF network slice realization</a:t>
              </a:r>
            </a:p>
          </p:txBody>
        </p:sp>
        <p:sp>
          <p:nvSpPr>
            <p:cNvPr id="46" name="矩形 45"/>
            <p:cNvSpPr/>
            <p:nvPr/>
          </p:nvSpPr>
          <p:spPr bwMode="auto">
            <a:xfrm>
              <a:off x="9695068" y="3340823"/>
              <a:ext cx="2162632" cy="411988"/>
            </a:xfrm>
            <a:prstGeom prst="rect">
              <a:avLst/>
            </a:prstGeom>
            <a:solidFill>
              <a:srgbClr val="ED7D31">
                <a:lumMod val="60000"/>
                <a:lumOff val="40000"/>
                <a:alpha val="29804"/>
              </a:srgbClr>
            </a:solidFill>
            <a:ln w="9525" cap="flat" cmpd="sng" algn="ctr">
              <a:noFill/>
              <a:prstDash val="solid"/>
              <a:round/>
              <a:headEnd type="none" w="med" len="med"/>
              <a:tailEnd type="none" w="med" len="med"/>
            </a:ln>
            <a:effectLst/>
          </p:spPr>
          <p:txBody>
            <a:bodyPr vert="horz" wrap="square" lIns="79169" tIns="39585" rIns="79169" bIns="39585" numCol="1" rtlCol="0" anchor="t" anchorCtr="0" compatLnSpc="1">
              <a:prstTxWarp prst="textNoShape">
                <a:avLst/>
              </a:prstTxWarp>
              <a:noAutofit/>
            </a:bodyPr>
            <a:ls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533232" algn="l" rtl="0" fontAlgn="base">
                <a:spcBef>
                  <a:spcPct val="0"/>
                </a:spcBef>
                <a:spcAft>
                  <a:spcPct val="0"/>
                </a:spcAft>
                <a:defRPr kern="1200">
                  <a:solidFill>
                    <a:schemeClr val="tx1"/>
                  </a:solidFill>
                  <a:latin typeface="Calibri" pitchFamily="34" charset="0"/>
                  <a:ea typeface="宋体" charset="-122"/>
                  <a:cs typeface="+mn-cs"/>
                </a:defRPr>
              </a:lvl2pPr>
              <a:lvl3pPr marL="1066465" algn="l" rtl="0" fontAlgn="base">
                <a:spcBef>
                  <a:spcPct val="0"/>
                </a:spcBef>
                <a:spcAft>
                  <a:spcPct val="0"/>
                </a:spcAft>
                <a:defRPr kern="1200">
                  <a:solidFill>
                    <a:schemeClr val="tx1"/>
                  </a:solidFill>
                  <a:latin typeface="Calibri" pitchFamily="34" charset="0"/>
                  <a:ea typeface="宋体" charset="-122"/>
                  <a:cs typeface="+mn-cs"/>
                </a:defRPr>
              </a:lvl3pPr>
              <a:lvl4pPr marL="1599697" algn="l" rtl="0" fontAlgn="base">
                <a:spcBef>
                  <a:spcPct val="0"/>
                </a:spcBef>
                <a:spcAft>
                  <a:spcPct val="0"/>
                </a:spcAft>
                <a:defRPr kern="1200">
                  <a:solidFill>
                    <a:schemeClr val="tx1"/>
                  </a:solidFill>
                  <a:latin typeface="Calibri" pitchFamily="34" charset="0"/>
                  <a:ea typeface="宋体" charset="-122"/>
                  <a:cs typeface="+mn-cs"/>
                </a:defRPr>
              </a:lvl4pPr>
              <a:lvl5pPr marL="2132929" algn="l" rtl="0" fontAlgn="base">
                <a:spcBef>
                  <a:spcPct val="0"/>
                </a:spcBef>
                <a:spcAft>
                  <a:spcPct val="0"/>
                </a:spcAft>
                <a:defRPr kern="1200">
                  <a:solidFill>
                    <a:schemeClr val="tx1"/>
                  </a:solidFill>
                  <a:latin typeface="Calibri" pitchFamily="34" charset="0"/>
                  <a:ea typeface="宋体" charset="-122"/>
                  <a:cs typeface="+mn-cs"/>
                </a:defRPr>
              </a:lvl5pPr>
              <a:lvl6pPr marL="2666162" algn="l" defTabSz="1066465" rtl="0" eaLnBrk="1" latinLnBrk="0" hangingPunct="1">
                <a:defRPr kern="1200">
                  <a:solidFill>
                    <a:schemeClr val="tx1"/>
                  </a:solidFill>
                  <a:latin typeface="Calibri" pitchFamily="34" charset="0"/>
                  <a:ea typeface="宋体" charset="-122"/>
                  <a:cs typeface="+mn-cs"/>
                </a:defRPr>
              </a:lvl6pPr>
              <a:lvl7pPr marL="3199394" algn="l" defTabSz="1066465" rtl="0" eaLnBrk="1" latinLnBrk="0" hangingPunct="1">
                <a:defRPr kern="1200">
                  <a:solidFill>
                    <a:schemeClr val="tx1"/>
                  </a:solidFill>
                  <a:latin typeface="Calibri" pitchFamily="34" charset="0"/>
                  <a:ea typeface="宋体" charset="-122"/>
                  <a:cs typeface="+mn-cs"/>
                </a:defRPr>
              </a:lvl7pPr>
              <a:lvl8pPr marL="3732627" algn="l" defTabSz="1066465" rtl="0" eaLnBrk="1" latinLnBrk="0" hangingPunct="1">
                <a:defRPr kern="1200">
                  <a:solidFill>
                    <a:schemeClr val="tx1"/>
                  </a:solidFill>
                  <a:latin typeface="Calibri" pitchFamily="34" charset="0"/>
                  <a:ea typeface="宋体" charset="-122"/>
                  <a:cs typeface="+mn-cs"/>
                </a:defRPr>
              </a:lvl8pPr>
              <a:lvl9pPr marL="4265859" algn="l" defTabSz="1066465" rtl="0" eaLnBrk="1" latinLnBrk="0" hangingPunct="1">
                <a:defRPr kern="1200">
                  <a:solidFill>
                    <a:schemeClr val="tx1"/>
                  </a:solidFill>
                  <a:latin typeface="Calibri" pitchFamily="34" charset="0"/>
                  <a:ea typeface="宋体" charset="-122"/>
                  <a:cs typeface="+mn-cs"/>
                </a:defRPr>
              </a:lvl9pPr>
            </a:lstStyle>
            <a:p>
              <a:pPr algn="ctr" defTabSz="801367" fontAlgn="auto">
                <a:spcBef>
                  <a:spcPts val="0"/>
                </a:spcBef>
                <a:spcAft>
                  <a:spcPts val="0"/>
                </a:spcAft>
                <a:defRPr/>
              </a:pPr>
              <a:r>
                <a:rPr lang="en-US" altLang="zh-CN" sz="1200" b="1" dirty="0">
                  <a:solidFill>
                    <a:srgbClr val="000000"/>
                  </a:solidFill>
                  <a:latin typeface="Arial" panose="020B0604020202020204" pitchFamily="34" charset="0"/>
                  <a:ea typeface="微软雅黑" panose="020B0503020204020204" pitchFamily="34" charset="-122"/>
                  <a:cs typeface="Arial" panose="020B0604020202020204" pitchFamily="34" charset="0"/>
                </a:rPr>
                <a:t>Hierarchical </a:t>
              </a:r>
            </a:p>
            <a:p>
              <a:pPr algn="ctr" defTabSz="801367" fontAlgn="auto">
                <a:spcBef>
                  <a:spcPts val="0"/>
                </a:spcBef>
                <a:spcAft>
                  <a:spcPts val="0"/>
                </a:spcAft>
                <a:defRPr/>
              </a:pPr>
              <a:r>
                <a:rPr lang="en-US" altLang="zh-CN" sz="1200" b="1" dirty="0">
                  <a:solidFill>
                    <a:srgbClr val="000000"/>
                  </a:solidFill>
                  <a:latin typeface="Arial" panose="020B0604020202020204" pitchFamily="34" charset="0"/>
                  <a:ea typeface="微软雅黑" panose="020B0503020204020204" pitchFamily="34" charset="-122"/>
                  <a:cs typeface="Arial" panose="020B0604020202020204" pitchFamily="34" charset="0"/>
                </a:rPr>
                <a:t>IETF Network Slice</a:t>
              </a:r>
              <a:endParaRPr lang="zh-CN" altLang="en-US" sz="1200" b="1"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47" name="直接箭头连接符 46"/>
            <p:cNvCxnSpPr/>
            <p:nvPr/>
          </p:nvCxnSpPr>
          <p:spPr bwMode="auto">
            <a:xfrm>
              <a:off x="7750458" y="3131324"/>
              <a:ext cx="0" cy="240491"/>
            </a:xfrm>
            <a:prstGeom prst="straightConnector1">
              <a:avLst/>
            </a:prstGeom>
            <a:noFill/>
            <a:ln w="9525" cap="flat" cmpd="sng" algn="ctr">
              <a:solidFill>
                <a:srgbClr val="000000"/>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 name="矩形 47"/>
            <p:cNvSpPr/>
            <p:nvPr/>
          </p:nvSpPr>
          <p:spPr bwMode="auto">
            <a:xfrm>
              <a:off x="849393" y="2237241"/>
              <a:ext cx="10417654" cy="339600"/>
            </a:xfrm>
            <a:prstGeom prst="rect">
              <a:avLst/>
            </a:prstGeom>
            <a:noFill/>
            <a:ln w="9525" cap="flat" cmpd="sng" algn="ctr">
              <a:noFill/>
              <a:prstDash val="solid"/>
              <a:round/>
              <a:headEnd type="none" w="med" len="med"/>
              <a:tailEnd type="none" w="med" len="med"/>
            </a:ln>
            <a:effectLst/>
          </p:spPr>
          <p:txBody>
            <a:bodyPr vert="horz" wrap="square" lIns="79169" tIns="39585" rIns="79169" bIns="39585" numCol="1" rtlCol="0" anchor="t" anchorCtr="0" compatLnSpc="1">
              <a:prstTxWarp prst="textNoShape">
                <a:avLst/>
              </a:prstTxWarp>
              <a:spAutoFit/>
            </a:bodyPr>
            <a:lstStyle/>
            <a:p>
              <a:pPr algn="ctr" defTabSz="801367">
                <a:defRPr/>
              </a:pPr>
              <a:r>
                <a:rPr lang="en-US" altLang="zh-CN" sz="1399" b="1" kern="0" dirty="0">
                  <a:solidFill>
                    <a:srgbClr val="000000"/>
                  </a:solidFill>
                  <a:latin typeface="Arial" panose="020B0604020202020204" pitchFamily="34" charset="0"/>
                  <a:ea typeface="微软雅黑" panose="020B0503020204020204" pitchFamily="34" charset="-122"/>
                  <a:cs typeface="Arial" panose="020B0604020202020204" pitchFamily="34" charset="0"/>
                </a:rPr>
                <a:t>Management Plane </a:t>
              </a:r>
              <a:endParaRPr lang="zh-CN" altLang="en-US" sz="1399" b="1" kern="0"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49" name="圆角矩形 48"/>
            <p:cNvSpPr/>
            <p:nvPr/>
          </p:nvSpPr>
          <p:spPr bwMode="auto">
            <a:xfrm>
              <a:off x="722720" y="2253202"/>
              <a:ext cx="10505399" cy="797190"/>
            </a:xfrm>
            <a:prstGeom prst="roundRect">
              <a:avLst>
                <a:gd name="adj" fmla="val 11332"/>
              </a:avLst>
            </a:prstGeom>
            <a:solidFill>
              <a:srgbClr val="FFFFFF">
                <a:lumMod val="95000"/>
              </a:srgbClr>
            </a:solidFill>
            <a:ln>
              <a:noFill/>
            </a:ln>
            <a:effectLst/>
            <a:extLst/>
          </p:spPr>
          <p:txBody>
            <a:bodyPr vert="horz" wrap="square" lIns="91404" tIns="45702" rIns="91404" bIns="45702" numCol="1" rtlCol="0"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533232" algn="l" rtl="0" fontAlgn="base">
                <a:spcBef>
                  <a:spcPct val="0"/>
                </a:spcBef>
                <a:spcAft>
                  <a:spcPct val="0"/>
                </a:spcAft>
                <a:defRPr kern="1200">
                  <a:solidFill>
                    <a:schemeClr val="tx1"/>
                  </a:solidFill>
                  <a:latin typeface="Calibri" pitchFamily="34" charset="0"/>
                  <a:ea typeface="宋体" charset="-122"/>
                  <a:cs typeface="+mn-cs"/>
                </a:defRPr>
              </a:lvl2pPr>
              <a:lvl3pPr marL="1066465" algn="l" rtl="0" fontAlgn="base">
                <a:spcBef>
                  <a:spcPct val="0"/>
                </a:spcBef>
                <a:spcAft>
                  <a:spcPct val="0"/>
                </a:spcAft>
                <a:defRPr kern="1200">
                  <a:solidFill>
                    <a:schemeClr val="tx1"/>
                  </a:solidFill>
                  <a:latin typeface="Calibri" pitchFamily="34" charset="0"/>
                  <a:ea typeface="宋体" charset="-122"/>
                  <a:cs typeface="+mn-cs"/>
                </a:defRPr>
              </a:lvl3pPr>
              <a:lvl4pPr marL="1599697" algn="l" rtl="0" fontAlgn="base">
                <a:spcBef>
                  <a:spcPct val="0"/>
                </a:spcBef>
                <a:spcAft>
                  <a:spcPct val="0"/>
                </a:spcAft>
                <a:defRPr kern="1200">
                  <a:solidFill>
                    <a:schemeClr val="tx1"/>
                  </a:solidFill>
                  <a:latin typeface="Calibri" pitchFamily="34" charset="0"/>
                  <a:ea typeface="宋体" charset="-122"/>
                  <a:cs typeface="+mn-cs"/>
                </a:defRPr>
              </a:lvl4pPr>
              <a:lvl5pPr marL="2132929" algn="l" rtl="0" fontAlgn="base">
                <a:spcBef>
                  <a:spcPct val="0"/>
                </a:spcBef>
                <a:spcAft>
                  <a:spcPct val="0"/>
                </a:spcAft>
                <a:defRPr kern="1200">
                  <a:solidFill>
                    <a:schemeClr val="tx1"/>
                  </a:solidFill>
                  <a:latin typeface="Calibri" pitchFamily="34" charset="0"/>
                  <a:ea typeface="宋体" charset="-122"/>
                  <a:cs typeface="+mn-cs"/>
                </a:defRPr>
              </a:lvl5pPr>
              <a:lvl6pPr marL="2666162" algn="l" defTabSz="1066465" rtl="0" eaLnBrk="1" latinLnBrk="0" hangingPunct="1">
                <a:defRPr kern="1200">
                  <a:solidFill>
                    <a:schemeClr val="tx1"/>
                  </a:solidFill>
                  <a:latin typeface="Calibri" pitchFamily="34" charset="0"/>
                  <a:ea typeface="宋体" charset="-122"/>
                  <a:cs typeface="+mn-cs"/>
                </a:defRPr>
              </a:lvl6pPr>
              <a:lvl7pPr marL="3199394" algn="l" defTabSz="1066465" rtl="0" eaLnBrk="1" latinLnBrk="0" hangingPunct="1">
                <a:defRPr kern="1200">
                  <a:solidFill>
                    <a:schemeClr val="tx1"/>
                  </a:solidFill>
                  <a:latin typeface="Calibri" pitchFamily="34" charset="0"/>
                  <a:ea typeface="宋体" charset="-122"/>
                  <a:cs typeface="+mn-cs"/>
                </a:defRPr>
              </a:lvl7pPr>
              <a:lvl8pPr marL="3732627" algn="l" defTabSz="1066465" rtl="0" eaLnBrk="1" latinLnBrk="0" hangingPunct="1">
                <a:defRPr kern="1200">
                  <a:solidFill>
                    <a:schemeClr val="tx1"/>
                  </a:solidFill>
                  <a:latin typeface="Calibri" pitchFamily="34" charset="0"/>
                  <a:ea typeface="宋体" charset="-122"/>
                  <a:cs typeface="+mn-cs"/>
                </a:defRPr>
              </a:lvl8pPr>
              <a:lvl9pPr marL="4265859" algn="l" defTabSz="1066465" rtl="0" eaLnBrk="1" latinLnBrk="0" hangingPunct="1">
                <a:defRPr kern="1200">
                  <a:solidFill>
                    <a:schemeClr val="tx1"/>
                  </a:solidFill>
                  <a:latin typeface="Calibri" pitchFamily="34" charset="0"/>
                  <a:ea typeface="宋体" charset="-122"/>
                  <a:cs typeface="+mn-cs"/>
                </a:defRPr>
              </a:lvl9pPr>
            </a:lstStyle>
            <a:p>
              <a:pPr>
                <a:defRPr/>
              </a:pPr>
              <a:endParaRPr lang="zh-CN" altLang="en-US" sz="1599">
                <a:solidFill>
                  <a:srgbClr val="000000"/>
                </a:solidFill>
                <a:latin typeface="Arial" panose="020B0604020202020204" pitchFamily="34" charset="0"/>
                <a:cs typeface="Arial" panose="020B0604020202020204" pitchFamily="34" charset="0"/>
              </a:endParaRPr>
            </a:p>
          </p:txBody>
        </p:sp>
        <p:sp>
          <p:nvSpPr>
            <p:cNvPr id="50" name="矩形 49"/>
            <p:cNvSpPr/>
            <p:nvPr/>
          </p:nvSpPr>
          <p:spPr>
            <a:xfrm>
              <a:off x="910034" y="2487960"/>
              <a:ext cx="6171756" cy="562510"/>
            </a:xfrm>
            <a:prstGeom prst="rect">
              <a:avLst/>
            </a:prstGeom>
            <a:solidFill>
              <a:srgbClr val="9DC3E6"/>
            </a:solidFill>
          </p:spPr>
          <p:txBody>
            <a:bodyPr wrap="square" lIns="0" tIns="0" rIns="0" bIns="0" rtlCol="0">
              <a:noAutofit/>
            </a:bodyPr>
            <a:lstStyle/>
            <a:p>
              <a:pPr algn="ctr">
                <a:defRPr/>
              </a:pPr>
              <a:r>
                <a:rPr lang="en-US" altLang="zh-CN" sz="1200" b="1" kern="0" dirty="0">
                  <a:solidFill>
                    <a:prstClr val="black"/>
                  </a:solidFill>
                  <a:latin typeface="Arial" panose="020B0604020202020204" pitchFamily="34" charset="0"/>
                  <a:ea typeface="宋体" charset="-122"/>
                  <a:cs typeface="Arial" panose="020B0604020202020204" pitchFamily="34" charset="0"/>
                </a:rPr>
                <a:t>Network Slice NBI Service YANG</a:t>
              </a:r>
            </a:p>
            <a:p>
              <a:pPr defTabSz="1187323"/>
              <a:r>
                <a:rPr lang="en-US" altLang="zh-CN" sz="1100" dirty="0">
                  <a:latin typeface="Arial" panose="020B0604020202020204" pitchFamily="34" charset="0"/>
                  <a:ea typeface="微软雅黑" panose="020B0503020204020204" pitchFamily="34" charset="-122"/>
                  <a:cs typeface="Arial" panose="020B0604020202020204" pitchFamily="34" charset="0"/>
                </a:rPr>
                <a:t>I-D-teas-</a:t>
              </a:r>
              <a:r>
                <a:rPr lang="en-US" altLang="zh-CN" sz="1100" dirty="0" err="1">
                  <a:latin typeface="Arial" panose="020B0604020202020204" pitchFamily="34" charset="0"/>
                  <a:ea typeface="微软雅黑" panose="020B0503020204020204" pitchFamily="34" charset="-122"/>
                  <a:cs typeface="Arial" panose="020B0604020202020204" pitchFamily="34" charset="0"/>
                </a:rPr>
                <a:t>ietf</a:t>
              </a:r>
              <a:r>
                <a:rPr lang="en-US" altLang="zh-CN" sz="1100" dirty="0">
                  <a:latin typeface="Arial" panose="020B0604020202020204" pitchFamily="34" charset="0"/>
                  <a:ea typeface="微软雅黑" panose="020B0503020204020204" pitchFamily="34" charset="-122"/>
                  <a:cs typeface="Arial" panose="020B0604020202020204" pitchFamily="34" charset="0"/>
                </a:rPr>
                <a:t>-network-slice-</a:t>
              </a:r>
              <a:r>
                <a:rPr lang="en-US" altLang="zh-CN" sz="1100" dirty="0" err="1">
                  <a:latin typeface="Arial" panose="020B0604020202020204" pitchFamily="34" charset="0"/>
                  <a:ea typeface="微软雅黑" panose="020B0503020204020204" pitchFamily="34" charset="-122"/>
                  <a:cs typeface="Arial" panose="020B0604020202020204" pitchFamily="34" charset="0"/>
                </a:rPr>
                <a:t>nbi</a:t>
              </a:r>
              <a:r>
                <a:rPr lang="en-US" altLang="zh-CN" sz="1100" dirty="0">
                  <a:latin typeface="Arial" panose="020B0604020202020204" pitchFamily="34" charset="0"/>
                  <a:ea typeface="微软雅黑" panose="020B0503020204020204" pitchFamily="34" charset="-122"/>
                  <a:cs typeface="Arial" panose="020B0604020202020204" pitchFamily="34" charset="0"/>
                </a:rPr>
                <a:t>-yang</a:t>
              </a:r>
              <a:endParaRPr lang="en-US" altLang="zh-CN" sz="1100" dirty="0">
                <a:latin typeface="Arial" panose="020B0604020202020204" pitchFamily="34" charset="0"/>
                <a:ea typeface="微软雅黑" panose="020B0503020204020204" pitchFamily="34" charset="-122"/>
                <a:cs typeface="Arial" panose="020B0604020202020204" pitchFamily="34" charset="0"/>
                <a:sym typeface="Huawei Sans" panose="020C0503030203020204" pitchFamily="34" charset="0"/>
              </a:endParaRPr>
            </a:p>
            <a:p>
              <a:pPr defTabSz="1187323"/>
              <a:r>
                <a:rPr lang="en-US" altLang="zh-CN" sz="1100" dirty="0">
                  <a:latin typeface="Arial" panose="020B0604020202020204" pitchFamily="34" charset="0"/>
                  <a:ea typeface="微软雅黑" panose="020B0503020204020204" pitchFamily="34" charset="-122"/>
                  <a:cs typeface="Arial" panose="020B0604020202020204" pitchFamily="34" charset="0"/>
                </a:rPr>
                <a:t>I-D</a:t>
              </a:r>
              <a:r>
                <a:rPr lang="en-US" altLang="zh-CN" sz="1100" dirty="0">
                  <a:latin typeface="Arial" panose="020B0604020202020204" pitchFamily="34" charset="0"/>
                  <a:ea typeface="微软雅黑" panose="020B0503020204020204" pitchFamily="34" charset="-122"/>
                  <a:cs typeface="Arial" panose="020B0604020202020204" pitchFamily="34" charset="0"/>
                  <a:sym typeface="Huawei Sans" panose="020C0503030203020204" pitchFamily="34" charset="0"/>
                </a:rPr>
                <a:t>-teas-transport-slice-yang</a:t>
              </a:r>
            </a:p>
            <a:p>
              <a:pPr algn="ctr">
                <a:defRPr/>
              </a:pPr>
              <a:endParaRPr lang="en-US" altLang="zh-CN" sz="1200" b="1" kern="0" dirty="0">
                <a:solidFill>
                  <a:prstClr val="black"/>
                </a:solidFill>
                <a:latin typeface="Arial" panose="020B0604020202020204" pitchFamily="34" charset="0"/>
                <a:ea typeface="宋体" charset="-122"/>
                <a:cs typeface="Arial" panose="020B0604020202020204" pitchFamily="34" charset="0"/>
              </a:endParaRPr>
            </a:p>
          </p:txBody>
        </p:sp>
        <p:sp>
          <p:nvSpPr>
            <p:cNvPr id="51" name="矩形 50"/>
            <p:cNvSpPr/>
            <p:nvPr/>
          </p:nvSpPr>
          <p:spPr>
            <a:xfrm>
              <a:off x="7573291" y="2492542"/>
              <a:ext cx="3458021" cy="447553"/>
            </a:xfrm>
            <a:prstGeom prst="rect">
              <a:avLst/>
            </a:prstGeom>
            <a:solidFill>
              <a:srgbClr val="F4A100">
                <a:lumMod val="40000"/>
                <a:lumOff val="60000"/>
              </a:srgbClr>
            </a:solidFill>
          </p:spPr>
          <p:txBody>
            <a:bodyPr wrap="square">
              <a:noAutofit/>
            </a:bodyPr>
            <a:lstStyle/>
            <a:p>
              <a:pPr algn="ctr">
                <a:defRPr/>
              </a:pPr>
              <a:r>
                <a:rPr lang="en-US" altLang="zh-CN" sz="1200" b="1" kern="0" dirty="0">
                  <a:solidFill>
                    <a:prstClr val="black"/>
                  </a:solidFill>
                  <a:latin typeface="Arial" panose="020B0604020202020204" pitchFamily="34" charset="0"/>
                  <a:ea typeface="宋体" charset="-122"/>
                  <a:cs typeface="Arial" panose="020B0604020202020204" pitchFamily="34" charset="0"/>
                </a:rPr>
                <a:t>Network Slice Realization YANG</a:t>
              </a:r>
            </a:p>
          </p:txBody>
        </p:sp>
        <p:sp>
          <p:nvSpPr>
            <p:cNvPr id="53" name="矩形 52"/>
            <p:cNvSpPr/>
            <p:nvPr/>
          </p:nvSpPr>
          <p:spPr>
            <a:xfrm>
              <a:off x="406005" y="5460828"/>
              <a:ext cx="2590872" cy="832072"/>
            </a:xfrm>
            <a:prstGeom prst="rect">
              <a:avLst/>
            </a:prstGeom>
            <a:solidFill>
              <a:srgbClr val="9DC3E6"/>
            </a:solidFill>
          </p:spPr>
          <p:txBody>
            <a:bodyPr wrap="square" rtlCol="0">
              <a:noAutofit/>
            </a:bodyPr>
            <a:ls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533232" algn="l" rtl="0" fontAlgn="base">
                <a:spcBef>
                  <a:spcPct val="0"/>
                </a:spcBef>
                <a:spcAft>
                  <a:spcPct val="0"/>
                </a:spcAft>
                <a:defRPr kern="1200">
                  <a:solidFill>
                    <a:schemeClr val="tx1"/>
                  </a:solidFill>
                  <a:latin typeface="Calibri" pitchFamily="34" charset="0"/>
                  <a:ea typeface="宋体" charset="-122"/>
                  <a:cs typeface="+mn-cs"/>
                </a:defRPr>
              </a:lvl2pPr>
              <a:lvl3pPr marL="1066465" algn="l" rtl="0" fontAlgn="base">
                <a:spcBef>
                  <a:spcPct val="0"/>
                </a:spcBef>
                <a:spcAft>
                  <a:spcPct val="0"/>
                </a:spcAft>
                <a:defRPr kern="1200">
                  <a:solidFill>
                    <a:schemeClr val="tx1"/>
                  </a:solidFill>
                  <a:latin typeface="Calibri" pitchFamily="34" charset="0"/>
                  <a:ea typeface="宋体" charset="-122"/>
                  <a:cs typeface="+mn-cs"/>
                </a:defRPr>
              </a:lvl3pPr>
              <a:lvl4pPr marL="1599697" algn="l" rtl="0" fontAlgn="base">
                <a:spcBef>
                  <a:spcPct val="0"/>
                </a:spcBef>
                <a:spcAft>
                  <a:spcPct val="0"/>
                </a:spcAft>
                <a:defRPr kern="1200">
                  <a:solidFill>
                    <a:schemeClr val="tx1"/>
                  </a:solidFill>
                  <a:latin typeface="Calibri" pitchFamily="34" charset="0"/>
                  <a:ea typeface="宋体" charset="-122"/>
                  <a:cs typeface="+mn-cs"/>
                </a:defRPr>
              </a:lvl4pPr>
              <a:lvl5pPr marL="2132929" algn="l" rtl="0" fontAlgn="base">
                <a:spcBef>
                  <a:spcPct val="0"/>
                </a:spcBef>
                <a:spcAft>
                  <a:spcPct val="0"/>
                </a:spcAft>
                <a:defRPr kern="1200">
                  <a:solidFill>
                    <a:schemeClr val="tx1"/>
                  </a:solidFill>
                  <a:latin typeface="Calibri" pitchFamily="34" charset="0"/>
                  <a:ea typeface="宋体" charset="-122"/>
                  <a:cs typeface="+mn-cs"/>
                </a:defRPr>
              </a:lvl5pPr>
              <a:lvl6pPr marL="2666162" algn="l" defTabSz="1066465" rtl="0" eaLnBrk="1" latinLnBrk="0" hangingPunct="1">
                <a:defRPr kern="1200">
                  <a:solidFill>
                    <a:schemeClr val="tx1"/>
                  </a:solidFill>
                  <a:latin typeface="Calibri" pitchFamily="34" charset="0"/>
                  <a:ea typeface="宋体" charset="-122"/>
                  <a:cs typeface="+mn-cs"/>
                </a:defRPr>
              </a:lvl6pPr>
              <a:lvl7pPr marL="3199394" algn="l" defTabSz="1066465" rtl="0" eaLnBrk="1" latinLnBrk="0" hangingPunct="1">
                <a:defRPr kern="1200">
                  <a:solidFill>
                    <a:schemeClr val="tx1"/>
                  </a:solidFill>
                  <a:latin typeface="Calibri" pitchFamily="34" charset="0"/>
                  <a:ea typeface="宋体" charset="-122"/>
                  <a:cs typeface="+mn-cs"/>
                </a:defRPr>
              </a:lvl7pPr>
              <a:lvl8pPr marL="3732627" algn="l" defTabSz="1066465" rtl="0" eaLnBrk="1" latinLnBrk="0" hangingPunct="1">
                <a:defRPr kern="1200">
                  <a:solidFill>
                    <a:schemeClr val="tx1"/>
                  </a:solidFill>
                  <a:latin typeface="Calibri" pitchFamily="34" charset="0"/>
                  <a:ea typeface="宋体" charset="-122"/>
                  <a:cs typeface="+mn-cs"/>
                </a:defRPr>
              </a:lvl8pPr>
              <a:lvl9pPr marL="4265859" algn="l" defTabSz="1066465" rtl="0" eaLnBrk="1" latinLnBrk="0" hangingPunct="1">
                <a:defRPr kern="1200">
                  <a:solidFill>
                    <a:schemeClr val="tx1"/>
                  </a:solidFill>
                  <a:latin typeface="Calibri" pitchFamily="34" charset="0"/>
                  <a:ea typeface="宋体" charset="-122"/>
                  <a:cs typeface="+mn-cs"/>
                </a:defRPr>
              </a:lvl9pPr>
            </a:lstStyle>
            <a:p>
              <a:pPr algn="ctr" fontAlgn="auto">
                <a:spcBef>
                  <a:spcPts val="0"/>
                </a:spcBef>
                <a:spcAft>
                  <a:spcPts val="0"/>
                </a:spcAft>
                <a:defRPr/>
              </a:pPr>
              <a:r>
                <a:rPr lang="en-US" altLang="zh-CN" sz="1100" b="1" kern="0" dirty="0">
                  <a:solidFill>
                    <a:srgbClr val="000000"/>
                  </a:solidFill>
                  <a:latin typeface="Arial" panose="020B0604020202020204" pitchFamily="34" charset="0"/>
                  <a:cs typeface="Arial" panose="020B0604020202020204" pitchFamily="34" charset="0"/>
                </a:rPr>
                <a:t>MT based IGP/BGP-LS </a:t>
              </a:r>
            </a:p>
            <a:p>
              <a:pPr algn="ctr" fontAlgn="auto">
                <a:spcBef>
                  <a:spcPts val="0"/>
                </a:spcBef>
                <a:spcAft>
                  <a:spcPts val="0"/>
                </a:spcAft>
                <a:defRPr/>
              </a:pPr>
              <a:r>
                <a:rPr lang="en-US" altLang="zh-CN" sz="1100" b="1" kern="0" dirty="0">
                  <a:solidFill>
                    <a:srgbClr val="000000"/>
                  </a:solidFill>
                  <a:latin typeface="Arial" panose="020B0604020202020204" pitchFamily="34" charset="0"/>
                  <a:cs typeface="Arial" panose="020B0604020202020204" pitchFamily="34" charset="0"/>
                </a:rPr>
                <a:t>control plane for SR VPN+</a:t>
              </a:r>
            </a:p>
          </p:txBody>
        </p:sp>
        <p:sp>
          <p:nvSpPr>
            <p:cNvPr id="71" name="文本框 33"/>
            <p:cNvSpPr txBox="1"/>
            <p:nvPr/>
          </p:nvSpPr>
          <p:spPr>
            <a:xfrm>
              <a:off x="3466210" y="5634243"/>
              <a:ext cx="2638919" cy="867290"/>
            </a:xfrm>
            <a:prstGeom prst="rect">
              <a:avLst/>
            </a:prstGeom>
            <a:solidFill>
              <a:srgbClr val="F4A100">
                <a:lumMod val="40000"/>
                <a:lumOff val="60000"/>
              </a:srgbClr>
            </a:solidFill>
          </p:spPr>
          <p:txBody>
            <a:bodyPr wrap="square">
              <a:noAutofit/>
            </a:bodyPr>
            <a:ls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533232" algn="l" rtl="0" fontAlgn="base">
                <a:spcBef>
                  <a:spcPct val="0"/>
                </a:spcBef>
                <a:spcAft>
                  <a:spcPct val="0"/>
                </a:spcAft>
                <a:defRPr kern="1200">
                  <a:solidFill>
                    <a:schemeClr val="tx1"/>
                  </a:solidFill>
                  <a:latin typeface="Calibri" pitchFamily="34" charset="0"/>
                  <a:ea typeface="宋体" charset="-122"/>
                  <a:cs typeface="+mn-cs"/>
                </a:defRPr>
              </a:lvl2pPr>
              <a:lvl3pPr marL="1066465" algn="l" rtl="0" fontAlgn="base">
                <a:spcBef>
                  <a:spcPct val="0"/>
                </a:spcBef>
                <a:spcAft>
                  <a:spcPct val="0"/>
                </a:spcAft>
                <a:defRPr kern="1200">
                  <a:solidFill>
                    <a:schemeClr val="tx1"/>
                  </a:solidFill>
                  <a:latin typeface="Calibri" pitchFamily="34" charset="0"/>
                  <a:ea typeface="宋体" charset="-122"/>
                  <a:cs typeface="+mn-cs"/>
                </a:defRPr>
              </a:lvl3pPr>
              <a:lvl4pPr marL="1599697" algn="l" rtl="0" fontAlgn="base">
                <a:spcBef>
                  <a:spcPct val="0"/>
                </a:spcBef>
                <a:spcAft>
                  <a:spcPct val="0"/>
                </a:spcAft>
                <a:defRPr kern="1200">
                  <a:solidFill>
                    <a:schemeClr val="tx1"/>
                  </a:solidFill>
                  <a:latin typeface="Calibri" pitchFamily="34" charset="0"/>
                  <a:ea typeface="宋体" charset="-122"/>
                  <a:cs typeface="+mn-cs"/>
                </a:defRPr>
              </a:lvl4pPr>
              <a:lvl5pPr marL="2132929" algn="l" rtl="0" fontAlgn="base">
                <a:spcBef>
                  <a:spcPct val="0"/>
                </a:spcBef>
                <a:spcAft>
                  <a:spcPct val="0"/>
                </a:spcAft>
                <a:defRPr kern="1200">
                  <a:solidFill>
                    <a:schemeClr val="tx1"/>
                  </a:solidFill>
                  <a:latin typeface="Calibri" pitchFamily="34" charset="0"/>
                  <a:ea typeface="宋体" charset="-122"/>
                  <a:cs typeface="+mn-cs"/>
                </a:defRPr>
              </a:lvl5pPr>
              <a:lvl6pPr marL="2666162" algn="l" defTabSz="1066465" rtl="0" eaLnBrk="1" latinLnBrk="0" hangingPunct="1">
                <a:defRPr kern="1200">
                  <a:solidFill>
                    <a:schemeClr val="tx1"/>
                  </a:solidFill>
                  <a:latin typeface="Calibri" pitchFamily="34" charset="0"/>
                  <a:ea typeface="宋体" charset="-122"/>
                  <a:cs typeface="+mn-cs"/>
                </a:defRPr>
              </a:lvl6pPr>
              <a:lvl7pPr marL="3199394" algn="l" defTabSz="1066465" rtl="0" eaLnBrk="1" latinLnBrk="0" hangingPunct="1">
                <a:defRPr kern="1200">
                  <a:solidFill>
                    <a:schemeClr val="tx1"/>
                  </a:solidFill>
                  <a:latin typeface="Calibri" pitchFamily="34" charset="0"/>
                  <a:ea typeface="宋体" charset="-122"/>
                  <a:cs typeface="+mn-cs"/>
                </a:defRPr>
              </a:lvl7pPr>
              <a:lvl8pPr marL="3732627" algn="l" defTabSz="1066465" rtl="0" eaLnBrk="1" latinLnBrk="0" hangingPunct="1">
                <a:defRPr kern="1200">
                  <a:solidFill>
                    <a:schemeClr val="tx1"/>
                  </a:solidFill>
                  <a:latin typeface="Calibri" pitchFamily="34" charset="0"/>
                  <a:ea typeface="宋体" charset="-122"/>
                  <a:cs typeface="+mn-cs"/>
                </a:defRPr>
              </a:lvl8pPr>
              <a:lvl9pPr marL="4265859" algn="l" defTabSz="1066465" rtl="0" eaLnBrk="1" latinLnBrk="0" hangingPunct="1">
                <a:defRPr kern="1200">
                  <a:solidFill>
                    <a:schemeClr val="tx1"/>
                  </a:solidFill>
                  <a:latin typeface="Calibri" pitchFamily="34" charset="0"/>
                  <a:ea typeface="宋体" charset="-122"/>
                  <a:cs typeface="+mn-cs"/>
                </a:defRPr>
              </a:lvl9pPr>
            </a:lstStyle>
            <a:p>
              <a:pPr algn="ctr">
                <a:buClrTx/>
                <a:buFontTx/>
                <a:buNone/>
                <a:defRPr/>
              </a:pPr>
              <a:r>
                <a:rPr lang="en-US" altLang="zh-CN" sz="1100" b="1" dirty="0">
                  <a:solidFill>
                    <a:srgbClr val="000000"/>
                  </a:solidFill>
                  <a:latin typeface="Arial" panose="020B0604020202020204" pitchFamily="34" charset="0"/>
                  <a:cs typeface="Arial" panose="020B0604020202020204" pitchFamily="34" charset="0"/>
                </a:rPr>
                <a:t>Control plane extensions </a:t>
              </a:r>
            </a:p>
            <a:p>
              <a:pPr algn="ctr">
                <a:buClrTx/>
                <a:buFontTx/>
                <a:buNone/>
                <a:defRPr/>
              </a:pPr>
              <a:r>
                <a:rPr lang="en-US" altLang="zh-CN" sz="1100" b="1" dirty="0">
                  <a:solidFill>
                    <a:srgbClr val="000000"/>
                  </a:solidFill>
                  <a:latin typeface="Arial" panose="020B0604020202020204" pitchFamily="34" charset="0"/>
                  <a:cs typeface="Arial" panose="020B0604020202020204" pitchFamily="34" charset="0"/>
                </a:rPr>
                <a:t>for scalable SR VPN+</a:t>
              </a:r>
            </a:p>
          </p:txBody>
        </p:sp>
        <p:sp>
          <p:nvSpPr>
            <p:cNvPr id="2" name="矩形 1">
              <a:extLst>
                <a:ext uri="{FF2B5EF4-FFF2-40B4-BE49-F238E27FC236}">
                  <a16:creationId xmlns:a16="http://schemas.microsoft.com/office/drawing/2014/main" id="{4F7D03DF-9D6D-4BD8-AD23-C54A2DAC9BD3}"/>
                </a:ext>
              </a:extLst>
            </p:cNvPr>
            <p:cNvSpPr/>
            <p:nvPr/>
          </p:nvSpPr>
          <p:spPr>
            <a:xfrm>
              <a:off x="4727297" y="1776244"/>
              <a:ext cx="1625766" cy="300867"/>
            </a:xfrm>
            <a:prstGeom prst="rect">
              <a:avLst/>
            </a:prstGeom>
          </p:spPr>
          <p:txBody>
            <a:bodyPr wrap="none">
              <a:spAutoFit/>
            </a:bodyPr>
            <a:lstStyle/>
            <a:p>
              <a:pPr defTabSz="1187323"/>
              <a:r>
                <a:rPr lang="en-US" altLang="zh-CN" sz="1100" dirty="0">
                  <a:latin typeface="Arial" panose="020B0604020202020204" pitchFamily="34" charset="0"/>
                  <a:ea typeface="微软雅黑" panose="020B0503020204020204" pitchFamily="34" charset="-122"/>
                  <a:cs typeface="Arial" panose="020B0604020202020204" pitchFamily="34" charset="0"/>
                </a:rPr>
                <a:t>I-D</a:t>
              </a:r>
              <a:r>
                <a:rPr lang="en-US" altLang="zh-CN" sz="1100" dirty="0">
                  <a:latin typeface="Arial" panose="020B0604020202020204" pitchFamily="34" charset="0"/>
                  <a:ea typeface="微软雅黑" panose="020B0503020204020204" pitchFamily="34" charset="-122"/>
                  <a:cs typeface="Arial" panose="020B0604020202020204" pitchFamily="34" charset="0"/>
                  <a:sym typeface="Huawei Sans" panose="020C0503030203020204" pitchFamily="34" charset="0"/>
                </a:rPr>
                <a:t>-teas-enhanced-</a:t>
              </a:r>
              <a:r>
                <a:rPr lang="en-US" altLang="zh-CN" sz="1100" dirty="0" err="1">
                  <a:latin typeface="Arial" panose="020B0604020202020204" pitchFamily="34" charset="0"/>
                  <a:ea typeface="微软雅黑" panose="020B0503020204020204" pitchFamily="34" charset="-122"/>
                  <a:cs typeface="Arial" panose="020B0604020202020204" pitchFamily="34" charset="0"/>
                  <a:sym typeface="Huawei Sans" panose="020C0503030203020204" pitchFamily="34" charset="0"/>
                </a:rPr>
                <a:t>vpn</a:t>
              </a:r>
              <a:endParaRPr lang="zh-CN" altLang="en-US" sz="1100" dirty="0">
                <a:latin typeface="Arial" panose="020B0604020202020204" pitchFamily="34" charset="0"/>
                <a:ea typeface="微软雅黑" panose="020B0503020204020204" pitchFamily="34" charset="-122"/>
                <a:cs typeface="Arial" panose="020B0604020202020204" pitchFamily="34" charset="0"/>
                <a:sym typeface="Huawei Sans" panose="020C0503030203020204" pitchFamily="34" charset="0"/>
              </a:endParaRPr>
            </a:p>
          </p:txBody>
        </p:sp>
        <p:sp>
          <p:nvSpPr>
            <p:cNvPr id="3" name="矩形 2">
              <a:extLst>
                <a:ext uri="{FF2B5EF4-FFF2-40B4-BE49-F238E27FC236}">
                  <a16:creationId xmlns:a16="http://schemas.microsoft.com/office/drawing/2014/main" id="{CE3887AE-557C-49CD-AB4F-58E7D898100E}"/>
                </a:ext>
              </a:extLst>
            </p:cNvPr>
            <p:cNvSpPr/>
            <p:nvPr/>
          </p:nvSpPr>
          <p:spPr>
            <a:xfrm>
              <a:off x="1272975" y="1724145"/>
              <a:ext cx="2228495" cy="690224"/>
            </a:xfrm>
            <a:prstGeom prst="rect">
              <a:avLst/>
            </a:prstGeom>
          </p:spPr>
          <p:txBody>
            <a:bodyPr wrap="none">
              <a:spAutoFit/>
            </a:bodyPr>
            <a:lstStyle/>
            <a:p>
              <a:pPr algn="ctr" defTabSz="1187323"/>
              <a:r>
                <a:rPr lang="en-US" altLang="zh-CN" sz="1100" dirty="0">
                  <a:latin typeface="Arial" panose="020B0604020202020204" pitchFamily="34" charset="0"/>
                  <a:ea typeface="微软雅黑" panose="020B0503020204020204" pitchFamily="34" charset="-122"/>
                  <a:cs typeface="Arial" panose="020B0604020202020204" pitchFamily="34" charset="0"/>
                </a:rPr>
                <a:t>I-D-teas-</a:t>
              </a:r>
              <a:r>
                <a:rPr lang="en-US" altLang="zh-CN" sz="1100" dirty="0" err="1">
                  <a:latin typeface="Arial" panose="020B0604020202020204" pitchFamily="34" charset="0"/>
                  <a:ea typeface="微软雅黑" panose="020B0503020204020204" pitchFamily="34" charset="-122"/>
                  <a:cs typeface="Arial" panose="020B0604020202020204" pitchFamily="34" charset="0"/>
                </a:rPr>
                <a:t>ietf</a:t>
              </a:r>
              <a:r>
                <a:rPr lang="en-US" altLang="zh-CN" sz="1100" dirty="0">
                  <a:latin typeface="Arial" panose="020B0604020202020204" pitchFamily="34" charset="0"/>
                  <a:ea typeface="微软雅黑" panose="020B0503020204020204" pitchFamily="34" charset="-122"/>
                  <a:cs typeface="Arial" panose="020B0604020202020204" pitchFamily="34" charset="0"/>
                </a:rPr>
                <a:t>-network-slices</a:t>
              </a:r>
              <a:endParaRPr lang="en-US" altLang="zh-CN" sz="1100" dirty="0">
                <a:latin typeface="Arial" panose="020B0604020202020204" pitchFamily="34" charset="0"/>
                <a:ea typeface="微软雅黑" panose="020B0503020204020204" pitchFamily="34" charset="-122"/>
                <a:cs typeface="Arial" panose="020B0604020202020204" pitchFamily="34" charset="0"/>
                <a:sym typeface="Huawei Sans" panose="020C0503030203020204" pitchFamily="34" charset="0"/>
              </a:endParaRPr>
            </a:p>
            <a:p>
              <a:pPr algn="ctr" defTabSz="1187323"/>
              <a:r>
                <a:rPr lang="en-US" altLang="zh-CN" sz="1100" dirty="0">
                  <a:latin typeface="Arial" panose="020B0604020202020204" pitchFamily="34" charset="0"/>
                  <a:ea typeface="微软雅黑" panose="020B0503020204020204" pitchFamily="34" charset="-122"/>
                  <a:cs typeface="Arial" panose="020B0604020202020204" pitchFamily="34" charset="0"/>
                </a:rPr>
                <a:t>I-D</a:t>
              </a:r>
              <a:r>
                <a:rPr lang="en-US" altLang="zh-CN" sz="1100" dirty="0">
                  <a:latin typeface="Arial" panose="020B0604020202020204" pitchFamily="34" charset="0"/>
                  <a:ea typeface="微软雅黑" panose="020B0503020204020204" pitchFamily="34" charset="-122"/>
                  <a:cs typeface="Arial" panose="020B0604020202020204" pitchFamily="34" charset="0"/>
                  <a:sym typeface="Huawei Sans" panose="020C0503030203020204" pitchFamily="34" charset="0"/>
                </a:rPr>
                <a:t>-teas-transport-slice-definition</a:t>
              </a:r>
            </a:p>
            <a:p>
              <a:pPr algn="ctr" defTabSz="1187323"/>
              <a:r>
                <a:rPr lang="en-US" altLang="zh-CN" sz="1100" dirty="0">
                  <a:latin typeface="Arial" panose="020B0604020202020204" pitchFamily="34" charset="0"/>
                  <a:ea typeface="微软雅黑" panose="020B0503020204020204" pitchFamily="34" charset="-122"/>
                  <a:cs typeface="Arial" panose="020B0604020202020204" pitchFamily="34" charset="0"/>
                </a:rPr>
                <a:t>I-D</a:t>
              </a:r>
              <a:r>
                <a:rPr lang="en-US" altLang="zh-CN" sz="1100" dirty="0">
                  <a:latin typeface="Arial" panose="020B0604020202020204" pitchFamily="34" charset="0"/>
                  <a:ea typeface="微软雅黑" panose="020B0503020204020204" pitchFamily="34" charset="-122"/>
                  <a:cs typeface="Arial" panose="020B0604020202020204" pitchFamily="34" charset="0"/>
                  <a:sym typeface="Huawei Sans" panose="020C0503030203020204" pitchFamily="34" charset="0"/>
                </a:rPr>
                <a:t>-teas-ns-framework</a:t>
              </a:r>
            </a:p>
          </p:txBody>
        </p:sp>
        <p:sp>
          <p:nvSpPr>
            <p:cNvPr id="4" name="矩形 3">
              <a:extLst>
                <a:ext uri="{FF2B5EF4-FFF2-40B4-BE49-F238E27FC236}">
                  <a16:creationId xmlns:a16="http://schemas.microsoft.com/office/drawing/2014/main" id="{EC8AA1CB-4A96-4C27-9B83-4D56FC88C64E}"/>
                </a:ext>
              </a:extLst>
            </p:cNvPr>
            <p:cNvSpPr/>
            <p:nvPr/>
          </p:nvSpPr>
          <p:spPr>
            <a:xfrm>
              <a:off x="7844329" y="1767021"/>
              <a:ext cx="2143536" cy="300867"/>
            </a:xfrm>
            <a:prstGeom prst="rect">
              <a:avLst/>
            </a:prstGeom>
          </p:spPr>
          <p:txBody>
            <a:bodyPr wrap="none">
              <a:spAutoFit/>
            </a:bodyPr>
            <a:lstStyle/>
            <a:p>
              <a:pPr defTabSz="1187323"/>
              <a:r>
                <a:rPr lang="en-US" altLang="zh-CN" sz="1100" dirty="0">
                  <a:latin typeface="Arial" panose="020B0604020202020204" pitchFamily="34" charset="0"/>
                  <a:ea typeface="微软雅黑" panose="020B0503020204020204" pitchFamily="34" charset="-122"/>
                  <a:cs typeface="Arial" panose="020B0604020202020204" pitchFamily="34" charset="0"/>
                </a:rPr>
                <a:t>I-D</a:t>
              </a:r>
              <a:r>
                <a:rPr lang="en-US" altLang="zh-CN" sz="1100" dirty="0">
                  <a:latin typeface="Arial" panose="020B0604020202020204" pitchFamily="34" charset="0"/>
                  <a:ea typeface="微软雅黑" panose="020B0503020204020204" pitchFamily="34" charset="-122"/>
                  <a:cs typeface="Arial" panose="020B0604020202020204" pitchFamily="34" charset="0"/>
                  <a:sym typeface="Huawei Sans" panose="020C0503030203020204" pitchFamily="34" charset="0"/>
                </a:rPr>
                <a:t>-teas-network-slice-mapping</a:t>
              </a:r>
              <a:endParaRPr lang="zh-CN" altLang="en-US" sz="1100" dirty="0">
                <a:latin typeface="Arial" panose="020B0604020202020204" pitchFamily="34" charset="0"/>
                <a:ea typeface="微软雅黑" panose="020B0503020204020204" pitchFamily="34" charset="-122"/>
                <a:cs typeface="Arial" panose="020B0604020202020204" pitchFamily="34" charset="0"/>
                <a:sym typeface="Huawei Sans" panose="020C0503030203020204" pitchFamily="34" charset="0"/>
              </a:endParaRPr>
            </a:p>
          </p:txBody>
        </p:sp>
        <p:sp>
          <p:nvSpPr>
            <p:cNvPr id="73" name="矩形 72">
              <a:extLst>
                <a:ext uri="{FF2B5EF4-FFF2-40B4-BE49-F238E27FC236}">
                  <a16:creationId xmlns:a16="http://schemas.microsoft.com/office/drawing/2014/main" id="{D8B5D29C-E8F8-4685-B156-45E5D729DC53}"/>
                </a:ext>
              </a:extLst>
            </p:cNvPr>
            <p:cNvSpPr/>
            <p:nvPr/>
          </p:nvSpPr>
          <p:spPr bwMode="auto">
            <a:xfrm>
              <a:off x="880410" y="2171559"/>
              <a:ext cx="10417654" cy="326195"/>
            </a:xfrm>
            <a:prstGeom prst="rect">
              <a:avLst/>
            </a:prstGeom>
            <a:noFill/>
            <a:ln w="9525" cap="flat" cmpd="sng" algn="ctr">
              <a:noFill/>
              <a:prstDash val="solid"/>
              <a:round/>
              <a:headEnd type="none" w="med" len="med"/>
              <a:tailEnd type="none" w="med" len="med"/>
            </a:ln>
            <a:effectLst/>
          </p:spPr>
          <p:txBody>
            <a:bodyPr vert="horz" wrap="square" lIns="79169" tIns="39585" rIns="79169" bIns="39585" numCol="1" rtlCol="0" anchor="t" anchorCtr="0" compatLnSpc="1">
              <a:prstTxWarp prst="textNoShape">
                <a:avLst/>
              </a:prstTxWarp>
              <a:noAutofit/>
            </a:bodyPr>
            <a:lstStyle/>
            <a:p>
              <a:pPr algn="ctr" defTabSz="801367">
                <a:defRPr/>
              </a:pPr>
              <a:r>
                <a:rPr lang="en-US" altLang="zh-CN" sz="1399" b="1" kern="0" dirty="0">
                  <a:solidFill>
                    <a:srgbClr val="000000"/>
                  </a:solidFill>
                  <a:latin typeface="Arial" panose="020B0604020202020204" pitchFamily="34" charset="0"/>
                  <a:ea typeface="微软雅黑" panose="020B0503020204020204" pitchFamily="34" charset="-122"/>
                  <a:cs typeface="Arial" panose="020B0604020202020204" pitchFamily="34" charset="0"/>
                </a:rPr>
                <a:t>Management Plane</a:t>
              </a:r>
              <a:endParaRPr lang="zh-CN" altLang="en-US" sz="1399" b="1" kern="0"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6" name="矩形 5">
              <a:extLst>
                <a:ext uri="{FF2B5EF4-FFF2-40B4-BE49-F238E27FC236}">
                  <a16:creationId xmlns:a16="http://schemas.microsoft.com/office/drawing/2014/main" id="{E30F6677-288F-40D6-BB2B-21FABF4CD5B2}"/>
                </a:ext>
              </a:extLst>
            </p:cNvPr>
            <p:cNvSpPr/>
            <p:nvPr/>
          </p:nvSpPr>
          <p:spPr>
            <a:xfrm>
              <a:off x="511629" y="4939897"/>
              <a:ext cx="2538482" cy="300867"/>
            </a:xfrm>
            <a:prstGeom prst="rect">
              <a:avLst/>
            </a:prstGeom>
          </p:spPr>
          <p:txBody>
            <a:bodyPr wrap="square">
              <a:spAutoFit/>
            </a:bodyPr>
            <a:lstStyle/>
            <a:p>
              <a:r>
                <a:rPr lang="en-US" altLang="zh-CN" sz="1100" dirty="0">
                  <a:latin typeface="Arial" panose="020B0604020202020204" pitchFamily="34" charset="0"/>
                  <a:ea typeface="微软雅黑" panose="020B0503020204020204" pitchFamily="34" charset="-122"/>
                  <a:cs typeface="Arial" panose="020B0604020202020204" pitchFamily="34" charset="0"/>
                </a:rPr>
                <a:t>I-D</a:t>
              </a:r>
              <a:r>
                <a:rPr lang="en-US" altLang="zh-CN" sz="1100" dirty="0">
                  <a:latin typeface="Arial" panose="020B0604020202020204" pitchFamily="34" charset="0"/>
                  <a:ea typeface="微软雅黑" panose="020B0503020204020204" pitchFamily="34" charset="-122"/>
                  <a:cs typeface="Arial" panose="020B0604020202020204" pitchFamily="34" charset="0"/>
                  <a:sym typeface="Huawei Sans" panose="020C0503030203020204" pitchFamily="34" charset="0"/>
                </a:rPr>
                <a:t>-spring-resource-aware-segments</a:t>
              </a:r>
              <a:endParaRPr lang="zh-CN" altLang="en-US" sz="1100" dirty="0">
                <a:latin typeface="Arial" panose="020B0604020202020204" pitchFamily="34" charset="0"/>
                <a:ea typeface="微软雅黑" panose="020B0503020204020204" pitchFamily="34" charset="-122"/>
                <a:cs typeface="Arial" panose="020B0604020202020204" pitchFamily="34" charset="0"/>
              </a:endParaRPr>
            </a:p>
          </p:txBody>
        </p:sp>
        <p:sp>
          <p:nvSpPr>
            <p:cNvPr id="8" name="矩形 7">
              <a:extLst>
                <a:ext uri="{FF2B5EF4-FFF2-40B4-BE49-F238E27FC236}">
                  <a16:creationId xmlns:a16="http://schemas.microsoft.com/office/drawing/2014/main" id="{BA6DD875-AF3D-4450-8411-6762CE78E243}"/>
                </a:ext>
              </a:extLst>
            </p:cNvPr>
            <p:cNvSpPr/>
            <p:nvPr/>
          </p:nvSpPr>
          <p:spPr>
            <a:xfrm>
              <a:off x="623670" y="4152422"/>
              <a:ext cx="2538483" cy="300867"/>
            </a:xfrm>
            <a:prstGeom prst="rect">
              <a:avLst/>
            </a:prstGeom>
          </p:spPr>
          <p:txBody>
            <a:bodyPr wrap="square">
              <a:spAutoFit/>
            </a:bodyPr>
            <a:lstStyle/>
            <a:p>
              <a:pPr lvl="0"/>
              <a:r>
                <a:rPr lang="en-US" altLang="zh-CN" sz="1100" dirty="0">
                  <a:latin typeface="Arial" panose="020B0604020202020204" pitchFamily="34" charset="0"/>
                  <a:ea typeface="微软雅黑" panose="020B0503020204020204" pitchFamily="34" charset="-122"/>
                  <a:cs typeface="Arial" panose="020B0604020202020204" pitchFamily="34" charset="0"/>
                </a:rPr>
                <a:t>I-D</a:t>
              </a:r>
              <a:r>
                <a:rPr lang="en-US" altLang="zh-CN" sz="1100" dirty="0">
                  <a:solidFill>
                    <a:srgbClr val="1D1D1A"/>
                  </a:solidFill>
                  <a:latin typeface="Arial" panose="020B0604020202020204" pitchFamily="34" charset="0"/>
                  <a:ea typeface="微软雅黑" panose="020B0503020204020204" pitchFamily="34" charset="-122"/>
                  <a:cs typeface="Arial" panose="020B0604020202020204" pitchFamily="34" charset="0"/>
                  <a:sym typeface="Huawei Sans" panose="020C0503030203020204" pitchFamily="34" charset="0"/>
                </a:rPr>
                <a:t>-spring-</a:t>
              </a:r>
              <a:r>
                <a:rPr lang="en-US" altLang="zh-CN" sz="1100" dirty="0" err="1">
                  <a:solidFill>
                    <a:srgbClr val="1D1D1A"/>
                  </a:solidFill>
                  <a:latin typeface="Arial" panose="020B0604020202020204" pitchFamily="34" charset="0"/>
                  <a:ea typeface="微软雅黑" panose="020B0503020204020204" pitchFamily="34" charset="-122"/>
                  <a:cs typeface="Arial" panose="020B0604020202020204" pitchFamily="34" charset="0"/>
                  <a:sym typeface="Huawei Sans" panose="020C0503030203020204" pitchFamily="34" charset="0"/>
                </a:rPr>
                <a:t>sr</a:t>
              </a:r>
              <a:r>
                <a:rPr lang="en-US" altLang="zh-CN" sz="1100" dirty="0">
                  <a:solidFill>
                    <a:srgbClr val="1D1D1A"/>
                  </a:solidFill>
                  <a:latin typeface="Arial" panose="020B0604020202020204" pitchFamily="34" charset="0"/>
                  <a:ea typeface="微软雅黑" panose="020B0503020204020204" pitchFamily="34" charset="-122"/>
                  <a:cs typeface="Arial" panose="020B0604020202020204" pitchFamily="34" charset="0"/>
                  <a:sym typeface="Huawei Sans" panose="020C0503030203020204" pitchFamily="34" charset="0"/>
                </a:rPr>
                <a:t>-for-enhanced-</a:t>
              </a:r>
              <a:r>
                <a:rPr lang="en-US" altLang="zh-CN" sz="1100" dirty="0" err="1">
                  <a:solidFill>
                    <a:srgbClr val="1D1D1A"/>
                  </a:solidFill>
                  <a:latin typeface="Arial" panose="020B0604020202020204" pitchFamily="34" charset="0"/>
                  <a:ea typeface="微软雅黑" panose="020B0503020204020204" pitchFamily="34" charset="-122"/>
                  <a:cs typeface="Arial" panose="020B0604020202020204" pitchFamily="34" charset="0"/>
                  <a:sym typeface="Huawei Sans" panose="020C0503030203020204" pitchFamily="34" charset="0"/>
                </a:rPr>
                <a:t>vpn</a:t>
              </a:r>
              <a:endParaRPr lang="en-US" altLang="zh-CN" sz="1100" dirty="0">
                <a:solidFill>
                  <a:srgbClr val="1D1D1A"/>
                </a:solidFill>
                <a:latin typeface="Arial" panose="020B0604020202020204" pitchFamily="34" charset="0"/>
                <a:ea typeface="微软雅黑" panose="020B0503020204020204" pitchFamily="34" charset="-122"/>
                <a:cs typeface="Arial" panose="020B0604020202020204" pitchFamily="34" charset="0"/>
                <a:sym typeface="Huawei Sans" panose="020C0503030203020204" pitchFamily="34" charset="0"/>
              </a:endParaRPr>
            </a:p>
          </p:txBody>
        </p:sp>
        <p:sp>
          <p:nvSpPr>
            <p:cNvPr id="13" name="矩形 12">
              <a:extLst>
                <a:ext uri="{FF2B5EF4-FFF2-40B4-BE49-F238E27FC236}">
                  <a16:creationId xmlns:a16="http://schemas.microsoft.com/office/drawing/2014/main" id="{2467BE64-9B5B-4A1A-A8BF-878C35756FB6}"/>
                </a:ext>
              </a:extLst>
            </p:cNvPr>
            <p:cNvSpPr/>
            <p:nvPr/>
          </p:nvSpPr>
          <p:spPr>
            <a:xfrm>
              <a:off x="741945" y="5814820"/>
              <a:ext cx="2036135" cy="300867"/>
            </a:xfrm>
            <a:prstGeom prst="rect">
              <a:avLst/>
            </a:prstGeom>
          </p:spPr>
          <p:txBody>
            <a:bodyPr wrap="square">
              <a:spAutoFit/>
            </a:bodyPr>
            <a:lstStyle/>
            <a:p>
              <a:r>
                <a:rPr lang="en-US" altLang="zh-CN" sz="1100" dirty="0">
                  <a:latin typeface="Arial" panose="020B0604020202020204" pitchFamily="34" charset="0"/>
                  <a:ea typeface="微软雅黑" panose="020B0503020204020204" pitchFamily="34" charset="-122"/>
                  <a:cs typeface="Arial" panose="020B0604020202020204" pitchFamily="34" charset="0"/>
                </a:rPr>
                <a:t>I-D-</a:t>
              </a:r>
              <a:r>
                <a:rPr lang="en-US" altLang="zh-CN" sz="1100" dirty="0" err="1">
                  <a:latin typeface="Arial" panose="020B0604020202020204" pitchFamily="34" charset="0"/>
                  <a:ea typeface="微软雅黑" panose="020B0503020204020204" pitchFamily="34" charset="-122"/>
                  <a:cs typeface="Arial" panose="020B0604020202020204" pitchFamily="34" charset="0"/>
                </a:rPr>
                <a:t>lsr</a:t>
              </a:r>
              <a:r>
                <a:rPr lang="en-US" altLang="zh-CN" sz="1100" dirty="0">
                  <a:latin typeface="Arial" panose="020B0604020202020204" pitchFamily="34" charset="0"/>
                  <a:ea typeface="微软雅黑" panose="020B0503020204020204" pitchFamily="34" charset="-122"/>
                  <a:cs typeface="Arial" panose="020B0604020202020204" pitchFamily="34" charset="0"/>
                </a:rPr>
                <a:t>-</a:t>
              </a:r>
              <a:r>
                <a:rPr lang="en-US" altLang="zh-CN" sz="1100" dirty="0" err="1">
                  <a:latin typeface="Arial" panose="020B0604020202020204" pitchFamily="34" charset="0"/>
                  <a:ea typeface="微软雅黑" panose="020B0503020204020204" pitchFamily="34" charset="-122"/>
                  <a:cs typeface="Arial" panose="020B0604020202020204" pitchFamily="34" charset="0"/>
                </a:rPr>
                <a:t>isis</a:t>
              </a:r>
              <a:r>
                <a:rPr lang="en-US" altLang="zh-CN" sz="1100" dirty="0">
                  <a:latin typeface="Arial" panose="020B0604020202020204" pitchFamily="34" charset="0"/>
                  <a:ea typeface="微软雅黑" panose="020B0503020204020204" pitchFamily="34" charset="-122"/>
                  <a:cs typeface="Arial" panose="020B0604020202020204" pitchFamily="34" charset="0"/>
                </a:rPr>
                <a:t>-</a:t>
              </a:r>
              <a:r>
                <a:rPr lang="en-US" altLang="zh-CN" sz="1100" dirty="0" err="1">
                  <a:latin typeface="Arial" panose="020B0604020202020204" pitchFamily="34" charset="0"/>
                  <a:ea typeface="微软雅黑" panose="020B0503020204020204" pitchFamily="34" charset="-122"/>
                  <a:cs typeface="Arial" panose="020B0604020202020204" pitchFamily="34" charset="0"/>
                </a:rPr>
                <a:t>sr</a:t>
              </a:r>
              <a:r>
                <a:rPr lang="en-US" altLang="zh-CN" sz="1100" dirty="0">
                  <a:latin typeface="Arial" panose="020B0604020202020204" pitchFamily="34" charset="0"/>
                  <a:ea typeface="微软雅黑" panose="020B0503020204020204" pitchFamily="34" charset="-122"/>
                  <a:cs typeface="Arial" panose="020B0604020202020204" pitchFamily="34" charset="0"/>
                </a:rPr>
                <a:t>-</a:t>
              </a:r>
              <a:r>
                <a:rPr lang="en-US" altLang="zh-CN" sz="1100" dirty="0" err="1">
                  <a:latin typeface="Arial" panose="020B0604020202020204" pitchFamily="34" charset="0"/>
                  <a:ea typeface="微软雅黑" panose="020B0503020204020204" pitchFamily="34" charset="-122"/>
                  <a:cs typeface="Arial" panose="020B0604020202020204" pitchFamily="34" charset="0"/>
                </a:rPr>
                <a:t>vtn</a:t>
              </a:r>
              <a:r>
                <a:rPr lang="en-US" altLang="zh-CN" sz="1100" dirty="0">
                  <a:latin typeface="Arial" panose="020B0604020202020204" pitchFamily="34" charset="0"/>
                  <a:ea typeface="微软雅黑" panose="020B0503020204020204" pitchFamily="34" charset="-122"/>
                  <a:cs typeface="Arial" panose="020B0604020202020204" pitchFamily="34" charset="0"/>
                </a:rPr>
                <a:t>-mt</a:t>
              </a:r>
              <a:endParaRPr lang="zh-CN" altLang="en-US" sz="1100" dirty="0">
                <a:latin typeface="Arial" panose="020B0604020202020204" pitchFamily="34" charset="0"/>
                <a:ea typeface="微软雅黑" panose="020B0503020204020204" pitchFamily="34" charset="-122"/>
                <a:cs typeface="Arial" panose="020B0604020202020204" pitchFamily="34" charset="0"/>
              </a:endParaRPr>
            </a:p>
          </p:txBody>
        </p:sp>
        <p:sp>
          <p:nvSpPr>
            <p:cNvPr id="15" name="矩形 14">
              <a:extLst>
                <a:ext uri="{FF2B5EF4-FFF2-40B4-BE49-F238E27FC236}">
                  <a16:creationId xmlns:a16="http://schemas.microsoft.com/office/drawing/2014/main" id="{1F0CB2D6-5C83-4195-92C5-ECEA56752628}"/>
                </a:ext>
              </a:extLst>
            </p:cNvPr>
            <p:cNvSpPr/>
            <p:nvPr/>
          </p:nvSpPr>
          <p:spPr>
            <a:xfrm>
              <a:off x="648290" y="6008409"/>
              <a:ext cx="2218877" cy="300867"/>
            </a:xfrm>
            <a:prstGeom prst="rect">
              <a:avLst/>
            </a:prstGeom>
          </p:spPr>
          <p:txBody>
            <a:bodyPr wrap="square">
              <a:spAutoFit/>
            </a:bodyPr>
            <a:lstStyle/>
            <a:p>
              <a:r>
                <a:rPr lang="en-US" altLang="zh-CN" sz="1100" dirty="0">
                  <a:latin typeface="Arial" panose="020B0604020202020204" pitchFamily="34" charset="0"/>
                  <a:ea typeface="微软雅黑" panose="020B0503020204020204" pitchFamily="34" charset="-122"/>
                  <a:cs typeface="Arial" panose="020B0604020202020204" pitchFamily="34" charset="0"/>
                </a:rPr>
                <a:t>I-D-</a:t>
              </a:r>
              <a:r>
                <a:rPr lang="en-US" altLang="zh-CN" sz="1100" dirty="0" err="1">
                  <a:latin typeface="Arial" panose="020B0604020202020204" pitchFamily="34" charset="0"/>
                  <a:ea typeface="微软雅黑" panose="020B0503020204020204" pitchFamily="34" charset="-122"/>
                  <a:cs typeface="Arial" panose="020B0604020202020204" pitchFamily="34" charset="0"/>
                </a:rPr>
                <a:t>idr</a:t>
              </a:r>
              <a:r>
                <a:rPr lang="en-US" altLang="zh-CN" sz="1100" dirty="0">
                  <a:latin typeface="Arial" panose="020B0604020202020204" pitchFamily="34" charset="0"/>
                  <a:ea typeface="微软雅黑" panose="020B0503020204020204" pitchFamily="34" charset="-122"/>
                  <a:cs typeface="Arial" panose="020B0604020202020204" pitchFamily="34" charset="0"/>
                </a:rPr>
                <a:t>-</a:t>
              </a:r>
              <a:r>
                <a:rPr lang="en-US" altLang="zh-CN" sz="1100" dirty="0" err="1">
                  <a:latin typeface="Arial" panose="020B0604020202020204" pitchFamily="34" charset="0"/>
                  <a:ea typeface="微软雅黑" panose="020B0503020204020204" pitchFamily="34" charset="-122"/>
                  <a:cs typeface="Arial" panose="020B0604020202020204" pitchFamily="34" charset="0"/>
                </a:rPr>
                <a:t>bgpls</a:t>
              </a:r>
              <a:r>
                <a:rPr lang="en-US" altLang="zh-CN" sz="1100" dirty="0">
                  <a:latin typeface="Arial" panose="020B0604020202020204" pitchFamily="34" charset="0"/>
                  <a:ea typeface="微软雅黑" panose="020B0503020204020204" pitchFamily="34" charset="-122"/>
                  <a:cs typeface="Arial" panose="020B0604020202020204" pitchFamily="34" charset="0"/>
                </a:rPr>
                <a:t>-</a:t>
              </a:r>
              <a:r>
                <a:rPr lang="en-US" altLang="zh-CN" sz="1100" dirty="0" err="1">
                  <a:latin typeface="Arial" panose="020B0604020202020204" pitchFamily="34" charset="0"/>
                  <a:ea typeface="微软雅黑" panose="020B0503020204020204" pitchFamily="34" charset="-122"/>
                  <a:cs typeface="Arial" panose="020B0604020202020204" pitchFamily="34" charset="0"/>
                </a:rPr>
                <a:t>sr</a:t>
              </a:r>
              <a:r>
                <a:rPr lang="en-US" altLang="zh-CN" sz="1100" dirty="0">
                  <a:latin typeface="Arial" panose="020B0604020202020204" pitchFamily="34" charset="0"/>
                  <a:ea typeface="微软雅黑" panose="020B0503020204020204" pitchFamily="34" charset="-122"/>
                  <a:cs typeface="Arial" panose="020B0604020202020204" pitchFamily="34" charset="0"/>
                </a:rPr>
                <a:t>-</a:t>
              </a:r>
              <a:r>
                <a:rPr lang="en-US" altLang="zh-CN" sz="1100" dirty="0" err="1">
                  <a:latin typeface="Arial" panose="020B0604020202020204" pitchFamily="34" charset="0"/>
                  <a:ea typeface="微软雅黑" panose="020B0503020204020204" pitchFamily="34" charset="-122"/>
                  <a:cs typeface="Arial" panose="020B0604020202020204" pitchFamily="34" charset="0"/>
                </a:rPr>
                <a:t>vtn</a:t>
              </a:r>
              <a:r>
                <a:rPr lang="en-US" altLang="zh-CN" sz="1100" dirty="0">
                  <a:latin typeface="Arial" panose="020B0604020202020204" pitchFamily="34" charset="0"/>
                  <a:ea typeface="微软雅黑" panose="020B0503020204020204" pitchFamily="34" charset="-122"/>
                  <a:cs typeface="Arial" panose="020B0604020202020204" pitchFamily="34" charset="0"/>
                </a:rPr>
                <a:t>-mt</a:t>
              </a:r>
              <a:endParaRPr lang="zh-CN" altLang="en-US" sz="1100" dirty="0">
                <a:latin typeface="Arial" panose="020B0604020202020204" pitchFamily="34" charset="0"/>
                <a:ea typeface="微软雅黑" panose="020B0503020204020204" pitchFamily="34" charset="-122"/>
                <a:cs typeface="Arial" panose="020B0604020202020204" pitchFamily="34" charset="0"/>
              </a:endParaRPr>
            </a:p>
          </p:txBody>
        </p:sp>
        <p:sp>
          <p:nvSpPr>
            <p:cNvPr id="74" name="矩形 73">
              <a:extLst>
                <a:ext uri="{FF2B5EF4-FFF2-40B4-BE49-F238E27FC236}">
                  <a16:creationId xmlns:a16="http://schemas.microsoft.com/office/drawing/2014/main" id="{85CA56CF-1AFA-4054-BCA2-B8ACAFF2AAAC}"/>
                </a:ext>
              </a:extLst>
            </p:cNvPr>
            <p:cNvSpPr/>
            <p:nvPr/>
          </p:nvSpPr>
          <p:spPr>
            <a:xfrm>
              <a:off x="8182645" y="2702550"/>
              <a:ext cx="1287532" cy="300867"/>
            </a:xfrm>
            <a:prstGeom prst="rect">
              <a:avLst/>
            </a:prstGeom>
          </p:spPr>
          <p:txBody>
            <a:bodyPr wrap="none">
              <a:spAutoFit/>
            </a:bodyPr>
            <a:lstStyle/>
            <a:p>
              <a:r>
                <a:rPr lang="en-US" altLang="zh-CN" sz="1100" dirty="0">
                  <a:latin typeface="Arial" panose="020B0604020202020204" pitchFamily="34" charset="0"/>
                  <a:ea typeface="微软雅黑" panose="020B0503020204020204" pitchFamily="34" charset="-122"/>
                  <a:cs typeface="Arial" panose="020B0604020202020204" pitchFamily="34" charset="0"/>
                </a:rPr>
                <a:t>I-D-teas-</a:t>
              </a:r>
              <a:r>
                <a:rPr lang="en-US" altLang="zh-CN" sz="1100" dirty="0" err="1">
                  <a:latin typeface="Arial" panose="020B0604020202020204" pitchFamily="34" charset="0"/>
                  <a:ea typeface="微软雅黑" panose="020B0503020204020204" pitchFamily="34" charset="-122"/>
                  <a:cs typeface="Arial" panose="020B0604020202020204" pitchFamily="34" charset="0"/>
                </a:rPr>
                <a:t>nrp</a:t>
              </a:r>
              <a:r>
                <a:rPr lang="en-US" altLang="zh-CN" sz="1100" dirty="0">
                  <a:latin typeface="Arial" panose="020B0604020202020204" pitchFamily="34" charset="0"/>
                  <a:ea typeface="微软雅黑" panose="020B0503020204020204" pitchFamily="34" charset="-122"/>
                  <a:cs typeface="Arial" panose="020B0604020202020204" pitchFamily="34" charset="0"/>
                </a:rPr>
                <a:t>-yang</a:t>
              </a:r>
              <a:endParaRPr lang="zh-CN" altLang="en-US" sz="1100" dirty="0">
                <a:latin typeface="Arial" panose="020B0604020202020204" pitchFamily="34" charset="0"/>
                <a:ea typeface="微软雅黑" panose="020B0503020204020204" pitchFamily="34" charset="-122"/>
                <a:cs typeface="Arial" panose="020B0604020202020204" pitchFamily="34" charset="0"/>
              </a:endParaRPr>
            </a:p>
          </p:txBody>
        </p:sp>
        <p:sp>
          <p:nvSpPr>
            <p:cNvPr id="78" name="矩形 77">
              <a:extLst>
                <a:ext uri="{FF2B5EF4-FFF2-40B4-BE49-F238E27FC236}">
                  <a16:creationId xmlns:a16="http://schemas.microsoft.com/office/drawing/2014/main" id="{D5C337C0-6141-4D10-809C-231DB1A7FE1F}"/>
                </a:ext>
              </a:extLst>
            </p:cNvPr>
            <p:cNvSpPr/>
            <p:nvPr/>
          </p:nvSpPr>
          <p:spPr>
            <a:xfrm>
              <a:off x="6666744" y="4274527"/>
              <a:ext cx="2749471" cy="300867"/>
            </a:xfrm>
            <a:prstGeom prst="rect">
              <a:avLst/>
            </a:prstGeom>
          </p:spPr>
          <p:txBody>
            <a:bodyPr wrap="square">
              <a:spAutoFit/>
            </a:bodyPr>
            <a:lstStyle/>
            <a:p>
              <a:r>
                <a:rPr lang="en-US" altLang="zh-CN" sz="1100" dirty="0">
                  <a:latin typeface="Arial" panose="020B0604020202020204" pitchFamily="34" charset="0"/>
                  <a:ea typeface="微软雅黑" panose="020B0503020204020204" pitchFamily="34" charset="-122"/>
                  <a:cs typeface="Arial" panose="020B0604020202020204" pitchFamily="34" charset="0"/>
                </a:rPr>
                <a:t>I-D-teas-e2e-ietf-network-slicing</a:t>
              </a:r>
              <a:endParaRPr lang="zh-CN" altLang="en-US" sz="1100" dirty="0">
                <a:latin typeface="Arial" panose="020B0604020202020204" pitchFamily="34" charset="0"/>
                <a:ea typeface="微软雅黑" panose="020B0503020204020204" pitchFamily="34" charset="-122"/>
                <a:cs typeface="Arial" panose="020B0604020202020204" pitchFamily="34" charset="0"/>
              </a:endParaRPr>
            </a:p>
          </p:txBody>
        </p:sp>
        <p:sp>
          <p:nvSpPr>
            <p:cNvPr id="81" name="矩形 80">
              <a:extLst>
                <a:ext uri="{FF2B5EF4-FFF2-40B4-BE49-F238E27FC236}">
                  <a16:creationId xmlns:a16="http://schemas.microsoft.com/office/drawing/2014/main" id="{46BD7CB9-B90B-43E8-B59C-C114D58B8F8D}"/>
                </a:ext>
              </a:extLst>
            </p:cNvPr>
            <p:cNvSpPr/>
            <p:nvPr/>
          </p:nvSpPr>
          <p:spPr>
            <a:xfrm>
              <a:off x="6610639" y="5460828"/>
              <a:ext cx="2861681" cy="300867"/>
            </a:xfrm>
            <a:prstGeom prst="rect">
              <a:avLst/>
            </a:prstGeom>
          </p:spPr>
          <p:txBody>
            <a:bodyPr wrap="square">
              <a:spAutoFit/>
            </a:bodyPr>
            <a:lstStyle/>
            <a:p>
              <a:r>
                <a:rPr lang="en-US" altLang="zh-CN" sz="1100" dirty="0">
                  <a:latin typeface="Arial" panose="020B0604020202020204" pitchFamily="34" charset="0"/>
                  <a:ea typeface="微软雅黑" panose="020B0503020204020204" pitchFamily="34" charset="-122"/>
                  <a:cs typeface="Arial" panose="020B0604020202020204" pitchFamily="34" charset="0"/>
                </a:rPr>
                <a:t>I-D-6man-e2e-ietf-network-slicing</a:t>
              </a:r>
            </a:p>
          </p:txBody>
        </p:sp>
        <p:sp>
          <p:nvSpPr>
            <p:cNvPr id="83" name="矩形 82">
              <a:extLst>
                <a:ext uri="{FF2B5EF4-FFF2-40B4-BE49-F238E27FC236}">
                  <a16:creationId xmlns:a16="http://schemas.microsoft.com/office/drawing/2014/main" id="{04810706-02C5-4B6F-98DA-FB5E237529AC}"/>
                </a:ext>
              </a:extLst>
            </p:cNvPr>
            <p:cNvSpPr/>
            <p:nvPr/>
          </p:nvSpPr>
          <p:spPr>
            <a:xfrm>
              <a:off x="6504841" y="4882970"/>
              <a:ext cx="3073277" cy="300867"/>
            </a:xfrm>
            <a:prstGeom prst="rect">
              <a:avLst/>
            </a:prstGeom>
          </p:spPr>
          <p:txBody>
            <a:bodyPr wrap="square">
              <a:spAutoFit/>
            </a:bodyPr>
            <a:lstStyle/>
            <a:p>
              <a:r>
                <a:rPr lang="en-US" altLang="zh-CN" sz="1100" dirty="0">
                  <a:latin typeface="Arial" panose="020B0604020202020204" pitchFamily="34" charset="0"/>
                  <a:ea typeface="微软雅黑" panose="020B0503020204020204" pitchFamily="34" charset="-122"/>
                  <a:cs typeface="Arial" panose="020B0604020202020204" pitchFamily="34" charset="0"/>
                </a:rPr>
                <a:t>I-D-spring-sr-e2e-ietf-network-slicing</a:t>
              </a:r>
              <a:endParaRPr lang="zh-CN" altLang="en-US" sz="1100" dirty="0">
                <a:latin typeface="Arial" panose="020B0604020202020204" pitchFamily="34" charset="0"/>
                <a:ea typeface="微软雅黑" panose="020B0503020204020204" pitchFamily="34" charset="-122"/>
                <a:cs typeface="Arial" panose="020B0604020202020204" pitchFamily="34" charset="0"/>
              </a:endParaRPr>
            </a:p>
          </p:txBody>
        </p:sp>
        <p:sp>
          <p:nvSpPr>
            <p:cNvPr id="85" name="矩形 84">
              <a:extLst>
                <a:ext uri="{FF2B5EF4-FFF2-40B4-BE49-F238E27FC236}">
                  <a16:creationId xmlns:a16="http://schemas.microsoft.com/office/drawing/2014/main" id="{BB7EE95D-6C1F-41EE-AD17-44C43C9ECF78}"/>
                </a:ext>
              </a:extLst>
            </p:cNvPr>
            <p:cNvSpPr/>
            <p:nvPr/>
          </p:nvSpPr>
          <p:spPr>
            <a:xfrm>
              <a:off x="9777791" y="4409916"/>
              <a:ext cx="2275192" cy="495546"/>
            </a:xfrm>
            <a:prstGeom prst="rect">
              <a:avLst/>
            </a:prstGeom>
          </p:spPr>
          <p:txBody>
            <a:bodyPr wrap="square">
              <a:spAutoFit/>
            </a:bodyPr>
            <a:lstStyle/>
            <a:p>
              <a:r>
                <a:rPr lang="en-US" altLang="zh-CN" sz="1100" dirty="0">
                  <a:latin typeface="Arial" panose="020B0604020202020204" pitchFamily="34" charset="0"/>
                  <a:ea typeface="微软雅黑" panose="020B0503020204020204" pitchFamily="34" charset="-122"/>
                  <a:cs typeface="Arial" panose="020B0604020202020204" pitchFamily="34" charset="0"/>
                </a:rPr>
                <a:t>I-D-teas-hierarchical-</a:t>
              </a:r>
              <a:r>
                <a:rPr lang="en-US" altLang="zh-CN" sz="1100" dirty="0" err="1">
                  <a:latin typeface="Arial" panose="020B0604020202020204" pitchFamily="34" charset="0"/>
                  <a:ea typeface="微软雅黑" panose="020B0503020204020204" pitchFamily="34" charset="-122"/>
                  <a:cs typeface="Arial" panose="020B0604020202020204" pitchFamily="34" charset="0"/>
                </a:rPr>
                <a:t>ietf</a:t>
              </a:r>
              <a:r>
                <a:rPr lang="en-US" altLang="zh-CN" sz="1100" dirty="0">
                  <a:latin typeface="Arial" panose="020B0604020202020204" pitchFamily="34" charset="0"/>
                  <a:ea typeface="微软雅黑" panose="020B0503020204020204" pitchFamily="34" charset="-122"/>
                  <a:cs typeface="Arial" panose="020B0604020202020204" pitchFamily="34" charset="0"/>
                </a:rPr>
                <a:t>-network-slice</a:t>
              </a:r>
              <a:endParaRPr lang="zh-CN" altLang="en-US" sz="1100" dirty="0">
                <a:latin typeface="Arial" panose="020B0604020202020204" pitchFamily="34" charset="0"/>
                <a:ea typeface="微软雅黑" panose="020B0503020204020204" pitchFamily="34" charset="-122"/>
                <a:cs typeface="Arial" panose="020B0604020202020204" pitchFamily="34" charset="0"/>
              </a:endParaRPr>
            </a:p>
          </p:txBody>
        </p:sp>
        <p:sp>
          <p:nvSpPr>
            <p:cNvPr id="87" name="矩形 86">
              <a:extLst>
                <a:ext uri="{FF2B5EF4-FFF2-40B4-BE49-F238E27FC236}">
                  <a16:creationId xmlns:a16="http://schemas.microsoft.com/office/drawing/2014/main" id="{CB924BDB-27E8-474A-B6FF-B6BA20CFAB57}"/>
                </a:ext>
              </a:extLst>
            </p:cNvPr>
            <p:cNvSpPr/>
            <p:nvPr/>
          </p:nvSpPr>
          <p:spPr>
            <a:xfrm>
              <a:off x="7037207" y="6132694"/>
              <a:ext cx="2031325" cy="300867"/>
            </a:xfrm>
            <a:prstGeom prst="rect">
              <a:avLst/>
            </a:prstGeom>
          </p:spPr>
          <p:txBody>
            <a:bodyPr wrap="square">
              <a:spAutoFit/>
            </a:bodyPr>
            <a:lstStyle/>
            <a:p>
              <a:r>
                <a:rPr lang="en-US" altLang="zh-CN" sz="1100" dirty="0">
                  <a:latin typeface="Arial" panose="020B0604020202020204" pitchFamily="34" charset="0"/>
                  <a:ea typeface="微软雅黑" panose="020B0503020204020204" pitchFamily="34" charset="-122"/>
                  <a:cs typeface="Arial" panose="020B0604020202020204" pitchFamily="34" charset="0"/>
                </a:rPr>
                <a:t>I-D-teas-ns-</a:t>
              </a:r>
              <a:r>
                <a:rPr lang="en-US" altLang="zh-CN" sz="1100" dirty="0" err="1">
                  <a:latin typeface="Arial" panose="020B0604020202020204" pitchFamily="34" charset="0"/>
                  <a:ea typeface="微软雅黑" panose="020B0503020204020204" pitchFamily="34" charset="-122"/>
                  <a:cs typeface="Arial" panose="020B0604020202020204" pitchFamily="34" charset="0"/>
                </a:rPr>
                <a:t>ip</a:t>
              </a:r>
              <a:r>
                <a:rPr lang="en-US" altLang="zh-CN" sz="1100" dirty="0">
                  <a:latin typeface="Arial" panose="020B0604020202020204" pitchFamily="34" charset="0"/>
                  <a:ea typeface="微软雅黑" panose="020B0503020204020204" pitchFamily="34" charset="-122"/>
                  <a:cs typeface="Arial" panose="020B0604020202020204" pitchFamily="34" charset="0"/>
                </a:rPr>
                <a:t>-</a:t>
              </a:r>
              <a:r>
                <a:rPr lang="en-US" altLang="zh-CN" sz="1100" dirty="0" err="1">
                  <a:latin typeface="Arial" panose="020B0604020202020204" pitchFamily="34" charset="0"/>
                  <a:ea typeface="微软雅黑" panose="020B0503020204020204" pitchFamily="34" charset="-122"/>
                  <a:cs typeface="Arial" panose="020B0604020202020204" pitchFamily="34" charset="0"/>
                </a:rPr>
                <a:t>mpls</a:t>
              </a:r>
              <a:endParaRPr lang="zh-CN" altLang="en-US" sz="1100" dirty="0">
                <a:latin typeface="Arial" panose="020B0604020202020204" pitchFamily="34" charset="0"/>
                <a:ea typeface="微软雅黑" panose="020B0503020204020204" pitchFamily="34" charset="-122"/>
                <a:cs typeface="Arial" panose="020B0604020202020204" pitchFamily="34" charset="0"/>
              </a:endParaRPr>
            </a:p>
          </p:txBody>
        </p:sp>
        <p:sp>
          <p:nvSpPr>
            <p:cNvPr id="99" name="矩形 98">
              <a:extLst>
                <a:ext uri="{FF2B5EF4-FFF2-40B4-BE49-F238E27FC236}">
                  <a16:creationId xmlns:a16="http://schemas.microsoft.com/office/drawing/2014/main" id="{F23A29DF-D5A0-4A6E-BB4D-15C119793D5A}"/>
                </a:ext>
              </a:extLst>
            </p:cNvPr>
            <p:cNvSpPr/>
            <p:nvPr/>
          </p:nvSpPr>
          <p:spPr>
            <a:xfrm>
              <a:off x="3723644" y="4806618"/>
              <a:ext cx="2417265" cy="300867"/>
            </a:xfrm>
            <a:prstGeom prst="rect">
              <a:avLst/>
            </a:prstGeom>
          </p:spPr>
          <p:txBody>
            <a:bodyPr wrap="square">
              <a:spAutoFit/>
            </a:bodyPr>
            <a:lstStyle/>
            <a:p>
              <a:r>
                <a:rPr lang="en-US" altLang="zh-CN" sz="1100" dirty="0">
                  <a:latin typeface="Arial" panose="020B0604020202020204" pitchFamily="34" charset="0"/>
                  <a:ea typeface="微软雅黑" panose="020B0503020204020204" pitchFamily="34" charset="-122"/>
                  <a:cs typeface="Arial" panose="020B0604020202020204" pitchFamily="34" charset="0"/>
                </a:rPr>
                <a:t>I-D-6man-enhanced-vpn-vtn-id</a:t>
              </a:r>
            </a:p>
          </p:txBody>
        </p:sp>
        <p:sp>
          <p:nvSpPr>
            <p:cNvPr id="101" name="矩形 100">
              <a:extLst>
                <a:ext uri="{FF2B5EF4-FFF2-40B4-BE49-F238E27FC236}">
                  <a16:creationId xmlns:a16="http://schemas.microsoft.com/office/drawing/2014/main" id="{13F03D17-0293-4A52-8A73-6FC24B91AAFF}"/>
                </a:ext>
              </a:extLst>
            </p:cNvPr>
            <p:cNvSpPr/>
            <p:nvPr/>
          </p:nvSpPr>
          <p:spPr>
            <a:xfrm>
              <a:off x="3555080" y="6001526"/>
              <a:ext cx="2403222" cy="300867"/>
            </a:xfrm>
            <a:prstGeom prst="rect">
              <a:avLst/>
            </a:prstGeom>
          </p:spPr>
          <p:txBody>
            <a:bodyPr wrap="square">
              <a:spAutoFit/>
            </a:bodyPr>
            <a:lstStyle/>
            <a:p>
              <a:pPr algn="ctr"/>
              <a:r>
                <a:rPr lang="en-US" altLang="zh-CN" sz="1100" dirty="0">
                  <a:latin typeface="Arial" panose="020B0604020202020204" pitchFamily="34" charset="0"/>
                  <a:ea typeface="微软雅黑" panose="020B0503020204020204" pitchFamily="34" charset="-122"/>
                  <a:cs typeface="Arial" panose="020B0604020202020204" pitchFamily="34" charset="0"/>
                </a:rPr>
                <a:t>I-D-</a:t>
              </a:r>
              <a:r>
                <a:rPr lang="en-US" altLang="zh-CN" sz="1100" dirty="0" err="1">
                  <a:latin typeface="Arial" panose="020B0604020202020204" pitchFamily="34" charset="0"/>
                  <a:ea typeface="微软雅黑" panose="020B0503020204020204" pitchFamily="34" charset="-122"/>
                  <a:cs typeface="Arial" panose="020B0604020202020204" pitchFamily="34" charset="0"/>
                </a:rPr>
                <a:t>lsr</a:t>
              </a:r>
              <a:r>
                <a:rPr lang="en-US" altLang="zh-CN" sz="1100" dirty="0">
                  <a:latin typeface="Arial" panose="020B0604020202020204" pitchFamily="34" charset="0"/>
                  <a:ea typeface="微软雅黑" panose="020B0503020204020204" pitchFamily="34" charset="-122"/>
                  <a:cs typeface="Arial" panose="020B0604020202020204" pitchFamily="34" charset="0"/>
                </a:rPr>
                <a:t>-</a:t>
              </a:r>
              <a:r>
                <a:rPr lang="en-US" altLang="zh-CN" sz="1100" dirty="0" err="1">
                  <a:latin typeface="Arial" panose="020B0604020202020204" pitchFamily="34" charset="0"/>
                  <a:ea typeface="微软雅黑" panose="020B0503020204020204" pitchFamily="34" charset="-122"/>
                  <a:cs typeface="Arial" panose="020B0604020202020204" pitchFamily="34" charset="0"/>
                </a:rPr>
                <a:t>sr</a:t>
              </a:r>
              <a:r>
                <a:rPr lang="en-US" altLang="zh-CN" sz="1100" dirty="0">
                  <a:latin typeface="Arial" panose="020B0604020202020204" pitchFamily="34" charset="0"/>
                  <a:ea typeface="微软雅黑" panose="020B0503020204020204" pitchFamily="34" charset="-122"/>
                  <a:cs typeface="Arial" panose="020B0604020202020204" pitchFamily="34" charset="0"/>
                </a:rPr>
                <a:t>-enhanced-</a:t>
              </a:r>
              <a:r>
                <a:rPr lang="en-US" altLang="zh-CN" sz="1100" dirty="0" err="1">
                  <a:latin typeface="Arial" panose="020B0604020202020204" pitchFamily="34" charset="0"/>
                  <a:ea typeface="微软雅黑" panose="020B0503020204020204" pitchFamily="34" charset="-122"/>
                  <a:cs typeface="Arial" panose="020B0604020202020204" pitchFamily="34" charset="0"/>
                </a:rPr>
                <a:t>vpn</a:t>
              </a:r>
              <a:endParaRPr lang="zh-CN" altLang="en-US" sz="1100" dirty="0">
                <a:latin typeface="Arial" panose="020B0604020202020204" pitchFamily="34" charset="0"/>
                <a:ea typeface="微软雅黑" panose="020B0503020204020204" pitchFamily="34" charset="-122"/>
                <a:cs typeface="Arial" panose="020B0604020202020204" pitchFamily="34" charset="0"/>
              </a:endParaRPr>
            </a:p>
          </p:txBody>
        </p:sp>
        <p:sp>
          <p:nvSpPr>
            <p:cNvPr id="103" name="矩形 102">
              <a:extLst>
                <a:ext uri="{FF2B5EF4-FFF2-40B4-BE49-F238E27FC236}">
                  <a16:creationId xmlns:a16="http://schemas.microsoft.com/office/drawing/2014/main" id="{4E0A6C01-2849-4B1C-BD87-75830CA511C9}"/>
                </a:ext>
              </a:extLst>
            </p:cNvPr>
            <p:cNvSpPr/>
            <p:nvPr/>
          </p:nvSpPr>
          <p:spPr>
            <a:xfrm>
              <a:off x="3377139" y="6191119"/>
              <a:ext cx="2855269" cy="300867"/>
            </a:xfrm>
            <a:prstGeom prst="rect">
              <a:avLst/>
            </a:prstGeom>
          </p:spPr>
          <p:txBody>
            <a:bodyPr wrap="square">
              <a:spAutoFit/>
            </a:bodyPr>
            <a:lstStyle/>
            <a:p>
              <a:pPr algn="ctr"/>
              <a:r>
                <a:rPr lang="en-US" altLang="zh-CN" sz="1100" dirty="0">
                  <a:latin typeface="Arial" panose="020B0604020202020204" pitchFamily="34" charset="0"/>
                  <a:ea typeface="微软雅黑" panose="020B0503020204020204" pitchFamily="34" charset="-122"/>
                  <a:cs typeface="Arial" panose="020B0604020202020204" pitchFamily="34" charset="0"/>
                </a:rPr>
                <a:t>I-D-</a:t>
              </a:r>
              <a:r>
                <a:rPr lang="en-US" altLang="zh-CN" sz="1100" dirty="0" err="1">
                  <a:latin typeface="Arial" panose="020B0604020202020204" pitchFamily="34" charset="0"/>
                  <a:ea typeface="微软雅黑" panose="020B0503020204020204" pitchFamily="34" charset="-122"/>
                  <a:cs typeface="Arial" panose="020B0604020202020204" pitchFamily="34" charset="0"/>
                </a:rPr>
                <a:t>idr</a:t>
              </a:r>
              <a:r>
                <a:rPr lang="en-US" altLang="zh-CN" sz="1100" dirty="0">
                  <a:latin typeface="Arial" panose="020B0604020202020204" pitchFamily="34" charset="0"/>
                  <a:ea typeface="微软雅黑" panose="020B0503020204020204" pitchFamily="34" charset="-122"/>
                  <a:cs typeface="Arial" panose="020B0604020202020204" pitchFamily="34" charset="0"/>
                </a:rPr>
                <a:t>-</a:t>
              </a:r>
              <a:r>
                <a:rPr lang="en-US" altLang="zh-CN" sz="1100" dirty="0" err="1">
                  <a:latin typeface="Arial" panose="020B0604020202020204" pitchFamily="34" charset="0"/>
                  <a:ea typeface="微软雅黑" panose="020B0503020204020204" pitchFamily="34" charset="-122"/>
                  <a:cs typeface="Arial" panose="020B0604020202020204" pitchFamily="34" charset="0"/>
                </a:rPr>
                <a:t>bgpls</a:t>
              </a:r>
              <a:r>
                <a:rPr lang="en-US" altLang="zh-CN" sz="1100" dirty="0">
                  <a:latin typeface="Arial" panose="020B0604020202020204" pitchFamily="34" charset="0"/>
                  <a:ea typeface="微软雅黑" panose="020B0503020204020204" pitchFamily="34" charset="-122"/>
                  <a:cs typeface="Arial" panose="020B0604020202020204" pitchFamily="34" charset="0"/>
                </a:rPr>
                <a:t>-</a:t>
              </a:r>
              <a:r>
                <a:rPr lang="en-US" altLang="zh-CN" sz="1100" dirty="0" err="1">
                  <a:latin typeface="Arial" panose="020B0604020202020204" pitchFamily="34" charset="0"/>
                  <a:ea typeface="微软雅黑" panose="020B0503020204020204" pitchFamily="34" charset="-122"/>
                  <a:cs typeface="Arial" panose="020B0604020202020204" pitchFamily="34" charset="0"/>
                </a:rPr>
                <a:t>sr</a:t>
              </a:r>
              <a:r>
                <a:rPr lang="en-US" altLang="zh-CN" sz="1100" dirty="0">
                  <a:latin typeface="Arial" panose="020B0604020202020204" pitchFamily="34" charset="0"/>
                  <a:ea typeface="微软雅黑" panose="020B0503020204020204" pitchFamily="34" charset="-122"/>
                  <a:cs typeface="Arial" panose="020B0604020202020204" pitchFamily="34" charset="0"/>
                </a:rPr>
                <a:t>-enhanced-</a:t>
              </a:r>
              <a:r>
                <a:rPr lang="en-US" altLang="zh-CN" sz="1100" dirty="0" err="1">
                  <a:latin typeface="Arial" panose="020B0604020202020204" pitchFamily="34" charset="0"/>
                  <a:ea typeface="微软雅黑" panose="020B0503020204020204" pitchFamily="34" charset="-122"/>
                  <a:cs typeface="Arial" panose="020B0604020202020204" pitchFamily="34" charset="0"/>
                </a:rPr>
                <a:t>vpn</a:t>
              </a:r>
              <a:endParaRPr lang="zh-CN" altLang="en-US" sz="1100" dirty="0">
                <a:latin typeface="Arial" panose="020B0604020202020204" pitchFamily="34" charset="0"/>
                <a:ea typeface="微软雅黑" panose="020B0503020204020204" pitchFamily="34" charset="-122"/>
                <a:cs typeface="Arial" panose="020B0604020202020204" pitchFamily="34" charset="0"/>
              </a:endParaRPr>
            </a:p>
          </p:txBody>
        </p:sp>
        <p:sp>
          <p:nvSpPr>
            <p:cNvPr id="105" name="矩形 104">
              <a:extLst>
                <a:ext uri="{FF2B5EF4-FFF2-40B4-BE49-F238E27FC236}">
                  <a16:creationId xmlns:a16="http://schemas.microsoft.com/office/drawing/2014/main" id="{CDA357BD-D576-4580-BB47-7486BC687B21}"/>
                </a:ext>
              </a:extLst>
            </p:cNvPr>
            <p:cNvSpPr/>
            <p:nvPr/>
          </p:nvSpPr>
          <p:spPr>
            <a:xfrm>
              <a:off x="3739419" y="4172300"/>
              <a:ext cx="2130711" cy="300867"/>
            </a:xfrm>
            <a:prstGeom prst="rect">
              <a:avLst/>
            </a:prstGeom>
          </p:spPr>
          <p:txBody>
            <a:bodyPr wrap="square">
              <a:spAutoFit/>
            </a:bodyPr>
            <a:lstStyle/>
            <a:p>
              <a:pPr algn="ctr"/>
              <a:r>
                <a:rPr lang="en-US" altLang="zh-CN" sz="1100" dirty="0">
                  <a:latin typeface="Arial" panose="020B0604020202020204" pitchFamily="34" charset="0"/>
                  <a:ea typeface="微软雅黑" panose="020B0503020204020204" pitchFamily="34" charset="-122"/>
                  <a:cs typeface="Arial" panose="020B0604020202020204" pitchFamily="34" charset="0"/>
                </a:rPr>
                <a:t>I-D-</a:t>
              </a:r>
              <a:r>
                <a:rPr lang="en-US" altLang="zh-CN" sz="1100" dirty="0" err="1">
                  <a:latin typeface="Arial" panose="020B0604020202020204" pitchFamily="34" charset="0"/>
                  <a:ea typeface="微软雅黑" panose="020B0503020204020204" pitchFamily="34" charset="-122"/>
                  <a:cs typeface="Arial" panose="020B0604020202020204" pitchFamily="34" charset="0"/>
                </a:rPr>
                <a:t>idr</a:t>
              </a:r>
              <a:r>
                <a:rPr lang="en-US" altLang="zh-CN" sz="1100" dirty="0">
                  <a:latin typeface="Arial" panose="020B0604020202020204" pitchFamily="34" charset="0"/>
                  <a:ea typeface="微软雅黑" panose="020B0503020204020204" pitchFamily="34" charset="-122"/>
                  <a:cs typeface="Arial" panose="020B0604020202020204" pitchFamily="34" charset="0"/>
                </a:rPr>
                <a:t>-</a:t>
              </a:r>
              <a:r>
                <a:rPr lang="en-US" altLang="zh-CN" sz="1100" dirty="0" err="1">
                  <a:latin typeface="Arial" panose="020B0604020202020204" pitchFamily="34" charset="0"/>
                  <a:ea typeface="微软雅黑" panose="020B0503020204020204" pitchFamily="34" charset="-122"/>
                  <a:cs typeface="Arial" panose="020B0604020202020204" pitchFamily="34" charset="0"/>
                </a:rPr>
                <a:t>sr</a:t>
              </a:r>
              <a:r>
                <a:rPr lang="en-US" altLang="zh-CN" sz="1100" dirty="0">
                  <a:latin typeface="Arial" panose="020B0604020202020204" pitchFamily="34" charset="0"/>
                  <a:ea typeface="微软雅黑" panose="020B0503020204020204" pitchFamily="34" charset="-122"/>
                  <a:cs typeface="Arial" panose="020B0604020202020204" pitchFamily="34" charset="0"/>
                </a:rPr>
                <a:t>-policy-</a:t>
              </a:r>
              <a:r>
                <a:rPr lang="en-US" altLang="zh-CN" sz="1100" dirty="0" err="1">
                  <a:latin typeface="Arial" panose="020B0604020202020204" pitchFamily="34" charset="0"/>
                  <a:ea typeface="微软雅黑" panose="020B0503020204020204" pitchFamily="34" charset="-122"/>
                  <a:cs typeface="Arial" panose="020B0604020202020204" pitchFamily="34" charset="0"/>
                </a:rPr>
                <a:t>nrp</a:t>
              </a:r>
              <a:endParaRPr lang="zh-CN" altLang="en-US" sz="1100" dirty="0">
                <a:latin typeface="Arial" panose="020B0604020202020204" pitchFamily="34" charset="0"/>
                <a:ea typeface="微软雅黑" panose="020B0503020204020204" pitchFamily="34" charset="-122"/>
                <a:cs typeface="Arial" panose="020B0604020202020204" pitchFamily="34" charset="0"/>
              </a:endParaRPr>
            </a:p>
          </p:txBody>
        </p:sp>
        <p:sp>
          <p:nvSpPr>
            <p:cNvPr id="106" name="矩形 105">
              <a:extLst>
                <a:ext uri="{FF2B5EF4-FFF2-40B4-BE49-F238E27FC236}">
                  <a16:creationId xmlns:a16="http://schemas.microsoft.com/office/drawing/2014/main" id="{01AFD804-C2A8-4C4B-8291-4613CE1F73A5}"/>
                </a:ext>
              </a:extLst>
            </p:cNvPr>
            <p:cNvSpPr/>
            <p:nvPr/>
          </p:nvSpPr>
          <p:spPr>
            <a:xfrm>
              <a:off x="3955261" y="2649183"/>
              <a:ext cx="3270432" cy="495546"/>
            </a:xfrm>
            <a:prstGeom prst="rect">
              <a:avLst/>
            </a:prstGeom>
          </p:spPr>
          <p:txBody>
            <a:bodyPr wrap="square">
              <a:spAutoFit/>
            </a:bodyPr>
            <a:lstStyle/>
            <a:p>
              <a:pPr defTabSz="1187323"/>
              <a:r>
                <a:rPr lang="en-US" altLang="zh-CN" sz="1100" dirty="0">
                  <a:latin typeface="Arial" panose="020B0604020202020204" pitchFamily="34" charset="0"/>
                  <a:ea typeface="微软雅黑" panose="020B0503020204020204" pitchFamily="34" charset="-122"/>
                  <a:cs typeface="Arial" panose="020B0604020202020204" pitchFamily="34" charset="0"/>
                </a:rPr>
                <a:t>I-D</a:t>
              </a:r>
              <a:r>
                <a:rPr lang="en-US" altLang="zh-CN" sz="1100" dirty="0">
                  <a:latin typeface="Arial" panose="020B0604020202020204" pitchFamily="34" charset="0"/>
                  <a:ea typeface="微软雅黑" panose="020B0503020204020204" pitchFamily="34" charset="-122"/>
                  <a:cs typeface="Arial" panose="020B0604020202020204" pitchFamily="34" charset="0"/>
                  <a:sym typeface="Huawei Sans" panose="020C0503030203020204" pitchFamily="34" charset="0"/>
                </a:rPr>
                <a:t>-teas-transport-network-slice-yang</a:t>
              </a:r>
            </a:p>
            <a:p>
              <a:pPr defTabSz="1187323">
                <a:defRPr/>
              </a:pPr>
              <a:r>
                <a:rPr lang="en-US" altLang="zh-CN" sz="1100" dirty="0">
                  <a:latin typeface="Arial" panose="020B0604020202020204" pitchFamily="34" charset="0"/>
                  <a:ea typeface="微软雅黑" panose="020B0503020204020204" pitchFamily="34" charset="-122"/>
                  <a:cs typeface="Arial" panose="020B0604020202020204" pitchFamily="34" charset="0"/>
                </a:rPr>
                <a:t>I-D</a:t>
              </a:r>
              <a:r>
                <a:rPr lang="en-US" altLang="zh-CN" sz="1100" dirty="0">
                  <a:latin typeface="Arial" panose="020B0604020202020204" pitchFamily="34" charset="0"/>
                  <a:ea typeface="微软雅黑" panose="020B0503020204020204" pitchFamily="34" charset="-122"/>
                  <a:cs typeface="Arial" panose="020B0604020202020204" pitchFamily="34" charset="0"/>
                  <a:sym typeface="Huawei Sans" panose="020C0503030203020204" pitchFamily="34" charset="0"/>
                </a:rPr>
                <a:t>-</a:t>
              </a:r>
              <a:r>
                <a:rPr lang="en-US" altLang="zh-CN" sz="1100" dirty="0" err="1">
                  <a:latin typeface="Arial" panose="020B0604020202020204" pitchFamily="34" charset="0"/>
                  <a:ea typeface="微软雅黑" panose="020B0503020204020204" pitchFamily="34" charset="-122"/>
                  <a:cs typeface="Arial" panose="020B0604020202020204" pitchFamily="34" charset="0"/>
                  <a:sym typeface="Huawei Sans" panose="020C0503030203020204" pitchFamily="34" charset="0"/>
                </a:rPr>
                <a:t>ietf</a:t>
              </a:r>
              <a:r>
                <a:rPr lang="en-US" altLang="zh-CN" sz="1100" dirty="0">
                  <a:latin typeface="Arial" panose="020B0604020202020204" pitchFamily="34" charset="0"/>
                  <a:ea typeface="微软雅黑" panose="020B0503020204020204" pitchFamily="34" charset="-122"/>
                  <a:cs typeface="Arial" panose="020B0604020202020204" pitchFamily="34" charset="0"/>
                  <a:sym typeface="Huawei Sans" panose="020C0503030203020204" pitchFamily="34" charset="0"/>
                </a:rPr>
                <a:t>-teas-</a:t>
              </a:r>
              <a:r>
                <a:rPr lang="en-US" altLang="zh-CN" sz="1100" dirty="0" err="1">
                  <a:latin typeface="Arial" panose="020B0604020202020204" pitchFamily="34" charset="0"/>
                  <a:ea typeface="微软雅黑" panose="020B0503020204020204" pitchFamily="34" charset="-122"/>
                  <a:cs typeface="Arial" panose="020B0604020202020204" pitchFamily="34" charset="0"/>
                  <a:sym typeface="Huawei Sans" panose="020C0503030203020204" pitchFamily="34" charset="0"/>
                </a:rPr>
                <a:t>actn</a:t>
              </a:r>
              <a:r>
                <a:rPr lang="en-US" altLang="zh-CN" sz="1100" dirty="0">
                  <a:latin typeface="Arial" panose="020B0604020202020204" pitchFamily="34" charset="0"/>
                  <a:ea typeface="微软雅黑" panose="020B0503020204020204" pitchFamily="34" charset="-122"/>
                  <a:cs typeface="Arial" panose="020B0604020202020204" pitchFamily="34" charset="0"/>
                  <a:sym typeface="Huawei Sans" panose="020C0503030203020204" pitchFamily="34" charset="0"/>
                </a:rPr>
                <a:t>-</a:t>
              </a:r>
              <a:r>
                <a:rPr lang="en-US" altLang="zh-CN" sz="1100" dirty="0" err="1">
                  <a:latin typeface="Arial" panose="020B0604020202020204" pitchFamily="34" charset="0"/>
                  <a:ea typeface="微软雅黑" panose="020B0503020204020204" pitchFamily="34" charset="-122"/>
                  <a:cs typeface="Arial" panose="020B0604020202020204" pitchFamily="34" charset="0"/>
                  <a:sym typeface="Huawei Sans" panose="020C0503030203020204" pitchFamily="34" charset="0"/>
                </a:rPr>
                <a:t>vn</a:t>
              </a:r>
              <a:r>
                <a:rPr lang="en-US" altLang="zh-CN" sz="1100" dirty="0">
                  <a:latin typeface="Arial" panose="020B0604020202020204" pitchFamily="34" charset="0"/>
                  <a:ea typeface="微软雅黑" panose="020B0503020204020204" pitchFamily="34" charset="-122"/>
                  <a:cs typeface="Arial" panose="020B0604020202020204" pitchFamily="34" charset="0"/>
                  <a:sym typeface="Huawei Sans" panose="020C0503030203020204" pitchFamily="34" charset="0"/>
                </a:rPr>
                <a:t>-yang</a:t>
              </a:r>
              <a:endParaRPr lang="zh-CN" altLang="en-US" sz="1100" dirty="0">
                <a:latin typeface="Arial" panose="020B0604020202020204" pitchFamily="34" charset="0"/>
                <a:ea typeface="微软雅黑" panose="020B0503020204020204" pitchFamily="34" charset="-122"/>
                <a:cs typeface="Arial" panose="020B0604020202020204" pitchFamily="34" charset="0"/>
                <a:sym typeface="Huawei Sans" panose="020C0503030203020204" pitchFamily="34" charset="0"/>
              </a:endParaRPr>
            </a:p>
          </p:txBody>
        </p:sp>
      </p:grpSp>
      <p:sp>
        <p:nvSpPr>
          <p:cNvPr id="109" name="矩形 108">
            <a:extLst>
              <a:ext uri="{FF2B5EF4-FFF2-40B4-BE49-F238E27FC236}">
                <a16:creationId xmlns:a16="http://schemas.microsoft.com/office/drawing/2014/main" id="{7A72C6EE-FD74-41EA-8C5D-FFCD10BD980C}"/>
              </a:ext>
            </a:extLst>
          </p:cNvPr>
          <p:cNvSpPr/>
          <p:nvPr/>
        </p:nvSpPr>
        <p:spPr>
          <a:xfrm>
            <a:off x="416441" y="5814081"/>
            <a:ext cx="11417387" cy="738376"/>
          </a:xfrm>
          <a:prstGeom prst="rect">
            <a:avLst/>
          </a:prstGeom>
        </p:spPr>
        <p:txBody>
          <a:bodyPr wrap="square">
            <a:spAutoFit/>
          </a:bodyPr>
          <a:lstStyle/>
          <a:p>
            <a:pPr marL="285636" indent="-285636">
              <a:buFont typeface="Arial" panose="020B0604020202020204" pitchFamily="34" charset="0"/>
              <a:buChar char="•"/>
            </a:pPr>
            <a:r>
              <a:rPr lang="en-US" altLang="zh-CN" sz="1399" dirty="0">
                <a:latin typeface="Arial" panose="020B0604020202020204" pitchFamily="34" charset="0"/>
                <a:cs typeface="Arial" panose="020B0604020202020204" pitchFamily="34" charset="0"/>
              </a:rPr>
              <a:t>F</a:t>
            </a:r>
            <a:r>
              <a:rPr lang="zh-CN" altLang="en-US" sz="1399" dirty="0">
                <a:latin typeface="Arial" panose="020B0604020202020204" pitchFamily="34" charset="0"/>
                <a:cs typeface="Arial" panose="020B0604020202020204" pitchFamily="34" charset="0"/>
              </a:rPr>
              <a:t>ramework, management</a:t>
            </a:r>
            <a:r>
              <a:rPr lang="en-US" altLang="zh-CN" sz="1399" dirty="0">
                <a:latin typeface="Arial" panose="020B0604020202020204" pitchFamily="34" charset="0"/>
                <a:cs typeface="Arial" panose="020B0604020202020204" pitchFamily="34" charset="0"/>
              </a:rPr>
              <a:t>/data/</a:t>
            </a:r>
            <a:r>
              <a:rPr lang="zh-CN" altLang="en-US" sz="1399" dirty="0">
                <a:latin typeface="Arial" panose="020B0604020202020204" pitchFamily="34" charset="0"/>
                <a:cs typeface="Arial" panose="020B0604020202020204" pitchFamily="34" charset="0"/>
              </a:rPr>
              <a:t>control plane/encapsulation standards are basically mature</a:t>
            </a:r>
          </a:p>
          <a:p>
            <a:pPr marL="285636" indent="-285636">
              <a:buFont typeface="Arial" panose="020B0604020202020204" pitchFamily="34" charset="0"/>
              <a:buChar char="•"/>
            </a:pPr>
            <a:r>
              <a:rPr lang="zh-CN" altLang="en-US" sz="1399" dirty="0">
                <a:latin typeface="Arial" panose="020B0604020202020204" pitchFamily="34" charset="0"/>
                <a:cs typeface="Arial" panose="020B0604020202020204" pitchFamily="34" charset="0"/>
              </a:rPr>
              <a:t>carriers’ </a:t>
            </a:r>
            <a:r>
              <a:rPr lang="en-US" altLang="zh-CN" sz="1399" dirty="0">
                <a:latin typeface="Arial" panose="020B0604020202020204" pitchFamily="34" charset="0"/>
                <a:cs typeface="Arial" panose="020B0604020202020204" pitchFamily="34" charset="0"/>
              </a:rPr>
              <a:t>B</a:t>
            </a:r>
            <a:r>
              <a:rPr lang="zh-CN" altLang="en-US" sz="1399" dirty="0">
                <a:latin typeface="Arial" panose="020B0604020202020204" pitchFamily="34" charset="0"/>
                <a:cs typeface="Arial" panose="020B0604020202020204" pitchFamily="34" charset="0"/>
              </a:rPr>
              <a:t>2B deployment slicing scenarios, cross-domain E2E scenarios, and hierarchical slicing of complex services are fully considered</a:t>
            </a:r>
          </a:p>
          <a:p>
            <a:pPr marL="285636" indent="-285636">
              <a:buFont typeface="Arial" panose="020B0604020202020204" pitchFamily="34" charset="0"/>
              <a:buChar char="•"/>
            </a:pPr>
            <a:r>
              <a:rPr lang="zh-CN" altLang="en-US" sz="1399" dirty="0">
                <a:latin typeface="Arial" panose="020B0604020202020204" pitchFamily="34" charset="0"/>
                <a:cs typeface="Arial" panose="020B0604020202020204" pitchFamily="34" charset="0"/>
              </a:rPr>
              <a:t>Currently, slices have been deployed on more than 80 customers' live networks</a:t>
            </a:r>
          </a:p>
        </p:txBody>
      </p:sp>
    </p:spTree>
    <p:extLst>
      <p:ext uri="{BB962C8B-B14F-4D97-AF65-F5344CB8AC3E}">
        <p14:creationId xmlns:p14="http://schemas.microsoft.com/office/powerpoint/2010/main" val="2618248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梯形 109"/>
          <p:cNvSpPr/>
          <p:nvPr/>
        </p:nvSpPr>
        <p:spPr>
          <a:xfrm>
            <a:off x="3748666" y="2031154"/>
            <a:ext cx="4676210" cy="769662"/>
          </a:xfrm>
          <a:prstGeom prst="trapezoid">
            <a:avLst>
              <a:gd name="adj" fmla="val 37478"/>
            </a:avLst>
          </a:prstGeom>
          <a:noFill/>
          <a:ln w="6350" cap="flat" cmpd="sng" algn="ctr">
            <a:gradFill>
              <a:gsLst>
                <a:gs pos="0">
                  <a:schemeClr val="bg1">
                    <a:lumMod val="50000"/>
                  </a:schemeClr>
                </a:gs>
                <a:gs pos="100000">
                  <a:schemeClr val="bg1">
                    <a:lumMod val="65000"/>
                    <a:alpha val="0"/>
                  </a:schemeClr>
                </a:gs>
              </a:gsLst>
              <a:lin ang="16200000" scaled="0"/>
            </a:gradFill>
            <a:prstDash val="solid"/>
            <a:miter lim="800000"/>
          </a:ln>
          <a:effectLst/>
        </p:spPr>
        <p:txBody>
          <a:bodyPr rot="0" spcFirstLastPara="0" vertOverflow="overflow" horzOverflow="overflow" vert="horz" wrap="square" lIns="106720" tIns="53360" rIns="106720" bIns="53360" numCol="1" spcCol="0" rtlCol="0" fromWordArt="0" anchor="ctr" anchorCtr="0" forceAA="0" compatLnSpc="1">
            <a:noAutofit/>
          </a:bodyPr>
          <a:lstStyle/>
          <a:p>
            <a:pPr indent="-266806" algn="ctr" defTabSz="1067226" fontAlgn="ctr">
              <a:buClr>
                <a:srgbClr val="990000"/>
              </a:buClr>
              <a:buSzPct val="60000"/>
              <a:defRPr/>
            </a:pPr>
            <a:endParaRPr lang="zh-CN" altLang="en-US" sz="2731" kern="0">
              <a:solidFill>
                <a:prstClr val="black"/>
              </a:solidFill>
              <a:latin typeface="Arial" panose="020B0604020202020204" pitchFamily="34" charset="0"/>
              <a:ea typeface="Microsoft YaHei" panose="020B0503020204020204" pitchFamily="34" charset="-122"/>
              <a:cs typeface="Arial" panose="020B0604020202020204" pitchFamily="34" charset="0"/>
            </a:endParaRPr>
          </a:p>
        </p:txBody>
      </p:sp>
      <p:sp>
        <p:nvSpPr>
          <p:cNvPr id="107" name="PA-圆角矩形 96"/>
          <p:cNvSpPr/>
          <p:nvPr>
            <p:custDataLst>
              <p:tags r:id="rId1"/>
            </p:custDataLst>
          </p:nvPr>
        </p:nvSpPr>
        <p:spPr>
          <a:xfrm rot="16200000">
            <a:off x="-564086" y="2341645"/>
            <a:ext cx="5050648" cy="2747636"/>
          </a:xfrm>
          <a:prstGeom prst="roundRect">
            <a:avLst>
              <a:gd name="adj" fmla="val 4201"/>
            </a:avLst>
          </a:prstGeom>
          <a:noFill/>
          <a:ln w="6350" cap="flat" cmpd="sng" algn="ctr">
            <a:gradFill>
              <a:gsLst>
                <a:gs pos="98230">
                  <a:schemeClr val="tx1">
                    <a:lumMod val="50000"/>
                    <a:lumOff val="50000"/>
                  </a:schemeClr>
                </a:gs>
                <a:gs pos="0">
                  <a:schemeClr val="tx1">
                    <a:lumMod val="50000"/>
                    <a:lumOff val="50000"/>
                  </a:schemeClr>
                </a:gs>
                <a:gs pos="85000">
                  <a:schemeClr val="tx1">
                    <a:lumMod val="50000"/>
                    <a:lumOff val="50000"/>
                    <a:alpha val="0"/>
                  </a:schemeClr>
                </a:gs>
                <a:gs pos="15000">
                  <a:schemeClr val="tx1">
                    <a:lumMod val="50000"/>
                    <a:lumOff val="50000"/>
                    <a:alpha val="0"/>
                  </a:schemeClr>
                </a:gs>
              </a:gsLst>
              <a:lin ang="5400000" scaled="1"/>
            </a:gradFill>
            <a:prstDash val="solid"/>
            <a:miter lim="800000"/>
          </a:ln>
          <a:effectLst/>
        </p:spPr>
        <p:txBody>
          <a:bodyPr wrap="square" rtlCol="0" anchor="ctr">
            <a:noAutofit/>
          </a:bodyPr>
          <a:lstStyle/>
          <a:p>
            <a:pPr algn="ctr" defTabSz="912330">
              <a:defRPr/>
            </a:pPr>
            <a:endParaRPr lang="zh-CN" altLang="en-US" sz="1797" kern="0" dirty="0">
              <a:solidFill>
                <a:prstClr val="black"/>
              </a:solidFill>
              <a:latin typeface="Arial" panose="020B0604020202020204" pitchFamily="34" charset="0"/>
              <a:ea typeface="等线" panose="02010600030101010101" pitchFamily="2" charset="-122"/>
              <a:cs typeface="Arial" panose="020B0604020202020204" pitchFamily="34" charset="0"/>
              <a:sym typeface="方正兰亭黑简体" panose="02000500000000000000" pitchFamily="2" charset="-122"/>
            </a:endParaRPr>
          </a:p>
        </p:txBody>
      </p:sp>
      <p:sp>
        <p:nvSpPr>
          <p:cNvPr id="108" name="PA-圆角矩形 96"/>
          <p:cNvSpPr/>
          <p:nvPr>
            <p:custDataLst>
              <p:tags r:id="rId2"/>
            </p:custDataLst>
          </p:nvPr>
        </p:nvSpPr>
        <p:spPr>
          <a:xfrm rot="16200000">
            <a:off x="3561449" y="1058065"/>
            <a:ext cx="5050648" cy="5314794"/>
          </a:xfrm>
          <a:prstGeom prst="roundRect">
            <a:avLst>
              <a:gd name="adj" fmla="val 4201"/>
            </a:avLst>
          </a:prstGeom>
          <a:noFill/>
          <a:ln w="6350" cap="flat" cmpd="sng" algn="ctr">
            <a:gradFill>
              <a:gsLst>
                <a:gs pos="98230">
                  <a:schemeClr val="tx1">
                    <a:lumMod val="50000"/>
                    <a:lumOff val="50000"/>
                  </a:schemeClr>
                </a:gs>
                <a:gs pos="0">
                  <a:schemeClr val="tx1">
                    <a:lumMod val="50000"/>
                    <a:lumOff val="50000"/>
                  </a:schemeClr>
                </a:gs>
                <a:gs pos="85000">
                  <a:schemeClr val="tx1">
                    <a:lumMod val="50000"/>
                    <a:lumOff val="50000"/>
                    <a:alpha val="0"/>
                  </a:schemeClr>
                </a:gs>
                <a:gs pos="15000">
                  <a:schemeClr val="tx1">
                    <a:lumMod val="50000"/>
                    <a:lumOff val="50000"/>
                    <a:alpha val="0"/>
                  </a:schemeClr>
                </a:gs>
              </a:gsLst>
              <a:lin ang="5400000" scaled="1"/>
            </a:gradFill>
            <a:prstDash val="solid"/>
            <a:miter lim="800000"/>
          </a:ln>
          <a:effectLst/>
        </p:spPr>
        <p:txBody>
          <a:bodyPr wrap="square" rtlCol="0" anchor="ctr">
            <a:noAutofit/>
          </a:bodyPr>
          <a:lstStyle/>
          <a:p>
            <a:pPr algn="ctr" defTabSz="912330">
              <a:defRPr/>
            </a:pPr>
            <a:endParaRPr lang="zh-CN" altLang="en-US" sz="1797" kern="0" dirty="0">
              <a:solidFill>
                <a:prstClr val="black"/>
              </a:solidFill>
              <a:latin typeface="Arial" panose="020B0604020202020204" pitchFamily="34" charset="0"/>
              <a:ea typeface="等线" panose="02010600030101010101" pitchFamily="2" charset="-122"/>
              <a:cs typeface="Arial" panose="020B0604020202020204" pitchFamily="34" charset="0"/>
              <a:sym typeface="方正兰亭黑简体" panose="02000500000000000000" pitchFamily="2" charset="-122"/>
            </a:endParaRPr>
          </a:p>
        </p:txBody>
      </p:sp>
      <p:sp>
        <p:nvSpPr>
          <p:cNvPr id="109" name="PA-圆角矩形 96"/>
          <p:cNvSpPr/>
          <p:nvPr>
            <p:custDataLst>
              <p:tags r:id="rId3"/>
            </p:custDataLst>
          </p:nvPr>
        </p:nvSpPr>
        <p:spPr>
          <a:xfrm rot="16200000">
            <a:off x="7681151" y="2341645"/>
            <a:ext cx="5050648" cy="2747636"/>
          </a:xfrm>
          <a:prstGeom prst="roundRect">
            <a:avLst>
              <a:gd name="adj" fmla="val 4201"/>
            </a:avLst>
          </a:prstGeom>
          <a:noFill/>
          <a:ln w="6350" cap="flat" cmpd="sng" algn="ctr">
            <a:gradFill>
              <a:gsLst>
                <a:gs pos="98230">
                  <a:schemeClr val="tx1">
                    <a:lumMod val="50000"/>
                    <a:lumOff val="50000"/>
                  </a:schemeClr>
                </a:gs>
                <a:gs pos="0">
                  <a:schemeClr val="tx1">
                    <a:lumMod val="50000"/>
                    <a:lumOff val="50000"/>
                  </a:schemeClr>
                </a:gs>
                <a:gs pos="85000">
                  <a:schemeClr val="tx1">
                    <a:lumMod val="50000"/>
                    <a:lumOff val="50000"/>
                    <a:alpha val="0"/>
                  </a:schemeClr>
                </a:gs>
                <a:gs pos="15000">
                  <a:schemeClr val="tx1">
                    <a:lumMod val="50000"/>
                    <a:lumOff val="50000"/>
                    <a:alpha val="0"/>
                  </a:schemeClr>
                </a:gs>
              </a:gsLst>
              <a:lin ang="5400000" scaled="1"/>
            </a:gradFill>
            <a:prstDash val="solid"/>
            <a:miter lim="800000"/>
          </a:ln>
          <a:effectLst/>
        </p:spPr>
        <p:txBody>
          <a:bodyPr wrap="square" rtlCol="0" anchor="ctr">
            <a:noAutofit/>
          </a:bodyPr>
          <a:lstStyle/>
          <a:p>
            <a:pPr algn="ctr" defTabSz="912330">
              <a:defRPr/>
            </a:pPr>
            <a:endParaRPr lang="zh-CN" altLang="en-US" sz="1797" kern="0" dirty="0">
              <a:solidFill>
                <a:prstClr val="black"/>
              </a:solidFill>
              <a:latin typeface="Arial" panose="020B0604020202020204" pitchFamily="34" charset="0"/>
              <a:ea typeface="等线" panose="02010600030101010101" pitchFamily="2" charset="-122"/>
              <a:cs typeface="Arial" panose="020B0604020202020204" pitchFamily="34" charset="0"/>
              <a:sym typeface="方正兰亭黑简体" panose="02000500000000000000" pitchFamily="2" charset="-122"/>
            </a:endParaRPr>
          </a:p>
        </p:txBody>
      </p:sp>
      <p:pic>
        <p:nvPicPr>
          <p:cNvPr id="96" name="Picture 2" descr="Charitel Telecommunication Services | Internet | Fibre | Phone ..."/>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286596" y="4920449"/>
            <a:ext cx="1334712" cy="634582"/>
          </a:xfrm>
          <a:prstGeom prst="rect">
            <a:avLst/>
          </a:prstGeom>
          <a:noFill/>
          <a:extLst>
            <a:ext uri="{909E8E84-426E-40DD-AFC4-6F175D3DCCD1}">
              <a14:hiddenFill xmlns:a14="http://schemas.microsoft.com/office/drawing/2010/main">
                <a:solidFill>
                  <a:srgbClr val="FFFFFF"/>
                </a:solidFill>
              </a14:hiddenFill>
            </a:ext>
          </a:extLst>
        </p:spPr>
      </p:pic>
      <p:pic>
        <p:nvPicPr>
          <p:cNvPr id="97" name="图片 96"/>
          <p:cNvPicPr>
            <a:picLocks noChangeAspect="1"/>
          </p:cNvPicPr>
          <p:nvPr/>
        </p:nvPicPr>
        <p:blipFill rotWithShape="1">
          <a:blip r:embed="rId13" cstate="print">
            <a:extLst>
              <a:ext uri="{28A0092B-C50C-407E-A947-70E740481C1C}">
                <a14:useLocalDpi xmlns:a14="http://schemas.microsoft.com/office/drawing/2010/main" val="0"/>
              </a:ext>
            </a:extLst>
          </a:blip>
          <a:srcRect t="18904" b="26014"/>
          <a:stretch>
            <a:fillRect/>
          </a:stretch>
        </p:blipFill>
        <p:spPr>
          <a:xfrm>
            <a:off x="1288744" y="3230811"/>
            <a:ext cx="1330414" cy="625892"/>
          </a:xfrm>
          <a:prstGeom prst="rect">
            <a:avLst/>
          </a:prstGeom>
        </p:spPr>
      </p:pic>
      <p:pic>
        <p:nvPicPr>
          <p:cNvPr id="98" name="图片 97"/>
          <p:cNvPicPr>
            <a:picLocks noChangeAspect="1"/>
          </p:cNvPicPr>
          <p:nvPr/>
        </p:nvPicPr>
        <p:blipFill rotWithShape="1">
          <a:blip r:embed="rId14" cstate="print">
            <a:extLst>
              <a:ext uri="{28A0092B-C50C-407E-A947-70E740481C1C}">
                <a14:useLocalDpi xmlns:a14="http://schemas.microsoft.com/office/drawing/2010/main" val="0"/>
              </a:ext>
            </a:extLst>
          </a:blip>
          <a:srcRect b="23055"/>
          <a:stretch>
            <a:fillRect/>
          </a:stretch>
        </p:blipFill>
        <p:spPr>
          <a:xfrm>
            <a:off x="1284148" y="1602471"/>
            <a:ext cx="1339610" cy="623845"/>
          </a:xfrm>
          <a:prstGeom prst="rect">
            <a:avLst/>
          </a:prstGeom>
        </p:spPr>
      </p:pic>
      <p:sp>
        <p:nvSpPr>
          <p:cNvPr id="99" name="矩形 98"/>
          <p:cNvSpPr/>
          <p:nvPr/>
        </p:nvSpPr>
        <p:spPr>
          <a:xfrm>
            <a:off x="1050392" y="2248366"/>
            <a:ext cx="1721946" cy="631273"/>
          </a:xfrm>
          <a:prstGeom prst="rect">
            <a:avLst/>
          </a:prstGeom>
        </p:spPr>
        <p:txBody>
          <a:bodyPr wrap="square">
            <a:spAutoFit/>
          </a:bodyPr>
          <a:lstStyle/>
          <a:p>
            <a:pPr marL="171200" indent="-171200" defTabSz="913812">
              <a:buFont typeface="Arial" panose="020B0604020202020204" pitchFamily="34" charset="0"/>
              <a:buChar char="•"/>
            </a:pPr>
            <a:r>
              <a:rPr lang="en-US" altLang="zh-CN" sz="1168" dirty="0">
                <a:solidFill>
                  <a:prstClr val="black"/>
                </a:solidFill>
                <a:latin typeface="Arial" panose="020B0604020202020204" pitchFamily="34" charset="0"/>
                <a:ea typeface="微软雅黑"/>
                <a:cs typeface="Arial" panose="020B0604020202020204" pitchFamily="34" charset="0"/>
                <a:sym typeface="方正兰亭黑简体" panose="02000500000000000000" pitchFamily="2" charset="-122"/>
              </a:rPr>
              <a:t>Video, cloud access</a:t>
            </a:r>
          </a:p>
          <a:p>
            <a:pPr marL="171200" indent="-171200" defTabSz="913812">
              <a:buFont typeface="Arial" panose="020B0604020202020204" pitchFamily="34" charset="0"/>
              <a:buChar char="•"/>
            </a:pPr>
            <a:r>
              <a:rPr lang="en-US" altLang="zh-CN" sz="1168" dirty="0">
                <a:solidFill>
                  <a:prstClr val="black"/>
                </a:solidFill>
                <a:latin typeface="Arial" panose="020B0604020202020204" pitchFamily="34" charset="0"/>
                <a:ea typeface="微软雅黑"/>
                <a:cs typeface="Arial" panose="020B0604020202020204" pitchFamily="34" charset="0"/>
                <a:sym typeface="方正兰亭黑简体" panose="02000500000000000000" pitchFamily="2" charset="-122"/>
              </a:rPr>
              <a:t>High class SLA</a:t>
            </a:r>
          </a:p>
          <a:p>
            <a:pPr marL="171200" indent="-171200" defTabSz="913812">
              <a:buFont typeface="Arial" panose="020B0604020202020204" pitchFamily="34" charset="0"/>
              <a:buChar char="•"/>
            </a:pPr>
            <a:r>
              <a:rPr lang="en-US" altLang="zh-CN" sz="1168" dirty="0">
                <a:solidFill>
                  <a:prstClr val="black"/>
                </a:solidFill>
                <a:latin typeface="Arial" panose="020B0604020202020204" pitchFamily="34" charset="0"/>
                <a:ea typeface="微软雅黑"/>
                <a:cs typeface="Arial" panose="020B0604020202020204" pitchFamily="34" charset="0"/>
                <a:sym typeface="方正兰亭黑简体" panose="02000500000000000000" pitchFamily="2" charset="-122"/>
              </a:rPr>
              <a:t>High class isolation</a:t>
            </a:r>
            <a:endParaRPr lang="zh-CN" altLang="en-US" sz="1168" dirty="0">
              <a:solidFill>
                <a:prstClr val="black"/>
              </a:solidFill>
              <a:latin typeface="Arial" panose="020B0604020202020204" pitchFamily="34" charset="0"/>
              <a:ea typeface="微软雅黑"/>
              <a:cs typeface="Arial" panose="020B0604020202020204" pitchFamily="34" charset="0"/>
              <a:sym typeface="方正兰亭黑简体" panose="02000500000000000000" pitchFamily="2" charset="-122"/>
            </a:endParaRPr>
          </a:p>
        </p:txBody>
      </p:sp>
      <p:sp>
        <p:nvSpPr>
          <p:cNvPr id="100" name="矩形 99"/>
          <p:cNvSpPr/>
          <p:nvPr/>
        </p:nvSpPr>
        <p:spPr>
          <a:xfrm>
            <a:off x="1050392" y="5594550"/>
            <a:ext cx="1970315" cy="451614"/>
          </a:xfrm>
          <a:prstGeom prst="rect">
            <a:avLst/>
          </a:prstGeom>
        </p:spPr>
        <p:txBody>
          <a:bodyPr wrap="square">
            <a:spAutoFit/>
          </a:bodyPr>
          <a:lstStyle/>
          <a:p>
            <a:pPr marL="171200" indent="-171200" defTabSz="913812">
              <a:buFont typeface="Arial" panose="020B0604020202020204" pitchFamily="34" charset="0"/>
              <a:buChar char="•"/>
            </a:pPr>
            <a:r>
              <a:rPr lang="en-US" altLang="zh-CN" sz="1168" dirty="0">
                <a:solidFill>
                  <a:prstClr val="black"/>
                </a:solidFill>
                <a:latin typeface="Arial" panose="020B0604020202020204" pitchFamily="34" charset="0"/>
                <a:ea typeface="微软雅黑"/>
                <a:cs typeface="Arial" panose="020B0604020202020204" pitchFamily="34" charset="0"/>
                <a:sym typeface="方正兰亭黑简体" panose="02000500000000000000" pitchFamily="2" charset="-122"/>
              </a:rPr>
              <a:t>Internet, VoIP, IPTV</a:t>
            </a:r>
          </a:p>
          <a:p>
            <a:pPr marL="171200" indent="-171200" defTabSz="913812">
              <a:buFont typeface="Arial" panose="020B0604020202020204" pitchFamily="34" charset="0"/>
              <a:buChar char="•"/>
            </a:pPr>
            <a:r>
              <a:rPr lang="en-US" altLang="zh-CN" sz="1168" dirty="0">
                <a:solidFill>
                  <a:prstClr val="black"/>
                </a:solidFill>
                <a:latin typeface="Arial" panose="020B0604020202020204" pitchFamily="34" charset="0"/>
                <a:ea typeface="微软雅黑"/>
                <a:cs typeface="Arial" panose="020B0604020202020204" pitchFamily="34" charset="0"/>
                <a:sym typeface="方正兰亭黑简体" panose="02000500000000000000" pitchFamily="2" charset="-122"/>
              </a:rPr>
              <a:t>High bandwidth</a:t>
            </a:r>
          </a:p>
        </p:txBody>
      </p:sp>
      <p:sp>
        <p:nvSpPr>
          <p:cNvPr id="101" name="TextBox 8"/>
          <p:cNvSpPr txBox="1"/>
          <p:nvPr/>
        </p:nvSpPr>
        <p:spPr>
          <a:xfrm>
            <a:off x="1150274" y="1338486"/>
            <a:ext cx="1607357" cy="271956"/>
          </a:xfrm>
          <a:prstGeom prst="rect">
            <a:avLst/>
          </a:prstGeom>
          <a:noFill/>
        </p:spPr>
        <p:txBody>
          <a:bodyPr wrap="square" rtlCol="0">
            <a:spAutoFit/>
          </a:bodyPr>
          <a:lstStyle/>
          <a:p>
            <a:pPr algn="ctr" defTabSz="456535" fontAlgn="base">
              <a:spcBef>
                <a:spcPct val="0"/>
              </a:spcBef>
              <a:spcAft>
                <a:spcPct val="0"/>
              </a:spcAft>
              <a:buClr>
                <a:srgbClr val="CC9900"/>
              </a:buClr>
            </a:pPr>
            <a:r>
              <a:rPr lang="en-US" altLang="zh-CN" sz="1168" b="1" dirty="0">
                <a:solidFill>
                  <a:prstClr val="black"/>
                </a:solidFill>
                <a:latin typeface="Arial" panose="020B0604020202020204" pitchFamily="34" charset="0"/>
                <a:ea typeface="微软雅黑"/>
                <a:cs typeface="Arial" panose="020B0604020202020204" pitchFamily="34" charset="0"/>
                <a:sym typeface="方正兰亭黑简体" panose="02000500000000000000" pitchFamily="2" charset="-122"/>
              </a:rPr>
              <a:t>M</a:t>
            </a:r>
            <a:r>
              <a:rPr lang="zh-CN" altLang="en-US" sz="1168" b="1" dirty="0">
                <a:solidFill>
                  <a:prstClr val="black"/>
                </a:solidFill>
                <a:latin typeface="Arial" panose="020B0604020202020204" pitchFamily="34" charset="0"/>
                <a:ea typeface="微软雅黑"/>
                <a:cs typeface="Arial" panose="020B0604020202020204" pitchFamily="34" charset="0"/>
                <a:sym typeface="方正兰亭黑简体" panose="02000500000000000000" pitchFamily="2" charset="-122"/>
              </a:rPr>
              <a:t>edical </a:t>
            </a:r>
            <a:r>
              <a:rPr lang="en-US" altLang="zh-CN" sz="1168" b="1" dirty="0">
                <a:solidFill>
                  <a:prstClr val="black"/>
                </a:solidFill>
                <a:latin typeface="Arial" panose="020B0604020202020204" pitchFamily="34" charset="0"/>
                <a:ea typeface="微软雅黑"/>
                <a:cs typeface="Arial" panose="020B0604020202020204" pitchFamily="34" charset="0"/>
                <a:sym typeface="方正兰亭黑简体" panose="02000500000000000000" pitchFamily="2" charset="-122"/>
              </a:rPr>
              <a:t>Industry</a:t>
            </a:r>
            <a:endParaRPr lang="zh-CN" altLang="en-US" sz="2334" b="1" dirty="0">
              <a:solidFill>
                <a:prstClr val="black"/>
              </a:solidFill>
              <a:latin typeface="Arial" panose="020B0604020202020204" pitchFamily="34" charset="0"/>
              <a:ea typeface="微软雅黑"/>
              <a:cs typeface="Arial" panose="020B0604020202020204" pitchFamily="34" charset="0"/>
              <a:sym typeface="方正兰亭黑简体" panose="02000500000000000000" pitchFamily="2" charset="-122"/>
            </a:endParaRPr>
          </a:p>
        </p:txBody>
      </p:sp>
      <p:sp>
        <p:nvSpPr>
          <p:cNvPr id="125" name="TextBox 8"/>
          <p:cNvSpPr txBox="1"/>
          <p:nvPr/>
        </p:nvSpPr>
        <p:spPr>
          <a:xfrm>
            <a:off x="965500" y="4652008"/>
            <a:ext cx="1976904" cy="271956"/>
          </a:xfrm>
          <a:prstGeom prst="rect">
            <a:avLst/>
          </a:prstGeom>
          <a:noFill/>
        </p:spPr>
        <p:txBody>
          <a:bodyPr wrap="square" rtlCol="0">
            <a:spAutoFit/>
          </a:bodyPr>
          <a:lstStyle/>
          <a:p>
            <a:pPr algn="ctr" defTabSz="456535" fontAlgn="base">
              <a:spcBef>
                <a:spcPct val="0"/>
              </a:spcBef>
              <a:spcAft>
                <a:spcPct val="0"/>
              </a:spcAft>
              <a:buClr>
                <a:srgbClr val="CC9900"/>
              </a:buClr>
            </a:pPr>
            <a:r>
              <a:rPr lang="en-US" altLang="zh-CN" sz="1168" b="1" dirty="0">
                <a:solidFill>
                  <a:prstClr val="black"/>
                </a:solidFill>
                <a:latin typeface="Arial" panose="020B0604020202020204" pitchFamily="34" charset="0"/>
                <a:ea typeface="微软雅黑"/>
                <a:cs typeface="Arial" panose="020B0604020202020204" pitchFamily="34" charset="0"/>
                <a:sym typeface="方正兰亭黑简体" panose="02000500000000000000" pitchFamily="2" charset="-122"/>
              </a:rPr>
              <a:t>Consumer </a:t>
            </a:r>
            <a:r>
              <a:rPr lang="zh-CN" altLang="en-US" sz="1168" b="1" dirty="0">
                <a:solidFill>
                  <a:prstClr val="black"/>
                </a:solidFill>
                <a:latin typeface="Arial" panose="020B0604020202020204" pitchFamily="34" charset="0"/>
                <a:ea typeface="微软雅黑"/>
                <a:cs typeface="Arial" panose="020B0604020202020204" pitchFamily="34" charset="0"/>
                <a:sym typeface="方正兰亭黑简体" panose="02000500000000000000" pitchFamily="2" charset="-122"/>
              </a:rPr>
              <a:t>Service</a:t>
            </a:r>
            <a:endParaRPr lang="zh-CN" altLang="en-US" sz="2334" b="1" dirty="0">
              <a:solidFill>
                <a:prstClr val="black"/>
              </a:solidFill>
              <a:latin typeface="Arial" panose="020B0604020202020204" pitchFamily="34" charset="0"/>
              <a:ea typeface="微软雅黑"/>
              <a:cs typeface="Arial" panose="020B0604020202020204" pitchFamily="34" charset="0"/>
              <a:sym typeface="方正兰亭黑简体" panose="02000500000000000000" pitchFamily="2" charset="-122"/>
            </a:endParaRPr>
          </a:p>
        </p:txBody>
      </p:sp>
      <p:sp>
        <p:nvSpPr>
          <p:cNvPr id="126" name="TextBox 8"/>
          <p:cNvSpPr txBox="1"/>
          <p:nvPr/>
        </p:nvSpPr>
        <p:spPr>
          <a:xfrm>
            <a:off x="1045132" y="2948036"/>
            <a:ext cx="1817639" cy="271956"/>
          </a:xfrm>
          <a:prstGeom prst="rect">
            <a:avLst/>
          </a:prstGeom>
          <a:noFill/>
        </p:spPr>
        <p:txBody>
          <a:bodyPr wrap="square" rtlCol="0">
            <a:spAutoFit/>
          </a:bodyPr>
          <a:lstStyle/>
          <a:p>
            <a:pPr algn="ctr" defTabSz="456535" fontAlgn="base">
              <a:spcBef>
                <a:spcPct val="0"/>
              </a:spcBef>
              <a:spcAft>
                <a:spcPct val="0"/>
              </a:spcAft>
              <a:buClr>
                <a:srgbClr val="CC9900"/>
              </a:buClr>
            </a:pPr>
            <a:r>
              <a:rPr lang="en-US" altLang="zh-CN" sz="1168" b="1" dirty="0">
                <a:solidFill>
                  <a:prstClr val="black"/>
                </a:solidFill>
                <a:latin typeface="Arial" panose="020B0604020202020204" pitchFamily="34" charset="0"/>
                <a:ea typeface="微软雅黑"/>
                <a:cs typeface="Arial" panose="020B0604020202020204" pitchFamily="34" charset="0"/>
                <a:sym typeface="方正兰亭黑简体" panose="02000500000000000000" pitchFamily="2" charset="-122"/>
              </a:rPr>
              <a:t>E</a:t>
            </a:r>
            <a:r>
              <a:rPr lang="zh-CN" altLang="en-US" sz="1168" b="1" dirty="0">
                <a:solidFill>
                  <a:prstClr val="black"/>
                </a:solidFill>
                <a:latin typeface="Arial" panose="020B0604020202020204" pitchFamily="34" charset="0"/>
                <a:ea typeface="微软雅黑"/>
                <a:cs typeface="Arial" panose="020B0604020202020204" pitchFamily="34" charset="0"/>
                <a:sym typeface="方正兰亭黑简体" panose="02000500000000000000" pitchFamily="2" charset="-122"/>
              </a:rPr>
              <a:t>ducation</a:t>
            </a:r>
            <a:r>
              <a:rPr lang="en-US" altLang="zh-CN" sz="1168" b="1" dirty="0">
                <a:solidFill>
                  <a:prstClr val="black"/>
                </a:solidFill>
                <a:latin typeface="Arial" panose="020B0604020202020204" pitchFamily="34" charset="0"/>
                <a:ea typeface="微软雅黑"/>
                <a:cs typeface="Arial" panose="020B0604020202020204" pitchFamily="34" charset="0"/>
                <a:sym typeface="方正兰亭黑简体" panose="02000500000000000000" pitchFamily="2" charset="-122"/>
              </a:rPr>
              <a:t> Industry</a:t>
            </a:r>
            <a:endParaRPr lang="zh-CN" altLang="en-US" sz="2334" b="1" dirty="0">
              <a:solidFill>
                <a:prstClr val="black"/>
              </a:solidFill>
              <a:latin typeface="Arial" panose="020B0604020202020204" pitchFamily="34" charset="0"/>
              <a:ea typeface="微软雅黑"/>
              <a:cs typeface="Arial" panose="020B0604020202020204" pitchFamily="34" charset="0"/>
              <a:sym typeface="方正兰亭黑简体" panose="02000500000000000000" pitchFamily="2" charset="-122"/>
            </a:endParaRPr>
          </a:p>
        </p:txBody>
      </p:sp>
      <p:sp>
        <p:nvSpPr>
          <p:cNvPr id="127" name="矩形 126"/>
          <p:cNvSpPr/>
          <p:nvPr/>
        </p:nvSpPr>
        <p:spPr>
          <a:xfrm>
            <a:off x="1050391" y="3866339"/>
            <a:ext cx="1903616" cy="631273"/>
          </a:xfrm>
          <a:prstGeom prst="rect">
            <a:avLst/>
          </a:prstGeom>
        </p:spPr>
        <p:txBody>
          <a:bodyPr wrap="square">
            <a:spAutoFit/>
          </a:bodyPr>
          <a:lstStyle/>
          <a:p>
            <a:pPr marL="171200" indent="-171200" defTabSz="913812">
              <a:buFont typeface="Arial" panose="020B0604020202020204" pitchFamily="34" charset="0"/>
              <a:buChar char="•"/>
            </a:pPr>
            <a:r>
              <a:rPr lang="en-US" altLang="zh-CN" sz="1168" dirty="0">
                <a:solidFill>
                  <a:prstClr val="black"/>
                </a:solidFill>
                <a:latin typeface="Arial" panose="020B0604020202020204" pitchFamily="34" charset="0"/>
                <a:ea typeface="微软雅黑"/>
                <a:cs typeface="Arial" panose="020B0604020202020204" pitchFamily="34" charset="0"/>
                <a:sym typeface="方正兰亭黑简体" panose="02000500000000000000" pitchFamily="2" charset="-122"/>
              </a:rPr>
              <a:t>Video, cloud access</a:t>
            </a:r>
          </a:p>
          <a:p>
            <a:pPr marL="171200" indent="-171200" defTabSz="913812">
              <a:buFont typeface="Arial" panose="020B0604020202020204" pitchFamily="34" charset="0"/>
              <a:buChar char="•"/>
            </a:pPr>
            <a:r>
              <a:rPr lang="en-US" altLang="zh-CN" sz="1168" dirty="0">
                <a:solidFill>
                  <a:prstClr val="black"/>
                </a:solidFill>
                <a:latin typeface="Arial" panose="020B0604020202020204" pitchFamily="34" charset="0"/>
                <a:ea typeface="微软雅黑"/>
                <a:cs typeface="Arial" panose="020B0604020202020204" pitchFamily="34" charset="0"/>
                <a:sym typeface="方正兰亭黑简体" panose="02000500000000000000" pitchFamily="2" charset="-122"/>
              </a:rPr>
              <a:t>Committed latency</a:t>
            </a:r>
          </a:p>
          <a:p>
            <a:pPr marL="171200" indent="-171200" defTabSz="913812">
              <a:buFont typeface="Arial" panose="020B0604020202020204" pitchFamily="34" charset="0"/>
              <a:buChar char="•"/>
            </a:pPr>
            <a:r>
              <a:rPr lang="en-US" altLang="zh-CN" sz="1168" dirty="0">
                <a:solidFill>
                  <a:prstClr val="black"/>
                </a:solidFill>
                <a:latin typeface="Arial" panose="020B0604020202020204" pitchFamily="34" charset="0"/>
                <a:ea typeface="微软雅黑"/>
                <a:cs typeface="Arial" panose="020B0604020202020204" pitchFamily="34" charset="0"/>
                <a:sym typeface="方正兰亭黑简体" panose="02000500000000000000" pitchFamily="2" charset="-122"/>
              </a:rPr>
              <a:t>Data isolation</a:t>
            </a:r>
          </a:p>
        </p:txBody>
      </p:sp>
      <p:sp>
        <p:nvSpPr>
          <p:cNvPr id="132" name="矩形 21"/>
          <p:cNvSpPr/>
          <p:nvPr/>
        </p:nvSpPr>
        <p:spPr>
          <a:xfrm>
            <a:off x="3903083" y="1418060"/>
            <a:ext cx="4385835" cy="338422"/>
          </a:xfrm>
          <a:prstGeom prst="rect">
            <a:avLst/>
          </a:prstGeom>
        </p:spPr>
        <p:txBody>
          <a:bodyPr wrap="square">
            <a:spAutoFit/>
          </a:bodyPr>
          <a:lstStyle/>
          <a:p>
            <a:pPr algn="ctr" defTabSz="770034"/>
            <a:r>
              <a:rPr lang="en-US" altLang="zh-CN" sz="1599" b="1" dirty="0">
                <a:solidFill>
                  <a:prstClr val="black"/>
                </a:solidFill>
                <a:latin typeface="Arial" panose="020B0604020202020204" pitchFamily="34" charset="0"/>
                <a:ea typeface="微软雅黑"/>
                <a:cs typeface="Arial" panose="020B0604020202020204" pitchFamily="34" charset="0"/>
                <a:sym typeface="Arial" panose="020B0604020202020204" pitchFamily="34" charset="0"/>
              </a:rPr>
              <a:t>AS-IS</a:t>
            </a:r>
            <a:r>
              <a:rPr lang="zh-CN" altLang="en-US" sz="1599" b="1" dirty="0">
                <a:solidFill>
                  <a:prstClr val="black"/>
                </a:solidFill>
                <a:latin typeface="Arial" panose="020B0604020202020204" pitchFamily="34" charset="0"/>
                <a:ea typeface="微软雅黑"/>
                <a:cs typeface="Arial" panose="020B0604020202020204" pitchFamily="34" charset="0"/>
                <a:sym typeface="Arial" panose="020B0604020202020204" pitchFamily="34" charset="0"/>
              </a:rPr>
              <a:t>：</a:t>
            </a:r>
            <a:r>
              <a:rPr lang="en-US" altLang="zh-CN" sz="1599" b="1" dirty="0">
                <a:solidFill>
                  <a:prstClr val="black"/>
                </a:solidFill>
                <a:latin typeface="Arial" panose="020B0604020202020204" pitchFamily="34" charset="0"/>
                <a:ea typeface="微软雅黑"/>
                <a:cs typeface="Arial" panose="020B0604020202020204" pitchFamily="34" charset="0"/>
                <a:sym typeface="Arial" panose="020B0604020202020204" pitchFamily="34" charset="0"/>
              </a:rPr>
              <a:t>One industry one private network</a:t>
            </a:r>
            <a:endParaRPr lang="zh-CN" altLang="en-US" sz="1599" b="1" dirty="0">
              <a:solidFill>
                <a:prstClr val="black"/>
              </a:solidFill>
              <a:latin typeface="Arial" panose="020B0604020202020204" pitchFamily="34" charset="0"/>
              <a:ea typeface="微软雅黑"/>
              <a:cs typeface="Arial" panose="020B0604020202020204" pitchFamily="34" charset="0"/>
              <a:sym typeface="Arial" panose="020B0604020202020204" pitchFamily="34" charset="0"/>
            </a:endParaRPr>
          </a:p>
        </p:txBody>
      </p:sp>
      <p:pic>
        <p:nvPicPr>
          <p:cNvPr id="146" name="Picture 2" descr="C:\Users\z00405884\AppData\Roaming\eSpace_Desktop\UserData\z00405884\imagefiles\B61CB6EA-3BAB-45DB-A015-4CF92923CD94.png"/>
          <p:cNvPicPr>
            <a:picLocks noChangeAspect="1" noChangeArrowheads="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bwMode="auto">
          <a:xfrm>
            <a:off x="4267129" y="2073207"/>
            <a:ext cx="1667762" cy="716947"/>
          </a:xfrm>
          <a:prstGeom prst="rect">
            <a:avLst/>
          </a:prstGeom>
          <a:noFill/>
          <a:extLst>
            <a:ext uri="{909E8E84-426E-40DD-AFC4-6F175D3DCCD1}">
              <a14:hiddenFill xmlns:a14="http://schemas.microsoft.com/office/drawing/2010/main">
                <a:solidFill>
                  <a:srgbClr val="FFFFFF"/>
                </a:solidFill>
              </a14:hiddenFill>
            </a:ext>
          </a:extLst>
        </p:spPr>
      </p:pic>
      <p:pic>
        <p:nvPicPr>
          <p:cNvPr id="147" name="Picture 2" descr="C:\Users\z00405884\AppData\Roaming\eSpace_Desktop\UserData\z00405884\imagefiles\B61CB6EA-3BAB-45DB-A015-4CF92923CD94.png"/>
          <p:cNvPicPr>
            <a:picLocks noChangeAspect="1" noChangeArrowheads="1"/>
          </p:cNvPicPr>
          <p:nvPr>
            <p:custDataLst>
              <p:tags r:id="rId5"/>
            </p:custDataLst>
          </p:nvPr>
        </p:nvPicPr>
        <p:blipFill>
          <a:blip r:embed="rId16" cstate="print">
            <a:extLst>
              <a:ext uri="{28A0092B-C50C-407E-A947-70E740481C1C}">
                <a14:useLocalDpi xmlns:a14="http://schemas.microsoft.com/office/drawing/2010/main" val="0"/>
              </a:ext>
            </a:extLst>
          </a:blip>
          <a:stretch>
            <a:fillRect/>
          </a:stretch>
        </p:blipFill>
        <p:spPr bwMode="auto">
          <a:xfrm>
            <a:off x="6476862" y="2080301"/>
            <a:ext cx="1684167" cy="633780"/>
          </a:xfrm>
          <a:prstGeom prst="rect">
            <a:avLst/>
          </a:prstGeom>
          <a:noFill/>
          <a:extLst>
            <a:ext uri="{909E8E84-426E-40DD-AFC4-6F175D3DCCD1}">
              <a14:hiddenFill xmlns:a14="http://schemas.microsoft.com/office/drawing/2010/main">
                <a:solidFill>
                  <a:srgbClr val="FFFFFF"/>
                </a:solidFill>
              </a14:hiddenFill>
            </a:ext>
          </a:extLst>
        </p:spPr>
      </p:pic>
      <p:sp>
        <p:nvSpPr>
          <p:cNvPr id="148" name="文本框 102"/>
          <p:cNvSpPr txBox="1"/>
          <p:nvPr>
            <p:custDataLst>
              <p:tags r:id="rId6"/>
            </p:custDataLst>
          </p:nvPr>
        </p:nvSpPr>
        <p:spPr>
          <a:xfrm>
            <a:off x="5852962" y="2153242"/>
            <a:ext cx="513082" cy="307785"/>
          </a:xfrm>
          <a:prstGeom prst="rect">
            <a:avLst/>
          </a:prstGeom>
          <a:noFill/>
        </p:spPr>
        <p:txBody>
          <a:bodyPr wrap="none" rtlCol="0">
            <a:spAutoFit/>
          </a:bodyPr>
          <a:lstStyle/>
          <a:p>
            <a:pPr defTabSz="913812" fontAlgn="base">
              <a:spcBef>
                <a:spcPct val="0"/>
              </a:spcBef>
              <a:spcAft>
                <a:spcPct val="0"/>
              </a:spcAft>
            </a:pPr>
            <a:r>
              <a:rPr lang="en-US" altLang="zh-CN" sz="1400" b="1" dirty="0">
                <a:solidFill>
                  <a:prstClr val="black"/>
                </a:solidFill>
                <a:latin typeface="Arial" panose="020B0604020202020204" pitchFamily="34" charset="0"/>
                <a:ea typeface="微软雅黑"/>
                <a:cs typeface="Arial" panose="020B0604020202020204" pitchFamily="34" charset="0"/>
              </a:rPr>
              <a:t>…...</a:t>
            </a:r>
          </a:p>
        </p:txBody>
      </p:sp>
      <p:sp>
        <p:nvSpPr>
          <p:cNvPr id="149" name="矩形 21"/>
          <p:cNvSpPr/>
          <p:nvPr/>
        </p:nvSpPr>
        <p:spPr>
          <a:xfrm>
            <a:off x="4022296" y="3316653"/>
            <a:ext cx="4461661" cy="338422"/>
          </a:xfrm>
          <a:prstGeom prst="rect">
            <a:avLst/>
          </a:prstGeom>
        </p:spPr>
        <p:txBody>
          <a:bodyPr wrap="square">
            <a:spAutoFit/>
          </a:bodyPr>
          <a:lstStyle/>
          <a:p>
            <a:pPr algn="ctr" defTabSz="770034"/>
            <a:r>
              <a:rPr lang="en-US" altLang="zh-CN" sz="1599" b="1" dirty="0">
                <a:solidFill>
                  <a:prstClr val="black"/>
                </a:solidFill>
                <a:latin typeface="Arial" panose="020B0604020202020204" pitchFamily="34" charset="0"/>
                <a:ea typeface="微软雅黑"/>
                <a:cs typeface="Arial" panose="020B0604020202020204" pitchFamily="34" charset="0"/>
                <a:sym typeface="Arial" panose="020B0604020202020204" pitchFamily="34" charset="0"/>
              </a:rPr>
              <a:t>TO-BE </a:t>
            </a:r>
            <a:r>
              <a:rPr lang="zh-CN" altLang="en-US" sz="1599" b="1" dirty="0">
                <a:solidFill>
                  <a:prstClr val="black"/>
                </a:solidFill>
                <a:latin typeface="Arial" panose="020B0604020202020204" pitchFamily="34" charset="0"/>
                <a:ea typeface="微软雅黑"/>
                <a:cs typeface="Arial" panose="020B0604020202020204" pitchFamily="34" charset="0"/>
                <a:sym typeface="Arial" panose="020B0604020202020204" pitchFamily="34" charset="0"/>
              </a:rPr>
              <a:t>：</a:t>
            </a:r>
            <a:r>
              <a:rPr lang="en-US" altLang="zh-CN" sz="1599" b="1" dirty="0">
                <a:solidFill>
                  <a:prstClr val="black"/>
                </a:solidFill>
                <a:latin typeface="Arial" panose="020B0604020202020204" pitchFamily="34" charset="0"/>
                <a:ea typeface="微软雅黑"/>
                <a:cs typeface="Arial" panose="020B0604020202020204" pitchFamily="34" charset="0"/>
                <a:sym typeface="Arial" panose="020B0604020202020204" pitchFamily="34" charset="0"/>
              </a:rPr>
              <a:t>One network for multiple purposes</a:t>
            </a:r>
            <a:endParaRPr lang="zh-CN" altLang="en-US" sz="1599" b="1" dirty="0">
              <a:solidFill>
                <a:prstClr val="black"/>
              </a:solidFill>
              <a:latin typeface="Arial" panose="020B0604020202020204" pitchFamily="34" charset="0"/>
              <a:ea typeface="微软雅黑"/>
              <a:cs typeface="Arial" panose="020B0604020202020204" pitchFamily="34" charset="0"/>
              <a:sym typeface="Arial" panose="020B0604020202020204" pitchFamily="34" charset="0"/>
            </a:endParaRPr>
          </a:p>
        </p:txBody>
      </p:sp>
      <p:sp>
        <p:nvSpPr>
          <p:cNvPr id="175" name="矩形 174"/>
          <p:cNvSpPr/>
          <p:nvPr/>
        </p:nvSpPr>
        <p:spPr>
          <a:xfrm>
            <a:off x="3865113" y="1807254"/>
            <a:ext cx="2008099" cy="276443"/>
          </a:xfrm>
          <a:prstGeom prst="rect">
            <a:avLst/>
          </a:prstGeom>
        </p:spPr>
        <p:txBody>
          <a:bodyPr wrap="none">
            <a:spAutoFit/>
          </a:bodyPr>
          <a:lstStyle/>
          <a:p>
            <a:pPr defTabSz="913812">
              <a:defRPr/>
            </a:pPr>
            <a:r>
              <a:rPr lang="en-US" altLang="zh-CN" sz="1197" u="sng" kern="0" dirty="0">
                <a:solidFill>
                  <a:prstClr val="black"/>
                </a:solidFill>
                <a:latin typeface="Arial" panose="020B0604020202020204" pitchFamily="34" charset="0"/>
                <a:ea typeface="微软雅黑"/>
                <a:cs typeface="Arial" panose="020B0604020202020204" pitchFamily="34" charset="0"/>
                <a:sym typeface="Arial" panose="020B0604020202020204" pitchFamily="34" charset="0"/>
              </a:rPr>
              <a:t>Healthcare private network</a:t>
            </a:r>
            <a:endParaRPr lang="zh-CN" altLang="en-US" sz="1197" u="sng" kern="0" dirty="0">
              <a:solidFill>
                <a:prstClr val="black"/>
              </a:solidFill>
              <a:latin typeface="Arial" panose="020B0604020202020204" pitchFamily="34" charset="0"/>
              <a:ea typeface="等线" panose="02010600030101010101" pitchFamily="2" charset="-122"/>
              <a:cs typeface="Arial" panose="020B0604020202020204" pitchFamily="34" charset="0"/>
            </a:endParaRPr>
          </a:p>
        </p:txBody>
      </p:sp>
      <p:sp>
        <p:nvSpPr>
          <p:cNvPr id="176" name="矩形 175"/>
          <p:cNvSpPr/>
          <p:nvPr/>
        </p:nvSpPr>
        <p:spPr>
          <a:xfrm>
            <a:off x="6396787" y="1806737"/>
            <a:ext cx="1948812" cy="276443"/>
          </a:xfrm>
          <a:prstGeom prst="rect">
            <a:avLst/>
          </a:prstGeom>
        </p:spPr>
        <p:txBody>
          <a:bodyPr wrap="none">
            <a:spAutoFit/>
          </a:bodyPr>
          <a:lstStyle/>
          <a:p>
            <a:pPr defTabSz="913812">
              <a:defRPr/>
            </a:pPr>
            <a:r>
              <a:rPr lang="en-US" altLang="zh-CN" sz="1197" u="sng" kern="0" dirty="0">
                <a:solidFill>
                  <a:prstClr val="black"/>
                </a:solidFill>
                <a:latin typeface="Arial" panose="020B0604020202020204" pitchFamily="34" charset="0"/>
                <a:ea typeface="微软雅黑"/>
                <a:cs typeface="Arial" panose="020B0604020202020204" pitchFamily="34" charset="0"/>
                <a:sym typeface="Arial" panose="020B0604020202020204" pitchFamily="34" charset="0"/>
              </a:rPr>
              <a:t>Education private network</a:t>
            </a:r>
            <a:endParaRPr lang="zh-CN" altLang="en-US" sz="1197" u="sng" kern="0" dirty="0">
              <a:solidFill>
                <a:prstClr val="black"/>
              </a:solidFill>
              <a:latin typeface="Arial" panose="020B0604020202020204" pitchFamily="34" charset="0"/>
              <a:ea typeface="等线" panose="02010600030101010101" pitchFamily="2" charset="-122"/>
              <a:cs typeface="Arial" panose="020B0604020202020204" pitchFamily="34" charset="0"/>
            </a:endParaRPr>
          </a:p>
        </p:txBody>
      </p:sp>
      <p:sp>
        <p:nvSpPr>
          <p:cNvPr id="177" name="KSO_Shape"/>
          <p:cNvSpPr/>
          <p:nvPr/>
        </p:nvSpPr>
        <p:spPr>
          <a:xfrm rot="10800000">
            <a:off x="5872782" y="2887773"/>
            <a:ext cx="548693" cy="354875"/>
          </a:xfrm>
          <a:custGeom>
            <a:avLst/>
            <a:gdLst/>
            <a:ahLst/>
            <a:cxnLst/>
            <a:rect l="l" t="t" r="r" b="b"/>
            <a:pathLst>
              <a:path w="751403" h="647761">
                <a:moveTo>
                  <a:pt x="375702" y="0"/>
                </a:moveTo>
                <a:lnTo>
                  <a:pt x="751403" y="647761"/>
                </a:lnTo>
                <a:lnTo>
                  <a:pt x="745416" y="647761"/>
                </a:lnTo>
                <a:lnTo>
                  <a:pt x="375702" y="432047"/>
                </a:lnTo>
                <a:lnTo>
                  <a:pt x="5987" y="647761"/>
                </a:lnTo>
                <a:lnTo>
                  <a:pt x="0" y="647761"/>
                </a:lnTo>
                <a:close/>
              </a:path>
            </a:pathLst>
          </a:custGeom>
          <a:gradFill flip="none" rotWithShape="1">
            <a:gsLst>
              <a:gs pos="0">
                <a:schemeClr val="bg1">
                  <a:lumMod val="50000"/>
                </a:schemeClr>
              </a:gs>
              <a:gs pos="50000">
                <a:schemeClr val="bg1">
                  <a:lumMod val="85000"/>
                </a:schemeClr>
              </a:gs>
            </a:gsLst>
            <a:path path="circle">
              <a:fillToRect l="50000" t="50000" r="50000" b="50000"/>
            </a:path>
            <a:tileRect/>
          </a:gradFill>
          <a:ln w="25400" cap="flat" cmpd="sng" algn="ctr">
            <a:noFill/>
            <a:prstDash val="solid"/>
          </a:ln>
          <a:effectLst/>
        </p:spPr>
        <p:txBody>
          <a:bodyPr rtlCol="0" anchor="ctr"/>
          <a:lstStyle/>
          <a:p>
            <a:pPr algn="ctr" defTabSz="456535"/>
            <a:endParaRPr lang="zh-CN" altLang="en-US" sz="298" kern="0">
              <a:solidFill>
                <a:prstClr val="black"/>
              </a:solidFill>
              <a:latin typeface="Arial" panose="020B0604020202020204" pitchFamily="34" charset="0"/>
              <a:ea typeface="方正兰亭细黑_GBK" panose="02000000000000000000" pitchFamily="2" charset="-122"/>
              <a:cs typeface="Arial" panose="020B0604020202020204" pitchFamily="34" charset="0"/>
            </a:endParaRPr>
          </a:p>
        </p:txBody>
      </p:sp>
      <p:sp>
        <p:nvSpPr>
          <p:cNvPr id="184" name="梯形 183"/>
          <p:cNvSpPr/>
          <p:nvPr/>
        </p:nvSpPr>
        <p:spPr bwMode="auto">
          <a:xfrm>
            <a:off x="3965194" y="4460264"/>
            <a:ext cx="4392230" cy="689111"/>
          </a:xfrm>
          <a:prstGeom prst="trapezoid">
            <a:avLst>
              <a:gd name="adj" fmla="val 92375"/>
            </a:avLst>
          </a:prstGeom>
          <a:gradFill>
            <a:gsLst>
              <a:gs pos="0">
                <a:srgbClr val="333333">
                  <a:alpha val="0"/>
                </a:srgbClr>
              </a:gs>
              <a:gs pos="100000">
                <a:srgbClr val="FFFFFF">
                  <a:alpha val="30000"/>
                </a:srgbClr>
              </a:gs>
            </a:gsLst>
            <a:lin ang="5400000" scaled="0"/>
          </a:gradFill>
          <a:ln w="9525">
            <a:gradFill>
              <a:gsLst>
                <a:gs pos="0">
                  <a:sysClr val="window" lastClr="FFFFFF"/>
                </a:gs>
                <a:gs pos="100000">
                  <a:sysClr val="window" lastClr="FFFFFF">
                    <a:lumMod val="75000"/>
                  </a:sysClr>
                </a:gs>
              </a:gsLst>
              <a:lin ang="5400000" scaled="1"/>
            </a:gradFill>
            <a:miter lim="400000"/>
          </a:ln>
        </p:spPr>
        <p:txBody>
          <a:bodyPr lIns="112409" tIns="112409" rIns="112409" bIns="112409" anchor="ctr"/>
          <a:lstStyle/>
          <a:p>
            <a:pPr indent="-887873" algn="ctr" defTabSz="3807182" fontAlgn="base" hangingPunct="0">
              <a:spcBef>
                <a:spcPts val="5994"/>
              </a:spcBef>
              <a:spcAft>
                <a:spcPct val="0"/>
              </a:spcAft>
              <a:buSzPct val="80000"/>
              <a:buFont typeface="Wingdings" panose="05000000000000000000" pitchFamily="2" charset="2"/>
              <a:buChar char="l"/>
              <a:defRPr/>
            </a:pPr>
            <a:endParaRPr lang="en-US" sz="6594" b="1" kern="0" dirty="0">
              <a:solidFill>
                <a:prstClr val="black"/>
              </a:solidFill>
              <a:latin typeface="Arial" panose="020B0604020202020204" pitchFamily="34" charset="0"/>
              <a:ea typeface="微软雅黑"/>
              <a:cs typeface="Arial" panose="020B0604020202020204" pitchFamily="34" charset="0"/>
            </a:endParaRPr>
          </a:p>
        </p:txBody>
      </p:sp>
      <p:pic>
        <p:nvPicPr>
          <p:cNvPr id="186" name="图片 185"/>
          <p:cNvPicPr>
            <a:picLocks noChangeAspect="1"/>
          </p:cNvPicPr>
          <p:nvPr/>
        </p:nvPicPr>
        <p:blipFill rotWithShape="1">
          <a:blip r:embed="rId17"/>
          <a:srcRect t="39646"/>
          <a:stretch>
            <a:fillRect/>
          </a:stretch>
        </p:blipFill>
        <p:spPr>
          <a:xfrm>
            <a:off x="5154183" y="4048138"/>
            <a:ext cx="2312058" cy="211551"/>
          </a:xfrm>
          <a:prstGeom prst="rect">
            <a:avLst/>
          </a:prstGeom>
        </p:spPr>
      </p:pic>
      <p:sp>
        <p:nvSpPr>
          <p:cNvPr id="194" name="Freeform 8"/>
          <p:cNvSpPr>
            <a:spLocks noChangeAspect="1"/>
          </p:cNvSpPr>
          <p:nvPr/>
        </p:nvSpPr>
        <p:spPr>
          <a:xfrm>
            <a:off x="5590769" y="3626972"/>
            <a:ext cx="1324720" cy="428719"/>
          </a:xfrm>
          <a:custGeom>
            <a:avLst/>
            <a:gdLst/>
            <a:ahLst/>
            <a:cxnLst>
              <a:cxn ang="0">
                <a:pos x="wd2" y="hd2"/>
              </a:cxn>
              <a:cxn ang="5400000">
                <a:pos x="wd2" y="hd2"/>
              </a:cxn>
              <a:cxn ang="10800000">
                <a:pos x="wd2" y="hd2"/>
              </a:cxn>
              <a:cxn ang="16200000">
                <a:pos x="wd2" y="hd2"/>
              </a:cxn>
            </a:cxnLst>
            <a:rect l="0" t="0" r="r" b="b"/>
            <a:pathLst>
              <a:path w="21600" h="21600" extrusionOk="0">
                <a:moveTo>
                  <a:pt x="19347" y="12897"/>
                </a:moveTo>
                <a:lnTo>
                  <a:pt x="19319" y="12559"/>
                </a:lnTo>
                <a:lnTo>
                  <a:pt x="19276" y="12220"/>
                </a:lnTo>
                <a:lnTo>
                  <a:pt x="19227" y="11894"/>
                </a:lnTo>
                <a:lnTo>
                  <a:pt x="19115" y="11269"/>
                </a:lnTo>
                <a:lnTo>
                  <a:pt x="19045" y="10956"/>
                </a:lnTo>
                <a:lnTo>
                  <a:pt x="18968" y="10657"/>
                </a:lnTo>
                <a:lnTo>
                  <a:pt x="18883" y="10370"/>
                </a:lnTo>
                <a:lnTo>
                  <a:pt x="18792" y="10083"/>
                </a:lnTo>
                <a:lnTo>
                  <a:pt x="18694" y="9810"/>
                </a:lnTo>
                <a:lnTo>
                  <a:pt x="18483" y="9289"/>
                </a:lnTo>
                <a:lnTo>
                  <a:pt x="18371" y="9041"/>
                </a:lnTo>
                <a:lnTo>
                  <a:pt x="18245" y="8794"/>
                </a:lnTo>
                <a:lnTo>
                  <a:pt x="17992" y="8351"/>
                </a:lnTo>
                <a:lnTo>
                  <a:pt x="17851" y="8142"/>
                </a:lnTo>
                <a:lnTo>
                  <a:pt x="17571" y="7752"/>
                </a:lnTo>
                <a:lnTo>
                  <a:pt x="17262" y="7413"/>
                </a:lnTo>
                <a:lnTo>
                  <a:pt x="17107" y="7269"/>
                </a:lnTo>
                <a:lnTo>
                  <a:pt x="16939" y="7126"/>
                </a:lnTo>
                <a:lnTo>
                  <a:pt x="16777" y="6996"/>
                </a:lnTo>
                <a:lnTo>
                  <a:pt x="16609" y="6892"/>
                </a:lnTo>
                <a:lnTo>
                  <a:pt x="16433" y="6787"/>
                </a:lnTo>
                <a:lnTo>
                  <a:pt x="16258" y="6709"/>
                </a:lnTo>
                <a:lnTo>
                  <a:pt x="15893" y="6579"/>
                </a:lnTo>
                <a:lnTo>
                  <a:pt x="15710" y="6540"/>
                </a:lnTo>
                <a:lnTo>
                  <a:pt x="15331" y="6514"/>
                </a:lnTo>
                <a:lnTo>
                  <a:pt x="15100" y="6527"/>
                </a:lnTo>
                <a:lnTo>
                  <a:pt x="14868" y="6566"/>
                </a:lnTo>
                <a:lnTo>
                  <a:pt x="14784" y="6201"/>
                </a:lnTo>
                <a:lnTo>
                  <a:pt x="14685" y="5849"/>
                </a:lnTo>
                <a:lnTo>
                  <a:pt x="14587" y="5511"/>
                </a:lnTo>
                <a:lnTo>
                  <a:pt x="14482" y="5172"/>
                </a:lnTo>
                <a:lnTo>
                  <a:pt x="14370" y="4846"/>
                </a:lnTo>
                <a:lnTo>
                  <a:pt x="14250" y="4521"/>
                </a:lnTo>
                <a:lnTo>
                  <a:pt x="14124" y="4208"/>
                </a:lnTo>
                <a:lnTo>
                  <a:pt x="13998" y="3908"/>
                </a:lnTo>
                <a:lnTo>
                  <a:pt x="13857" y="3609"/>
                </a:lnTo>
                <a:lnTo>
                  <a:pt x="13717" y="3335"/>
                </a:lnTo>
                <a:lnTo>
                  <a:pt x="13569" y="3062"/>
                </a:lnTo>
                <a:lnTo>
                  <a:pt x="13415" y="2788"/>
                </a:lnTo>
                <a:lnTo>
                  <a:pt x="13260" y="2540"/>
                </a:lnTo>
                <a:lnTo>
                  <a:pt x="13099" y="2293"/>
                </a:lnTo>
                <a:lnTo>
                  <a:pt x="12931" y="2058"/>
                </a:lnTo>
                <a:lnTo>
                  <a:pt x="12762" y="1837"/>
                </a:lnTo>
                <a:lnTo>
                  <a:pt x="12587" y="1615"/>
                </a:lnTo>
                <a:lnTo>
                  <a:pt x="12404" y="1420"/>
                </a:lnTo>
                <a:lnTo>
                  <a:pt x="12222" y="1238"/>
                </a:lnTo>
                <a:lnTo>
                  <a:pt x="12032" y="1055"/>
                </a:lnTo>
                <a:lnTo>
                  <a:pt x="11639" y="743"/>
                </a:lnTo>
                <a:lnTo>
                  <a:pt x="11442" y="599"/>
                </a:lnTo>
                <a:lnTo>
                  <a:pt x="11035" y="365"/>
                </a:lnTo>
                <a:lnTo>
                  <a:pt x="10825" y="274"/>
                </a:lnTo>
                <a:lnTo>
                  <a:pt x="10614" y="195"/>
                </a:lnTo>
                <a:lnTo>
                  <a:pt x="10396" y="117"/>
                </a:lnTo>
                <a:lnTo>
                  <a:pt x="10179" y="65"/>
                </a:lnTo>
                <a:lnTo>
                  <a:pt x="9961" y="26"/>
                </a:lnTo>
                <a:lnTo>
                  <a:pt x="9736" y="0"/>
                </a:lnTo>
                <a:lnTo>
                  <a:pt x="9512" y="0"/>
                </a:lnTo>
                <a:lnTo>
                  <a:pt x="9231" y="13"/>
                </a:lnTo>
                <a:lnTo>
                  <a:pt x="8950" y="52"/>
                </a:lnTo>
                <a:lnTo>
                  <a:pt x="8677" y="104"/>
                </a:lnTo>
                <a:lnTo>
                  <a:pt x="8403" y="195"/>
                </a:lnTo>
                <a:lnTo>
                  <a:pt x="8136" y="300"/>
                </a:lnTo>
                <a:lnTo>
                  <a:pt x="7869" y="430"/>
                </a:lnTo>
                <a:lnTo>
                  <a:pt x="7609" y="586"/>
                </a:lnTo>
                <a:lnTo>
                  <a:pt x="7357" y="756"/>
                </a:lnTo>
                <a:lnTo>
                  <a:pt x="7111" y="951"/>
                </a:lnTo>
                <a:lnTo>
                  <a:pt x="6872" y="1172"/>
                </a:lnTo>
                <a:lnTo>
                  <a:pt x="6641" y="1407"/>
                </a:lnTo>
                <a:lnTo>
                  <a:pt x="6409" y="1668"/>
                </a:lnTo>
                <a:lnTo>
                  <a:pt x="6191" y="1928"/>
                </a:lnTo>
                <a:lnTo>
                  <a:pt x="5974" y="2228"/>
                </a:lnTo>
                <a:lnTo>
                  <a:pt x="5770" y="2527"/>
                </a:lnTo>
                <a:lnTo>
                  <a:pt x="5567" y="2853"/>
                </a:lnTo>
                <a:lnTo>
                  <a:pt x="5377" y="3192"/>
                </a:lnTo>
                <a:lnTo>
                  <a:pt x="5195" y="3557"/>
                </a:lnTo>
                <a:lnTo>
                  <a:pt x="5026" y="3921"/>
                </a:lnTo>
                <a:lnTo>
                  <a:pt x="4865" y="4312"/>
                </a:lnTo>
                <a:lnTo>
                  <a:pt x="4703" y="4716"/>
                </a:lnTo>
                <a:lnTo>
                  <a:pt x="4563" y="5120"/>
                </a:lnTo>
                <a:lnTo>
                  <a:pt x="4430" y="5550"/>
                </a:lnTo>
                <a:lnTo>
                  <a:pt x="4303" y="5993"/>
                </a:lnTo>
                <a:lnTo>
                  <a:pt x="4191" y="6436"/>
                </a:lnTo>
                <a:lnTo>
                  <a:pt x="4086" y="6892"/>
                </a:lnTo>
                <a:lnTo>
                  <a:pt x="3994" y="7374"/>
                </a:lnTo>
                <a:lnTo>
                  <a:pt x="3917" y="7843"/>
                </a:lnTo>
                <a:lnTo>
                  <a:pt x="3847" y="8338"/>
                </a:lnTo>
                <a:lnTo>
                  <a:pt x="3791" y="8833"/>
                </a:lnTo>
                <a:lnTo>
                  <a:pt x="3749" y="9341"/>
                </a:lnTo>
                <a:lnTo>
                  <a:pt x="3713" y="9862"/>
                </a:lnTo>
                <a:lnTo>
                  <a:pt x="3587" y="9823"/>
                </a:lnTo>
                <a:lnTo>
                  <a:pt x="3320" y="9771"/>
                </a:lnTo>
                <a:lnTo>
                  <a:pt x="3187" y="9771"/>
                </a:lnTo>
                <a:lnTo>
                  <a:pt x="3019" y="9784"/>
                </a:lnTo>
                <a:lnTo>
                  <a:pt x="2857" y="9797"/>
                </a:lnTo>
                <a:lnTo>
                  <a:pt x="2703" y="9836"/>
                </a:lnTo>
                <a:lnTo>
                  <a:pt x="2541" y="9888"/>
                </a:lnTo>
                <a:lnTo>
                  <a:pt x="2387" y="9953"/>
                </a:lnTo>
                <a:lnTo>
                  <a:pt x="2239" y="10031"/>
                </a:lnTo>
                <a:lnTo>
                  <a:pt x="1944" y="10240"/>
                </a:lnTo>
                <a:lnTo>
                  <a:pt x="1804" y="10357"/>
                </a:lnTo>
                <a:lnTo>
                  <a:pt x="1664" y="10487"/>
                </a:lnTo>
                <a:lnTo>
                  <a:pt x="1530" y="10631"/>
                </a:lnTo>
                <a:lnTo>
                  <a:pt x="1278" y="10943"/>
                </a:lnTo>
                <a:lnTo>
                  <a:pt x="1039" y="11308"/>
                </a:lnTo>
                <a:lnTo>
                  <a:pt x="934" y="11503"/>
                </a:lnTo>
                <a:lnTo>
                  <a:pt x="723" y="11920"/>
                </a:lnTo>
                <a:lnTo>
                  <a:pt x="632" y="12142"/>
                </a:lnTo>
                <a:lnTo>
                  <a:pt x="541" y="12376"/>
                </a:lnTo>
                <a:lnTo>
                  <a:pt x="456" y="12624"/>
                </a:lnTo>
                <a:lnTo>
                  <a:pt x="316" y="13119"/>
                </a:lnTo>
                <a:lnTo>
                  <a:pt x="246" y="13379"/>
                </a:lnTo>
                <a:lnTo>
                  <a:pt x="190" y="13653"/>
                </a:lnTo>
                <a:lnTo>
                  <a:pt x="140" y="13927"/>
                </a:lnTo>
                <a:lnTo>
                  <a:pt x="98" y="14213"/>
                </a:lnTo>
                <a:lnTo>
                  <a:pt x="63" y="14487"/>
                </a:lnTo>
                <a:lnTo>
                  <a:pt x="35" y="14786"/>
                </a:lnTo>
                <a:lnTo>
                  <a:pt x="14" y="15086"/>
                </a:lnTo>
                <a:lnTo>
                  <a:pt x="0" y="15386"/>
                </a:lnTo>
                <a:lnTo>
                  <a:pt x="0" y="15985"/>
                </a:lnTo>
                <a:lnTo>
                  <a:pt x="14" y="16285"/>
                </a:lnTo>
                <a:lnTo>
                  <a:pt x="35" y="16584"/>
                </a:lnTo>
                <a:lnTo>
                  <a:pt x="63" y="16871"/>
                </a:lnTo>
                <a:lnTo>
                  <a:pt x="98" y="17158"/>
                </a:lnTo>
                <a:lnTo>
                  <a:pt x="140" y="17444"/>
                </a:lnTo>
                <a:lnTo>
                  <a:pt x="190" y="17718"/>
                </a:lnTo>
                <a:lnTo>
                  <a:pt x="246" y="17991"/>
                </a:lnTo>
                <a:lnTo>
                  <a:pt x="316" y="18252"/>
                </a:lnTo>
                <a:lnTo>
                  <a:pt x="456" y="18747"/>
                </a:lnTo>
                <a:lnTo>
                  <a:pt x="541" y="18994"/>
                </a:lnTo>
                <a:lnTo>
                  <a:pt x="632" y="19229"/>
                </a:lnTo>
                <a:lnTo>
                  <a:pt x="723" y="19450"/>
                </a:lnTo>
                <a:lnTo>
                  <a:pt x="934" y="19867"/>
                </a:lnTo>
                <a:lnTo>
                  <a:pt x="1039" y="20063"/>
                </a:lnTo>
                <a:lnTo>
                  <a:pt x="1278" y="20428"/>
                </a:lnTo>
                <a:lnTo>
                  <a:pt x="1530" y="20740"/>
                </a:lnTo>
                <a:lnTo>
                  <a:pt x="1664" y="20883"/>
                </a:lnTo>
                <a:lnTo>
                  <a:pt x="1804" y="21014"/>
                </a:lnTo>
                <a:lnTo>
                  <a:pt x="1944" y="21131"/>
                </a:lnTo>
                <a:lnTo>
                  <a:pt x="2239" y="21339"/>
                </a:lnTo>
                <a:lnTo>
                  <a:pt x="2387" y="21418"/>
                </a:lnTo>
                <a:lnTo>
                  <a:pt x="2541" y="21483"/>
                </a:lnTo>
                <a:lnTo>
                  <a:pt x="2703" y="21535"/>
                </a:lnTo>
                <a:lnTo>
                  <a:pt x="2857" y="21574"/>
                </a:lnTo>
                <a:lnTo>
                  <a:pt x="3019" y="21587"/>
                </a:lnTo>
                <a:lnTo>
                  <a:pt x="3187" y="21600"/>
                </a:lnTo>
                <a:lnTo>
                  <a:pt x="19375" y="21600"/>
                </a:lnTo>
                <a:lnTo>
                  <a:pt x="19613" y="21548"/>
                </a:lnTo>
                <a:lnTo>
                  <a:pt x="19726" y="21509"/>
                </a:lnTo>
                <a:lnTo>
                  <a:pt x="19950" y="21405"/>
                </a:lnTo>
                <a:lnTo>
                  <a:pt x="20063" y="21339"/>
                </a:lnTo>
                <a:lnTo>
                  <a:pt x="20168" y="21261"/>
                </a:lnTo>
                <a:lnTo>
                  <a:pt x="20273" y="21170"/>
                </a:lnTo>
                <a:lnTo>
                  <a:pt x="20372" y="21079"/>
                </a:lnTo>
                <a:lnTo>
                  <a:pt x="20470" y="20975"/>
                </a:lnTo>
                <a:lnTo>
                  <a:pt x="20568" y="20857"/>
                </a:lnTo>
                <a:lnTo>
                  <a:pt x="20659" y="20740"/>
                </a:lnTo>
                <a:lnTo>
                  <a:pt x="20744" y="20610"/>
                </a:lnTo>
                <a:lnTo>
                  <a:pt x="20912" y="20323"/>
                </a:lnTo>
                <a:lnTo>
                  <a:pt x="21066" y="20011"/>
                </a:lnTo>
                <a:lnTo>
                  <a:pt x="21137" y="19854"/>
                </a:lnTo>
                <a:lnTo>
                  <a:pt x="21200" y="19685"/>
                </a:lnTo>
                <a:lnTo>
                  <a:pt x="21263" y="19503"/>
                </a:lnTo>
                <a:lnTo>
                  <a:pt x="21319" y="19320"/>
                </a:lnTo>
                <a:lnTo>
                  <a:pt x="21368" y="19138"/>
                </a:lnTo>
                <a:lnTo>
                  <a:pt x="21417" y="18942"/>
                </a:lnTo>
                <a:lnTo>
                  <a:pt x="21460" y="18747"/>
                </a:lnTo>
                <a:lnTo>
                  <a:pt x="21530" y="18330"/>
                </a:lnTo>
                <a:lnTo>
                  <a:pt x="21551" y="18122"/>
                </a:lnTo>
                <a:lnTo>
                  <a:pt x="21572" y="17900"/>
                </a:lnTo>
                <a:lnTo>
                  <a:pt x="21586" y="17692"/>
                </a:lnTo>
                <a:lnTo>
                  <a:pt x="21600" y="17470"/>
                </a:lnTo>
                <a:lnTo>
                  <a:pt x="21600" y="17027"/>
                </a:lnTo>
                <a:lnTo>
                  <a:pt x="21586" y="16806"/>
                </a:lnTo>
                <a:lnTo>
                  <a:pt x="21558" y="16389"/>
                </a:lnTo>
                <a:lnTo>
                  <a:pt x="21502" y="15972"/>
                </a:lnTo>
                <a:lnTo>
                  <a:pt x="21467" y="15777"/>
                </a:lnTo>
                <a:lnTo>
                  <a:pt x="21425" y="15581"/>
                </a:lnTo>
                <a:lnTo>
                  <a:pt x="21382" y="15399"/>
                </a:lnTo>
                <a:lnTo>
                  <a:pt x="21333" y="15216"/>
                </a:lnTo>
                <a:lnTo>
                  <a:pt x="21277" y="15034"/>
                </a:lnTo>
                <a:lnTo>
                  <a:pt x="21221" y="14865"/>
                </a:lnTo>
                <a:lnTo>
                  <a:pt x="21158" y="14695"/>
                </a:lnTo>
                <a:lnTo>
                  <a:pt x="21088" y="14526"/>
                </a:lnTo>
                <a:lnTo>
                  <a:pt x="21017" y="14370"/>
                </a:lnTo>
                <a:lnTo>
                  <a:pt x="20947" y="14226"/>
                </a:lnTo>
                <a:lnTo>
                  <a:pt x="20870" y="14083"/>
                </a:lnTo>
                <a:lnTo>
                  <a:pt x="20786" y="13940"/>
                </a:lnTo>
                <a:lnTo>
                  <a:pt x="20701" y="13809"/>
                </a:lnTo>
                <a:lnTo>
                  <a:pt x="20519" y="13575"/>
                </a:lnTo>
                <a:lnTo>
                  <a:pt x="20428" y="13471"/>
                </a:lnTo>
                <a:lnTo>
                  <a:pt x="20231" y="13288"/>
                </a:lnTo>
                <a:lnTo>
                  <a:pt x="20126" y="13197"/>
                </a:lnTo>
                <a:lnTo>
                  <a:pt x="19915" y="13067"/>
                </a:lnTo>
                <a:lnTo>
                  <a:pt x="19803" y="13015"/>
                </a:lnTo>
                <a:lnTo>
                  <a:pt x="19698" y="12963"/>
                </a:lnTo>
                <a:lnTo>
                  <a:pt x="19578" y="12937"/>
                </a:lnTo>
                <a:lnTo>
                  <a:pt x="19466" y="12910"/>
                </a:lnTo>
                <a:lnTo>
                  <a:pt x="19347" y="12897"/>
                </a:lnTo>
                <a:close/>
              </a:path>
            </a:pathLst>
          </a:custGeom>
          <a:noFill/>
          <a:ln w="9525" cap="flat">
            <a:solidFill>
              <a:sysClr val="window" lastClr="FFFFFF">
                <a:lumMod val="65000"/>
              </a:sysClr>
            </a:solidFill>
            <a:prstDash val="solid"/>
            <a:miter lim="800000"/>
          </a:ln>
        </p:spPr>
        <p:txBody>
          <a:bodyPr vert="horz" wrap="square" lIns="42677" tIns="21340" rIns="42677" bIns="21340" numCol="1" anchor="ctr" anchorCtr="0" compatLnSpc="1"/>
          <a:lstStyle/>
          <a:p>
            <a:pPr defTabSz="478029">
              <a:lnSpc>
                <a:spcPct val="200000"/>
              </a:lnSpc>
              <a:defRPr/>
            </a:pPr>
            <a:endParaRPr lang="zh-CN" altLang="en-US" sz="298" kern="0" dirty="0">
              <a:solidFill>
                <a:prstClr val="black"/>
              </a:solidFill>
              <a:latin typeface="Arial" panose="020B0604020202020204" pitchFamily="34" charset="0"/>
              <a:ea typeface="微软雅黑"/>
              <a:cs typeface="Arial" panose="020B0604020202020204" pitchFamily="34" charset="0"/>
            </a:endParaRPr>
          </a:p>
        </p:txBody>
      </p:sp>
      <p:sp>
        <p:nvSpPr>
          <p:cNvPr id="195" name="TextBox 417"/>
          <p:cNvSpPr txBox="1"/>
          <p:nvPr>
            <p:custDataLst>
              <p:tags r:id="rId7"/>
            </p:custDataLst>
          </p:nvPr>
        </p:nvSpPr>
        <p:spPr>
          <a:xfrm>
            <a:off x="3807747" y="4141099"/>
            <a:ext cx="886150" cy="276322"/>
          </a:xfrm>
          <a:prstGeom prst="rect">
            <a:avLst/>
          </a:prstGeom>
          <a:noFill/>
        </p:spPr>
        <p:txBody>
          <a:bodyPr wrap="square" lIns="121628" tIns="60813" rIns="121628" bIns="60813"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622333">
              <a:spcBef>
                <a:spcPct val="0"/>
              </a:spcBef>
              <a:spcAft>
                <a:spcPct val="0"/>
              </a:spcAft>
              <a:defRPr/>
            </a:pPr>
            <a:r>
              <a:rPr lang="en-US" altLang="zh-CN" sz="998" dirty="0">
                <a:solidFill>
                  <a:prstClr val="black"/>
                </a:solidFill>
                <a:latin typeface="Arial" panose="020B0604020202020204" pitchFamily="34" charset="0"/>
                <a:ea typeface="微软雅黑"/>
                <a:cs typeface="Arial" panose="020B0604020202020204" pitchFamily="34" charset="0"/>
              </a:rPr>
              <a:t>Healthcare</a:t>
            </a:r>
            <a:endParaRPr lang="zh-CN" altLang="en-US" sz="998" dirty="0">
              <a:solidFill>
                <a:prstClr val="black"/>
              </a:solidFill>
              <a:latin typeface="Arial" panose="020B0604020202020204" pitchFamily="34" charset="0"/>
              <a:ea typeface="微软雅黑"/>
              <a:cs typeface="Arial" panose="020B0604020202020204" pitchFamily="34" charset="0"/>
            </a:endParaRPr>
          </a:p>
        </p:txBody>
      </p:sp>
      <p:grpSp>
        <p:nvGrpSpPr>
          <p:cNvPr id="196" name="组合 195"/>
          <p:cNvGrpSpPr/>
          <p:nvPr/>
        </p:nvGrpSpPr>
        <p:grpSpPr>
          <a:xfrm>
            <a:off x="4819314" y="4263689"/>
            <a:ext cx="2691613" cy="628652"/>
            <a:chOff x="4960891" y="4549544"/>
            <a:chExt cx="2680049" cy="592505"/>
          </a:xfrm>
        </p:grpSpPr>
        <p:grpSp>
          <p:nvGrpSpPr>
            <p:cNvPr id="197" name="组合 196"/>
            <p:cNvGrpSpPr/>
            <p:nvPr/>
          </p:nvGrpSpPr>
          <p:grpSpPr>
            <a:xfrm>
              <a:off x="4960891" y="4585424"/>
              <a:ext cx="2680049" cy="530547"/>
              <a:chOff x="4960891" y="4585424"/>
              <a:chExt cx="2680049" cy="530547"/>
            </a:xfrm>
          </p:grpSpPr>
          <p:grpSp>
            <p:nvGrpSpPr>
              <p:cNvPr id="202" name="组合 201"/>
              <p:cNvGrpSpPr/>
              <p:nvPr/>
            </p:nvGrpSpPr>
            <p:grpSpPr>
              <a:xfrm>
                <a:off x="4960891" y="4585424"/>
                <a:ext cx="2399668" cy="530547"/>
                <a:chOff x="5071668" y="4576232"/>
                <a:chExt cx="2399668" cy="530547"/>
              </a:xfrm>
            </p:grpSpPr>
            <p:grpSp>
              <p:nvGrpSpPr>
                <p:cNvPr id="213" name="组合 212"/>
                <p:cNvGrpSpPr/>
                <p:nvPr/>
              </p:nvGrpSpPr>
              <p:grpSpPr>
                <a:xfrm>
                  <a:off x="5071668" y="4603438"/>
                  <a:ext cx="387926" cy="468131"/>
                  <a:chOff x="4261428" y="5141589"/>
                  <a:chExt cx="1065052" cy="468131"/>
                </a:xfrm>
              </p:grpSpPr>
              <p:cxnSp>
                <p:nvCxnSpPr>
                  <p:cNvPr id="215" name="直接连接符 326"/>
                  <p:cNvCxnSpPr/>
                  <p:nvPr/>
                </p:nvCxnSpPr>
                <p:spPr>
                  <a:xfrm>
                    <a:off x="4261428" y="5298865"/>
                    <a:ext cx="1042858" cy="2819"/>
                  </a:xfrm>
                  <a:prstGeom prst="line">
                    <a:avLst/>
                  </a:prstGeom>
                  <a:noFill/>
                  <a:ln w="9525" cap="flat" cmpd="sng" algn="ctr">
                    <a:gradFill>
                      <a:gsLst>
                        <a:gs pos="0">
                          <a:srgbClr val="0070C0"/>
                        </a:gs>
                        <a:gs pos="50000">
                          <a:srgbClr val="66FFFF"/>
                        </a:gs>
                        <a:gs pos="100000">
                          <a:srgbClr val="0099FF">
                            <a:alpha val="23000"/>
                          </a:srgbClr>
                        </a:gs>
                      </a:gsLst>
                      <a:lin ang="0" scaled="0"/>
                    </a:gradFill>
                    <a:prstDash val="sysDash"/>
                    <a:miter lim="800000"/>
                    <a:headEnd type="none" w="med" len="med"/>
                    <a:tailEnd type="none" w="med" len="med"/>
                  </a:ln>
                  <a:effectLst/>
                </p:spPr>
              </p:cxnSp>
              <p:sp>
                <p:nvSpPr>
                  <p:cNvPr id="216" name="任意多边形 215"/>
                  <p:cNvSpPr/>
                  <p:nvPr/>
                </p:nvSpPr>
                <p:spPr>
                  <a:xfrm flipH="1" flipV="1">
                    <a:off x="4494631" y="5532146"/>
                    <a:ext cx="716722" cy="77574"/>
                  </a:xfrm>
                  <a:custGeom>
                    <a:avLst/>
                    <a:gdLst>
                      <a:gd name="connsiteX0" fmla="*/ 0 w 503767"/>
                      <a:gd name="connsiteY0" fmla="*/ 143934 h 146459"/>
                      <a:gd name="connsiteX1" fmla="*/ 245534 w 503767"/>
                      <a:gd name="connsiteY1" fmla="*/ 127000 h 146459"/>
                      <a:gd name="connsiteX2" fmla="*/ 503767 w 503767"/>
                      <a:gd name="connsiteY2" fmla="*/ 0 h 146459"/>
                    </a:gdLst>
                    <a:ahLst/>
                    <a:cxnLst>
                      <a:cxn ang="0">
                        <a:pos x="connsiteX0" y="connsiteY0"/>
                      </a:cxn>
                      <a:cxn ang="0">
                        <a:pos x="connsiteX1" y="connsiteY1"/>
                      </a:cxn>
                      <a:cxn ang="0">
                        <a:pos x="connsiteX2" y="connsiteY2"/>
                      </a:cxn>
                    </a:cxnLst>
                    <a:rect l="l" t="t" r="r" b="b"/>
                    <a:pathLst>
                      <a:path w="503767" h="146459">
                        <a:moveTo>
                          <a:pt x="0" y="143934"/>
                        </a:moveTo>
                        <a:cubicBezTo>
                          <a:pt x="80786" y="147461"/>
                          <a:pt x="161573" y="150989"/>
                          <a:pt x="245534" y="127000"/>
                        </a:cubicBezTo>
                        <a:cubicBezTo>
                          <a:pt x="329495" y="103011"/>
                          <a:pt x="416631" y="51505"/>
                          <a:pt x="503767" y="0"/>
                        </a:cubicBezTo>
                      </a:path>
                    </a:pathLst>
                  </a:custGeom>
                  <a:noFill/>
                  <a:ln w="9525" cap="flat" cmpd="sng" algn="ctr">
                    <a:gradFill>
                      <a:gsLst>
                        <a:gs pos="0">
                          <a:srgbClr val="0070C0"/>
                        </a:gs>
                        <a:gs pos="50000">
                          <a:srgbClr val="66FFFF"/>
                        </a:gs>
                        <a:gs pos="100000">
                          <a:srgbClr val="0099FF">
                            <a:alpha val="23000"/>
                          </a:srgbClr>
                        </a:gs>
                      </a:gsLst>
                      <a:lin ang="0" scaled="0"/>
                    </a:gradFill>
                    <a:prstDash val="sysDash"/>
                    <a:miter lim="800000"/>
                    <a:headEnd type="none" w="med" len="med"/>
                    <a:tailEnd type="none" w="med" len="med"/>
                  </a:ln>
                  <a:effectLst/>
                </p:spPr>
                <p:txBody>
                  <a:bodyPr rtlCol="0" anchor="ctr"/>
                  <a:lstStyle/>
                  <a:p>
                    <a:pPr algn="ctr" defTabSz="1216934"/>
                    <a:endParaRPr lang="zh-CN" altLang="en-US" sz="800">
                      <a:solidFill>
                        <a:prstClr val="black"/>
                      </a:solidFill>
                      <a:latin typeface="Arial" panose="020B0604020202020204" pitchFamily="34" charset="0"/>
                      <a:ea typeface="微软雅黑"/>
                      <a:cs typeface="Arial" panose="020B0604020202020204" pitchFamily="34" charset="0"/>
                    </a:endParaRPr>
                  </a:p>
                </p:txBody>
              </p:sp>
              <p:sp>
                <p:nvSpPr>
                  <p:cNvPr id="217" name="任意多边形 216"/>
                  <p:cNvSpPr/>
                  <p:nvPr/>
                </p:nvSpPr>
                <p:spPr>
                  <a:xfrm flipH="1">
                    <a:off x="4566036" y="5141589"/>
                    <a:ext cx="730348" cy="43454"/>
                  </a:xfrm>
                  <a:custGeom>
                    <a:avLst/>
                    <a:gdLst>
                      <a:gd name="connsiteX0" fmla="*/ 0 w 503767"/>
                      <a:gd name="connsiteY0" fmla="*/ 143934 h 146459"/>
                      <a:gd name="connsiteX1" fmla="*/ 245534 w 503767"/>
                      <a:gd name="connsiteY1" fmla="*/ 127000 h 146459"/>
                      <a:gd name="connsiteX2" fmla="*/ 503767 w 503767"/>
                      <a:gd name="connsiteY2" fmla="*/ 0 h 146459"/>
                    </a:gdLst>
                    <a:ahLst/>
                    <a:cxnLst>
                      <a:cxn ang="0">
                        <a:pos x="connsiteX0" y="connsiteY0"/>
                      </a:cxn>
                      <a:cxn ang="0">
                        <a:pos x="connsiteX1" y="connsiteY1"/>
                      </a:cxn>
                      <a:cxn ang="0">
                        <a:pos x="connsiteX2" y="connsiteY2"/>
                      </a:cxn>
                    </a:cxnLst>
                    <a:rect l="l" t="t" r="r" b="b"/>
                    <a:pathLst>
                      <a:path w="503767" h="146459">
                        <a:moveTo>
                          <a:pt x="0" y="143934"/>
                        </a:moveTo>
                        <a:cubicBezTo>
                          <a:pt x="80786" y="147461"/>
                          <a:pt x="161573" y="150989"/>
                          <a:pt x="245534" y="127000"/>
                        </a:cubicBezTo>
                        <a:cubicBezTo>
                          <a:pt x="329495" y="103011"/>
                          <a:pt x="416631" y="51505"/>
                          <a:pt x="503767" y="0"/>
                        </a:cubicBezTo>
                      </a:path>
                    </a:pathLst>
                  </a:custGeom>
                  <a:noFill/>
                  <a:ln w="9525" cap="flat" cmpd="sng" algn="ctr">
                    <a:gradFill>
                      <a:gsLst>
                        <a:gs pos="0">
                          <a:srgbClr val="0070C0"/>
                        </a:gs>
                        <a:gs pos="50000">
                          <a:srgbClr val="66FFFF"/>
                        </a:gs>
                        <a:gs pos="100000">
                          <a:srgbClr val="0099FF">
                            <a:alpha val="23000"/>
                          </a:srgbClr>
                        </a:gs>
                      </a:gsLst>
                      <a:lin ang="0" scaled="0"/>
                    </a:gradFill>
                    <a:prstDash val="sysDash"/>
                    <a:miter lim="800000"/>
                    <a:headEnd type="none" w="med" len="med"/>
                    <a:tailEnd type="none" w="med" len="med"/>
                  </a:ln>
                  <a:effectLst/>
                </p:spPr>
                <p:txBody>
                  <a:bodyPr rtlCol="0" anchor="ctr"/>
                  <a:lstStyle/>
                  <a:p>
                    <a:pPr algn="ctr" defTabSz="1216934"/>
                    <a:endParaRPr lang="zh-CN" altLang="en-US" sz="800">
                      <a:solidFill>
                        <a:prstClr val="black"/>
                      </a:solidFill>
                      <a:latin typeface="Arial" panose="020B0604020202020204" pitchFamily="34" charset="0"/>
                      <a:ea typeface="微软雅黑"/>
                      <a:cs typeface="Arial" panose="020B0604020202020204" pitchFamily="34" charset="0"/>
                    </a:endParaRPr>
                  </a:p>
                </p:txBody>
              </p:sp>
              <p:cxnSp>
                <p:nvCxnSpPr>
                  <p:cNvPr id="218" name="直接连接符 326"/>
                  <p:cNvCxnSpPr/>
                  <p:nvPr/>
                </p:nvCxnSpPr>
                <p:spPr>
                  <a:xfrm>
                    <a:off x="4283625" y="5415506"/>
                    <a:ext cx="1042855" cy="2819"/>
                  </a:xfrm>
                  <a:prstGeom prst="line">
                    <a:avLst/>
                  </a:prstGeom>
                  <a:noFill/>
                  <a:ln w="9525" cap="flat" cmpd="sng" algn="ctr">
                    <a:gradFill>
                      <a:gsLst>
                        <a:gs pos="0">
                          <a:srgbClr val="0070C0"/>
                        </a:gs>
                        <a:gs pos="50000">
                          <a:srgbClr val="66FFFF"/>
                        </a:gs>
                        <a:gs pos="100000">
                          <a:srgbClr val="0099FF">
                            <a:alpha val="23000"/>
                          </a:srgbClr>
                        </a:gs>
                      </a:gsLst>
                      <a:lin ang="0" scaled="0"/>
                    </a:gradFill>
                    <a:prstDash val="sysDash"/>
                    <a:miter lim="800000"/>
                    <a:headEnd type="none" w="med" len="med"/>
                    <a:tailEnd type="none" w="med" len="med"/>
                  </a:ln>
                  <a:effectLst/>
                </p:spPr>
              </p:cxnSp>
            </p:grpSp>
            <p:pic>
              <p:nvPicPr>
                <p:cNvPr id="214" name="图片 213" descr="组 5352575"/>
                <p:cNvPicPr>
                  <a:picLocks noChangeAspect="1"/>
                </p:cNvPicPr>
                <p:nvPr/>
              </p:nvPicPr>
              <p:blipFill>
                <a:blip r:embed="rId18"/>
                <a:stretch>
                  <a:fillRect/>
                </a:stretch>
              </p:blipFill>
              <p:spPr>
                <a:xfrm flipH="1">
                  <a:off x="5553828" y="4576232"/>
                  <a:ext cx="1917508" cy="530547"/>
                </a:xfrm>
                <a:prstGeom prst="rect">
                  <a:avLst/>
                </a:prstGeom>
              </p:spPr>
            </p:pic>
          </p:grpSp>
          <p:cxnSp>
            <p:nvCxnSpPr>
              <p:cNvPr id="209" name="直接连接符 326"/>
              <p:cNvCxnSpPr/>
              <p:nvPr/>
            </p:nvCxnSpPr>
            <p:spPr>
              <a:xfrm>
                <a:off x="6945031" y="4676748"/>
                <a:ext cx="695909" cy="2965"/>
              </a:xfrm>
              <a:prstGeom prst="line">
                <a:avLst/>
              </a:prstGeom>
              <a:noFill/>
              <a:ln w="9525" cap="flat" cmpd="sng" algn="ctr">
                <a:gradFill>
                  <a:gsLst>
                    <a:gs pos="0">
                      <a:srgbClr val="0070C0"/>
                    </a:gs>
                    <a:gs pos="50000">
                      <a:srgbClr val="66FFFF"/>
                    </a:gs>
                    <a:gs pos="100000">
                      <a:srgbClr val="0099FF">
                        <a:alpha val="23000"/>
                      </a:srgbClr>
                    </a:gs>
                  </a:gsLst>
                  <a:lin ang="0" scaled="0"/>
                </a:gradFill>
                <a:prstDash val="sysDash"/>
                <a:miter lim="800000"/>
                <a:headEnd type="none" w="med" len="med"/>
                <a:tailEnd type="none" w="med" len="med"/>
              </a:ln>
              <a:effectLst/>
            </p:spPr>
          </p:cxnSp>
          <p:cxnSp>
            <p:nvCxnSpPr>
              <p:cNvPr id="210" name="直接连接符 326"/>
              <p:cNvCxnSpPr/>
              <p:nvPr/>
            </p:nvCxnSpPr>
            <p:spPr>
              <a:xfrm>
                <a:off x="6945031" y="4794696"/>
                <a:ext cx="695909" cy="2965"/>
              </a:xfrm>
              <a:prstGeom prst="line">
                <a:avLst/>
              </a:prstGeom>
              <a:noFill/>
              <a:ln w="9525" cap="flat" cmpd="sng" algn="ctr">
                <a:gradFill>
                  <a:gsLst>
                    <a:gs pos="0">
                      <a:srgbClr val="0070C0"/>
                    </a:gs>
                    <a:gs pos="50000">
                      <a:srgbClr val="66FFFF"/>
                    </a:gs>
                    <a:gs pos="100000">
                      <a:srgbClr val="0099FF">
                        <a:alpha val="23000"/>
                      </a:srgbClr>
                    </a:gs>
                  </a:gsLst>
                  <a:lin ang="0" scaled="0"/>
                </a:gradFill>
                <a:prstDash val="sysDash"/>
                <a:miter lim="800000"/>
                <a:headEnd type="none" w="med" len="med"/>
                <a:tailEnd type="none" w="med" len="med"/>
              </a:ln>
              <a:effectLst/>
            </p:spPr>
          </p:cxnSp>
          <p:cxnSp>
            <p:nvCxnSpPr>
              <p:cNvPr id="211" name="直接连接符 326"/>
              <p:cNvCxnSpPr/>
              <p:nvPr/>
            </p:nvCxnSpPr>
            <p:spPr>
              <a:xfrm>
                <a:off x="6945031" y="4912644"/>
                <a:ext cx="695909" cy="2965"/>
              </a:xfrm>
              <a:prstGeom prst="line">
                <a:avLst/>
              </a:prstGeom>
              <a:noFill/>
              <a:ln w="9525" cap="flat" cmpd="sng" algn="ctr">
                <a:gradFill>
                  <a:gsLst>
                    <a:gs pos="0">
                      <a:srgbClr val="0070C0"/>
                    </a:gs>
                    <a:gs pos="50000">
                      <a:srgbClr val="66FFFF"/>
                    </a:gs>
                    <a:gs pos="100000">
                      <a:srgbClr val="0099FF">
                        <a:alpha val="23000"/>
                      </a:srgbClr>
                    </a:gs>
                  </a:gsLst>
                  <a:lin ang="0" scaled="0"/>
                </a:gradFill>
                <a:prstDash val="sysDash"/>
                <a:miter lim="800000"/>
                <a:headEnd type="none" w="med" len="med"/>
                <a:tailEnd type="none" w="med" len="med"/>
              </a:ln>
              <a:effectLst/>
            </p:spPr>
          </p:cxnSp>
          <p:cxnSp>
            <p:nvCxnSpPr>
              <p:cNvPr id="212" name="直接连接符 326"/>
              <p:cNvCxnSpPr/>
              <p:nvPr/>
            </p:nvCxnSpPr>
            <p:spPr>
              <a:xfrm>
                <a:off x="6945031" y="5030592"/>
                <a:ext cx="695909" cy="2965"/>
              </a:xfrm>
              <a:prstGeom prst="line">
                <a:avLst/>
              </a:prstGeom>
              <a:noFill/>
              <a:ln w="9525" cap="flat" cmpd="sng" algn="ctr">
                <a:gradFill>
                  <a:gsLst>
                    <a:gs pos="0">
                      <a:srgbClr val="0070C0"/>
                    </a:gs>
                    <a:gs pos="50000">
                      <a:srgbClr val="66FFFF"/>
                    </a:gs>
                    <a:gs pos="100000">
                      <a:srgbClr val="0099FF">
                        <a:alpha val="23000"/>
                      </a:srgbClr>
                    </a:gs>
                  </a:gsLst>
                  <a:lin ang="0" scaled="0"/>
                </a:gradFill>
                <a:prstDash val="sysDash"/>
                <a:miter lim="800000"/>
                <a:headEnd type="none" w="med" len="med"/>
                <a:tailEnd type="none" w="med" len="med"/>
              </a:ln>
              <a:effectLst/>
            </p:spPr>
          </p:cxnSp>
        </p:grpSp>
        <p:sp>
          <p:nvSpPr>
            <p:cNvPr id="198" name="矩形 197"/>
            <p:cNvSpPr/>
            <p:nvPr/>
          </p:nvSpPr>
          <p:spPr>
            <a:xfrm>
              <a:off x="5846734" y="4939072"/>
              <a:ext cx="839549" cy="202977"/>
            </a:xfrm>
            <a:prstGeom prst="rect">
              <a:avLst/>
            </a:prstGeom>
          </p:spPr>
          <p:txBody>
            <a:bodyPr wrap="none">
              <a:spAutoFit/>
            </a:bodyPr>
            <a:lstStyle/>
            <a:p>
              <a:pPr defTabSz="913812"/>
              <a:r>
                <a:rPr lang="en-US" altLang="zh-CN" sz="800" dirty="0">
                  <a:solidFill>
                    <a:prstClr val="black"/>
                  </a:solidFill>
                  <a:latin typeface="Arial" panose="020B0604020202020204" pitchFamily="34" charset="0"/>
                  <a:ea typeface="微软雅黑"/>
                  <a:cs typeface="Arial" panose="020B0604020202020204" pitchFamily="34" charset="0"/>
                </a:rPr>
                <a:t>Default Slicing</a:t>
              </a:r>
            </a:p>
          </p:txBody>
        </p:sp>
        <p:sp>
          <p:nvSpPr>
            <p:cNvPr id="199" name="矩形 198"/>
            <p:cNvSpPr/>
            <p:nvPr/>
          </p:nvSpPr>
          <p:spPr>
            <a:xfrm>
              <a:off x="5846734" y="4811919"/>
              <a:ext cx="571506" cy="202977"/>
            </a:xfrm>
            <a:prstGeom prst="rect">
              <a:avLst/>
            </a:prstGeom>
          </p:spPr>
          <p:txBody>
            <a:bodyPr wrap="none">
              <a:spAutoFit/>
            </a:bodyPr>
            <a:lstStyle/>
            <a:p>
              <a:pPr defTabSz="913812"/>
              <a:r>
                <a:rPr lang="en-US" altLang="zh-CN" sz="800" dirty="0">
                  <a:solidFill>
                    <a:prstClr val="black"/>
                  </a:solidFill>
                  <a:latin typeface="Arial" panose="020B0604020202020204" pitchFamily="34" charset="0"/>
                  <a:ea typeface="微软雅黑"/>
                  <a:cs typeface="Arial" panose="020B0604020202020204" pitchFamily="34" charset="0"/>
                </a:rPr>
                <a:t>Slicing 1</a:t>
              </a:r>
            </a:p>
          </p:txBody>
        </p:sp>
        <p:sp>
          <p:nvSpPr>
            <p:cNvPr id="200" name="矩形 199"/>
            <p:cNvSpPr/>
            <p:nvPr/>
          </p:nvSpPr>
          <p:spPr>
            <a:xfrm>
              <a:off x="5846734" y="4683584"/>
              <a:ext cx="571506" cy="202977"/>
            </a:xfrm>
            <a:prstGeom prst="rect">
              <a:avLst/>
            </a:prstGeom>
          </p:spPr>
          <p:txBody>
            <a:bodyPr wrap="none">
              <a:spAutoFit/>
            </a:bodyPr>
            <a:lstStyle/>
            <a:p>
              <a:pPr defTabSz="913812"/>
              <a:r>
                <a:rPr lang="en-US" altLang="zh-CN" sz="800" dirty="0">
                  <a:solidFill>
                    <a:prstClr val="black"/>
                  </a:solidFill>
                  <a:latin typeface="Arial" panose="020B0604020202020204" pitchFamily="34" charset="0"/>
                  <a:ea typeface="微软雅黑"/>
                  <a:cs typeface="Arial" panose="020B0604020202020204" pitchFamily="34" charset="0"/>
                </a:rPr>
                <a:t>Slicing 2</a:t>
              </a:r>
            </a:p>
          </p:txBody>
        </p:sp>
        <p:sp>
          <p:nvSpPr>
            <p:cNvPr id="201" name="矩形 200"/>
            <p:cNvSpPr/>
            <p:nvPr/>
          </p:nvSpPr>
          <p:spPr>
            <a:xfrm>
              <a:off x="5846734" y="4549544"/>
              <a:ext cx="587461" cy="202977"/>
            </a:xfrm>
            <a:prstGeom prst="rect">
              <a:avLst/>
            </a:prstGeom>
          </p:spPr>
          <p:txBody>
            <a:bodyPr wrap="none">
              <a:spAutoFit/>
            </a:bodyPr>
            <a:lstStyle/>
            <a:p>
              <a:pPr defTabSz="913812"/>
              <a:r>
                <a:rPr lang="en-US" altLang="zh-CN" sz="800" dirty="0">
                  <a:solidFill>
                    <a:prstClr val="black"/>
                  </a:solidFill>
                  <a:latin typeface="Arial" panose="020B0604020202020204" pitchFamily="34" charset="0"/>
                  <a:ea typeface="微软雅黑"/>
                  <a:cs typeface="Arial" panose="020B0604020202020204" pitchFamily="34" charset="0"/>
                </a:rPr>
                <a:t>Slicing N</a:t>
              </a:r>
            </a:p>
          </p:txBody>
        </p:sp>
      </p:grpSp>
      <p:sp>
        <p:nvSpPr>
          <p:cNvPr id="219" name="TextBox 417"/>
          <p:cNvSpPr txBox="1"/>
          <p:nvPr>
            <p:custDataLst>
              <p:tags r:id="rId8"/>
            </p:custDataLst>
          </p:nvPr>
        </p:nvSpPr>
        <p:spPr>
          <a:xfrm>
            <a:off x="3822692" y="4316031"/>
            <a:ext cx="871205" cy="276322"/>
          </a:xfrm>
          <a:prstGeom prst="rect">
            <a:avLst/>
          </a:prstGeom>
          <a:noFill/>
        </p:spPr>
        <p:txBody>
          <a:bodyPr wrap="square" lIns="121628" tIns="60813" rIns="121628" bIns="60813"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622333">
              <a:spcBef>
                <a:spcPct val="0"/>
              </a:spcBef>
              <a:spcAft>
                <a:spcPct val="0"/>
              </a:spcAft>
              <a:defRPr/>
            </a:pPr>
            <a:r>
              <a:rPr lang="en-US" altLang="zh-CN" sz="998" dirty="0">
                <a:solidFill>
                  <a:prstClr val="black"/>
                </a:solidFill>
                <a:latin typeface="Arial" panose="020B0604020202020204" pitchFamily="34" charset="0"/>
                <a:ea typeface="微软雅黑"/>
                <a:cs typeface="Arial" panose="020B0604020202020204" pitchFamily="34" charset="0"/>
              </a:rPr>
              <a:t>Education</a:t>
            </a:r>
            <a:endParaRPr lang="zh-CN" altLang="en-US" sz="998" dirty="0">
              <a:solidFill>
                <a:prstClr val="black"/>
              </a:solidFill>
              <a:latin typeface="Arial" panose="020B0604020202020204" pitchFamily="34" charset="0"/>
              <a:ea typeface="微软雅黑"/>
              <a:cs typeface="Arial" panose="020B0604020202020204" pitchFamily="34" charset="0"/>
            </a:endParaRPr>
          </a:p>
        </p:txBody>
      </p:sp>
      <p:sp>
        <p:nvSpPr>
          <p:cNvPr id="220" name="TextBox 417"/>
          <p:cNvSpPr txBox="1"/>
          <p:nvPr>
            <p:custDataLst>
              <p:tags r:id="rId9"/>
            </p:custDataLst>
          </p:nvPr>
        </p:nvSpPr>
        <p:spPr>
          <a:xfrm>
            <a:off x="3711465" y="4490966"/>
            <a:ext cx="982430" cy="276322"/>
          </a:xfrm>
          <a:prstGeom prst="rect">
            <a:avLst/>
          </a:prstGeom>
          <a:noFill/>
        </p:spPr>
        <p:txBody>
          <a:bodyPr wrap="square" lIns="121628" tIns="60813" rIns="121628" bIns="60813"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622333">
              <a:spcBef>
                <a:spcPct val="0"/>
              </a:spcBef>
              <a:spcAft>
                <a:spcPct val="0"/>
              </a:spcAft>
              <a:defRPr/>
            </a:pPr>
            <a:r>
              <a:rPr lang="en-US" altLang="zh-CN" sz="998" dirty="0">
                <a:solidFill>
                  <a:prstClr val="black"/>
                </a:solidFill>
                <a:latin typeface="Arial" panose="020B0604020202020204" pitchFamily="34" charset="0"/>
                <a:ea typeface="微软雅黑"/>
                <a:cs typeface="Arial" panose="020B0604020202020204" pitchFamily="34" charset="0"/>
              </a:rPr>
              <a:t>Commercial</a:t>
            </a:r>
            <a:endParaRPr lang="zh-CN" altLang="en-US" sz="998" dirty="0">
              <a:solidFill>
                <a:prstClr val="black"/>
              </a:solidFill>
              <a:latin typeface="Arial" panose="020B0604020202020204" pitchFamily="34" charset="0"/>
              <a:ea typeface="微软雅黑"/>
              <a:cs typeface="Arial" panose="020B0604020202020204" pitchFamily="34" charset="0"/>
            </a:endParaRPr>
          </a:p>
        </p:txBody>
      </p:sp>
      <p:sp>
        <p:nvSpPr>
          <p:cNvPr id="221" name="TextBox 417"/>
          <p:cNvSpPr txBox="1"/>
          <p:nvPr>
            <p:custDataLst>
              <p:tags r:id="rId10"/>
            </p:custDataLst>
          </p:nvPr>
        </p:nvSpPr>
        <p:spPr>
          <a:xfrm>
            <a:off x="3580591" y="4665901"/>
            <a:ext cx="1113305" cy="276322"/>
          </a:xfrm>
          <a:prstGeom prst="rect">
            <a:avLst/>
          </a:prstGeom>
          <a:noFill/>
        </p:spPr>
        <p:txBody>
          <a:bodyPr wrap="square" lIns="121628" tIns="60813" rIns="121628" bIns="60813"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622333">
              <a:spcBef>
                <a:spcPct val="0"/>
              </a:spcBef>
              <a:spcAft>
                <a:spcPct val="0"/>
              </a:spcAft>
              <a:defRPr/>
            </a:pPr>
            <a:r>
              <a:rPr lang="en-US" altLang="zh-CN" sz="998" dirty="0">
                <a:solidFill>
                  <a:prstClr val="black"/>
                </a:solidFill>
                <a:latin typeface="Arial" panose="020B0604020202020204" pitchFamily="34" charset="0"/>
                <a:ea typeface="微软雅黑"/>
                <a:cs typeface="Arial" panose="020B0604020202020204" pitchFamily="34" charset="0"/>
              </a:rPr>
              <a:t>Public Service</a:t>
            </a:r>
            <a:endParaRPr lang="zh-CN" altLang="en-US" sz="998" dirty="0">
              <a:solidFill>
                <a:prstClr val="black"/>
              </a:solidFill>
              <a:latin typeface="Arial" panose="020B0604020202020204" pitchFamily="34" charset="0"/>
              <a:ea typeface="微软雅黑"/>
              <a:cs typeface="Arial" panose="020B0604020202020204" pitchFamily="34" charset="0"/>
            </a:endParaRPr>
          </a:p>
        </p:txBody>
      </p:sp>
      <p:pic>
        <p:nvPicPr>
          <p:cNvPr id="222" name="图片 221"/>
          <p:cNvPicPr>
            <a:picLocks noChangeAspect="1"/>
          </p:cNvPicPr>
          <p:nvPr/>
        </p:nvPicPr>
        <p:blipFill>
          <a:blip r:embed="rId19" cstate="print">
            <a:extLst>
              <a:ext uri="{BEBA8EAE-BF5A-486C-A8C5-ECC9F3942E4B}">
                <a14:imgProps xmlns:a14="http://schemas.microsoft.com/office/drawing/2010/main">
                  <a14:imgLayer r:embed="rId20">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617713" y="4404852"/>
            <a:ext cx="144621" cy="152785"/>
          </a:xfrm>
          <a:prstGeom prst="rect">
            <a:avLst/>
          </a:prstGeom>
        </p:spPr>
      </p:pic>
      <p:pic>
        <p:nvPicPr>
          <p:cNvPr id="223" name="图片 222"/>
          <p:cNvPicPr>
            <a:picLocks noChangeAspect="1"/>
          </p:cNvPicPr>
          <p:nvPr/>
        </p:nvPicPr>
        <p:blipFill>
          <a:blip r:embed="rId21" cstate="print">
            <a:extLst>
              <a:ext uri="{BEBA8EAE-BF5A-486C-A8C5-ECC9F3942E4B}">
                <a14:imgProps xmlns:a14="http://schemas.microsoft.com/office/drawing/2010/main">
                  <a14:imgLayer r:embed="rId22">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694589" y="4219557"/>
            <a:ext cx="144621" cy="152785"/>
          </a:xfrm>
          <a:prstGeom prst="rect">
            <a:avLst/>
          </a:prstGeom>
        </p:spPr>
      </p:pic>
      <p:pic>
        <p:nvPicPr>
          <p:cNvPr id="224" name="图片 223"/>
          <p:cNvPicPr>
            <a:picLocks noChangeAspect="1"/>
          </p:cNvPicPr>
          <p:nvPr/>
        </p:nvPicPr>
        <p:blipFill>
          <a:blip r:embed="rId23" cstate="print">
            <a:extLst>
              <a:ext uri="{BEBA8EAE-BF5A-486C-A8C5-ECC9F3942E4B}">
                <a14:imgProps xmlns:a14="http://schemas.microsoft.com/office/drawing/2010/main">
                  <a14:imgLayer r:embed="rId2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625370" y="4565238"/>
            <a:ext cx="154744" cy="152785"/>
          </a:xfrm>
          <a:prstGeom prst="rect">
            <a:avLst/>
          </a:prstGeom>
        </p:spPr>
      </p:pic>
      <p:pic>
        <p:nvPicPr>
          <p:cNvPr id="225" name="图片 224"/>
          <p:cNvPicPr>
            <a:picLocks noChangeAspect="1"/>
          </p:cNvPicPr>
          <p:nvPr/>
        </p:nvPicPr>
        <p:blipFill>
          <a:blip r:embed="rId25" cstate="print">
            <a:extLst>
              <a:ext uri="{BEBA8EAE-BF5A-486C-A8C5-ECC9F3942E4B}">
                <a14:imgProps xmlns:a14="http://schemas.microsoft.com/office/drawing/2010/main">
                  <a14:imgLayer r:embed="rId2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717914" y="4730711"/>
            <a:ext cx="144621" cy="152785"/>
          </a:xfrm>
          <a:prstGeom prst="rect">
            <a:avLst/>
          </a:prstGeom>
        </p:spPr>
      </p:pic>
      <p:pic>
        <p:nvPicPr>
          <p:cNvPr id="227" name="图片 226"/>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7367127" y="4197369"/>
            <a:ext cx="257234" cy="271754"/>
          </a:xfrm>
          <a:prstGeom prst="rect">
            <a:avLst/>
          </a:prstGeom>
        </p:spPr>
      </p:pic>
      <p:grpSp>
        <p:nvGrpSpPr>
          <p:cNvPr id="228" name="组合 145"/>
          <p:cNvGrpSpPr/>
          <p:nvPr/>
        </p:nvGrpSpPr>
        <p:grpSpPr bwMode="auto">
          <a:xfrm>
            <a:off x="7401613" y="4461413"/>
            <a:ext cx="318511" cy="211644"/>
            <a:chOff x="6186488" y="847725"/>
            <a:chExt cx="735013" cy="463550"/>
          </a:xfrm>
          <a:solidFill>
            <a:srgbClr val="717171"/>
          </a:solidFill>
        </p:grpSpPr>
        <p:sp>
          <p:nvSpPr>
            <p:cNvPr id="229" name="Freeform 97"/>
            <p:cNvSpPr/>
            <p:nvPr/>
          </p:nvSpPr>
          <p:spPr bwMode="auto">
            <a:xfrm>
              <a:off x="6186488" y="847725"/>
              <a:ext cx="735013" cy="463550"/>
            </a:xfrm>
            <a:custGeom>
              <a:avLst/>
              <a:gdLst>
                <a:gd name="T0" fmla="*/ 2147483646 w 1754"/>
                <a:gd name="T1" fmla="*/ 2147483646 h 1103"/>
                <a:gd name="T2" fmla="*/ 2147483646 w 1754"/>
                <a:gd name="T3" fmla="*/ 2147483646 h 1103"/>
                <a:gd name="T4" fmla="*/ 2147483646 w 1754"/>
                <a:gd name="T5" fmla="*/ 0 h 1103"/>
                <a:gd name="T6" fmla="*/ 2147483646 w 1754"/>
                <a:gd name="T7" fmla="*/ 2147483646 h 1103"/>
                <a:gd name="T8" fmla="*/ 0 w 1754"/>
                <a:gd name="T9" fmla="*/ 2147483646 h 1103"/>
                <a:gd name="T10" fmla="*/ 2147483646 w 1754"/>
                <a:gd name="T11" fmla="*/ 2147483646 h 1103"/>
                <a:gd name="T12" fmla="*/ 2147483646 w 1754"/>
                <a:gd name="T13" fmla="*/ 2147483646 h 1103"/>
                <a:gd name="T14" fmla="*/ 2147483646 w 1754"/>
                <a:gd name="T15" fmla="*/ 2147483646 h 1103"/>
                <a:gd name="T16" fmla="*/ 2147483646 w 1754"/>
                <a:gd name="T17" fmla="*/ 2147483646 h 1103"/>
                <a:gd name="T18" fmla="*/ 2147483646 w 1754"/>
                <a:gd name="T19" fmla="*/ 2147483646 h 1103"/>
                <a:gd name="T20" fmla="*/ 2147483646 w 1754"/>
                <a:gd name="T21" fmla="*/ 2147483646 h 1103"/>
                <a:gd name="T22" fmla="*/ 2147483646 w 1754"/>
                <a:gd name="T23" fmla="*/ 2147483646 h 1103"/>
                <a:gd name="T24" fmla="*/ 2147483646 w 1754"/>
                <a:gd name="T25" fmla="*/ 2147483646 h 1103"/>
                <a:gd name="T26" fmla="*/ 2147483646 w 1754"/>
                <a:gd name="T27" fmla="*/ 2147483646 h 1103"/>
                <a:gd name="T28" fmla="*/ 2147483646 w 1754"/>
                <a:gd name="T29" fmla="*/ 2147483646 h 1103"/>
                <a:gd name="T30" fmla="*/ 2147483646 w 1754"/>
                <a:gd name="T31" fmla="*/ 2147483646 h 1103"/>
                <a:gd name="T32" fmla="*/ 2147483646 w 1754"/>
                <a:gd name="T33" fmla="*/ 2147483646 h 1103"/>
                <a:gd name="T34" fmla="*/ 2147483646 w 1754"/>
                <a:gd name="T35" fmla="*/ 2147483646 h 1103"/>
                <a:gd name="T36" fmla="*/ 2147483646 w 1754"/>
                <a:gd name="T37" fmla="*/ 2147483646 h 1103"/>
                <a:gd name="T38" fmla="*/ 2147483646 w 1754"/>
                <a:gd name="T39" fmla="*/ 2147483646 h 1103"/>
                <a:gd name="T40" fmla="*/ 2147483646 w 1754"/>
                <a:gd name="T41" fmla="*/ 2147483646 h 1103"/>
                <a:gd name="T42" fmla="*/ 2147483646 w 1754"/>
                <a:gd name="T43" fmla="*/ 2147483646 h 1103"/>
                <a:gd name="T44" fmla="*/ 2147483646 w 1754"/>
                <a:gd name="T45" fmla="*/ 2147483646 h 1103"/>
                <a:gd name="T46" fmla="*/ 2147483646 w 1754"/>
                <a:gd name="T47" fmla="*/ 2147483646 h 1103"/>
                <a:gd name="T48" fmla="*/ 2147483646 w 1754"/>
                <a:gd name="T49" fmla="*/ 2147483646 h 1103"/>
                <a:gd name="T50" fmla="*/ 2147483646 w 1754"/>
                <a:gd name="T51" fmla="*/ 2147483646 h 1103"/>
                <a:gd name="T52" fmla="*/ 2147483646 w 1754"/>
                <a:gd name="T53" fmla="*/ 2147483646 h 1103"/>
                <a:gd name="T54" fmla="*/ 2147483646 w 1754"/>
                <a:gd name="T55" fmla="*/ 2147483646 h 1103"/>
                <a:gd name="T56" fmla="*/ 2147483646 w 1754"/>
                <a:gd name="T57" fmla="*/ 2147483646 h 1103"/>
                <a:gd name="T58" fmla="*/ 2147483646 w 1754"/>
                <a:gd name="T59" fmla="*/ 2147483646 h 110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54"/>
                <a:gd name="T91" fmla="*/ 0 h 1103"/>
                <a:gd name="T92" fmla="*/ 1754 w 1754"/>
                <a:gd name="T93" fmla="*/ 1103 h 110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54" h="1103">
                  <a:moveTo>
                    <a:pt x="1367" y="301"/>
                  </a:moveTo>
                  <a:lnTo>
                    <a:pt x="1367" y="301"/>
                  </a:lnTo>
                  <a:cubicBezTo>
                    <a:pt x="1256" y="115"/>
                    <a:pt x="1055" y="0"/>
                    <a:pt x="838" y="0"/>
                  </a:cubicBezTo>
                  <a:cubicBezTo>
                    <a:pt x="565" y="0"/>
                    <a:pt x="325" y="180"/>
                    <a:pt x="248" y="441"/>
                  </a:cubicBezTo>
                  <a:cubicBezTo>
                    <a:pt x="105" y="473"/>
                    <a:pt x="0" y="602"/>
                    <a:pt x="0" y="750"/>
                  </a:cubicBezTo>
                  <a:cubicBezTo>
                    <a:pt x="0" y="924"/>
                    <a:pt x="141" y="1066"/>
                    <a:pt x="316" y="1066"/>
                  </a:cubicBezTo>
                  <a:lnTo>
                    <a:pt x="1130" y="1066"/>
                  </a:lnTo>
                  <a:cubicBezTo>
                    <a:pt x="1142" y="1088"/>
                    <a:pt x="1165" y="1103"/>
                    <a:pt x="1191" y="1103"/>
                  </a:cubicBezTo>
                  <a:cubicBezTo>
                    <a:pt x="1229" y="1103"/>
                    <a:pt x="1261" y="1071"/>
                    <a:pt x="1261" y="1033"/>
                  </a:cubicBezTo>
                  <a:cubicBezTo>
                    <a:pt x="1261" y="995"/>
                    <a:pt x="1229" y="964"/>
                    <a:pt x="1191" y="964"/>
                  </a:cubicBezTo>
                  <a:cubicBezTo>
                    <a:pt x="1165" y="964"/>
                    <a:pt x="1143" y="978"/>
                    <a:pt x="1131" y="999"/>
                  </a:cubicBezTo>
                  <a:lnTo>
                    <a:pt x="316" y="999"/>
                  </a:lnTo>
                  <a:cubicBezTo>
                    <a:pt x="178" y="999"/>
                    <a:pt x="66" y="887"/>
                    <a:pt x="66" y="750"/>
                  </a:cubicBezTo>
                  <a:cubicBezTo>
                    <a:pt x="66" y="627"/>
                    <a:pt x="158" y="521"/>
                    <a:pt x="279" y="503"/>
                  </a:cubicBezTo>
                  <a:cubicBezTo>
                    <a:pt x="292" y="501"/>
                    <a:pt x="303" y="491"/>
                    <a:pt x="306" y="478"/>
                  </a:cubicBezTo>
                  <a:cubicBezTo>
                    <a:pt x="369" y="236"/>
                    <a:pt x="588" y="67"/>
                    <a:pt x="838" y="67"/>
                  </a:cubicBezTo>
                  <a:cubicBezTo>
                    <a:pt x="1037" y="67"/>
                    <a:pt x="1221" y="175"/>
                    <a:pt x="1318" y="350"/>
                  </a:cubicBezTo>
                  <a:cubicBezTo>
                    <a:pt x="1324" y="360"/>
                    <a:pt x="1335" y="367"/>
                    <a:pt x="1347" y="367"/>
                  </a:cubicBezTo>
                  <a:cubicBezTo>
                    <a:pt x="1534" y="369"/>
                    <a:pt x="1687" y="523"/>
                    <a:pt x="1687" y="711"/>
                  </a:cubicBezTo>
                  <a:cubicBezTo>
                    <a:pt x="1687" y="814"/>
                    <a:pt x="1638" y="913"/>
                    <a:pt x="1554" y="982"/>
                  </a:cubicBezTo>
                  <a:cubicBezTo>
                    <a:pt x="1540" y="993"/>
                    <a:pt x="1518" y="999"/>
                    <a:pt x="1493" y="999"/>
                  </a:cubicBezTo>
                  <a:lnTo>
                    <a:pt x="1466" y="999"/>
                  </a:lnTo>
                  <a:cubicBezTo>
                    <a:pt x="1454" y="978"/>
                    <a:pt x="1431" y="963"/>
                    <a:pt x="1405" y="963"/>
                  </a:cubicBezTo>
                  <a:cubicBezTo>
                    <a:pt x="1366" y="963"/>
                    <a:pt x="1336" y="994"/>
                    <a:pt x="1336" y="1032"/>
                  </a:cubicBezTo>
                  <a:cubicBezTo>
                    <a:pt x="1336" y="1070"/>
                    <a:pt x="1366" y="1102"/>
                    <a:pt x="1405" y="1102"/>
                  </a:cubicBezTo>
                  <a:cubicBezTo>
                    <a:pt x="1431" y="1102"/>
                    <a:pt x="1453" y="1087"/>
                    <a:pt x="1465" y="1066"/>
                  </a:cubicBezTo>
                  <a:lnTo>
                    <a:pt x="1493" y="1066"/>
                  </a:lnTo>
                  <a:cubicBezTo>
                    <a:pt x="1534" y="1066"/>
                    <a:pt x="1570" y="1055"/>
                    <a:pt x="1596" y="1034"/>
                  </a:cubicBezTo>
                  <a:cubicBezTo>
                    <a:pt x="1696" y="952"/>
                    <a:pt x="1754" y="834"/>
                    <a:pt x="1754" y="711"/>
                  </a:cubicBezTo>
                  <a:cubicBezTo>
                    <a:pt x="1754" y="493"/>
                    <a:pt x="1582" y="313"/>
                    <a:pt x="1367" y="301"/>
                  </a:cubicBezTo>
                  <a:close/>
                </a:path>
              </a:pathLst>
            </a:custGeom>
            <a:grpFill/>
            <a:ln>
              <a:noFill/>
            </a:ln>
            <a:extLst>
              <a:ext uri="{91240B29-F687-4F45-9708-019B960494DF}">
                <a14:hiddenLine xmlns:a14="http://schemas.microsoft.com/office/drawing/2010/main" w="0">
                  <a:solidFill>
                    <a:srgbClr val="000000"/>
                  </a:solidFill>
                  <a:round/>
                </a14:hiddenLine>
              </a:ext>
            </a:extLst>
          </p:spPr>
          <p:txBody>
            <a:bodyPr wrap="square">
              <a:noAutofit/>
            </a:bodyPr>
            <a:lstStyle/>
            <a:p>
              <a:pPr defTabSz="913812" fontAlgn="ctr">
                <a:defRPr/>
              </a:pPr>
              <a:endParaRPr lang="zh-CN" altLang="en-US" sz="1197" kern="0">
                <a:solidFill>
                  <a:prstClr val="black"/>
                </a:solidFill>
                <a:latin typeface="Arial" panose="020B0604020202020204" pitchFamily="34" charset="0"/>
                <a:ea typeface="方正兰亭黑简体" panose="02000500000000000000" pitchFamily="2" charset="-122"/>
                <a:cs typeface="Arial" panose="020B0604020202020204" pitchFamily="34" charset="0"/>
                <a:sym typeface="方正兰亭黑简体" panose="02000500000000000000" pitchFamily="2" charset="-122"/>
              </a:endParaRPr>
            </a:p>
          </p:txBody>
        </p:sp>
        <p:sp>
          <p:nvSpPr>
            <p:cNvPr id="230" name="Freeform 98"/>
            <p:cNvSpPr>
              <a:spLocks noEditPoints="1"/>
            </p:cNvSpPr>
            <p:nvPr/>
          </p:nvSpPr>
          <p:spPr bwMode="auto">
            <a:xfrm>
              <a:off x="6396038" y="950913"/>
              <a:ext cx="314325" cy="282575"/>
            </a:xfrm>
            <a:custGeom>
              <a:avLst/>
              <a:gdLst>
                <a:gd name="T0" fmla="*/ 2147483646 w 749"/>
                <a:gd name="T1" fmla="*/ 2147483646 h 673"/>
                <a:gd name="T2" fmla="*/ 2147483646 w 749"/>
                <a:gd name="T3" fmla="*/ 2147483646 h 673"/>
                <a:gd name="T4" fmla="*/ 2147483646 w 749"/>
                <a:gd name="T5" fmla="*/ 2147483646 h 673"/>
                <a:gd name="T6" fmla="*/ 2147483646 w 749"/>
                <a:gd name="T7" fmla="*/ 2147483646 h 673"/>
                <a:gd name="T8" fmla="*/ 2147483646 w 749"/>
                <a:gd name="T9" fmla="*/ 2147483646 h 673"/>
                <a:gd name="T10" fmla="*/ 2147483646 w 749"/>
                <a:gd name="T11" fmla="*/ 2147483646 h 673"/>
                <a:gd name="T12" fmla="*/ 2147483646 w 749"/>
                <a:gd name="T13" fmla="*/ 2147483646 h 673"/>
                <a:gd name="T14" fmla="*/ 2147483646 w 749"/>
                <a:gd name="T15" fmla="*/ 2147483646 h 673"/>
                <a:gd name="T16" fmla="*/ 2147483646 w 749"/>
                <a:gd name="T17" fmla="*/ 2147483646 h 673"/>
                <a:gd name="T18" fmla="*/ 2147483646 w 749"/>
                <a:gd name="T19" fmla="*/ 2147483646 h 673"/>
                <a:gd name="T20" fmla="*/ 2147483646 w 749"/>
                <a:gd name="T21" fmla="*/ 2147483646 h 673"/>
                <a:gd name="T22" fmla="*/ 2147483646 w 749"/>
                <a:gd name="T23" fmla="*/ 2147483646 h 673"/>
                <a:gd name="T24" fmla="*/ 2147483646 w 749"/>
                <a:gd name="T25" fmla="*/ 2147483646 h 673"/>
                <a:gd name="T26" fmla="*/ 2147483646 w 749"/>
                <a:gd name="T27" fmla="*/ 2147483646 h 673"/>
                <a:gd name="T28" fmla="*/ 2147483646 w 749"/>
                <a:gd name="T29" fmla="*/ 2147483646 h 673"/>
                <a:gd name="T30" fmla="*/ 2147483646 w 749"/>
                <a:gd name="T31" fmla="*/ 2147483646 h 673"/>
                <a:gd name="T32" fmla="*/ 2147483646 w 749"/>
                <a:gd name="T33" fmla="*/ 2147483646 h 673"/>
                <a:gd name="T34" fmla="*/ 2147483646 w 749"/>
                <a:gd name="T35" fmla="*/ 2147483646 h 673"/>
                <a:gd name="T36" fmla="*/ 2147483646 w 749"/>
                <a:gd name="T37" fmla="*/ 2147483646 h 673"/>
                <a:gd name="T38" fmla="*/ 2147483646 w 749"/>
                <a:gd name="T39" fmla="*/ 2147483646 h 673"/>
                <a:gd name="T40" fmla="*/ 2147483646 w 749"/>
                <a:gd name="T41" fmla="*/ 2147483646 h 673"/>
                <a:gd name="T42" fmla="*/ 2147483646 w 749"/>
                <a:gd name="T43" fmla="*/ 2147483646 h 673"/>
                <a:gd name="T44" fmla="*/ 2147483646 w 749"/>
                <a:gd name="T45" fmla="*/ 2147483646 h 673"/>
                <a:gd name="T46" fmla="*/ 2147483646 w 749"/>
                <a:gd name="T47" fmla="*/ 2147483646 h 673"/>
                <a:gd name="T48" fmla="*/ 2147483646 w 749"/>
                <a:gd name="T49" fmla="*/ 2147483646 h 673"/>
                <a:gd name="T50" fmla="*/ 2147483646 w 749"/>
                <a:gd name="T51" fmla="*/ 2147483646 h 673"/>
                <a:gd name="T52" fmla="*/ 2147483646 w 749"/>
                <a:gd name="T53" fmla="*/ 2147483646 h 673"/>
                <a:gd name="T54" fmla="*/ 2147483646 w 749"/>
                <a:gd name="T55" fmla="*/ 2147483646 h 673"/>
                <a:gd name="T56" fmla="*/ 2147483646 w 749"/>
                <a:gd name="T57" fmla="*/ 0 h 673"/>
                <a:gd name="T58" fmla="*/ 2147483646 w 749"/>
                <a:gd name="T59" fmla="*/ 0 h 673"/>
                <a:gd name="T60" fmla="*/ 2147483646 w 749"/>
                <a:gd name="T61" fmla="*/ 2147483646 h 673"/>
                <a:gd name="T62" fmla="*/ 0 w 749"/>
                <a:gd name="T63" fmla="*/ 2147483646 h 673"/>
                <a:gd name="T64" fmla="*/ 2147483646 w 749"/>
                <a:gd name="T65" fmla="*/ 2147483646 h 673"/>
                <a:gd name="T66" fmla="*/ 2147483646 w 749"/>
                <a:gd name="T67" fmla="*/ 2147483646 h 673"/>
                <a:gd name="T68" fmla="*/ 2147483646 w 749"/>
                <a:gd name="T69" fmla="*/ 2147483646 h 673"/>
                <a:gd name="T70" fmla="*/ 2147483646 w 749"/>
                <a:gd name="T71" fmla="*/ 2147483646 h 673"/>
                <a:gd name="T72" fmla="*/ 2147483646 w 749"/>
                <a:gd name="T73" fmla="*/ 2147483646 h 673"/>
                <a:gd name="T74" fmla="*/ 2147483646 w 749"/>
                <a:gd name="T75" fmla="*/ 0 h 6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49"/>
                <a:gd name="T115" fmla="*/ 0 h 673"/>
                <a:gd name="T116" fmla="*/ 749 w 749"/>
                <a:gd name="T117" fmla="*/ 673 h 6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49" h="673">
                  <a:moveTo>
                    <a:pt x="696" y="174"/>
                  </a:moveTo>
                  <a:lnTo>
                    <a:pt x="696" y="174"/>
                  </a:lnTo>
                  <a:lnTo>
                    <a:pt x="696" y="520"/>
                  </a:lnTo>
                  <a:lnTo>
                    <a:pt x="476" y="520"/>
                  </a:lnTo>
                  <a:lnTo>
                    <a:pt x="476" y="453"/>
                  </a:lnTo>
                  <a:lnTo>
                    <a:pt x="567" y="453"/>
                  </a:lnTo>
                  <a:cubicBezTo>
                    <a:pt x="589" y="453"/>
                    <a:pt x="607" y="435"/>
                    <a:pt x="607" y="414"/>
                  </a:cubicBezTo>
                  <a:lnTo>
                    <a:pt x="607" y="174"/>
                  </a:lnTo>
                  <a:lnTo>
                    <a:pt x="696" y="174"/>
                  </a:lnTo>
                  <a:close/>
                  <a:moveTo>
                    <a:pt x="423" y="619"/>
                  </a:moveTo>
                  <a:lnTo>
                    <a:pt x="423" y="619"/>
                  </a:lnTo>
                  <a:lnTo>
                    <a:pt x="53" y="619"/>
                  </a:lnTo>
                  <a:lnTo>
                    <a:pt x="53" y="273"/>
                  </a:lnTo>
                  <a:lnTo>
                    <a:pt x="131" y="273"/>
                  </a:lnTo>
                  <a:lnTo>
                    <a:pt x="131" y="414"/>
                  </a:lnTo>
                  <a:cubicBezTo>
                    <a:pt x="131" y="435"/>
                    <a:pt x="149" y="453"/>
                    <a:pt x="171" y="453"/>
                  </a:cubicBezTo>
                  <a:lnTo>
                    <a:pt x="273" y="453"/>
                  </a:lnTo>
                  <a:lnTo>
                    <a:pt x="273" y="534"/>
                  </a:lnTo>
                  <a:cubicBezTo>
                    <a:pt x="273" y="556"/>
                    <a:pt x="291" y="573"/>
                    <a:pt x="313" y="573"/>
                  </a:cubicBezTo>
                  <a:lnTo>
                    <a:pt x="423" y="573"/>
                  </a:lnTo>
                  <a:lnTo>
                    <a:pt x="423" y="619"/>
                  </a:lnTo>
                  <a:close/>
                  <a:moveTo>
                    <a:pt x="436" y="220"/>
                  </a:moveTo>
                  <a:lnTo>
                    <a:pt x="436" y="220"/>
                  </a:lnTo>
                  <a:lnTo>
                    <a:pt x="326" y="220"/>
                  </a:lnTo>
                  <a:lnTo>
                    <a:pt x="326" y="174"/>
                  </a:lnTo>
                  <a:lnTo>
                    <a:pt x="553" y="174"/>
                  </a:lnTo>
                  <a:lnTo>
                    <a:pt x="553" y="399"/>
                  </a:lnTo>
                  <a:lnTo>
                    <a:pt x="476" y="399"/>
                  </a:lnTo>
                  <a:lnTo>
                    <a:pt x="476" y="258"/>
                  </a:lnTo>
                  <a:cubicBezTo>
                    <a:pt x="476" y="237"/>
                    <a:pt x="458" y="220"/>
                    <a:pt x="436" y="220"/>
                  </a:cubicBezTo>
                  <a:close/>
                  <a:moveTo>
                    <a:pt x="184" y="273"/>
                  </a:moveTo>
                  <a:lnTo>
                    <a:pt x="184" y="273"/>
                  </a:lnTo>
                  <a:lnTo>
                    <a:pt x="273" y="273"/>
                  </a:lnTo>
                  <a:lnTo>
                    <a:pt x="273" y="399"/>
                  </a:lnTo>
                  <a:lnTo>
                    <a:pt x="184" y="399"/>
                  </a:lnTo>
                  <a:lnTo>
                    <a:pt x="184" y="273"/>
                  </a:lnTo>
                  <a:close/>
                  <a:moveTo>
                    <a:pt x="326" y="273"/>
                  </a:moveTo>
                  <a:lnTo>
                    <a:pt x="326" y="273"/>
                  </a:lnTo>
                  <a:lnTo>
                    <a:pt x="423" y="273"/>
                  </a:lnTo>
                  <a:lnTo>
                    <a:pt x="423" y="399"/>
                  </a:lnTo>
                  <a:lnTo>
                    <a:pt x="326" y="399"/>
                  </a:lnTo>
                  <a:lnTo>
                    <a:pt x="326" y="273"/>
                  </a:lnTo>
                  <a:close/>
                  <a:moveTo>
                    <a:pt x="326" y="453"/>
                  </a:moveTo>
                  <a:lnTo>
                    <a:pt x="326" y="453"/>
                  </a:lnTo>
                  <a:lnTo>
                    <a:pt x="423" y="453"/>
                  </a:lnTo>
                  <a:lnTo>
                    <a:pt x="423" y="520"/>
                  </a:lnTo>
                  <a:lnTo>
                    <a:pt x="326" y="520"/>
                  </a:lnTo>
                  <a:lnTo>
                    <a:pt x="326" y="453"/>
                  </a:lnTo>
                  <a:close/>
                  <a:moveTo>
                    <a:pt x="184" y="53"/>
                  </a:moveTo>
                  <a:lnTo>
                    <a:pt x="184" y="53"/>
                  </a:lnTo>
                  <a:lnTo>
                    <a:pt x="553" y="53"/>
                  </a:lnTo>
                  <a:lnTo>
                    <a:pt x="553" y="120"/>
                  </a:lnTo>
                  <a:lnTo>
                    <a:pt x="313" y="120"/>
                  </a:lnTo>
                  <a:cubicBezTo>
                    <a:pt x="291" y="120"/>
                    <a:pt x="273" y="138"/>
                    <a:pt x="273" y="159"/>
                  </a:cubicBezTo>
                  <a:lnTo>
                    <a:pt x="273" y="220"/>
                  </a:lnTo>
                  <a:lnTo>
                    <a:pt x="184" y="220"/>
                  </a:lnTo>
                  <a:lnTo>
                    <a:pt x="184" y="53"/>
                  </a:lnTo>
                  <a:close/>
                  <a:moveTo>
                    <a:pt x="567" y="0"/>
                  </a:moveTo>
                  <a:lnTo>
                    <a:pt x="567" y="0"/>
                  </a:lnTo>
                  <a:lnTo>
                    <a:pt x="171" y="0"/>
                  </a:lnTo>
                  <a:cubicBezTo>
                    <a:pt x="149" y="0"/>
                    <a:pt x="131" y="17"/>
                    <a:pt x="131" y="38"/>
                  </a:cubicBezTo>
                  <a:lnTo>
                    <a:pt x="131" y="220"/>
                  </a:lnTo>
                  <a:lnTo>
                    <a:pt x="40" y="220"/>
                  </a:lnTo>
                  <a:cubicBezTo>
                    <a:pt x="18" y="220"/>
                    <a:pt x="0" y="237"/>
                    <a:pt x="0" y="258"/>
                  </a:cubicBezTo>
                  <a:lnTo>
                    <a:pt x="0" y="634"/>
                  </a:lnTo>
                  <a:cubicBezTo>
                    <a:pt x="0" y="655"/>
                    <a:pt x="18" y="673"/>
                    <a:pt x="40" y="673"/>
                  </a:cubicBezTo>
                  <a:lnTo>
                    <a:pt x="436" y="673"/>
                  </a:lnTo>
                  <a:cubicBezTo>
                    <a:pt x="458" y="673"/>
                    <a:pt x="476" y="655"/>
                    <a:pt x="476" y="634"/>
                  </a:cubicBezTo>
                  <a:lnTo>
                    <a:pt x="476" y="573"/>
                  </a:lnTo>
                  <a:lnTo>
                    <a:pt x="709" y="573"/>
                  </a:lnTo>
                  <a:cubicBezTo>
                    <a:pt x="731" y="573"/>
                    <a:pt x="749" y="556"/>
                    <a:pt x="749" y="534"/>
                  </a:cubicBezTo>
                  <a:lnTo>
                    <a:pt x="749" y="159"/>
                  </a:lnTo>
                  <a:cubicBezTo>
                    <a:pt x="749" y="138"/>
                    <a:pt x="731" y="120"/>
                    <a:pt x="709" y="120"/>
                  </a:cubicBezTo>
                  <a:lnTo>
                    <a:pt x="607" y="120"/>
                  </a:lnTo>
                  <a:lnTo>
                    <a:pt x="607" y="38"/>
                  </a:lnTo>
                  <a:cubicBezTo>
                    <a:pt x="607" y="17"/>
                    <a:pt x="589" y="0"/>
                    <a:pt x="567" y="0"/>
                  </a:cubicBezTo>
                  <a:close/>
                </a:path>
              </a:pathLst>
            </a:custGeom>
            <a:grpFill/>
            <a:ln>
              <a:noFill/>
            </a:ln>
            <a:extLst>
              <a:ext uri="{91240B29-F687-4F45-9708-019B960494DF}">
                <a14:hiddenLine xmlns:a14="http://schemas.microsoft.com/office/drawing/2010/main" w="0">
                  <a:solidFill>
                    <a:srgbClr val="000000"/>
                  </a:solidFill>
                  <a:round/>
                </a14:hiddenLine>
              </a:ext>
            </a:extLst>
          </p:spPr>
          <p:txBody>
            <a:bodyPr wrap="square">
              <a:noAutofit/>
            </a:bodyPr>
            <a:lstStyle/>
            <a:p>
              <a:pPr defTabSz="913812" fontAlgn="ctr">
                <a:defRPr/>
              </a:pPr>
              <a:endParaRPr lang="zh-CN" altLang="en-US" sz="1197" kern="0">
                <a:solidFill>
                  <a:prstClr val="black"/>
                </a:solidFill>
                <a:latin typeface="Arial" panose="020B0604020202020204" pitchFamily="34" charset="0"/>
                <a:ea typeface="方正兰亭黑简体" panose="02000500000000000000" pitchFamily="2" charset="-122"/>
                <a:cs typeface="Arial" panose="020B0604020202020204" pitchFamily="34" charset="0"/>
                <a:sym typeface="方正兰亭黑简体" panose="02000500000000000000" pitchFamily="2" charset="-122"/>
              </a:endParaRPr>
            </a:p>
          </p:txBody>
        </p:sp>
      </p:grpSp>
      <p:grpSp>
        <p:nvGrpSpPr>
          <p:cNvPr id="231" name="组合 145"/>
          <p:cNvGrpSpPr/>
          <p:nvPr/>
        </p:nvGrpSpPr>
        <p:grpSpPr bwMode="auto">
          <a:xfrm>
            <a:off x="7314355" y="4690361"/>
            <a:ext cx="318511" cy="211644"/>
            <a:chOff x="6186488" y="847725"/>
            <a:chExt cx="735013" cy="463550"/>
          </a:xfrm>
          <a:solidFill>
            <a:srgbClr val="717171"/>
          </a:solidFill>
        </p:grpSpPr>
        <p:sp>
          <p:nvSpPr>
            <p:cNvPr id="232" name="Freeform 97"/>
            <p:cNvSpPr/>
            <p:nvPr/>
          </p:nvSpPr>
          <p:spPr bwMode="auto">
            <a:xfrm>
              <a:off x="6186488" y="847725"/>
              <a:ext cx="735013" cy="463550"/>
            </a:xfrm>
            <a:custGeom>
              <a:avLst/>
              <a:gdLst>
                <a:gd name="T0" fmla="*/ 2147483646 w 1754"/>
                <a:gd name="T1" fmla="*/ 2147483646 h 1103"/>
                <a:gd name="T2" fmla="*/ 2147483646 w 1754"/>
                <a:gd name="T3" fmla="*/ 2147483646 h 1103"/>
                <a:gd name="T4" fmla="*/ 2147483646 w 1754"/>
                <a:gd name="T5" fmla="*/ 0 h 1103"/>
                <a:gd name="T6" fmla="*/ 2147483646 w 1754"/>
                <a:gd name="T7" fmla="*/ 2147483646 h 1103"/>
                <a:gd name="T8" fmla="*/ 0 w 1754"/>
                <a:gd name="T9" fmla="*/ 2147483646 h 1103"/>
                <a:gd name="T10" fmla="*/ 2147483646 w 1754"/>
                <a:gd name="T11" fmla="*/ 2147483646 h 1103"/>
                <a:gd name="T12" fmla="*/ 2147483646 w 1754"/>
                <a:gd name="T13" fmla="*/ 2147483646 h 1103"/>
                <a:gd name="T14" fmla="*/ 2147483646 w 1754"/>
                <a:gd name="T15" fmla="*/ 2147483646 h 1103"/>
                <a:gd name="T16" fmla="*/ 2147483646 w 1754"/>
                <a:gd name="T17" fmla="*/ 2147483646 h 1103"/>
                <a:gd name="T18" fmla="*/ 2147483646 w 1754"/>
                <a:gd name="T19" fmla="*/ 2147483646 h 1103"/>
                <a:gd name="T20" fmla="*/ 2147483646 w 1754"/>
                <a:gd name="T21" fmla="*/ 2147483646 h 1103"/>
                <a:gd name="T22" fmla="*/ 2147483646 w 1754"/>
                <a:gd name="T23" fmla="*/ 2147483646 h 1103"/>
                <a:gd name="T24" fmla="*/ 2147483646 w 1754"/>
                <a:gd name="T25" fmla="*/ 2147483646 h 1103"/>
                <a:gd name="T26" fmla="*/ 2147483646 w 1754"/>
                <a:gd name="T27" fmla="*/ 2147483646 h 1103"/>
                <a:gd name="T28" fmla="*/ 2147483646 w 1754"/>
                <a:gd name="T29" fmla="*/ 2147483646 h 1103"/>
                <a:gd name="T30" fmla="*/ 2147483646 w 1754"/>
                <a:gd name="T31" fmla="*/ 2147483646 h 1103"/>
                <a:gd name="T32" fmla="*/ 2147483646 w 1754"/>
                <a:gd name="T33" fmla="*/ 2147483646 h 1103"/>
                <a:gd name="T34" fmla="*/ 2147483646 w 1754"/>
                <a:gd name="T35" fmla="*/ 2147483646 h 1103"/>
                <a:gd name="T36" fmla="*/ 2147483646 w 1754"/>
                <a:gd name="T37" fmla="*/ 2147483646 h 1103"/>
                <a:gd name="T38" fmla="*/ 2147483646 w 1754"/>
                <a:gd name="T39" fmla="*/ 2147483646 h 1103"/>
                <a:gd name="T40" fmla="*/ 2147483646 w 1754"/>
                <a:gd name="T41" fmla="*/ 2147483646 h 1103"/>
                <a:gd name="T42" fmla="*/ 2147483646 w 1754"/>
                <a:gd name="T43" fmla="*/ 2147483646 h 1103"/>
                <a:gd name="T44" fmla="*/ 2147483646 w 1754"/>
                <a:gd name="T45" fmla="*/ 2147483646 h 1103"/>
                <a:gd name="T46" fmla="*/ 2147483646 w 1754"/>
                <a:gd name="T47" fmla="*/ 2147483646 h 1103"/>
                <a:gd name="T48" fmla="*/ 2147483646 w 1754"/>
                <a:gd name="T49" fmla="*/ 2147483646 h 1103"/>
                <a:gd name="T50" fmla="*/ 2147483646 w 1754"/>
                <a:gd name="T51" fmla="*/ 2147483646 h 1103"/>
                <a:gd name="T52" fmla="*/ 2147483646 w 1754"/>
                <a:gd name="T53" fmla="*/ 2147483646 h 1103"/>
                <a:gd name="T54" fmla="*/ 2147483646 w 1754"/>
                <a:gd name="T55" fmla="*/ 2147483646 h 1103"/>
                <a:gd name="T56" fmla="*/ 2147483646 w 1754"/>
                <a:gd name="T57" fmla="*/ 2147483646 h 1103"/>
                <a:gd name="T58" fmla="*/ 2147483646 w 1754"/>
                <a:gd name="T59" fmla="*/ 2147483646 h 110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54"/>
                <a:gd name="T91" fmla="*/ 0 h 1103"/>
                <a:gd name="T92" fmla="*/ 1754 w 1754"/>
                <a:gd name="T93" fmla="*/ 1103 h 110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54" h="1103">
                  <a:moveTo>
                    <a:pt x="1367" y="301"/>
                  </a:moveTo>
                  <a:lnTo>
                    <a:pt x="1367" y="301"/>
                  </a:lnTo>
                  <a:cubicBezTo>
                    <a:pt x="1256" y="115"/>
                    <a:pt x="1055" y="0"/>
                    <a:pt x="838" y="0"/>
                  </a:cubicBezTo>
                  <a:cubicBezTo>
                    <a:pt x="565" y="0"/>
                    <a:pt x="325" y="180"/>
                    <a:pt x="248" y="441"/>
                  </a:cubicBezTo>
                  <a:cubicBezTo>
                    <a:pt x="105" y="473"/>
                    <a:pt x="0" y="602"/>
                    <a:pt x="0" y="750"/>
                  </a:cubicBezTo>
                  <a:cubicBezTo>
                    <a:pt x="0" y="924"/>
                    <a:pt x="141" y="1066"/>
                    <a:pt x="316" y="1066"/>
                  </a:cubicBezTo>
                  <a:lnTo>
                    <a:pt x="1130" y="1066"/>
                  </a:lnTo>
                  <a:cubicBezTo>
                    <a:pt x="1142" y="1088"/>
                    <a:pt x="1165" y="1103"/>
                    <a:pt x="1191" y="1103"/>
                  </a:cubicBezTo>
                  <a:cubicBezTo>
                    <a:pt x="1229" y="1103"/>
                    <a:pt x="1261" y="1071"/>
                    <a:pt x="1261" y="1033"/>
                  </a:cubicBezTo>
                  <a:cubicBezTo>
                    <a:pt x="1261" y="995"/>
                    <a:pt x="1229" y="964"/>
                    <a:pt x="1191" y="964"/>
                  </a:cubicBezTo>
                  <a:cubicBezTo>
                    <a:pt x="1165" y="964"/>
                    <a:pt x="1143" y="978"/>
                    <a:pt x="1131" y="999"/>
                  </a:cubicBezTo>
                  <a:lnTo>
                    <a:pt x="316" y="999"/>
                  </a:lnTo>
                  <a:cubicBezTo>
                    <a:pt x="178" y="999"/>
                    <a:pt x="66" y="887"/>
                    <a:pt x="66" y="750"/>
                  </a:cubicBezTo>
                  <a:cubicBezTo>
                    <a:pt x="66" y="627"/>
                    <a:pt x="158" y="521"/>
                    <a:pt x="279" y="503"/>
                  </a:cubicBezTo>
                  <a:cubicBezTo>
                    <a:pt x="292" y="501"/>
                    <a:pt x="303" y="491"/>
                    <a:pt x="306" y="478"/>
                  </a:cubicBezTo>
                  <a:cubicBezTo>
                    <a:pt x="369" y="236"/>
                    <a:pt x="588" y="67"/>
                    <a:pt x="838" y="67"/>
                  </a:cubicBezTo>
                  <a:cubicBezTo>
                    <a:pt x="1037" y="67"/>
                    <a:pt x="1221" y="175"/>
                    <a:pt x="1318" y="350"/>
                  </a:cubicBezTo>
                  <a:cubicBezTo>
                    <a:pt x="1324" y="360"/>
                    <a:pt x="1335" y="367"/>
                    <a:pt x="1347" y="367"/>
                  </a:cubicBezTo>
                  <a:cubicBezTo>
                    <a:pt x="1534" y="369"/>
                    <a:pt x="1687" y="523"/>
                    <a:pt x="1687" y="711"/>
                  </a:cubicBezTo>
                  <a:cubicBezTo>
                    <a:pt x="1687" y="814"/>
                    <a:pt x="1638" y="913"/>
                    <a:pt x="1554" y="982"/>
                  </a:cubicBezTo>
                  <a:cubicBezTo>
                    <a:pt x="1540" y="993"/>
                    <a:pt x="1518" y="999"/>
                    <a:pt x="1493" y="999"/>
                  </a:cubicBezTo>
                  <a:lnTo>
                    <a:pt x="1466" y="999"/>
                  </a:lnTo>
                  <a:cubicBezTo>
                    <a:pt x="1454" y="978"/>
                    <a:pt x="1431" y="963"/>
                    <a:pt x="1405" y="963"/>
                  </a:cubicBezTo>
                  <a:cubicBezTo>
                    <a:pt x="1366" y="963"/>
                    <a:pt x="1336" y="994"/>
                    <a:pt x="1336" y="1032"/>
                  </a:cubicBezTo>
                  <a:cubicBezTo>
                    <a:pt x="1336" y="1070"/>
                    <a:pt x="1366" y="1102"/>
                    <a:pt x="1405" y="1102"/>
                  </a:cubicBezTo>
                  <a:cubicBezTo>
                    <a:pt x="1431" y="1102"/>
                    <a:pt x="1453" y="1087"/>
                    <a:pt x="1465" y="1066"/>
                  </a:cubicBezTo>
                  <a:lnTo>
                    <a:pt x="1493" y="1066"/>
                  </a:lnTo>
                  <a:cubicBezTo>
                    <a:pt x="1534" y="1066"/>
                    <a:pt x="1570" y="1055"/>
                    <a:pt x="1596" y="1034"/>
                  </a:cubicBezTo>
                  <a:cubicBezTo>
                    <a:pt x="1696" y="952"/>
                    <a:pt x="1754" y="834"/>
                    <a:pt x="1754" y="711"/>
                  </a:cubicBezTo>
                  <a:cubicBezTo>
                    <a:pt x="1754" y="493"/>
                    <a:pt x="1582" y="313"/>
                    <a:pt x="1367" y="301"/>
                  </a:cubicBezTo>
                  <a:close/>
                </a:path>
              </a:pathLst>
            </a:custGeom>
            <a:grpFill/>
            <a:ln>
              <a:noFill/>
            </a:ln>
            <a:extLst>
              <a:ext uri="{91240B29-F687-4F45-9708-019B960494DF}">
                <a14:hiddenLine xmlns:a14="http://schemas.microsoft.com/office/drawing/2010/main" w="0">
                  <a:solidFill>
                    <a:srgbClr val="000000"/>
                  </a:solidFill>
                  <a:round/>
                </a14:hiddenLine>
              </a:ext>
            </a:extLst>
          </p:spPr>
          <p:txBody>
            <a:bodyPr wrap="square">
              <a:noAutofit/>
            </a:bodyPr>
            <a:lstStyle/>
            <a:p>
              <a:pPr defTabSz="913812" fontAlgn="ctr">
                <a:defRPr/>
              </a:pPr>
              <a:endParaRPr lang="zh-CN" altLang="en-US" sz="1197" kern="0">
                <a:solidFill>
                  <a:prstClr val="black"/>
                </a:solidFill>
                <a:latin typeface="Arial" panose="020B0604020202020204" pitchFamily="34" charset="0"/>
                <a:ea typeface="方正兰亭黑简体" panose="02000500000000000000" pitchFamily="2" charset="-122"/>
                <a:cs typeface="Arial" panose="020B0604020202020204" pitchFamily="34" charset="0"/>
                <a:sym typeface="方正兰亭黑简体" panose="02000500000000000000" pitchFamily="2" charset="-122"/>
              </a:endParaRPr>
            </a:p>
          </p:txBody>
        </p:sp>
        <p:sp>
          <p:nvSpPr>
            <p:cNvPr id="233" name="Freeform 98"/>
            <p:cNvSpPr>
              <a:spLocks noEditPoints="1"/>
            </p:cNvSpPr>
            <p:nvPr/>
          </p:nvSpPr>
          <p:spPr bwMode="auto">
            <a:xfrm>
              <a:off x="6396038" y="950913"/>
              <a:ext cx="314325" cy="282575"/>
            </a:xfrm>
            <a:custGeom>
              <a:avLst/>
              <a:gdLst>
                <a:gd name="T0" fmla="*/ 2147483646 w 749"/>
                <a:gd name="T1" fmla="*/ 2147483646 h 673"/>
                <a:gd name="T2" fmla="*/ 2147483646 w 749"/>
                <a:gd name="T3" fmla="*/ 2147483646 h 673"/>
                <a:gd name="T4" fmla="*/ 2147483646 w 749"/>
                <a:gd name="T5" fmla="*/ 2147483646 h 673"/>
                <a:gd name="T6" fmla="*/ 2147483646 w 749"/>
                <a:gd name="T7" fmla="*/ 2147483646 h 673"/>
                <a:gd name="T8" fmla="*/ 2147483646 w 749"/>
                <a:gd name="T9" fmla="*/ 2147483646 h 673"/>
                <a:gd name="T10" fmla="*/ 2147483646 w 749"/>
                <a:gd name="T11" fmla="*/ 2147483646 h 673"/>
                <a:gd name="T12" fmla="*/ 2147483646 w 749"/>
                <a:gd name="T13" fmla="*/ 2147483646 h 673"/>
                <a:gd name="T14" fmla="*/ 2147483646 w 749"/>
                <a:gd name="T15" fmla="*/ 2147483646 h 673"/>
                <a:gd name="T16" fmla="*/ 2147483646 w 749"/>
                <a:gd name="T17" fmla="*/ 2147483646 h 673"/>
                <a:gd name="T18" fmla="*/ 2147483646 w 749"/>
                <a:gd name="T19" fmla="*/ 2147483646 h 673"/>
                <a:gd name="T20" fmla="*/ 2147483646 w 749"/>
                <a:gd name="T21" fmla="*/ 2147483646 h 673"/>
                <a:gd name="T22" fmla="*/ 2147483646 w 749"/>
                <a:gd name="T23" fmla="*/ 2147483646 h 673"/>
                <a:gd name="T24" fmla="*/ 2147483646 w 749"/>
                <a:gd name="T25" fmla="*/ 2147483646 h 673"/>
                <a:gd name="T26" fmla="*/ 2147483646 w 749"/>
                <a:gd name="T27" fmla="*/ 2147483646 h 673"/>
                <a:gd name="T28" fmla="*/ 2147483646 w 749"/>
                <a:gd name="T29" fmla="*/ 2147483646 h 673"/>
                <a:gd name="T30" fmla="*/ 2147483646 w 749"/>
                <a:gd name="T31" fmla="*/ 2147483646 h 673"/>
                <a:gd name="T32" fmla="*/ 2147483646 w 749"/>
                <a:gd name="T33" fmla="*/ 2147483646 h 673"/>
                <a:gd name="T34" fmla="*/ 2147483646 w 749"/>
                <a:gd name="T35" fmla="*/ 2147483646 h 673"/>
                <a:gd name="T36" fmla="*/ 2147483646 w 749"/>
                <a:gd name="T37" fmla="*/ 2147483646 h 673"/>
                <a:gd name="T38" fmla="*/ 2147483646 w 749"/>
                <a:gd name="T39" fmla="*/ 2147483646 h 673"/>
                <a:gd name="T40" fmla="*/ 2147483646 w 749"/>
                <a:gd name="T41" fmla="*/ 2147483646 h 673"/>
                <a:gd name="T42" fmla="*/ 2147483646 w 749"/>
                <a:gd name="T43" fmla="*/ 2147483646 h 673"/>
                <a:gd name="T44" fmla="*/ 2147483646 w 749"/>
                <a:gd name="T45" fmla="*/ 2147483646 h 673"/>
                <a:gd name="T46" fmla="*/ 2147483646 w 749"/>
                <a:gd name="T47" fmla="*/ 2147483646 h 673"/>
                <a:gd name="T48" fmla="*/ 2147483646 w 749"/>
                <a:gd name="T49" fmla="*/ 2147483646 h 673"/>
                <a:gd name="T50" fmla="*/ 2147483646 w 749"/>
                <a:gd name="T51" fmla="*/ 2147483646 h 673"/>
                <a:gd name="T52" fmla="*/ 2147483646 w 749"/>
                <a:gd name="T53" fmla="*/ 2147483646 h 673"/>
                <a:gd name="T54" fmla="*/ 2147483646 w 749"/>
                <a:gd name="T55" fmla="*/ 2147483646 h 673"/>
                <a:gd name="T56" fmla="*/ 2147483646 w 749"/>
                <a:gd name="T57" fmla="*/ 0 h 673"/>
                <a:gd name="T58" fmla="*/ 2147483646 w 749"/>
                <a:gd name="T59" fmla="*/ 0 h 673"/>
                <a:gd name="T60" fmla="*/ 2147483646 w 749"/>
                <a:gd name="T61" fmla="*/ 2147483646 h 673"/>
                <a:gd name="T62" fmla="*/ 0 w 749"/>
                <a:gd name="T63" fmla="*/ 2147483646 h 673"/>
                <a:gd name="T64" fmla="*/ 2147483646 w 749"/>
                <a:gd name="T65" fmla="*/ 2147483646 h 673"/>
                <a:gd name="T66" fmla="*/ 2147483646 w 749"/>
                <a:gd name="T67" fmla="*/ 2147483646 h 673"/>
                <a:gd name="T68" fmla="*/ 2147483646 w 749"/>
                <a:gd name="T69" fmla="*/ 2147483646 h 673"/>
                <a:gd name="T70" fmla="*/ 2147483646 w 749"/>
                <a:gd name="T71" fmla="*/ 2147483646 h 673"/>
                <a:gd name="T72" fmla="*/ 2147483646 w 749"/>
                <a:gd name="T73" fmla="*/ 2147483646 h 673"/>
                <a:gd name="T74" fmla="*/ 2147483646 w 749"/>
                <a:gd name="T75" fmla="*/ 0 h 6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49"/>
                <a:gd name="T115" fmla="*/ 0 h 673"/>
                <a:gd name="T116" fmla="*/ 749 w 749"/>
                <a:gd name="T117" fmla="*/ 673 h 6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49" h="673">
                  <a:moveTo>
                    <a:pt x="696" y="174"/>
                  </a:moveTo>
                  <a:lnTo>
                    <a:pt x="696" y="174"/>
                  </a:lnTo>
                  <a:lnTo>
                    <a:pt x="696" y="520"/>
                  </a:lnTo>
                  <a:lnTo>
                    <a:pt x="476" y="520"/>
                  </a:lnTo>
                  <a:lnTo>
                    <a:pt x="476" y="453"/>
                  </a:lnTo>
                  <a:lnTo>
                    <a:pt x="567" y="453"/>
                  </a:lnTo>
                  <a:cubicBezTo>
                    <a:pt x="589" y="453"/>
                    <a:pt x="607" y="435"/>
                    <a:pt x="607" y="414"/>
                  </a:cubicBezTo>
                  <a:lnTo>
                    <a:pt x="607" y="174"/>
                  </a:lnTo>
                  <a:lnTo>
                    <a:pt x="696" y="174"/>
                  </a:lnTo>
                  <a:close/>
                  <a:moveTo>
                    <a:pt x="423" y="619"/>
                  </a:moveTo>
                  <a:lnTo>
                    <a:pt x="423" y="619"/>
                  </a:lnTo>
                  <a:lnTo>
                    <a:pt x="53" y="619"/>
                  </a:lnTo>
                  <a:lnTo>
                    <a:pt x="53" y="273"/>
                  </a:lnTo>
                  <a:lnTo>
                    <a:pt x="131" y="273"/>
                  </a:lnTo>
                  <a:lnTo>
                    <a:pt x="131" y="414"/>
                  </a:lnTo>
                  <a:cubicBezTo>
                    <a:pt x="131" y="435"/>
                    <a:pt x="149" y="453"/>
                    <a:pt x="171" y="453"/>
                  </a:cubicBezTo>
                  <a:lnTo>
                    <a:pt x="273" y="453"/>
                  </a:lnTo>
                  <a:lnTo>
                    <a:pt x="273" y="534"/>
                  </a:lnTo>
                  <a:cubicBezTo>
                    <a:pt x="273" y="556"/>
                    <a:pt x="291" y="573"/>
                    <a:pt x="313" y="573"/>
                  </a:cubicBezTo>
                  <a:lnTo>
                    <a:pt x="423" y="573"/>
                  </a:lnTo>
                  <a:lnTo>
                    <a:pt x="423" y="619"/>
                  </a:lnTo>
                  <a:close/>
                  <a:moveTo>
                    <a:pt x="436" y="220"/>
                  </a:moveTo>
                  <a:lnTo>
                    <a:pt x="436" y="220"/>
                  </a:lnTo>
                  <a:lnTo>
                    <a:pt x="326" y="220"/>
                  </a:lnTo>
                  <a:lnTo>
                    <a:pt x="326" y="174"/>
                  </a:lnTo>
                  <a:lnTo>
                    <a:pt x="553" y="174"/>
                  </a:lnTo>
                  <a:lnTo>
                    <a:pt x="553" y="399"/>
                  </a:lnTo>
                  <a:lnTo>
                    <a:pt x="476" y="399"/>
                  </a:lnTo>
                  <a:lnTo>
                    <a:pt x="476" y="258"/>
                  </a:lnTo>
                  <a:cubicBezTo>
                    <a:pt x="476" y="237"/>
                    <a:pt x="458" y="220"/>
                    <a:pt x="436" y="220"/>
                  </a:cubicBezTo>
                  <a:close/>
                  <a:moveTo>
                    <a:pt x="184" y="273"/>
                  </a:moveTo>
                  <a:lnTo>
                    <a:pt x="184" y="273"/>
                  </a:lnTo>
                  <a:lnTo>
                    <a:pt x="273" y="273"/>
                  </a:lnTo>
                  <a:lnTo>
                    <a:pt x="273" y="399"/>
                  </a:lnTo>
                  <a:lnTo>
                    <a:pt x="184" y="399"/>
                  </a:lnTo>
                  <a:lnTo>
                    <a:pt x="184" y="273"/>
                  </a:lnTo>
                  <a:close/>
                  <a:moveTo>
                    <a:pt x="326" y="273"/>
                  </a:moveTo>
                  <a:lnTo>
                    <a:pt x="326" y="273"/>
                  </a:lnTo>
                  <a:lnTo>
                    <a:pt x="423" y="273"/>
                  </a:lnTo>
                  <a:lnTo>
                    <a:pt x="423" y="399"/>
                  </a:lnTo>
                  <a:lnTo>
                    <a:pt x="326" y="399"/>
                  </a:lnTo>
                  <a:lnTo>
                    <a:pt x="326" y="273"/>
                  </a:lnTo>
                  <a:close/>
                  <a:moveTo>
                    <a:pt x="326" y="453"/>
                  </a:moveTo>
                  <a:lnTo>
                    <a:pt x="326" y="453"/>
                  </a:lnTo>
                  <a:lnTo>
                    <a:pt x="423" y="453"/>
                  </a:lnTo>
                  <a:lnTo>
                    <a:pt x="423" y="520"/>
                  </a:lnTo>
                  <a:lnTo>
                    <a:pt x="326" y="520"/>
                  </a:lnTo>
                  <a:lnTo>
                    <a:pt x="326" y="453"/>
                  </a:lnTo>
                  <a:close/>
                  <a:moveTo>
                    <a:pt x="184" y="53"/>
                  </a:moveTo>
                  <a:lnTo>
                    <a:pt x="184" y="53"/>
                  </a:lnTo>
                  <a:lnTo>
                    <a:pt x="553" y="53"/>
                  </a:lnTo>
                  <a:lnTo>
                    <a:pt x="553" y="120"/>
                  </a:lnTo>
                  <a:lnTo>
                    <a:pt x="313" y="120"/>
                  </a:lnTo>
                  <a:cubicBezTo>
                    <a:pt x="291" y="120"/>
                    <a:pt x="273" y="138"/>
                    <a:pt x="273" y="159"/>
                  </a:cubicBezTo>
                  <a:lnTo>
                    <a:pt x="273" y="220"/>
                  </a:lnTo>
                  <a:lnTo>
                    <a:pt x="184" y="220"/>
                  </a:lnTo>
                  <a:lnTo>
                    <a:pt x="184" y="53"/>
                  </a:lnTo>
                  <a:close/>
                  <a:moveTo>
                    <a:pt x="567" y="0"/>
                  </a:moveTo>
                  <a:lnTo>
                    <a:pt x="567" y="0"/>
                  </a:lnTo>
                  <a:lnTo>
                    <a:pt x="171" y="0"/>
                  </a:lnTo>
                  <a:cubicBezTo>
                    <a:pt x="149" y="0"/>
                    <a:pt x="131" y="17"/>
                    <a:pt x="131" y="38"/>
                  </a:cubicBezTo>
                  <a:lnTo>
                    <a:pt x="131" y="220"/>
                  </a:lnTo>
                  <a:lnTo>
                    <a:pt x="40" y="220"/>
                  </a:lnTo>
                  <a:cubicBezTo>
                    <a:pt x="18" y="220"/>
                    <a:pt x="0" y="237"/>
                    <a:pt x="0" y="258"/>
                  </a:cubicBezTo>
                  <a:lnTo>
                    <a:pt x="0" y="634"/>
                  </a:lnTo>
                  <a:cubicBezTo>
                    <a:pt x="0" y="655"/>
                    <a:pt x="18" y="673"/>
                    <a:pt x="40" y="673"/>
                  </a:cubicBezTo>
                  <a:lnTo>
                    <a:pt x="436" y="673"/>
                  </a:lnTo>
                  <a:cubicBezTo>
                    <a:pt x="458" y="673"/>
                    <a:pt x="476" y="655"/>
                    <a:pt x="476" y="634"/>
                  </a:cubicBezTo>
                  <a:lnTo>
                    <a:pt x="476" y="573"/>
                  </a:lnTo>
                  <a:lnTo>
                    <a:pt x="709" y="573"/>
                  </a:lnTo>
                  <a:cubicBezTo>
                    <a:pt x="731" y="573"/>
                    <a:pt x="749" y="556"/>
                    <a:pt x="749" y="534"/>
                  </a:cubicBezTo>
                  <a:lnTo>
                    <a:pt x="749" y="159"/>
                  </a:lnTo>
                  <a:cubicBezTo>
                    <a:pt x="749" y="138"/>
                    <a:pt x="731" y="120"/>
                    <a:pt x="709" y="120"/>
                  </a:cubicBezTo>
                  <a:lnTo>
                    <a:pt x="607" y="120"/>
                  </a:lnTo>
                  <a:lnTo>
                    <a:pt x="607" y="38"/>
                  </a:lnTo>
                  <a:cubicBezTo>
                    <a:pt x="607" y="17"/>
                    <a:pt x="589" y="0"/>
                    <a:pt x="567" y="0"/>
                  </a:cubicBezTo>
                  <a:close/>
                </a:path>
              </a:pathLst>
            </a:custGeom>
            <a:grpFill/>
            <a:ln>
              <a:noFill/>
            </a:ln>
            <a:extLst>
              <a:ext uri="{91240B29-F687-4F45-9708-019B960494DF}">
                <a14:hiddenLine xmlns:a14="http://schemas.microsoft.com/office/drawing/2010/main" w="0">
                  <a:solidFill>
                    <a:srgbClr val="000000"/>
                  </a:solidFill>
                  <a:round/>
                </a14:hiddenLine>
              </a:ext>
            </a:extLst>
          </p:spPr>
          <p:txBody>
            <a:bodyPr wrap="square">
              <a:noAutofit/>
            </a:bodyPr>
            <a:lstStyle/>
            <a:p>
              <a:pPr defTabSz="913812" fontAlgn="ctr">
                <a:defRPr/>
              </a:pPr>
              <a:endParaRPr lang="zh-CN" altLang="en-US" sz="1197" kern="0">
                <a:solidFill>
                  <a:prstClr val="black"/>
                </a:solidFill>
                <a:latin typeface="Arial" panose="020B0604020202020204" pitchFamily="34" charset="0"/>
                <a:ea typeface="方正兰亭黑简体" panose="02000500000000000000" pitchFamily="2" charset="-122"/>
                <a:cs typeface="Arial" panose="020B0604020202020204" pitchFamily="34" charset="0"/>
                <a:sym typeface="方正兰亭黑简体" panose="02000500000000000000" pitchFamily="2" charset="-122"/>
              </a:endParaRPr>
            </a:p>
          </p:txBody>
        </p:sp>
      </p:grpSp>
      <p:sp>
        <p:nvSpPr>
          <p:cNvPr id="234" name="矩形 233"/>
          <p:cNvSpPr/>
          <p:nvPr/>
        </p:nvSpPr>
        <p:spPr>
          <a:xfrm>
            <a:off x="7426293" y="4179985"/>
            <a:ext cx="1189091" cy="245805"/>
          </a:xfrm>
          <a:prstGeom prst="rect">
            <a:avLst/>
          </a:prstGeom>
        </p:spPr>
        <p:txBody>
          <a:bodyPr wrap="square">
            <a:spAutoFit/>
          </a:bodyPr>
          <a:lstStyle/>
          <a:p>
            <a:pPr algn="ctr" defTabSz="2071457">
              <a:defRPr/>
            </a:pPr>
            <a:r>
              <a:rPr lang="en-US" altLang="zh-CN" sz="998" kern="0" dirty="0">
                <a:solidFill>
                  <a:prstClr val="black"/>
                </a:solidFill>
                <a:latin typeface="Arial" panose="020B0604020202020204" pitchFamily="34" charset="0"/>
                <a:ea typeface="微软雅黑"/>
                <a:cs typeface="Arial" panose="020B0604020202020204" pitchFamily="34" charset="0"/>
                <a:sym typeface="+mn-lt"/>
              </a:rPr>
              <a:t>Public Cloud</a:t>
            </a:r>
          </a:p>
        </p:txBody>
      </p:sp>
      <p:sp>
        <p:nvSpPr>
          <p:cNvPr id="235" name="矩形 234"/>
          <p:cNvSpPr/>
          <p:nvPr/>
        </p:nvSpPr>
        <p:spPr>
          <a:xfrm>
            <a:off x="7476662" y="4718025"/>
            <a:ext cx="1189091" cy="245805"/>
          </a:xfrm>
          <a:prstGeom prst="rect">
            <a:avLst/>
          </a:prstGeom>
        </p:spPr>
        <p:txBody>
          <a:bodyPr wrap="square">
            <a:spAutoFit/>
          </a:bodyPr>
          <a:lstStyle/>
          <a:p>
            <a:pPr algn="ctr" defTabSz="2071457">
              <a:defRPr/>
            </a:pPr>
            <a:r>
              <a:rPr lang="en-US" altLang="zh-CN" sz="998" kern="0" dirty="0">
                <a:solidFill>
                  <a:prstClr val="black"/>
                </a:solidFill>
                <a:latin typeface="Arial" panose="020B0604020202020204" pitchFamily="34" charset="0"/>
                <a:ea typeface="微软雅黑"/>
                <a:cs typeface="Arial" panose="020B0604020202020204" pitchFamily="34" charset="0"/>
                <a:sym typeface="+mn-lt"/>
              </a:rPr>
              <a:t>Private Cloud</a:t>
            </a:r>
          </a:p>
        </p:txBody>
      </p:sp>
      <p:sp>
        <p:nvSpPr>
          <p:cNvPr id="236" name="矩形 235"/>
          <p:cNvSpPr/>
          <p:nvPr/>
        </p:nvSpPr>
        <p:spPr>
          <a:xfrm>
            <a:off x="7545235" y="4457209"/>
            <a:ext cx="1189091" cy="245805"/>
          </a:xfrm>
          <a:prstGeom prst="rect">
            <a:avLst/>
          </a:prstGeom>
        </p:spPr>
        <p:txBody>
          <a:bodyPr wrap="square">
            <a:spAutoFit/>
          </a:bodyPr>
          <a:lstStyle/>
          <a:p>
            <a:pPr algn="ctr" defTabSz="2071457">
              <a:defRPr/>
            </a:pPr>
            <a:r>
              <a:rPr lang="en-US" altLang="zh-CN" sz="998" kern="0" dirty="0">
                <a:solidFill>
                  <a:prstClr val="black"/>
                </a:solidFill>
                <a:latin typeface="Arial" panose="020B0604020202020204" pitchFamily="34" charset="0"/>
                <a:ea typeface="微软雅黑"/>
                <a:cs typeface="Arial" panose="020B0604020202020204" pitchFamily="34" charset="0"/>
                <a:sym typeface="+mn-lt"/>
              </a:rPr>
              <a:t>Hyper Cloud</a:t>
            </a:r>
          </a:p>
        </p:txBody>
      </p:sp>
      <p:sp>
        <p:nvSpPr>
          <p:cNvPr id="238" name="矩形 237"/>
          <p:cNvSpPr/>
          <p:nvPr/>
        </p:nvSpPr>
        <p:spPr>
          <a:xfrm>
            <a:off x="10578871" y="2480266"/>
            <a:ext cx="477471" cy="278565"/>
          </a:xfrm>
          <a:prstGeom prst="rect">
            <a:avLst/>
          </a:prstGeom>
          <a:gradFill>
            <a:gsLst>
              <a:gs pos="0">
                <a:srgbClr val="B2B2B2"/>
              </a:gs>
              <a:gs pos="100000">
                <a:srgbClr val="B2B2B2">
                  <a:alpha val="0"/>
                </a:srgbClr>
              </a:gs>
            </a:gsLst>
            <a:lin ang="5400000" scaled="0"/>
          </a:gradFill>
          <a:ln w="15875">
            <a:noFill/>
          </a:ln>
        </p:spPr>
        <p:txBody>
          <a:bodyPr wrap="none" lIns="215661" tIns="107832" rIns="215661" bIns="107832" rtlCol="0" anchor="ctr">
            <a:noAutofit/>
          </a:bodyPr>
          <a:lstStyle/>
          <a:p>
            <a:pPr marL="309051" indent="-309051" algn="ctr" defTabSz="1077602" fontAlgn="base">
              <a:lnSpc>
                <a:spcPct val="150000"/>
              </a:lnSpc>
              <a:spcBef>
                <a:spcPct val="0"/>
              </a:spcBef>
              <a:spcAft>
                <a:spcPct val="0"/>
              </a:spcAft>
              <a:buFont typeface="Wingdings" panose="05000000000000000000" pitchFamily="2" charset="2"/>
              <a:buChar char="Ø"/>
              <a:defRPr/>
            </a:pPr>
            <a:endParaRPr lang="zh-CN" altLang="en-US" sz="1400" u="sng" kern="0" dirty="0">
              <a:solidFill>
                <a:prstClr val="black"/>
              </a:solidFill>
              <a:latin typeface="Arial" panose="020B0604020202020204" pitchFamily="34" charset="0"/>
              <a:ea typeface="微软雅黑"/>
              <a:cs typeface="Arial" panose="020B0604020202020204" pitchFamily="34" charset="0"/>
              <a:hlinkClick r:id="rId28" action="ppaction://hlinkpres?slideindex=1&amp;slidetitle="/>
            </a:endParaRPr>
          </a:p>
        </p:txBody>
      </p:sp>
      <p:sp>
        <p:nvSpPr>
          <p:cNvPr id="239" name="矩形 238"/>
          <p:cNvSpPr/>
          <p:nvPr/>
        </p:nvSpPr>
        <p:spPr>
          <a:xfrm>
            <a:off x="9601447" y="1872599"/>
            <a:ext cx="477471" cy="896289"/>
          </a:xfrm>
          <a:prstGeom prst="rect">
            <a:avLst/>
          </a:prstGeom>
          <a:gradFill>
            <a:gsLst>
              <a:gs pos="0">
                <a:srgbClr val="0070C0">
                  <a:alpha val="50000"/>
                </a:srgbClr>
              </a:gs>
              <a:gs pos="100000">
                <a:srgbClr val="0070C0">
                  <a:alpha val="0"/>
                </a:srgbClr>
              </a:gs>
            </a:gsLst>
            <a:lin ang="5400000" scaled="0"/>
          </a:gradFill>
          <a:ln w="15875">
            <a:noFill/>
          </a:ln>
        </p:spPr>
        <p:txBody>
          <a:bodyPr wrap="none" lIns="215661" tIns="107832" rIns="215661" bIns="107832" rtlCol="0" anchor="ctr">
            <a:noAutofit/>
          </a:bodyPr>
          <a:lstStyle/>
          <a:p>
            <a:pPr marL="309051" indent="-309051" algn="ctr" defTabSz="913812">
              <a:lnSpc>
                <a:spcPct val="150000"/>
              </a:lnSpc>
              <a:buFont typeface="Wingdings" panose="05000000000000000000" pitchFamily="2" charset="2"/>
              <a:buChar char="Ø"/>
              <a:defRPr/>
            </a:pPr>
            <a:endParaRPr lang="zh-CN" altLang="en-US" sz="1400" u="sng" kern="0" dirty="0">
              <a:solidFill>
                <a:prstClr val="black"/>
              </a:solidFill>
              <a:latin typeface="Arial" panose="020B0604020202020204" pitchFamily="34" charset="0"/>
              <a:ea typeface="微软雅黑"/>
              <a:cs typeface="Arial" panose="020B0604020202020204" pitchFamily="34" charset="0"/>
              <a:hlinkClick r:id="rId28" action="ppaction://hlinkpres?slideindex=1&amp;slidetitle="/>
            </a:endParaRPr>
          </a:p>
        </p:txBody>
      </p:sp>
      <p:cxnSp>
        <p:nvCxnSpPr>
          <p:cNvPr id="240" name="直接连接符 239"/>
          <p:cNvCxnSpPr/>
          <p:nvPr/>
        </p:nvCxnSpPr>
        <p:spPr bwMode="auto">
          <a:xfrm>
            <a:off x="9396999" y="2777637"/>
            <a:ext cx="1766126" cy="0"/>
          </a:xfrm>
          <a:prstGeom prst="line">
            <a:avLst/>
          </a:prstGeom>
          <a:noFill/>
          <a:ln w="9525" cap="flat" cmpd="sng" algn="ctr">
            <a:solidFill>
              <a:srgbClr val="0092DE">
                <a:alpha val="80000"/>
              </a:srgbClr>
            </a:solidFill>
            <a:prstDash val="solid"/>
            <a:round/>
            <a:headEnd type="none" w="med" len="med"/>
            <a:tailEnd type="none" w="med" len="med"/>
          </a:ln>
          <a:effectLst/>
        </p:spPr>
      </p:cxnSp>
      <p:sp>
        <p:nvSpPr>
          <p:cNvPr id="241" name="文本框 240"/>
          <p:cNvSpPr txBox="1"/>
          <p:nvPr/>
        </p:nvSpPr>
        <p:spPr bwMode="auto">
          <a:xfrm>
            <a:off x="10563160" y="2253354"/>
            <a:ext cx="576856" cy="215488"/>
          </a:xfrm>
          <a:prstGeom prst="rect">
            <a:avLst/>
          </a:prstGeom>
          <a:noFill/>
          <a:ln w="9525">
            <a:noFill/>
            <a:miter lim="800000"/>
          </a:ln>
        </p:spPr>
        <p:txBody>
          <a:bodyPr wrap="none" lIns="0" tIns="0" rIns="0" bIns="0" rtlCol="0">
            <a:spAutoFit/>
          </a:bodyPr>
          <a:lstStyle/>
          <a:p>
            <a:pPr marL="317203" indent="-317203" algn="ctr" defTabSz="913812">
              <a:buClr>
                <a:srgbClr val="990000"/>
              </a:buClr>
              <a:buSzPct val="60000"/>
              <a:defRPr/>
            </a:pPr>
            <a:r>
              <a:rPr lang="en-US" altLang="zh-CN" sz="1400" b="1" kern="0" dirty="0">
                <a:solidFill>
                  <a:srgbClr val="C7000B"/>
                </a:solidFill>
                <a:latin typeface="Arial" panose="020B0604020202020204" pitchFamily="34" charset="0"/>
                <a:ea typeface="微软雅黑"/>
                <a:cs typeface="Arial" panose="020B0604020202020204" pitchFamily="34" charset="0"/>
              </a:rPr>
              <a:t>2 Days</a:t>
            </a:r>
            <a:endParaRPr lang="zh-CN" altLang="en-US" sz="1400" kern="0" dirty="0">
              <a:solidFill>
                <a:srgbClr val="C7000B"/>
              </a:solidFill>
              <a:latin typeface="Arial" panose="020B0604020202020204" pitchFamily="34" charset="0"/>
              <a:ea typeface="微软雅黑"/>
              <a:cs typeface="Arial" panose="020B0604020202020204" pitchFamily="34" charset="0"/>
            </a:endParaRPr>
          </a:p>
        </p:txBody>
      </p:sp>
      <p:sp>
        <p:nvSpPr>
          <p:cNvPr id="242" name="文本框 241"/>
          <p:cNvSpPr txBox="1"/>
          <p:nvPr/>
        </p:nvSpPr>
        <p:spPr bwMode="auto">
          <a:xfrm>
            <a:off x="9224788" y="1627617"/>
            <a:ext cx="1230788" cy="215488"/>
          </a:xfrm>
          <a:prstGeom prst="rect">
            <a:avLst/>
          </a:prstGeom>
          <a:noFill/>
          <a:ln w="9525">
            <a:noFill/>
            <a:miter lim="800000"/>
          </a:ln>
        </p:spPr>
        <p:txBody>
          <a:bodyPr wrap="square" lIns="0" tIns="0" rIns="0" bIns="0" rtlCol="0">
            <a:spAutoFit/>
          </a:bodyPr>
          <a:lstStyle/>
          <a:p>
            <a:pPr marL="317203" indent="-317203" algn="ctr" defTabSz="913812">
              <a:buClr>
                <a:srgbClr val="990000"/>
              </a:buClr>
              <a:buSzPct val="60000"/>
              <a:defRPr/>
            </a:pPr>
            <a:r>
              <a:rPr lang="en-US" altLang="zh-CN" sz="1400" b="1" kern="0" dirty="0">
                <a:solidFill>
                  <a:srgbClr val="C7000B"/>
                </a:solidFill>
                <a:latin typeface="Arial" panose="020B0604020202020204" pitchFamily="34" charset="0"/>
                <a:ea typeface="微软雅黑"/>
                <a:cs typeface="Arial" panose="020B0604020202020204" pitchFamily="34" charset="0"/>
              </a:rPr>
              <a:t>1~2 Months </a:t>
            </a:r>
          </a:p>
        </p:txBody>
      </p:sp>
      <p:sp>
        <p:nvSpPr>
          <p:cNvPr id="243" name="Freeform 5"/>
          <p:cNvSpPr/>
          <p:nvPr/>
        </p:nvSpPr>
        <p:spPr bwMode="auto">
          <a:xfrm rot="4029016">
            <a:off x="10086881" y="1947083"/>
            <a:ext cx="449791" cy="313817"/>
          </a:xfrm>
          <a:custGeom>
            <a:avLst/>
            <a:gdLst>
              <a:gd name="T0" fmla="*/ 768 w 768"/>
              <a:gd name="T1" fmla="*/ 100 h 744"/>
              <a:gd name="T2" fmla="*/ 609 w 768"/>
              <a:gd name="T3" fmla="*/ 283 h 744"/>
              <a:gd name="T4" fmla="*/ 589 w 768"/>
              <a:gd name="T5" fmla="*/ 202 h 744"/>
              <a:gd name="T6" fmla="*/ 36 w 768"/>
              <a:gd name="T7" fmla="*/ 744 h 744"/>
              <a:gd name="T8" fmla="*/ 560 w 768"/>
              <a:gd name="T9" fmla="*/ 83 h 744"/>
              <a:gd name="T10" fmla="*/ 540 w 768"/>
              <a:gd name="T11" fmla="*/ 0 h 744"/>
              <a:gd name="T12" fmla="*/ 768 w 768"/>
              <a:gd name="T13" fmla="*/ 100 h 744"/>
            </a:gdLst>
            <a:ahLst/>
            <a:cxnLst>
              <a:cxn ang="0">
                <a:pos x="T0" y="T1"/>
              </a:cxn>
              <a:cxn ang="0">
                <a:pos x="T2" y="T3"/>
              </a:cxn>
              <a:cxn ang="0">
                <a:pos x="T4" y="T5"/>
              </a:cxn>
              <a:cxn ang="0">
                <a:pos x="T6" y="T7"/>
              </a:cxn>
              <a:cxn ang="0">
                <a:pos x="T8" y="T9"/>
              </a:cxn>
              <a:cxn ang="0">
                <a:pos x="T10" y="T11"/>
              </a:cxn>
              <a:cxn ang="0">
                <a:pos x="T12" y="T13"/>
              </a:cxn>
            </a:cxnLst>
            <a:rect l="0" t="0" r="r" b="b"/>
            <a:pathLst>
              <a:path w="768" h="744">
                <a:moveTo>
                  <a:pt x="768" y="100"/>
                </a:moveTo>
                <a:cubicBezTo>
                  <a:pt x="609" y="283"/>
                  <a:pt x="609" y="283"/>
                  <a:pt x="609" y="283"/>
                </a:cubicBezTo>
                <a:cubicBezTo>
                  <a:pt x="609" y="283"/>
                  <a:pt x="590" y="202"/>
                  <a:pt x="589" y="202"/>
                </a:cubicBezTo>
                <a:cubicBezTo>
                  <a:pt x="65" y="361"/>
                  <a:pt x="36" y="744"/>
                  <a:pt x="36" y="744"/>
                </a:cubicBezTo>
                <a:cubicBezTo>
                  <a:pt x="36" y="744"/>
                  <a:pt x="0" y="260"/>
                  <a:pt x="560" y="83"/>
                </a:cubicBezTo>
                <a:cubicBezTo>
                  <a:pt x="561" y="80"/>
                  <a:pt x="540" y="0"/>
                  <a:pt x="540" y="0"/>
                </a:cubicBezTo>
                <a:lnTo>
                  <a:pt x="768" y="100"/>
                </a:lnTo>
                <a:close/>
              </a:path>
            </a:pathLst>
          </a:custGeom>
          <a:gradFill>
            <a:gsLst>
              <a:gs pos="98230">
                <a:srgbClr val="C7000B">
                  <a:alpha val="0"/>
                </a:srgbClr>
              </a:gs>
              <a:gs pos="2000">
                <a:srgbClr val="C7000B"/>
              </a:gs>
            </a:gsLst>
            <a:lin ang="5400000" scaled="1"/>
          </a:gradFill>
          <a:ln>
            <a:noFill/>
          </a:ln>
          <a:effectLst/>
        </p:spPr>
        <p:txBody>
          <a:bodyPr lIns="215647" tIns="107827" rIns="215647" bIns="107827"/>
          <a:lstStyle/>
          <a:p>
            <a:pPr defTabSz="913812" eaLnBrk="0" hangingPunct="0">
              <a:spcBef>
                <a:spcPct val="20000"/>
              </a:spcBef>
              <a:buClr>
                <a:srgbClr val="990000"/>
              </a:buClr>
              <a:buSzPct val="60000"/>
              <a:defRPr/>
            </a:pPr>
            <a:endParaRPr lang="zh-CN" altLang="en-US" sz="1400" kern="0" dirty="0">
              <a:solidFill>
                <a:prstClr val="black"/>
              </a:solidFill>
              <a:latin typeface="Arial" panose="020B0604020202020204" pitchFamily="34" charset="0"/>
              <a:ea typeface="微软雅黑"/>
              <a:cs typeface="Arial" panose="020B0604020202020204" pitchFamily="34" charset="0"/>
            </a:endParaRPr>
          </a:p>
        </p:txBody>
      </p:sp>
      <p:sp>
        <p:nvSpPr>
          <p:cNvPr id="244" name="矩形 243"/>
          <p:cNvSpPr/>
          <p:nvPr/>
        </p:nvSpPr>
        <p:spPr>
          <a:xfrm>
            <a:off x="9037352" y="3031878"/>
            <a:ext cx="2650823" cy="212539"/>
          </a:xfrm>
          <a:prstGeom prst="rect">
            <a:avLst/>
          </a:prstGeom>
        </p:spPr>
        <p:txBody>
          <a:bodyPr wrap="square" lIns="0" tIns="0" rIns="0" bIns="0">
            <a:spAutoFit/>
          </a:bodyPr>
          <a:lstStyle/>
          <a:p>
            <a:pPr algn="ctr" defTabSz="2874841">
              <a:lnSpc>
                <a:spcPct val="150000"/>
              </a:lnSpc>
            </a:pPr>
            <a:r>
              <a:rPr lang="en-US" altLang="zh-CN" sz="1051" kern="0" dirty="0">
                <a:solidFill>
                  <a:prstClr val="black"/>
                </a:solidFill>
                <a:latin typeface="Arial" panose="020B0604020202020204" pitchFamily="34" charset="0"/>
                <a:ea typeface="微软雅黑"/>
                <a:cs typeface="Arial" panose="020B0604020202020204" pitchFamily="34" charset="0"/>
              </a:rPr>
              <a:t>Service deployment period</a:t>
            </a:r>
            <a:endParaRPr lang="zh-CN" altLang="en-US" sz="1051" dirty="0">
              <a:solidFill>
                <a:prstClr val="black"/>
              </a:solidFill>
              <a:latin typeface="Arial" panose="020B0604020202020204" pitchFamily="34" charset="0"/>
              <a:ea typeface="微软雅黑"/>
              <a:cs typeface="Arial" panose="020B0604020202020204" pitchFamily="34" charset="0"/>
            </a:endParaRPr>
          </a:p>
        </p:txBody>
      </p:sp>
      <p:sp>
        <p:nvSpPr>
          <p:cNvPr id="245" name="矩形 244"/>
          <p:cNvSpPr/>
          <p:nvPr/>
        </p:nvSpPr>
        <p:spPr>
          <a:xfrm>
            <a:off x="9324271" y="2801134"/>
            <a:ext cx="1031822" cy="277236"/>
          </a:xfrm>
          <a:prstGeom prst="rect">
            <a:avLst/>
          </a:prstGeom>
          <a:noFill/>
          <a:ln w="12700" cap="flat" cmpd="sng" algn="ctr">
            <a:noFill/>
            <a:prstDash val="solid"/>
            <a:miter lim="800000"/>
          </a:ln>
          <a:effectLst/>
        </p:spPr>
        <p:txBody>
          <a:bodyPr rot="0" spcFirstLastPara="0" vertOverflow="overflow" horzOverflow="overflow" vert="horz" wrap="square" lIns="91344" tIns="45671" rIns="91344" bIns="45671" numCol="1" spcCol="0" rtlCol="0" fromWordArt="0" anchor="ctr" anchorCtr="0" forceAA="0" compatLnSpc="1">
            <a:noAutofit/>
          </a:bodyPr>
          <a:lstStyle/>
          <a:p>
            <a:pPr algn="ctr" defTabSz="913812">
              <a:defRPr/>
            </a:pPr>
            <a:r>
              <a:rPr lang="en-US" altLang="zh-CN" sz="1098" kern="0" dirty="0">
                <a:solidFill>
                  <a:prstClr val="black"/>
                </a:solidFill>
                <a:latin typeface="Arial" panose="020B0604020202020204" pitchFamily="34" charset="0"/>
                <a:ea typeface="微软雅黑"/>
                <a:cs typeface="Arial" panose="020B0604020202020204" pitchFamily="34" charset="0"/>
              </a:rPr>
              <a:t>Before</a:t>
            </a:r>
            <a:endParaRPr lang="zh-CN" altLang="en-US" sz="1098" kern="0" dirty="0">
              <a:solidFill>
                <a:prstClr val="black"/>
              </a:solidFill>
              <a:latin typeface="Arial" panose="020B0604020202020204" pitchFamily="34" charset="0"/>
              <a:ea typeface="微软雅黑"/>
              <a:cs typeface="Arial" panose="020B0604020202020204" pitchFamily="34" charset="0"/>
            </a:endParaRPr>
          </a:p>
        </p:txBody>
      </p:sp>
      <p:sp>
        <p:nvSpPr>
          <p:cNvPr id="246" name="矩形 245"/>
          <p:cNvSpPr/>
          <p:nvPr/>
        </p:nvSpPr>
        <p:spPr>
          <a:xfrm>
            <a:off x="10342992" y="2798319"/>
            <a:ext cx="1050242" cy="277236"/>
          </a:xfrm>
          <a:prstGeom prst="rect">
            <a:avLst/>
          </a:prstGeom>
          <a:noFill/>
          <a:ln w="12700" cap="flat" cmpd="sng" algn="ctr">
            <a:noFill/>
            <a:prstDash val="solid"/>
            <a:miter lim="800000"/>
          </a:ln>
          <a:effectLst/>
        </p:spPr>
        <p:txBody>
          <a:bodyPr rot="0" spcFirstLastPara="0" vertOverflow="overflow" horzOverflow="overflow" vert="horz" wrap="square" lIns="91344" tIns="45671" rIns="91344" bIns="45671" numCol="1" spcCol="0" rtlCol="0" fromWordArt="0" anchor="ctr" anchorCtr="0" forceAA="0" compatLnSpc="1">
            <a:noAutofit/>
          </a:bodyPr>
          <a:lstStyle/>
          <a:p>
            <a:pPr algn="ctr" defTabSz="913812">
              <a:defRPr/>
            </a:pPr>
            <a:r>
              <a:rPr lang="en-US" altLang="zh-CN" sz="1098" kern="0" dirty="0">
                <a:solidFill>
                  <a:prstClr val="black"/>
                </a:solidFill>
                <a:latin typeface="Arial" panose="020B0604020202020204" pitchFamily="34" charset="0"/>
                <a:ea typeface="微软雅黑"/>
                <a:cs typeface="Arial" panose="020B0604020202020204" pitchFamily="34" charset="0"/>
              </a:rPr>
              <a:t>Now</a:t>
            </a:r>
          </a:p>
        </p:txBody>
      </p:sp>
      <p:sp>
        <p:nvSpPr>
          <p:cNvPr id="247" name="矩形 246"/>
          <p:cNvSpPr/>
          <p:nvPr/>
        </p:nvSpPr>
        <p:spPr>
          <a:xfrm>
            <a:off x="9037352" y="5385372"/>
            <a:ext cx="2437710" cy="505006"/>
          </a:xfrm>
          <a:prstGeom prst="rect">
            <a:avLst/>
          </a:prstGeom>
        </p:spPr>
        <p:txBody>
          <a:bodyPr wrap="square" lIns="0" tIns="0" rIns="0" bIns="0">
            <a:spAutoFit/>
          </a:bodyPr>
          <a:lstStyle/>
          <a:p>
            <a:pPr marL="171200" indent="-171200" defTabSz="2874841">
              <a:lnSpc>
                <a:spcPct val="150000"/>
              </a:lnSpc>
              <a:buFont typeface="Arial" panose="020B0604020202020204" pitchFamily="34" charset="0"/>
              <a:buChar char="•"/>
            </a:pPr>
            <a:r>
              <a:rPr lang="en-US" altLang="zh-CN" sz="1168" b="1" kern="0" dirty="0">
                <a:solidFill>
                  <a:srgbClr val="C7000B"/>
                </a:solidFill>
                <a:latin typeface="Arial Narrow" panose="020B0606020202030204" pitchFamily="34" charset="0"/>
                <a:ea typeface="方正兰亭黑简体" panose="02000500000000000000" pitchFamily="2" charset="-122"/>
                <a:cs typeface="Arial" panose="020B0604020202020204" pitchFamily="34" charset="0"/>
                <a:sym typeface="Huawei Sans" panose="020C0503030203020204" pitchFamily="34" charset="0"/>
              </a:rPr>
              <a:t>1800+ </a:t>
            </a:r>
            <a:r>
              <a:rPr lang="en-US" altLang="zh-CN" sz="1168" dirty="0">
                <a:solidFill>
                  <a:prstClr val="black"/>
                </a:solidFill>
                <a:latin typeface="Arial Narrow" panose="020B0606020202030204" pitchFamily="34" charset="0"/>
                <a:ea typeface="微软雅黑"/>
                <a:cs typeface="Arial" panose="020B0604020202020204" pitchFamily="34" charset="0"/>
              </a:rPr>
              <a:t>Healthcare Access</a:t>
            </a:r>
          </a:p>
          <a:p>
            <a:pPr marL="171200" indent="-171200" defTabSz="2874841">
              <a:lnSpc>
                <a:spcPct val="150000"/>
              </a:lnSpc>
              <a:buFont typeface="Arial" panose="020B0604020202020204" pitchFamily="34" charset="0"/>
              <a:buChar char="•"/>
            </a:pPr>
            <a:r>
              <a:rPr lang="en-US" altLang="zh-CN" sz="1168" b="1" kern="0" dirty="0">
                <a:solidFill>
                  <a:srgbClr val="C7000B"/>
                </a:solidFill>
                <a:latin typeface="Arial Narrow" panose="020B0606020202030204" pitchFamily="34" charset="0"/>
                <a:ea typeface="方正兰亭黑简体" panose="02000500000000000000" pitchFamily="2" charset="-122"/>
                <a:cs typeface="Arial" panose="020B0604020202020204" pitchFamily="34" charset="0"/>
                <a:sym typeface="Huawei Sans" panose="020C0503030203020204" pitchFamily="34" charset="0"/>
              </a:rPr>
              <a:t>2400+ </a:t>
            </a:r>
            <a:r>
              <a:rPr lang="en-US" altLang="zh-CN" sz="1168" dirty="0">
                <a:solidFill>
                  <a:prstClr val="black"/>
                </a:solidFill>
                <a:latin typeface="Arial Narrow" panose="020B0606020202030204" pitchFamily="34" charset="0"/>
                <a:ea typeface="微软雅黑"/>
                <a:cs typeface="Arial" panose="020B0604020202020204" pitchFamily="34" charset="0"/>
              </a:rPr>
              <a:t>Schools Access Education Clouds</a:t>
            </a:r>
          </a:p>
        </p:txBody>
      </p:sp>
      <p:sp>
        <p:nvSpPr>
          <p:cNvPr id="249" name="矩形 248"/>
          <p:cNvSpPr/>
          <p:nvPr/>
        </p:nvSpPr>
        <p:spPr>
          <a:xfrm>
            <a:off x="9542386" y="4350885"/>
            <a:ext cx="477472" cy="374845"/>
          </a:xfrm>
          <a:prstGeom prst="rect">
            <a:avLst/>
          </a:prstGeom>
          <a:gradFill>
            <a:gsLst>
              <a:gs pos="0">
                <a:srgbClr val="B2B2B2"/>
              </a:gs>
              <a:gs pos="100000">
                <a:srgbClr val="B2B2B2">
                  <a:alpha val="0"/>
                </a:srgbClr>
              </a:gs>
            </a:gsLst>
            <a:lin ang="5400000" scaled="0"/>
          </a:gradFill>
          <a:ln w="15875">
            <a:noFill/>
          </a:ln>
        </p:spPr>
        <p:txBody>
          <a:bodyPr wrap="none" lIns="215661" tIns="107832" rIns="215661" bIns="107832" rtlCol="0" anchor="ctr">
            <a:noAutofit/>
          </a:bodyPr>
          <a:lstStyle/>
          <a:p>
            <a:pPr marL="309051" indent="-309051" algn="ctr" defTabSz="1077602" fontAlgn="base">
              <a:lnSpc>
                <a:spcPct val="150000"/>
              </a:lnSpc>
              <a:spcBef>
                <a:spcPct val="0"/>
              </a:spcBef>
              <a:spcAft>
                <a:spcPct val="0"/>
              </a:spcAft>
              <a:buFont typeface="Wingdings" panose="05000000000000000000" pitchFamily="2" charset="2"/>
              <a:buChar char="Ø"/>
              <a:defRPr/>
            </a:pPr>
            <a:endParaRPr lang="zh-CN" altLang="en-US" sz="1400" u="sng" kern="0" dirty="0">
              <a:solidFill>
                <a:prstClr val="black"/>
              </a:solidFill>
              <a:latin typeface="Arial" panose="020B0604020202020204" pitchFamily="34" charset="0"/>
              <a:ea typeface="微软雅黑"/>
              <a:cs typeface="Arial" panose="020B0604020202020204" pitchFamily="34" charset="0"/>
              <a:hlinkClick r:id="rId28" action="ppaction://hlinkpres?slideindex=1&amp;slidetitle="/>
            </a:endParaRPr>
          </a:p>
        </p:txBody>
      </p:sp>
      <p:sp>
        <p:nvSpPr>
          <p:cNvPr id="250" name="矩形 249"/>
          <p:cNvSpPr/>
          <p:nvPr/>
        </p:nvSpPr>
        <p:spPr>
          <a:xfrm>
            <a:off x="10609295" y="3955927"/>
            <a:ext cx="477472" cy="769801"/>
          </a:xfrm>
          <a:prstGeom prst="rect">
            <a:avLst/>
          </a:prstGeom>
          <a:gradFill>
            <a:gsLst>
              <a:gs pos="0">
                <a:srgbClr val="0070C0">
                  <a:alpha val="50000"/>
                </a:srgbClr>
              </a:gs>
              <a:gs pos="100000">
                <a:srgbClr val="0070C0">
                  <a:alpha val="0"/>
                </a:srgbClr>
              </a:gs>
            </a:gsLst>
            <a:lin ang="5400000" scaled="0"/>
          </a:gradFill>
          <a:ln w="15875">
            <a:noFill/>
          </a:ln>
        </p:spPr>
        <p:txBody>
          <a:bodyPr wrap="none" lIns="215661" tIns="107832" rIns="215661" bIns="107832" rtlCol="0" anchor="ctr">
            <a:noAutofit/>
          </a:bodyPr>
          <a:lstStyle/>
          <a:p>
            <a:pPr marL="309051" indent="-309051" algn="ctr" defTabSz="913812">
              <a:lnSpc>
                <a:spcPct val="150000"/>
              </a:lnSpc>
              <a:buFont typeface="Wingdings" panose="05000000000000000000" pitchFamily="2" charset="2"/>
              <a:buChar char="Ø"/>
              <a:defRPr/>
            </a:pPr>
            <a:endParaRPr lang="zh-CN" altLang="en-US" sz="1400" u="sng" kern="0" dirty="0">
              <a:solidFill>
                <a:prstClr val="black"/>
              </a:solidFill>
              <a:latin typeface="Arial" panose="020B0604020202020204" pitchFamily="34" charset="0"/>
              <a:ea typeface="微软雅黑"/>
              <a:cs typeface="Arial" panose="020B0604020202020204" pitchFamily="34" charset="0"/>
              <a:hlinkClick r:id="rId28" action="ppaction://hlinkpres?slideindex=1&amp;slidetitle="/>
            </a:endParaRPr>
          </a:p>
        </p:txBody>
      </p:sp>
      <p:cxnSp>
        <p:nvCxnSpPr>
          <p:cNvPr id="251" name="直接连接符 250"/>
          <p:cNvCxnSpPr/>
          <p:nvPr/>
        </p:nvCxnSpPr>
        <p:spPr bwMode="auto">
          <a:xfrm>
            <a:off x="9427420" y="4734478"/>
            <a:ext cx="1766129" cy="0"/>
          </a:xfrm>
          <a:prstGeom prst="line">
            <a:avLst/>
          </a:prstGeom>
          <a:noFill/>
          <a:ln w="9525" cap="flat" cmpd="sng" algn="ctr">
            <a:solidFill>
              <a:srgbClr val="0092DE">
                <a:alpha val="80000"/>
              </a:srgbClr>
            </a:solidFill>
            <a:prstDash val="solid"/>
            <a:round/>
            <a:headEnd type="none" w="med" len="med"/>
            <a:tailEnd type="none" w="med" len="med"/>
          </a:ln>
          <a:effectLst/>
        </p:spPr>
      </p:cxnSp>
      <p:sp>
        <p:nvSpPr>
          <p:cNvPr id="252" name="文本框 251"/>
          <p:cNvSpPr txBox="1"/>
          <p:nvPr/>
        </p:nvSpPr>
        <p:spPr bwMode="auto">
          <a:xfrm>
            <a:off x="10371646" y="3540079"/>
            <a:ext cx="1020713" cy="377136"/>
          </a:xfrm>
          <a:prstGeom prst="rect">
            <a:avLst/>
          </a:prstGeom>
          <a:noFill/>
          <a:ln w="9525">
            <a:noFill/>
            <a:miter lim="800000"/>
          </a:ln>
        </p:spPr>
        <p:txBody>
          <a:bodyPr wrap="none" lIns="0" tIns="0" rIns="0" bIns="0" rtlCol="0">
            <a:spAutoFit/>
          </a:bodyPr>
          <a:lstStyle/>
          <a:p>
            <a:pPr marL="317203" indent="-317203" algn="ctr" defTabSz="913812">
              <a:buClr>
                <a:srgbClr val="990000"/>
              </a:buClr>
              <a:buSzPct val="60000"/>
              <a:defRPr/>
            </a:pPr>
            <a:r>
              <a:rPr lang="en-US" altLang="zh-CN" sz="1400" b="1" kern="0" dirty="0">
                <a:solidFill>
                  <a:srgbClr val="C7000B"/>
                </a:solidFill>
                <a:latin typeface="Arial" panose="020B0604020202020204" pitchFamily="34" charset="0"/>
                <a:ea typeface="微软雅黑"/>
                <a:cs typeface="Arial" panose="020B0604020202020204" pitchFamily="34" charset="0"/>
              </a:rPr>
              <a:t>1800+</a:t>
            </a:r>
          </a:p>
          <a:p>
            <a:pPr marL="317203" indent="-317203" algn="ctr" defTabSz="913812">
              <a:buClr>
                <a:srgbClr val="990000"/>
              </a:buClr>
              <a:buSzPct val="60000"/>
              <a:defRPr/>
            </a:pPr>
            <a:r>
              <a:rPr lang="en-US" altLang="zh-CN" sz="1051" kern="0" dirty="0">
                <a:solidFill>
                  <a:prstClr val="black"/>
                </a:solidFill>
                <a:latin typeface="Arial" panose="020B0604020202020204" pitchFamily="34" charset="0"/>
                <a:ea typeface="微软雅黑"/>
                <a:cs typeface="Arial" panose="020B0604020202020204" pitchFamily="34" charset="0"/>
              </a:rPr>
              <a:t>private lines/year</a:t>
            </a:r>
            <a:endParaRPr lang="zh-CN" altLang="en-US" sz="1400" kern="0" dirty="0">
              <a:solidFill>
                <a:prstClr val="black"/>
              </a:solidFill>
              <a:latin typeface="Arial" panose="020B0604020202020204" pitchFamily="34" charset="0"/>
              <a:ea typeface="微软雅黑"/>
              <a:cs typeface="Arial" panose="020B0604020202020204" pitchFamily="34" charset="0"/>
            </a:endParaRPr>
          </a:p>
        </p:txBody>
      </p:sp>
      <p:sp>
        <p:nvSpPr>
          <p:cNvPr id="253" name="文本框 252"/>
          <p:cNvSpPr txBox="1"/>
          <p:nvPr/>
        </p:nvSpPr>
        <p:spPr bwMode="auto">
          <a:xfrm>
            <a:off x="9153161" y="3956891"/>
            <a:ext cx="1230790" cy="377136"/>
          </a:xfrm>
          <a:prstGeom prst="rect">
            <a:avLst/>
          </a:prstGeom>
          <a:noFill/>
          <a:ln w="9525">
            <a:noFill/>
            <a:miter lim="800000"/>
          </a:ln>
        </p:spPr>
        <p:txBody>
          <a:bodyPr wrap="square" lIns="0" tIns="0" rIns="0" bIns="0" rtlCol="0">
            <a:spAutoFit/>
          </a:bodyPr>
          <a:lstStyle/>
          <a:p>
            <a:pPr marL="317203" indent="-317203" algn="ctr" defTabSz="913812">
              <a:buClr>
                <a:srgbClr val="990000"/>
              </a:buClr>
              <a:buSzPct val="60000"/>
              <a:defRPr/>
            </a:pPr>
            <a:r>
              <a:rPr lang="en-US" altLang="zh-CN" sz="1400" b="1" kern="0" dirty="0">
                <a:solidFill>
                  <a:srgbClr val="C7000B"/>
                </a:solidFill>
                <a:latin typeface="Arial" panose="020B0604020202020204" pitchFamily="34" charset="0"/>
                <a:ea typeface="微软雅黑"/>
                <a:cs typeface="Arial" panose="020B0604020202020204" pitchFamily="34" charset="0"/>
              </a:rPr>
              <a:t>600 </a:t>
            </a:r>
          </a:p>
          <a:p>
            <a:pPr marL="317203" indent="-317203" algn="ctr" defTabSz="913812">
              <a:buClr>
                <a:srgbClr val="990000"/>
              </a:buClr>
              <a:buSzPct val="60000"/>
              <a:defRPr/>
            </a:pPr>
            <a:r>
              <a:rPr lang="en-US" altLang="zh-CN" sz="1051" kern="0" dirty="0">
                <a:solidFill>
                  <a:prstClr val="black"/>
                </a:solidFill>
                <a:latin typeface="Arial" panose="020B0604020202020204" pitchFamily="34" charset="0"/>
                <a:ea typeface="微软雅黑"/>
                <a:cs typeface="Arial" panose="020B0604020202020204" pitchFamily="34" charset="0"/>
              </a:rPr>
              <a:t>private lines/year</a:t>
            </a:r>
            <a:endParaRPr lang="zh-CN" altLang="en-US" sz="1400" kern="0" dirty="0">
              <a:solidFill>
                <a:prstClr val="black"/>
              </a:solidFill>
              <a:latin typeface="Arial" panose="020B0604020202020204" pitchFamily="34" charset="0"/>
              <a:ea typeface="微软雅黑"/>
              <a:cs typeface="Arial" panose="020B0604020202020204" pitchFamily="34" charset="0"/>
            </a:endParaRPr>
          </a:p>
        </p:txBody>
      </p:sp>
      <p:sp>
        <p:nvSpPr>
          <p:cNvPr id="254" name="Freeform 5"/>
          <p:cNvSpPr/>
          <p:nvPr/>
        </p:nvSpPr>
        <p:spPr bwMode="auto">
          <a:xfrm rot="17570984" flipV="1">
            <a:off x="10089679" y="4166624"/>
            <a:ext cx="449792" cy="313817"/>
          </a:xfrm>
          <a:custGeom>
            <a:avLst/>
            <a:gdLst>
              <a:gd name="T0" fmla="*/ 768 w 768"/>
              <a:gd name="T1" fmla="*/ 100 h 744"/>
              <a:gd name="T2" fmla="*/ 609 w 768"/>
              <a:gd name="T3" fmla="*/ 283 h 744"/>
              <a:gd name="T4" fmla="*/ 589 w 768"/>
              <a:gd name="T5" fmla="*/ 202 h 744"/>
              <a:gd name="T6" fmla="*/ 36 w 768"/>
              <a:gd name="T7" fmla="*/ 744 h 744"/>
              <a:gd name="T8" fmla="*/ 560 w 768"/>
              <a:gd name="T9" fmla="*/ 83 h 744"/>
              <a:gd name="T10" fmla="*/ 540 w 768"/>
              <a:gd name="T11" fmla="*/ 0 h 744"/>
              <a:gd name="T12" fmla="*/ 768 w 768"/>
              <a:gd name="T13" fmla="*/ 100 h 744"/>
            </a:gdLst>
            <a:ahLst/>
            <a:cxnLst>
              <a:cxn ang="0">
                <a:pos x="T0" y="T1"/>
              </a:cxn>
              <a:cxn ang="0">
                <a:pos x="T2" y="T3"/>
              </a:cxn>
              <a:cxn ang="0">
                <a:pos x="T4" y="T5"/>
              </a:cxn>
              <a:cxn ang="0">
                <a:pos x="T6" y="T7"/>
              </a:cxn>
              <a:cxn ang="0">
                <a:pos x="T8" y="T9"/>
              </a:cxn>
              <a:cxn ang="0">
                <a:pos x="T10" y="T11"/>
              </a:cxn>
              <a:cxn ang="0">
                <a:pos x="T12" y="T13"/>
              </a:cxn>
            </a:cxnLst>
            <a:rect l="0" t="0" r="r" b="b"/>
            <a:pathLst>
              <a:path w="768" h="744">
                <a:moveTo>
                  <a:pt x="768" y="100"/>
                </a:moveTo>
                <a:cubicBezTo>
                  <a:pt x="609" y="283"/>
                  <a:pt x="609" y="283"/>
                  <a:pt x="609" y="283"/>
                </a:cubicBezTo>
                <a:cubicBezTo>
                  <a:pt x="609" y="283"/>
                  <a:pt x="590" y="202"/>
                  <a:pt x="589" y="202"/>
                </a:cubicBezTo>
                <a:cubicBezTo>
                  <a:pt x="65" y="361"/>
                  <a:pt x="36" y="744"/>
                  <a:pt x="36" y="744"/>
                </a:cubicBezTo>
                <a:cubicBezTo>
                  <a:pt x="36" y="744"/>
                  <a:pt x="0" y="260"/>
                  <a:pt x="560" y="83"/>
                </a:cubicBezTo>
                <a:cubicBezTo>
                  <a:pt x="561" y="80"/>
                  <a:pt x="540" y="0"/>
                  <a:pt x="540" y="0"/>
                </a:cubicBezTo>
                <a:lnTo>
                  <a:pt x="768" y="100"/>
                </a:lnTo>
                <a:close/>
              </a:path>
            </a:pathLst>
          </a:custGeom>
          <a:gradFill>
            <a:gsLst>
              <a:gs pos="98230">
                <a:srgbClr val="C7000B">
                  <a:alpha val="0"/>
                </a:srgbClr>
              </a:gs>
              <a:gs pos="2000">
                <a:srgbClr val="C7000B"/>
              </a:gs>
            </a:gsLst>
            <a:lin ang="5400000" scaled="1"/>
          </a:gradFill>
          <a:ln>
            <a:noFill/>
          </a:ln>
          <a:effectLst/>
        </p:spPr>
        <p:txBody>
          <a:bodyPr lIns="215647" tIns="107827" rIns="215647" bIns="107827"/>
          <a:lstStyle/>
          <a:p>
            <a:pPr defTabSz="913812" eaLnBrk="0" hangingPunct="0">
              <a:spcBef>
                <a:spcPct val="20000"/>
              </a:spcBef>
              <a:buClr>
                <a:srgbClr val="990000"/>
              </a:buClr>
              <a:buSzPct val="60000"/>
              <a:defRPr/>
            </a:pPr>
            <a:endParaRPr lang="zh-CN" altLang="en-US" sz="1400" kern="0" dirty="0">
              <a:solidFill>
                <a:prstClr val="black"/>
              </a:solidFill>
              <a:latin typeface="Arial" panose="020B0604020202020204" pitchFamily="34" charset="0"/>
              <a:ea typeface="微软雅黑"/>
              <a:cs typeface="Arial" panose="020B0604020202020204" pitchFamily="34" charset="0"/>
            </a:endParaRPr>
          </a:p>
        </p:txBody>
      </p:sp>
      <p:sp>
        <p:nvSpPr>
          <p:cNvPr id="255" name="矩形 254"/>
          <p:cNvSpPr/>
          <p:nvPr/>
        </p:nvSpPr>
        <p:spPr>
          <a:xfrm>
            <a:off x="9304173" y="4741643"/>
            <a:ext cx="1031822" cy="277236"/>
          </a:xfrm>
          <a:prstGeom prst="rect">
            <a:avLst/>
          </a:prstGeom>
          <a:noFill/>
          <a:ln w="12700" cap="flat" cmpd="sng" algn="ctr">
            <a:noFill/>
            <a:prstDash val="solid"/>
            <a:miter lim="800000"/>
          </a:ln>
          <a:effectLst/>
        </p:spPr>
        <p:txBody>
          <a:bodyPr rot="0" spcFirstLastPara="0" vertOverflow="overflow" horzOverflow="overflow" vert="horz" wrap="square" lIns="91344" tIns="45671" rIns="91344" bIns="45671" numCol="1" spcCol="0" rtlCol="0" fromWordArt="0" anchor="ctr" anchorCtr="0" forceAA="0" compatLnSpc="1">
            <a:noAutofit/>
          </a:bodyPr>
          <a:lstStyle/>
          <a:p>
            <a:pPr algn="ctr" defTabSz="913812">
              <a:defRPr/>
            </a:pPr>
            <a:r>
              <a:rPr lang="en-US" altLang="zh-CN" sz="1098" kern="0" dirty="0">
                <a:solidFill>
                  <a:prstClr val="black"/>
                </a:solidFill>
                <a:latin typeface="Arial" panose="020B0604020202020204" pitchFamily="34" charset="0"/>
                <a:ea typeface="微软雅黑"/>
                <a:cs typeface="Arial" panose="020B0604020202020204" pitchFamily="34" charset="0"/>
              </a:rPr>
              <a:t>Before</a:t>
            </a:r>
            <a:endParaRPr lang="zh-CN" altLang="en-US" sz="1098" kern="0" dirty="0">
              <a:solidFill>
                <a:prstClr val="black"/>
              </a:solidFill>
              <a:latin typeface="Arial" panose="020B0604020202020204" pitchFamily="34" charset="0"/>
              <a:ea typeface="微软雅黑"/>
              <a:cs typeface="Arial" panose="020B0604020202020204" pitchFamily="34" charset="0"/>
            </a:endParaRPr>
          </a:p>
        </p:txBody>
      </p:sp>
      <p:sp>
        <p:nvSpPr>
          <p:cNvPr id="256" name="矩形 255"/>
          <p:cNvSpPr/>
          <p:nvPr/>
        </p:nvSpPr>
        <p:spPr>
          <a:xfrm>
            <a:off x="10382966" y="4749618"/>
            <a:ext cx="1050242" cy="277236"/>
          </a:xfrm>
          <a:prstGeom prst="rect">
            <a:avLst/>
          </a:prstGeom>
          <a:noFill/>
          <a:ln w="12700" cap="flat" cmpd="sng" algn="ctr">
            <a:noFill/>
            <a:prstDash val="solid"/>
            <a:miter lim="800000"/>
          </a:ln>
          <a:effectLst/>
        </p:spPr>
        <p:txBody>
          <a:bodyPr rot="0" spcFirstLastPara="0" vertOverflow="overflow" horzOverflow="overflow" vert="horz" wrap="square" lIns="91344" tIns="45671" rIns="91344" bIns="45671" numCol="1" spcCol="0" rtlCol="0" fromWordArt="0" anchor="ctr" anchorCtr="0" forceAA="0" compatLnSpc="1">
            <a:noAutofit/>
          </a:bodyPr>
          <a:lstStyle/>
          <a:p>
            <a:pPr algn="ctr" defTabSz="913812">
              <a:defRPr/>
            </a:pPr>
            <a:r>
              <a:rPr lang="en-US" altLang="zh-CN" sz="1098" kern="0" dirty="0">
                <a:solidFill>
                  <a:prstClr val="black"/>
                </a:solidFill>
                <a:latin typeface="Arial" panose="020B0604020202020204" pitchFamily="34" charset="0"/>
                <a:ea typeface="微软雅黑"/>
                <a:cs typeface="Arial" panose="020B0604020202020204" pitchFamily="34" charset="0"/>
              </a:rPr>
              <a:t>Now</a:t>
            </a:r>
          </a:p>
        </p:txBody>
      </p:sp>
      <p:grpSp>
        <p:nvGrpSpPr>
          <p:cNvPr id="257" name="组合 256"/>
          <p:cNvGrpSpPr/>
          <p:nvPr/>
        </p:nvGrpSpPr>
        <p:grpSpPr>
          <a:xfrm>
            <a:off x="3658332" y="5409888"/>
            <a:ext cx="4977595" cy="574289"/>
            <a:chOff x="3560470" y="5379707"/>
            <a:chExt cx="4428005" cy="541056"/>
          </a:xfrm>
        </p:grpSpPr>
        <p:sp>
          <p:nvSpPr>
            <p:cNvPr id="258" name="矩形 257"/>
            <p:cNvSpPr/>
            <p:nvPr/>
          </p:nvSpPr>
          <p:spPr>
            <a:xfrm>
              <a:off x="3560470" y="5379707"/>
              <a:ext cx="1363627" cy="541056"/>
            </a:xfrm>
            <a:prstGeom prst="rect">
              <a:avLst/>
            </a:prstGeom>
            <a:gradFill>
              <a:gsLst>
                <a:gs pos="0">
                  <a:srgbClr val="666666">
                    <a:alpha val="0"/>
                  </a:srgbClr>
                </a:gs>
                <a:gs pos="100000">
                  <a:srgbClr val="666666">
                    <a:alpha val="4000"/>
                  </a:srgbClr>
                </a:gs>
              </a:gsLst>
              <a:lin ang="0" scaled="1"/>
            </a:gradFill>
            <a:ln w="12700" cap="flat" cmpd="sng" algn="ctr">
              <a:noFill/>
              <a:prstDash val="solid"/>
              <a:miter lim="800000"/>
            </a:ln>
            <a:effectLst/>
          </p:spPr>
          <p:txBody>
            <a:bodyPr rot="0" spcFirstLastPara="0" vertOverflow="overflow" horzOverflow="overflow" vert="horz" wrap="square" lIns="91344" tIns="45671" rIns="91344" bIns="45671" numCol="1" spcCol="0" rtlCol="0" fromWordArt="0" anchor="ctr" anchorCtr="0" forceAA="0" compatLnSpc="1">
              <a:noAutofit/>
            </a:bodyPr>
            <a:lstStyle/>
            <a:p>
              <a:pPr algn="ctr" defTabSz="1067226">
                <a:defRPr/>
              </a:pPr>
              <a:endParaRPr lang="zh-CN" altLang="en-US" sz="800" kern="0">
                <a:solidFill>
                  <a:prstClr val="black"/>
                </a:solidFill>
                <a:latin typeface="Arial" panose="020B0604020202020204" pitchFamily="34" charset="0"/>
                <a:ea typeface="微软雅黑"/>
                <a:cs typeface="Arial" panose="020B0604020202020204" pitchFamily="34" charset="0"/>
              </a:endParaRPr>
            </a:p>
          </p:txBody>
        </p:sp>
        <p:sp>
          <p:nvSpPr>
            <p:cNvPr id="259" name="矩形 258"/>
            <p:cNvSpPr/>
            <p:nvPr/>
          </p:nvSpPr>
          <p:spPr>
            <a:xfrm>
              <a:off x="5092659" y="5379707"/>
              <a:ext cx="1363627" cy="541056"/>
            </a:xfrm>
            <a:prstGeom prst="rect">
              <a:avLst/>
            </a:prstGeom>
            <a:gradFill>
              <a:gsLst>
                <a:gs pos="0">
                  <a:srgbClr val="666666">
                    <a:alpha val="0"/>
                  </a:srgbClr>
                </a:gs>
                <a:gs pos="100000">
                  <a:srgbClr val="666666">
                    <a:alpha val="4000"/>
                  </a:srgbClr>
                </a:gs>
              </a:gsLst>
              <a:lin ang="0" scaled="1"/>
            </a:gradFill>
            <a:ln w="12700" cap="flat" cmpd="sng" algn="ctr">
              <a:noFill/>
              <a:prstDash val="solid"/>
              <a:miter lim="800000"/>
            </a:ln>
            <a:effectLst/>
          </p:spPr>
          <p:txBody>
            <a:bodyPr rot="0" spcFirstLastPara="0" vertOverflow="overflow" horzOverflow="overflow" vert="horz" wrap="square" lIns="91344" tIns="45671" rIns="91344" bIns="45671" numCol="1" spcCol="0" rtlCol="0" fromWordArt="0" anchor="ctr" anchorCtr="0" forceAA="0" compatLnSpc="1">
              <a:noAutofit/>
            </a:bodyPr>
            <a:lstStyle/>
            <a:p>
              <a:pPr algn="ctr" defTabSz="1067226">
                <a:defRPr/>
              </a:pPr>
              <a:endParaRPr lang="zh-CN" altLang="en-US" sz="800" kern="0">
                <a:solidFill>
                  <a:prstClr val="black"/>
                </a:solidFill>
                <a:latin typeface="Arial" panose="020B0604020202020204" pitchFamily="34" charset="0"/>
                <a:ea typeface="微软雅黑"/>
                <a:cs typeface="Arial" panose="020B0604020202020204" pitchFamily="34" charset="0"/>
              </a:endParaRPr>
            </a:p>
          </p:txBody>
        </p:sp>
        <p:sp>
          <p:nvSpPr>
            <p:cNvPr id="260" name="矩形 259"/>
            <p:cNvSpPr/>
            <p:nvPr/>
          </p:nvSpPr>
          <p:spPr>
            <a:xfrm>
              <a:off x="6624848" y="5379707"/>
              <a:ext cx="1363627" cy="541056"/>
            </a:xfrm>
            <a:prstGeom prst="rect">
              <a:avLst/>
            </a:prstGeom>
            <a:gradFill>
              <a:gsLst>
                <a:gs pos="0">
                  <a:srgbClr val="666666">
                    <a:alpha val="0"/>
                  </a:srgbClr>
                </a:gs>
                <a:gs pos="100000">
                  <a:srgbClr val="666666">
                    <a:alpha val="4000"/>
                  </a:srgbClr>
                </a:gs>
              </a:gsLst>
              <a:lin ang="0" scaled="1"/>
            </a:gradFill>
            <a:ln w="12700" cap="flat" cmpd="sng" algn="ctr">
              <a:noFill/>
              <a:prstDash val="solid"/>
              <a:miter lim="800000"/>
            </a:ln>
            <a:effectLst/>
          </p:spPr>
          <p:txBody>
            <a:bodyPr rot="0" spcFirstLastPara="0" vertOverflow="overflow" horzOverflow="overflow" vert="horz" wrap="square" lIns="91344" tIns="45671" rIns="91344" bIns="45671" numCol="1" spcCol="0" rtlCol="0" fromWordArt="0" anchor="ctr" anchorCtr="0" forceAA="0" compatLnSpc="1">
              <a:noAutofit/>
            </a:bodyPr>
            <a:lstStyle/>
            <a:p>
              <a:pPr algn="ctr" defTabSz="1067226">
                <a:defRPr/>
              </a:pPr>
              <a:endParaRPr lang="zh-CN" altLang="en-US" sz="800" kern="0">
                <a:solidFill>
                  <a:prstClr val="black"/>
                </a:solidFill>
                <a:latin typeface="Arial" panose="020B0604020202020204" pitchFamily="34" charset="0"/>
                <a:ea typeface="微软雅黑"/>
                <a:cs typeface="Arial" panose="020B0604020202020204" pitchFamily="34" charset="0"/>
              </a:endParaRPr>
            </a:p>
          </p:txBody>
        </p:sp>
      </p:grpSp>
      <p:sp>
        <p:nvSpPr>
          <p:cNvPr id="261" name="文本框 260"/>
          <p:cNvSpPr txBox="1"/>
          <p:nvPr/>
        </p:nvSpPr>
        <p:spPr>
          <a:xfrm>
            <a:off x="5411683" y="5173792"/>
            <a:ext cx="1416163" cy="451614"/>
          </a:xfrm>
          <a:prstGeom prst="rect">
            <a:avLst/>
          </a:prstGeom>
          <a:noFill/>
        </p:spPr>
        <p:txBody>
          <a:bodyPr wrap="square" rtlCol="0">
            <a:spAutoFit/>
          </a:bodyPr>
          <a:lstStyle/>
          <a:p>
            <a:pPr algn="ctr" defTabSz="913812"/>
            <a:r>
              <a:rPr lang="en-US" altLang="zh-CN" sz="1168" b="1" dirty="0">
                <a:solidFill>
                  <a:srgbClr val="C7000B"/>
                </a:solidFill>
                <a:latin typeface="Arial" panose="020B0604020202020204" pitchFamily="34" charset="0"/>
                <a:ea typeface="微软雅黑"/>
                <a:cs typeface="Arial" panose="020B0604020202020204" pitchFamily="34" charset="0"/>
                <a:sym typeface="+mn-ea"/>
              </a:rPr>
              <a:t>Slicing Automation</a:t>
            </a:r>
            <a:endParaRPr sz="1168" b="1" dirty="0">
              <a:solidFill>
                <a:srgbClr val="C7000B"/>
              </a:solidFill>
              <a:latin typeface="Arial" panose="020B0604020202020204" pitchFamily="34" charset="0"/>
              <a:ea typeface="微软雅黑"/>
              <a:cs typeface="Arial" panose="020B0604020202020204" pitchFamily="34" charset="0"/>
              <a:sym typeface="+mn-ea"/>
            </a:endParaRPr>
          </a:p>
        </p:txBody>
      </p:sp>
      <p:sp>
        <p:nvSpPr>
          <p:cNvPr id="262" name="文本框 261"/>
          <p:cNvSpPr txBox="1"/>
          <p:nvPr/>
        </p:nvSpPr>
        <p:spPr>
          <a:xfrm>
            <a:off x="3611039" y="5173792"/>
            <a:ext cx="1603935" cy="451614"/>
          </a:xfrm>
          <a:prstGeom prst="rect">
            <a:avLst/>
          </a:prstGeom>
          <a:noFill/>
        </p:spPr>
        <p:txBody>
          <a:bodyPr wrap="square" rtlCol="0">
            <a:spAutoFit/>
          </a:bodyPr>
          <a:lstStyle/>
          <a:p>
            <a:pPr algn="ctr" defTabSz="913812"/>
            <a:r>
              <a:rPr lang="en-US" altLang="zh-CN" sz="1168" b="1" dirty="0">
                <a:solidFill>
                  <a:srgbClr val="C7000B"/>
                </a:solidFill>
                <a:latin typeface="Arial" panose="020B0604020202020204" pitchFamily="34" charset="0"/>
                <a:ea typeface="微软雅黑"/>
                <a:cs typeface="Arial" panose="020B0604020202020204" pitchFamily="34" charset="0"/>
                <a:sym typeface="+mn-ea"/>
              </a:rPr>
              <a:t>Refined Management</a:t>
            </a:r>
            <a:endParaRPr sz="1168" b="1" dirty="0">
              <a:solidFill>
                <a:srgbClr val="C7000B"/>
              </a:solidFill>
              <a:latin typeface="Arial" panose="020B0604020202020204" pitchFamily="34" charset="0"/>
              <a:ea typeface="微软雅黑"/>
              <a:cs typeface="Arial" panose="020B0604020202020204" pitchFamily="34" charset="0"/>
              <a:sym typeface="+mn-ea"/>
            </a:endParaRPr>
          </a:p>
        </p:txBody>
      </p:sp>
      <p:sp>
        <p:nvSpPr>
          <p:cNvPr id="263" name="矩形 262"/>
          <p:cNvSpPr/>
          <p:nvPr/>
        </p:nvSpPr>
        <p:spPr>
          <a:xfrm>
            <a:off x="3701189" y="5552981"/>
            <a:ext cx="1806894" cy="631273"/>
          </a:xfrm>
          <a:prstGeom prst="rect">
            <a:avLst/>
          </a:prstGeom>
        </p:spPr>
        <p:txBody>
          <a:bodyPr wrap="square" anchor="ctr">
            <a:spAutoFit/>
          </a:bodyPr>
          <a:lstStyle/>
          <a:p>
            <a:pPr marL="171200" indent="-171200" defTabSz="913072">
              <a:buFont typeface="Arial" panose="020B0604020202020204" pitchFamily="34" charset="0"/>
              <a:buChar char="•"/>
            </a:pPr>
            <a:r>
              <a:rPr kumimoji="1" lang="en-US" altLang="zh-CN" sz="1168" b="1" dirty="0">
                <a:solidFill>
                  <a:prstClr val="black"/>
                </a:solidFill>
                <a:latin typeface="Arial" panose="020B0604020202020204" pitchFamily="34" charset="0"/>
                <a:ea typeface="微软雅黑"/>
                <a:cs typeface="Arial" panose="020B0604020202020204" pitchFamily="34" charset="0"/>
              </a:rPr>
              <a:t>100K slicing </a:t>
            </a:r>
            <a:r>
              <a:rPr kumimoji="1" lang="en-US" altLang="zh-CN" sz="1168" dirty="0">
                <a:solidFill>
                  <a:prstClr val="black"/>
                </a:solidFill>
                <a:latin typeface="Arial" panose="020B0604020202020204" pitchFamily="34" charset="0"/>
                <a:ea typeface="微软雅黑"/>
                <a:cs typeface="Arial" panose="020B0604020202020204" pitchFamily="34" charset="0"/>
              </a:rPr>
              <a:t>management capability</a:t>
            </a:r>
            <a:endParaRPr kumimoji="1" lang="zh-CN" altLang="en-US" sz="1168" dirty="0">
              <a:solidFill>
                <a:prstClr val="black"/>
              </a:solidFill>
              <a:latin typeface="Arial" panose="020B0604020202020204" pitchFamily="34" charset="0"/>
              <a:ea typeface="微软雅黑"/>
              <a:cs typeface="Arial" panose="020B0604020202020204" pitchFamily="34" charset="0"/>
            </a:endParaRPr>
          </a:p>
        </p:txBody>
      </p:sp>
      <p:sp>
        <p:nvSpPr>
          <p:cNvPr id="264" name="文本框 263"/>
          <p:cNvSpPr txBox="1"/>
          <p:nvPr/>
        </p:nvSpPr>
        <p:spPr>
          <a:xfrm>
            <a:off x="7247563" y="5173792"/>
            <a:ext cx="1432824" cy="271956"/>
          </a:xfrm>
          <a:prstGeom prst="rect">
            <a:avLst/>
          </a:prstGeom>
          <a:noFill/>
        </p:spPr>
        <p:txBody>
          <a:bodyPr wrap="square" rtlCol="0">
            <a:spAutoFit/>
          </a:bodyPr>
          <a:lstStyle/>
          <a:p>
            <a:pPr algn="ctr" defTabSz="913812"/>
            <a:r>
              <a:rPr lang="en-US" sz="1168" b="1" dirty="0">
                <a:solidFill>
                  <a:srgbClr val="C7000B"/>
                </a:solidFill>
                <a:latin typeface="Arial" panose="020B0604020202020204" pitchFamily="34" charset="0"/>
                <a:ea typeface="微软雅黑"/>
                <a:cs typeface="Arial" panose="020B0604020202020204" pitchFamily="34" charset="0"/>
                <a:sym typeface="+mn-ea"/>
              </a:rPr>
              <a:t>SLA </a:t>
            </a:r>
            <a:r>
              <a:rPr lang="en-US" altLang="zh-CN" sz="1168" b="1" dirty="0">
                <a:solidFill>
                  <a:srgbClr val="C7000B"/>
                </a:solidFill>
                <a:latin typeface="Arial" panose="020B0604020202020204" pitchFamily="34" charset="0"/>
                <a:ea typeface="微软雅黑"/>
                <a:cs typeface="Arial" panose="020B0604020202020204" pitchFamily="34" charset="0"/>
                <a:sym typeface="+mn-ea"/>
              </a:rPr>
              <a:t>Visualization</a:t>
            </a:r>
            <a:endParaRPr lang="en-US" sz="1168" b="1" dirty="0">
              <a:solidFill>
                <a:srgbClr val="C7000B"/>
              </a:solidFill>
              <a:latin typeface="Arial" panose="020B0604020202020204" pitchFamily="34" charset="0"/>
              <a:ea typeface="微软雅黑"/>
              <a:cs typeface="Arial" panose="020B0604020202020204" pitchFamily="34" charset="0"/>
              <a:sym typeface="+mn-ea"/>
            </a:endParaRPr>
          </a:p>
        </p:txBody>
      </p:sp>
      <p:sp>
        <p:nvSpPr>
          <p:cNvPr id="265" name="矩形 264"/>
          <p:cNvSpPr/>
          <p:nvPr/>
        </p:nvSpPr>
        <p:spPr>
          <a:xfrm>
            <a:off x="5478154" y="5642809"/>
            <a:ext cx="1691585" cy="451614"/>
          </a:xfrm>
          <a:prstGeom prst="rect">
            <a:avLst/>
          </a:prstGeom>
        </p:spPr>
        <p:txBody>
          <a:bodyPr wrap="square" anchor="ctr">
            <a:spAutoFit/>
          </a:bodyPr>
          <a:lstStyle/>
          <a:p>
            <a:pPr marL="171200" indent="-171200" defTabSz="913072">
              <a:buFont typeface="Arial" panose="020B0604020202020204" pitchFamily="34" charset="0"/>
              <a:buChar char="•"/>
            </a:pPr>
            <a:r>
              <a:rPr kumimoji="1" lang="en-US" altLang="zh-CN" sz="1168" b="1" dirty="0">
                <a:solidFill>
                  <a:prstClr val="black"/>
                </a:solidFill>
                <a:latin typeface="Arial" panose="020B0604020202020204" pitchFamily="34" charset="0"/>
                <a:ea typeface="微软雅黑"/>
                <a:cs typeface="Arial" panose="020B0604020202020204" pitchFamily="34" charset="0"/>
              </a:rPr>
              <a:t>Slicing on Demand</a:t>
            </a:r>
          </a:p>
          <a:p>
            <a:pPr marL="171200" indent="-171200" defTabSz="913072">
              <a:buFont typeface="Arial" panose="020B0604020202020204" pitchFamily="34" charset="0"/>
              <a:buChar char="•"/>
            </a:pPr>
            <a:r>
              <a:rPr kumimoji="1" lang="en-US" altLang="zh-CN" sz="1168" dirty="0">
                <a:solidFill>
                  <a:prstClr val="black"/>
                </a:solidFill>
                <a:latin typeface="Arial" panose="020B0604020202020204" pitchFamily="34" charset="0"/>
                <a:ea typeface="微软雅黑"/>
                <a:cs typeface="Arial" panose="020B0604020202020204" pitchFamily="34" charset="0"/>
              </a:rPr>
              <a:t>Lossless Scaling</a:t>
            </a:r>
            <a:endParaRPr kumimoji="1" lang="zh-CN" altLang="en-US" sz="1168" dirty="0">
              <a:solidFill>
                <a:prstClr val="black"/>
              </a:solidFill>
              <a:latin typeface="Arial" panose="020B0604020202020204" pitchFamily="34" charset="0"/>
              <a:ea typeface="微软雅黑"/>
              <a:cs typeface="Arial" panose="020B0604020202020204" pitchFamily="34" charset="0"/>
            </a:endParaRPr>
          </a:p>
        </p:txBody>
      </p:sp>
      <p:sp>
        <p:nvSpPr>
          <p:cNvPr id="266" name="矩形 265"/>
          <p:cNvSpPr/>
          <p:nvPr/>
        </p:nvSpPr>
        <p:spPr>
          <a:xfrm>
            <a:off x="7293202" y="5552980"/>
            <a:ext cx="1402225" cy="631273"/>
          </a:xfrm>
          <a:prstGeom prst="rect">
            <a:avLst/>
          </a:prstGeom>
        </p:spPr>
        <p:txBody>
          <a:bodyPr wrap="square" anchor="ctr">
            <a:spAutoFit/>
          </a:bodyPr>
          <a:lstStyle/>
          <a:p>
            <a:pPr marL="171200" indent="-171200" defTabSz="913812">
              <a:buFont typeface="Arial" panose="020B0604020202020204" pitchFamily="34" charset="0"/>
              <a:buChar char="•"/>
            </a:pPr>
            <a:r>
              <a:rPr kumimoji="1" lang="en-US" altLang="zh-CN" sz="1168" b="1" dirty="0">
                <a:solidFill>
                  <a:prstClr val="black"/>
                </a:solidFill>
                <a:latin typeface="Arial" panose="020B0604020202020204" pitchFamily="34" charset="0"/>
                <a:ea typeface="微软雅黑"/>
                <a:cs typeface="Arial" panose="020B0604020202020204" pitchFamily="34" charset="0"/>
              </a:rPr>
              <a:t>Tenant level SLA visualization</a:t>
            </a:r>
            <a:endParaRPr kumimoji="1" lang="zh-CN" altLang="en-US" sz="1168" b="1" dirty="0">
              <a:solidFill>
                <a:prstClr val="black"/>
              </a:solidFill>
              <a:latin typeface="Arial" panose="020B0604020202020204" pitchFamily="34" charset="0"/>
              <a:ea typeface="微软雅黑"/>
              <a:cs typeface="Arial" panose="020B0604020202020204" pitchFamily="34" charset="0"/>
            </a:endParaRPr>
          </a:p>
        </p:txBody>
      </p:sp>
      <p:sp>
        <p:nvSpPr>
          <p:cNvPr id="267" name="文本框 266"/>
          <p:cNvSpPr txBox="1"/>
          <p:nvPr/>
        </p:nvSpPr>
        <p:spPr>
          <a:xfrm>
            <a:off x="892540" y="962652"/>
            <a:ext cx="2122823" cy="307785"/>
          </a:xfrm>
          <a:prstGeom prst="rect">
            <a:avLst/>
          </a:prstGeom>
          <a:noFill/>
        </p:spPr>
        <p:txBody>
          <a:bodyPr wrap="square" rtlCol="0">
            <a:spAutoFit/>
          </a:bodyPr>
          <a:lstStyle/>
          <a:p>
            <a:pPr algn="ctr" defTabSz="2739214"/>
            <a:r>
              <a:rPr lang="en-US" altLang="zh-CN" sz="1400" b="1" dirty="0">
                <a:solidFill>
                  <a:prstClr val="black"/>
                </a:solidFill>
                <a:latin typeface="Arial" panose="020B0604020202020204" pitchFamily="34" charset="0"/>
                <a:ea typeface="黑体" panose="02010609060101010101" pitchFamily="49" charset="-122"/>
                <a:cs typeface="Arial" panose="020B0604020202020204" pitchFamily="34" charset="0"/>
                <a:sym typeface="+mn-ea"/>
              </a:rPr>
              <a:t>Challenges</a:t>
            </a:r>
            <a:endParaRPr lang="en-US" altLang="zh-CN" sz="1400" b="1" dirty="0">
              <a:solidFill>
                <a:prstClr val="black"/>
              </a:solidFill>
              <a:latin typeface="Arial" panose="020B0604020202020204" pitchFamily="34" charset="0"/>
              <a:ea typeface="微软雅黑"/>
              <a:cs typeface="Arial" panose="020B0604020202020204" pitchFamily="34" charset="0"/>
              <a:sym typeface="+mn-ea"/>
            </a:endParaRPr>
          </a:p>
        </p:txBody>
      </p:sp>
      <p:sp>
        <p:nvSpPr>
          <p:cNvPr id="268" name="文本框 267"/>
          <p:cNvSpPr txBox="1"/>
          <p:nvPr/>
        </p:nvSpPr>
        <p:spPr>
          <a:xfrm>
            <a:off x="9784294" y="962652"/>
            <a:ext cx="941348" cy="307785"/>
          </a:xfrm>
          <a:prstGeom prst="rect">
            <a:avLst/>
          </a:prstGeom>
          <a:noFill/>
        </p:spPr>
        <p:txBody>
          <a:bodyPr wrap="square" rtlCol="0">
            <a:spAutoFit/>
          </a:bodyPr>
          <a:lstStyle/>
          <a:p>
            <a:pPr algn="ctr" defTabSz="2739214"/>
            <a:r>
              <a:rPr lang="en-US" altLang="zh-CN" sz="1400" b="1" dirty="0">
                <a:solidFill>
                  <a:prstClr val="black"/>
                </a:solidFill>
                <a:latin typeface="Arial" panose="020B0604020202020204" pitchFamily="34" charset="0"/>
                <a:ea typeface="黑体" panose="02010609060101010101" pitchFamily="49" charset="-122"/>
                <a:cs typeface="Arial" panose="020B0604020202020204" pitchFamily="34" charset="0"/>
                <a:sym typeface="+mn-ea"/>
              </a:rPr>
              <a:t>Benefit</a:t>
            </a:r>
            <a:endParaRPr sz="1400" b="1" dirty="0">
              <a:solidFill>
                <a:prstClr val="black"/>
              </a:solidFill>
              <a:latin typeface="Arial" panose="020B0604020202020204" pitchFamily="34" charset="0"/>
              <a:ea typeface="微软雅黑"/>
              <a:cs typeface="Arial" panose="020B0604020202020204" pitchFamily="34" charset="0"/>
              <a:sym typeface="+mn-ea"/>
            </a:endParaRPr>
          </a:p>
        </p:txBody>
      </p:sp>
      <p:sp>
        <p:nvSpPr>
          <p:cNvPr id="269" name="文本框 268"/>
          <p:cNvSpPr txBox="1"/>
          <p:nvPr/>
        </p:nvSpPr>
        <p:spPr>
          <a:xfrm>
            <a:off x="3299523" y="962652"/>
            <a:ext cx="5592955" cy="307785"/>
          </a:xfrm>
          <a:prstGeom prst="rect">
            <a:avLst/>
          </a:prstGeom>
          <a:noFill/>
        </p:spPr>
        <p:txBody>
          <a:bodyPr wrap="square" rtlCol="0">
            <a:spAutoFit/>
          </a:bodyPr>
          <a:lstStyle/>
          <a:p>
            <a:pPr algn="ctr" defTabSz="2739214"/>
            <a:r>
              <a:rPr lang="en-US" altLang="zh-CN" sz="1400" b="1" dirty="0">
                <a:solidFill>
                  <a:prstClr val="black"/>
                </a:solidFill>
                <a:latin typeface="Arial" panose="020B0604020202020204" pitchFamily="34" charset="0"/>
                <a:ea typeface="黑体" panose="02010609060101010101" pitchFamily="49" charset="-122"/>
                <a:cs typeface="Arial" panose="020B0604020202020204" pitchFamily="34" charset="0"/>
                <a:sym typeface="+mn-ea"/>
              </a:rPr>
              <a:t>Slicing On Demand Guarantees Differentiated Experience</a:t>
            </a:r>
            <a:endParaRPr sz="1400" b="1" dirty="0">
              <a:solidFill>
                <a:prstClr val="black"/>
              </a:solidFill>
              <a:latin typeface="Arial" panose="020B0604020202020204" pitchFamily="34" charset="0"/>
              <a:ea typeface="微软雅黑"/>
              <a:cs typeface="Arial" panose="020B0604020202020204" pitchFamily="34" charset="0"/>
              <a:sym typeface="+mn-ea"/>
            </a:endParaRPr>
          </a:p>
        </p:txBody>
      </p:sp>
      <p:pic>
        <p:nvPicPr>
          <p:cNvPr id="105" name="图片 104"/>
          <p:cNvPicPr>
            <a:picLocks noChangeAspect="1"/>
          </p:cNvPicPr>
          <p:nvPr/>
        </p:nvPicPr>
        <p:blipFill rotWithShape="1">
          <a:blip r:embed="rId29" cstate="print">
            <a:extLst>
              <a:ext uri="{28A0092B-C50C-407E-A947-70E740481C1C}">
                <a14:useLocalDpi xmlns:a14="http://schemas.microsoft.com/office/drawing/2010/main" val="0"/>
              </a:ext>
            </a:extLst>
          </a:blip>
          <a:srcRect t="39516" b="41657"/>
          <a:stretch>
            <a:fillRect/>
          </a:stretch>
        </p:blipFill>
        <p:spPr>
          <a:xfrm>
            <a:off x="5755180" y="3815030"/>
            <a:ext cx="887701" cy="204400"/>
          </a:xfrm>
          <a:prstGeom prst="rect">
            <a:avLst/>
          </a:prstGeom>
        </p:spPr>
      </p:pic>
      <p:sp>
        <p:nvSpPr>
          <p:cNvPr id="95" name="TextBox 4">
            <a:extLst>
              <a:ext uri="{FF2B5EF4-FFF2-40B4-BE49-F238E27FC236}">
                <a16:creationId xmlns:a16="http://schemas.microsoft.com/office/drawing/2014/main" id="{80AFB442-8B8B-46EE-AC33-EC1E407F88A5}"/>
              </a:ext>
            </a:extLst>
          </p:cNvPr>
          <p:cNvSpPr txBox="1"/>
          <p:nvPr/>
        </p:nvSpPr>
        <p:spPr>
          <a:xfrm>
            <a:off x="2845871" y="6318380"/>
            <a:ext cx="6382588" cy="338422"/>
          </a:xfrm>
          <a:prstGeom prst="rect">
            <a:avLst/>
          </a:prstGeom>
        </p:spPr>
        <p:txBody>
          <a:bodyPr wrap="none">
            <a:spAutoFit/>
          </a:bodyPr>
          <a:lstStyle>
            <a:defPPr>
              <a:defRPr lang="zh-CN"/>
            </a:defPPr>
            <a:lvl1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sz="1600" kern="0">
                <a:ea typeface="微软雅黑" pitchFamily="34" charset="-122"/>
              </a:defRPr>
            </a:lvl1pPr>
          </a:lstStyle>
          <a:p>
            <a:pPr marL="0" indent="0">
              <a:buNone/>
            </a:pPr>
            <a:r>
              <a:rPr lang="en-US" altLang="zh-CN" sz="1599" dirty="0">
                <a:solidFill>
                  <a:prstClr val="black"/>
                </a:solidFill>
                <a:latin typeface="Arial" panose="020B0604020202020204" pitchFamily="34" charset="0"/>
                <a:cs typeface="Arial" panose="020B0604020202020204" pitchFamily="34" charset="0"/>
              </a:rPr>
              <a:t>Please refer to visit </a:t>
            </a:r>
            <a:r>
              <a:rPr lang="en-US" altLang="zh-CN" sz="1399" u="sng" dirty="0">
                <a:solidFill>
                  <a:srgbClr val="0000FF"/>
                </a:solidFill>
                <a:latin typeface="Arial" panose="020B0604020202020204" pitchFamily="34" charset="0"/>
                <a:ea typeface="Arial Unicode MS" panose="020B0604020202020204" pitchFamily="34" charset="-122"/>
                <a:cs typeface="Arial" panose="020B0604020202020204" pitchFamily="34" charset="0"/>
              </a:rPr>
              <a:t>draft-ma-teas-</a:t>
            </a:r>
            <a:r>
              <a:rPr lang="en-US" altLang="zh-CN" sz="1399" u="sng" dirty="0" err="1">
                <a:solidFill>
                  <a:srgbClr val="0000FF"/>
                </a:solidFill>
                <a:latin typeface="Arial" panose="020B0604020202020204" pitchFamily="34" charset="0"/>
                <a:ea typeface="Arial Unicode MS" panose="020B0604020202020204" pitchFamily="34" charset="-122"/>
                <a:cs typeface="Arial" panose="020B0604020202020204" pitchFamily="34" charset="0"/>
              </a:rPr>
              <a:t>ietf</a:t>
            </a:r>
            <a:r>
              <a:rPr lang="en-US" altLang="zh-CN" sz="1399" u="sng" dirty="0">
                <a:solidFill>
                  <a:srgbClr val="0000FF"/>
                </a:solidFill>
                <a:latin typeface="Arial" panose="020B0604020202020204" pitchFamily="34" charset="0"/>
                <a:ea typeface="Arial Unicode MS" panose="020B0604020202020204" pitchFamily="34" charset="-122"/>
                <a:cs typeface="Arial" panose="020B0604020202020204" pitchFamily="34" charset="0"/>
              </a:rPr>
              <a:t>-network-slice-deployment</a:t>
            </a:r>
            <a:r>
              <a:rPr lang="en-US" altLang="zh-CN" sz="1599" dirty="0">
                <a:solidFill>
                  <a:prstClr val="black"/>
                </a:solidFill>
                <a:latin typeface="Arial" panose="020B0604020202020204" pitchFamily="34" charset="0"/>
                <a:cs typeface="Arial" panose="020B0604020202020204" pitchFamily="34" charset="0"/>
              </a:rPr>
              <a:t> for details</a:t>
            </a:r>
          </a:p>
        </p:txBody>
      </p:sp>
      <p:sp>
        <p:nvSpPr>
          <p:cNvPr id="102" name="标题 1">
            <a:extLst>
              <a:ext uri="{FF2B5EF4-FFF2-40B4-BE49-F238E27FC236}">
                <a16:creationId xmlns:a16="http://schemas.microsoft.com/office/drawing/2014/main" id="{B15FA092-7F93-4BF9-94F4-B6ECD008BBE5}"/>
              </a:ext>
            </a:extLst>
          </p:cNvPr>
          <p:cNvSpPr txBox="1">
            <a:spLocks/>
          </p:cNvSpPr>
          <p:nvPr/>
        </p:nvSpPr>
        <p:spPr>
          <a:xfrm>
            <a:off x="587420" y="300816"/>
            <a:ext cx="10968516" cy="603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53389" rIns="106781" bIns="53389" numCol="1" anchor="ctr" anchorCtr="0" compatLnSpc="1">
            <a:prstTxWarp prst="textNoShape">
              <a:avLst/>
            </a:prstTxWarp>
            <a:normAutofit/>
          </a:bodyPr>
          <a:lstStyle>
            <a:defPPr>
              <a:defRPr lang="zh-CN"/>
            </a:defPPr>
            <a:lvl1pPr indent="0" defTabSz="914400" eaLnBrk="0" hangingPunct="0">
              <a:lnSpc>
                <a:spcPct val="100000"/>
              </a:lnSpc>
              <a:buClrTx/>
              <a:buFontTx/>
              <a:buNone/>
              <a:defRPr sz="3600" kern="0" baseline="0">
                <a:solidFill>
                  <a:srgbClr val="990000"/>
                </a:solidFill>
                <a:latin typeface="微软雅黑" panose="020B0503020204020204" pitchFamily="34" charset="-122"/>
                <a:ea typeface="微软雅黑" panose="020B0503020204020204" pitchFamily="34" charset="-122"/>
                <a:cs typeface="Arial" panose="020B0604020202020204" pitchFamily="34" charset="0"/>
              </a:defRPr>
            </a:lvl1pPr>
            <a:lvl2pPr marL="593841" indent="0" algn="ctr" defTabSz="1187798">
              <a:lnSpc>
                <a:spcPct val="90000"/>
              </a:lnSpc>
              <a:spcBef>
                <a:spcPts val="650"/>
              </a:spcBef>
              <a:buFont typeface="Arial" panose="020B0604020202020204" pitchFamily="34" charset="0"/>
              <a:buNone/>
              <a:defRPr sz="2598"/>
            </a:lvl2pPr>
            <a:lvl3pPr marL="1187679" indent="0" algn="ctr" defTabSz="1187798">
              <a:lnSpc>
                <a:spcPct val="90000"/>
              </a:lnSpc>
              <a:spcBef>
                <a:spcPts val="650"/>
              </a:spcBef>
              <a:buFont typeface="Arial" panose="020B0604020202020204" pitchFamily="34" charset="0"/>
              <a:buNone/>
              <a:defRPr sz="2338"/>
            </a:lvl3pPr>
            <a:lvl4pPr marL="1781521" indent="0" algn="ctr" defTabSz="1187798">
              <a:lnSpc>
                <a:spcPct val="90000"/>
              </a:lnSpc>
              <a:spcBef>
                <a:spcPts val="650"/>
              </a:spcBef>
              <a:buFont typeface="Arial" panose="020B0604020202020204" pitchFamily="34" charset="0"/>
              <a:buNone/>
              <a:defRPr sz="2079"/>
            </a:lvl4pPr>
            <a:lvl5pPr marL="2375360" indent="0" algn="ctr" defTabSz="1187798">
              <a:lnSpc>
                <a:spcPct val="90000"/>
              </a:lnSpc>
              <a:spcBef>
                <a:spcPts val="650"/>
              </a:spcBef>
              <a:buFont typeface="Arial" panose="020B0604020202020204" pitchFamily="34" charset="0"/>
              <a:buNone/>
              <a:defRPr sz="2079"/>
            </a:lvl5pPr>
            <a:lvl6pPr marL="2969200" indent="0" algn="ctr" defTabSz="1187798">
              <a:lnSpc>
                <a:spcPct val="90000"/>
              </a:lnSpc>
              <a:spcBef>
                <a:spcPts val="650"/>
              </a:spcBef>
              <a:buFont typeface="Arial" panose="020B0604020202020204" pitchFamily="34" charset="0"/>
              <a:buNone/>
              <a:defRPr sz="2079"/>
            </a:lvl6pPr>
            <a:lvl7pPr marL="3563040" indent="0" algn="ctr" defTabSz="1187798">
              <a:lnSpc>
                <a:spcPct val="90000"/>
              </a:lnSpc>
              <a:spcBef>
                <a:spcPts val="650"/>
              </a:spcBef>
              <a:buFont typeface="Arial" panose="020B0604020202020204" pitchFamily="34" charset="0"/>
              <a:buNone/>
              <a:defRPr sz="2079"/>
            </a:lvl7pPr>
            <a:lvl8pPr marL="4156881" indent="0" algn="ctr" defTabSz="1187798">
              <a:lnSpc>
                <a:spcPct val="90000"/>
              </a:lnSpc>
              <a:spcBef>
                <a:spcPts val="650"/>
              </a:spcBef>
              <a:buFont typeface="Arial" panose="020B0604020202020204" pitchFamily="34" charset="0"/>
              <a:buNone/>
              <a:defRPr sz="2079"/>
            </a:lvl8pPr>
            <a:lvl9pPr marL="4750720" indent="0" algn="ctr" defTabSz="1187798">
              <a:lnSpc>
                <a:spcPct val="90000"/>
              </a:lnSpc>
              <a:spcBef>
                <a:spcPts val="650"/>
              </a:spcBef>
              <a:buFont typeface="Arial" panose="020B0604020202020204" pitchFamily="34" charset="0"/>
              <a:buNone/>
              <a:defRPr sz="2079"/>
            </a:lvl9pPr>
          </a:lstStyle>
          <a:p>
            <a:r>
              <a:rPr lang="en-US" altLang="zh-CN" sz="2799" dirty="0">
                <a:solidFill>
                  <a:schemeClr val="tx2"/>
                </a:solidFill>
                <a:latin typeface="Arial" panose="020B0604020202020204" pitchFamily="34" charset="0"/>
              </a:rPr>
              <a:t>Network Slicing Cases: Slice-Based Industry Private Network  </a:t>
            </a:r>
            <a:endParaRPr lang="zh-CN" altLang="en-US" sz="2799" dirty="0">
              <a:solidFill>
                <a:schemeClr val="tx2"/>
              </a:solidFill>
              <a:latin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a:extLst>
              <a:ext uri="{FF2B5EF4-FFF2-40B4-BE49-F238E27FC236}">
                <a16:creationId xmlns:a16="http://schemas.microsoft.com/office/drawing/2014/main" id="{A3378A5D-C319-4170-A8F3-07BEA19FD64D}"/>
              </a:ext>
            </a:extLst>
          </p:cNvPr>
          <p:cNvSpPr>
            <a:spLocks noGrp="1"/>
          </p:cNvSpPr>
          <p:nvPr>
            <p:ph type="title"/>
          </p:nvPr>
        </p:nvSpPr>
        <p:spPr>
          <a:xfrm>
            <a:off x="373495" y="382369"/>
            <a:ext cx="11413409" cy="616013"/>
          </a:xfrm>
        </p:spPr>
        <p:txBody>
          <a:bodyPr/>
          <a:lstStyle/>
          <a:p>
            <a:pPr algn="l"/>
            <a:r>
              <a:rPr lang="en-US" altLang="zh-CN" sz="2799" dirty="0" err="1">
                <a:solidFill>
                  <a:schemeClr val="tx2"/>
                </a:solidFill>
                <a:latin typeface="Arial" panose="020B0604020202020204" pitchFamily="34" charset="0"/>
                <a:cs typeface="Arial" panose="020B0604020202020204" pitchFamily="34" charset="0"/>
              </a:rPr>
              <a:t>iFIT</a:t>
            </a:r>
            <a:r>
              <a:rPr lang="en-US" altLang="zh-CN" sz="2799" dirty="0">
                <a:solidFill>
                  <a:schemeClr val="tx2"/>
                </a:solidFill>
                <a:latin typeface="Arial" panose="020B0604020202020204" pitchFamily="34" charset="0"/>
                <a:cs typeface="Arial" panose="020B0604020202020204" pitchFamily="34" charset="0"/>
              </a:rPr>
              <a:t> Related Standards Process</a:t>
            </a:r>
            <a:endParaRPr lang="zh-CN" altLang="en-US" b="0" dirty="0">
              <a:solidFill>
                <a:schemeClr val="tx2"/>
              </a:solidFill>
              <a:latin typeface="Arial" panose="020B0604020202020204" pitchFamily="34" charset="0"/>
              <a:ea typeface="微软雅黑" panose="020B0503020204020204" charset="-122"/>
              <a:cs typeface="Arial" panose="020B0604020202020204" pitchFamily="34" charset="0"/>
            </a:endParaRPr>
          </a:p>
        </p:txBody>
      </p:sp>
      <p:grpSp>
        <p:nvGrpSpPr>
          <p:cNvPr id="8" name="组合 7">
            <a:extLst>
              <a:ext uri="{FF2B5EF4-FFF2-40B4-BE49-F238E27FC236}">
                <a16:creationId xmlns:a16="http://schemas.microsoft.com/office/drawing/2014/main" id="{9BB45512-2787-476D-9C53-CC5A0B31F5A8}"/>
              </a:ext>
            </a:extLst>
          </p:cNvPr>
          <p:cNvGrpSpPr/>
          <p:nvPr/>
        </p:nvGrpSpPr>
        <p:grpSpPr>
          <a:xfrm>
            <a:off x="1749003" y="1231864"/>
            <a:ext cx="9718350" cy="1472600"/>
            <a:chOff x="1749686" y="1231005"/>
            <a:chExt cx="9722146" cy="1618786"/>
          </a:xfrm>
        </p:grpSpPr>
        <p:sp>
          <p:nvSpPr>
            <p:cNvPr id="9" name="圆角矩形 10">
              <a:extLst>
                <a:ext uri="{FF2B5EF4-FFF2-40B4-BE49-F238E27FC236}">
                  <a16:creationId xmlns:a16="http://schemas.microsoft.com/office/drawing/2014/main" id="{C578B2E9-8A91-4FA0-AAE3-A48429C9D81B}"/>
                </a:ext>
              </a:extLst>
            </p:cNvPr>
            <p:cNvSpPr>
              <a:spLocks/>
            </p:cNvSpPr>
            <p:nvPr/>
          </p:nvSpPr>
          <p:spPr bwMode="auto">
            <a:xfrm>
              <a:off x="8251368" y="2200301"/>
              <a:ext cx="2850684" cy="336759"/>
            </a:xfrm>
            <a:prstGeom prst="roundRect">
              <a:avLst/>
            </a:prstGeom>
          </p:spPr>
          <p:txBody>
            <a:bodyPr wrap="square">
              <a:spAutoFit/>
            </a:bodyPr>
            <a:lstStyle/>
            <a:p>
              <a:pPr algn="ctr" defTabSz="763223" fontAlgn="base">
                <a:spcBef>
                  <a:spcPct val="0"/>
                </a:spcBef>
                <a:spcAft>
                  <a:spcPct val="0"/>
                </a:spcAft>
              </a:pPr>
              <a:r>
                <a:rPr lang="en-US" altLang="zh-CN" sz="1200" dirty="0">
                  <a:latin typeface="Arial" panose="020B0604020202020204" pitchFamily="34" charset="0"/>
                  <a:cs typeface="Arial" panose="020B0604020202020204" pitchFamily="34" charset="0"/>
                </a:rPr>
                <a:t>Automation and device association</a:t>
              </a:r>
            </a:p>
          </p:txBody>
        </p:sp>
        <p:sp>
          <p:nvSpPr>
            <p:cNvPr id="10" name="圆角矩形 16">
              <a:extLst>
                <a:ext uri="{FF2B5EF4-FFF2-40B4-BE49-F238E27FC236}">
                  <a16:creationId xmlns:a16="http://schemas.microsoft.com/office/drawing/2014/main" id="{02FD2491-F3AF-4014-8575-E42D039287E1}"/>
                </a:ext>
              </a:extLst>
            </p:cNvPr>
            <p:cNvSpPr>
              <a:spLocks/>
            </p:cNvSpPr>
            <p:nvPr/>
          </p:nvSpPr>
          <p:spPr bwMode="auto">
            <a:xfrm>
              <a:off x="4828200" y="2224659"/>
              <a:ext cx="2850684" cy="336759"/>
            </a:xfrm>
            <a:prstGeom prst="roundRect">
              <a:avLst/>
            </a:prstGeom>
          </p:spPr>
          <p:txBody>
            <a:bodyPr wrap="square">
              <a:spAutoFit/>
            </a:bodyPr>
            <a:lstStyle/>
            <a:p>
              <a:pPr algn="ctr" defTabSz="763223" fontAlgn="base">
                <a:spcBef>
                  <a:spcPct val="0"/>
                </a:spcBef>
                <a:spcAft>
                  <a:spcPct val="0"/>
                </a:spcAft>
              </a:pPr>
              <a:r>
                <a:rPr lang="en-US" altLang="zh-CN" sz="1200" dirty="0">
                  <a:latin typeface="Arial" panose="020B0604020202020204" pitchFamily="34" charset="0"/>
                  <a:cs typeface="Arial" panose="020B0604020202020204" pitchFamily="34" charset="0"/>
                </a:rPr>
                <a:t>Rich detection data</a:t>
              </a:r>
            </a:p>
          </p:txBody>
        </p:sp>
        <p:sp>
          <p:nvSpPr>
            <p:cNvPr id="11" name="圆角矩形 34">
              <a:extLst>
                <a:ext uri="{FF2B5EF4-FFF2-40B4-BE49-F238E27FC236}">
                  <a16:creationId xmlns:a16="http://schemas.microsoft.com/office/drawing/2014/main" id="{4278F586-9B82-46F3-8EF1-813FC0897ADE}"/>
                </a:ext>
              </a:extLst>
            </p:cNvPr>
            <p:cNvSpPr>
              <a:spLocks/>
            </p:cNvSpPr>
            <p:nvPr/>
          </p:nvSpPr>
          <p:spPr bwMode="auto">
            <a:xfrm>
              <a:off x="5543413" y="2513032"/>
              <a:ext cx="1484056" cy="336759"/>
            </a:xfrm>
            <a:prstGeom prst="roundRect">
              <a:avLst/>
            </a:prstGeom>
          </p:spPr>
          <p:txBody>
            <a:bodyPr wrap="square">
              <a:spAutoFit/>
            </a:bodyPr>
            <a:lstStyle/>
            <a:p>
              <a:pPr algn="ctr" defTabSz="763223" fontAlgn="base">
                <a:spcBef>
                  <a:spcPct val="0"/>
                </a:spcBef>
                <a:spcAft>
                  <a:spcPct val="0"/>
                </a:spcAft>
              </a:pPr>
              <a:r>
                <a:rPr lang="en-US" altLang="zh-CN" sz="1200" b="1" dirty="0">
                  <a:solidFill>
                    <a:srgbClr val="C00000"/>
                  </a:solidFill>
                  <a:latin typeface="Arial" panose="020B0604020202020204" pitchFamily="34" charset="0"/>
                  <a:cs typeface="Arial" panose="020B0604020202020204" pitchFamily="34" charset="0"/>
                </a:rPr>
                <a:t>In</a:t>
              </a:r>
              <a:r>
                <a:rPr lang="zh-CN" altLang="en-US" sz="1200" b="1" dirty="0">
                  <a:solidFill>
                    <a:srgbClr val="C00000"/>
                  </a:solidFill>
                  <a:latin typeface="Arial" panose="020B0604020202020204" pitchFamily="34" charset="0"/>
                  <a:cs typeface="Arial" panose="020B0604020202020204" pitchFamily="34" charset="0"/>
                </a:rPr>
                <a:t> </a:t>
              </a:r>
              <a:r>
                <a:rPr lang="en-US" altLang="zh-CN" sz="1200" b="1" dirty="0">
                  <a:solidFill>
                    <a:srgbClr val="C00000"/>
                  </a:solidFill>
                  <a:latin typeface="Arial" panose="020B0604020202020204" pitchFamily="34" charset="0"/>
                  <a:cs typeface="Arial" panose="020B0604020202020204" pitchFamily="34" charset="0"/>
                </a:rPr>
                <a:t>study</a:t>
              </a:r>
            </a:p>
          </p:txBody>
        </p:sp>
        <p:sp>
          <p:nvSpPr>
            <p:cNvPr id="12" name="圆角矩形 35">
              <a:extLst>
                <a:ext uri="{FF2B5EF4-FFF2-40B4-BE49-F238E27FC236}">
                  <a16:creationId xmlns:a16="http://schemas.microsoft.com/office/drawing/2014/main" id="{96B648C0-9A8A-46F4-AABB-A5A1814F31CE}"/>
                </a:ext>
              </a:extLst>
            </p:cNvPr>
            <p:cNvSpPr>
              <a:spLocks/>
            </p:cNvSpPr>
            <p:nvPr/>
          </p:nvSpPr>
          <p:spPr bwMode="auto">
            <a:xfrm>
              <a:off x="8289431" y="2484545"/>
              <a:ext cx="2838357" cy="336759"/>
            </a:xfrm>
            <a:prstGeom prst="roundRect">
              <a:avLst/>
            </a:prstGeom>
          </p:spPr>
          <p:txBody>
            <a:bodyPr wrap="square">
              <a:spAutoFit/>
            </a:bodyPr>
            <a:lstStyle/>
            <a:p>
              <a:pPr algn="ctr" defTabSz="763223" fontAlgn="base">
                <a:spcBef>
                  <a:spcPct val="0"/>
                </a:spcBef>
                <a:spcAft>
                  <a:spcPct val="0"/>
                </a:spcAft>
              </a:pPr>
              <a:r>
                <a:rPr lang="en-US" altLang="zh-CN" sz="1200" b="1" dirty="0">
                  <a:solidFill>
                    <a:srgbClr val="C00000"/>
                  </a:solidFill>
                  <a:latin typeface="Arial" panose="020B0604020202020204" pitchFamily="34" charset="0"/>
                  <a:cs typeface="Arial" panose="020B0604020202020204" pitchFamily="34" charset="0"/>
                </a:rPr>
                <a:t>concept</a:t>
              </a:r>
            </a:p>
          </p:txBody>
        </p:sp>
        <p:cxnSp>
          <p:nvCxnSpPr>
            <p:cNvPr id="13" name="直接箭头连接符 12">
              <a:extLst>
                <a:ext uri="{FF2B5EF4-FFF2-40B4-BE49-F238E27FC236}">
                  <a16:creationId xmlns:a16="http://schemas.microsoft.com/office/drawing/2014/main" id="{66459C7E-E7D1-4795-A7D1-EB3DEE60CE92}"/>
                </a:ext>
              </a:extLst>
            </p:cNvPr>
            <p:cNvCxnSpPr/>
            <p:nvPr/>
          </p:nvCxnSpPr>
          <p:spPr>
            <a:xfrm>
              <a:off x="1823832" y="1787724"/>
              <a:ext cx="9648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矩形 13">
              <a:extLst>
                <a:ext uri="{FF2B5EF4-FFF2-40B4-BE49-F238E27FC236}">
                  <a16:creationId xmlns:a16="http://schemas.microsoft.com/office/drawing/2014/main" id="{005B89EC-DC43-4403-8B29-11788E660C9E}"/>
                </a:ext>
              </a:extLst>
            </p:cNvPr>
            <p:cNvSpPr/>
            <p:nvPr/>
          </p:nvSpPr>
          <p:spPr>
            <a:xfrm>
              <a:off x="2655440" y="1244212"/>
              <a:ext cx="915635" cy="405697"/>
            </a:xfrm>
            <a:prstGeom prst="rect">
              <a:avLst/>
            </a:prstGeom>
          </p:spPr>
          <p:txBody>
            <a:bodyPr wrap="none">
              <a:spAutoFit/>
            </a:bodyPr>
            <a:lstStyle/>
            <a:p>
              <a:pPr algn="ctr" defTabSz="763223" fontAlgn="base">
                <a:spcBef>
                  <a:spcPct val="0"/>
                </a:spcBef>
                <a:spcAft>
                  <a:spcPct val="0"/>
                </a:spcAft>
              </a:pPr>
              <a:r>
                <a:rPr lang="en-US" altLang="zh-CN" sz="1799" b="1" dirty="0">
                  <a:latin typeface="Arial" panose="020B0604020202020204" pitchFamily="34" charset="0"/>
                  <a:cs typeface="Arial" panose="020B0604020202020204" pitchFamily="34" charset="0"/>
                </a:rPr>
                <a:t>iFIT1.0</a:t>
              </a:r>
            </a:p>
          </p:txBody>
        </p:sp>
        <p:sp>
          <p:nvSpPr>
            <p:cNvPr id="15" name="矩形 14">
              <a:extLst>
                <a:ext uri="{FF2B5EF4-FFF2-40B4-BE49-F238E27FC236}">
                  <a16:creationId xmlns:a16="http://schemas.microsoft.com/office/drawing/2014/main" id="{3AF29E55-7EC9-4693-866F-50483FCF2322}"/>
                </a:ext>
              </a:extLst>
            </p:cNvPr>
            <p:cNvSpPr/>
            <p:nvPr/>
          </p:nvSpPr>
          <p:spPr>
            <a:xfrm>
              <a:off x="5827629" y="1231005"/>
              <a:ext cx="915635" cy="405697"/>
            </a:xfrm>
            <a:prstGeom prst="rect">
              <a:avLst/>
            </a:prstGeom>
          </p:spPr>
          <p:txBody>
            <a:bodyPr wrap="none">
              <a:spAutoFit/>
            </a:bodyPr>
            <a:lstStyle/>
            <a:p>
              <a:pPr algn="ctr" defTabSz="763223" fontAlgn="base">
                <a:spcBef>
                  <a:spcPct val="0"/>
                </a:spcBef>
                <a:spcAft>
                  <a:spcPct val="0"/>
                </a:spcAft>
              </a:pPr>
              <a:r>
                <a:rPr lang="en-US" altLang="zh-CN" sz="1799" b="1" dirty="0">
                  <a:latin typeface="Arial" panose="020B0604020202020204" pitchFamily="34" charset="0"/>
                  <a:cs typeface="Arial" panose="020B0604020202020204" pitchFamily="34" charset="0"/>
                </a:rPr>
                <a:t>iFIT2.0</a:t>
              </a:r>
            </a:p>
          </p:txBody>
        </p:sp>
        <p:sp>
          <p:nvSpPr>
            <p:cNvPr id="16" name="矩形 15">
              <a:extLst>
                <a:ext uri="{FF2B5EF4-FFF2-40B4-BE49-F238E27FC236}">
                  <a16:creationId xmlns:a16="http://schemas.microsoft.com/office/drawing/2014/main" id="{D82F5E1A-5429-4A59-8526-D1D244E07E69}"/>
                </a:ext>
              </a:extLst>
            </p:cNvPr>
            <p:cNvSpPr/>
            <p:nvPr/>
          </p:nvSpPr>
          <p:spPr>
            <a:xfrm>
              <a:off x="9250797" y="1244212"/>
              <a:ext cx="915635" cy="405697"/>
            </a:xfrm>
            <a:prstGeom prst="rect">
              <a:avLst/>
            </a:prstGeom>
          </p:spPr>
          <p:txBody>
            <a:bodyPr wrap="none">
              <a:spAutoFit/>
            </a:bodyPr>
            <a:lstStyle/>
            <a:p>
              <a:pPr algn="ctr" defTabSz="763223" fontAlgn="base">
                <a:spcBef>
                  <a:spcPct val="0"/>
                </a:spcBef>
                <a:spcAft>
                  <a:spcPct val="0"/>
                </a:spcAft>
              </a:pPr>
              <a:r>
                <a:rPr lang="en-US" altLang="zh-CN" sz="1799" b="1" dirty="0">
                  <a:latin typeface="Arial" panose="020B0604020202020204" pitchFamily="34" charset="0"/>
                  <a:cs typeface="Arial" panose="020B0604020202020204" pitchFamily="34" charset="0"/>
                </a:rPr>
                <a:t>iFIT3.0</a:t>
              </a:r>
            </a:p>
          </p:txBody>
        </p:sp>
        <p:sp>
          <p:nvSpPr>
            <p:cNvPr id="17" name="矩形 16">
              <a:extLst>
                <a:ext uri="{FF2B5EF4-FFF2-40B4-BE49-F238E27FC236}">
                  <a16:creationId xmlns:a16="http://schemas.microsoft.com/office/drawing/2014/main" id="{63B93BB8-A4DE-430F-BCCC-D8241EE0D156}"/>
                </a:ext>
              </a:extLst>
            </p:cNvPr>
            <p:cNvSpPr/>
            <p:nvPr/>
          </p:nvSpPr>
          <p:spPr>
            <a:xfrm>
              <a:off x="1943102" y="2115162"/>
              <a:ext cx="2201815" cy="507297"/>
            </a:xfrm>
            <a:prstGeom prst="rect">
              <a:avLst/>
            </a:prstGeom>
          </p:spPr>
          <p:txBody>
            <a:bodyPr wrap="square">
              <a:spAutoFit/>
            </a:bodyPr>
            <a:lstStyle/>
            <a:p>
              <a:pPr algn="ctr" defTabSz="763223" fontAlgn="base">
                <a:spcBef>
                  <a:spcPct val="0"/>
                </a:spcBef>
                <a:spcAft>
                  <a:spcPct val="0"/>
                </a:spcAft>
              </a:pPr>
              <a:r>
                <a:rPr lang="en-US" altLang="zh-CN" sz="1200" dirty="0">
                  <a:latin typeface="Arial" panose="020B0604020202020204" pitchFamily="34" charset="0"/>
                  <a:cs typeface="Arial" panose="020B0604020202020204" pitchFamily="34" charset="0"/>
                </a:rPr>
                <a:t>Effect for packet loss and delay measurement</a:t>
              </a:r>
            </a:p>
          </p:txBody>
        </p:sp>
        <p:sp>
          <p:nvSpPr>
            <p:cNvPr id="18" name="矩形 17">
              <a:extLst>
                <a:ext uri="{FF2B5EF4-FFF2-40B4-BE49-F238E27FC236}">
                  <a16:creationId xmlns:a16="http://schemas.microsoft.com/office/drawing/2014/main" id="{DD555ABE-9323-41BA-8EE5-A98B0D80BD0D}"/>
                </a:ext>
              </a:extLst>
            </p:cNvPr>
            <p:cNvSpPr/>
            <p:nvPr/>
          </p:nvSpPr>
          <p:spPr>
            <a:xfrm>
              <a:off x="1749686" y="1859470"/>
              <a:ext cx="2642070" cy="338056"/>
            </a:xfrm>
            <a:prstGeom prst="rect">
              <a:avLst/>
            </a:prstGeom>
          </p:spPr>
          <p:txBody>
            <a:bodyPr wrap="none">
              <a:spAutoFit/>
            </a:bodyPr>
            <a:lstStyle/>
            <a:p>
              <a:pPr algn="ctr" defTabSz="763223" fontAlgn="base">
                <a:spcBef>
                  <a:spcPct val="0"/>
                </a:spcBef>
                <a:spcAft>
                  <a:spcPct val="0"/>
                </a:spcAft>
              </a:pPr>
              <a:r>
                <a:rPr lang="en-US" altLang="zh-CN" sz="1399" b="1" dirty="0">
                  <a:latin typeface="Arial" panose="020B0604020202020204" pitchFamily="34" charset="0"/>
                  <a:cs typeface="Arial" panose="020B0604020202020204" pitchFamily="34" charset="0"/>
                </a:rPr>
                <a:t>Network E2E Intelligent OAM</a:t>
              </a:r>
            </a:p>
          </p:txBody>
        </p:sp>
        <p:sp>
          <p:nvSpPr>
            <p:cNvPr id="19" name="矩形 18">
              <a:extLst>
                <a:ext uri="{FF2B5EF4-FFF2-40B4-BE49-F238E27FC236}">
                  <a16:creationId xmlns:a16="http://schemas.microsoft.com/office/drawing/2014/main" id="{9EFC7F3B-1FE4-446B-A451-0CCBB3A169E8}"/>
                </a:ext>
              </a:extLst>
            </p:cNvPr>
            <p:cNvSpPr/>
            <p:nvPr/>
          </p:nvSpPr>
          <p:spPr>
            <a:xfrm>
              <a:off x="4902852" y="1846990"/>
              <a:ext cx="2701381" cy="338056"/>
            </a:xfrm>
            <a:prstGeom prst="rect">
              <a:avLst/>
            </a:prstGeom>
          </p:spPr>
          <p:txBody>
            <a:bodyPr wrap="none">
              <a:spAutoFit/>
            </a:bodyPr>
            <a:lstStyle/>
            <a:p>
              <a:pPr algn="ctr" defTabSz="763223" fontAlgn="base">
                <a:spcBef>
                  <a:spcPct val="0"/>
                </a:spcBef>
                <a:spcAft>
                  <a:spcPct val="0"/>
                </a:spcAft>
              </a:pPr>
              <a:r>
                <a:rPr lang="en-US" altLang="zh-CN" sz="1399" b="1" dirty="0">
                  <a:latin typeface="Arial" panose="020B0604020202020204" pitchFamily="34" charset="0"/>
                  <a:cs typeface="Arial" panose="020B0604020202020204" pitchFamily="34" charset="0"/>
                </a:rPr>
                <a:t>Big Data analysis, main in DC</a:t>
              </a:r>
            </a:p>
          </p:txBody>
        </p:sp>
        <p:sp>
          <p:nvSpPr>
            <p:cNvPr id="20" name="矩形 19">
              <a:extLst>
                <a:ext uri="{FF2B5EF4-FFF2-40B4-BE49-F238E27FC236}">
                  <a16:creationId xmlns:a16="http://schemas.microsoft.com/office/drawing/2014/main" id="{6EE84CDD-C413-4309-937B-613838F7CAB0}"/>
                </a:ext>
              </a:extLst>
            </p:cNvPr>
            <p:cNvSpPr/>
            <p:nvPr/>
          </p:nvSpPr>
          <p:spPr>
            <a:xfrm>
              <a:off x="8052836" y="1846990"/>
              <a:ext cx="3247748" cy="338056"/>
            </a:xfrm>
            <a:prstGeom prst="rect">
              <a:avLst/>
            </a:prstGeom>
          </p:spPr>
          <p:txBody>
            <a:bodyPr wrap="none">
              <a:spAutoFit/>
            </a:bodyPr>
            <a:lstStyle/>
            <a:p>
              <a:pPr algn="ctr" defTabSz="763223" fontAlgn="base">
                <a:spcBef>
                  <a:spcPct val="0"/>
                </a:spcBef>
                <a:spcAft>
                  <a:spcPct val="0"/>
                </a:spcAft>
              </a:pPr>
              <a:r>
                <a:rPr lang="en-US" altLang="zh-CN" sz="1399" b="1" dirty="0">
                  <a:latin typeface="Arial" panose="020B0604020202020204" pitchFamily="34" charset="0"/>
                  <a:cs typeface="Arial" panose="020B0604020202020204" pitchFamily="34" charset="0"/>
                </a:rPr>
                <a:t>Network and Application integration</a:t>
              </a:r>
            </a:p>
          </p:txBody>
        </p:sp>
        <p:sp>
          <p:nvSpPr>
            <p:cNvPr id="21" name="矩形 20">
              <a:extLst>
                <a:ext uri="{FF2B5EF4-FFF2-40B4-BE49-F238E27FC236}">
                  <a16:creationId xmlns:a16="http://schemas.microsoft.com/office/drawing/2014/main" id="{0E0A782A-095B-4399-AF53-60C2B5B84C22}"/>
                </a:ext>
              </a:extLst>
            </p:cNvPr>
            <p:cNvSpPr/>
            <p:nvPr/>
          </p:nvSpPr>
          <p:spPr>
            <a:xfrm>
              <a:off x="2112144" y="2509913"/>
              <a:ext cx="1861787" cy="304378"/>
            </a:xfrm>
            <a:prstGeom prst="rect">
              <a:avLst/>
            </a:prstGeom>
          </p:spPr>
          <p:txBody>
            <a:bodyPr wrap="square">
              <a:spAutoFit/>
            </a:bodyPr>
            <a:lstStyle/>
            <a:p>
              <a:pPr algn="ctr" defTabSz="763223" fontAlgn="base">
                <a:spcBef>
                  <a:spcPct val="0"/>
                </a:spcBef>
                <a:spcAft>
                  <a:spcPct val="0"/>
                </a:spcAft>
              </a:pPr>
              <a:r>
                <a:rPr lang="en-US" altLang="zh-CN" sz="1200" b="1" dirty="0">
                  <a:solidFill>
                    <a:srgbClr val="C00000"/>
                  </a:solidFill>
                  <a:latin typeface="Arial" panose="020B0604020202020204" pitchFamily="34" charset="0"/>
                  <a:cs typeface="Arial" panose="020B0604020202020204" pitchFamily="34" charset="0"/>
                </a:rPr>
                <a:t>80+ Commercial case</a:t>
              </a:r>
            </a:p>
          </p:txBody>
        </p:sp>
        <p:sp>
          <p:nvSpPr>
            <p:cNvPr id="22" name="等腰三角形 21">
              <a:extLst>
                <a:ext uri="{FF2B5EF4-FFF2-40B4-BE49-F238E27FC236}">
                  <a16:creationId xmlns:a16="http://schemas.microsoft.com/office/drawing/2014/main" id="{0B3A3EC3-CC3C-4342-8C98-197AC830BAC8}"/>
                </a:ext>
              </a:extLst>
            </p:cNvPr>
            <p:cNvSpPr/>
            <p:nvPr/>
          </p:nvSpPr>
          <p:spPr>
            <a:xfrm>
              <a:off x="2928638" y="1584282"/>
              <a:ext cx="284166" cy="248181"/>
            </a:xfrm>
            <a:prstGeom prst="triangle">
              <a:avLst/>
            </a:prstGeom>
            <a:solidFill>
              <a:schemeClr val="bg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prstTxWarp prst="textNoShape">
                <a:avLst/>
              </a:prstTxWarp>
              <a:noAutofit/>
            </a:bodyPr>
            <a:lstStyle/>
            <a:p>
              <a:pPr algn="ctr"/>
              <a:endParaRPr lang="zh-CN" altLang="en-US" sz="1799">
                <a:latin typeface="Arial" panose="020B0604020202020204" pitchFamily="34" charset="0"/>
                <a:cs typeface="Arial" panose="020B0604020202020204" pitchFamily="34" charset="0"/>
              </a:endParaRPr>
            </a:p>
          </p:txBody>
        </p:sp>
        <p:sp>
          <p:nvSpPr>
            <p:cNvPr id="23" name="等腰三角形 22">
              <a:extLst>
                <a:ext uri="{FF2B5EF4-FFF2-40B4-BE49-F238E27FC236}">
                  <a16:creationId xmlns:a16="http://schemas.microsoft.com/office/drawing/2014/main" id="{1CAA451A-1AE3-4332-91E3-C90F66E27C64}"/>
                </a:ext>
              </a:extLst>
            </p:cNvPr>
            <p:cNvSpPr/>
            <p:nvPr/>
          </p:nvSpPr>
          <p:spPr>
            <a:xfrm>
              <a:off x="6151153" y="1598341"/>
              <a:ext cx="284166" cy="248181"/>
            </a:xfrm>
            <a:prstGeom prst="triangle">
              <a:avLst/>
            </a:prstGeom>
            <a:solidFill>
              <a:schemeClr val="bg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prstTxWarp prst="textNoShape">
                <a:avLst/>
              </a:prstTxWarp>
              <a:noAutofit/>
            </a:bodyPr>
            <a:lstStyle/>
            <a:p>
              <a:pPr algn="ctr"/>
              <a:endParaRPr lang="zh-CN" altLang="en-US" sz="1799">
                <a:latin typeface="Arial" panose="020B0604020202020204" pitchFamily="34" charset="0"/>
                <a:cs typeface="Arial" panose="020B0604020202020204" pitchFamily="34" charset="0"/>
              </a:endParaRPr>
            </a:p>
          </p:txBody>
        </p:sp>
        <p:sp>
          <p:nvSpPr>
            <p:cNvPr id="24" name="等腰三角形 23">
              <a:extLst>
                <a:ext uri="{FF2B5EF4-FFF2-40B4-BE49-F238E27FC236}">
                  <a16:creationId xmlns:a16="http://schemas.microsoft.com/office/drawing/2014/main" id="{D825A95F-65CF-4F20-B03C-52AF6B34F74D}"/>
                </a:ext>
              </a:extLst>
            </p:cNvPr>
            <p:cNvSpPr/>
            <p:nvPr/>
          </p:nvSpPr>
          <p:spPr>
            <a:xfrm>
              <a:off x="9618219" y="1612400"/>
              <a:ext cx="284166" cy="248181"/>
            </a:xfrm>
            <a:prstGeom prst="triangle">
              <a:avLst/>
            </a:prstGeom>
            <a:solidFill>
              <a:schemeClr val="bg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prstTxWarp prst="textNoShape">
                <a:avLst/>
              </a:prstTxWarp>
              <a:noAutofit/>
            </a:bodyPr>
            <a:lstStyle/>
            <a:p>
              <a:pPr algn="ctr"/>
              <a:endParaRPr lang="zh-CN" altLang="en-US" sz="1799">
                <a:latin typeface="Arial" panose="020B0604020202020204" pitchFamily="34" charset="0"/>
                <a:cs typeface="Arial" panose="020B0604020202020204" pitchFamily="34" charset="0"/>
              </a:endParaRPr>
            </a:p>
          </p:txBody>
        </p:sp>
      </p:grpSp>
      <p:sp>
        <p:nvSpPr>
          <p:cNvPr id="25" name="圆角矩形 6">
            <a:extLst>
              <a:ext uri="{FF2B5EF4-FFF2-40B4-BE49-F238E27FC236}">
                <a16:creationId xmlns:a16="http://schemas.microsoft.com/office/drawing/2014/main" id="{11AB175D-6883-4D0D-9981-10ADB76A81E2}"/>
              </a:ext>
            </a:extLst>
          </p:cNvPr>
          <p:cNvSpPr/>
          <p:nvPr/>
        </p:nvSpPr>
        <p:spPr bwMode="auto">
          <a:xfrm>
            <a:off x="726294" y="3969947"/>
            <a:ext cx="961747" cy="284925"/>
          </a:xfrm>
          <a:prstGeom prst="roundRect">
            <a:avLst>
              <a:gd name="adj" fmla="val 4890"/>
            </a:avLst>
          </a:prstGeom>
        </p:spPr>
        <p:txBody>
          <a:bodyPr wrap="none">
            <a:spAutoFit/>
          </a:bodyPr>
          <a:lstStyle/>
          <a:p>
            <a:r>
              <a:rPr lang="en-US" altLang="zh-CN" sz="1200" b="1" dirty="0">
                <a:latin typeface="Arial" panose="020B0604020202020204" pitchFamily="34" charset="0"/>
                <a:cs typeface="Arial" panose="020B0604020202020204" pitchFamily="34" charset="0"/>
              </a:rPr>
              <a:t>Data plane</a:t>
            </a:r>
          </a:p>
        </p:txBody>
      </p:sp>
      <p:sp>
        <p:nvSpPr>
          <p:cNvPr id="26" name="圆角矩形 7">
            <a:extLst>
              <a:ext uri="{FF2B5EF4-FFF2-40B4-BE49-F238E27FC236}">
                <a16:creationId xmlns:a16="http://schemas.microsoft.com/office/drawing/2014/main" id="{4696EC51-0216-4789-BCC3-D0A6E6FB6769}"/>
              </a:ext>
            </a:extLst>
          </p:cNvPr>
          <p:cNvSpPr>
            <a:spLocks/>
          </p:cNvSpPr>
          <p:nvPr/>
        </p:nvSpPr>
        <p:spPr bwMode="auto">
          <a:xfrm>
            <a:off x="359477" y="5671854"/>
            <a:ext cx="1584841" cy="306467"/>
          </a:xfrm>
          <a:prstGeom prst="roundRect">
            <a:avLst/>
          </a:prstGeom>
        </p:spPr>
        <p:txBody>
          <a:bodyPr wrap="none">
            <a:spAutoFit/>
          </a:bodyPr>
          <a:lstStyle/>
          <a:p>
            <a:r>
              <a:rPr lang="en-US" altLang="zh-CN" sz="1200" b="1" dirty="0">
                <a:latin typeface="Arial" panose="020B0604020202020204" pitchFamily="34" charset="0"/>
                <a:cs typeface="Arial" panose="020B0604020202020204" pitchFamily="34" charset="0"/>
              </a:rPr>
              <a:t>Management plane</a:t>
            </a:r>
          </a:p>
        </p:txBody>
      </p:sp>
      <p:sp>
        <p:nvSpPr>
          <p:cNvPr id="27" name="圆角矩形 23">
            <a:extLst>
              <a:ext uri="{FF2B5EF4-FFF2-40B4-BE49-F238E27FC236}">
                <a16:creationId xmlns:a16="http://schemas.microsoft.com/office/drawing/2014/main" id="{6F5007AA-FDE4-4EAE-9E31-815599832F49}"/>
              </a:ext>
            </a:extLst>
          </p:cNvPr>
          <p:cNvSpPr>
            <a:spLocks/>
          </p:cNvSpPr>
          <p:nvPr/>
        </p:nvSpPr>
        <p:spPr bwMode="auto">
          <a:xfrm>
            <a:off x="582796" y="4948048"/>
            <a:ext cx="1200854" cy="306347"/>
          </a:xfrm>
          <a:prstGeom prst="roundRect">
            <a:avLst/>
          </a:prstGeom>
        </p:spPr>
        <p:txBody>
          <a:bodyPr wrap="none">
            <a:spAutoFit/>
          </a:bodyPr>
          <a:lstStyle/>
          <a:p>
            <a:r>
              <a:rPr lang="en-US" altLang="zh-CN" sz="1200" b="1" dirty="0">
                <a:latin typeface="Arial" panose="020B0604020202020204" pitchFamily="34" charset="0"/>
                <a:cs typeface="Arial" panose="020B0604020202020204" pitchFamily="34" charset="0"/>
              </a:rPr>
              <a:t>Control plane</a:t>
            </a:r>
          </a:p>
        </p:txBody>
      </p:sp>
      <p:sp>
        <p:nvSpPr>
          <p:cNvPr id="28" name="矩形 27">
            <a:extLst>
              <a:ext uri="{FF2B5EF4-FFF2-40B4-BE49-F238E27FC236}">
                <a16:creationId xmlns:a16="http://schemas.microsoft.com/office/drawing/2014/main" id="{57801532-9506-4E94-95F8-DFE2CEFA4E88}"/>
              </a:ext>
            </a:extLst>
          </p:cNvPr>
          <p:cNvSpPr/>
          <p:nvPr/>
        </p:nvSpPr>
        <p:spPr>
          <a:xfrm>
            <a:off x="684632" y="2990014"/>
            <a:ext cx="1003409" cy="276891"/>
          </a:xfrm>
          <a:prstGeom prst="rect">
            <a:avLst/>
          </a:prstGeom>
        </p:spPr>
        <p:txBody>
          <a:bodyPr wrap="none">
            <a:spAutoFit/>
          </a:bodyPr>
          <a:lstStyle/>
          <a:p>
            <a:r>
              <a:rPr lang="zh-CN" altLang="en-US" sz="1200" b="1" dirty="0">
                <a:latin typeface="Arial" panose="020B0604020202020204" pitchFamily="34" charset="0"/>
                <a:cs typeface="Arial" panose="020B0604020202020204" pitchFamily="34" charset="0"/>
              </a:rPr>
              <a:t>Framework</a:t>
            </a:r>
          </a:p>
        </p:txBody>
      </p:sp>
      <p:sp>
        <p:nvSpPr>
          <p:cNvPr id="29" name="文本框 28">
            <a:extLst>
              <a:ext uri="{FF2B5EF4-FFF2-40B4-BE49-F238E27FC236}">
                <a16:creationId xmlns:a16="http://schemas.microsoft.com/office/drawing/2014/main" id="{E2CF2742-0223-4D90-882D-2F450A8546D5}"/>
              </a:ext>
            </a:extLst>
          </p:cNvPr>
          <p:cNvSpPr txBox="1"/>
          <p:nvPr/>
        </p:nvSpPr>
        <p:spPr>
          <a:xfrm>
            <a:off x="1920844" y="2791007"/>
            <a:ext cx="9307707" cy="276891"/>
          </a:xfrm>
          <a:prstGeom prst="rect">
            <a:avLst/>
          </a:prstGeom>
          <a:solidFill>
            <a:schemeClr val="bg1">
              <a:lumMod val="20000"/>
              <a:lumOff val="80000"/>
            </a:schemeClr>
          </a:solidFill>
          <a:ln w="9525">
            <a:solidFill>
              <a:schemeClr val="bg1">
                <a:lumMod val="75000"/>
              </a:schemeClr>
            </a:solidFill>
          </a:ln>
        </p:spPr>
        <p:txBody>
          <a:bodyPr wrap="square" rtlCol="0" anchor="ctr">
            <a:spAutoFit/>
          </a:bodyPr>
          <a:lstStyle>
            <a:defPPr>
              <a:defRPr lang="en-US"/>
            </a:defPPr>
            <a:lvl1pPr algn="ctr" defTabSz="1219200" fontAlgn="base">
              <a:spcBef>
                <a:spcPct val="0"/>
              </a:spcBef>
              <a:spcAft>
                <a:spcPct val="0"/>
              </a:spcAft>
              <a:defRPr sz="1200">
                <a:solidFill>
                  <a:srgbClr val="000000"/>
                </a:solidFill>
                <a:latin typeface="微软雅黑" panose="020B0503020204020204" pitchFamily="34" charset="-122"/>
              </a:defRPr>
            </a:lvl1pPr>
          </a:lstStyle>
          <a:p>
            <a:r>
              <a:rPr lang="en-US" altLang="zh-CN" dirty="0">
                <a:latin typeface="Arial" panose="020B0604020202020204" pitchFamily="34" charset="0"/>
                <a:cs typeface="Arial" panose="020B0604020202020204" pitchFamily="34" charset="0"/>
              </a:rPr>
              <a:t>In-situ Flow Information Telemetry Framework(draft-song-</a:t>
            </a:r>
            <a:r>
              <a:rPr lang="en-US" altLang="zh-CN" dirty="0" err="1">
                <a:latin typeface="Arial" panose="020B0604020202020204" pitchFamily="34" charset="0"/>
                <a:cs typeface="Arial" panose="020B0604020202020204" pitchFamily="34" charset="0"/>
              </a:rPr>
              <a:t>ifit</a:t>
            </a:r>
            <a:r>
              <a:rPr lang="en-US" altLang="zh-CN" dirty="0">
                <a:latin typeface="Arial" panose="020B0604020202020204" pitchFamily="34" charset="0"/>
                <a:cs typeface="Arial" panose="020B0604020202020204" pitchFamily="34" charset="0"/>
              </a:rPr>
              <a:t>-framework)</a:t>
            </a:r>
            <a:endParaRPr lang="zh-CN" altLang="en-US" dirty="0">
              <a:latin typeface="Arial" panose="020B0604020202020204" pitchFamily="34" charset="0"/>
              <a:cs typeface="Arial" panose="020B0604020202020204" pitchFamily="34" charset="0"/>
            </a:endParaRPr>
          </a:p>
        </p:txBody>
      </p:sp>
      <p:grpSp>
        <p:nvGrpSpPr>
          <p:cNvPr id="30" name="组合 29">
            <a:extLst>
              <a:ext uri="{FF2B5EF4-FFF2-40B4-BE49-F238E27FC236}">
                <a16:creationId xmlns:a16="http://schemas.microsoft.com/office/drawing/2014/main" id="{4A4A8F9E-9167-439D-8116-D8B87421F451}"/>
              </a:ext>
            </a:extLst>
          </p:cNvPr>
          <p:cNvGrpSpPr/>
          <p:nvPr/>
        </p:nvGrpSpPr>
        <p:grpSpPr>
          <a:xfrm>
            <a:off x="1920844" y="3736366"/>
            <a:ext cx="9307706" cy="822557"/>
            <a:chOff x="1921594" y="4289387"/>
            <a:chExt cx="8353573" cy="822878"/>
          </a:xfrm>
        </p:grpSpPr>
        <p:sp>
          <p:nvSpPr>
            <p:cNvPr id="31" name="文本框 30">
              <a:extLst>
                <a:ext uri="{FF2B5EF4-FFF2-40B4-BE49-F238E27FC236}">
                  <a16:creationId xmlns:a16="http://schemas.microsoft.com/office/drawing/2014/main" id="{8D8533AE-B466-446B-8D99-19D793C79F5C}"/>
                </a:ext>
              </a:extLst>
            </p:cNvPr>
            <p:cNvSpPr txBox="1"/>
            <p:nvPr/>
          </p:nvSpPr>
          <p:spPr>
            <a:xfrm>
              <a:off x="1921594" y="4300020"/>
              <a:ext cx="2661039" cy="315613"/>
            </a:xfrm>
            <a:prstGeom prst="rect">
              <a:avLst/>
            </a:prstGeom>
            <a:solidFill>
              <a:srgbClr val="92D050"/>
            </a:solidFill>
            <a:ln w="28575">
              <a:solidFill>
                <a:schemeClr val="bg1">
                  <a:lumMod val="75000"/>
                </a:schemeClr>
              </a:solidFill>
            </a:ln>
          </p:spPr>
          <p:txBody>
            <a:bodyPr wrap="square" rtlCol="0" anchor="ctr">
              <a:noAutofit/>
            </a:bodyPr>
            <a:lstStyle>
              <a:defPPr>
                <a:defRPr lang="en-US"/>
              </a:defPPr>
              <a:lvl1pPr algn="ctr" defTabSz="1219200" fontAlgn="base">
                <a:spcBef>
                  <a:spcPct val="0"/>
                </a:spcBef>
                <a:spcAft>
                  <a:spcPct val="0"/>
                </a:spcAft>
                <a:defRPr sz="1200">
                  <a:solidFill>
                    <a:srgbClr val="000000"/>
                  </a:solidFill>
                  <a:latin typeface="微软雅黑" panose="020B0503020204020204" pitchFamily="34" charset="-122"/>
                </a:defRPr>
              </a:lvl1pPr>
            </a:lstStyle>
            <a:p>
              <a:r>
                <a:rPr lang="en-US" altLang="zh-CN" sz="1100" dirty="0">
                  <a:latin typeface="Arial" panose="020B0604020202020204" pitchFamily="34" charset="0"/>
                  <a:cs typeface="Arial" panose="020B0604020202020204" pitchFamily="34" charset="0"/>
                </a:rPr>
                <a:t>Alternate-Marking Method(RFC 9341)</a:t>
              </a:r>
              <a:endParaRPr lang="zh-CN" altLang="en-US" sz="1100" dirty="0">
                <a:latin typeface="Arial" panose="020B0604020202020204" pitchFamily="34" charset="0"/>
                <a:cs typeface="Arial" panose="020B0604020202020204" pitchFamily="34" charset="0"/>
              </a:endParaRPr>
            </a:p>
          </p:txBody>
        </p:sp>
        <p:sp>
          <p:nvSpPr>
            <p:cNvPr id="32" name="文本框 31">
              <a:extLst>
                <a:ext uri="{FF2B5EF4-FFF2-40B4-BE49-F238E27FC236}">
                  <a16:creationId xmlns:a16="http://schemas.microsoft.com/office/drawing/2014/main" id="{776CB2F7-E99C-4C9E-A48F-2ED000B5672E}"/>
                </a:ext>
              </a:extLst>
            </p:cNvPr>
            <p:cNvSpPr txBox="1"/>
            <p:nvPr/>
          </p:nvSpPr>
          <p:spPr>
            <a:xfrm>
              <a:off x="1921594" y="4670081"/>
              <a:ext cx="2661039" cy="442184"/>
            </a:xfrm>
            <a:prstGeom prst="rect">
              <a:avLst/>
            </a:prstGeom>
            <a:solidFill>
              <a:srgbClr val="92D050"/>
            </a:solidFill>
            <a:ln w="28575">
              <a:solidFill>
                <a:schemeClr val="bg1">
                  <a:lumMod val="75000"/>
                </a:schemeClr>
              </a:solidFill>
            </a:ln>
          </p:spPr>
          <p:txBody>
            <a:bodyPr wrap="square" rtlCol="0" anchor="ctr">
              <a:noAutofit/>
            </a:bodyPr>
            <a:lstStyle>
              <a:defPPr>
                <a:defRPr lang="en-US"/>
              </a:defPPr>
              <a:lvl1pPr algn="ctr" defTabSz="1219200" fontAlgn="base">
                <a:spcBef>
                  <a:spcPct val="0"/>
                </a:spcBef>
                <a:spcAft>
                  <a:spcPct val="0"/>
                </a:spcAft>
                <a:defRPr sz="1200">
                  <a:solidFill>
                    <a:srgbClr val="000000"/>
                  </a:solidFill>
                  <a:latin typeface="微软雅黑" panose="020B0503020204020204" pitchFamily="34" charset="-122"/>
                </a:defRPr>
              </a:lvl1pPr>
            </a:lstStyle>
            <a:p>
              <a:r>
                <a:rPr lang="en-US" altLang="zh-CN" sz="1100" dirty="0">
                  <a:latin typeface="Arial" panose="020B0604020202020204" pitchFamily="34" charset="0"/>
                  <a:cs typeface="Arial" panose="020B0604020202020204" pitchFamily="34" charset="0"/>
                </a:rPr>
                <a:t>IPv6 Application of the Alternate Marking(RFC 9343)</a:t>
              </a:r>
              <a:endParaRPr lang="zh-CN" altLang="en-US" sz="1100" dirty="0">
                <a:latin typeface="Arial" panose="020B0604020202020204" pitchFamily="34" charset="0"/>
                <a:cs typeface="Arial" panose="020B0604020202020204" pitchFamily="34" charset="0"/>
              </a:endParaRPr>
            </a:p>
          </p:txBody>
        </p:sp>
        <p:sp>
          <p:nvSpPr>
            <p:cNvPr id="33" name="文本框 32">
              <a:extLst>
                <a:ext uri="{FF2B5EF4-FFF2-40B4-BE49-F238E27FC236}">
                  <a16:creationId xmlns:a16="http://schemas.microsoft.com/office/drawing/2014/main" id="{1819D003-0B7A-49C3-90F8-349120BE7129}"/>
                </a:ext>
              </a:extLst>
            </p:cNvPr>
            <p:cNvSpPr txBox="1"/>
            <p:nvPr/>
          </p:nvSpPr>
          <p:spPr>
            <a:xfrm>
              <a:off x="4767861" y="4296411"/>
              <a:ext cx="2661039" cy="326877"/>
            </a:xfrm>
            <a:prstGeom prst="rect">
              <a:avLst/>
            </a:prstGeom>
            <a:solidFill>
              <a:srgbClr val="92D050"/>
            </a:solidFill>
            <a:ln w="28575">
              <a:solidFill>
                <a:schemeClr val="bg1">
                  <a:lumMod val="75000"/>
                </a:schemeClr>
              </a:solidFill>
            </a:ln>
          </p:spPr>
          <p:txBody>
            <a:bodyPr wrap="square" rtlCol="0" anchor="ctr">
              <a:noAutofit/>
            </a:bodyPr>
            <a:lstStyle>
              <a:defPPr>
                <a:defRPr lang="en-US"/>
              </a:defPPr>
              <a:lvl1pPr algn="ctr" defTabSz="1219200" fontAlgn="base">
                <a:spcBef>
                  <a:spcPct val="0"/>
                </a:spcBef>
                <a:spcAft>
                  <a:spcPct val="0"/>
                </a:spcAft>
                <a:defRPr sz="1200">
                  <a:solidFill>
                    <a:srgbClr val="000000"/>
                  </a:solidFill>
                  <a:latin typeface="微软雅黑" panose="020B0503020204020204" pitchFamily="34" charset="-122"/>
                </a:defRPr>
              </a:lvl1pPr>
            </a:lstStyle>
            <a:p>
              <a:r>
                <a:rPr lang="en-US" altLang="zh-CN" sz="1100" dirty="0">
                  <a:latin typeface="Arial" panose="020B0604020202020204" pitchFamily="34" charset="0"/>
                  <a:cs typeface="Arial" panose="020B0604020202020204" pitchFamily="34" charset="0"/>
                </a:rPr>
                <a:t>Data Fields for In-situ OAM(RFC 9197)</a:t>
              </a:r>
            </a:p>
            <a:p>
              <a:r>
                <a:rPr lang="en-US" altLang="zh-CN" sz="1100" dirty="0">
                  <a:latin typeface="Arial" panose="020B0604020202020204" pitchFamily="34" charset="0"/>
                  <a:cs typeface="Arial" panose="020B0604020202020204" pitchFamily="34" charset="0"/>
                </a:rPr>
                <a:t>In-situ OAM Direct Exporting(RFC 9326)</a:t>
              </a:r>
              <a:endParaRPr lang="zh-CN" altLang="en-US" sz="1100" dirty="0">
                <a:latin typeface="Arial" panose="020B0604020202020204" pitchFamily="34" charset="0"/>
                <a:cs typeface="Arial" panose="020B0604020202020204" pitchFamily="34" charset="0"/>
              </a:endParaRPr>
            </a:p>
          </p:txBody>
        </p:sp>
        <p:sp>
          <p:nvSpPr>
            <p:cNvPr id="34" name="文本框 33">
              <a:extLst>
                <a:ext uri="{FF2B5EF4-FFF2-40B4-BE49-F238E27FC236}">
                  <a16:creationId xmlns:a16="http://schemas.microsoft.com/office/drawing/2014/main" id="{A7FE554D-78F4-4D08-AA5B-EE3D14513955}"/>
                </a:ext>
              </a:extLst>
            </p:cNvPr>
            <p:cNvSpPr txBox="1"/>
            <p:nvPr/>
          </p:nvSpPr>
          <p:spPr>
            <a:xfrm>
              <a:off x="7614128" y="4289387"/>
              <a:ext cx="2661039" cy="297895"/>
            </a:xfrm>
            <a:prstGeom prst="rect">
              <a:avLst/>
            </a:prstGeom>
            <a:solidFill>
              <a:schemeClr val="bg1">
                <a:lumMod val="20000"/>
                <a:lumOff val="80000"/>
              </a:schemeClr>
            </a:solidFill>
            <a:ln w="28575">
              <a:solidFill>
                <a:schemeClr val="bg1">
                  <a:lumMod val="75000"/>
                </a:schemeClr>
              </a:solidFill>
            </a:ln>
          </p:spPr>
          <p:txBody>
            <a:bodyPr wrap="square" lIns="0" tIns="0" rIns="0" bIns="0" rtlCol="0" anchor="ctr">
              <a:noAutofit/>
            </a:bodyPr>
            <a:lstStyle>
              <a:defPPr>
                <a:defRPr lang="en-US"/>
              </a:defPPr>
              <a:lvl1pPr algn="ctr" defTabSz="1219200" fontAlgn="base">
                <a:spcBef>
                  <a:spcPct val="0"/>
                </a:spcBef>
                <a:spcAft>
                  <a:spcPct val="0"/>
                </a:spcAft>
                <a:defRPr sz="1200">
                  <a:solidFill>
                    <a:srgbClr val="000000"/>
                  </a:solidFill>
                  <a:latin typeface="微软雅黑" panose="020B0503020204020204" pitchFamily="34" charset="-122"/>
                </a:defRPr>
              </a:lvl1pPr>
            </a:lstStyle>
            <a:p>
              <a:r>
                <a:rPr lang="en-US" altLang="zh-CN" sz="1100" dirty="0">
                  <a:latin typeface="Arial" panose="020B0604020202020204" pitchFamily="34" charset="0"/>
                  <a:cs typeface="Arial" panose="020B0604020202020204" pitchFamily="34" charset="0"/>
                </a:rPr>
                <a:t>Enhanced Alternate Marking Method(draft-</a:t>
              </a:r>
              <a:r>
                <a:rPr lang="en-US" altLang="zh-CN" sz="1100" dirty="0" err="1">
                  <a:latin typeface="Arial" panose="020B0604020202020204" pitchFamily="34" charset="0"/>
                  <a:cs typeface="Arial" panose="020B0604020202020204" pitchFamily="34" charset="0"/>
                </a:rPr>
                <a:t>zhou</a:t>
              </a:r>
              <a:r>
                <a:rPr lang="en-US" altLang="zh-CN" sz="1100" dirty="0">
                  <a:latin typeface="Arial" panose="020B0604020202020204" pitchFamily="34" charset="0"/>
                  <a:cs typeface="Arial" panose="020B0604020202020204" pitchFamily="34" charset="0"/>
                </a:rPr>
                <a:t>-</a:t>
              </a:r>
              <a:r>
                <a:rPr lang="en-US" altLang="zh-CN" sz="1100" dirty="0" err="1">
                  <a:latin typeface="Arial" panose="020B0604020202020204" pitchFamily="34" charset="0"/>
                  <a:cs typeface="Arial" panose="020B0604020202020204" pitchFamily="34" charset="0"/>
                </a:rPr>
                <a:t>ippm</a:t>
              </a:r>
              <a:r>
                <a:rPr lang="en-US" altLang="zh-CN" sz="1100" dirty="0">
                  <a:latin typeface="Arial" panose="020B0604020202020204" pitchFamily="34" charset="0"/>
                  <a:cs typeface="Arial" panose="020B0604020202020204" pitchFamily="34" charset="0"/>
                </a:rPr>
                <a:t>-enhanced-alternate-marking)</a:t>
              </a:r>
              <a:endParaRPr lang="zh-CN" altLang="en-US" sz="1100" dirty="0">
                <a:latin typeface="Arial" panose="020B0604020202020204" pitchFamily="34" charset="0"/>
                <a:cs typeface="Arial" panose="020B0604020202020204" pitchFamily="34" charset="0"/>
              </a:endParaRPr>
            </a:p>
          </p:txBody>
        </p:sp>
        <p:sp>
          <p:nvSpPr>
            <p:cNvPr id="35" name="文本框 34">
              <a:extLst>
                <a:ext uri="{FF2B5EF4-FFF2-40B4-BE49-F238E27FC236}">
                  <a16:creationId xmlns:a16="http://schemas.microsoft.com/office/drawing/2014/main" id="{CED1357E-7AAB-4CCF-A85D-7073F5115006}"/>
                </a:ext>
              </a:extLst>
            </p:cNvPr>
            <p:cNvSpPr txBox="1"/>
            <p:nvPr/>
          </p:nvSpPr>
          <p:spPr>
            <a:xfrm>
              <a:off x="4747815" y="4667559"/>
              <a:ext cx="5527352" cy="442184"/>
            </a:xfrm>
            <a:prstGeom prst="rect">
              <a:avLst/>
            </a:prstGeom>
            <a:solidFill>
              <a:schemeClr val="bg1">
                <a:lumMod val="20000"/>
                <a:lumOff val="80000"/>
              </a:schemeClr>
            </a:solidFill>
            <a:ln w="28575">
              <a:solidFill>
                <a:schemeClr val="bg1">
                  <a:lumMod val="75000"/>
                </a:schemeClr>
              </a:solidFill>
            </a:ln>
          </p:spPr>
          <p:txBody>
            <a:bodyPr wrap="square" lIns="0" tIns="0" rIns="0" bIns="0" rtlCol="0" anchor="ctr">
              <a:noAutofit/>
            </a:bodyPr>
            <a:lstStyle>
              <a:defPPr>
                <a:defRPr lang="en-US"/>
              </a:defPPr>
              <a:lvl1pPr algn="ctr" defTabSz="1219200" fontAlgn="base">
                <a:spcBef>
                  <a:spcPct val="0"/>
                </a:spcBef>
                <a:spcAft>
                  <a:spcPct val="0"/>
                </a:spcAft>
                <a:defRPr sz="1200">
                  <a:solidFill>
                    <a:srgbClr val="000000"/>
                  </a:solidFill>
                  <a:latin typeface="微软雅黑" panose="020B0503020204020204" pitchFamily="34" charset="-122"/>
                </a:defRPr>
              </a:lvl1pPr>
            </a:lstStyle>
            <a:p>
              <a:r>
                <a:rPr lang="en-US" altLang="zh-CN" sz="1100" dirty="0">
                  <a:latin typeface="Arial" panose="020B0604020202020204" pitchFamily="34" charset="0"/>
                  <a:cs typeface="Arial" panose="020B0604020202020204" pitchFamily="34" charset="0"/>
                </a:rPr>
                <a:t>In-situ OAM IPv6 Options(draft-ietf-ippm-ioam-ipv6-options)</a:t>
              </a:r>
            </a:p>
            <a:p>
              <a:r>
                <a:rPr lang="en-US" altLang="zh-CN" sz="1100" dirty="0">
                  <a:latin typeface="Arial" panose="020B0604020202020204" pitchFamily="34" charset="0"/>
                  <a:cs typeface="Arial" panose="020B0604020202020204" pitchFamily="34" charset="0"/>
                </a:rPr>
                <a:t>SRH for the Alternate Marking(draft-fz-spring-srv6-alt-mark)</a:t>
              </a:r>
            </a:p>
            <a:p>
              <a:r>
                <a:rPr lang="en-US" altLang="zh-CN" sz="1100" dirty="0">
                  <a:latin typeface="Arial" panose="020B0604020202020204" pitchFamily="34" charset="0"/>
                  <a:cs typeface="Arial" panose="020B0604020202020204" pitchFamily="34" charset="0"/>
                </a:rPr>
                <a:t>Multicast On-path Telemetry Solutions(draft-</a:t>
              </a:r>
              <a:r>
                <a:rPr lang="en-US" altLang="zh-CN" sz="1100" dirty="0" err="1">
                  <a:latin typeface="Arial" panose="020B0604020202020204" pitchFamily="34" charset="0"/>
                  <a:cs typeface="Arial" panose="020B0604020202020204" pitchFamily="34" charset="0"/>
                </a:rPr>
                <a:t>ietf</a:t>
              </a:r>
              <a:r>
                <a:rPr lang="en-US" altLang="zh-CN" sz="1100" dirty="0">
                  <a:latin typeface="Arial" panose="020B0604020202020204" pitchFamily="34" charset="0"/>
                  <a:cs typeface="Arial" panose="020B0604020202020204" pitchFamily="34" charset="0"/>
                </a:rPr>
                <a:t>-</a:t>
              </a:r>
              <a:r>
                <a:rPr lang="en-US" altLang="zh-CN" sz="1100" dirty="0" err="1">
                  <a:latin typeface="Arial" panose="020B0604020202020204" pitchFamily="34" charset="0"/>
                  <a:cs typeface="Arial" panose="020B0604020202020204" pitchFamily="34" charset="0"/>
                </a:rPr>
                <a:t>mboned</a:t>
              </a:r>
              <a:r>
                <a:rPr lang="en-US" altLang="zh-CN" sz="1100" dirty="0">
                  <a:latin typeface="Arial" panose="020B0604020202020204" pitchFamily="34" charset="0"/>
                  <a:cs typeface="Arial" panose="020B0604020202020204" pitchFamily="34" charset="0"/>
                </a:rPr>
                <a:t>-multicast-telemetry)</a:t>
              </a:r>
              <a:endParaRPr lang="zh-CN" altLang="en-US" sz="1100" dirty="0">
                <a:latin typeface="Arial" panose="020B0604020202020204" pitchFamily="34" charset="0"/>
                <a:cs typeface="Arial" panose="020B0604020202020204" pitchFamily="34" charset="0"/>
              </a:endParaRPr>
            </a:p>
          </p:txBody>
        </p:sp>
      </p:grpSp>
      <p:sp>
        <p:nvSpPr>
          <p:cNvPr id="36" name="文本框 35">
            <a:extLst>
              <a:ext uri="{FF2B5EF4-FFF2-40B4-BE49-F238E27FC236}">
                <a16:creationId xmlns:a16="http://schemas.microsoft.com/office/drawing/2014/main" id="{58A40A95-B147-40CB-B55C-256C7A1C5EF9}"/>
              </a:ext>
            </a:extLst>
          </p:cNvPr>
          <p:cNvSpPr txBox="1"/>
          <p:nvPr/>
        </p:nvSpPr>
        <p:spPr>
          <a:xfrm>
            <a:off x="1899586" y="4910366"/>
            <a:ext cx="9311556" cy="523016"/>
          </a:xfrm>
          <a:prstGeom prst="rect">
            <a:avLst/>
          </a:prstGeom>
          <a:solidFill>
            <a:schemeClr val="bg1">
              <a:lumMod val="20000"/>
              <a:lumOff val="80000"/>
            </a:schemeClr>
          </a:solidFill>
          <a:ln w="28575">
            <a:solidFill>
              <a:schemeClr val="bg1">
                <a:lumMod val="75000"/>
              </a:schemeClr>
            </a:solidFill>
          </a:ln>
        </p:spPr>
        <p:txBody>
          <a:bodyPr wrap="square" lIns="0" tIns="0" rIns="0" bIns="0" rtlCol="0" anchor="ctr">
            <a:spAutoFit/>
          </a:bodyPr>
          <a:lstStyle>
            <a:defPPr>
              <a:defRPr lang="en-US"/>
            </a:defPPr>
            <a:lvl1pPr algn="ctr" defTabSz="1219200" fontAlgn="base">
              <a:spcBef>
                <a:spcPct val="0"/>
              </a:spcBef>
              <a:spcAft>
                <a:spcPct val="0"/>
              </a:spcAft>
              <a:defRPr sz="1200">
                <a:solidFill>
                  <a:srgbClr val="000000"/>
                </a:solidFill>
                <a:latin typeface="微软雅黑" panose="020B0503020204020204" pitchFamily="34" charset="-122"/>
              </a:defRPr>
            </a:lvl1pPr>
          </a:lstStyle>
          <a:p>
            <a:r>
              <a:rPr lang="en-US" altLang="zh-CN" sz="1100" dirty="0">
                <a:latin typeface="Arial" panose="020B0604020202020204" pitchFamily="34" charset="0"/>
                <a:cs typeface="Arial" panose="020B0604020202020204" pitchFamily="34" charset="0"/>
              </a:rPr>
              <a:t>BGP SR Policy for IFIT</a:t>
            </a:r>
            <a:r>
              <a:rPr lang="zh-CN" altLang="en-US" sz="1100" dirty="0">
                <a:latin typeface="Arial" panose="020B0604020202020204" pitchFamily="34" charset="0"/>
                <a:cs typeface="Arial" panose="020B0604020202020204" pitchFamily="34" charset="0"/>
              </a:rPr>
              <a:t>（</a:t>
            </a:r>
            <a:r>
              <a:rPr lang="en-US" altLang="zh-CN" sz="1100" dirty="0">
                <a:latin typeface="Arial" panose="020B0604020202020204" pitchFamily="34" charset="0"/>
                <a:cs typeface="Arial" panose="020B0604020202020204" pitchFamily="34" charset="0"/>
              </a:rPr>
              <a:t>draft-</a:t>
            </a:r>
            <a:r>
              <a:rPr lang="en-US" altLang="zh-CN" sz="1100" dirty="0" err="1">
                <a:latin typeface="Arial" panose="020B0604020202020204" pitchFamily="34" charset="0"/>
                <a:cs typeface="Arial" panose="020B0604020202020204" pitchFamily="34" charset="0"/>
              </a:rPr>
              <a:t>ietf</a:t>
            </a:r>
            <a:r>
              <a:rPr lang="en-US" altLang="zh-CN" sz="1100" dirty="0">
                <a:latin typeface="Arial" panose="020B0604020202020204" pitchFamily="34" charset="0"/>
                <a:cs typeface="Arial" panose="020B0604020202020204" pitchFamily="34" charset="0"/>
              </a:rPr>
              <a:t>-</a:t>
            </a:r>
            <a:r>
              <a:rPr lang="en-US" altLang="zh-CN" sz="1100" dirty="0" err="1">
                <a:latin typeface="Arial" panose="020B0604020202020204" pitchFamily="34" charset="0"/>
                <a:cs typeface="Arial" panose="020B0604020202020204" pitchFamily="34" charset="0"/>
              </a:rPr>
              <a:t>idr</a:t>
            </a:r>
            <a:r>
              <a:rPr lang="en-US" altLang="zh-CN" sz="1100" dirty="0">
                <a:latin typeface="Arial" panose="020B0604020202020204" pitchFamily="34" charset="0"/>
                <a:cs typeface="Arial" panose="020B0604020202020204" pitchFamily="34" charset="0"/>
              </a:rPr>
              <a:t>-</a:t>
            </a:r>
            <a:r>
              <a:rPr lang="en-US" altLang="zh-CN" sz="1100" dirty="0" err="1">
                <a:latin typeface="Arial" panose="020B0604020202020204" pitchFamily="34" charset="0"/>
                <a:cs typeface="Arial" panose="020B0604020202020204" pitchFamily="34" charset="0"/>
              </a:rPr>
              <a:t>sr</a:t>
            </a:r>
            <a:r>
              <a:rPr lang="en-US" altLang="zh-CN" sz="1100" dirty="0">
                <a:latin typeface="Arial" panose="020B0604020202020204" pitchFamily="34" charset="0"/>
                <a:cs typeface="Arial" panose="020B0604020202020204" pitchFamily="34" charset="0"/>
              </a:rPr>
              <a:t>-policy-</a:t>
            </a:r>
            <a:r>
              <a:rPr lang="en-US" altLang="zh-CN" sz="1100" dirty="0" err="1">
                <a:latin typeface="Arial" panose="020B0604020202020204" pitchFamily="34" charset="0"/>
                <a:cs typeface="Arial" panose="020B0604020202020204" pitchFamily="34" charset="0"/>
              </a:rPr>
              <a:t>ifit</a:t>
            </a:r>
            <a:r>
              <a:rPr lang="zh-CN" altLang="en-US" sz="1100" dirty="0">
                <a:latin typeface="Arial" panose="020B0604020202020204" pitchFamily="34" charset="0"/>
                <a:cs typeface="Arial" panose="020B0604020202020204" pitchFamily="34" charset="0"/>
              </a:rPr>
              <a:t>）</a:t>
            </a:r>
          </a:p>
          <a:p>
            <a:r>
              <a:rPr lang="en-US" altLang="zh-CN" sz="1100" dirty="0">
                <a:latin typeface="Arial" panose="020B0604020202020204" pitchFamily="34" charset="0"/>
                <a:cs typeface="Arial" panose="020B0604020202020204" pitchFamily="34" charset="0"/>
              </a:rPr>
              <a:t>Path Computation Element Communication Protocol Extensions to Enable IFIT</a:t>
            </a:r>
            <a:r>
              <a:rPr lang="zh-CN" altLang="en-US" sz="1100" dirty="0">
                <a:latin typeface="Arial" panose="020B0604020202020204" pitchFamily="34" charset="0"/>
                <a:cs typeface="Arial" panose="020B0604020202020204" pitchFamily="34" charset="0"/>
              </a:rPr>
              <a:t>（</a:t>
            </a:r>
            <a:r>
              <a:rPr lang="en-US" altLang="zh-CN" sz="1100" dirty="0">
                <a:latin typeface="Arial" panose="020B0604020202020204" pitchFamily="34" charset="0"/>
                <a:cs typeface="Arial" panose="020B0604020202020204" pitchFamily="34" charset="0"/>
              </a:rPr>
              <a:t>draft-</a:t>
            </a:r>
            <a:r>
              <a:rPr lang="en-US" altLang="zh-CN" sz="1100" dirty="0" err="1">
                <a:latin typeface="Arial" panose="020B0604020202020204" pitchFamily="34" charset="0"/>
                <a:cs typeface="Arial" panose="020B0604020202020204" pitchFamily="34" charset="0"/>
              </a:rPr>
              <a:t>ietf</a:t>
            </a:r>
            <a:r>
              <a:rPr lang="en-US" altLang="zh-CN" sz="1100" dirty="0">
                <a:latin typeface="Arial" panose="020B0604020202020204" pitchFamily="34" charset="0"/>
                <a:cs typeface="Arial" panose="020B0604020202020204" pitchFamily="34" charset="0"/>
              </a:rPr>
              <a:t>-</a:t>
            </a:r>
            <a:r>
              <a:rPr lang="en-US" altLang="zh-CN" sz="1100" dirty="0" err="1">
                <a:latin typeface="Arial" panose="020B0604020202020204" pitchFamily="34" charset="0"/>
                <a:cs typeface="Arial" panose="020B0604020202020204" pitchFamily="34" charset="0"/>
              </a:rPr>
              <a:t>idr</a:t>
            </a:r>
            <a:r>
              <a:rPr lang="en-US" altLang="zh-CN" sz="1100" dirty="0">
                <a:latin typeface="Arial" panose="020B0604020202020204" pitchFamily="34" charset="0"/>
                <a:cs typeface="Arial" panose="020B0604020202020204" pitchFamily="34" charset="0"/>
              </a:rPr>
              <a:t>-</a:t>
            </a:r>
            <a:r>
              <a:rPr lang="en-US" altLang="zh-CN" sz="1100" dirty="0" err="1">
                <a:latin typeface="Arial" panose="020B0604020202020204" pitchFamily="34" charset="0"/>
                <a:cs typeface="Arial" panose="020B0604020202020204" pitchFamily="34" charset="0"/>
              </a:rPr>
              <a:t>bgp</a:t>
            </a:r>
            <a:r>
              <a:rPr lang="en-US" altLang="zh-CN" sz="1100" dirty="0">
                <a:latin typeface="Arial" panose="020B0604020202020204" pitchFamily="34" charset="0"/>
                <a:cs typeface="Arial" panose="020B0604020202020204" pitchFamily="34" charset="0"/>
              </a:rPr>
              <a:t>-</a:t>
            </a:r>
            <a:r>
              <a:rPr lang="en-US" altLang="zh-CN" sz="1100" dirty="0" err="1">
                <a:latin typeface="Arial" panose="020B0604020202020204" pitchFamily="34" charset="0"/>
                <a:cs typeface="Arial" panose="020B0604020202020204" pitchFamily="34" charset="0"/>
              </a:rPr>
              <a:t>ifit</a:t>
            </a:r>
            <a:r>
              <a:rPr lang="en-US" altLang="zh-CN" sz="1100" dirty="0">
                <a:latin typeface="Arial" panose="020B0604020202020204" pitchFamily="34" charset="0"/>
                <a:cs typeface="Arial" panose="020B0604020202020204" pitchFamily="34" charset="0"/>
              </a:rPr>
              <a:t>-capabilities</a:t>
            </a:r>
            <a:r>
              <a:rPr lang="zh-CN" altLang="en-US" sz="1100" dirty="0">
                <a:latin typeface="Arial" panose="020B0604020202020204" pitchFamily="34" charset="0"/>
                <a:cs typeface="Arial" panose="020B0604020202020204" pitchFamily="34" charset="0"/>
              </a:rPr>
              <a:t>）</a:t>
            </a:r>
          </a:p>
          <a:p>
            <a:r>
              <a:rPr lang="en-US" altLang="zh-CN" sz="1100" dirty="0">
                <a:latin typeface="Arial" panose="020B0604020202020204" pitchFamily="34" charset="0"/>
                <a:cs typeface="Arial" panose="020B0604020202020204" pitchFamily="34" charset="0"/>
              </a:rPr>
              <a:t>BGP Extension for Advertising In-situ Flow Information Telemetry Capabilities </a:t>
            </a:r>
            <a:r>
              <a:rPr lang="zh-CN" altLang="en-US" sz="1100" dirty="0">
                <a:latin typeface="Arial" panose="020B0604020202020204" pitchFamily="34" charset="0"/>
                <a:cs typeface="Arial" panose="020B0604020202020204" pitchFamily="34" charset="0"/>
              </a:rPr>
              <a:t>（</a:t>
            </a:r>
            <a:r>
              <a:rPr lang="en-US" altLang="zh-CN" sz="1100" dirty="0">
                <a:latin typeface="Arial" panose="020B0604020202020204" pitchFamily="34" charset="0"/>
                <a:cs typeface="Arial" panose="020B0604020202020204" pitchFamily="34" charset="0"/>
              </a:rPr>
              <a:t>draft-</a:t>
            </a:r>
            <a:r>
              <a:rPr lang="en-US" altLang="zh-CN" sz="1100" dirty="0" err="1">
                <a:latin typeface="Arial" panose="020B0604020202020204" pitchFamily="34" charset="0"/>
                <a:cs typeface="Arial" panose="020B0604020202020204" pitchFamily="34" charset="0"/>
              </a:rPr>
              <a:t>ietf</a:t>
            </a:r>
            <a:r>
              <a:rPr lang="en-US" altLang="zh-CN" sz="1100" dirty="0">
                <a:latin typeface="Arial" panose="020B0604020202020204" pitchFamily="34" charset="0"/>
                <a:cs typeface="Arial" panose="020B0604020202020204" pitchFamily="34" charset="0"/>
              </a:rPr>
              <a:t>-</a:t>
            </a:r>
            <a:r>
              <a:rPr lang="en-US" altLang="zh-CN" sz="1100" dirty="0" err="1">
                <a:latin typeface="Arial" panose="020B0604020202020204" pitchFamily="34" charset="0"/>
                <a:cs typeface="Arial" panose="020B0604020202020204" pitchFamily="34" charset="0"/>
              </a:rPr>
              <a:t>idr</a:t>
            </a:r>
            <a:r>
              <a:rPr lang="en-US" altLang="zh-CN" sz="1100" dirty="0">
                <a:latin typeface="Arial" panose="020B0604020202020204" pitchFamily="34" charset="0"/>
                <a:cs typeface="Arial" panose="020B0604020202020204" pitchFamily="34" charset="0"/>
              </a:rPr>
              <a:t>-</a:t>
            </a:r>
            <a:r>
              <a:rPr lang="en-US" altLang="zh-CN" sz="1100" dirty="0" err="1">
                <a:latin typeface="Arial" panose="020B0604020202020204" pitchFamily="34" charset="0"/>
                <a:cs typeface="Arial" panose="020B0604020202020204" pitchFamily="34" charset="0"/>
              </a:rPr>
              <a:t>bgp</a:t>
            </a:r>
            <a:r>
              <a:rPr lang="en-US" altLang="zh-CN" sz="1100" dirty="0">
                <a:latin typeface="Arial" panose="020B0604020202020204" pitchFamily="34" charset="0"/>
                <a:cs typeface="Arial" panose="020B0604020202020204" pitchFamily="34" charset="0"/>
              </a:rPr>
              <a:t>-</a:t>
            </a:r>
            <a:r>
              <a:rPr lang="en-US" altLang="zh-CN" sz="1100" dirty="0" err="1">
                <a:latin typeface="Arial" panose="020B0604020202020204" pitchFamily="34" charset="0"/>
                <a:cs typeface="Arial" panose="020B0604020202020204" pitchFamily="34" charset="0"/>
              </a:rPr>
              <a:t>ifit</a:t>
            </a:r>
            <a:r>
              <a:rPr lang="en-US" altLang="zh-CN" sz="1100" dirty="0">
                <a:latin typeface="Arial" panose="020B0604020202020204" pitchFamily="34" charset="0"/>
                <a:cs typeface="Arial" panose="020B0604020202020204" pitchFamily="34" charset="0"/>
              </a:rPr>
              <a:t>-capabilities</a:t>
            </a:r>
            <a:r>
              <a:rPr lang="zh-CN" altLang="en-US" sz="1100" dirty="0">
                <a:latin typeface="Arial" panose="020B0604020202020204" pitchFamily="34" charset="0"/>
                <a:cs typeface="Arial" panose="020B0604020202020204" pitchFamily="34" charset="0"/>
              </a:rPr>
              <a:t>）</a:t>
            </a:r>
          </a:p>
        </p:txBody>
      </p:sp>
      <p:sp>
        <p:nvSpPr>
          <p:cNvPr id="37" name="文本框 36">
            <a:extLst>
              <a:ext uri="{FF2B5EF4-FFF2-40B4-BE49-F238E27FC236}">
                <a16:creationId xmlns:a16="http://schemas.microsoft.com/office/drawing/2014/main" id="{A807DE2C-3001-409E-B52A-0EE43F6BC2DA}"/>
              </a:ext>
            </a:extLst>
          </p:cNvPr>
          <p:cNvSpPr txBox="1"/>
          <p:nvPr/>
        </p:nvSpPr>
        <p:spPr>
          <a:xfrm>
            <a:off x="1928626" y="5752472"/>
            <a:ext cx="9266055" cy="261508"/>
          </a:xfrm>
          <a:prstGeom prst="rect">
            <a:avLst/>
          </a:prstGeom>
          <a:solidFill>
            <a:schemeClr val="bg1">
              <a:lumMod val="20000"/>
              <a:lumOff val="80000"/>
            </a:schemeClr>
          </a:solidFill>
          <a:ln w="28575">
            <a:noFill/>
          </a:ln>
        </p:spPr>
        <p:txBody>
          <a:bodyPr wrap="square" rtlCol="0" anchor="ctr">
            <a:spAutoFit/>
          </a:bodyPr>
          <a:lstStyle>
            <a:defPPr>
              <a:defRPr lang="en-US"/>
            </a:defPPr>
            <a:lvl1pPr algn="ctr" defTabSz="1219200" fontAlgn="base">
              <a:spcBef>
                <a:spcPct val="0"/>
              </a:spcBef>
              <a:spcAft>
                <a:spcPct val="0"/>
              </a:spcAft>
              <a:defRPr sz="1200" b="0">
                <a:latin typeface="微软雅黑" panose="020B0503020204020204" pitchFamily="34" charset="-122"/>
                <a:ea typeface="微软雅黑" panose="020B0503020204020204" pitchFamily="34" charset="-122"/>
              </a:defRPr>
            </a:lvl1pPr>
          </a:lstStyle>
          <a:p>
            <a:r>
              <a:rPr lang="en-US" altLang="zh-CN" sz="1100" dirty="0">
                <a:latin typeface="Arial" panose="020B0604020202020204" pitchFamily="34" charset="0"/>
                <a:cs typeface="Arial" panose="020B0604020202020204" pitchFamily="34" charset="0"/>
              </a:rPr>
              <a:t>A YANG Data Model for In-Situ OAM(draft-</a:t>
            </a:r>
            <a:r>
              <a:rPr lang="en-US" altLang="zh-CN" sz="1100" dirty="0" err="1">
                <a:latin typeface="Arial" panose="020B0604020202020204" pitchFamily="34" charset="0"/>
                <a:cs typeface="Arial" panose="020B0604020202020204" pitchFamily="34" charset="0"/>
              </a:rPr>
              <a:t>ietf</a:t>
            </a:r>
            <a:r>
              <a:rPr lang="en-US" altLang="zh-CN" sz="1100" dirty="0">
                <a:latin typeface="Arial" panose="020B0604020202020204" pitchFamily="34" charset="0"/>
                <a:cs typeface="Arial" panose="020B0604020202020204" pitchFamily="34" charset="0"/>
              </a:rPr>
              <a:t>-</a:t>
            </a:r>
            <a:r>
              <a:rPr lang="en-US" altLang="zh-CN" sz="1100" dirty="0" err="1">
                <a:latin typeface="Arial" panose="020B0604020202020204" pitchFamily="34" charset="0"/>
                <a:cs typeface="Arial" panose="020B0604020202020204" pitchFamily="34" charset="0"/>
              </a:rPr>
              <a:t>ippm</a:t>
            </a:r>
            <a:r>
              <a:rPr lang="en-US" altLang="zh-CN" sz="1100" dirty="0">
                <a:latin typeface="Arial" panose="020B0604020202020204" pitchFamily="34" charset="0"/>
                <a:cs typeface="Arial" panose="020B0604020202020204" pitchFamily="34" charset="0"/>
              </a:rPr>
              <a:t>-</a:t>
            </a:r>
            <a:r>
              <a:rPr lang="en-US" altLang="zh-CN" sz="1100" dirty="0" err="1">
                <a:latin typeface="Arial" panose="020B0604020202020204" pitchFamily="34" charset="0"/>
                <a:cs typeface="Arial" panose="020B0604020202020204" pitchFamily="34" charset="0"/>
              </a:rPr>
              <a:t>ioam</a:t>
            </a:r>
            <a:r>
              <a:rPr lang="en-US" altLang="zh-CN" sz="1100" dirty="0">
                <a:latin typeface="Arial" panose="020B0604020202020204" pitchFamily="34" charset="0"/>
                <a:cs typeface="Arial" panose="020B0604020202020204" pitchFamily="34" charset="0"/>
              </a:rPr>
              <a:t>-yang)</a:t>
            </a:r>
            <a:endParaRPr lang="zh-CN" altLang="en-US" sz="1100" dirty="0">
              <a:latin typeface="Arial" panose="020B0604020202020204" pitchFamily="34" charset="0"/>
              <a:cs typeface="Arial" panose="020B0604020202020204" pitchFamily="34" charset="0"/>
            </a:endParaRPr>
          </a:p>
        </p:txBody>
      </p:sp>
      <p:sp>
        <p:nvSpPr>
          <p:cNvPr id="38" name="文本框 37">
            <a:extLst>
              <a:ext uri="{FF2B5EF4-FFF2-40B4-BE49-F238E27FC236}">
                <a16:creationId xmlns:a16="http://schemas.microsoft.com/office/drawing/2014/main" id="{5BF314A6-3F3C-4C6A-AFFE-4CC8380AAC6C}"/>
              </a:ext>
            </a:extLst>
          </p:cNvPr>
          <p:cNvSpPr txBox="1"/>
          <p:nvPr/>
        </p:nvSpPr>
        <p:spPr>
          <a:xfrm>
            <a:off x="1928625" y="3113582"/>
            <a:ext cx="2964979" cy="369188"/>
          </a:xfrm>
          <a:prstGeom prst="rect">
            <a:avLst/>
          </a:prstGeom>
          <a:solidFill>
            <a:srgbClr val="92D050"/>
          </a:solidFill>
          <a:ln w="28575">
            <a:solidFill>
              <a:schemeClr val="bg1">
                <a:lumMod val="75000"/>
              </a:schemeClr>
            </a:solidFill>
          </a:ln>
        </p:spPr>
        <p:txBody>
          <a:bodyPr wrap="square" lIns="0" tIns="0" rIns="0" bIns="0" rtlCol="0" anchor="ctr">
            <a:spAutoFit/>
          </a:bodyPr>
          <a:lstStyle>
            <a:defPPr>
              <a:defRPr lang="en-US"/>
            </a:defPPr>
            <a:lvl1pPr algn="ctr" defTabSz="1219200" fontAlgn="base">
              <a:spcBef>
                <a:spcPct val="0"/>
              </a:spcBef>
              <a:spcAft>
                <a:spcPct val="0"/>
              </a:spcAft>
              <a:defRPr sz="1200">
                <a:solidFill>
                  <a:srgbClr val="000000"/>
                </a:solidFill>
                <a:latin typeface="微软雅黑" panose="020B0503020204020204" pitchFamily="34" charset="-122"/>
              </a:defRPr>
            </a:lvl1pPr>
          </a:lstStyle>
          <a:p>
            <a:r>
              <a:rPr lang="en-US" altLang="zh-CN" dirty="0">
                <a:latin typeface="Arial" panose="020B0604020202020204" pitchFamily="34" charset="0"/>
                <a:cs typeface="Arial" panose="020B0604020202020204" pitchFamily="34" charset="0"/>
              </a:rPr>
              <a:t>Clustered Alternate Marking Method</a:t>
            </a:r>
          </a:p>
          <a:p>
            <a:r>
              <a:rPr lang="en-US" altLang="zh-CN" dirty="0">
                <a:latin typeface="Arial" panose="020B0604020202020204" pitchFamily="34" charset="0"/>
                <a:cs typeface="Arial" panose="020B0604020202020204" pitchFamily="34" charset="0"/>
              </a:rPr>
              <a:t>(RFC 9342)</a:t>
            </a:r>
            <a:endParaRPr lang="zh-CN" altLang="en-US" dirty="0">
              <a:latin typeface="Arial" panose="020B0604020202020204" pitchFamily="34" charset="0"/>
              <a:cs typeface="Arial" panose="020B0604020202020204" pitchFamily="34" charset="0"/>
            </a:endParaRPr>
          </a:p>
        </p:txBody>
      </p:sp>
      <p:sp>
        <p:nvSpPr>
          <p:cNvPr id="39" name="矩形: 圆角 38">
            <a:extLst>
              <a:ext uri="{FF2B5EF4-FFF2-40B4-BE49-F238E27FC236}">
                <a16:creationId xmlns:a16="http://schemas.microsoft.com/office/drawing/2014/main" id="{A1F69AD5-5E61-47A3-9F65-EB9CE8E12F54}"/>
              </a:ext>
            </a:extLst>
          </p:cNvPr>
          <p:cNvSpPr/>
          <p:nvPr/>
        </p:nvSpPr>
        <p:spPr>
          <a:xfrm>
            <a:off x="363923" y="2777223"/>
            <a:ext cx="10871394" cy="720859"/>
          </a:xfrm>
          <a:prstGeom prst="roundRect">
            <a:avLst>
              <a:gd name="adj" fmla="val 7821"/>
            </a:avLst>
          </a:prstGeom>
          <a:noFill/>
          <a:ln>
            <a:solidFill>
              <a:schemeClr val="bg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prstTxWarp prst="textNoShape">
              <a:avLst/>
            </a:prstTxWarp>
            <a:noAutofit/>
          </a:bodyPr>
          <a:lstStyle/>
          <a:p>
            <a:pPr algn="ctr"/>
            <a:endParaRPr lang="zh-CN" altLang="en-US" sz="1799">
              <a:latin typeface="Arial" panose="020B0604020202020204" pitchFamily="34" charset="0"/>
              <a:cs typeface="Arial" panose="020B0604020202020204" pitchFamily="34" charset="0"/>
            </a:endParaRPr>
          </a:p>
        </p:txBody>
      </p:sp>
      <p:sp>
        <p:nvSpPr>
          <p:cNvPr id="40" name="矩形: 圆角 39">
            <a:extLst>
              <a:ext uri="{FF2B5EF4-FFF2-40B4-BE49-F238E27FC236}">
                <a16:creationId xmlns:a16="http://schemas.microsoft.com/office/drawing/2014/main" id="{603225D7-A924-4F84-99D0-F2DE0119CBB1}"/>
              </a:ext>
            </a:extLst>
          </p:cNvPr>
          <p:cNvSpPr/>
          <p:nvPr/>
        </p:nvSpPr>
        <p:spPr>
          <a:xfrm>
            <a:off x="367551" y="3589283"/>
            <a:ext cx="10867767" cy="1026984"/>
          </a:xfrm>
          <a:prstGeom prst="roundRect">
            <a:avLst>
              <a:gd name="adj" fmla="val 7821"/>
            </a:avLst>
          </a:prstGeom>
          <a:noFill/>
          <a:ln>
            <a:solidFill>
              <a:schemeClr val="bg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prstTxWarp prst="textNoShape">
              <a:avLst/>
            </a:prstTxWarp>
            <a:noAutofit/>
          </a:bodyPr>
          <a:lstStyle/>
          <a:p>
            <a:pPr algn="ctr"/>
            <a:endParaRPr lang="zh-CN" altLang="en-US" sz="1799">
              <a:latin typeface="Arial" panose="020B0604020202020204" pitchFamily="34" charset="0"/>
              <a:cs typeface="Arial" panose="020B0604020202020204" pitchFamily="34" charset="0"/>
            </a:endParaRPr>
          </a:p>
        </p:txBody>
      </p:sp>
      <p:sp>
        <p:nvSpPr>
          <p:cNvPr id="41" name="矩形: 圆角 40">
            <a:extLst>
              <a:ext uri="{FF2B5EF4-FFF2-40B4-BE49-F238E27FC236}">
                <a16:creationId xmlns:a16="http://schemas.microsoft.com/office/drawing/2014/main" id="{1C2E39F2-10A1-464C-8F81-54ABCB89B9AD}"/>
              </a:ext>
            </a:extLst>
          </p:cNvPr>
          <p:cNvSpPr/>
          <p:nvPr/>
        </p:nvSpPr>
        <p:spPr>
          <a:xfrm>
            <a:off x="371178" y="4683579"/>
            <a:ext cx="10871393" cy="758365"/>
          </a:xfrm>
          <a:prstGeom prst="roundRect">
            <a:avLst>
              <a:gd name="adj" fmla="val 7821"/>
            </a:avLst>
          </a:prstGeom>
          <a:noFill/>
          <a:ln>
            <a:solidFill>
              <a:schemeClr val="bg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prstTxWarp prst="textNoShape">
              <a:avLst/>
            </a:prstTxWarp>
            <a:noAutofit/>
          </a:bodyPr>
          <a:lstStyle/>
          <a:p>
            <a:pPr algn="ctr"/>
            <a:endParaRPr lang="zh-CN" altLang="en-US" sz="1799">
              <a:latin typeface="Arial" panose="020B0604020202020204" pitchFamily="34" charset="0"/>
              <a:cs typeface="Arial" panose="020B0604020202020204" pitchFamily="34" charset="0"/>
            </a:endParaRPr>
          </a:p>
        </p:txBody>
      </p:sp>
      <p:sp>
        <p:nvSpPr>
          <p:cNvPr id="42" name="矩形: 圆角 41">
            <a:extLst>
              <a:ext uri="{FF2B5EF4-FFF2-40B4-BE49-F238E27FC236}">
                <a16:creationId xmlns:a16="http://schemas.microsoft.com/office/drawing/2014/main" id="{75E9ACB7-44A3-4CED-B987-E0C13FC275E8}"/>
              </a:ext>
            </a:extLst>
          </p:cNvPr>
          <p:cNvSpPr/>
          <p:nvPr/>
        </p:nvSpPr>
        <p:spPr>
          <a:xfrm>
            <a:off x="385180" y="5517796"/>
            <a:ext cx="10871394" cy="541025"/>
          </a:xfrm>
          <a:prstGeom prst="roundRect">
            <a:avLst>
              <a:gd name="adj" fmla="val 7821"/>
            </a:avLst>
          </a:prstGeom>
          <a:noFill/>
          <a:ln>
            <a:solidFill>
              <a:schemeClr val="bg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prstTxWarp prst="textNoShape">
              <a:avLst/>
            </a:prstTxWarp>
            <a:noAutofit/>
          </a:bodyPr>
          <a:lstStyle/>
          <a:p>
            <a:pPr algn="ctr"/>
            <a:endParaRPr lang="zh-CN" altLang="en-US" sz="1799">
              <a:latin typeface="Arial" panose="020B0604020202020204" pitchFamily="34" charset="0"/>
              <a:cs typeface="Arial" panose="020B0604020202020204" pitchFamily="34" charset="0"/>
            </a:endParaRPr>
          </a:p>
        </p:txBody>
      </p:sp>
      <p:sp>
        <p:nvSpPr>
          <p:cNvPr id="43" name="矩形 42">
            <a:extLst>
              <a:ext uri="{FF2B5EF4-FFF2-40B4-BE49-F238E27FC236}">
                <a16:creationId xmlns:a16="http://schemas.microsoft.com/office/drawing/2014/main" id="{C8F178CA-A42E-42BB-860A-104CB7E92CA0}"/>
              </a:ext>
            </a:extLst>
          </p:cNvPr>
          <p:cNvSpPr/>
          <p:nvPr/>
        </p:nvSpPr>
        <p:spPr>
          <a:xfrm>
            <a:off x="5541249" y="4632343"/>
            <a:ext cx="2231640" cy="307657"/>
          </a:xfrm>
          <a:prstGeom prst="rect">
            <a:avLst/>
          </a:prstGeom>
        </p:spPr>
        <p:txBody>
          <a:bodyPr wrap="square">
            <a:spAutoFit/>
          </a:bodyPr>
          <a:lstStyle/>
          <a:p>
            <a:pPr defTabSz="1218712" fontAlgn="base">
              <a:spcBef>
                <a:spcPct val="0"/>
              </a:spcBef>
              <a:spcAft>
                <a:spcPct val="0"/>
              </a:spcAft>
            </a:pPr>
            <a:r>
              <a:rPr lang="en-US" altLang="zh-CN" sz="1399" b="1" dirty="0">
                <a:latin typeface="Arial" panose="020B0604020202020204" pitchFamily="34" charset="0"/>
                <a:cs typeface="Arial" panose="020B0604020202020204" pitchFamily="34" charset="0"/>
              </a:rPr>
              <a:t>SR-Policy, PCEP,</a:t>
            </a:r>
            <a:r>
              <a:rPr lang="zh-CN" altLang="en-US" sz="1399" b="1" dirty="0">
                <a:latin typeface="Arial" panose="020B0604020202020204" pitchFamily="34" charset="0"/>
                <a:cs typeface="Arial" panose="020B0604020202020204" pitchFamily="34" charset="0"/>
              </a:rPr>
              <a:t> </a:t>
            </a:r>
            <a:r>
              <a:rPr lang="en-US" altLang="zh-CN" sz="1399" b="1" dirty="0">
                <a:latin typeface="Arial" panose="020B0604020202020204" pitchFamily="34" charset="0"/>
                <a:cs typeface="Arial" panose="020B0604020202020204" pitchFamily="34" charset="0"/>
              </a:rPr>
              <a:t>BGP</a:t>
            </a:r>
            <a:endParaRPr lang="zh-CN" altLang="en-US" sz="1399" b="1" dirty="0">
              <a:latin typeface="Arial" panose="020B0604020202020204" pitchFamily="34" charset="0"/>
              <a:cs typeface="Arial" panose="020B0604020202020204" pitchFamily="34" charset="0"/>
            </a:endParaRPr>
          </a:p>
        </p:txBody>
      </p:sp>
      <p:sp>
        <p:nvSpPr>
          <p:cNvPr id="44" name="矩形 43">
            <a:extLst>
              <a:ext uri="{FF2B5EF4-FFF2-40B4-BE49-F238E27FC236}">
                <a16:creationId xmlns:a16="http://schemas.microsoft.com/office/drawing/2014/main" id="{71CCF028-2768-4EB0-91F8-B84820300713}"/>
              </a:ext>
            </a:extLst>
          </p:cNvPr>
          <p:cNvSpPr/>
          <p:nvPr/>
        </p:nvSpPr>
        <p:spPr>
          <a:xfrm>
            <a:off x="4794428" y="5490035"/>
            <a:ext cx="3803951" cy="307657"/>
          </a:xfrm>
          <a:prstGeom prst="rect">
            <a:avLst/>
          </a:prstGeom>
        </p:spPr>
        <p:txBody>
          <a:bodyPr wrap="square">
            <a:spAutoFit/>
          </a:bodyPr>
          <a:lstStyle/>
          <a:p>
            <a:pPr defTabSz="1218712" fontAlgn="base">
              <a:spcBef>
                <a:spcPct val="0"/>
              </a:spcBef>
              <a:spcAft>
                <a:spcPct val="0"/>
              </a:spcAft>
            </a:pPr>
            <a:r>
              <a:rPr lang="en-US" altLang="zh-CN" sz="1399" b="1" dirty="0">
                <a:latin typeface="Arial" panose="020B0604020202020204" pitchFamily="34" charset="0"/>
                <a:cs typeface="Arial" panose="020B0604020202020204" pitchFamily="34" charset="0"/>
              </a:rPr>
              <a:t>UDP-</a:t>
            </a:r>
            <a:r>
              <a:rPr lang="en-US" altLang="zh-CN" sz="1399" b="1" dirty="0" err="1">
                <a:latin typeface="Arial" panose="020B0604020202020204" pitchFamily="34" charset="0"/>
                <a:cs typeface="Arial" panose="020B0604020202020204" pitchFamily="34" charset="0"/>
              </a:rPr>
              <a:t>Notif</a:t>
            </a:r>
            <a:r>
              <a:rPr lang="en-US" altLang="zh-CN" sz="1399" b="1" dirty="0">
                <a:latin typeface="Arial" panose="020B0604020202020204" pitchFamily="34" charset="0"/>
                <a:cs typeface="Arial" panose="020B0604020202020204" pitchFamily="34" charset="0"/>
              </a:rPr>
              <a:t>, IPFIX</a:t>
            </a:r>
            <a:r>
              <a:rPr lang="zh-CN" altLang="en-US" sz="1399" b="1" dirty="0">
                <a:latin typeface="Arial" panose="020B0604020202020204" pitchFamily="34" charset="0"/>
                <a:cs typeface="Arial" panose="020B0604020202020204" pitchFamily="34" charset="0"/>
              </a:rPr>
              <a:t> </a:t>
            </a:r>
            <a:r>
              <a:rPr lang="en-US" altLang="zh-CN" sz="1399" b="1" dirty="0">
                <a:latin typeface="Arial" panose="020B0604020202020204" pitchFamily="34" charset="0"/>
                <a:cs typeface="Arial" panose="020B0604020202020204" pitchFamily="34" charset="0"/>
              </a:rPr>
              <a:t>extension, IOAM YANG</a:t>
            </a:r>
            <a:endParaRPr lang="zh-CN" altLang="en-US" sz="1399" b="1" dirty="0">
              <a:latin typeface="Arial" panose="020B0604020202020204" pitchFamily="34" charset="0"/>
              <a:cs typeface="Arial" panose="020B0604020202020204" pitchFamily="34" charset="0"/>
            </a:endParaRPr>
          </a:p>
        </p:txBody>
      </p:sp>
      <p:sp>
        <p:nvSpPr>
          <p:cNvPr id="45" name="矩形 44">
            <a:extLst>
              <a:ext uri="{FF2B5EF4-FFF2-40B4-BE49-F238E27FC236}">
                <a16:creationId xmlns:a16="http://schemas.microsoft.com/office/drawing/2014/main" id="{D106B69F-AC94-4361-B329-CE563EE89D16}"/>
              </a:ext>
            </a:extLst>
          </p:cNvPr>
          <p:cNvSpPr/>
          <p:nvPr/>
        </p:nvSpPr>
        <p:spPr>
          <a:xfrm>
            <a:off x="3005750" y="3502514"/>
            <a:ext cx="979901" cy="307657"/>
          </a:xfrm>
          <a:prstGeom prst="rect">
            <a:avLst/>
          </a:prstGeom>
        </p:spPr>
        <p:txBody>
          <a:bodyPr wrap="square">
            <a:spAutoFit/>
          </a:bodyPr>
          <a:lstStyle/>
          <a:p>
            <a:pPr defTabSz="1218712" fontAlgn="base">
              <a:spcBef>
                <a:spcPct val="0"/>
              </a:spcBef>
              <a:spcAft>
                <a:spcPct val="0"/>
              </a:spcAft>
            </a:pPr>
            <a:r>
              <a:rPr lang="en-US" altLang="zh-CN" sz="1399" b="1" dirty="0">
                <a:latin typeface="Arial" panose="020B0604020202020204" pitchFamily="34" charset="0"/>
                <a:cs typeface="Arial" panose="020B0604020202020204" pitchFamily="34" charset="0"/>
              </a:rPr>
              <a:t>ALT-MK</a:t>
            </a:r>
          </a:p>
        </p:txBody>
      </p:sp>
      <p:sp>
        <p:nvSpPr>
          <p:cNvPr id="46" name="矩形 45">
            <a:extLst>
              <a:ext uri="{FF2B5EF4-FFF2-40B4-BE49-F238E27FC236}">
                <a16:creationId xmlns:a16="http://schemas.microsoft.com/office/drawing/2014/main" id="{B2F483A7-197D-4F89-B18A-71A21C4E3BAB}"/>
              </a:ext>
            </a:extLst>
          </p:cNvPr>
          <p:cNvSpPr/>
          <p:nvPr/>
        </p:nvSpPr>
        <p:spPr>
          <a:xfrm>
            <a:off x="5835366" y="3519923"/>
            <a:ext cx="1729285" cy="307657"/>
          </a:xfrm>
          <a:prstGeom prst="rect">
            <a:avLst/>
          </a:prstGeom>
        </p:spPr>
        <p:txBody>
          <a:bodyPr wrap="square">
            <a:spAutoFit/>
          </a:bodyPr>
          <a:lstStyle/>
          <a:p>
            <a:pPr defTabSz="1218712" fontAlgn="base">
              <a:spcBef>
                <a:spcPct val="0"/>
              </a:spcBef>
              <a:spcAft>
                <a:spcPct val="0"/>
              </a:spcAft>
            </a:pPr>
            <a:r>
              <a:rPr lang="en-US" altLang="zh-CN" sz="1399" b="1" dirty="0">
                <a:latin typeface="Arial" panose="020B0604020202020204" pitchFamily="34" charset="0"/>
                <a:cs typeface="Arial" panose="020B0604020202020204" pitchFamily="34" charset="0"/>
              </a:rPr>
              <a:t>IOAM</a:t>
            </a:r>
            <a:r>
              <a:rPr lang="zh-CN" altLang="en-US" sz="1399" b="1" dirty="0">
                <a:latin typeface="Arial" panose="020B0604020202020204" pitchFamily="34" charset="0"/>
                <a:cs typeface="Arial" panose="020B0604020202020204" pitchFamily="34" charset="0"/>
              </a:rPr>
              <a:t>，</a:t>
            </a:r>
            <a:r>
              <a:rPr lang="en-US" altLang="zh-CN" sz="1399" b="1" dirty="0">
                <a:latin typeface="Arial" panose="020B0604020202020204" pitchFamily="34" charset="0"/>
                <a:cs typeface="Arial" panose="020B0604020202020204" pitchFamily="34" charset="0"/>
              </a:rPr>
              <a:t>IOAM-DEX</a:t>
            </a:r>
          </a:p>
        </p:txBody>
      </p:sp>
      <p:sp>
        <p:nvSpPr>
          <p:cNvPr id="47" name="矩形 46">
            <a:extLst>
              <a:ext uri="{FF2B5EF4-FFF2-40B4-BE49-F238E27FC236}">
                <a16:creationId xmlns:a16="http://schemas.microsoft.com/office/drawing/2014/main" id="{153BF59F-41BC-43C8-9D20-E50EDF2F0F01}"/>
              </a:ext>
            </a:extLst>
          </p:cNvPr>
          <p:cNvSpPr/>
          <p:nvPr/>
        </p:nvSpPr>
        <p:spPr>
          <a:xfrm>
            <a:off x="3860030" y="6098970"/>
            <a:ext cx="5145553" cy="369188"/>
          </a:xfrm>
          <a:prstGeom prst="rect">
            <a:avLst/>
          </a:prstGeom>
        </p:spPr>
        <p:txBody>
          <a:bodyPr wrap="none">
            <a:spAutoFit/>
          </a:bodyPr>
          <a:lstStyle/>
          <a:p>
            <a:r>
              <a:rPr lang="en-US" altLang="zh-CN" sz="1799" b="1" dirty="0" err="1">
                <a:solidFill>
                  <a:srgbClr val="C00000"/>
                </a:solidFill>
                <a:latin typeface="Arial" panose="020B0604020202020204" pitchFamily="34" charset="0"/>
                <a:ea typeface="黑体" pitchFamily="49" charset="-122"/>
                <a:cs typeface="Arial" pitchFamily="34" charset="0"/>
              </a:rPr>
              <a:t>iFIT</a:t>
            </a:r>
            <a:r>
              <a:rPr lang="en-US" altLang="zh-CN" sz="1799" b="1" dirty="0">
                <a:solidFill>
                  <a:srgbClr val="C00000"/>
                </a:solidFill>
                <a:latin typeface="Arial" panose="020B0604020202020204" pitchFamily="34" charset="0"/>
                <a:ea typeface="黑体" pitchFamily="49" charset="-122"/>
                <a:cs typeface="Arial" pitchFamily="34" charset="0"/>
              </a:rPr>
              <a:t> </a:t>
            </a:r>
            <a:r>
              <a:rPr lang="en-US" altLang="zh-CN" sz="1799" b="1" dirty="0">
                <a:solidFill>
                  <a:srgbClr val="C00000"/>
                </a:solidFill>
                <a:latin typeface="Arial" panose="020B0604020202020204" pitchFamily="34" charset="0"/>
                <a:ea typeface="微软雅黑" panose="020B0503020204020204" charset="-122"/>
                <a:cs typeface="Arial" panose="020B0604020202020204" pitchFamily="34" charset="0"/>
              </a:rPr>
              <a:t>1.0</a:t>
            </a:r>
            <a:r>
              <a:rPr lang="zh-CN" altLang="en-US" sz="1799" b="1" dirty="0">
                <a:solidFill>
                  <a:srgbClr val="C00000"/>
                </a:solidFill>
                <a:latin typeface="Arial" panose="020B0604020202020204" pitchFamily="34" charset="0"/>
                <a:ea typeface="微软雅黑" panose="020B0503020204020204" charset="-122"/>
                <a:cs typeface="Arial" panose="020B0604020202020204" pitchFamily="34" charset="0"/>
              </a:rPr>
              <a:t> </a:t>
            </a:r>
            <a:r>
              <a:rPr lang="en-US" altLang="zh-CN" sz="1799" b="1" dirty="0">
                <a:solidFill>
                  <a:srgbClr val="C00000"/>
                </a:solidFill>
                <a:latin typeface="Arial" panose="020B0604020202020204" pitchFamily="34" charset="0"/>
                <a:ea typeface="微软雅黑" panose="020B0503020204020204" charset="-122"/>
                <a:cs typeface="Arial" panose="020B0604020202020204" pitchFamily="34" charset="0"/>
              </a:rPr>
              <a:t>is</a:t>
            </a:r>
            <a:r>
              <a:rPr lang="zh-CN" altLang="en-US" sz="1799" b="1" dirty="0">
                <a:solidFill>
                  <a:srgbClr val="C00000"/>
                </a:solidFill>
                <a:latin typeface="Arial" panose="020B0604020202020204" pitchFamily="34" charset="0"/>
                <a:ea typeface="微软雅黑" panose="020B0503020204020204" charset="-122"/>
                <a:cs typeface="Arial" panose="020B0604020202020204" pitchFamily="34" charset="0"/>
              </a:rPr>
              <a:t> </a:t>
            </a:r>
            <a:r>
              <a:rPr lang="en-US" altLang="zh-CN" sz="1799" b="1" dirty="0">
                <a:solidFill>
                  <a:srgbClr val="C00000"/>
                </a:solidFill>
                <a:latin typeface="Arial" panose="020B0604020202020204" pitchFamily="34" charset="0"/>
                <a:ea typeface="微软雅黑" panose="020B0503020204020204" charset="-122"/>
                <a:cs typeface="Arial" panose="020B0604020202020204" pitchFamily="34" charset="0"/>
              </a:rPr>
              <a:t>mature</a:t>
            </a:r>
            <a:r>
              <a:rPr lang="zh-CN" altLang="en-US" sz="1799" b="1" dirty="0">
                <a:solidFill>
                  <a:srgbClr val="C00000"/>
                </a:solidFill>
                <a:latin typeface="Arial" panose="020B0604020202020204" pitchFamily="34" charset="0"/>
                <a:ea typeface="微软雅黑" panose="020B0503020204020204" charset="-122"/>
                <a:cs typeface="Arial" panose="020B0604020202020204" pitchFamily="34" charset="0"/>
              </a:rPr>
              <a:t> </a:t>
            </a:r>
            <a:r>
              <a:rPr lang="en-US" altLang="zh-CN" sz="1799" b="1" dirty="0">
                <a:solidFill>
                  <a:srgbClr val="C00000"/>
                </a:solidFill>
                <a:latin typeface="Arial" panose="020B0604020202020204" pitchFamily="34" charset="0"/>
                <a:ea typeface="微软雅黑" panose="020B0503020204020204" charset="-122"/>
                <a:cs typeface="Arial" panose="020B0604020202020204" pitchFamily="34" charset="0"/>
              </a:rPr>
              <a:t>for</a:t>
            </a:r>
            <a:r>
              <a:rPr lang="zh-CN" altLang="en-US" sz="1799" b="1" dirty="0">
                <a:solidFill>
                  <a:srgbClr val="C00000"/>
                </a:solidFill>
                <a:latin typeface="Arial" panose="020B0604020202020204" pitchFamily="34" charset="0"/>
                <a:ea typeface="微软雅黑" panose="020B0503020204020204" charset="-122"/>
                <a:cs typeface="Arial" panose="020B0604020202020204" pitchFamily="34" charset="0"/>
              </a:rPr>
              <a:t> </a:t>
            </a:r>
            <a:r>
              <a:rPr lang="en-US" altLang="zh-CN" sz="1799" b="1" dirty="0">
                <a:solidFill>
                  <a:srgbClr val="C00000"/>
                </a:solidFill>
                <a:latin typeface="Arial" panose="020B0604020202020204" pitchFamily="34" charset="0"/>
                <a:ea typeface="微软雅黑" panose="020B0503020204020204" charset="-122"/>
                <a:cs typeface="Arial" panose="020B0604020202020204" pitchFamily="34" charset="0"/>
              </a:rPr>
              <a:t>commercial deployment</a:t>
            </a:r>
            <a:endParaRPr lang="zh-CN" altLang="en-US" sz="1799" b="1" dirty="0">
              <a:solidFill>
                <a:srgbClr val="C00000"/>
              </a:solidFill>
            </a:endParaRPr>
          </a:p>
        </p:txBody>
      </p:sp>
    </p:spTree>
    <p:extLst>
      <p:ext uri="{BB962C8B-B14F-4D97-AF65-F5344CB8AC3E}">
        <p14:creationId xmlns:p14="http://schemas.microsoft.com/office/powerpoint/2010/main" val="2428041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梯形 330"/>
          <p:cNvSpPr/>
          <p:nvPr/>
        </p:nvSpPr>
        <p:spPr>
          <a:xfrm>
            <a:off x="537226" y="5177915"/>
            <a:ext cx="11049005" cy="425303"/>
          </a:xfrm>
          <a:prstGeom prst="trapezoid">
            <a:avLst>
              <a:gd name="adj" fmla="val 39303"/>
            </a:avLst>
          </a:prstGeom>
          <a:gradFill>
            <a:gsLst>
              <a:gs pos="0">
                <a:schemeClr val="bg2">
                  <a:alpha val="0"/>
                </a:schemeClr>
              </a:gs>
              <a:gs pos="100000">
                <a:schemeClr val="bg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8">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5" name="矩形 134"/>
          <p:cNvSpPr/>
          <p:nvPr/>
        </p:nvSpPr>
        <p:spPr>
          <a:xfrm>
            <a:off x="5264426" y="4822510"/>
            <a:ext cx="1961631" cy="307528"/>
          </a:xfrm>
          <a:prstGeom prst="rect">
            <a:avLst/>
          </a:prstGeom>
        </p:spPr>
        <p:txBody>
          <a:bodyPr wrap="none">
            <a:spAutoFit/>
          </a:bodyPr>
          <a:lstStyle/>
          <a:p>
            <a:r>
              <a:rPr sz="1398" b="1" dirty="0">
                <a:solidFill>
                  <a:srgbClr val="C00000"/>
                </a:solidFill>
                <a:latin typeface="Huawei Sans" panose="020C0503030203020204" pitchFamily="34" charset="0"/>
                <a:cs typeface="Huawei Sans" panose="020C0503030203020204" pitchFamily="34" charset="0"/>
              </a:rPr>
              <a:t>Manual &gt; Automatic</a:t>
            </a:r>
            <a:endParaRPr lang="zh-CN" altLang="en-US" sz="1398" b="1" dirty="0">
              <a:solidFill>
                <a:srgbClr val="C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6" name="矩形 135"/>
          <p:cNvSpPr/>
          <p:nvPr/>
        </p:nvSpPr>
        <p:spPr>
          <a:xfrm>
            <a:off x="8732420" y="4785669"/>
            <a:ext cx="1613915" cy="307528"/>
          </a:xfrm>
          <a:prstGeom prst="rect">
            <a:avLst/>
          </a:prstGeom>
        </p:spPr>
        <p:txBody>
          <a:bodyPr wrap="none">
            <a:spAutoFit/>
          </a:bodyPr>
          <a:lstStyle/>
          <a:p>
            <a:pPr marL="251722" indent="-251722" defTabSz="913668">
              <a:buSzPct val="80000"/>
            </a:pPr>
            <a:r>
              <a:rPr sz="1398" b="1" dirty="0">
                <a:solidFill>
                  <a:srgbClr val="C00000"/>
                </a:solidFill>
                <a:latin typeface="Huawei Sans" panose="020C0503030203020204" pitchFamily="34" charset="0"/>
                <a:cs typeface="Huawei Sans" panose="020C0503030203020204" pitchFamily="34" charset="0"/>
              </a:rPr>
              <a:t>Hours &gt; Minutes</a:t>
            </a:r>
          </a:p>
        </p:txBody>
      </p:sp>
      <p:sp>
        <p:nvSpPr>
          <p:cNvPr id="332" name="矩形 331"/>
          <p:cNvSpPr/>
          <p:nvPr/>
        </p:nvSpPr>
        <p:spPr>
          <a:xfrm>
            <a:off x="4703607" y="5189437"/>
            <a:ext cx="3129762" cy="253817"/>
          </a:xfrm>
          <a:prstGeom prst="rect">
            <a:avLst/>
          </a:prstGeom>
        </p:spPr>
        <p:txBody>
          <a:bodyPr wrap="none">
            <a:spAutoFit/>
          </a:bodyPr>
          <a:lstStyle/>
          <a:p>
            <a:pPr algn="ctr" defTabSz="1278465"/>
            <a:r>
              <a:rPr sz="1050" dirty="0">
                <a:solidFill>
                  <a:srgbClr val="1D1D1A"/>
                </a:solidFill>
                <a:latin typeface="Huawei Sans" panose="020C0503030203020204" pitchFamily="34" charset="0"/>
                <a:cs typeface="Huawei Sans" panose="020C0503030203020204" pitchFamily="34" charset="0"/>
              </a:rPr>
              <a:t>Proactive prevention, avoiding complaint storms</a:t>
            </a:r>
            <a:endParaRPr lang="en-US" altLang="zh-CN" sz="1050" dirty="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35" name="矩形 334"/>
          <p:cNvSpPr/>
          <p:nvPr/>
        </p:nvSpPr>
        <p:spPr>
          <a:xfrm>
            <a:off x="8195639" y="5188793"/>
            <a:ext cx="2669881" cy="253817"/>
          </a:xfrm>
          <a:prstGeom prst="rect">
            <a:avLst/>
          </a:prstGeom>
        </p:spPr>
        <p:txBody>
          <a:bodyPr wrap="none">
            <a:spAutoFit/>
          </a:bodyPr>
          <a:lstStyle/>
          <a:p>
            <a:pPr algn="ctr" defTabSz="1278465"/>
            <a:r>
              <a:rPr sz="1050" dirty="0">
                <a:solidFill>
                  <a:srgbClr val="1D1D1A"/>
                </a:solidFill>
                <a:latin typeface="Huawei Sans" panose="020C0503030203020204" pitchFamily="34" charset="0"/>
                <a:cs typeface="Huawei Sans" panose="020C0503030203020204" pitchFamily="34" charset="0"/>
              </a:rPr>
              <a:t>Quick recovery, ensuring user experience</a:t>
            </a:r>
            <a:endParaRPr lang="en-US" altLang="zh-CN" sz="1050" dirty="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66" name="Freeform 6"/>
          <p:cNvSpPr>
            <a:spLocks/>
          </p:cNvSpPr>
          <p:nvPr/>
        </p:nvSpPr>
        <p:spPr bwMode="auto">
          <a:xfrm>
            <a:off x="5895247" y="1107481"/>
            <a:ext cx="5587368" cy="3451081"/>
          </a:xfrm>
          <a:prstGeom prst="roundRect">
            <a:avLst>
              <a:gd name="adj" fmla="val 2330"/>
            </a:avLst>
          </a:prstGeom>
          <a:noFill/>
          <a:ln w="6350" cap="flat" cmpd="sng" algn="ctr">
            <a:solidFill>
              <a:schemeClr val="bg1">
                <a:lumMod val="75000"/>
              </a:schemeClr>
            </a:solidFill>
            <a:prstDash val="solid"/>
          </a:ln>
          <a:effectLst/>
          <a:extLst/>
        </p:spPr>
        <p:txBody>
          <a:bodyPr lIns="0" tIns="0" rIns="0" bIns="0" rtlCol="0" anchor="ctr"/>
          <a:lstStyle/>
          <a:p>
            <a:pPr defTabSz="434939">
              <a:defRPr/>
            </a:pPr>
            <a:endParaRPr lang="zh-CN" altLang="en-US" sz="100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9" name="Freeform 6"/>
          <p:cNvSpPr>
            <a:spLocks/>
          </p:cNvSpPr>
          <p:nvPr/>
        </p:nvSpPr>
        <p:spPr bwMode="auto">
          <a:xfrm>
            <a:off x="715903" y="1062212"/>
            <a:ext cx="5023919" cy="3496350"/>
          </a:xfrm>
          <a:prstGeom prst="roundRect">
            <a:avLst>
              <a:gd name="adj" fmla="val 2330"/>
            </a:avLst>
          </a:prstGeom>
          <a:noFill/>
          <a:ln w="6350" cap="flat" cmpd="sng" algn="ctr">
            <a:solidFill>
              <a:schemeClr val="bg1">
                <a:lumMod val="75000"/>
              </a:schemeClr>
            </a:solidFill>
            <a:prstDash val="solid"/>
          </a:ln>
          <a:effectLst/>
          <a:extLst/>
        </p:spPr>
        <p:txBody>
          <a:bodyPr lIns="0" tIns="0" rIns="0" bIns="0" rtlCol="0" anchor="ctr"/>
          <a:lstStyle/>
          <a:p>
            <a:pPr defTabSz="434939">
              <a:defRPr/>
            </a:pPr>
            <a:endParaRPr lang="zh-CN" altLang="en-US" sz="100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65" name="燕尾形 264"/>
          <p:cNvSpPr/>
          <p:nvPr/>
        </p:nvSpPr>
        <p:spPr>
          <a:xfrm>
            <a:off x="5813231" y="855884"/>
            <a:ext cx="5811476" cy="400818"/>
          </a:xfrm>
          <a:prstGeom prst="chevr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98" b="1" dirty="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64" name="燕尾形 263"/>
          <p:cNvSpPr/>
          <p:nvPr/>
        </p:nvSpPr>
        <p:spPr>
          <a:xfrm>
            <a:off x="575703" y="855884"/>
            <a:ext cx="5319545" cy="400818"/>
          </a:xfrm>
          <a:prstGeom prst="chevr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98" b="1" dirty="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4" name="矩形 23"/>
          <p:cNvSpPr/>
          <p:nvPr/>
        </p:nvSpPr>
        <p:spPr>
          <a:xfrm>
            <a:off x="699325" y="2483187"/>
            <a:ext cx="5022450" cy="769141"/>
          </a:xfrm>
          <a:prstGeom prst="rect">
            <a:avLst/>
          </a:prstGeom>
          <a:noFill/>
          <a:ln>
            <a:noFill/>
            <a:prstDash val="dash"/>
          </a:ln>
        </p:spPr>
        <p:txBody>
          <a:bodyPr wrap="square">
            <a:spAutoFit/>
          </a:bodyPr>
          <a:lstStyle/>
          <a:p>
            <a:pPr defTabSz="913668"/>
            <a:r>
              <a:rPr sz="1100" b="1" dirty="0">
                <a:solidFill>
                  <a:srgbClr val="000000"/>
                </a:solidFill>
                <a:latin typeface="Huawei Sans" panose="020C0503030203020204" pitchFamily="34" charset="0"/>
                <a:cs typeface="Huawei Sans" panose="020C0503030203020204" pitchFamily="34" charset="0"/>
              </a:rPr>
              <a:t>At 09:20, </a:t>
            </a:r>
            <a:r>
              <a:rPr sz="1100" dirty="0">
                <a:solidFill>
                  <a:srgbClr val="000000"/>
                </a:solidFill>
                <a:latin typeface="Huawei Sans" panose="020C0503030203020204" pitchFamily="34" charset="0"/>
                <a:cs typeface="Huawei Sans" panose="020C0503030203020204" pitchFamily="34" charset="0"/>
              </a:rPr>
              <a:t>received</a:t>
            </a:r>
            <a:r>
              <a:rPr sz="1100" dirty="0">
                <a:solidFill>
                  <a:srgbClr val="C00000"/>
                </a:solidFill>
                <a:latin typeface="Huawei Sans" panose="020C0503030203020204" pitchFamily="34" charset="0"/>
                <a:cs typeface="Huawei Sans" panose="020C0503030203020204" pitchFamily="34" charset="0"/>
              </a:rPr>
              <a:t> more than 300 complaints about IPTV artifacts.</a:t>
            </a:r>
            <a:endParaRPr lang="en-US" altLang="zh-CN" sz="1100" dirty="0">
              <a:solidFill>
                <a:srgbClr val="C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defTabSz="913668"/>
            <a:r>
              <a:rPr sz="1100" b="1" dirty="0">
                <a:latin typeface="Huawei Sans" panose="020C0503030203020204" pitchFamily="34" charset="0"/>
                <a:cs typeface="Huawei Sans" panose="020C0503030203020204" pitchFamily="34" charset="0"/>
              </a:rPr>
              <a:t>At 11:04</a:t>
            </a:r>
            <a:r>
              <a:rPr sz="1100" dirty="0">
                <a:latin typeface="Huawei Sans" panose="020C0503030203020204" pitchFamily="34" charset="0"/>
                <a:cs typeface="Huawei Sans" panose="020C0503030203020204" pitchFamily="34" charset="0"/>
              </a:rPr>
              <a:t>, services were switched node by node, and packet loss was found to occur on the MINT device</a:t>
            </a:r>
            <a:r>
              <a:rPr lang="en-US" sz="1100" dirty="0">
                <a:latin typeface="Huawei Sans" panose="020C0503030203020204" pitchFamily="34" charset="0"/>
                <a:cs typeface="Huawei Sans" panose="020C0503030203020204" pitchFamily="34" charset="0"/>
              </a:rPr>
              <a:t>.</a:t>
            </a:r>
          </a:p>
          <a:p>
            <a:pPr defTabSz="913668"/>
            <a:r>
              <a:rPr sz="1100" b="1" dirty="0">
                <a:latin typeface="Huawei Sans" panose="020C0503030203020204" pitchFamily="34" charset="0"/>
                <a:cs typeface="Huawei Sans" panose="020C0503030203020204" pitchFamily="34" charset="0"/>
              </a:rPr>
              <a:t>At 15:10</a:t>
            </a:r>
            <a:r>
              <a:rPr sz="1100" dirty="0">
                <a:latin typeface="Huawei Sans" panose="020C0503030203020204" pitchFamily="34" charset="0"/>
                <a:cs typeface="Huawei Sans" panose="020C0503030203020204" pitchFamily="34" charset="0"/>
              </a:rPr>
              <a:t>, the LPU of the MINT device was replaced, The fault was rectified.</a:t>
            </a:r>
            <a:endParaRPr lang="en-US" altLang="zh-CN" sz="11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6" name="矩形 115"/>
          <p:cNvSpPr/>
          <p:nvPr/>
        </p:nvSpPr>
        <p:spPr>
          <a:xfrm>
            <a:off x="1170386" y="895007"/>
            <a:ext cx="3811783" cy="322568"/>
          </a:xfrm>
          <a:prstGeom prst="rect">
            <a:avLst/>
          </a:prstGeom>
          <a:noFill/>
          <a:ln w="25400" cap="flat" cmpd="sng" algn="ctr">
            <a:noFill/>
            <a:prstDash val="solid"/>
          </a:ln>
          <a:effectLst/>
        </p:spPr>
        <p:txBody>
          <a:bodyPr rtlCol="0" anchor="ctr"/>
          <a:lstStyle/>
          <a:p>
            <a:pPr algn="ctr" defTabSz="913668">
              <a:defRPr/>
            </a:pPr>
            <a:r>
              <a:rPr sz="1200" b="1" dirty="0">
                <a:solidFill>
                  <a:srgbClr val="1D1D1A"/>
                </a:solidFill>
                <a:latin typeface="Huawei Sans" panose="020C0503030203020204" pitchFamily="34" charset="0"/>
                <a:cs typeface="Huawei Sans" panose="020C0503030203020204" pitchFamily="34" charset="0"/>
              </a:rPr>
              <a:t>As-Is: Complaint-Driven, Manual Fault Locating, More Than 6 Hours</a:t>
            </a:r>
          </a:p>
        </p:txBody>
      </p:sp>
      <p:sp>
        <p:nvSpPr>
          <p:cNvPr id="117" name="矩形 116"/>
          <p:cNvSpPr/>
          <p:nvPr/>
        </p:nvSpPr>
        <p:spPr>
          <a:xfrm>
            <a:off x="6284135" y="854905"/>
            <a:ext cx="4504295" cy="408701"/>
          </a:xfrm>
          <a:prstGeom prst="rect">
            <a:avLst/>
          </a:prstGeom>
          <a:noFill/>
          <a:ln w="25400" cap="flat" cmpd="sng" algn="ctr">
            <a:noFill/>
            <a:prstDash val="solid"/>
          </a:ln>
          <a:effectLst/>
        </p:spPr>
        <p:txBody>
          <a:bodyPr rtlCol="0" anchor="ctr"/>
          <a:lstStyle/>
          <a:p>
            <a:pPr algn="ctr" defTabSz="913668"/>
            <a:r>
              <a:rPr sz="1200" b="1" dirty="0">
                <a:solidFill>
                  <a:srgbClr val="1D1D1A"/>
                </a:solidFill>
                <a:latin typeface="Huawei Sans" panose="020C0503030203020204" pitchFamily="34" charset="0"/>
                <a:cs typeface="Huawei Sans" panose="020C0503030203020204" pitchFamily="34" charset="0"/>
              </a:rPr>
              <a:t>To-Be: Real-Time Awareness, Service-Level Presentation, Fault Locating In Minutes</a:t>
            </a:r>
          </a:p>
        </p:txBody>
      </p:sp>
      <p:sp>
        <p:nvSpPr>
          <p:cNvPr id="326" name="矩形 325"/>
          <p:cNvSpPr/>
          <p:nvPr/>
        </p:nvSpPr>
        <p:spPr bwMode="auto">
          <a:xfrm>
            <a:off x="886786" y="3610848"/>
            <a:ext cx="4846217" cy="815560"/>
          </a:xfrm>
          <a:prstGeom prst="rect">
            <a:avLst/>
          </a:prstGeom>
          <a:noFill/>
          <a:ln>
            <a:noFill/>
          </a:ln>
          <a:effectLst/>
          <a:extLst/>
        </p:spPr>
        <p:txBody>
          <a:bodyPr vert="horz" wrap="square" lIns="0" tIns="45671" rIns="91341" bIns="45671" numCol="1" rtlCol="0" anchor="t" anchorCtr="0" compatLnSpc="1">
            <a:prstTxWarp prst="textNoShape">
              <a:avLst/>
            </a:prstTxWarp>
          </a:bodyPr>
          <a:lstStyle/>
          <a:p>
            <a:pPr defTabSz="913577">
              <a:lnSpc>
                <a:spcPct val="150000"/>
              </a:lnSpc>
              <a:spcBef>
                <a:spcPts val="600"/>
              </a:spcBef>
            </a:pPr>
            <a:r>
              <a:rPr sz="1050" i="1" dirty="0">
                <a:solidFill>
                  <a:prstClr val="black"/>
                </a:solidFill>
                <a:latin typeface="Huawei Sans" panose="020C0503030203020204" pitchFamily="34" charset="0"/>
                <a:cs typeface="Huawei Sans" panose="020C0503030203020204" pitchFamily="34" charset="0"/>
              </a:rPr>
              <a:t>"To </a:t>
            </a:r>
            <a:r>
              <a:rPr sz="1050" i="1" dirty="0">
                <a:solidFill>
                  <a:srgbClr val="C00000"/>
                </a:solidFill>
                <a:latin typeface="Huawei Sans" panose="020C0503030203020204" pitchFamily="34" charset="0"/>
                <a:cs typeface="Huawei Sans" panose="020C0503030203020204" pitchFamily="34" charset="0"/>
              </a:rPr>
              <a:t>achieve zero service faults </a:t>
            </a:r>
            <a:r>
              <a:rPr sz="1050" i="1" dirty="0">
                <a:solidFill>
                  <a:srgbClr val="1D1D1A"/>
                </a:solidFill>
                <a:latin typeface="Huawei Sans" panose="020C0503030203020204" pitchFamily="34" charset="0"/>
                <a:cs typeface="Huawei Sans" panose="020C0503030203020204" pitchFamily="34" charset="0"/>
              </a:rPr>
              <a:t>and quickly support new services on 5G networks, device vendors </a:t>
            </a:r>
            <a:r>
              <a:rPr sz="1050" i="1" dirty="0">
                <a:solidFill>
                  <a:srgbClr val="C00000"/>
                </a:solidFill>
                <a:latin typeface="Huawei Sans" panose="020C0503030203020204" pitchFamily="34" charset="0"/>
                <a:cs typeface="Huawei Sans" panose="020C0503030203020204" pitchFamily="34" charset="0"/>
              </a:rPr>
              <a:t>must have </a:t>
            </a:r>
            <a:r>
              <a:rPr sz="1050" i="1" dirty="0">
                <a:solidFill>
                  <a:srgbClr val="1D1D1A"/>
                </a:solidFill>
                <a:latin typeface="Huawei Sans" panose="020C0503030203020204" pitchFamily="34" charset="0"/>
                <a:cs typeface="Huawei Sans" panose="020C0503030203020204" pitchFamily="34" charset="0"/>
              </a:rPr>
              <a:t>5G automatic fault locating capabilities in the initial phase of 5G network construction."</a:t>
            </a:r>
            <a:endParaRPr lang="zh-CN" altLang="zh-CN" sz="1050" i="1" dirty="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1" name="矩形 140"/>
          <p:cNvSpPr/>
          <p:nvPr/>
        </p:nvSpPr>
        <p:spPr>
          <a:xfrm>
            <a:off x="504599" y="4822398"/>
            <a:ext cx="4317125" cy="307528"/>
          </a:xfrm>
          <a:prstGeom prst="rect">
            <a:avLst/>
          </a:prstGeom>
        </p:spPr>
        <p:txBody>
          <a:bodyPr wrap="none">
            <a:spAutoFit/>
          </a:bodyPr>
          <a:lstStyle/>
          <a:p>
            <a:r>
              <a:rPr sz="1398" b="1" dirty="0">
                <a:solidFill>
                  <a:srgbClr val="C00000"/>
                </a:solidFill>
                <a:latin typeface="Huawei Sans" panose="020C0503030203020204" pitchFamily="34" charset="0"/>
                <a:cs typeface="Huawei Sans" panose="020C0503030203020204" pitchFamily="34" charset="0"/>
              </a:rPr>
              <a:t>Service non-visualization &gt; Service visualization</a:t>
            </a:r>
            <a:endParaRPr lang="zh-CN" altLang="en-US" sz="1398" b="1" dirty="0">
              <a:solidFill>
                <a:srgbClr val="C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2" name="矩形 141"/>
          <p:cNvSpPr/>
          <p:nvPr/>
        </p:nvSpPr>
        <p:spPr>
          <a:xfrm>
            <a:off x="909090" y="5196744"/>
            <a:ext cx="3227507" cy="253817"/>
          </a:xfrm>
          <a:prstGeom prst="rect">
            <a:avLst/>
          </a:prstGeom>
        </p:spPr>
        <p:txBody>
          <a:bodyPr wrap="none">
            <a:spAutoFit/>
          </a:bodyPr>
          <a:lstStyle/>
          <a:p>
            <a:pPr algn="ctr" defTabSz="1278465"/>
            <a:r>
              <a:rPr sz="1050" dirty="0">
                <a:solidFill>
                  <a:srgbClr val="1D1D1A"/>
                </a:solidFill>
                <a:latin typeface="Huawei Sans" panose="020C0503030203020204" pitchFamily="34" charset="0"/>
                <a:cs typeface="Huawei Sans" panose="020C0503030203020204" pitchFamily="34" charset="0"/>
              </a:rPr>
              <a:t>Service visualization is the basis of SLA assurance.</a:t>
            </a:r>
            <a:endParaRPr lang="en-US" altLang="zh-CN" sz="1050" dirty="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4" name="云形 143"/>
          <p:cNvSpPr/>
          <p:nvPr/>
        </p:nvSpPr>
        <p:spPr>
          <a:xfrm>
            <a:off x="2583501" y="2074236"/>
            <a:ext cx="1659694" cy="282569"/>
          </a:xfrm>
          <a:prstGeom prst="cloud">
            <a:avLst/>
          </a:prstGeom>
          <a:solidFill>
            <a:srgbClr val="1D1D1A">
              <a:lumMod val="10000"/>
              <a:lumOff val="90000"/>
            </a:srgbClr>
          </a:solidFill>
          <a:ln w="12700" cap="flat" cmpd="sng" algn="ctr">
            <a:solidFill>
              <a:srgbClr val="666666">
                <a:lumMod val="40000"/>
                <a:lumOff val="60000"/>
              </a:srgbClr>
            </a:solidFill>
            <a:prstDash val="solid"/>
            <a:miter lim="800000"/>
          </a:ln>
          <a:effectLst/>
        </p:spPr>
        <p:txBody>
          <a:bodyPr rot="0" spcFirstLastPara="0" vertOverflow="overflow" horzOverflow="overflow" vert="horz" wrap="square" lIns="68538" tIns="34270" rIns="68538" bIns="34270" numCol="1" spcCol="0" rtlCol="0" fromWordArt="0" anchor="ctr" anchorCtr="0" forceAA="0" compatLnSpc="1">
            <a:prstTxWarp prst="textNoShape">
              <a:avLst/>
            </a:prstTxWarp>
            <a:noAutofit/>
          </a:bodyPr>
          <a:lstStyle/>
          <a:p>
            <a:pPr algn="ctr" defTabSz="685389">
              <a:defRPr/>
            </a:pPr>
            <a:endParaRPr lang="zh-CN" altLang="en-US" sz="1100" kern="0">
              <a:solidFill>
                <a:srgbClr val="666666"/>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5" name="Freeform 6"/>
          <p:cNvSpPr/>
          <p:nvPr/>
        </p:nvSpPr>
        <p:spPr bwMode="auto">
          <a:xfrm>
            <a:off x="4367124" y="1841437"/>
            <a:ext cx="882269" cy="509036"/>
          </a:xfrm>
          <a:custGeom>
            <a:avLst/>
            <a:gdLst>
              <a:gd name="T0" fmla="*/ 637 w 754"/>
              <a:gd name="T1" fmla="*/ 407 h 415"/>
              <a:gd name="T2" fmla="*/ 92 w 754"/>
              <a:gd name="T3" fmla="*/ 403 h 415"/>
              <a:gd name="T4" fmla="*/ 15 w 754"/>
              <a:gd name="T5" fmla="*/ 290 h 415"/>
              <a:gd name="T6" fmla="*/ 139 w 754"/>
              <a:gd name="T7" fmla="*/ 204 h 415"/>
              <a:gd name="T8" fmla="*/ 287 w 754"/>
              <a:gd name="T9" fmla="*/ 26 h 415"/>
              <a:gd name="T10" fmla="*/ 504 w 754"/>
              <a:gd name="T11" fmla="*/ 122 h 415"/>
              <a:gd name="T12" fmla="*/ 650 w 754"/>
              <a:gd name="T13" fmla="*/ 119 h 415"/>
              <a:gd name="T14" fmla="*/ 678 w 754"/>
              <a:gd name="T15" fmla="*/ 244 h 415"/>
              <a:gd name="T16" fmla="*/ 742 w 754"/>
              <a:gd name="T17" fmla="*/ 336 h 415"/>
              <a:gd name="T18" fmla="*/ 637 w 754"/>
              <a:gd name="T19" fmla="*/ 407 h 415"/>
              <a:gd name="connsiteX0" fmla="*/ 8448 w 10000"/>
              <a:gd name="connsiteY0" fmla="*/ 9807 h 10000"/>
              <a:gd name="connsiteX1" fmla="*/ 1220 w 10000"/>
              <a:gd name="connsiteY1" fmla="*/ 9711 h 10000"/>
              <a:gd name="connsiteX2" fmla="*/ 199 w 10000"/>
              <a:gd name="connsiteY2" fmla="*/ 6988 h 10000"/>
              <a:gd name="connsiteX3" fmla="*/ 1470 w 10000"/>
              <a:gd name="connsiteY3" fmla="*/ 4211 h 10000"/>
              <a:gd name="connsiteX4" fmla="*/ 3806 w 10000"/>
              <a:gd name="connsiteY4" fmla="*/ 627 h 10000"/>
              <a:gd name="connsiteX5" fmla="*/ 6684 w 10000"/>
              <a:gd name="connsiteY5" fmla="*/ 2940 h 10000"/>
              <a:gd name="connsiteX6" fmla="*/ 8621 w 10000"/>
              <a:gd name="connsiteY6" fmla="*/ 2867 h 10000"/>
              <a:gd name="connsiteX7" fmla="*/ 8992 w 10000"/>
              <a:gd name="connsiteY7" fmla="*/ 5880 h 10000"/>
              <a:gd name="connsiteX8" fmla="*/ 9841 w 10000"/>
              <a:gd name="connsiteY8" fmla="*/ 8096 h 10000"/>
              <a:gd name="connsiteX9" fmla="*/ 8448 w 10000"/>
              <a:gd name="connsiteY9" fmla="*/ 9807 h 10000"/>
              <a:gd name="connsiteX0dup0" fmla="*/ 8448 w 10000"/>
              <a:gd name="connsiteY0dup0" fmla="*/ 9807 h 10000"/>
              <a:gd name="connsiteX1dup0" fmla="*/ 1220 w 10000"/>
              <a:gd name="connsiteY1dup0" fmla="*/ 9711 h 10000"/>
              <a:gd name="connsiteX2dup0" fmla="*/ 199 w 10000"/>
              <a:gd name="connsiteY2dup0" fmla="*/ 6988 h 10000"/>
              <a:gd name="connsiteX3dup0" fmla="*/ 1470 w 10000"/>
              <a:gd name="connsiteY3dup0" fmla="*/ 4211 h 10000"/>
              <a:gd name="connsiteX4dup0" fmla="*/ 3806 w 10000"/>
              <a:gd name="connsiteY4dup0" fmla="*/ 627 h 10000"/>
              <a:gd name="connsiteX5dup0" fmla="*/ 6684 w 10000"/>
              <a:gd name="connsiteY5dup0" fmla="*/ 2940 h 10000"/>
              <a:gd name="connsiteX6dup0" fmla="*/ 8621 w 10000"/>
              <a:gd name="connsiteY6dup0" fmla="*/ 2867 h 10000"/>
              <a:gd name="connsiteX7dup0" fmla="*/ 9353 w 10000"/>
              <a:gd name="connsiteY7dup0" fmla="*/ 5815 h 10000"/>
              <a:gd name="connsiteX8dup0" fmla="*/ 9841 w 10000"/>
              <a:gd name="connsiteY8dup0" fmla="*/ 8096 h 10000"/>
              <a:gd name="connsiteX9dup0" fmla="*/ 8448 w 10000"/>
              <a:gd name="connsiteY9dup0" fmla="*/ 9807 h 10000"/>
              <a:gd name="connsiteX0dup0dup1" fmla="*/ 8448 w 10000"/>
              <a:gd name="connsiteY0dup0dup1" fmla="*/ 9807 h 10000"/>
              <a:gd name="connsiteX1dup0dup1" fmla="*/ 1220 w 10000"/>
              <a:gd name="connsiteY1dup0dup1" fmla="*/ 9711 h 10000"/>
              <a:gd name="connsiteX2dup0dup1" fmla="*/ 199 w 10000"/>
              <a:gd name="connsiteY2dup0dup1" fmla="*/ 6988 h 10000"/>
              <a:gd name="connsiteX3dup0dup1" fmla="*/ 1638 w 10000"/>
              <a:gd name="connsiteY3dup0dup1" fmla="*/ 4336 h 10000"/>
              <a:gd name="connsiteX4dup0dup1" fmla="*/ 3806 w 10000"/>
              <a:gd name="connsiteY4dup0dup1" fmla="*/ 627 h 10000"/>
              <a:gd name="connsiteX5dup0dup1" fmla="*/ 6684 w 10000"/>
              <a:gd name="connsiteY5dup0dup1" fmla="*/ 2940 h 10000"/>
              <a:gd name="connsiteX6dup0dup1" fmla="*/ 8621 w 10000"/>
              <a:gd name="connsiteY6dup0dup1" fmla="*/ 2867 h 10000"/>
              <a:gd name="connsiteX7dup0dup1" fmla="*/ 9353 w 10000"/>
              <a:gd name="connsiteY7dup0dup1" fmla="*/ 5815 h 10000"/>
              <a:gd name="connsiteX8dup0dup1" fmla="*/ 9841 w 10000"/>
              <a:gd name="connsiteY8dup0dup1" fmla="*/ 8096 h 10000"/>
              <a:gd name="connsiteX9dup0dup1" fmla="*/ 8448 w 10000"/>
              <a:gd name="connsiteY9dup0dup1" fmla="*/ 9807 h 10000"/>
              <a:gd name="connsiteX0dup0dup1dup2" fmla="*/ 8448 w 10000"/>
              <a:gd name="connsiteY0dup0dup1dup2" fmla="*/ 9807 h 10000"/>
              <a:gd name="connsiteX1dup0dup1dup2" fmla="*/ 1220 w 10000"/>
              <a:gd name="connsiteY1dup0dup1dup2" fmla="*/ 9711 h 10000"/>
              <a:gd name="connsiteX2dup0dup1dup2" fmla="*/ 199 w 10000"/>
              <a:gd name="connsiteY2dup0dup1dup2" fmla="*/ 6988 h 10000"/>
              <a:gd name="connsiteX3dup0dup1dup2" fmla="*/ 1638 w 10000"/>
              <a:gd name="connsiteY3dup0dup1dup2" fmla="*/ 4336 h 10000"/>
              <a:gd name="connsiteX4dup0dup1dup2" fmla="*/ 3806 w 10000"/>
              <a:gd name="connsiteY4dup0dup1dup2" fmla="*/ 627 h 10000"/>
              <a:gd name="connsiteX5dup0dup1dup2" fmla="*/ 6684 w 10000"/>
              <a:gd name="connsiteY5dup0dup1dup2" fmla="*/ 2940 h 10000"/>
              <a:gd name="connsiteX6dup0dup1dup2" fmla="*/ 8621 w 10000"/>
              <a:gd name="connsiteY6dup0dup1dup2" fmla="*/ 2867 h 10000"/>
              <a:gd name="connsiteX7dup0dup1dup2" fmla="*/ 9054 w 10000"/>
              <a:gd name="connsiteY7dup0dup1dup2" fmla="*/ 5692 h 10000"/>
              <a:gd name="connsiteX8dup0dup1dup2" fmla="*/ 9841 w 10000"/>
              <a:gd name="connsiteY8dup0dup1dup2" fmla="*/ 8096 h 10000"/>
              <a:gd name="connsiteX9dup0dup1dup2" fmla="*/ 8448 w 10000"/>
              <a:gd name="connsiteY9dup0dup1dup2" fmla="*/ 9807 h 10000"/>
            </a:gdLst>
            <a:ahLst/>
            <a:cxnLst>
              <a:cxn ang="0">
                <a:pos x="connsiteX0dup0dup1dup2" y="connsiteY0dup0dup1dup2"/>
              </a:cxn>
              <a:cxn ang="0">
                <a:pos x="connsiteX1dup0dup1dup2" y="connsiteY1dup0dup1dup2"/>
              </a:cxn>
              <a:cxn ang="0">
                <a:pos x="connsiteX2dup0dup1dup2" y="connsiteY2dup0dup1dup2"/>
              </a:cxn>
              <a:cxn ang="0">
                <a:pos x="connsiteX3dup0dup1dup2" y="connsiteY3dup0dup1dup2"/>
              </a:cxn>
              <a:cxn ang="0">
                <a:pos x="connsiteX4dup0dup1dup2" y="connsiteY4dup0dup1dup2"/>
              </a:cxn>
              <a:cxn ang="0">
                <a:pos x="connsiteX5dup0dup1dup2" y="connsiteY5dup0dup1dup2"/>
              </a:cxn>
              <a:cxn ang="0">
                <a:pos x="connsiteX6dup0dup1dup2" y="connsiteY6dup0dup1dup2"/>
              </a:cxn>
              <a:cxn ang="0">
                <a:pos x="connsiteX7dup0dup1dup2" y="connsiteY7dup0dup1dup2"/>
              </a:cxn>
              <a:cxn ang="0">
                <a:pos x="connsiteX8dup0dup1dup2" y="connsiteY8dup0dup1dup2"/>
              </a:cxn>
              <a:cxn ang="0">
                <a:pos x="connsiteX9dup0dup1dup2" y="connsiteY9dup0dup1dup2"/>
              </a:cxn>
            </a:cxnLst>
            <a:rect l="l" t="t" r="r" b="b"/>
            <a:pathLst>
              <a:path w="10000" h="10000">
                <a:moveTo>
                  <a:pt x="8448" y="9807"/>
                </a:moveTo>
                <a:lnTo>
                  <a:pt x="1220" y="9711"/>
                </a:lnTo>
                <a:cubicBezTo>
                  <a:pt x="1220" y="9711"/>
                  <a:pt x="0" y="9253"/>
                  <a:pt x="199" y="6988"/>
                </a:cubicBezTo>
                <a:cubicBezTo>
                  <a:pt x="424" y="4530"/>
                  <a:pt x="1638" y="4336"/>
                  <a:pt x="1638" y="4336"/>
                </a:cubicBezTo>
                <a:cubicBezTo>
                  <a:pt x="1638" y="4336"/>
                  <a:pt x="1711" y="1277"/>
                  <a:pt x="3806" y="627"/>
                </a:cubicBezTo>
                <a:cubicBezTo>
                  <a:pt x="5849" y="0"/>
                  <a:pt x="6684" y="2940"/>
                  <a:pt x="6684" y="2940"/>
                </a:cubicBezTo>
                <a:cubicBezTo>
                  <a:pt x="6684" y="2940"/>
                  <a:pt x="7732" y="1542"/>
                  <a:pt x="8621" y="2867"/>
                </a:cubicBezTo>
                <a:cubicBezTo>
                  <a:pt x="9363" y="3952"/>
                  <a:pt x="9054" y="5692"/>
                  <a:pt x="9054" y="5692"/>
                </a:cubicBezTo>
                <a:cubicBezTo>
                  <a:pt x="9054" y="5692"/>
                  <a:pt x="10000" y="6361"/>
                  <a:pt x="9841" y="8096"/>
                </a:cubicBezTo>
                <a:cubicBezTo>
                  <a:pt x="9668" y="10000"/>
                  <a:pt x="8448" y="9807"/>
                  <a:pt x="8448" y="9807"/>
                </a:cubicBezTo>
                <a:close/>
              </a:path>
            </a:pathLst>
          </a:custGeom>
          <a:solidFill>
            <a:srgbClr val="DDDDDD"/>
          </a:solidFill>
          <a:ln w="28575" cap="flat">
            <a:solidFill>
              <a:srgbClr val="00B0F0"/>
            </a:solidFill>
            <a:prstDash val="solid"/>
            <a:miter lim="800000"/>
          </a:ln>
          <a:extLst/>
        </p:spPr>
        <p:txBody>
          <a:bodyPr vert="horz" wrap="square" lIns="64541" tIns="32268" rIns="64541" bIns="32268" numCol="1" anchor="ctr" anchorCtr="0" compatLnSpc="1">
            <a:prstTxWarp prst="textNoShape">
              <a:avLst/>
            </a:prstTxWarp>
          </a:bodyPr>
          <a:lstStyle>
            <a:defPPr>
              <a:defRPr lang="zh-CN"/>
            </a:defPPr>
            <a:lvl1pPr marL="0" algn="l" defTabSz="914583" rtl="0" eaLnBrk="1" latinLnBrk="0" hangingPunct="1">
              <a:defRPr sz="1800" kern="1200">
                <a:solidFill>
                  <a:schemeClr val="tx1"/>
                </a:solidFill>
                <a:latin typeface="Arial"/>
                <a:ea typeface="+mn-ea"/>
                <a:cs typeface="+mn-cs"/>
              </a:defRPr>
            </a:lvl1pPr>
            <a:lvl2pPr marL="457291" algn="l" defTabSz="914583" rtl="0" eaLnBrk="1" latinLnBrk="0" hangingPunct="1">
              <a:defRPr sz="1800" kern="1200">
                <a:solidFill>
                  <a:schemeClr val="tx1"/>
                </a:solidFill>
                <a:latin typeface="Arial"/>
                <a:ea typeface="+mn-ea"/>
                <a:cs typeface="+mn-cs"/>
              </a:defRPr>
            </a:lvl2pPr>
            <a:lvl3pPr marL="914583" algn="l" defTabSz="914583" rtl="0" eaLnBrk="1" latinLnBrk="0" hangingPunct="1">
              <a:defRPr sz="1800" kern="1200">
                <a:solidFill>
                  <a:schemeClr val="tx1"/>
                </a:solidFill>
                <a:latin typeface="Arial"/>
                <a:ea typeface="+mn-ea"/>
                <a:cs typeface="+mn-cs"/>
              </a:defRPr>
            </a:lvl3pPr>
            <a:lvl4pPr marL="1371874" algn="l" defTabSz="914583" rtl="0" eaLnBrk="1" latinLnBrk="0" hangingPunct="1">
              <a:defRPr sz="1800" kern="1200">
                <a:solidFill>
                  <a:schemeClr val="tx1"/>
                </a:solidFill>
                <a:latin typeface="Arial"/>
                <a:ea typeface="+mn-ea"/>
                <a:cs typeface="+mn-cs"/>
              </a:defRPr>
            </a:lvl4pPr>
            <a:lvl5pPr marL="1829166" algn="l" defTabSz="914583" rtl="0" eaLnBrk="1" latinLnBrk="0" hangingPunct="1">
              <a:defRPr sz="1800" kern="1200">
                <a:solidFill>
                  <a:schemeClr val="tx1"/>
                </a:solidFill>
                <a:latin typeface="Arial"/>
                <a:ea typeface="+mn-ea"/>
                <a:cs typeface="+mn-cs"/>
              </a:defRPr>
            </a:lvl5pPr>
            <a:lvl6pPr marL="2286457" algn="l" defTabSz="914583" rtl="0" eaLnBrk="1" latinLnBrk="0" hangingPunct="1">
              <a:defRPr sz="1800" kern="1200">
                <a:solidFill>
                  <a:schemeClr val="tx1"/>
                </a:solidFill>
                <a:latin typeface="Arial"/>
                <a:ea typeface="+mn-ea"/>
                <a:cs typeface="+mn-cs"/>
              </a:defRPr>
            </a:lvl6pPr>
            <a:lvl7pPr marL="2743749" algn="l" defTabSz="914583" rtl="0" eaLnBrk="1" latinLnBrk="0" hangingPunct="1">
              <a:defRPr sz="1800" kern="1200">
                <a:solidFill>
                  <a:schemeClr val="tx1"/>
                </a:solidFill>
                <a:latin typeface="Arial"/>
                <a:ea typeface="+mn-ea"/>
                <a:cs typeface="+mn-cs"/>
              </a:defRPr>
            </a:lvl7pPr>
            <a:lvl8pPr marL="3201040" algn="l" defTabSz="914583" rtl="0" eaLnBrk="1" latinLnBrk="0" hangingPunct="1">
              <a:defRPr sz="1800" kern="1200">
                <a:solidFill>
                  <a:schemeClr val="tx1"/>
                </a:solidFill>
                <a:latin typeface="Arial"/>
                <a:ea typeface="+mn-ea"/>
                <a:cs typeface="+mn-cs"/>
              </a:defRPr>
            </a:lvl8pPr>
            <a:lvl9pPr marL="3658332" algn="l" defTabSz="914583" rtl="0" eaLnBrk="1" latinLnBrk="0" hangingPunct="1">
              <a:defRPr sz="1800" kern="1200">
                <a:solidFill>
                  <a:schemeClr val="tx1"/>
                </a:solidFill>
                <a:latin typeface="Arial"/>
                <a:ea typeface="+mn-ea"/>
                <a:cs typeface="+mn-cs"/>
              </a:defRPr>
            </a:lvl9pPr>
          </a:lstStyle>
          <a:p>
            <a:pPr algn="ctr" defTabSz="722440">
              <a:defRPr/>
            </a:pPr>
            <a:endParaRPr lang="zh-CN" altLang="en-US" sz="1100" kern="0">
              <a:solidFill>
                <a:srgbClr val="1D1D1A">
                  <a:lumMod val="75000"/>
                  <a:lumOff val="25000"/>
                </a:srgbClr>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148" name="Group 59"/>
          <p:cNvGrpSpPr>
            <a:grpSpLocks noChangeAspect="1"/>
          </p:cNvGrpSpPr>
          <p:nvPr/>
        </p:nvGrpSpPr>
        <p:grpSpPr bwMode="auto">
          <a:xfrm>
            <a:off x="2334103" y="2112738"/>
            <a:ext cx="351171" cy="207531"/>
            <a:chOff x="2894" y="18033"/>
            <a:chExt cx="402" cy="338"/>
          </a:xfrm>
        </p:grpSpPr>
        <p:sp>
          <p:nvSpPr>
            <p:cNvPr id="175" name="AutoShape 58"/>
            <p:cNvSpPr>
              <a:spLocks noChangeAspect="1" noChangeArrowheads="1" noTextEdit="1"/>
            </p:cNvSpPr>
            <p:nvPr/>
          </p:nvSpPr>
          <p:spPr bwMode="auto">
            <a:xfrm>
              <a:off x="2908" y="18045"/>
              <a:ext cx="369" cy="326"/>
            </a:xfrm>
            <a:prstGeom prst="rect">
              <a:avLst/>
            </a:prstGeom>
            <a:noFill/>
            <a:ln w="9525">
              <a:noFill/>
              <a:miter lim="800000"/>
              <a:headEnd/>
              <a:tailEnd/>
            </a:ln>
          </p:spPr>
          <p:txBody>
            <a:bodyPr vert="horz" wrap="square" lIns="68538" tIns="34270" rIns="68538" bIns="34270" numCol="1" anchor="t" anchorCtr="0" compatLnSpc="1">
              <a:prstTxWarp prst="textNoShape">
                <a:avLst/>
              </a:prstTxWarp>
            </a:bodyPr>
            <a:lstStyle/>
            <a:p>
              <a:pPr algn="ctr" defTabSz="685389" fontAlgn="base">
                <a:spcBef>
                  <a:spcPct val="0"/>
                </a:spcBef>
                <a:spcAft>
                  <a:spcPct val="0"/>
                </a:spcAft>
                <a:buClr>
                  <a:srgbClr val="CC9900"/>
                </a:buClr>
                <a:buFont typeface="Wingdings" pitchFamily="2" charset="2"/>
                <a:buChar char="n"/>
                <a:defRPr/>
              </a:pPr>
              <a:endParaRPr lang="zh-CN" altLang="en-US" sz="1100" b="1" ker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76" name="Freeform 60"/>
            <p:cNvSpPr>
              <a:spLocks/>
            </p:cNvSpPr>
            <p:nvPr/>
          </p:nvSpPr>
          <p:spPr bwMode="auto">
            <a:xfrm>
              <a:off x="2910" y="18161"/>
              <a:ext cx="369" cy="205"/>
            </a:xfrm>
            <a:custGeom>
              <a:avLst/>
              <a:gdLst/>
              <a:ahLst/>
              <a:cxnLst>
                <a:cxn ang="0">
                  <a:pos x="156" y="0"/>
                </a:cxn>
                <a:cxn ang="0">
                  <a:pos x="0" y="0"/>
                </a:cxn>
                <a:cxn ang="0">
                  <a:pos x="0" y="37"/>
                </a:cxn>
                <a:cxn ang="0">
                  <a:pos x="1" y="37"/>
                </a:cxn>
                <a:cxn ang="0">
                  <a:pos x="23" y="70"/>
                </a:cxn>
                <a:cxn ang="0">
                  <a:pos x="133" y="70"/>
                </a:cxn>
                <a:cxn ang="0">
                  <a:pos x="156" y="37"/>
                </a:cxn>
                <a:cxn ang="0">
                  <a:pos x="156" y="37"/>
                </a:cxn>
                <a:cxn ang="0">
                  <a:pos x="156" y="0"/>
                </a:cxn>
              </a:cxnLst>
              <a:rect l="0" t="0" r="r" b="b"/>
              <a:pathLst>
                <a:path w="156" h="87">
                  <a:moveTo>
                    <a:pt x="156" y="0"/>
                  </a:moveTo>
                  <a:cubicBezTo>
                    <a:pt x="0" y="0"/>
                    <a:pt x="0" y="0"/>
                    <a:pt x="0" y="0"/>
                  </a:cubicBezTo>
                  <a:cubicBezTo>
                    <a:pt x="0" y="37"/>
                    <a:pt x="0" y="37"/>
                    <a:pt x="0" y="37"/>
                  </a:cubicBezTo>
                  <a:cubicBezTo>
                    <a:pt x="1" y="37"/>
                    <a:pt x="1" y="37"/>
                    <a:pt x="1" y="37"/>
                  </a:cubicBezTo>
                  <a:cubicBezTo>
                    <a:pt x="0" y="49"/>
                    <a:pt x="7" y="61"/>
                    <a:pt x="23" y="70"/>
                  </a:cubicBezTo>
                  <a:cubicBezTo>
                    <a:pt x="53" y="87"/>
                    <a:pt x="103" y="87"/>
                    <a:pt x="133" y="70"/>
                  </a:cubicBezTo>
                  <a:cubicBezTo>
                    <a:pt x="149" y="61"/>
                    <a:pt x="156" y="49"/>
                    <a:pt x="156" y="37"/>
                  </a:cubicBezTo>
                  <a:cubicBezTo>
                    <a:pt x="156" y="37"/>
                    <a:pt x="156" y="37"/>
                    <a:pt x="156" y="37"/>
                  </a:cubicBezTo>
                  <a:lnTo>
                    <a:pt x="156" y="0"/>
                  </a:lnTo>
                  <a:close/>
                </a:path>
              </a:pathLst>
            </a:custGeom>
            <a:solidFill>
              <a:srgbClr val="0E5586"/>
            </a:solidFill>
            <a:ln w="9525">
              <a:noFill/>
              <a:round/>
              <a:headEnd/>
              <a:tailEnd/>
            </a:ln>
          </p:spPr>
          <p:txBody>
            <a:bodyPr vert="horz" wrap="square" lIns="68538" tIns="34270" rIns="68538" bIns="34270" numCol="1" anchor="t" anchorCtr="0" compatLnSpc="1">
              <a:prstTxWarp prst="textNoShape">
                <a:avLst/>
              </a:prstTxWarp>
            </a:bodyPr>
            <a:lstStyle/>
            <a:p>
              <a:pPr algn="ctr" defTabSz="685389" fontAlgn="base">
                <a:spcBef>
                  <a:spcPct val="0"/>
                </a:spcBef>
                <a:spcAft>
                  <a:spcPct val="0"/>
                </a:spcAft>
                <a:buClr>
                  <a:srgbClr val="CC9900"/>
                </a:buClr>
                <a:buFont typeface="Wingdings" pitchFamily="2" charset="2"/>
                <a:buChar char="n"/>
                <a:defRPr/>
              </a:pPr>
              <a:endParaRPr lang="zh-CN" altLang="en-US" sz="1100" b="1" ker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77" name="Freeform 61"/>
            <p:cNvSpPr>
              <a:spLocks/>
            </p:cNvSpPr>
            <p:nvPr/>
          </p:nvSpPr>
          <p:spPr bwMode="auto">
            <a:xfrm>
              <a:off x="2894" y="18033"/>
              <a:ext cx="402" cy="234"/>
            </a:xfrm>
            <a:custGeom>
              <a:avLst/>
              <a:gdLst/>
              <a:ahLst/>
              <a:cxnLst>
                <a:cxn ang="0">
                  <a:pos x="140" y="81"/>
                </a:cxn>
                <a:cxn ang="0">
                  <a:pos x="30" y="81"/>
                </a:cxn>
                <a:cxn ang="0">
                  <a:pos x="30" y="18"/>
                </a:cxn>
                <a:cxn ang="0">
                  <a:pos x="140" y="18"/>
                </a:cxn>
                <a:cxn ang="0">
                  <a:pos x="140" y="81"/>
                </a:cxn>
              </a:cxnLst>
              <a:rect l="0" t="0" r="r" b="b"/>
              <a:pathLst>
                <a:path w="170" h="99">
                  <a:moveTo>
                    <a:pt x="140" y="81"/>
                  </a:moveTo>
                  <a:cubicBezTo>
                    <a:pt x="110" y="99"/>
                    <a:pt x="60" y="99"/>
                    <a:pt x="30" y="81"/>
                  </a:cubicBezTo>
                  <a:cubicBezTo>
                    <a:pt x="0" y="64"/>
                    <a:pt x="0" y="35"/>
                    <a:pt x="30" y="18"/>
                  </a:cubicBezTo>
                  <a:cubicBezTo>
                    <a:pt x="60" y="0"/>
                    <a:pt x="110" y="0"/>
                    <a:pt x="140" y="18"/>
                  </a:cubicBezTo>
                  <a:cubicBezTo>
                    <a:pt x="170" y="35"/>
                    <a:pt x="170" y="64"/>
                    <a:pt x="140" y="81"/>
                  </a:cubicBezTo>
                  <a:close/>
                </a:path>
              </a:pathLst>
            </a:custGeom>
            <a:solidFill>
              <a:srgbClr val="16B9DA"/>
            </a:solidFill>
            <a:ln w="9525">
              <a:noFill/>
              <a:round/>
              <a:headEnd/>
              <a:tailEnd/>
            </a:ln>
          </p:spPr>
          <p:txBody>
            <a:bodyPr vert="horz" wrap="square" lIns="68538" tIns="34270" rIns="68538" bIns="34270" numCol="1" anchor="t" anchorCtr="0" compatLnSpc="1">
              <a:prstTxWarp prst="textNoShape">
                <a:avLst/>
              </a:prstTxWarp>
            </a:bodyPr>
            <a:lstStyle/>
            <a:p>
              <a:pPr algn="ctr" defTabSz="685389" fontAlgn="base">
                <a:spcBef>
                  <a:spcPct val="0"/>
                </a:spcBef>
                <a:spcAft>
                  <a:spcPct val="0"/>
                </a:spcAft>
                <a:buClr>
                  <a:srgbClr val="CC9900"/>
                </a:buClr>
                <a:buFont typeface="Wingdings" pitchFamily="2" charset="2"/>
                <a:buChar char="n"/>
                <a:defRPr/>
              </a:pPr>
              <a:endParaRPr lang="zh-CN" altLang="en-US" sz="1100" b="1" ker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78" name="Freeform 62"/>
            <p:cNvSpPr>
              <a:spLocks noEditPoints="1"/>
            </p:cNvSpPr>
            <p:nvPr/>
          </p:nvSpPr>
          <p:spPr bwMode="auto">
            <a:xfrm>
              <a:off x="2998" y="18080"/>
              <a:ext cx="196" cy="137"/>
            </a:xfrm>
            <a:custGeom>
              <a:avLst/>
              <a:gdLst/>
              <a:ahLst/>
              <a:cxnLst>
                <a:cxn ang="0">
                  <a:pos x="74" y="49"/>
                </a:cxn>
                <a:cxn ang="0">
                  <a:pos x="60" y="38"/>
                </a:cxn>
                <a:cxn ang="0">
                  <a:pos x="62" y="35"/>
                </a:cxn>
                <a:cxn ang="0">
                  <a:pos x="65" y="25"/>
                </a:cxn>
                <a:cxn ang="0">
                  <a:pos x="49" y="37"/>
                </a:cxn>
                <a:cxn ang="0">
                  <a:pos x="51" y="40"/>
                </a:cxn>
                <a:cxn ang="0">
                  <a:pos x="68" y="53"/>
                </a:cxn>
                <a:cxn ang="0">
                  <a:pos x="52" y="58"/>
                </a:cxn>
                <a:cxn ang="0">
                  <a:pos x="82" y="37"/>
                </a:cxn>
                <a:cxn ang="0">
                  <a:pos x="58" y="22"/>
                </a:cxn>
                <a:cxn ang="0">
                  <a:pos x="75" y="21"/>
                </a:cxn>
                <a:cxn ang="0">
                  <a:pos x="82" y="0"/>
                </a:cxn>
                <a:cxn ang="0">
                  <a:pos x="52" y="3"/>
                </a:cxn>
                <a:cxn ang="0">
                  <a:pos x="69" y="5"/>
                </a:cxn>
                <a:cxn ang="0">
                  <a:pos x="50" y="14"/>
                </a:cxn>
                <a:cxn ang="0">
                  <a:pos x="34" y="12"/>
                </a:cxn>
                <a:cxn ang="0">
                  <a:pos x="58" y="22"/>
                </a:cxn>
                <a:cxn ang="0">
                  <a:pos x="21" y="18"/>
                </a:cxn>
                <a:cxn ang="0">
                  <a:pos x="22" y="20"/>
                </a:cxn>
                <a:cxn ang="0">
                  <a:pos x="11" y="29"/>
                </a:cxn>
                <a:cxn ang="0">
                  <a:pos x="32" y="23"/>
                </a:cxn>
                <a:cxn ang="0">
                  <a:pos x="33" y="21"/>
                </a:cxn>
                <a:cxn ang="0">
                  <a:pos x="14" y="5"/>
                </a:cxn>
                <a:cxn ang="0">
                  <a:pos x="31" y="0"/>
                </a:cxn>
                <a:cxn ang="0">
                  <a:pos x="0" y="12"/>
                </a:cxn>
                <a:cxn ang="0">
                  <a:pos x="8" y="21"/>
                </a:cxn>
                <a:cxn ang="0">
                  <a:pos x="24" y="36"/>
                </a:cxn>
                <a:cxn ang="0">
                  <a:pos x="8" y="37"/>
                </a:cxn>
                <a:cxn ang="0">
                  <a:pos x="0" y="49"/>
                </a:cxn>
                <a:cxn ang="0">
                  <a:pos x="30" y="58"/>
                </a:cxn>
                <a:cxn ang="0">
                  <a:pos x="13" y="52"/>
                </a:cxn>
                <a:cxn ang="0">
                  <a:pos x="32" y="43"/>
                </a:cxn>
                <a:cxn ang="0">
                  <a:pos x="48" y="46"/>
                </a:cxn>
                <a:cxn ang="0">
                  <a:pos x="24" y="36"/>
                </a:cxn>
              </a:cxnLst>
              <a:rect l="0" t="0" r="r" b="b"/>
              <a:pathLst>
                <a:path w="83" h="58">
                  <a:moveTo>
                    <a:pt x="75" y="37"/>
                  </a:moveTo>
                  <a:cubicBezTo>
                    <a:pt x="75" y="38"/>
                    <a:pt x="74" y="49"/>
                    <a:pt x="74" y="49"/>
                  </a:cubicBezTo>
                  <a:cubicBezTo>
                    <a:pt x="61" y="39"/>
                    <a:pt x="61" y="39"/>
                    <a:pt x="61" y="39"/>
                  </a:cubicBezTo>
                  <a:cubicBezTo>
                    <a:pt x="60" y="39"/>
                    <a:pt x="60" y="39"/>
                    <a:pt x="60" y="38"/>
                  </a:cubicBezTo>
                  <a:cubicBezTo>
                    <a:pt x="60" y="38"/>
                    <a:pt x="60" y="38"/>
                    <a:pt x="60" y="38"/>
                  </a:cubicBezTo>
                  <a:cubicBezTo>
                    <a:pt x="60" y="37"/>
                    <a:pt x="61" y="36"/>
                    <a:pt x="62" y="35"/>
                  </a:cubicBezTo>
                  <a:cubicBezTo>
                    <a:pt x="62" y="35"/>
                    <a:pt x="70" y="30"/>
                    <a:pt x="71" y="29"/>
                  </a:cubicBezTo>
                  <a:cubicBezTo>
                    <a:pt x="71" y="29"/>
                    <a:pt x="65" y="25"/>
                    <a:pt x="65" y="25"/>
                  </a:cubicBezTo>
                  <a:cubicBezTo>
                    <a:pt x="63" y="26"/>
                    <a:pt x="50" y="35"/>
                    <a:pt x="50" y="35"/>
                  </a:cubicBezTo>
                  <a:cubicBezTo>
                    <a:pt x="50" y="35"/>
                    <a:pt x="49" y="36"/>
                    <a:pt x="49" y="37"/>
                  </a:cubicBezTo>
                  <a:cubicBezTo>
                    <a:pt x="49" y="37"/>
                    <a:pt x="49" y="37"/>
                    <a:pt x="49" y="37"/>
                  </a:cubicBezTo>
                  <a:cubicBezTo>
                    <a:pt x="49" y="38"/>
                    <a:pt x="50" y="40"/>
                    <a:pt x="51" y="40"/>
                  </a:cubicBezTo>
                  <a:cubicBezTo>
                    <a:pt x="67" y="52"/>
                    <a:pt x="67" y="52"/>
                    <a:pt x="67" y="52"/>
                  </a:cubicBezTo>
                  <a:cubicBezTo>
                    <a:pt x="68" y="53"/>
                    <a:pt x="68" y="53"/>
                    <a:pt x="68" y="53"/>
                  </a:cubicBezTo>
                  <a:cubicBezTo>
                    <a:pt x="68" y="53"/>
                    <a:pt x="53" y="53"/>
                    <a:pt x="52" y="53"/>
                  </a:cubicBezTo>
                  <a:cubicBezTo>
                    <a:pt x="52" y="53"/>
                    <a:pt x="51" y="57"/>
                    <a:pt x="52" y="58"/>
                  </a:cubicBezTo>
                  <a:cubicBezTo>
                    <a:pt x="52" y="58"/>
                    <a:pt x="81" y="58"/>
                    <a:pt x="82" y="58"/>
                  </a:cubicBezTo>
                  <a:cubicBezTo>
                    <a:pt x="82" y="57"/>
                    <a:pt x="82" y="37"/>
                    <a:pt x="82" y="37"/>
                  </a:cubicBezTo>
                  <a:cubicBezTo>
                    <a:pt x="82" y="37"/>
                    <a:pt x="75" y="37"/>
                    <a:pt x="75" y="37"/>
                  </a:cubicBezTo>
                  <a:close/>
                  <a:moveTo>
                    <a:pt x="58" y="22"/>
                  </a:moveTo>
                  <a:cubicBezTo>
                    <a:pt x="75" y="10"/>
                    <a:pt x="75" y="10"/>
                    <a:pt x="75" y="10"/>
                  </a:cubicBezTo>
                  <a:cubicBezTo>
                    <a:pt x="75" y="10"/>
                    <a:pt x="75" y="21"/>
                    <a:pt x="75" y="21"/>
                  </a:cubicBezTo>
                  <a:cubicBezTo>
                    <a:pt x="75" y="21"/>
                    <a:pt x="81" y="21"/>
                    <a:pt x="82" y="21"/>
                  </a:cubicBezTo>
                  <a:cubicBezTo>
                    <a:pt x="82" y="20"/>
                    <a:pt x="83" y="1"/>
                    <a:pt x="82" y="0"/>
                  </a:cubicBezTo>
                  <a:cubicBezTo>
                    <a:pt x="82" y="0"/>
                    <a:pt x="53" y="0"/>
                    <a:pt x="52" y="0"/>
                  </a:cubicBezTo>
                  <a:cubicBezTo>
                    <a:pt x="52" y="1"/>
                    <a:pt x="52" y="3"/>
                    <a:pt x="52" y="3"/>
                  </a:cubicBezTo>
                  <a:cubicBezTo>
                    <a:pt x="52" y="3"/>
                    <a:pt x="52" y="5"/>
                    <a:pt x="52" y="5"/>
                  </a:cubicBezTo>
                  <a:cubicBezTo>
                    <a:pt x="52" y="5"/>
                    <a:pt x="69" y="5"/>
                    <a:pt x="69" y="5"/>
                  </a:cubicBezTo>
                  <a:cubicBezTo>
                    <a:pt x="56" y="15"/>
                    <a:pt x="56" y="15"/>
                    <a:pt x="56" y="15"/>
                  </a:cubicBezTo>
                  <a:cubicBezTo>
                    <a:pt x="53" y="16"/>
                    <a:pt x="52" y="16"/>
                    <a:pt x="50" y="14"/>
                  </a:cubicBezTo>
                  <a:cubicBezTo>
                    <a:pt x="50" y="14"/>
                    <a:pt x="41" y="8"/>
                    <a:pt x="40" y="8"/>
                  </a:cubicBezTo>
                  <a:cubicBezTo>
                    <a:pt x="40" y="8"/>
                    <a:pt x="35" y="11"/>
                    <a:pt x="34" y="12"/>
                  </a:cubicBezTo>
                  <a:cubicBezTo>
                    <a:pt x="36" y="13"/>
                    <a:pt x="49" y="22"/>
                    <a:pt x="49" y="22"/>
                  </a:cubicBezTo>
                  <a:cubicBezTo>
                    <a:pt x="51" y="23"/>
                    <a:pt x="55" y="24"/>
                    <a:pt x="58" y="22"/>
                  </a:cubicBezTo>
                  <a:close/>
                  <a:moveTo>
                    <a:pt x="8" y="9"/>
                  </a:moveTo>
                  <a:cubicBezTo>
                    <a:pt x="21" y="18"/>
                    <a:pt x="21" y="18"/>
                    <a:pt x="21" y="18"/>
                  </a:cubicBezTo>
                  <a:cubicBezTo>
                    <a:pt x="22" y="19"/>
                    <a:pt x="22" y="19"/>
                    <a:pt x="22" y="20"/>
                  </a:cubicBezTo>
                  <a:cubicBezTo>
                    <a:pt x="22" y="20"/>
                    <a:pt x="22" y="20"/>
                    <a:pt x="22" y="20"/>
                  </a:cubicBezTo>
                  <a:cubicBezTo>
                    <a:pt x="22" y="21"/>
                    <a:pt x="21" y="22"/>
                    <a:pt x="20" y="22"/>
                  </a:cubicBezTo>
                  <a:cubicBezTo>
                    <a:pt x="20" y="22"/>
                    <a:pt x="12" y="28"/>
                    <a:pt x="11" y="29"/>
                  </a:cubicBezTo>
                  <a:cubicBezTo>
                    <a:pt x="12" y="29"/>
                    <a:pt x="17" y="33"/>
                    <a:pt x="17" y="33"/>
                  </a:cubicBezTo>
                  <a:cubicBezTo>
                    <a:pt x="19" y="32"/>
                    <a:pt x="32" y="23"/>
                    <a:pt x="32" y="23"/>
                  </a:cubicBezTo>
                  <a:cubicBezTo>
                    <a:pt x="33" y="23"/>
                    <a:pt x="33" y="22"/>
                    <a:pt x="33" y="21"/>
                  </a:cubicBezTo>
                  <a:cubicBezTo>
                    <a:pt x="33" y="21"/>
                    <a:pt x="33" y="21"/>
                    <a:pt x="33" y="21"/>
                  </a:cubicBezTo>
                  <a:cubicBezTo>
                    <a:pt x="33" y="19"/>
                    <a:pt x="33" y="18"/>
                    <a:pt x="31" y="17"/>
                  </a:cubicBezTo>
                  <a:cubicBezTo>
                    <a:pt x="14" y="5"/>
                    <a:pt x="14" y="5"/>
                    <a:pt x="14" y="5"/>
                  </a:cubicBezTo>
                  <a:cubicBezTo>
                    <a:pt x="14" y="5"/>
                    <a:pt x="29" y="5"/>
                    <a:pt x="31" y="5"/>
                  </a:cubicBezTo>
                  <a:cubicBezTo>
                    <a:pt x="31" y="5"/>
                    <a:pt x="31" y="1"/>
                    <a:pt x="31" y="0"/>
                  </a:cubicBezTo>
                  <a:cubicBezTo>
                    <a:pt x="30" y="0"/>
                    <a:pt x="1" y="0"/>
                    <a:pt x="0" y="0"/>
                  </a:cubicBezTo>
                  <a:cubicBezTo>
                    <a:pt x="0" y="1"/>
                    <a:pt x="0" y="12"/>
                    <a:pt x="0" y="12"/>
                  </a:cubicBezTo>
                  <a:cubicBezTo>
                    <a:pt x="0" y="12"/>
                    <a:pt x="0" y="21"/>
                    <a:pt x="0" y="21"/>
                  </a:cubicBezTo>
                  <a:cubicBezTo>
                    <a:pt x="1" y="21"/>
                    <a:pt x="7" y="21"/>
                    <a:pt x="8" y="21"/>
                  </a:cubicBezTo>
                  <a:cubicBezTo>
                    <a:pt x="8" y="20"/>
                    <a:pt x="8" y="9"/>
                    <a:pt x="8" y="9"/>
                  </a:cubicBezTo>
                  <a:close/>
                  <a:moveTo>
                    <a:pt x="24" y="36"/>
                  </a:moveTo>
                  <a:cubicBezTo>
                    <a:pt x="8" y="47"/>
                    <a:pt x="8" y="47"/>
                    <a:pt x="8" y="47"/>
                  </a:cubicBezTo>
                  <a:cubicBezTo>
                    <a:pt x="8" y="47"/>
                    <a:pt x="8" y="37"/>
                    <a:pt x="8" y="37"/>
                  </a:cubicBezTo>
                  <a:cubicBezTo>
                    <a:pt x="7" y="36"/>
                    <a:pt x="1" y="37"/>
                    <a:pt x="0" y="36"/>
                  </a:cubicBezTo>
                  <a:cubicBezTo>
                    <a:pt x="0" y="37"/>
                    <a:pt x="0" y="49"/>
                    <a:pt x="0" y="49"/>
                  </a:cubicBezTo>
                  <a:cubicBezTo>
                    <a:pt x="0" y="49"/>
                    <a:pt x="0" y="57"/>
                    <a:pt x="0" y="58"/>
                  </a:cubicBezTo>
                  <a:cubicBezTo>
                    <a:pt x="0" y="58"/>
                    <a:pt x="29" y="58"/>
                    <a:pt x="30" y="58"/>
                  </a:cubicBezTo>
                  <a:cubicBezTo>
                    <a:pt x="30" y="57"/>
                    <a:pt x="30" y="53"/>
                    <a:pt x="30" y="53"/>
                  </a:cubicBezTo>
                  <a:cubicBezTo>
                    <a:pt x="30" y="53"/>
                    <a:pt x="13" y="52"/>
                    <a:pt x="13" y="52"/>
                  </a:cubicBezTo>
                  <a:cubicBezTo>
                    <a:pt x="27" y="43"/>
                    <a:pt x="27" y="43"/>
                    <a:pt x="27" y="43"/>
                  </a:cubicBezTo>
                  <a:cubicBezTo>
                    <a:pt x="29" y="42"/>
                    <a:pt x="30" y="42"/>
                    <a:pt x="32" y="43"/>
                  </a:cubicBezTo>
                  <a:cubicBezTo>
                    <a:pt x="32" y="43"/>
                    <a:pt x="41" y="50"/>
                    <a:pt x="42" y="50"/>
                  </a:cubicBezTo>
                  <a:cubicBezTo>
                    <a:pt x="42" y="50"/>
                    <a:pt x="47" y="47"/>
                    <a:pt x="48" y="46"/>
                  </a:cubicBezTo>
                  <a:cubicBezTo>
                    <a:pt x="46" y="45"/>
                    <a:pt x="33" y="36"/>
                    <a:pt x="33" y="36"/>
                  </a:cubicBezTo>
                  <a:cubicBezTo>
                    <a:pt x="31" y="34"/>
                    <a:pt x="27" y="34"/>
                    <a:pt x="24" y="36"/>
                  </a:cubicBezTo>
                  <a:close/>
                </a:path>
              </a:pathLst>
            </a:custGeom>
            <a:solidFill>
              <a:srgbClr val="FFFFFF"/>
            </a:solidFill>
            <a:ln w="9525">
              <a:noFill/>
              <a:round/>
              <a:headEnd/>
              <a:tailEnd/>
            </a:ln>
          </p:spPr>
          <p:txBody>
            <a:bodyPr vert="horz" wrap="square" lIns="68538" tIns="34270" rIns="68538" bIns="34270" numCol="1" anchor="t" anchorCtr="0" compatLnSpc="1">
              <a:prstTxWarp prst="textNoShape">
                <a:avLst/>
              </a:prstTxWarp>
            </a:bodyPr>
            <a:lstStyle/>
            <a:p>
              <a:pPr algn="ctr" defTabSz="685389" fontAlgn="base">
                <a:spcBef>
                  <a:spcPct val="0"/>
                </a:spcBef>
                <a:spcAft>
                  <a:spcPct val="0"/>
                </a:spcAft>
                <a:buClr>
                  <a:srgbClr val="CC9900"/>
                </a:buClr>
                <a:buFont typeface="Wingdings" pitchFamily="2" charset="2"/>
                <a:buChar char="n"/>
                <a:defRPr/>
              </a:pPr>
              <a:endParaRPr lang="zh-CN" altLang="en-US" sz="1100" b="1" kern="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51" name="Group 59"/>
          <p:cNvGrpSpPr>
            <a:grpSpLocks noChangeAspect="1"/>
          </p:cNvGrpSpPr>
          <p:nvPr/>
        </p:nvGrpSpPr>
        <p:grpSpPr bwMode="auto">
          <a:xfrm>
            <a:off x="3967222" y="2112738"/>
            <a:ext cx="351171" cy="207531"/>
            <a:chOff x="2894" y="18033"/>
            <a:chExt cx="402" cy="338"/>
          </a:xfrm>
        </p:grpSpPr>
        <p:sp>
          <p:nvSpPr>
            <p:cNvPr id="171" name="AutoShape 58"/>
            <p:cNvSpPr>
              <a:spLocks noChangeAspect="1" noChangeArrowheads="1" noTextEdit="1"/>
            </p:cNvSpPr>
            <p:nvPr/>
          </p:nvSpPr>
          <p:spPr bwMode="auto">
            <a:xfrm>
              <a:off x="2908" y="18045"/>
              <a:ext cx="369" cy="326"/>
            </a:xfrm>
            <a:prstGeom prst="rect">
              <a:avLst/>
            </a:prstGeom>
            <a:noFill/>
            <a:ln w="9525">
              <a:noFill/>
              <a:miter lim="800000"/>
              <a:headEnd/>
              <a:tailEnd/>
            </a:ln>
          </p:spPr>
          <p:txBody>
            <a:bodyPr vert="horz" wrap="square" lIns="68538" tIns="34270" rIns="68538" bIns="34270" numCol="1" anchor="t" anchorCtr="0" compatLnSpc="1">
              <a:prstTxWarp prst="textNoShape">
                <a:avLst/>
              </a:prstTxWarp>
            </a:bodyPr>
            <a:lstStyle/>
            <a:p>
              <a:pPr algn="ctr" defTabSz="685389" fontAlgn="base">
                <a:spcBef>
                  <a:spcPct val="0"/>
                </a:spcBef>
                <a:spcAft>
                  <a:spcPct val="0"/>
                </a:spcAft>
                <a:buClr>
                  <a:srgbClr val="CC9900"/>
                </a:buClr>
                <a:buFont typeface="Wingdings" pitchFamily="2" charset="2"/>
                <a:buChar char="n"/>
                <a:defRPr/>
              </a:pPr>
              <a:endParaRPr lang="zh-CN" altLang="en-US" sz="1100" b="1" ker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72" name="Freeform 60"/>
            <p:cNvSpPr>
              <a:spLocks/>
            </p:cNvSpPr>
            <p:nvPr/>
          </p:nvSpPr>
          <p:spPr bwMode="auto">
            <a:xfrm>
              <a:off x="2910" y="18161"/>
              <a:ext cx="369" cy="205"/>
            </a:xfrm>
            <a:custGeom>
              <a:avLst/>
              <a:gdLst/>
              <a:ahLst/>
              <a:cxnLst>
                <a:cxn ang="0">
                  <a:pos x="156" y="0"/>
                </a:cxn>
                <a:cxn ang="0">
                  <a:pos x="0" y="0"/>
                </a:cxn>
                <a:cxn ang="0">
                  <a:pos x="0" y="37"/>
                </a:cxn>
                <a:cxn ang="0">
                  <a:pos x="1" y="37"/>
                </a:cxn>
                <a:cxn ang="0">
                  <a:pos x="23" y="70"/>
                </a:cxn>
                <a:cxn ang="0">
                  <a:pos x="133" y="70"/>
                </a:cxn>
                <a:cxn ang="0">
                  <a:pos x="156" y="37"/>
                </a:cxn>
                <a:cxn ang="0">
                  <a:pos x="156" y="37"/>
                </a:cxn>
                <a:cxn ang="0">
                  <a:pos x="156" y="0"/>
                </a:cxn>
              </a:cxnLst>
              <a:rect l="0" t="0" r="r" b="b"/>
              <a:pathLst>
                <a:path w="156" h="87">
                  <a:moveTo>
                    <a:pt x="156" y="0"/>
                  </a:moveTo>
                  <a:cubicBezTo>
                    <a:pt x="0" y="0"/>
                    <a:pt x="0" y="0"/>
                    <a:pt x="0" y="0"/>
                  </a:cubicBezTo>
                  <a:cubicBezTo>
                    <a:pt x="0" y="37"/>
                    <a:pt x="0" y="37"/>
                    <a:pt x="0" y="37"/>
                  </a:cubicBezTo>
                  <a:cubicBezTo>
                    <a:pt x="1" y="37"/>
                    <a:pt x="1" y="37"/>
                    <a:pt x="1" y="37"/>
                  </a:cubicBezTo>
                  <a:cubicBezTo>
                    <a:pt x="0" y="49"/>
                    <a:pt x="7" y="61"/>
                    <a:pt x="23" y="70"/>
                  </a:cubicBezTo>
                  <a:cubicBezTo>
                    <a:pt x="53" y="87"/>
                    <a:pt x="103" y="87"/>
                    <a:pt x="133" y="70"/>
                  </a:cubicBezTo>
                  <a:cubicBezTo>
                    <a:pt x="149" y="61"/>
                    <a:pt x="156" y="49"/>
                    <a:pt x="156" y="37"/>
                  </a:cubicBezTo>
                  <a:cubicBezTo>
                    <a:pt x="156" y="37"/>
                    <a:pt x="156" y="37"/>
                    <a:pt x="156" y="37"/>
                  </a:cubicBezTo>
                  <a:lnTo>
                    <a:pt x="156" y="0"/>
                  </a:lnTo>
                  <a:close/>
                </a:path>
              </a:pathLst>
            </a:custGeom>
            <a:solidFill>
              <a:srgbClr val="0E5586"/>
            </a:solidFill>
            <a:ln w="9525">
              <a:noFill/>
              <a:round/>
              <a:headEnd/>
              <a:tailEnd/>
            </a:ln>
          </p:spPr>
          <p:txBody>
            <a:bodyPr vert="horz" wrap="square" lIns="68538" tIns="34270" rIns="68538" bIns="34270" numCol="1" anchor="t" anchorCtr="0" compatLnSpc="1">
              <a:prstTxWarp prst="textNoShape">
                <a:avLst/>
              </a:prstTxWarp>
            </a:bodyPr>
            <a:lstStyle/>
            <a:p>
              <a:pPr algn="ctr" defTabSz="685389" fontAlgn="base">
                <a:spcBef>
                  <a:spcPct val="0"/>
                </a:spcBef>
                <a:spcAft>
                  <a:spcPct val="0"/>
                </a:spcAft>
                <a:buClr>
                  <a:srgbClr val="CC9900"/>
                </a:buClr>
                <a:buFont typeface="Wingdings" pitchFamily="2" charset="2"/>
                <a:buChar char="n"/>
                <a:defRPr/>
              </a:pPr>
              <a:endParaRPr lang="zh-CN" altLang="en-US" sz="1100" b="1" ker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73" name="Freeform 61"/>
            <p:cNvSpPr>
              <a:spLocks/>
            </p:cNvSpPr>
            <p:nvPr/>
          </p:nvSpPr>
          <p:spPr bwMode="auto">
            <a:xfrm>
              <a:off x="2894" y="18033"/>
              <a:ext cx="402" cy="234"/>
            </a:xfrm>
            <a:custGeom>
              <a:avLst/>
              <a:gdLst/>
              <a:ahLst/>
              <a:cxnLst>
                <a:cxn ang="0">
                  <a:pos x="140" y="81"/>
                </a:cxn>
                <a:cxn ang="0">
                  <a:pos x="30" y="81"/>
                </a:cxn>
                <a:cxn ang="0">
                  <a:pos x="30" y="18"/>
                </a:cxn>
                <a:cxn ang="0">
                  <a:pos x="140" y="18"/>
                </a:cxn>
                <a:cxn ang="0">
                  <a:pos x="140" y="81"/>
                </a:cxn>
              </a:cxnLst>
              <a:rect l="0" t="0" r="r" b="b"/>
              <a:pathLst>
                <a:path w="170" h="99">
                  <a:moveTo>
                    <a:pt x="140" y="81"/>
                  </a:moveTo>
                  <a:cubicBezTo>
                    <a:pt x="110" y="99"/>
                    <a:pt x="60" y="99"/>
                    <a:pt x="30" y="81"/>
                  </a:cubicBezTo>
                  <a:cubicBezTo>
                    <a:pt x="0" y="64"/>
                    <a:pt x="0" y="35"/>
                    <a:pt x="30" y="18"/>
                  </a:cubicBezTo>
                  <a:cubicBezTo>
                    <a:pt x="60" y="0"/>
                    <a:pt x="110" y="0"/>
                    <a:pt x="140" y="18"/>
                  </a:cubicBezTo>
                  <a:cubicBezTo>
                    <a:pt x="170" y="35"/>
                    <a:pt x="170" y="64"/>
                    <a:pt x="140" y="81"/>
                  </a:cubicBezTo>
                  <a:close/>
                </a:path>
              </a:pathLst>
            </a:custGeom>
            <a:solidFill>
              <a:srgbClr val="16B9DA"/>
            </a:solidFill>
            <a:ln w="9525">
              <a:noFill/>
              <a:round/>
              <a:headEnd/>
              <a:tailEnd/>
            </a:ln>
          </p:spPr>
          <p:txBody>
            <a:bodyPr vert="horz" wrap="square" lIns="68538" tIns="34270" rIns="68538" bIns="34270" numCol="1" anchor="t" anchorCtr="0" compatLnSpc="1">
              <a:prstTxWarp prst="textNoShape">
                <a:avLst/>
              </a:prstTxWarp>
            </a:bodyPr>
            <a:lstStyle/>
            <a:p>
              <a:pPr algn="ctr" defTabSz="685389" fontAlgn="base">
                <a:spcBef>
                  <a:spcPct val="0"/>
                </a:spcBef>
                <a:spcAft>
                  <a:spcPct val="0"/>
                </a:spcAft>
                <a:buClr>
                  <a:srgbClr val="CC9900"/>
                </a:buClr>
                <a:buFont typeface="Wingdings" pitchFamily="2" charset="2"/>
                <a:buChar char="n"/>
                <a:defRPr/>
              </a:pPr>
              <a:endParaRPr lang="zh-CN" altLang="en-US" sz="1100" b="1" ker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74" name="Freeform 62"/>
            <p:cNvSpPr>
              <a:spLocks noEditPoints="1"/>
            </p:cNvSpPr>
            <p:nvPr/>
          </p:nvSpPr>
          <p:spPr bwMode="auto">
            <a:xfrm>
              <a:off x="2998" y="18080"/>
              <a:ext cx="196" cy="137"/>
            </a:xfrm>
            <a:custGeom>
              <a:avLst/>
              <a:gdLst/>
              <a:ahLst/>
              <a:cxnLst>
                <a:cxn ang="0">
                  <a:pos x="74" y="49"/>
                </a:cxn>
                <a:cxn ang="0">
                  <a:pos x="60" y="38"/>
                </a:cxn>
                <a:cxn ang="0">
                  <a:pos x="62" y="35"/>
                </a:cxn>
                <a:cxn ang="0">
                  <a:pos x="65" y="25"/>
                </a:cxn>
                <a:cxn ang="0">
                  <a:pos x="49" y="37"/>
                </a:cxn>
                <a:cxn ang="0">
                  <a:pos x="51" y="40"/>
                </a:cxn>
                <a:cxn ang="0">
                  <a:pos x="68" y="53"/>
                </a:cxn>
                <a:cxn ang="0">
                  <a:pos x="52" y="58"/>
                </a:cxn>
                <a:cxn ang="0">
                  <a:pos x="82" y="37"/>
                </a:cxn>
                <a:cxn ang="0">
                  <a:pos x="58" y="22"/>
                </a:cxn>
                <a:cxn ang="0">
                  <a:pos x="75" y="21"/>
                </a:cxn>
                <a:cxn ang="0">
                  <a:pos x="82" y="0"/>
                </a:cxn>
                <a:cxn ang="0">
                  <a:pos x="52" y="3"/>
                </a:cxn>
                <a:cxn ang="0">
                  <a:pos x="69" y="5"/>
                </a:cxn>
                <a:cxn ang="0">
                  <a:pos x="50" y="14"/>
                </a:cxn>
                <a:cxn ang="0">
                  <a:pos x="34" y="12"/>
                </a:cxn>
                <a:cxn ang="0">
                  <a:pos x="58" y="22"/>
                </a:cxn>
                <a:cxn ang="0">
                  <a:pos x="21" y="18"/>
                </a:cxn>
                <a:cxn ang="0">
                  <a:pos x="22" y="20"/>
                </a:cxn>
                <a:cxn ang="0">
                  <a:pos x="11" y="29"/>
                </a:cxn>
                <a:cxn ang="0">
                  <a:pos x="32" y="23"/>
                </a:cxn>
                <a:cxn ang="0">
                  <a:pos x="33" y="21"/>
                </a:cxn>
                <a:cxn ang="0">
                  <a:pos x="14" y="5"/>
                </a:cxn>
                <a:cxn ang="0">
                  <a:pos x="31" y="0"/>
                </a:cxn>
                <a:cxn ang="0">
                  <a:pos x="0" y="12"/>
                </a:cxn>
                <a:cxn ang="0">
                  <a:pos x="8" y="21"/>
                </a:cxn>
                <a:cxn ang="0">
                  <a:pos x="24" y="36"/>
                </a:cxn>
                <a:cxn ang="0">
                  <a:pos x="8" y="37"/>
                </a:cxn>
                <a:cxn ang="0">
                  <a:pos x="0" y="49"/>
                </a:cxn>
                <a:cxn ang="0">
                  <a:pos x="30" y="58"/>
                </a:cxn>
                <a:cxn ang="0">
                  <a:pos x="13" y="52"/>
                </a:cxn>
                <a:cxn ang="0">
                  <a:pos x="32" y="43"/>
                </a:cxn>
                <a:cxn ang="0">
                  <a:pos x="48" y="46"/>
                </a:cxn>
                <a:cxn ang="0">
                  <a:pos x="24" y="36"/>
                </a:cxn>
              </a:cxnLst>
              <a:rect l="0" t="0" r="r" b="b"/>
              <a:pathLst>
                <a:path w="83" h="58">
                  <a:moveTo>
                    <a:pt x="75" y="37"/>
                  </a:moveTo>
                  <a:cubicBezTo>
                    <a:pt x="75" y="38"/>
                    <a:pt x="74" y="49"/>
                    <a:pt x="74" y="49"/>
                  </a:cubicBezTo>
                  <a:cubicBezTo>
                    <a:pt x="61" y="39"/>
                    <a:pt x="61" y="39"/>
                    <a:pt x="61" y="39"/>
                  </a:cubicBezTo>
                  <a:cubicBezTo>
                    <a:pt x="60" y="39"/>
                    <a:pt x="60" y="39"/>
                    <a:pt x="60" y="38"/>
                  </a:cubicBezTo>
                  <a:cubicBezTo>
                    <a:pt x="60" y="38"/>
                    <a:pt x="60" y="38"/>
                    <a:pt x="60" y="38"/>
                  </a:cubicBezTo>
                  <a:cubicBezTo>
                    <a:pt x="60" y="37"/>
                    <a:pt x="61" y="36"/>
                    <a:pt x="62" y="35"/>
                  </a:cubicBezTo>
                  <a:cubicBezTo>
                    <a:pt x="62" y="35"/>
                    <a:pt x="70" y="30"/>
                    <a:pt x="71" y="29"/>
                  </a:cubicBezTo>
                  <a:cubicBezTo>
                    <a:pt x="71" y="29"/>
                    <a:pt x="65" y="25"/>
                    <a:pt x="65" y="25"/>
                  </a:cubicBezTo>
                  <a:cubicBezTo>
                    <a:pt x="63" y="26"/>
                    <a:pt x="50" y="35"/>
                    <a:pt x="50" y="35"/>
                  </a:cubicBezTo>
                  <a:cubicBezTo>
                    <a:pt x="50" y="35"/>
                    <a:pt x="49" y="36"/>
                    <a:pt x="49" y="37"/>
                  </a:cubicBezTo>
                  <a:cubicBezTo>
                    <a:pt x="49" y="37"/>
                    <a:pt x="49" y="37"/>
                    <a:pt x="49" y="37"/>
                  </a:cubicBezTo>
                  <a:cubicBezTo>
                    <a:pt x="49" y="38"/>
                    <a:pt x="50" y="40"/>
                    <a:pt x="51" y="40"/>
                  </a:cubicBezTo>
                  <a:cubicBezTo>
                    <a:pt x="67" y="52"/>
                    <a:pt x="67" y="52"/>
                    <a:pt x="67" y="52"/>
                  </a:cubicBezTo>
                  <a:cubicBezTo>
                    <a:pt x="68" y="53"/>
                    <a:pt x="68" y="53"/>
                    <a:pt x="68" y="53"/>
                  </a:cubicBezTo>
                  <a:cubicBezTo>
                    <a:pt x="68" y="53"/>
                    <a:pt x="53" y="53"/>
                    <a:pt x="52" y="53"/>
                  </a:cubicBezTo>
                  <a:cubicBezTo>
                    <a:pt x="52" y="53"/>
                    <a:pt x="51" y="57"/>
                    <a:pt x="52" y="58"/>
                  </a:cubicBezTo>
                  <a:cubicBezTo>
                    <a:pt x="52" y="58"/>
                    <a:pt x="81" y="58"/>
                    <a:pt x="82" y="58"/>
                  </a:cubicBezTo>
                  <a:cubicBezTo>
                    <a:pt x="82" y="57"/>
                    <a:pt x="82" y="37"/>
                    <a:pt x="82" y="37"/>
                  </a:cubicBezTo>
                  <a:cubicBezTo>
                    <a:pt x="82" y="37"/>
                    <a:pt x="75" y="37"/>
                    <a:pt x="75" y="37"/>
                  </a:cubicBezTo>
                  <a:close/>
                  <a:moveTo>
                    <a:pt x="58" y="22"/>
                  </a:moveTo>
                  <a:cubicBezTo>
                    <a:pt x="75" y="10"/>
                    <a:pt x="75" y="10"/>
                    <a:pt x="75" y="10"/>
                  </a:cubicBezTo>
                  <a:cubicBezTo>
                    <a:pt x="75" y="10"/>
                    <a:pt x="75" y="21"/>
                    <a:pt x="75" y="21"/>
                  </a:cubicBezTo>
                  <a:cubicBezTo>
                    <a:pt x="75" y="21"/>
                    <a:pt x="81" y="21"/>
                    <a:pt x="82" y="21"/>
                  </a:cubicBezTo>
                  <a:cubicBezTo>
                    <a:pt x="82" y="20"/>
                    <a:pt x="83" y="1"/>
                    <a:pt x="82" y="0"/>
                  </a:cubicBezTo>
                  <a:cubicBezTo>
                    <a:pt x="82" y="0"/>
                    <a:pt x="53" y="0"/>
                    <a:pt x="52" y="0"/>
                  </a:cubicBezTo>
                  <a:cubicBezTo>
                    <a:pt x="52" y="1"/>
                    <a:pt x="52" y="3"/>
                    <a:pt x="52" y="3"/>
                  </a:cubicBezTo>
                  <a:cubicBezTo>
                    <a:pt x="52" y="3"/>
                    <a:pt x="52" y="5"/>
                    <a:pt x="52" y="5"/>
                  </a:cubicBezTo>
                  <a:cubicBezTo>
                    <a:pt x="52" y="5"/>
                    <a:pt x="69" y="5"/>
                    <a:pt x="69" y="5"/>
                  </a:cubicBezTo>
                  <a:cubicBezTo>
                    <a:pt x="56" y="15"/>
                    <a:pt x="56" y="15"/>
                    <a:pt x="56" y="15"/>
                  </a:cubicBezTo>
                  <a:cubicBezTo>
                    <a:pt x="53" y="16"/>
                    <a:pt x="52" y="16"/>
                    <a:pt x="50" y="14"/>
                  </a:cubicBezTo>
                  <a:cubicBezTo>
                    <a:pt x="50" y="14"/>
                    <a:pt x="41" y="8"/>
                    <a:pt x="40" y="8"/>
                  </a:cubicBezTo>
                  <a:cubicBezTo>
                    <a:pt x="40" y="8"/>
                    <a:pt x="35" y="11"/>
                    <a:pt x="34" y="12"/>
                  </a:cubicBezTo>
                  <a:cubicBezTo>
                    <a:pt x="36" y="13"/>
                    <a:pt x="49" y="22"/>
                    <a:pt x="49" y="22"/>
                  </a:cubicBezTo>
                  <a:cubicBezTo>
                    <a:pt x="51" y="23"/>
                    <a:pt x="55" y="24"/>
                    <a:pt x="58" y="22"/>
                  </a:cubicBezTo>
                  <a:close/>
                  <a:moveTo>
                    <a:pt x="8" y="9"/>
                  </a:moveTo>
                  <a:cubicBezTo>
                    <a:pt x="21" y="18"/>
                    <a:pt x="21" y="18"/>
                    <a:pt x="21" y="18"/>
                  </a:cubicBezTo>
                  <a:cubicBezTo>
                    <a:pt x="22" y="19"/>
                    <a:pt x="22" y="19"/>
                    <a:pt x="22" y="20"/>
                  </a:cubicBezTo>
                  <a:cubicBezTo>
                    <a:pt x="22" y="20"/>
                    <a:pt x="22" y="20"/>
                    <a:pt x="22" y="20"/>
                  </a:cubicBezTo>
                  <a:cubicBezTo>
                    <a:pt x="22" y="21"/>
                    <a:pt x="21" y="22"/>
                    <a:pt x="20" y="22"/>
                  </a:cubicBezTo>
                  <a:cubicBezTo>
                    <a:pt x="20" y="22"/>
                    <a:pt x="12" y="28"/>
                    <a:pt x="11" y="29"/>
                  </a:cubicBezTo>
                  <a:cubicBezTo>
                    <a:pt x="12" y="29"/>
                    <a:pt x="17" y="33"/>
                    <a:pt x="17" y="33"/>
                  </a:cubicBezTo>
                  <a:cubicBezTo>
                    <a:pt x="19" y="32"/>
                    <a:pt x="32" y="23"/>
                    <a:pt x="32" y="23"/>
                  </a:cubicBezTo>
                  <a:cubicBezTo>
                    <a:pt x="33" y="23"/>
                    <a:pt x="33" y="22"/>
                    <a:pt x="33" y="21"/>
                  </a:cubicBezTo>
                  <a:cubicBezTo>
                    <a:pt x="33" y="21"/>
                    <a:pt x="33" y="21"/>
                    <a:pt x="33" y="21"/>
                  </a:cubicBezTo>
                  <a:cubicBezTo>
                    <a:pt x="33" y="19"/>
                    <a:pt x="33" y="18"/>
                    <a:pt x="31" y="17"/>
                  </a:cubicBezTo>
                  <a:cubicBezTo>
                    <a:pt x="14" y="5"/>
                    <a:pt x="14" y="5"/>
                    <a:pt x="14" y="5"/>
                  </a:cubicBezTo>
                  <a:cubicBezTo>
                    <a:pt x="14" y="5"/>
                    <a:pt x="29" y="5"/>
                    <a:pt x="31" y="5"/>
                  </a:cubicBezTo>
                  <a:cubicBezTo>
                    <a:pt x="31" y="5"/>
                    <a:pt x="31" y="1"/>
                    <a:pt x="31" y="0"/>
                  </a:cubicBezTo>
                  <a:cubicBezTo>
                    <a:pt x="30" y="0"/>
                    <a:pt x="1" y="0"/>
                    <a:pt x="0" y="0"/>
                  </a:cubicBezTo>
                  <a:cubicBezTo>
                    <a:pt x="0" y="1"/>
                    <a:pt x="0" y="12"/>
                    <a:pt x="0" y="12"/>
                  </a:cubicBezTo>
                  <a:cubicBezTo>
                    <a:pt x="0" y="12"/>
                    <a:pt x="0" y="21"/>
                    <a:pt x="0" y="21"/>
                  </a:cubicBezTo>
                  <a:cubicBezTo>
                    <a:pt x="1" y="21"/>
                    <a:pt x="7" y="21"/>
                    <a:pt x="8" y="21"/>
                  </a:cubicBezTo>
                  <a:cubicBezTo>
                    <a:pt x="8" y="20"/>
                    <a:pt x="8" y="9"/>
                    <a:pt x="8" y="9"/>
                  </a:cubicBezTo>
                  <a:close/>
                  <a:moveTo>
                    <a:pt x="24" y="36"/>
                  </a:moveTo>
                  <a:cubicBezTo>
                    <a:pt x="8" y="47"/>
                    <a:pt x="8" y="47"/>
                    <a:pt x="8" y="47"/>
                  </a:cubicBezTo>
                  <a:cubicBezTo>
                    <a:pt x="8" y="47"/>
                    <a:pt x="8" y="37"/>
                    <a:pt x="8" y="37"/>
                  </a:cubicBezTo>
                  <a:cubicBezTo>
                    <a:pt x="7" y="36"/>
                    <a:pt x="1" y="37"/>
                    <a:pt x="0" y="36"/>
                  </a:cubicBezTo>
                  <a:cubicBezTo>
                    <a:pt x="0" y="37"/>
                    <a:pt x="0" y="49"/>
                    <a:pt x="0" y="49"/>
                  </a:cubicBezTo>
                  <a:cubicBezTo>
                    <a:pt x="0" y="49"/>
                    <a:pt x="0" y="57"/>
                    <a:pt x="0" y="58"/>
                  </a:cubicBezTo>
                  <a:cubicBezTo>
                    <a:pt x="0" y="58"/>
                    <a:pt x="29" y="58"/>
                    <a:pt x="30" y="58"/>
                  </a:cubicBezTo>
                  <a:cubicBezTo>
                    <a:pt x="30" y="57"/>
                    <a:pt x="30" y="53"/>
                    <a:pt x="30" y="53"/>
                  </a:cubicBezTo>
                  <a:cubicBezTo>
                    <a:pt x="30" y="53"/>
                    <a:pt x="13" y="52"/>
                    <a:pt x="13" y="52"/>
                  </a:cubicBezTo>
                  <a:cubicBezTo>
                    <a:pt x="27" y="43"/>
                    <a:pt x="27" y="43"/>
                    <a:pt x="27" y="43"/>
                  </a:cubicBezTo>
                  <a:cubicBezTo>
                    <a:pt x="29" y="42"/>
                    <a:pt x="30" y="42"/>
                    <a:pt x="32" y="43"/>
                  </a:cubicBezTo>
                  <a:cubicBezTo>
                    <a:pt x="32" y="43"/>
                    <a:pt x="41" y="50"/>
                    <a:pt x="42" y="50"/>
                  </a:cubicBezTo>
                  <a:cubicBezTo>
                    <a:pt x="42" y="50"/>
                    <a:pt x="47" y="47"/>
                    <a:pt x="48" y="46"/>
                  </a:cubicBezTo>
                  <a:cubicBezTo>
                    <a:pt x="46" y="45"/>
                    <a:pt x="33" y="36"/>
                    <a:pt x="33" y="36"/>
                  </a:cubicBezTo>
                  <a:cubicBezTo>
                    <a:pt x="31" y="34"/>
                    <a:pt x="27" y="34"/>
                    <a:pt x="24" y="36"/>
                  </a:cubicBezTo>
                  <a:close/>
                </a:path>
              </a:pathLst>
            </a:custGeom>
            <a:solidFill>
              <a:srgbClr val="FFFFFF"/>
            </a:solidFill>
            <a:ln w="9525">
              <a:noFill/>
              <a:round/>
              <a:headEnd/>
              <a:tailEnd/>
            </a:ln>
          </p:spPr>
          <p:txBody>
            <a:bodyPr vert="horz" wrap="square" lIns="68538" tIns="34270" rIns="68538" bIns="34270" numCol="1" anchor="t" anchorCtr="0" compatLnSpc="1">
              <a:prstTxWarp prst="textNoShape">
                <a:avLst/>
              </a:prstTxWarp>
            </a:bodyPr>
            <a:lstStyle/>
            <a:p>
              <a:pPr algn="ctr" defTabSz="685389" fontAlgn="base">
                <a:spcBef>
                  <a:spcPct val="0"/>
                </a:spcBef>
                <a:spcAft>
                  <a:spcPct val="0"/>
                </a:spcAft>
                <a:buClr>
                  <a:srgbClr val="CC9900"/>
                </a:buClr>
                <a:buFont typeface="Wingdings" pitchFamily="2" charset="2"/>
                <a:buChar char="n"/>
                <a:defRPr/>
              </a:pPr>
              <a:endParaRPr lang="zh-CN" altLang="en-US" sz="1100" b="1" kern="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159" name="矩形 158"/>
          <p:cNvSpPr/>
          <p:nvPr/>
        </p:nvSpPr>
        <p:spPr>
          <a:xfrm>
            <a:off x="2634384" y="2091986"/>
            <a:ext cx="1418067" cy="230652"/>
          </a:xfrm>
          <a:prstGeom prst="rect">
            <a:avLst/>
          </a:prstGeom>
        </p:spPr>
        <p:txBody>
          <a:bodyPr wrap="square">
            <a:spAutoFit/>
          </a:bodyPr>
          <a:lstStyle/>
          <a:p>
            <a:pPr algn="ctr" defTabSz="913929">
              <a:spcBef>
                <a:spcPts val="450"/>
              </a:spcBef>
            </a:pPr>
            <a:r>
              <a:rPr sz="900" i="1" dirty="0">
                <a:solidFill>
                  <a:srgbClr val="666666">
                    <a:lumMod val="75000"/>
                  </a:srgbClr>
                </a:solidFill>
                <a:latin typeface="Huawei Sans" panose="020C0503030203020204" pitchFamily="34" charset="0"/>
                <a:cs typeface="Huawei Sans" panose="020C0503030203020204" pitchFamily="34" charset="0"/>
              </a:rPr>
              <a:t>Transport network</a:t>
            </a:r>
            <a:endParaRPr lang="en-US" altLang="zh-CN" sz="900" i="1" dirty="0">
              <a:solidFill>
                <a:srgbClr val="666666">
                  <a:lumMod val="75000"/>
                </a:srgbClr>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162" name="组合 225"/>
          <p:cNvGrpSpPr/>
          <p:nvPr/>
        </p:nvGrpSpPr>
        <p:grpSpPr>
          <a:xfrm>
            <a:off x="1078022" y="1847767"/>
            <a:ext cx="1190617" cy="547268"/>
            <a:chOff x="9373247" y="2045017"/>
            <a:chExt cx="1561377" cy="1009054"/>
          </a:xfrm>
        </p:grpSpPr>
        <p:pic>
          <p:nvPicPr>
            <p:cNvPr id="163" name="Picture 8" descr="C:\Users\dh\Desktop\0507png\2\未标题-12.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373247" y="2485542"/>
              <a:ext cx="1561377" cy="568529"/>
            </a:xfrm>
            <a:prstGeom prst="rect">
              <a:avLst/>
            </a:prstGeom>
            <a:noFill/>
            <a:ln w="9525">
              <a:noFill/>
              <a:miter lim="800000"/>
              <a:headEnd/>
              <a:tailEnd/>
            </a:ln>
          </p:spPr>
        </p:pic>
        <p:pic>
          <p:nvPicPr>
            <p:cNvPr id="164" name="图片 163" descr="基站.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46018" y="2045017"/>
              <a:ext cx="415834" cy="772338"/>
            </a:xfrm>
            <a:prstGeom prst="rect">
              <a:avLst/>
            </a:prstGeom>
          </p:spPr>
        </p:pic>
        <p:pic>
          <p:nvPicPr>
            <p:cNvPr id="165" name="图片 164" descr="基站.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89416" y="2368817"/>
              <a:ext cx="254271" cy="472263"/>
            </a:xfrm>
            <a:prstGeom prst="rect">
              <a:avLst/>
            </a:prstGeom>
          </p:spPr>
        </p:pic>
        <p:pic>
          <p:nvPicPr>
            <p:cNvPr id="166" name="图片 165" descr="基站.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64794" y="2412839"/>
              <a:ext cx="254271" cy="472263"/>
            </a:xfrm>
            <a:prstGeom prst="rect">
              <a:avLst/>
            </a:prstGeom>
          </p:spPr>
        </p:pic>
      </p:grpSp>
      <p:cxnSp>
        <p:nvCxnSpPr>
          <p:cNvPr id="11" name="直接箭头连接符 10"/>
          <p:cNvCxnSpPr/>
          <p:nvPr/>
        </p:nvCxnSpPr>
        <p:spPr>
          <a:xfrm>
            <a:off x="1228124" y="1691354"/>
            <a:ext cx="1102033" cy="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79" name="直接箭头连接符 178"/>
          <p:cNvCxnSpPr/>
          <p:nvPr/>
        </p:nvCxnSpPr>
        <p:spPr>
          <a:xfrm flipH="1">
            <a:off x="4042719" y="1684917"/>
            <a:ext cx="1013913" cy="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263" name="Picture 1683" descr="图片55"/>
          <p:cNvPicPr>
            <a:picLocks noChangeAspect="1" noChangeArrowheads="1"/>
          </p:cNvPicPr>
          <p:nvPr/>
        </p:nvPicPr>
        <p:blipFill>
          <a:blip r:embed="rId5" cstate="screen">
            <a:extLst>
              <a:ext uri="{28A0092B-C50C-407E-A947-70E740481C1C}">
                <a14:useLocalDpi xmlns:a14="http://schemas.microsoft.com/office/drawing/2010/main"/>
              </a:ext>
            </a:extLst>
          </a:blip>
          <a:stretch>
            <a:fillRect/>
          </a:stretch>
        </p:blipFill>
        <p:spPr bwMode="auto">
          <a:xfrm>
            <a:off x="10370154" y="3503378"/>
            <a:ext cx="386575" cy="296980"/>
          </a:xfrm>
          <a:prstGeom prst="rect">
            <a:avLst/>
          </a:prstGeom>
          <a:noFill/>
          <a:extLst>
            <a:ext uri="{909E8E84-426E-40DD-AFC4-6F175D3DCCD1}">
              <a14:hiddenFill xmlns:a14="http://schemas.microsoft.com/office/drawing/2010/main">
                <a:solidFill>
                  <a:srgbClr val="FFFFFF"/>
                </a:solidFill>
              </a14:hiddenFill>
            </a:ext>
          </a:extLst>
        </p:spPr>
      </p:pic>
      <p:sp>
        <p:nvSpPr>
          <p:cNvPr id="260" name="Freeform 6"/>
          <p:cNvSpPr>
            <a:spLocks/>
          </p:cNvSpPr>
          <p:nvPr/>
        </p:nvSpPr>
        <p:spPr bwMode="auto">
          <a:xfrm>
            <a:off x="10712050" y="3444204"/>
            <a:ext cx="559927" cy="359008"/>
          </a:xfrm>
          <a:custGeom>
            <a:avLst/>
            <a:gdLst>
              <a:gd name="T0" fmla="*/ 637 w 754"/>
              <a:gd name="T1" fmla="*/ 407 h 415"/>
              <a:gd name="T2" fmla="*/ 92 w 754"/>
              <a:gd name="T3" fmla="*/ 403 h 415"/>
              <a:gd name="T4" fmla="*/ 15 w 754"/>
              <a:gd name="T5" fmla="*/ 290 h 415"/>
              <a:gd name="T6" fmla="*/ 139 w 754"/>
              <a:gd name="T7" fmla="*/ 204 h 415"/>
              <a:gd name="T8" fmla="*/ 287 w 754"/>
              <a:gd name="T9" fmla="*/ 26 h 415"/>
              <a:gd name="T10" fmla="*/ 504 w 754"/>
              <a:gd name="T11" fmla="*/ 122 h 415"/>
              <a:gd name="T12" fmla="*/ 650 w 754"/>
              <a:gd name="T13" fmla="*/ 119 h 415"/>
              <a:gd name="T14" fmla="*/ 678 w 754"/>
              <a:gd name="T15" fmla="*/ 244 h 415"/>
              <a:gd name="T16" fmla="*/ 742 w 754"/>
              <a:gd name="T17" fmla="*/ 336 h 415"/>
              <a:gd name="T18" fmla="*/ 637 w 754"/>
              <a:gd name="T19" fmla="*/ 407 h 415"/>
              <a:gd name="connsiteX0" fmla="*/ 8448 w 10000"/>
              <a:gd name="connsiteY0" fmla="*/ 9807 h 10000"/>
              <a:gd name="connsiteX1" fmla="*/ 1220 w 10000"/>
              <a:gd name="connsiteY1" fmla="*/ 9711 h 10000"/>
              <a:gd name="connsiteX2" fmla="*/ 199 w 10000"/>
              <a:gd name="connsiteY2" fmla="*/ 6988 h 10000"/>
              <a:gd name="connsiteX3" fmla="*/ 1470 w 10000"/>
              <a:gd name="connsiteY3" fmla="*/ 4211 h 10000"/>
              <a:gd name="connsiteX4" fmla="*/ 3806 w 10000"/>
              <a:gd name="connsiteY4" fmla="*/ 627 h 10000"/>
              <a:gd name="connsiteX5" fmla="*/ 6684 w 10000"/>
              <a:gd name="connsiteY5" fmla="*/ 2940 h 10000"/>
              <a:gd name="connsiteX6" fmla="*/ 8621 w 10000"/>
              <a:gd name="connsiteY6" fmla="*/ 2867 h 10000"/>
              <a:gd name="connsiteX7" fmla="*/ 8992 w 10000"/>
              <a:gd name="connsiteY7" fmla="*/ 5880 h 10000"/>
              <a:gd name="connsiteX8" fmla="*/ 9841 w 10000"/>
              <a:gd name="connsiteY8" fmla="*/ 8096 h 10000"/>
              <a:gd name="connsiteX9" fmla="*/ 8448 w 10000"/>
              <a:gd name="connsiteY9" fmla="*/ 9807 h 10000"/>
              <a:gd name="connsiteX0" fmla="*/ 8448 w 10000"/>
              <a:gd name="connsiteY0" fmla="*/ 9807 h 10000"/>
              <a:gd name="connsiteX1" fmla="*/ 1220 w 10000"/>
              <a:gd name="connsiteY1" fmla="*/ 9711 h 10000"/>
              <a:gd name="connsiteX2" fmla="*/ 199 w 10000"/>
              <a:gd name="connsiteY2" fmla="*/ 6988 h 10000"/>
              <a:gd name="connsiteX3" fmla="*/ 1470 w 10000"/>
              <a:gd name="connsiteY3" fmla="*/ 4211 h 10000"/>
              <a:gd name="connsiteX4" fmla="*/ 3806 w 10000"/>
              <a:gd name="connsiteY4" fmla="*/ 627 h 10000"/>
              <a:gd name="connsiteX5" fmla="*/ 6684 w 10000"/>
              <a:gd name="connsiteY5" fmla="*/ 2940 h 10000"/>
              <a:gd name="connsiteX6" fmla="*/ 8621 w 10000"/>
              <a:gd name="connsiteY6" fmla="*/ 2867 h 10000"/>
              <a:gd name="connsiteX7" fmla="*/ 9353 w 10000"/>
              <a:gd name="connsiteY7" fmla="*/ 5815 h 10000"/>
              <a:gd name="connsiteX8" fmla="*/ 9841 w 10000"/>
              <a:gd name="connsiteY8" fmla="*/ 8096 h 10000"/>
              <a:gd name="connsiteX9" fmla="*/ 8448 w 10000"/>
              <a:gd name="connsiteY9" fmla="*/ 9807 h 10000"/>
              <a:gd name="connsiteX0" fmla="*/ 8448 w 10000"/>
              <a:gd name="connsiteY0" fmla="*/ 9807 h 10000"/>
              <a:gd name="connsiteX1" fmla="*/ 1220 w 10000"/>
              <a:gd name="connsiteY1" fmla="*/ 9711 h 10000"/>
              <a:gd name="connsiteX2" fmla="*/ 199 w 10000"/>
              <a:gd name="connsiteY2" fmla="*/ 6988 h 10000"/>
              <a:gd name="connsiteX3" fmla="*/ 1638 w 10000"/>
              <a:gd name="connsiteY3" fmla="*/ 4336 h 10000"/>
              <a:gd name="connsiteX4" fmla="*/ 3806 w 10000"/>
              <a:gd name="connsiteY4" fmla="*/ 627 h 10000"/>
              <a:gd name="connsiteX5" fmla="*/ 6684 w 10000"/>
              <a:gd name="connsiteY5" fmla="*/ 2940 h 10000"/>
              <a:gd name="connsiteX6" fmla="*/ 8621 w 10000"/>
              <a:gd name="connsiteY6" fmla="*/ 2867 h 10000"/>
              <a:gd name="connsiteX7" fmla="*/ 9353 w 10000"/>
              <a:gd name="connsiteY7" fmla="*/ 5815 h 10000"/>
              <a:gd name="connsiteX8" fmla="*/ 9841 w 10000"/>
              <a:gd name="connsiteY8" fmla="*/ 8096 h 10000"/>
              <a:gd name="connsiteX9" fmla="*/ 8448 w 10000"/>
              <a:gd name="connsiteY9" fmla="*/ 9807 h 10000"/>
              <a:gd name="connsiteX0" fmla="*/ 8448 w 10000"/>
              <a:gd name="connsiteY0" fmla="*/ 9807 h 10000"/>
              <a:gd name="connsiteX1" fmla="*/ 1220 w 10000"/>
              <a:gd name="connsiteY1" fmla="*/ 9711 h 10000"/>
              <a:gd name="connsiteX2" fmla="*/ 199 w 10000"/>
              <a:gd name="connsiteY2" fmla="*/ 6988 h 10000"/>
              <a:gd name="connsiteX3" fmla="*/ 1638 w 10000"/>
              <a:gd name="connsiteY3" fmla="*/ 4336 h 10000"/>
              <a:gd name="connsiteX4" fmla="*/ 3806 w 10000"/>
              <a:gd name="connsiteY4" fmla="*/ 627 h 10000"/>
              <a:gd name="connsiteX5" fmla="*/ 6684 w 10000"/>
              <a:gd name="connsiteY5" fmla="*/ 2940 h 10000"/>
              <a:gd name="connsiteX6" fmla="*/ 8621 w 10000"/>
              <a:gd name="connsiteY6" fmla="*/ 2867 h 10000"/>
              <a:gd name="connsiteX7" fmla="*/ 9054 w 10000"/>
              <a:gd name="connsiteY7" fmla="*/ 5692 h 10000"/>
              <a:gd name="connsiteX8" fmla="*/ 9841 w 10000"/>
              <a:gd name="connsiteY8" fmla="*/ 8096 h 10000"/>
              <a:gd name="connsiteX9" fmla="*/ 8448 w 10000"/>
              <a:gd name="connsiteY9" fmla="*/ 980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000">
                <a:moveTo>
                  <a:pt x="8448" y="9807"/>
                </a:moveTo>
                <a:lnTo>
                  <a:pt x="1220" y="9711"/>
                </a:lnTo>
                <a:cubicBezTo>
                  <a:pt x="1220" y="9711"/>
                  <a:pt x="0" y="9253"/>
                  <a:pt x="199" y="6988"/>
                </a:cubicBezTo>
                <a:cubicBezTo>
                  <a:pt x="424" y="4530"/>
                  <a:pt x="1638" y="4336"/>
                  <a:pt x="1638" y="4336"/>
                </a:cubicBezTo>
                <a:cubicBezTo>
                  <a:pt x="1638" y="4336"/>
                  <a:pt x="1711" y="1277"/>
                  <a:pt x="3806" y="627"/>
                </a:cubicBezTo>
                <a:cubicBezTo>
                  <a:pt x="5849" y="0"/>
                  <a:pt x="6684" y="2940"/>
                  <a:pt x="6684" y="2940"/>
                </a:cubicBezTo>
                <a:cubicBezTo>
                  <a:pt x="6684" y="2940"/>
                  <a:pt x="7732" y="1542"/>
                  <a:pt x="8621" y="2867"/>
                </a:cubicBezTo>
                <a:cubicBezTo>
                  <a:pt x="9363" y="3952"/>
                  <a:pt x="9054" y="5692"/>
                  <a:pt x="9054" y="5692"/>
                </a:cubicBezTo>
                <a:cubicBezTo>
                  <a:pt x="9054" y="5692"/>
                  <a:pt x="10000" y="6361"/>
                  <a:pt x="9841" y="8096"/>
                </a:cubicBezTo>
                <a:cubicBezTo>
                  <a:pt x="9668" y="10000"/>
                  <a:pt x="8448" y="9807"/>
                  <a:pt x="8448" y="9807"/>
                </a:cubicBezTo>
                <a:close/>
              </a:path>
            </a:pathLst>
          </a:custGeom>
          <a:solidFill>
            <a:schemeClr val="bg1">
              <a:lumMod val="20000"/>
              <a:lumOff val="80000"/>
              <a:alpha val="55000"/>
            </a:schemeClr>
          </a:solidFill>
          <a:ln w="9525">
            <a:noFill/>
          </a:ln>
          <a:effectLst/>
          <a:extLst/>
        </p:spPr>
        <p:txBody>
          <a:bodyPr vert="horz" wrap="square" lIns="28578" tIns="14287" rIns="28578" bIns="14287" anchor="ctr">
            <a:noAutofit/>
          </a:bodyPr>
          <a:lstStyle/>
          <a:p>
            <a:pPr algn="ctr" defTabSz="407155">
              <a:buClr>
                <a:srgbClr val="C00000"/>
              </a:buClr>
              <a:buSzPct val="60000"/>
              <a:defRPr/>
            </a:pPr>
            <a:endParaRPr kumimoji="1" lang="zh-CN" altLang="en-US" sz="700" kern="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147" name="直接连接符 146"/>
          <p:cNvCxnSpPr>
            <a:stCxn id="150" idx="3"/>
          </p:cNvCxnSpPr>
          <p:nvPr/>
        </p:nvCxnSpPr>
        <p:spPr>
          <a:xfrm flipV="1">
            <a:off x="7054763" y="3683177"/>
            <a:ext cx="3145504" cy="16535"/>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49" name="Picture 1683" descr="图片55"/>
          <p:cNvPicPr>
            <a:picLocks noChangeAspect="1" noChangeArrowheads="1"/>
          </p:cNvPicPr>
          <p:nvPr/>
        </p:nvPicPr>
        <p:blipFill>
          <a:blip r:embed="rId6" cstate="screen">
            <a:extLst>
              <a:ext uri="{28A0092B-C50C-407E-A947-70E740481C1C}">
                <a14:useLocalDpi xmlns:a14="http://schemas.microsoft.com/office/drawing/2010/main"/>
              </a:ext>
            </a:extLst>
          </a:blip>
          <a:stretch>
            <a:fillRect/>
          </a:stretch>
        </p:blipFill>
        <p:spPr bwMode="auto">
          <a:xfrm>
            <a:off x="8587169" y="3562103"/>
            <a:ext cx="386575" cy="253861"/>
          </a:xfrm>
          <a:prstGeom prst="rect">
            <a:avLst/>
          </a:prstGeom>
          <a:noFill/>
          <a:extLst>
            <a:ext uri="{909E8E84-426E-40DD-AFC4-6F175D3DCCD1}">
              <a14:hiddenFill xmlns:a14="http://schemas.microsoft.com/office/drawing/2010/main">
                <a:solidFill>
                  <a:srgbClr val="FFFFFF"/>
                </a:solidFill>
              </a14:hiddenFill>
            </a:ext>
          </a:extLst>
        </p:spPr>
      </p:pic>
      <p:pic>
        <p:nvPicPr>
          <p:cNvPr id="150" name="Picture 330" descr="图片254"/>
          <p:cNvPicPr>
            <a:picLocks noChangeAspect="1" noChangeArrowheads="1"/>
          </p:cNvPicPr>
          <p:nvPr/>
        </p:nvPicPr>
        <p:blipFill>
          <a:blip r:embed="rId7"/>
          <a:stretch>
            <a:fillRect/>
          </a:stretch>
        </p:blipFill>
        <p:spPr bwMode="auto">
          <a:xfrm>
            <a:off x="6669505" y="3583484"/>
            <a:ext cx="385258" cy="232453"/>
          </a:xfrm>
          <a:prstGeom prst="rect">
            <a:avLst/>
          </a:prstGeom>
          <a:noFill/>
          <a:ln w="9525">
            <a:noFill/>
            <a:miter lim="800000"/>
          </a:ln>
        </p:spPr>
      </p:pic>
      <p:cxnSp>
        <p:nvCxnSpPr>
          <p:cNvPr id="153" name="直接箭头连接符 152"/>
          <p:cNvCxnSpPr>
            <a:stCxn id="149" idx="0"/>
          </p:cNvCxnSpPr>
          <p:nvPr/>
        </p:nvCxnSpPr>
        <p:spPr>
          <a:xfrm flipH="1" flipV="1">
            <a:off x="8750792" y="2979796"/>
            <a:ext cx="29664" cy="582307"/>
          </a:xfrm>
          <a:prstGeom prst="straightConnector1">
            <a:avLst/>
          </a:prstGeom>
          <a:ln>
            <a:solidFill>
              <a:schemeClr val="bg1">
                <a:lumMod val="60000"/>
                <a:lumOff val="4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54" name="直接箭头连接符 153"/>
          <p:cNvCxnSpPr/>
          <p:nvPr/>
        </p:nvCxnSpPr>
        <p:spPr>
          <a:xfrm flipH="1" flipV="1">
            <a:off x="8750793" y="2979797"/>
            <a:ext cx="1887518" cy="795567"/>
          </a:xfrm>
          <a:prstGeom prst="straightConnector1">
            <a:avLst/>
          </a:prstGeom>
          <a:ln>
            <a:solidFill>
              <a:schemeClr val="bg1">
                <a:lumMod val="60000"/>
                <a:lumOff val="4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55" name="直接箭头连接符 154"/>
          <p:cNvCxnSpPr/>
          <p:nvPr/>
        </p:nvCxnSpPr>
        <p:spPr>
          <a:xfrm flipV="1">
            <a:off x="7141772" y="2979795"/>
            <a:ext cx="1609020" cy="745653"/>
          </a:xfrm>
          <a:prstGeom prst="straightConnector1">
            <a:avLst/>
          </a:prstGeom>
          <a:ln>
            <a:solidFill>
              <a:schemeClr val="bg1">
                <a:lumMod val="60000"/>
                <a:lumOff val="4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56" name="直接箭头连接符 155"/>
          <p:cNvCxnSpPr/>
          <p:nvPr/>
        </p:nvCxnSpPr>
        <p:spPr>
          <a:xfrm>
            <a:off x="7024320" y="3837719"/>
            <a:ext cx="340169" cy="0"/>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57" name="直接箭头连接符 156"/>
          <p:cNvCxnSpPr/>
          <p:nvPr/>
        </p:nvCxnSpPr>
        <p:spPr>
          <a:xfrm>
            <a:off x="7015313" y="3549555"/>
            <a:ext cx="340169"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8" name="直接箭头连接符 157"/>
          <p:cNvCxnSpPr/>
          <p:nvPr/>
        </p:nvCxnSpPr>
        <p:spPr>
          <a:xfrm>
            <a:off x="7015313" y="3707367"/>
            <a:ext cx="340169" cy="0"/>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97" name="矩形 614"/>
          <p:cNvSpPr>
            <a:spLocks noChangeArrowheads="1"/>
          </p:cNvSpPr>
          <p:nvPr/>
        </p:nvSpPr>
        <p:spPr bwMode="auto">
          <a:xfrm>
            <a:off x="8960781" y="4047868"/>
            <a:ext cx="2371585" cy="399798"/>
          </a:xfrm>
          <a:prstGeom prst="rect">
            <a:avLst/>
          </a:prstGeom>
          <a:noFill/>
          <a:ln w="9525">
            <a:noFill/>
            <a:miter lim="800000"/>
          </a:ln>
        </p:spPr>
        <p:txBody>
          <a:bodyPr wrap="square">
            <a:spAutoFit/>
          </a:bodyPr>
          <a:lstStyle/>
          <a:p>
            <a:pPr defTabSz="1216639" eaLnBrk="0" fontAlgn="ctr" hangingPunct="0">
              <a:spcBef>
                <a:spcPct val="0"/>
              </a:spcBef>
              <a:spcAft>
                <a:spcPct val="0"/>
              </a:spcAft>
            </a:pPr>
            <a:r>
              <a:rPr sz="1000" dirty="0">
                <a:latin typeface="Huawei Sans" panose="020C0503030203020204" pitchFamily="34" charset="0"/>
                <a:cs typeface="Huawei Sans" panose="020C0503030203020204" pitchFamily="34" charset="0"/>
              </a:rPr>
              <a:t>Per-packet count</a:t>
            </a:r>
            <a:r>
              <a:rPr lang="en-US"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a:t>
            </a:r>
            <a:r>
              <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l</a:t>
            </a:r>
            <a:r>
              <a:rPr sz="1000" dirty="0">
                <a:latin typeface="Huawei Sans" panose="020C0503030203020204" pitchFamily="34" charset="0"/>
                <a:cs typeface="Huawei Sans" panose="020C0503030203020204" pitchFamily="34" charset="0"/>
              </a:rPr>
              <a:t>oss of any packet can be detected.</a:t>
            </a: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98" name="矩形 614"/>
          <p:cNvSpPr>
            <a:spLocks noChangeArrowheads="1"/>
          </p:cNvSpPr>
          <p:nvPr/>
        </p:nvSpPr>
        <p:spPr bwMode="auto">
          <a:xfrm>
            <a:off x="6667516" y="3909959"/>
            <a:ext cx="2117941" cy="553566"/>
          </a:xfrm>
          <a:prstGeom prst="rect">
            <a:avLst/>
          </a:prstGeom>
          <a:noFill/>
          <a:ln w="9525">
            <a:noFill/>
            <a:miter lim="800000"/>
          </a:ln>
        </p:spPr>
        <p:txBody>
          <a:bodyPr wrap="square">
            <a:spAutoFit/>
          </a:bodyPr>
          <a:lstStyle/>
          <a:p>
            <a:pPr defTabSz="1216639" eaLnBrk="0" fontAlgn="ctr" hangingPunct="0">
              <a:spcBef>
                <a:spcPct val="0"/>
              </a:spcBef>
              <a:spcAft>
                <a:spcPct val="0"/>
              </a:spcAft>
            </a:pPr>
            <a:r>
              <a:rPr sz="1000" dirty="0">
                <a:latin typeface="Huawei Sans" panose="020C0503030203020204" pitchFamily="34" charset="0"/>
                <a:cs typeface="Huawei Sans" panose="020C0503030203020204" pitchFamily="34" charset="0"/>
              </a:rPr>
              <a:t>Service flow identification</a:t>
            </a: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defTabSz="1216639" eaLnBrk="0" fontAlgn="ctr" hangingPunct="0">
              <a:spcBef>
                <a:spcPct val="0"/>
              </a:spcBef>
              <a:spcAft>
                <a:spcPct val="0"/>
              </a:spcAft>
            </a:pPr>
            <a:r>
              <a:rPr sz="1000" dirty="0">
                <a:latin typeface="Huawei Sans" panose="020C0503030203020204" pitchFamily="34" charset="0"/>
                <a:cs typeface="Huawei Sans" panose="020C0503030203020204" pitchFamily="34" charset="0"/>
              </a:rPr>
              <a:t>Measurement based on real service packets</a:t>
            </a: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01" name="椭圆 200"/>
          <p:cNvSpPr/>
          <p:nvPr/>
        </p:nvSpPr>
        <p:spPr>
          <a:xfrm>
            <a:off x="6061729" y="3973791"/>
            <a:ext cx="387720" cy="392240"/>
          </a:xfrm>
          <a:prstGeom prst="ellipse">
            <a:avLst/>
          </a:prstGeom>
          <a:blipFill dpi="0" rotWithShape="1">
            <a:blip r:embed="rId8" cstate="screen">
              <a:extLst>
                <a:ext uri="{28A0092B-C50C-407E-A947-70E740481C1C}">
                  <a14:useLocalDpi xmlns:a14="http://schemas.microsoft.com/office/drawing/2010/main"/>
                </a:ext>
              </a:extLst>
            </a:blip>
            <a:srcRect/>
            <a:stretch>
              <a:fillRect b="190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341" tIns="45670" rIns="91341" bIns="45670" rtlCol="0" anchor="ctr"/>
          <a:lstStyle/>
          <a:p>
            <a:pPr algn="ctr"/>
            <a:endParaRPr lang="zh-CN" altLang="en-US" sz="1798">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pic>
        <p:nvPicPr>
          <p:cNvPr id="202" name="Picture 4"/>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6095551" y="3449644"/>
            <a:ext cx="283239" cy="478316"/>
          </a:xfrm>
          <a:prstGeom prst="rect">
            <a:avLst/>
          </a:prstGeom>
          <a:ln>
            <a:noFill/>
          </a:ln>
          <a:effectLst>
            <a:outerShdw blurRad="292100" dist="139700" dir="2700000" algn="tl" rotWithShape="0">
              <a:srgbClr val="333333">
                <a:alpha val="65000"/>
              </a:srgbClr>
            </a:outerShdw>
          </a:effectLst>
        </p:spPr>
      </p:pic>
      <p:sp>
        <p:nvSpPr>
          <p:cNvPr id="209" name="矩形 208"/>
          <p:cNvSpPr/>
          <p:nvPr/>
        </p:nvSpPr>
        <p:spPr bwMode="auto">
          <a:xfrm>
            <a:off x="7351399" y="3528510"/>
            <a:ext cx="73082" cy="271853"/>
          </a:xfrm>
          <a:prstGeom prst="rect">
            <a:avLst/>
          </a:prstGeom>
          <a:solidFill>
            <a:schemeClr val="bg1">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lIns="35953" tIns="35953" rIns="35953" bIns="35953"/>
          <a:lstStyle>
            <a:defPPr>
              <a:defRPr lang="zh-CN"/>
            </a:defPPr>
            <a:lvl1pPr marL="0" algn="l" defTabSz="1219444" rtl="0" eaLnBrk="1" latinLnBrk="0" hangingPunct="1">
              <a:defRPr sz="2400" kern="1200">
                <a:solidFill>
                  <a:schemeClr val="tx1"/>
                </a:solidFill>
                <a:latin typeface="Arial"/>
                <a:ea typeface="+mn-ea"/>
                <a:cs typeface="+mn-cs"/>
              </a:defRPr>
            </a:lvl1pPr>
            <a:lvl2pPr marL="609722" algn="l" defTabSz="1219444" rtl="0" eaLnBrk="1" latinLnBrk="0" hangingPunct="1">
              <a:defRPr sz="2400" kern="1200">
                <a:solidFill>
                  <a:schemeClr val="tx1"/>
                </a:solidFill>
                <a:latin typeface="Arial"/>
                <a:ea typeface="+mn-ea"/>
                <a:cs typeface="+mn-cs"/>
              </a:defRPr>
            </a:lvl2pPr>
            <a:lvl3pPr marL="1219444" algn="l" defTabSz="1219444" rtl="0" eaLnBrk="1" latinLnBrk="0" hangingPunct="1">
              <a:defRPr sz="2400" kern="1200">
                <a:solidFill>
                  <a:schemeClr val="tx1"/>
                </a:solidFill>
                <a:latin typeface="Arial"/>
                <a:ea typeface="+mn-ea"/>
                <a:cs typeface="+mn-cs"/>
              </a:defRPr>
            </a:lvl3pPr>
            <a:lvl4pPr marL="1829166" algn="l" defTabSz="1219444" rtl="0" eaLnBrk="1" latinLnBrk="0" hangingPunct="1">
              <a:defRPr sz="2400" kern="1200">
                <a:solidFill>
                  <a:schemeClr val="tx1"/>
                </a:solidFill>
                <a:latin typeface="Arial"/>
                <a:ea typeface="+mn-ea"/>
                <a:cs typeface="+mn-cs"/>
              </a:defRPr>
            </a:lvl4pPr>
            <a:lvl5pPr marL="2438888" algn="l" defTabSz="1219444" rtl="0" eaLnBrk="1" latinLnBrk="0" hangingPunct="1">
              <a:defRPr sz="2400" kern="1200">
                <a:solidFill>
                  <a:schemeClr val="tx1"/>
                </a:solidFill>
                <a:latin typeface="Arial"/>
                <a:ea typeface="+mn-ea"/>
                <a:cs typeface="+mn-cs"/>
              </a:defRPr>
            </a:lvl5pPr>
            <a:lvl6pPr marL="3048610" algn="l" defTabSz="1219444" rtl="0" eaLnBrk="1" latinLnBrk="0" hangingPunct="1">
              <a:defRPr sz="2400" kern="1200">
                <a:solidFill>
                  <a:schemeClr val="tx1"/>
                </a:solidFill>
                <a:latin typeface="Arial"/>
                <a:ea typeface="+mn-ea"/>
                <a:cs typeface="+mn-cs"/>
              </a:defRPr>
            </a:lvl6pPr>
            <a:lvl7pPr marL="3658332" algn="l" defTabSz="1219444" rtl="0" eaLnBrk="1" latinLnBrk="0" hangingPunct="1">
              <a:defRPr sz="2400" kern="1200">
                <a:solidFill>
                  <a:schemeClr val="tx1"/>
                </a:solidFill>
                <a:latin typeface="Arial"/>
                <a:ea typeface="+mn-ea"/>
                <a:cs typeface="+mn-cs"/>
              </a:defRPr>
            </a:lvl7pPr>
            <a:lvl8pPr marL="4268053" algn="l" defTabSz="1219444" rtl="0" eaLnBrk="1" latinLnBrk="0" hangingPunct="1">
              <a:defRPr sz="2400" kern="1200">
                <a:solidFill>
                  <a:schemeClr val="tx1"/>
                </a:solidFill>
                <a:latin typeface="Arial"/>
                <a:ea typeface="+mn-ea"/>
                <a:cs typeface="+mn-cs"/>
              </a:defRPr>
            </a:lvl8pPr>
            <a:lvl9pPr marL="4877775" algn="l" defTabSz="1219444" rtl="0" eaLnBrk="1" latinLnBrk="0" hangingPunct="1">
              <a:defRPr sz="2400" kern="1200">
                <a:solidFill>
                  <a:schemeClr val="tx1"/>
                </a:solidFill>
                <a:latin typeface="Arial"/>
                <a:ea typeface="+mn-ea"/>
                <a:cs typeface="+mn-cs"/>
              </a:defRPr>
            </a:lvl9pPr>
          </a:lstStyle>
          <a:p>
            <a:pPr algn="ctr" defTabSz="913212" fontAlgn="ctr">
              <a:defRPr/>
            </a:pPr>
            <a:endParaRPr lang="en-US" altLang="zh-CN" sz="1199" kern="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10" name="矩形 209"/>
          <p:cNvSpPr/>
          <p:nvPr/>
        </p:nvSpPr>
        <p:spPr bwMode="auto">
          <a:xfrm>
            <a:off x="8006538" y="3536026"/>
            <a:ext cx="73082" cy="271853"/>
          </a:xfrm>
          <a:prstGeom prst="rect">
            <a:avLst/>
          </a:prstGeom>
          <a:solidFill>
            <a:sysClr val="window" lastClr="FFFFFF">
              <a:lumMod val="85000"/>
            </a:sys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lIns="35953" tIns="35953" rIns="35953" bIns="35953"/>
          <a:lstStyle>
            <a:defPPr>
              <a:defRPr lang="zh-CN"/>
            </a:defPPr>
            <a:lvl1pPr marL="0" algn="l" defTabSz="1219444" rtl="0" eaLnBrk="1" latinLnBrk="0" hangingPunct="1">
              <a:defRPr sz="2400" kern="1200">
                <a:solidFill>
                  <a:schemeClr val="tx1"/>
                </a:solidFill>
                <a:latin typeface="Arial"/>
                <a:ea typeface="+mn-ea"/>
                <a:cs typeface="+mn-cs"/>
              </a:defRPr>
            </a:lvl1pPr>
            <a:lvl2pPr marL="609722" algn="l" defTabSz="1219444" rtl="0" eaLnBrk="1" latinLnBrk="0" hangingPunct="1">
              <a:defRPr sz="2400" kern="1200">
                <a:solidFill>
                  <a:schemeClr val="tx1"/>
                </a:solidFill>
                <a:latin typeface="Arial"/>
                <a:ea typeface="+mn-ea"/>
                <a:cs typeface="+mn-cs"/>
              </a:defRPr>
            </a:lvl2pPr>
            <a:lvl3pPr marL="1219444" algn="l" defTabSz="1219444" rtl="0" eaLnBrk="1" latinLnBrk="0" hangingPunct="1">
              <a:defRPr sz="2400" kern="1200">
                <a:solidFill>
                  <a:schemeClr val="tx1"/>
                </a:solidFill>
                <a:latin typeface="Arial"/>
                <a:ea typeface="+mn-ea"/>
                <a:cs typeface="+mn-cs"/>
              </a:defRPr>
            </a:lvl3pPr>
            <a:lvl4pPr marL="1829166" algn="l" defTabSz="1219444" rtl="0" eaLnBrk="1" latinLnBrk="0" hangingPunct="1">
              <a:defRPr sz="2400" kern="1200">
                <a:solidFill>
                  <a:schemeClr val="tx1"/>
                </a:solidFill>
                <a:latin typeface="Arial"/>
                <a:ea typeface="+mn-ea"/>
                <a:cs typeface="+mn-cs"/>
              </a:defRPr>
            </a:lvl4pPr>
            <a:lvl5pPr marL="2438888" algn="l" defTabSz="1219444" rtl="0" eaLnBrk="1" latinLnBrk="0" hangingPunct="1">
              <a:defRPr sz="2400" kern="1200">
                <a:solidFill>
                  <a:schemeClr val="tx1"/>
                </a:solidFill>
                <a:latin typeface="Arial"/>
                <a:ea typeface="+mn-ea"/>
                <a:cs typeface="+mn-cs"/>
              </a:defRPr>
            </a:lvl5pPr>
            <a:lvl6pPr marL="3048610" algn="l" defTabSz="1219444" rtl="0" eaLnBrk="1" latinLnBrk="0" hangingPunct="1">
              <a:defRPr sz="2400" kern="1200">
                <a:solidFill>
                  <a:schemeClr val="tx1"/>
                </a:solidFill>
                <a:latin typeface="Arial"/>
                <a:ea typeface="+mn-ea"/>
                <a:cs typeface="+mn-cs"/>
              </a:defRPr>
            </a:lvl6pPr>
            <a:lvl7pPr marL="3658332" algn="l" defTabSz="1219444" rtl="0" eaLnBrk="1" latinLnBrk="0" hangingPunct="1">
              <a:defRPr sz="2400" kern="1200">
                <a:solidFill>
                  <a:schemeClr val="tx1"/>
                </a:solidFill>
                <a:latin typeface="Arial"/>
                <a:ea typeface="+mn-ea"/>
                <a:cs typeface="+mn-cs"/>
              </a:defRPr>
            </a:lvl7pPr>
            <a:lvl8pPr marL="4268053" algn="l" defTabSz="1219444" rtl="0" eaLnBrk="1" latinLnBrk="0" hangingPunct="1">
              <a:defRPr sz="2400" kern="1200">
                <a:solidFill>
                  <a:schemeClr val="tx1"/>
                </a:solidFill>
                <a:latin typeface="Arial"/>
                <a:ea typeface="+mn-ea"/>
                <a:cs typeface="+mn-cs"/>
              </a:defRPr>
            </a:lvl8pPr>
            <a:lvl9pPr marL="4877775" algn="l" defTabSz="1219444" rtl="0" eaLnBrk="1" latinLnBrk="0" hangingPunct="1">
              <a:defRPr sz="2400" kern="1200">
                <a:solidFill>
                  <a:schemeClr val="tx1"/>
                </a:solidFill>
                <a:latin typeface="Arial"/>
                <a:ea typeface="+mn-ea"/>
                <a:cs typeface="+mn-cs"/>
              </a:defRPr>
            </a:lvl9pPr>
          </a:lstStyle>
          <a:p>
            <a:pPr algn="ctr" defTabSz="913212" fontAlgn="ctr">
              <a:defRPr/>
            </a:pPr>
            <a:endParaRPr lang="en-US" altLang="zh-CN" sz="1199" kern="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11" name="矩形 210"/>
          <p:cNvSpPr/>
          <p:nvPr/>
        </p:nvSpPr>
        <p:spPr bwMode="auto">
          <a:xfrm>
            <a:off x="7608884" y="3530907"/>
            <a:ext cx="73082" cy="271853"/>
          </a:xfrm>
          <a:prstGeom prst="rect">
            <a:avLst/>
          </a:prstGeom>
          <a:solidFill>
            <a:schemeClr val="bg1">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lIns="35953" tIns="35953" rIns="35953" bIns="35953"/>
          <a:lstStyle>
            <a:defPPr>
              <a:defRPr lang="zh-CN"/>
            </a:defPPr>
            <a:lvl1pPr marL="0" algn="l" defTabSz="1219444" rtl="0" eaLnBrk="1" latinLnBrk="0" hangingPunct="1">
              <a:defRPr sz="2400" kern="1200">
                <a:solidFill>
                  <a:schemeClr val="tx1"/>
                </a:solidFill>
                <a:latin typeface="Arial"/>
                <a:ea typeface="+mn-ea"/>
                <a:cs typeface="+mn-cs"/>
              </a:defRPr>
            </a:lvl1pPr>
            <a:lvl2pPr marL="609722" algn="l" defTabSz="1219444" rtl="0" eaLnBrk="1" latinLnBrk="0" hangingPunct="1">
              <a:defRPr sz="2400" kern="1200">
                <a:solidFill>
                  <a:schemeClr val="tx1"/>
                </a:solidFill>
                <a:latin typeface="Arial"/>
                <a:ea typeface="+mn-ea"/>
                <a:cs typeface="+mn-cs"/>
              </a:defRPr>
            </a:lvl2pPr>
            <a:lvl3pPr marL="1219444" algn="l" defTabSz="1219444" rtl="0" eaLnBrk="1" latinLnBrk="0" hangingPunct="1">
              <a:defRPr sz="2400" kern="1200">
                <a:solidFill>
                  <a:schemeClr val="tx1"/>
                </a:solidFill>
                <a:latin typeface="Arial"/>
                <a:ea typeface="+mn-ea"/>
                <a:cs typeface="+mn-cs"/>
              </a:defRPr>
            </a:lvl3pPr>
            <a:lvl4pPr marL="1829166" algn="l" defTabSz="1219444" rtl="0" eaLnBrk="1" latinLnBrk="0" hangingPunct="1">
              <a:defRPr sz="2400" kern="1200">
                <a:solidFill>
                  <a:schemeClr val="tx1"/>
                </a:solidFill>
                <a:latin typeface="Arial"/>
                <a:ea typeface="+mn-ea"/>
                <a:cs typeface="+mn-cs"/>
              </a:defRPr>
            </a:lvl4pPr>
            <a:lvl5pPr marL="2438888" algn="l" defTabSz="1219444" rtl="0" eaLnBrk="1" latinLnBrk="0" hangingPunct="1">
              <a:defRPr sz="2400" kern="1200">
                <a:solidFill>
                  <a:schemeClr val="tx1"/>
                </a:solidFill>
                <a:latin typeface="Arial"/>
                <a:ea typeface="+mn-ea"/>
                <a:cs typeface="+mn-cs"/>
              </a:defRPr>
            </a:lvl5pPr>
            <a:lvl6pPr marL="3048610" algn="l" defTabSz="1219444" rtl="0" eaLnBrk="1" latinLnBrk="0" hangingPunct="1">
              <a:defRPr sz="2400" kern="1200">
                <a:solidFill>
                  <a:schemeClr val="tx1"/>
                </a:solidFill>
                <a:latin typeface="Arial"/>
                <a:ea typeface="+mn-ea"/>
                <a:cs typeface="+mn-cs"/>
              </a:defRPr>
            </a:lvl6pPr>
            <a:lvl7pPr marL="3658332" algn="l" defTabSz="1219444" rtl="0" eaLnBrk="1" latinLnBrk="0" hangingPunct="1">
              <a:defRPr sz="2400" kern="1200">
                <a:solidFill>
                  <a:schemeClr val="tx1"/>
                </a:solidFill>
                <a:latin typeface="Arial"/>
                <a:ea typeface="+mn-ea"/>
                <a:cs typeface="+mn-cs"/>
              </a:defRPr>
            </a:lvl7pPr>
            <a:lvl8pPr marL="4268053" algn="l" defTabSz="1219444" rtl="0" eaLnBrk="1" latinLnBrk="0" hangingPunct="1">
              <a:defRPr sz="2400" kern="1200">
                <a:solidFill>
                  <a:schemeClr val="tx1"/>
                </a:solidFill>
                <a:latin typeface="Arial"/>
                <a:ea typeface="+mn-ea"/>
                <a:cs typeface="+mn-cs"/>
              </a:defRPr>
            </a:lvl8pPr>
            <a:lvl9pPr marL="4877775" algn="l" defTabSz="1219444" rtl="0" eaLnBrk="1" latinLnBrk="0" hangingPunct="1">
              <a:defRPr sz="2400" kern="1200">
                <a:solidFill>
                  <a:schemeClr val="tx1"/>
                </a:solidFill>
                <a:latin typeface="Arial"/>
                <a:ea typeface="+mn-ea"/>
                <a:cs typeface="+mn-cs"/>
              </a:defRPr>
            </a:lvl9pPr>
          </a:lstStyle>
          <a:p>
            <a:pPr algn="ctr" defTabSz="913212" fontAlgn="ctr">
              <a:defRPr/>
            </a:pPr>
            <a:endParaRPr lang="en-US" altLang="zh-CN" sz="1199" kern="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12" name="矩形 211"/>
          <p:cNvSpPr/>
          <p:nvPr/>
        </p:nvSpPr>
        <p:spPr bwMode="auto">
          <a:xfrm>
            <a:off x="7738512" y="3533303"/>
            <a:ext cx="73082" cy="271853"/>
          </a:xfrm>
          <a:prstGeom prst="rect">
            <a:avLst/>
          </a:prstGeom>
          <a:solidFill>
            <a:schemeClr val="bg1">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lIns="35953" tIns="35953" rIns="35953" bIns="35953"/>
          <a:lstStyle>
            <a:defPPr>
              <a:defRPr lang="zh-CN"/>
            </a:defPPr>
            <a:lvl1pPr marL="0" algn="l" defTabSz="1219444" rtl="0" eaLnBrk="1" latinLnBrk="0" hangingPunct="1">
              <a:defRPr sz="2400" kern="1200">
                <a:solidFill>
                  <a:schemeClr val="tx1"/>
                </a:solidFill>
                <a:latin typeface="Arial"/>
                <a:ea typeface="+mn-ea"/>
                <a:cs typeface="+mn-cs"/>
              </a:defRPr>
            </a:lvl1pPr>
            <a:lvl2pPr marL="609722" algn="l" defTabSz="1219444" rtl="0" eaLnBrk="1" latinLnBrk="0" hangingPunct="1">
              <a:defRPr sz="2400" kern="1200">
                <a:solidFill>
                  <a:schemeClr val="tx1"/>
                </a:solidFill>
                <a:latin typeface="Arial"/>
                <a:ea typeface="+mn-ea"/>
                <a:cs typeface="+mn-cs"/>
              </a:defRPr>
            </a:lvl2pPr>
            <a:lvl3pPr marL="1219444" algn="l" defTabSz="1219444" rtl="0" eaLnBrk="1" latinLnBrk="0" hangingPunct="1">
              <a:defRPr sz="2400" kern="1200">
                <a:solidFill>
                  <a:schemeClr val="tx1"/>
                </a:solidFill>
                <a:latin typeface="Arial"/>
                <a:ea typeface="+mn-ea"/>
                <a:cs typeface="+mn-cs"/>
              </a:defRPr>
            </a:lvl3pPr>
            <a:lvl4pPr marL="1829166" algn="l" defTabSz="1219444" rtl="0" eaLnBrk="1" latinLnBrk="0" hangingPunct="1">
              <a:defRPr sz="2400" kern="1200">
                <a:solidFill>
                  <a:schemeClr val="tx1"/>
                </a:solidFill>
                <a:latin typeface="Arial"/>
                <a:ea typeface="+mn-ea"/>
                <a:cs typeface="+mn-cs"/>
              </a:defRPr>
            </a:lvl4pPr>
            <a:lvl5pPr marL="2438888" algn="l" defTabSz="1219444" rtl="0" eaLnBrk="1" latinLnBrk="0" hangingPunct="1">
              <a:defRPr sz="2400" kern="1200">
                <a:solidFill>
                  <a:schemeClr val="tx1"/>
                </a:solidFill>
                <a:latin typeface="Arial"/>
                <a:ea typeface="+mn-ea"/>
                <a:cs typeface="+mn-cs"/>
              </a:defRPr>
            </a:lvl5pPr>
            <a:lvl6pPr marL="3048610" algn="l" defTabSz="1219444" rtl="0" eaLnBrk="1" latinLnBrk="0" hangingPunct="1">
              <a:defRPr sz="2400" kern="1200">
                <a:solidFill>
                  <a:schemeClr val="tx1"/>
                </a:solidFill>
                <a:latin typeface="Arial"/>
                <a:ea typeface="+mn-ea"/>
                <a:cs typeface="+mn-cs"/>
              </a:defRPr>
            </a:lvl6pPr>
            <a:lvl7pPr marL="3658332" algn="l" defTabSz="1219444" rtl="0" eaLnBrk="1" latinLnBrk="0" hangingPunct="1">
              <a:defRPr sz="2400" kern="1200">
                <a:solidFill>
                  <a:schemeClr val="tx1"/>
                </a:solidFill>
                <a:latin typeface="Arial"/>
                <a:ea typeface="+mn-ea"/>
                <a:cs typeface="+mn-cs"/>
              </a:defRPr>
            </a:lvl7pPr>
            <a:lvl8pPr marL="4268053" algn="l" defTabSz="1219444" rtl="0" eaLnBrk="1" latinLnBrk="0" hangingPunct="1">
              <a:defRPr sz="2400" kern="1200">
                <a:solidFill>
                  <a:schemeClr val="tx1"/>
                </a:solidFill>
                <a:latin typeface="Arial"/>
                <a:ea typeface="+mn-ea"/>
                <a:cs typeface="+mn-cs"/>
              </a:defRPr>
            </a:lvl8pPr>
            <a:lvl9pPr marL="4877775" algn="l" defTabSz="1219444" rtl="0" eaLnBrk="1" latinLnBrk="0" hangingPunct="1">
              <a:defRPr sz="2400" kern="1200">
                <a:solidFill>
                  <a:schemeClr val="tx1"/>
                </a:solidFill>
                <a:latin typeface="Arial"/>
                <a:ea typeface="+mn-ea"/>
                <a:cs typeface="+mn-cs"/>
              </a:defRPr>
            </a:lvl9pPr>
          </a:lstStyle>
          <a:p>
            <a:pPr algn="ctr" defTabSz="913212" fontAlgn="ctr">
              <a:defRPr/>
            </a:pPr>
            <a:endParaRPr lang="en-US" altLang="zh-CN" sz="1199" kern="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13" name="矩形 212"/>
          <p:cNvSpPr/>
          <p:nvPr/>
        </p:nvSpPr>
        <p:spPr bwMode="auto">
          <a:xfrm>
            <a:off x="7870238" y="3540029"/>
            <a:ext cx="73082" cy="271853"/>
          </a:xfrm>
          <a:prstGeom prst="rect">
            <a:avLst/>
          </a:prstGeom>
          <a:solidFill>
            <a:sysClr val="window" lastClr="FFFFFF">
              <a:lumMod val="85000"/>
            </a:sys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lIns="35953" tIns="35953" rIns="35953" bIns="35953"/>
          <a:lstStyle>
            <a:defPPr>
              <a:defRPr lang="zh-CN"/>
            </a:defPPr>
            <a:lvl1pPr marL="0" algn="l" defTabSz="1219444" rtl="0" eaLnBrk="1" latinLnBrk="0" hangingPunct="1">
              <a:defRPr sz="2400" kern="1200">
                <a:solidFill>
                  <a:schemeClr val="tx1"/>
                </a:solidFill>
                <a:latin typeface="Arial"/>
                <a:ea typeface="+mn-ea"/>
                <a:cs typeface="+mn-cs"/>
              </a:defRPr>
            </a:lvl1pPr>
            <a:lvl2pPr marL="609722" algn="l" defTabSz="1219444" rtl="0" eaLnBrk="1" latinLnBrk="0" hangingPunct="1">
              <a:defRPr sz="2400" kern="1200">
                <a:solidFill>
                  <a:schemeClr val="tx1"/>
                </a:solidFill>
                <a:latin typeface="Arial"/>
                <a:ea typeface="+mn-ea"/>
                <a:cs typeface="+mn-cs"/>
              </a:defRPr>
            </a:lvl2pPr>
            <a:lvl3pPr marL="1219444" algn="l" defTabSz="1219444" rtl="0" eaLnBrk="1" latinLnBrk="0" hangingPunct="1">
              <a:defRPr sz="2400" kern="1200">
                <a:solidFill>
                  <a:schemeClr val="tx1"/>
                </a:solidFill>
                <a:latin typeface="Arial"/>
                <a:ea typeface="+mn-ea"/>
                <a:cs typeface="+mn-cs"/>
              </a:defRPr>
            </a:lvl3pPr>
            <a:lvl4pPr marL="1829166" algn="l" defTabSz="1219444" rtl="0" eaLnBrk="1" latinLnBrk="0" hangingPunct="1">
              <a:defRPr sz="2400" kern="1200">
                <a:solidFill>
                  <a:schemeClr val="tx1"/>
                </a:solidFill>
                <a:latin typeface="Arial"/>
                <a:ea typeface="+mn-ea"/>
                <a:cs typeface="+mn-cs"/>
              </a:defRPr>
            </a:lvl4pPr>
            <a:lvl5pPr marL="2438888" algn="l" defTabSz="1219444" rtl="0" eaLnBrk="1" latinLnBrk="0" hangingPunct="1">
              <a:defRPr sz="2400" kern="1200">
                <a:solidFill>
                  <a:schemeClr val="tx1"/>
                </a:solidFill>
                <a:latin typeface="Arial"/>
                <a:ea typeface="+mn-ea"/>
                <a:cs typeface="+mn-cs"/>
              </a:defRPr>
            </a:lvl5pPr>
            <a:lvl6pPr marL="3048610" algn="l" defTabSz="1219444" rtl="0" eaLnBrk="1" latinLnBrk="0" hangingPunct="1">
              <a:defRPr sz="2400" kern="1200">
                <a:solidFill>
                  <a:schemeClr val="tx1"/>
                </a:solidFill>
                <a:latin typeface="Arial"/>
                <a:ea typeface="+mn-ea"/>
                <a:cs typeface="+mn-cs"/>
              </a:defRPr>
            </a:lvl6pPr>
            <a:lvl7pPr marL="3658332" algn="l" defTabSz="1219444" rtl="0" eaLnBrk="1" latinLnBrk="0" hangingPunct="1">
              <a:defRPr sz="2400" kern="1200">
                <a:solidFill>
                  <a:schemeClr val="tx1"/>
                </a:solidFill>
                <a:latin typeface="Arial"/>
                <a:ea typeface="+mn-ea"/>
                <a:cs typeface="+mn-cs"/>
              </a:defRPr>
            </a:lvl7pPr>
            <a:lvl8pPr marL="4268053" algn="l" defTabSz="1219444" rtl="0" eaLnBrk="1" latinLnBrk="0" hangingPunct="1">
              <a:defRPr sz="2400" kern="1200">
                <a:solidFill>
                  <a:schemeClr val="tx1"/>
                </a:solidFill>
                <a:latin typeface="Arial"/>
                <a:ea typeface="+mn-ea"/>
                <a:cs typeface="+mn-cs"/>
              </a:defRPr>
            </a:lvl8pPr>
            <a:lvl9pPr marL="4877775" algn="l" defTabSz="1219444" rtl="0" eaLnBrk="1" latinLnBrk="0" hangingPunct="1">
              <a:defRPr sz="2400" kern="1200">
                <a:solidFill>
                  <a:schemeClr val="tx1"/>
                </a:solidFill>
                <a:latin typeface="Arial"/>
                <a:ea typeface="+mn-ea"/>
                <a:cs typeface="+mn-cs"/>
              </a:defRPr>
            </a:lvl9pPr>
          </a:lstStyle>
          <a:p>
            <a:pPr algn="ctr" defTabSz="913212" fontAlgn="ctr">
              <a:defRPr/>
            </a:pPr>
            <a:endParaRPr lang="en-US" altLang="zh-CN" sz="1199" kern="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14" name="圆角矩形 213"/>
          <p:cNvSpPr/>
          <p:nvPr/>
        </p:nvSpPr>
        <p:spPr bwMode="auto">
          <a:xfrm>
            <a:off x="7849603" y="3445678"/>
            <a:ext cx="540218" cy="418054"/>
          </a:xfrm>
          <a:prstGeom prst="roundRect">
            <a:avLst/>
          </a:prstGeom>
          <a:noFill/>
          <a:ln w="12700">
            <a:solidFill>
              <a:srgbClr val="C00000"/>
            </a:solidFill>
            <a:round/>
            <a:headEnd/>
            <a:tailEnd/>
          </a:ln>
        </p:spPr>
        <p:txBody>
          <a:bodyPr wrap="square" lIns="100096" tIns="50047" rIns="100096" bIns="50047" rtlCol="0" anchor="ctr">
            <a:spAutoFit/>
          </a:bodyPr>
          <a:lstStyle/>
          <a:p>
            <a:pPr algn="ctr" defTabSz="1218376" fontAlgn="ctr"/>
            <a:endParaRPr lang="zh-CN" altLang="en-US" sz="1798" kern="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15" name="矩形 214"/>
          <p:cNvSpPr/>
          <p:nvPr/>
        </p:nvSpPr>
        <p:spPr bwMode="auto">
          <a:xfrm>
            <a:off x="7490639" y="3531238"/>
            <a:ext cx="73082" cy="271852"/>
          </a:xfrm>
          <a:prstGeom prst="rect">
            <a:avLst/>
          </a:prstGeom>
          <a:solidFill>
            <a:schemeClr val="bg1">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lIns="35953" tIns="35953" rIns="35953" bIns="35953"/>
          <a:lstStyle>
            <a:defPPr>
              <a:defRPr lang="zh-CN"/>
            </a:defPPr>
            <a:lvl1pPr marL="0" algn="l" defTabSz="1219444" rtl="0" eaLnBrk="1" latinLnBrk="0" hangingPunct="1">
              <a:defRPr sz="2400" kern="1200">
                <a:solidFill>
                  <a:schemeClr val="tx1"/>
                </a:solidFill>
                <a:latin typeface="Arial"/>
                <a:ea typeface="+mn-ea"/>
                <a:cs typeface="+mn-cs"/>
              </a:defRPr>
            </a:lvl1pPr>
            <a:lvl2pPr marL="609722" algn="l" defTabSz="1219444" rtl="0" eaLnBrk="1" latinLnBrk="0" hangingPunct="1">
              <a:defRPr sz="2400" kern="1200">
                <a:solidFill>
                  <a:schemeClr val="tx1"/>
                </a:solidFill>
                <a:latin typeface="Arial"/>
                <a:ea typeface="+mn-ea"/>
                <a:cs typeface="+mn-cs"/>
              </a:defRPr>
            </a:lvl2pPr>
            <a:lvl3pPr marL="1219444" algn="l" defTabSz="1219444" rtl="0" eaLnBrk="1" latinLnBrk="0" hangingPunct="1">
              <a:defRPr sz="2400" kern="1200">
                <a:solidFill>
                  <a:schemeClr val="tx1"/>
                </a:solidFill>
                <a:latin typeface="Arial"/>
                <a:ea typeface="+mn-ea"/>
                <a:cs typeface="+mn-cs"/>
              </a:defRPr>
            </a:lvl3pPr>
            <a:lvl4pPr marL="1829166" algn="l" defTabSz="1219444" rtl="0" eaLnBrk="1" latinLnBrk="0" hangingPunct="1">
              <a:defRPr sz="2400" kern="1200">
                <a:solidFill>
                  <a:schemeClr val="tx1"/>
                </a:solidFill>
                <a:latin typeface="Arial"/>
                <a:ea typeface="+mn-ea"/>
                <a:cs typeface="+mn-cs"/>
              </a:defRPr>
            </a:lvl4pPr>
            <a:lvl5pPr marL="2438888" algn="l" defTabSz="1219444" rtl="0" eaLnBrk="1" latinLnBrk="0" hangingPunct="1">
              <a:defRPr sz="2400" kern="1200">
                <a:solidFill>
                  <a:schemeClr val="tx1"/>
                </a:solidFill>
                <a:latin typeface="Arial"/>
                <a:ea typeface="+mn-ea"/>
                <a:cs typeface="+mn-cs"/>
              </a:defRPr>
            </a:lvl5pPr>
            <a:lvl6pPr marL="3048610" algn="l" defTabSz="1219444" rtl="0" eaLnBrk="1" latinLnBrk="0" hangingPunct="1">
              <a:defRPr sz="2400" kern="1200">
                <a:solidFill>
                  <a:schemeClr val="tx1"/>
                </a:solidFill>
                <a:latin typeface="Arial"/>
                <a:ea typeface="+mn-ea"/>
                <a:cs typeface="+mn-cs"/>
              </a:defRPr>
            </a:lvl6pPr>
            <a:lvl7pPr marL="3658332" algn="l" defTabSz="1219444" rtl="0" eaLnBrk="1" latinLnBrk="0" hangingPunct="1">
              <a:defRPr sz="2400" kern="1200">
                <a:solidFill>
                  <a:schemeClr val="tx1"/>
                </a:solidFill>
                <a:latin typeface="Arial"/>
                <a:ea typeface="+mn-ea"/>
                <a:cs typeface="+mn-cs"/>
              </a:defRPr>
            </a:lvl7pPr>
            <a:lvl8pPr marL="4268053" algn="l" defTabSz="1219444" rtl="0" eaLnBrk="1" latinLnBrk="0" hangingPunct="1">
              <a:defRPr sz="2400" kern="1200">
                <a:solidFill>
                  <a:schemeClr val="tx1"/>
                </a:solidFill>
                <a:latin typeface="Arial"/>
                <a:ea typeface="+mn-ea"/>
                <a:cs typeface="+mn-cs"/>
              </a:defRPr>
            </a:lvl8pPr>
            <a:lvl9pPr marL="4877775" algn="l" defTabSz="1219444" rtl="0" eaLnBrk="1" latinLnBrk="0" hangingPunct="1">
              <a:defRPr sz="2400" kern="1200">
                <a:solidFill>
                  <a:schemeClr val="tx1"/>
                </a:solidFill>
                <a:latin typeface="Arial"/>
                <a:ea typeface="+mn-ea"/>
                <a:cs typeface="+mn-cs"/>
              </a:defRPr>
            </a:lvl9pPr>
          </a:lstStyle>
          <a:p>
            <a:pPr algn="ctr" defTabSz="913212" fontAlgn="ctr">
              <a:defRPr/>
            </a:pPr>
            <a:endParaRPr lang="en-US" altLang="zh-CN" sz="1199" kern="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16" name="矩形 215"/>
          <p:cNvSpPr/>
          <p:nvPr/>
        </p:nvSpPr>
        <p:spPr bwMode="auto">
          <a:xfrm>
            <a:off x="8276621" y="3535550"/>
            <a:ext cx="73082" cy="271851"/>
          </a:xfrm>
          <a:prstGeom prst="rect">
            <a:avLst/>
          </a:prstGeom>
          <a:solidFill>
            <a:sysClr val="window" lastClr="FFFFFF">
              <a:lumMod val="85000"/>
            </a:sys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lIns="35953" tIns="35953" rIns="35953" bIns="35953"/>
          <a:lstStyle>
            <a:defPPr>
              <a:defRPr lang="zh-CN"/>
            </a:defPPr>
            <a:lvl1pPr marL="0" algn="l" defTabSz="1219444" rtl="0" eaLnBrk="1" latinLnBrk="0" hangingPunct="1">
              <a:defRPr sz="2400" kern="1200">
                <a:solidFill>
                  <a:schemeClr val="tx1"/>
                </a:solidFill>
                <a:latin typeface="Arial"/>
                <a:ea typeface="+mn-ea"/>
                <a:cs typeface="+mn-cs"/>
              </a:defRPr>
            </a:lvl1pPr>
            <a:lvl2pPr marL="609722" algn="l" defTabSz="1219444" rtl="0" eaLnBrk="1" latinLnBrk="0" hangingPunct="1">
              <a:defRPr sz="2400" kern="1200">
                <a:solidFill>
                  <a:schemeClr val="tx1"/>
                </a:solidFill>
                <a:latin typeface="Arial"/>
                <a:ea typeface="+mn-ea"/>
                <a:cs typeface="+mn-cs"/>
              </a:defRPr>
            </a:lvl2pPr>
            <a:lvl3pPr marL="1219444" algn="l" defTabSz="1219444" rtl="0" eaLnBrk="1" latinLnBrk="0" hangingPunct="1">
              <a:defRPr sz="2400" kern="1200">
                <a:solidFill>
                  <a:schemeClr val="tx1"/>
                </a:solidFill>
                <a:latin typeface="Arial"/>
                <a:ea typeface="+mn-ea"/>
                <a:cs typeface="+mn-cs"/>
              </a:defRPr>
            </a:lvl3pPr>
            <a:lvl4pPr marL="1829166" algn="l" defTabSz="1219444" rtl="0" eaLnBrk="1" latinLnBrk="0" hangingPunct="1">
              <a:defRPr sz="2400" kern="1200">
                <a:solidFill>
                  <a:schemeClr val="tx1"/>
                </a:solidFill>
                <a:latin typeface="Arial"/>
                <a:ea typeface="+mn-ea"/>
                <a:cs typeface="+mn-cs"/>
              </a:defRPr>
            </a:lvl4pPr>
            <a:lvl5pPr marL="2438888" algn="l" defTabSz="1219444" rtl="0" eaLnBrk="1" latinLnBrk="0" hangingPunct="1">
              <a:defRPr sz="2400" kern="1200">
                <a:solidFill>
                  <a:schemeClr val="tx1"/>
                </a:solidFill>
                <a:latin typeface="Arial"/>
                <a:ea typeface="+mn-ea"/>
                <a:cs typeface="+mn-cs"/>
              </a:defRPr>
            </a:lvl5pPr>
            <a:lvl6pPr marL="3048610" algn="l" defTabSz="1219444" rtl="0" eaLnBrk="1" latinLnBrk="0" hangingPunct="1">
              <a:defRPr sz="2400" kern="1200">
                <a:solidFill>
                  <a:schemeClr val="tx1"/>
                </a:solidFill>
                <a:latin typeface="Arial"/>
                <a:ea typeface="+mn-ea"/>
                <a:cs typeface="+mn-cs"/>
              </a:defRPr>
            </a:lvl6pPr>
            <a:lvl7pPr marL="3658332" algn="l" defTabSz="1219444" rtl="0" eaLnBrk="1" latinLnBrk="0" hangingPunct="1">
              <a:defRPr sz="2400" kern="1200">
                <a:solidFill>
                  <a:schemeClr val="tx1"/>
                </a:solidFill>
                <a:latin typeface="Arial"/>
                <a:ea typeface="+mn-ea"/>
                <a:cs typeface="+mn-cs"/>
              </a:defRPr>
            </a:lvl7pPr>
            <a:lvl8pPr marL="4268053" algn="l" defTabSz="1219444" rtl="0" eaLnBrk="1" latinLnBrk="0" hangingPunct="1">
              <a:defRPr sz="2400" kern="1200">
                <a:solidFill>
                  <a:schemeClr val="tx1"/>
                </a:solidFill>
                <a:latin typeface="Arial"/>
                <a:ea typeface="+mn-ea"/>
                <a:cs typeface="+mn-cs"/>
              </a:defRPr>
            </a:lvl8pPr>
            <a:lvl9pPr marL="4877775" algn="l" defTabSz="1219444" rtl="0" eaLnBrk="1" latinLnBrk="0" hangingPunct="1">
              <a:defRPr sz="2400" kern="1200">
                <a:solidFill>
                  <a:schemeClr val="tx1"/>
                </a:solidFill>
                <a:latin typeface="Arial"/>
                <a:ea typeface="+mn-ea"/>
                <a:cs typeface="+mn-cs"/>
              </a:defRPr>
            </a:lvl9pPr>
          </a:lstStyle>
          <a:p>
            <a:pPr algn="ctr" defTabSz="913212" fontAlgn="ctr">
              <a:defRPr/>
            </a:pPr>
            <a:endParaRPr lang="en-US" altLang="zh-CN" sz="1199" kern="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17" name="矩形 216"/>
          <p:cNvSpPr/>
          <p:nvPr/>
        </p:nvSpPr>
        <p:spPr bwMode="auto">
          <a:xfrm>
            <a:off x="8146994" y="3535793"/>
            <a:ext cx="73082" cy="271851"/>
          </a:xfrm>
          <a:prstGeom prst="rect">
            <a:avLst/>
          </a:prstGeom>
          <a:solidFill>
            <a:sysClr val="window" lastClr="FFFFFF">
              <a:lumMod val="85000"/>
            </a:sys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lIns="35953" tIns="35953" rIns="35953" bIns="35953"/>
          <a:lstStyle>
            <a:defPPr>
              <a:defRPr lang="zh-CN"/>
            </a:defPPr>
            <a:lvl1pPr marL="0" algn="l" defTabSz="1219444" rtl="0" eaLnBrk="1" latinLnBrk="0" hangingPunct="1">
              <a:defRPr sz="2400" kern="1200">
                <a:solidFill>
                  <a:schemeClr val="tx1"/>
                </a:solidFill>
                <a:latin typeface="Arial"/>
                <a:ea typeface="+mn-ea"/>
                <a:cs typeface="+mn-cs"/>
              </a:defRPr>
            </a:lvl1pPr>
            <a:lvl2pPr marL="609722" algn="l" defTabSz="1219444" rtl="0" eaLnBrk="1" latinLnBrk="0" hangingPunct="1">
              <a:defRPr sz="2400" kern="1200">
                <a:solidFill>
                  <a:schemeClr val="tx1"/>
                </a:solidFill>
                <a:latin typeface="Arial"/>
                <a:ea typeface="+mn-ea"/>
                <a:cs typeface="+mn-cs"/>
              </a:defRPr>
            </a:lvl2pPr>
            <a:lvl3pPr marL="1219444" algn="l" defTabSz="1219444" rtl="0" eaLnBrk="1" latinLnBrk="0" hangingPunct="1">
              <a:defRPr sz="2400" kern="1200">
                <a:solidFill>
                  <a:schemeClr val="tx1"/>
                </a:solidFill>
                <a:latin typeface="Arial"/>
                <a:ea typeface="+mn-ea"/>
                <a:cs typeface="+mn-cs"/>
              </a:defRPr>
            </a:lvl3pPr>
            <a:lvl4pPr marL="1829166" algn="l" defTabSz="1219444" rtl="0" eaLnBrk="1" latinLnBrk="0" hangingPunct="1">
              <a:defRPr sz="2400" kern="1200">
                <a:solidFill>
                  <a:schemeClr val="tx1"/>
                </a:solidFill>
                <a:latin typeface="Arial"/>
                <a:ea typeface="+mn-ea"/>
                <a:cs typeface="+mn-cs"/>
              </a:defRPr>
            </a:lvl4pPr>
            <a:lvl5pPr marL="2438888" algn="l" defTabSz="1219444" rtl="0" eaLnBrk="1" latinLnBrk="0" hangingPunct="1">
              <a:defRPr sz="2400" kern="1200">
                <a:solidFill>
                  <a:schemeClr val="tx1"/>
                </a:solidFill>
                <a:latin typeface="Arial"/>
                <a:ea typeface="+mn-ea"/>
                <a:cs typeface="+mn-cs"/>
              </a:defRPr>
            </a:lvl5pPr>
            <a:lvl6pPr marL="3048610" algn="l" defTabSz="1219444" rtl="0" eaLnBrk="1" latinLnBrk="0" hangingPunct="1">
              <a:defRPr sz="2400" kern="1200">
                <a:solidFill>
                  <a:schemeClr val="tx1"/>
                </a:solidFill>
                <a:latin typeface="Arial"/>
                <a:ea typeface="+mn-ea"/>
                <a:cs typeface="+mn-cs"/>
              </a:defRPr>
            </a:lvl6pPr>
            <a:lvl7pPr marL="3658332" algn="l" defTabSz="1219444" rtl="0" eaLnBrk="1" latinLnBrk="0" hangingPunct="1">
              <a:defRPr sz="2400" kern="1200">
                <a:solidFill>
                  <a:schemeClr val="tx1"/>
                </a:solidFill>
                <a:latin typeface="Arial"/>
                <a:ea typeface="+mn-ea"/>
                <a:cs typeface="+mn-cs"/>
              </a:defRPr>
            </a:lvl7pPr>
            <a:lvl8pPr marL="4268053" algn="l" defTabSz="1219444" rtl="0" eaLnBrk="1" latinLnBrk="0" hangingPunct="1">
              <a:defRPr sz="2400" kern="1200">
                <a:solidFill>
                  <a:schemeClr val="tx1"/>
                </a:solidFill>
                <a:latin typeface="Arial"/>
                <a:ea typeface="+mn-ea"/>
                <a:cs typeface="+mn-cs"/>
              </a:defRPr>
            </a:lvl8pPr>
            <a:lvl9pPr marL="4877775" algn="l" defTabSz="1219444" rtl="0" eaLnBrk="1" latinLnBrk="0" hangingPunct="1">
              <a:defRPr sz="2400" kern="1200">
                <a:solidFill>
                  <a:schemeClr val="tx1"/>
                </a:solidFill>
                <a:latin typeface="Arial"/>
                <a:ea typeface="+mn-ea"/>
                <a:cs typeface="+mn-cs"/>
              </a:defRPr>
            </a:lvl9pPr>
          </a:lstStyle>
          <a:p>
            <a:pPr algn="ctr" defTabSz="913212" fontAlgn="ctr">
              <a:defRPr/>
            </a:pPr>
            <a:endParaRPr lang="en-US" altLang="zh-CN" sz="1199" kern="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18" name="矩形 217"/>
          <p:cNvSpPr/>
          <p:nvPr/>
        </p:nvSpPr>
        <p:spPr bwMode="auto">
          <a:xfrm>
            <a:off x="8405123" y="3545055"/>
            <a:ext cx="73082" cy="271852"/>
          </a:xfrm>
          <a:prstGeom prst="rect">
            <a:avLst/>
          </a:prstGeom>
          <a:solidFill>
            <a:schemeClr val="bg1">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lIns="35953" tIns="35953" rIns="35953" bIns="35953"/>
          <a:lstStyle>
            <a:defPPr>
              <a:defRPr lang="zh-CN"/>
            </a:defPPr>
            <a:lvl1pPr marL="0" algn="l" defTabSz="1219444" rtl="0" eaLnBrk="1" latinLnBrk="0" hangingPunct="1">
              <a:defRPr sz="2400" kern="1200">
                <a:solidFill>
                  <a:schemeClr val="tx1"/>
                </a:solidFill>
                <a:latin typeface="Arial"/>
                <a:ea typeface="+mn-ea"/>
                <a:cs typeface="+mn-cs"/>
              </a:defRPr>
            </a:lvl1pPr>
            <a:lvl2pPr marL="609722" algn="l" defTabSz="1219444" rtl="0" eaLnBrk="1" latinLnBrk="0" hangingPunct="1">
              <a:defRPr sz="2400" kern="1200">
                <a:solidFill>
                  <a:schemeClr val="tx1"/>
                </a:solidFill>
                <a:latin typeface="Arial"/>
                <a:ea typeface="+mn-ea"/>
                <a:cs typeface="+mn-cs"/>
              </a:defRPr>
            </a:lvl2pPr>
            <a:lvl3pPr marL="1219444" algn="l" defTabSz="1219444" rtl="0" eaLnBrk="1" latinLnBrk="0" hangingPunct="1">
              <a:defRPr sz="2400" kern="1200">
                <a:solidFill>
                  <a:schemeClr val="tx1"/>
                </a:solidFill>
                <a:latin typeface="Arial"/>
                <a:ea typeface="+mn-ea"/>
                <a:cs typeface="+mn-cs"/>
              </a:defRPr>
            </a:lvl3pPr>
            <a:lvl4pPr marL="1829166" algn="l" defTabSz="1219444" rtl="0" eaLnBrk="1" latinLnBrk="0" hangingPunct="1">
              <a:defRPr sz="2400" kern="1200">
                <a:solidFill>
                  <a:schemeClr val="tx1"/>
                </a:solidFill>
                <a:latin typeface="Arial"/>
                <a:ea typeface="+mn-ea"/>
                <a:cs typeface="+mn-cs"/>
              </a:defRPr>
            </a:lvl4pPr>
            <a:lvl5pPr marL="2438888" algn="l" defTabSz="1219444" rtl="0" eaLnBrk="1" latinLnBrk="0" hangingPunct="1">
              <a:defRPr sz="2400" kern="1200">
                <a:solidFill>
                  <a:schemeClr val="tx1"/>
                </a:solidFill>
                <a:latin typeface="Arial"/>
                <a:ea typeface="+mn-ea"/>
                <a:cs typeface="+mn-cs"/>
              </a:defRPr>
            </a:lvl5pPr>
            <a:lvl6pPr marL="3048610" algn="l" defTabSz="1219444" rtl="0" eaLnBrk="1" latinLnBrk="0" hangingPunct="1">
              <a:defRPr sz="2400" kern="1200">
                <a:solidFill>
                  <a:schemeClr val="tx1"/>
                </a:solidFill>
                <a:latin typeface="Arial"/>
                <a:ea typeface="+mn-ea"/>
                <a:cs typeface="+mn-cs"/>
              </a:defRPr>
            </a:lvl6pPr>
            <a:lvl7pPr marL="3658332" algn="l" defTabSz="1219444" rtl="0" eaLnBrk="1" latinLnBrk="0" hangingPunct="1">
              <a:defRPr sz="2400" kern="1200">
                <a:solidFill>
                  <a:schemeClr val="tx1"/>
                </a:solidFill>
                <a:latin typeface="Arial"/>
                <a:ea typeface="+mn-ea"/>
                <a:cs typeface="+mn-cs"/>
              </a:defRPr>
            </a:lvl7pPr>
            <a:lvl8pPr marL="4268053" algn="l" defTabSz="1219444" rtl="0" eaLnBrk="1" latinLnBrk="0" hangingPunct="1">
              <a:defRPr sz="2400" kern="1200">
                <a:solidFill>
                  <a:schemeClr val="tx1"/>
                </a:solidFill>
                <a:latin typeface="Arial"/>
                <a:ea typeface="+mn-ea"/>
                <a:cs typeface="+mn-cs"/>
              </a:defRPr>
            </a:lvl8pPr>
            <a:lvl9pPr marL="4877775" algn="l" defTabSz="1219444" rtl="0" eaLnBrk="1" latinLnBrk="0" hangingPunct="1">
              <a:defRPr sz="2400" kern="1200">
                <a:solidFill>
                  <a:schemeClr val="tx1"/>
                </a:solidFill>
                <a:latin typeface="Arial"/>
                <a:ea typeface="+mn-ea"/>
                <a:cs typeface="+mn-cs"/>
              </a:defRPr>
            </a:lvl9pPr>
          </a:lstStyle>
          <a:p>
            <a:pPr algn="ctr" defTabSz="913212" fontAlgn="ctr">
              <a:defRPr/>
            </a:pPr>
            <a:endParaRPr lang="en-US" altLang="zh-CN" sz="1199" kern="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20" name="矩形 219"/>
          <p:cNvSpPr/>
          <p:nvPr/>
        </p:nvSpPr>
        <p:spPr bwMode="auto">
          <a:xfrm>
            <a:off x="9240992" y="3542344"/>
            <a:ext cx="73082" cy="271853"/>
          </a:xfrm>
          <a:prstGeom prst="rect">
            <a:avLst/>
          </a:prstGeom>
          <a:solidFill>
            <a:schemeClr val="bg1">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lIns="35953" tIns="35953" rIns="35953" bIns="35953"/>
          <a:lstStyle>
            <a:defPPr>
              <a:defRPr lang="zh-CN"/>
            </a:defPPr>
            <a:lvl1pPr marL="0" algn="l" defTabSz="1219444" rtl="0" eaLnBrk="1" latinLnBrk="0" hangingPunct="1">
              <a:defRPr sz="2400" kern="1200">
                <a:solidFill>
                  <a:schemeClr val="tx1"/>
                </a:solidFill>
                <a:latin typeface="Arial"/>
                <a:ea typeface="+mn-ea"/>
                <a:cs typeface="+mn-cs"/>
              </a:defRPr>
            </a:lvl1pPr>
            <a:lvl2pPr marL="609722" algn="l" defTabSz="1219444" rtl="0" eaLnBrk="1" latinLnBrk="0" hangingPunct="1">
              <a:defRPr sz="2400" kern="1200">
                <a:solidFill>
                  <a:schemeClr val="tx1"/>
                </a:solidFill>
                <a:latin typeface="Arial"/>
                <a:ea typeface="+mn-ea"/>
                <a:cs typeface="+mn-cs"/>
              </a:defRPr>
            </a:lvl2pPr>
            <a:lvl3pPr marL="1219444" algn="l" defTabSz="1219444" rtl="0" eaLnBrk="1" latinLnBrk="0" hangingPunct="1">
              <a:defRPr sz="2400" kern="1200">
                <a:solidFill>
                  <a:schemeClr val="tx1"/>
                </a:solidFill>
                <a:latin typeface="Arial"/>
                <a:ea typeface="+mn-ea"/>
                <a:cs typeface="+mn-cs"/>
              </a:defRPr>
            </a:lvl3pPr>
            <a:lvl4pPr marL="1829166" algn="l" defTabSz="1219444" rtl="0" eaLnBrk="1" latinLnBrk="0" hangingPunct="1">
              <a:defRPr sz="2400" kern="1200">
                <a:solidFill>
                  <a:schemeClr val="tx1"/>
                </a:solidFill>
                <a:latin typeface="Arial"/>
                <a:ea typeface="+mn-ea"/>
                <a:cs typeface="+mn-cs"/>
              </a:defRPr>
            </a:lvl4pPr>
            <a:lvl5pPr marL="2438888" algn="l" defTabSz="1219444" rtl="0" eaLnBrk="1" latinLnBrk="0" hangingPunct="1">
              <a:defRPr sz="2400" kern="1200">
                <a:solidFill>
                  <a:schemeClr val="tx1"/>
                </a:solidFill>
                <a:latin typeface="Arial"/>
                <a:ea typeface="+mn-ea"/>
                <a:cs typeface="+mn-cs"/>
              </a:defRPr>
            </a:lvl5pPr>
            <a:lvl6pPr marL="3048610" algn="l" defTabSz="1219444" rtl="0" eaLnBrk="1" latinLnBrk="0" hangingPunct="1">
              <a:defRPr sz="2400" kern="1200">
                <a:solidFill>
                  <a:schemeClr val="tx1"/>
                </a:solidFill>
                <a:latin typeface="Arial"/>
                <a:ea typeface="+mn-ea"/>
                <a:cs typeface="+mn-cs"/>
              </a:defRPr>
            </a:lvl6pPr>
            <a:lvl7pPr marL="3658332" algn="l" defTabSz="1219444" rtl="0" eaLnBrk="1" latinLnBrk="0" hangingPunct="1">
              <a:defRPr sz="2400" kern="1200">
                <a:solidFill>
                  <a:schemeClr val="tx1"/>
                </a:solidFill>
                <a:latin typeface="Arial"/>
                <a:ea typeface="+mn-ea"/>
                <a:cs typeface="+mn-cs"/>
              </a:defRPr>
            </a:lvl7pPr>
            <a:lvl8pPr marL="4268053" algn="l" defTabSz="1219444" rtl="0" eaLnBrk="1" latinLnBrk="0" hangingPunct="1">
              <a:defRPr sz="2400" kern="1200">
                <a:solidFill>
                  <a:schemeClr val="tx1"/>
                </a:solidFill>
                <a:latin typeface="Arial"/>
                <a:ea typeface="+mn-ea"/>
                <a:cs typeface="+mn-cs"/>
              </a:defRPr>
            </a:lvl8pPr>
            <a:lvl9pPr marL="4877775" algn="l" defTabSz="1219444" rtl="0" eaLnBrk="1" latinLnBrk="0" hangingPunct="1">
              <a:defRPr sz="2400" kern="1200">
                <a:solidFill>
                  <a:schemeClr val="tx1"/>
                </a:solidFill>
                <a:latin typeface="Arial"/>
                <a:ea typeface="+mn-ea"/>
                <a:cs typeface="+mn-cs"/>
              </a:defRPr>
            </a:lvl9pPr>
          </a:lstStyle>
          <a:p>
            <a:pPr algn="ctr" defTabSz="913212" fontAlgn="ctr">
              <a:defRPr/>
            </a:pPr>
            <a:endParaRPr lang="en-US" altLang="zh-CN" sz="1199" kern="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21" name="矩形 220"/>
          <p:cNvSpPr/>
          <p:nvPr/>
        </p:nvSpPr>
        <p:spPr bwMode="auto">
          <a:xfrm>
            <a:off x="9498478" y="3544740"/>
            <a:ext cx="73082" cy="271853"/>
          </a:xfrm>
          <a:prstGeom prst="rect">
            <a:avLst/>
          </a:prstGeom>
          <a:solidFill>
            <a:schemeClr val="bg1">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lIns="35953" tIns="35953" rIns="35953" bIns="35953"/>
          <a:lstStyle>
            <a:defPPr>
              <a:defRPr lang="zh-CN"/>
            </a:defPPr>
            <a:lvl1pPr marL="0" algn="l" defTabSz="1219444" rtl="0" eaLnBrk="1" latinLnBrk="0" hangingPunct="1">
              <a:defRPr sz="2400" kern="1200">
                <a:solidFill>
                  <a:schemeClr val="tx1"/>
                </a:solidFill>
                <a:latin typeface="Arial"/>
                <a:ea typeface="+mn-ea"/>
                <a:cs typeface="+mn-cs"/>
              </a:defRPr>
            </a:lvl1pPr>
            <a:lvl2pPr marL="609722" algn="l" defTabSz="1219444" rtl="0" eaLnBrk="1" latinLnBrk="0" hangingPunct="1">
              <a:defRPr sz="2400" kern="1200">
                <a:solidFill>
                  <a:schemeClr val="tx1"/>
                </a:solidFill>
                <a:latin typeface="Arial"/>
                <a:ea typeface="+mn-ea"/>
                <a:cs typeface="+mn-cs"/>
              </a:defRPr>
            </a:lvl2pPr>
            <a:lvl3pPr marL="1219444" algn="l" defTabSz="1219444" rtl="0" eaLnBrk="1" latinLnBrk="0" hangingPunct="1">
              <a:defRPr sz="2400" kern="1200">
                <a:solidFill>
                  <a:schemeClr val="tx1"/>
                </a:solidFill>
                <a:latin typeface="Arial"/>
                <a:ea typeface="+mn-ea"/>
                <a:cs typeface="+mn-cs"/>
              </a:defRPr>
            </a:lvl3pPr>
            <a:lvl4pPr marL="1829166" algn="l" defTabSz="1219444" rtl="0" eaLnBrk="1" latinLnBrk="0" hangingPunct="1">
              <a:defRPr sz="2400" kern="1200">
                <a:solidFill>
                  <a:schemeClr val="tx1"/>
                </a:solidFill>
                <a:latin typeface="Arial"/>
                <a:ea typeface="+mn-ea"/>
                <a:cs typeface="+mn-cs"/>
              </a:defRPr>
            </a:lvl4pPr>
            <a:lvl5pPr marL="2438888" algn="l" defTabSz="1219444" rtl="0" eaLnBrk="1" latinLnBrk="0" hangingPunct="1">
              <a:defRPr sz="2400" kern="1200">
                <a:solidFill>
                  <a:schemeClr val="tx1"/>
                </a:solidFill>
                <a:latin typeface="Arial"/>
                <a:ea typeface="+mn-ea"/>
                <a:cs typeface="+mn-cs"/>
              </a:defRPr>
            </a:lvl5pPr>
            <a:lvl6pPr marL="3048610" algn="l" defTabSz="1219444" rtl="0" eaLnBrk="1" latinLnBrk="0" hangingPunct="1">
              <a:defRPr sz="2400" kern="1200">
                <a:solidFill>
                  <a:schemeClr val="tx1"/>
                </a:solidFill>
                <a:latin typeface="Arial"/>
                <a:ea typeface="+mn-ea"/>
                <a:cs typeface="+mn-cs"/>
              </a:defRPr>
            </a:lvl6pPr>
            <a:lvl7pPr marL="3658332" algn="l" defTabSz="1219444" rtl="0" eaLnBrk="1" latinLnBrk="0" hangingPunct="1">
              <a:defRPr sz="2400" kern="1200">
                <a:solidFill>
                  <a:schemeClr val="tx1"/>
                </a:solidFill>
                <a:latin typeface="Arial"/>
                <a:ea typeface="+mn-ea"/>
                <a:cs typeface="+mn-cs"/>
              </a:defRPr>
            </a:lvl7pPr>
            <a:lvl8pPr marL="4268053" algn="l" defTabSz="1219444" rtl="0" eaLnBrk="1" latinLnBrk="0" hangingPunct="1">
              <a:defRPr sz="2400" kern="1200">
                <a:solidFill>
                  <a:schemeClr val="tx1"/>
                </a:solidFill>
                <a:latin typeface="Arial"/>
                <a:ea typeface="+mn-ea"/>
                <a:cs typeface="+mn-cs"/>
              </a:defRPr>
            </a:lvl8pPr>
            <a:lvl9pPr marL="4877775" algn="l" defTabSz="1219444" rtl="0" eaLnBrk="1" latinLnBrk="0" hangingPunct="1">
              <a:defRPr sz="2400" kern="1200">
                <a:solidFill>
                  <a:schemeClr val="tx1"/>
                </a:solidFill>
                <a:latin typeface="Arial"/>
                <a:ea typeface="+mn-ea"/>
                <a:cs typeface="+mn-cs"/>
              </a:defRPr>
            </a:lvl9pPr>
          </a:lstStyle>
          <a:p>
            <a:pPr algn="ctr" defTabSz="913212" fontAlgn="ctr">
              <a:defRPr/>
            </a:pPr>
            <a:endParaRPr lang="en-US" altLang="zh-CN" sz="1199" kern="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22" name="矩形 221"/>
          <p:cNvSpPr/>
          <p:nvPr/>
        </p:nvSpPr>
        <p:spPr bwMode="auto">
          <a:xfrm>
            <a:off x="9628106" y="3547136"/>
            <a:ext cx="73082" cy="271853"/>
          </a:xfrm>
          <a:prstGeom prst="rect">
            <a:avLst/>
          </a:prstGeom>
          <a:solidFill>
            <a:schemeClr val="bg1">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lIns="35953" tIns="35953" rIns="35953" bIns="35953"/>
          <a:lstStyle>
            <a:defPPr>
              <a:defRPr lang="zh-CN"/>
            </a:defPPr>
            <a:lvl1pPr marL="0" algn="l" defTabSz="1219444" rtl="0" eaLnBrk="1" latinLnBrk="0" hangingPunct="1">
              <a:defRPr sz="2400" kern="1200">
                <a:solidFill>
                  <a:schemeClr val="tx1"/>
                </a:solidFill>
                <a:latin typeface="Arial"/>
                <a:ea typeface="+mn-ea"/>
                <a:cs typeface="+mn-cs"/>
              </a:defRPr>
            </a:lvl1pPr>
            <a:lvl2pPr marL="609722" algn="l" defTabSz="1219444" rtl="0" eaLnBrk="1" latinLnBrk="0" hangingPunct="1">
              <a:defRPr sz="2400" kern="1200">
                <a:solidFill>
                  <a:schemeClr val="tx1"/>
                </a:solidFill>
                <a:latin typeface="Arial"/>
                <a:ea typeface="+mn-ea"/>
                <a:cs typeface="+mn-cs"/>
              </a:defRPr>
            </a:lvl2pPr>
            <a:lvl3pPr marL="1219444" algn="l" defTabSz="1219444" rtl="0" eaLnBrk="1" latinLnBrk="0" hangingPunct="1">
              <a:defRPr sz="2400" kern="1200">
                <a:solidFill>
                  <a:schemeClr val="tx1"/>
                </a:solidFill>
                <a:latin typeface="Arial"/>
                <a:ea typeface="+mn-ea"/>
                <a:cs typeface="+mn-cs"/>
              </a:defRPr>
            </a:lvl3pPr>
            <a:lvl4pPr marL="1829166" algn="l" defTabSz="1219444" rtl="0" eaLnBrk="1" latinLnBrk="0" hangingPunct="1">
              <a:defRPr sz="2400" kern="1200">
                <a:solidFill>
                  <a:schemeClr val="tx1"/>
                </a:solidFill>
                <a:latin typeface="Arial"/>
                <a:ea typeface="+mn-ea"/>
                <a:cs typeface="+mn-cs"/>
              </a:defRPr>
            </a:lvl4pPr>
            <a:lvl5pPr marL="2438888" algn="l" defTabSz="1219444" rtl="0" eaLnBrk="1" latinLnBrk="0" hangingPunct="1">
              <a:defRPr sz="2400" kern="1200">
                <a:solidFill>
                  <a:schemeClr val="tx1"/>
                </a:solidFill>
                <a:latin typeface="Arial"/>
                <a:ea typeface="+mn-ea"/>
                <a:cs typeface="+mn-cs"/>
              </a:defRPr>
            </a:lvl5pPr>
            <a:lvl6pPr marL="3048610" algn="l" defTabSz="1219444" rtl="0" eaLnBrk="1" latinLnBrk="0" hangingPunct="1">
              <a:defRPr sz="2400" kern="1200">
                <a:solidFill>
                  <a:schemeClr val="tx1"/>
                </a:solidFill>
                <a:latin typeface="Arial"/>
                <a:ea typeface="+mn-ea"/>
                <a:cs typeface="+mn-cs"/>
              </a:defRPr>
            </a:lvl6pPr>
            <a:lvl7pPr marL="3658332" algn="l" defTabSz="1219444" rtl="0" eaLnBrk="1" latinLnBrk="0" hangingPunct="1">
              <a:defRPr sz="2400" kern="1200">
                <a:solidFill>
                  <a:schemeClr val="tx1"/>
                </a:solidFill>
                <a:latin typeface="Arial"/>
                <a:ea typeface="+mn-ea"/>
                <a:cs typeface="+mn-cs"/>
              </a:defRPr>
            </a:lvl7pPr>
            <a:lvl8pPr marL="4268053" algn="l" defTabSz="1219444" rtl="0" eaLnBrk="1" latinLnBrk="0" hangingPunct="1">
              <a:defRPr sz="2400" kern="1200">
                <a:solidFill>
                  <a:schemeClr val="tx1"/>
                </a:solidFill>
                <a:latin typeface="Arial"/>
                <a:ea typeface="+mn-ea"/>
                <a:cs typeface="+mn-cs"/>
              </a:defRPr>
            </a:lvl8pPr>
            <a:lvl9pPr marL="4877775" algn="l" defTabSz="1219444" rtl="0" eaLnBrk="1" latinLnBrk="0" hangingPunct="1">
              <a:defRPr sz="2400" kern="1200">
                <a:solidFill>
                  <a:schemeClr val="tx1"/>
                </a:solidFill>
                <a:latin typeface="Arial"/>
                <a:ea typeface="+mn-ea"/>
                <a:cs typeface="+mn-cs"/>
              </a:defRPr>
            </a:lvl9pPr>
          </a:lstStyle>
          <a:p>
            <a:pPr algn="ctr" defTabSz="913212" fontAlgn="ctr">
              <a:defRPr/>
            </a:pPr>
            <a:endParaRPr lang="en-US" altLang="zh-CN" sz="1199" kern="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23" name="矩形 222"/>
          <p:cNvSpPr/>
          <p:nvPr/>
        </p:nvSpPr>
        <p:spPr bwMode="auto">
          <a:xfrm>
            <a:off x="9759831" y="3553864"/>
            <a:ext cx="73082" cy="271853"/>
          </a:xfrm>
          <a:prstGeom prst="rect">
            <a:avLst/>
          </a:prstGeom>
          <a:solidFill>
            <a:sysClr val="window" lastClr="FFFFFF">
              <a:lumMod val="85000"/>
            </a:sys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lIns="35953" tIns="35953" rIns="35953" bIns="35953"/>
          <a:lstStyle>
            <a:defPPr>
              <a:defRPr lang="zh-CN"/>
            </a:defPPr>
            <a:lvl1pPr marL="0" algn="l" defTabSz="1219444" rtl="0" eaLnBrk="1" latinLnBrk="0" hangingPunct="1">
              <a:defRPr sz="2400" kern="1200">
                <a:solidFill>
                  <a:schemeClr val="tx1"/>
                </a:solidFill>
                <a:latin typeface="Arial"/>
                <a:ea typeface="+mn-ea"/>
                <a:cs typeface="+mn-cs"/>
              </a:defRPr>
            </a:lvl1pPr>
            <a:lvl2pPr marL="609722" algn="l" defTabSz="1219444" rtl="0" eaLnBrk="1" latinLnBrk="0" hangingPunct="1">
              <a:defRPr sz="2400" kern="1200">
                <a:solidFill>
                  <a:schemeClr val="tx1"/>
                </a:solidFill>
                <a:latin typeface="Arial"/>
                <a:ea typeface="+mn-ea"/>
                <a:cs typeface="+mn-cs"/>
              </a:defRPr>
            </a:lvl2pPr>
            <a:lvl3pPr marL="1219444" algn="l" defTabSz="1219444" rtl="0" eaLnBrk="1" latinLnBrk="0" hangingPunct="1">
              <a:defRPr sz="2400" kern="1200">
                <a:solidFill>
                  <a:schemeClr val="tx1"/>
                </a:solidFill>
                <a:latin typeface="Arial"/>
                <a:ea typeface="+mn-ea"/>
                <a:cs typeface="+mn-cs"/>
              </a:defRPr>
            </a:lvl3pPr>
            <a:lvl4pPr marL="1829166" algn="l" defTabSz="1219444" rtl="0" eaLnBrk="1" latinLnBrk="0" hangingPunct="1">
              <a:defRPr sz="2400" kern="1200">
                <a:solidFill>
                  <a:schemeClr val="tx1"/>
                </a:solidFill>
                <a:latin typeface="Arial"/>
                <a:ea typeface="+mn-ea"/>
                <a:cs typeface="+mn-cs"/>
              </a:defRPr>
            </a:lvl4pPr>
            <a:lvl5pPr marL="2438888" algn="l" defTabSz="1219444" rtl="0" eaLnBrk="1" latinLnBrk="0" hangingPunct="1">
              <a:defRPr sz="2400" kern="1200">
                <a:solidFill>
                  <a:schemeClr val="tx1"/>
                </a:solidFill>
                <a:latin typeface="Arial"/>
                <a:ea typeface="+mn-ea"/>
                <a:cs typeface="+mn-cs"/>
              </a:defRPr>
            </a:lvl5pPr>
            <a:lvl6pPr marL="3048610" algn="l" defTabSz="1219444" rtl="0" eaLnBrk="1" latinLnBrk="0" hangingPunct="1">
              <a:defRPr sz="2400" kern="1200">
                <a:solidFill>
                  <a:schemeClr val="tx1"/>
                </a:solidFill>
                <a:latin typeface="Arial"/>
                <a:ea typeface="+mn-ea"/>
                <a:cs typeface="+mn-cs"/>
              </a:defRPr>
            </a:lvl6pPr>
            <a:lvl7pPr marL="3658332" algn="l" defTabSz="1219444" rtl="0" eaLnBrk="1" latinLnBrk="0" hangingPunct="1">
              <a:defRPr sz="2400" kern="1200">
                <a:solidFill>
                  <a:schemeClr val="tx1"/>
                </a:solidFill>
                <a:latin typeface="Arial"/>
                <a:ea typeface="+mn-ea"/>
                <a:cs typeface="+mn-cs"/>
              </a:defRPr>
            </a:lvl7pPr>
            <a:lvl8pPr marL="4268053" algn="l" defTabSz="1219444" rtl="0" eaLnBrk="1" latinLnBrk="0" hangingPunct="1">
              <a:defRPr sz="2400" kern="1200">
                <a:solidFill>
                  <a:schemeClr val="tx1"/>
                </a:solidFill>
                <a:latin typeface="Arial"/>
                <a:ea typeface="+mn-ea"/>
                <a:cs typeface="+mn-cs"/>
              </a:defRPr>
            </a:lvl8pPr>
            <a:lvl9pPr marL="4877775" algn="l" defTabSz="1219444" rtl="0" eaLnBrk="1" latinLnBrk="0" hangingPunct="1">
              <a:defRPr sz="2400" kern="1200">
                <a:solidFill>
                  <a:schemeClr val="tx1"/>
                </a:solidFill>
                <a:latin typeface="Arial"/>
                <a:ea typeface="+mn-ea"/>
                <a:cs typeface="+mn-cs"/>
              </a:defRPr>
            </a:lvl9pPr>
          </a:lstStyle>
          <a:p>
            <a:pPr algn="ctr" defTabSz="913212" fontAlgn="ctr">
              <a:defRPr/>
            </a:pPr>
            <a:endParaRPr lang="en-US" altLang="zh-CN" sz="1199" kern="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24" name="矩形 223"/>
          <p:cNvSpPr/>
          <p:nvPr/>
        </p:nvSpPr>
        <p:spPr bwMode="auto">
          <a:xfrm>
            <a:off x="10017317" y="3556260"/>
            <a:ext cx="73082" cy="271853"/>
          </a:xfrm>
          <a:prstGeom prst="rect">
            <a:avLst/>
          </a:prstGeom>
          <a:solidFill>
            <a:sysClr val="window" lastClr="FFFFFF">
              <a:lumMod val="85000"/>
            </a:sys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lIns="35953" tIns="35953" rIns="35953" bIns="35953"/>
          <a:lstStyle>
            <a:defPPr>
              <a:defRPr lang="zh-CN"/>
            </a:defPPr>
            <a:lvl1pPr marL="0" algn="l" defTabSz="1219444" rtl="0" eaLnBrk="1" latinLnBrk="0" hangingPunct="1">
              <a:defRPr sz="2400" kern="1200">
                <a:solidFill>
                  <a:schemeClr val="tx1"/>
                </a:solidFill>
                <a:latin typeface="Arial"/>
                <a:ea typeface="+mn-ea"/>
                <a:cs typeface="+mn-cs"/>
              </a:defRPr>
            </a:lvl1pPr>
            <a:lvl2pPr marL="609722" algn="l" defTabSz="1219444" rtl="0" eaLnBrk="1" latinLnBrk="0" hangingPunct="1">
              <a:defRPr sz="2400" kern="1200">
                <a:solidFill>
                  <a:schemeClr val="tx1"/>
                </a:solidFill>
                <a:latin typeface="Arial"/>
                <a:ea typeface="+mn-ea"/>
                <a:cs typeface="+mn-cs"/>
              </a:defRPr>
            </a:lvl2pPr>
            <a:lvl3pPr marL="1219444" algn="l" defTabSz="1219444" rtl="0" eaLnBrk="1" latinLnBrk="0" hangingPunct="1">
              <a:defRPr sz="2400" kern="1200">
                <a:solidFill>
                  <a:schemeClr val="tx1"/>
                </a:solidFill>
                <a:latin typeface="Arial"/>
                <a:ea typeface="+mn-ea"/>
                <a:cs typeface="+mn-cs"/>
              </a:defRPr>
            </a:lvl3pPr>
            <a:lvl4pPr marL="1829166" algn="l" defTabSz="1219444" rtl="0" eaLnBrk="1" latinLnBrk="0" hangingPunct="1">
              <a:defRPr sz="2400" kern="1200">
                <a:solidFill>
                  <a:schemeClr val="tx1"/>
                </a:solidFill>
                <a:latin typeface="Arial"/>
                <a:ea typeface="+mn-ea"/>
                <a:cs typeface="+mn-cs"/>
              </a:defRPr>
            </a:lvl4pPr>
            <a:lvl5pPr marL="2438888" algn="l" defTabSz="1219444" rtl="0" eaLnBrk="1" latinLnBrk="0" hangingPunct="1">
              <a:defRPr sz="2400" kern="1200">
                <a:solidFill>
                  <a:schemeClr val="tx1"/>
                </a:solidFill>
                <a:latin typeface="Arial"/>
                <a:ea typeface="+mn-ea"/>
                <a:cs typeface="+mn-cs"/>
              </a:defRPr>
            </a:lvl5pPr>
            <a:lvl6pPr marL="3048610" algn="l" defTabSz="1219444" rtl="0" eaLnBrk="1" latinLnBrk="0" hangingPunct="1">
              <a:defRPr sz="2400" kern="1200">
                <a:solidFill>
                  <a:schemeClr val="tx1"/>
                </a:solidFill>
                <a:latin typeface="Arial"/>
                <a:ea typeface="+mn-ea"/>
                <a:cs typeface="+mn-cs"/>
              </a:defRPr>
            </a:lvl6pPr>
            <a:lvl7pPr marL="3658332" algn="l" defTabSz="1219444" rtl="0" eaLnBrk="1" latinLnBrk="0" hangingPunct="1">
              <a:defRPr sz="2400" kern="1200">
                <a:solidFill>
                  <a:schemeClr val="tx1"/>
                </a:solidFill>
                <a:latin typeface="Arial"/>
                <a:ea typeface="+mn-ea"/>
                <a:cs typeface="+mn-cs"/>
              </a:defRPr>
            </a:lvl7pPr>
            <a:lvl8pPr marL="4268053" algn="l" defTabSz="1219444" rtl="0" eaLnBrk="1" latinLnBrk="0" hangingPunct="1">
              <a:defRPr sz="2400" kern="1200">
                <a:solidFill>
                  <a:schemeClr val="tx1"/>
                </a:solidFill>
                <a:latin typeface="Arial"/>
                <a:ea typeface="+mn-ea"/>
                <a:cs typeface="+mn-cs"/>
              </a:defRPr>
            </a:lvl8pPr>
            <a:lvl9pPr marL="4877775" algn="l" defTabSz="1219444" rtl="0" eaLnBrk="1" latinLnBrk="0" hangingPunct="1">
              <a:defRPr sz="2400" kern="1200">
                <a:solidFill>
                  <a:schemeClr val="tx1"/>
                </a:solidFill>
                <a:latin typeface="Arial"/>
                <a:ea typeface="+mn-ea"/>
                <a:cs typeface="+mn-cs"/>
              </a:defRPr>
            </a:lvl9pPr>
          </a:lstStyle>
          <a:p>
            <a:pPr algn="ctr" defTabSz="913212" fontAlgn="ctr">
              <a:defRPr/>
            </a:pPr>
            <a:endParaRPr lang="en-US" altLang="zh-CN" sz="1199" kern="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25" name="圆角矩形 224"/>
          <p:cNvSpPr/>
          <p:nvPr/>
        </p:nvSpPr>
        <p:spPr bwMode="auto">
          <a:xfrm>
            <a:off x="9739195" y="3481534"/>
            <a:ext cx="383774" cy="414399"/>
          </a:xfrm>
          <a:prstGeom prst="roundRect">
            <a:avLst/>
          </a:prstGeom>
          <a:noFill/>
          <a:ln w="12700">
            <a:solidFill>
              <a:srgbClr val="C00000"/>
            </a:solidFill>
            <a:round/>
            <a:headEnd/>
            <a:tailEnd/>
          </a:ln>
        </p:spPr>
        <p:txBody>
          <a:bodyPr wrap="square" lIns="100096" tIns="50047" rIns="100096" bIns="50047" rtlCol="0" anchor="ctr">
            <a:spAutoFit/>
          </a:bodyPr>
          <a:lstStyle/>
          <a:p>
            <a:pPr algn="ctr" defTabSz="1218376" fontAlgn="ctr"/>
            <a:endParaRPr lang="zh-CN" altLang="en-US" sz="1798" kern="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26" name="矩形 225"/>
          <p:cNvSpPr/>
          <p:nvPr/>
        </p:nvSpPr>
        <p:spPr bwMode="auto">
          <a:xfrm>
            <a:off x="9374260" y="3542343"/>
            <a:ext cx="73082" cy="271852"/>
          </a:xfrm>
          <a:prstGeom prst="rect">
            <a:avLst/>
          </a:prstGeom>
          <a:solidFill>
            <a:schemeClr val="bg1">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lIns="35953" tIns="35953" rIns="35953" bIns="35953"/>
          <a:lstStyle>
            <a:defPPr>
              <a:defRPr lang="zh-CN"/>
            </a:defPPr>
            <a:lvl1pPr marL="0" algn="l" defTabSz="1219444" rtl="0" eaLnBrk="1" latinLnBrk="0" hangingPunct="1">
              <a:defRPr sz="2400" kern="1200">
                <a:solidFill>
                  <a:schemeClr val="tx1"/>
                </a:solidFill>
                <a:latin typeface="Arial"/>
                <a:ea typeface="+mn-ea"/>
                <a:cs typeface="+mn-cs"/>
              </a:defRPr>
            </a:lvl1pPr>
            <a:lvl2pPr marL="609722" algn="l" defTabSz="1219444" rtl="0" eaLnBrk="1" latinLnBrk="0" hangingPunct="1">
              <a:defRPr sz="2400" kern="1200">
                <a:solidFill>
                  <a:schemeClr val="tx1"/>
                </a:solidFill>
                <a:latin typeface="Arial"/>
                <a:ea typeface="+mn-ea"/>
                <a:cs typeface="+mn-cs"/>
              </a:defRPr>
            </a:lvl2pPr>
            <a:lvl3pPr marL="1219444" algn="l" defTabSz="1219444" rtl="0" eaLnBrk="1" latinLnBrk="0" hangingPunct="1">
              <a:defRPr sz="2400" kern="1200">
                <a:solidFill>
                  <a:schemeClr val="tx1"/>
                </a:solidFill>
                <a:latin typeface="Arial"/>
                <a:ea typeface="+mn-ea"/>
                <a:cs typeface="+mn-cs"/>
              </a:defRPr>
            </a:lvl3pPr>
            <a:lvl4pPr marL="1829166" algn="l" defTabSz="1219444" rtl="0" eaLnBrk="1" latinLnBrk="0" hangingPunct="1">
              <a:defRPr sz="2400" kern="1200">
                <a:solidFill>
                  <a:schemeClr val="tx1"/>
                </a:solidFill>
                <a:latin typeface="Arial"/>
                <a:ea typeface="+mn-ea"/>
                <a:cs typeface="+mn-cs"/>
              </a:defRPr>
            </a:lvl4pPr>
            <a:lvl5pPr marL="2438888" algn="l" defTabSz="1219444" rtl="0" eaLnBrk="1" latinLnBrk="0" hangingPunct="1">
              <a:defRPr sz="2400" kern="1200">
                <a:solidFill>
                  <a:schemeClr val="tx1"/>
                </a:solidFill>
                <a:latin typeface="Arial"/>
                <a:ea typeface="+mn-ea"/>
                <a:cs typeface="+mn-cs"/>
              </a:defRPr>
            </a:lvl5pPr>
            <a:lvl6pPr marL="3048610" algn="l" defTabSz="1219444" rtl="0" eaLnBrk="1" latinLnBrk="0" hangingPunct="1">
              <a:defRPr sz="2400" kern="1200">
                <a:solidFill>
                  <a:schemeClr val="tx1"/>
                </a:solidFill>
                <a:latin typeface="Arial"/>
                <a:ea typeface="+mn-ea"/>
                <a:cs typeface="+mn-cs"/>
              </a:defRPr>
            </a:lvl6pPr>
            <a:lvl7pPr marL="3658332" algn="l" defTabSz="1219444" rtl="0" eaLnBrk="1" latinLnBrk="0" hangingPunct="1">
              <a:defRPr sz="2400" kern="1200">
                <a:solidFill>
                  <a:schemeClr val="tx1"/>
                </a:solidFill>
                <a:latin typeface="Arial"/>
                <a:ea typeface="+mn-ea"/>
                <a:cs typeface="+mn-cs"/>
              </a:defRPr>
            </a:lvl7pPr>
            <a:lvl8pPr marL="4268053" algn="l" defTabSz="1219444" rtl="0" eaLnBrk="1" latinLnBrk="0" hangingPunct="1">
              <a:defRPr sz="2400" kern="1200">
                <a:solidFill>
                  <a:schemeClr val="tx1"/>
                </a:solidFill>
                <a:latin typeface="Arial"/>
                <a:ea typeface="+mn-ea"/>
                <a:cs typeface="+mn-cs"/>
              </a:defRPr>
            </a:lvl8pPr>
            <a:lvl9pPr marL="4877775" algn="l" defTabSz="1219444" rtl="0" eaLnBrk="1" latinLnBrk="0" hangingPunct="1">
              <a:defRPr sz="2400" kern="1200">
                <a:solidFill>
                  <a:schemeClr val="tx1"/>
                </a:solidFill>
                <a:latin typeface="Arial"/>
                <a:ea typeface="+mn-ea"/>
                <a:cs typeface="+mn-cs"/>
              </a:defRPr>
            </a:lvl9pPr>
          </a:lstStyle>
          <a:p>
            <a:pPr algn="ctr" defTabSz="913212" fontAlgn="ctr">
              <a:defRPr/>
            </a:pPr>
            <a:endParaRPr lang="en-US" altLang="zh-CN" sz="1199" kern="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27" name="矩形 226"/>
          <p:cNvSpPr/>
          <p:nvPr/>
        </p:nvSpPr>
        <p:spPr bwMode="auto">
          <a:xfrm>
            <a:off x="9887305" y="3558465"/>
            <a:ext cx="73082" cy="271852"/>
          </a:xfrm>
          <a:prstGeom prst="rect">
            <a:avLst/>
          </a:prstGeom>
          <a:solidFill>
            <a:sysClr val="window" lastClr="FFFFFF">
              <a:lumMod val="85000"/>
            </a:sys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lIns="35953" tIns="35953" rIns="35953" bIns="35953"/>
          <a:lstStyle>
            <a:defPPr>
              <a:defRPr lang="zh-CN"/>
            </a:defPPr>
            <a:lvl1pPr marL="0" algn="l" defTabSz="1219444" rtl="0" eaLnBrk="1" latinLnBrk="0" hangingPunct="1">
              <a:defRPr sz="2400" kern="1200">
                <a:solidFill>
                  <a:schemeClr val="tx1"/>
                </a:solidFill>
                <a:latin typeface="Arial"/>
                <a:ea typeface="+mn-ea"/>
                <a:cs typeface="+mn-cs"/>
              </a:defRPr>
            </a:lvl1pPr>
            <a:lvl2pPr marL="609722" algn="l" defTabSz="1219444" rtl="0" eaLnBrk="1" latinLnBrk="0" hangingPunct="1">
              <a:defRPr sz="2400" kern="1200">
                <a:solidFill>
                  <a:schemeClr val="tx1"/>
                </a:solidFill>
                <a:latin typeface="Arial"/>
                <a:ea typeface="+mn-ea"/>
                <a:cs typeface="+mn-cs"/>
              </a:defRPr>
            </a:lvl2pPr>
            <a:lvl3pPr marL="1219444" algn="l" defTabSz="1219444" rtl="0" eaLnBrk="1" latinLnBrk="0" hangingPunct="1">
              <a:defRPr sz="2400" kern="1200">
                <a:solidFill>
                  <a:schemeClr val="tx1"/>
                </a:solidFill>
                <a:latin typeface="Arial"/>
                <a:ea typeface="+mn-ea"/>
                <a:cs typeface="+mn-cs"/>
              </a:defRPr>
            </a:lvl3pPr>
            <a:lvl4pPr marL="1829166" algn="l" defTabSz="1219444" rtl="0" eaLnBrk="1" latinLnBrk="0" hangingPunct="1">
              <a:defRPr sz="2400" kern="1200">
                <a:solidFill>
                  <a:schemeClr val="tx1"/>
                </a:solidFill>
                <a:latin typeface="Arial"/>
                <a:ea typeface="+mn-ea"/>
                <a:cs typeface="+mn-cs"/>
              </a:defRPr>
            </a:lvl4pPr>
            <a:lvl5pPr marL="2438888" algn="l" defTabSz="1219444" rtl="0" eaLnBrk="1" latinLnBrk="0" hangingPunct="1">
              <a:defRPr sz="2400" kern="1200">
                <a:solidFill>
                  <a:schemeClr val="tx1"/>
                </a:solidFill>
                <a:latin typeface="Arial"/>
                <a:ea typeface="+mn-ea"/>
                <a:cs typeface="+mn-cs"/>
              </a:defRPr>
            </a:lvl5pPr>
            <a:lvl6pPr marL="3048610" algn="l" defTabSz="1219444" rtl="0" eaLnBrk="1" latinLnBrk="0" hangingPunct="1">
              <a:defRPr sz="2400" kern="1200">
                <a:solidFill>
                  <a:schemeClr val="tx1"/>
                </a:solidFill>
                <a:latin typeface="Arial"/>
                <a:ea typeface="+mn-ea"/>
                <a:cs typeface="+mn-cs"/>
              </a:defRPr>
            </a:lvl6pPr>
            <a:lvl7pPr marL="3658332" algn="l" defTabSz="1219444" rtl="0" eaLnBrk="1" latinLnBrk="0" hangingPunct="1">
              <a:defRPr sz="2400" kern="1200">
                <a:solidFill>
                  <a:schemeClr val="tx1"/>
                </a:solidFill>
                <a:latin typeface="Arial"/>
                <a:ea typeface="+mn-ea"/>
                <a:cs typeface="+mn-cs"/>
              </a:defRPr>
            </a:lvl7pPr>
            <a:lvl8pPr marL="4268053" algn="l" defTabSz="1219444" rtl="0" eaLnBrk="1" latinLnBrk="0" hangingPunct="1">
              <a:defRPr sz="2400" kern="1200">
                <a:solidFill>
                  <a:schemeClr val="tx1"/>
                </a:solidFill>
                <a:latin typeface="Arial"/>
                <a:ea typeface="+mn-ea"/>
                <a:cs typeface="+mn-cs"/>
              </a:defRPr>
            </a:lvl8pPr>
            <a:lvl9pPr marL="4877775" algn="l" defTabSz="1219444" rtl="0" eaLnBrk="1" latinLnBrk="0" hangingPunct="1">
              <a:defRPr sz="2400" kern="1200">
                <a:solidFill>
                  <a:schemeClr val="tx1"/>
                </a:solidFill>
                <a:latin typeface="Arial"/>
                <a:ea typeface="+mn-ea"/>
                <a:cs typeface="+mn-cs"/>
              </a:defRPr>
            </a:lvl9pPr>
          </a:lstStyle>
          <a:p>
            <a:pPr algn="ctr" defTabSz="913212" fontAlgn="ctr">
              <a:defRPr/>
            </a:pPr>
            <a:endParaRPr lang="en-US" altLang="zh-CN" sz="1199" kern="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28" name="矩形 227"/>
          <p:cNvSpPr/>
          <p:nvPr/>
        </p:nvSpPr>
        <p:spPr bwMode="auto">
          <a:xfrm>
            <a:off x="10150761" y="3563513"/>
            <a:ext cx="73082" cy="271852"/>
          </a:xfrm>
          <a:prstGeom prst="rect">
            <a:avLst/>
          </a:prstGeom>
          <a:solidFill>
            <a:schemeClr val="bg1">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lIns="35953" tIns="35953" rIns="35953" bIns="35953"/>
          <a:lstStyle>
            <a:defPPr>
              <a:defRPr lang="zh-CN"/>
            </a:defPPr>
            <a:lvl1pPr marL="0" algn="l" defTabSz="1219444" rtl="0" eaLnBrk="1" latinLnBrk="0" hangingPunct="1">
              <a:defRPr sz="2400" kern="1200">
                <a:solidFill>
                  <a:schemeClr val="tx1"/>
                </a:solidFill>
                <a:latin typeface="Arial"/>
                <a:ea typeface="+mn-ea"/>
                <a:cs typeface="+mn-cs"/>
              </a:defRPr>
            </a:lvl1pPr>
            <a:lvl2pPr marL="609722" algn="l" defTabSz="1219444" rtl="0" eaLnBrk="1" latinLnBrk="0" hangingPunct="1">
              <a:defRPr sz="2400" kern="1200">
                <a:solidFill>
                  <a:schemeClr val="tx1"/>
                </a:solidFill>
                <a:latin typeface="Arial"/>
                <a:ea typeface="+mn-ea"/>
                <a:cs typeface="+mn-cs"/>
              </a:defRPr>
            </a:lvl2pPr>
            <a:lvl3pPr marL="1219444" algn="l" defTabSz="1219444" rtl="0" eaLnBrk="1" latinLnBrk="0" hangingPunct="1">
              <a:defRPr sz="2400" kern="1200">
                <a:solidFill>
                  <a:schemeClr val="tx1"/>
                </a:solidFill>
                <a:latin typeface="Arial"/>
                <a:ea typeface="+mn-ea"/>
                <a:cs typeface="+mn-cs"/>
              </a:defRPr>
            </a:lvl3pPr>
            <a:lvl4pPr marL="1829166" algn="l" defTabSz="1219444" rtl="0" eaLnBrk="1" latinLnBrk="0" hangingPunct="1">
              <a:defRPr sz="2400" kern="1200">
                <a:solidFill>
                  <a:schemeClr val="tx1"/>
                </a:solidFill>
                <a:latin typeface="Arial"/>
                <a:ea typeface="+mn-ea"/>
                <a:cs typeface="+mn-cs"/>
              </a:defRPr>
            </a:lvl4pPr>
            <a:lvl5pPr marL="2438888" algn="l" defTabSz="1219444" rtl="0" eaLnBrk="1" latinLnBrk="0" hangingPunct="1">
              <a:defRPr sz="2400" kern="1200">
                <a:solidFill>
                  <a:schemeClr val="tx1"/>
                </a:solidFill>
                <a:latin typeface="Arial"/>
                <a:ea typeface="+mn-ea"/>
                <a:cs typeface="+mn-cs"/>
              </a:defRPr>
            </a:lvl5pPr>
            <a:lvl6pPr marL="3048610" algn="l" defTabSz="1219444" rtl="0" eaLnBrk="1" latinLnBrk="0" hangingPunct="1">
              <a:defRPr sz="2400" kern="1200">
                <a:solidFill>
                  <a:schemeClr val="tx1"/>
                </a:solidFill>
                <a:latin typeface="Arial"/>
                <a:ea typeface="+mn-ea"/>
                <a:cs typeface="+mn-cs"/>
              </a:defRPr>
            </a:lvl6pPr>
            <a:lvl7pPr marL="3658332" algn="l" defTabSz="1219444" rtl="0" eaLnBrk="1" latinLnBrk="0" hangingPunct="1">
              <a:defRPr sz="2400" kern="1200">
                <a:solidFill>
                  <a:schemeClr val="tx1"/>
                </a:solidFill>
                <a:latin typeface="Arial"/>
                <a:ea typeface="+mn-ea"/>
                <a:cs typeface="+mn-cs"/>
              </a:defRPr>
            </a:lvl7pPr>
            <a:lvl8pPr marL="4268053" algn="l" defTabSz="1219444" rtl="0" eaLnBrk="1" latinLnBrk="0" hangingPunct="1">
              <a:defRPr sz="2400" kern="1200">
                <a:solidFill>
                  <a:schemeClr val="tx1"/>
                </a:solidFill>
                <a:latin typeface="Arial"/>
                <a:ea typeface="+mn-ea"/>
                <a:cs typeface="+mn-cs"/>
              </a:defRPr>
            </a:lvl8pPr>
            <a:lvl9pPr marL="4877775" algn="l" defTabSz="1219444" rtl="0" eaLnBrk="1" latinLnBrk="0" hangingPunct="1">
              <a:defRPr sz="2400" kern="1200">
                <a:solidFill>
                  <a:schemeClr val="tx1"/>
                </a:solidFill>
                <a:latin typeface="Arial"/>
                <a:ea typeface="+mn-ea"/>
                <a:cs typeface="+mn-cs"/>
              </a:defRPr>
            </a:lvl9pPr>
          </a:lstStyle>
          <a:p>
            <a:pPr algn="ctr" defTabSz="913212" fontAlgn="ctr">
              <a:defRPr/>
            </a:pPr>
            <a:endParaRPr lang="en-US" altLang="zh-CN" sz="1199" kern="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29" name="爆炸形 1 228"/>
          <p:cNvSpPr/>
          <p:nvPr/>
        </p:nvSpPr>
        <p:spPr bwMode="auto">
          <a:xfrm>
            <a:off x="9843314" y="2908092"/>
            <a:ext cx="303259" cy="1061153"/>
          </a:xfrm>
          <a:prstGeom prst="irregularSeal1">
            <a:avLst/>
          </a:prstGeom>
          <a:noFill/>
          <a:ln w="6350">
            <a:solidFill>
              <a:srgbClr val="FF0000"/>
            </a:solidFill>
            <a:round/>
            <a:headEnd/>
            <a:tailEnd/>
          </a:ln>
        </p:spPr>
        <p:txBody>
          <a:bodyPr wrap="square" lIns="100096" tIns="50047" rIns="100096" bIns="50047" rtlCol="0" anchor="ctr">
            <a:spAutoFit/>
          </a:bodyPr>
          <a:lstStyle/>
          <a:p>
            <a:pPr algn="ctr" defTabSz="1218376" fontAlgn="ctr"/>
            <a:endParaRPr lang="zh-CN" altLang="en-US" sz="1798" kern="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pic>
        <p:nvPicPr>
          <p:cNvPr id="232" name="Picture 43"/>
          <p:cNvPicPr>
            <a:picLocks noChangeAspect="1" noChangeArrowheads="1"/>
          </p:cNvPicPr>
          <p:nvPr/>
        </p:nvPicPr>
        <p:blipFill>
          <a:blip r:embed="rId10" cstate="print"/>
          <a:srcRect/>
          <a:stretch>
            <a:fillRect/>
          </a:stretch>
        </p:blipFill>
        <p:spPr bwMode="auto">
          <a:xfrm>
            <a:off x="6084693" y="3119488"/>
            <a:ext cx="319127" cy="267031"/>
          </a:xfrm>
          <a:prstGeom prst="rect">
            <a:avLst/>
          </a:prstGeom>
          <a:noFill/>
          <a:ln w="9525">
            <a:noFill/>
            <a:miter lim="800000"/>
            <a:headEnd/>
            <a:tailEnd/>
          </a:ln>
        </p:spPr>
      </p:pic>
      <p:cxnSp>
        <p:nvCxnSpPr>
          <p:cNvPr id="234" name="直接箭头连接符 233"/>
          <p:cNvCxnSpPr>
            <a:stCxn id="232" idx="3"/>
            <a:endCxn id="150" idx="1"/>
          </p:cNvCxnSpPr>
          <p:nvPr/>
        </p:nvCxnSpPr>
        <p:spPr>
          <a:xfrm>
            <a:off x="6403820" y="3253003"/>
            <a:ext cx="265684" cy="446708"/>
          </a:xfrm>
          <a:prstGeom prst="straightConnector1">
            <a:avLst/>
          </a:prstGeom>
          <a:noFill/>
          <a:ln w="15875" cap="flat" cmpd="sng" algn="ctr">
            <a:solidFill>
              <a:srgbClr val="FFFFFF">
                <a:lumMod val="65000"/>
              </a:srgbClr>
            </a:solidFill>
            <a:prstDash val="solid"/>
            <a:tailEnd type="none"/>
          </a:ln>
          <a:effectLst/>
        </p:spPr>
      </p:cxnSp>
      <p:cxnSp>
        <p:nvCxnSpPr>
          <p:cNvPr id="237" name="直接箭头连接符 236"/>
          <p:cNvCxnSpPr>
            <a:stCxn id="202" idx="3"/>
            <a:endCxn id="150" idx="1"/>
          </p:cNvCxnSpPr>
          <p:nvPr/>
        </p:nvCxnSpPr>
        <p:spPr>
          <a:xfrm>
            <a:off x="6378790" y="3688799"/>
            <a:ext cx="290714" cy="10910"/>
          </a:xfrm>
          <a:prstGeom prst="straightConnector1">
            <a:avLst/>
          </a:prstGeom>
          <a:noFill/>
          <a:ln w="15875" cap="flat" cmpd="sng" algn="ctr">
            <a:solidFill>
              <a:srgbClr val="FFFFFF">
                <a:lumMod val="65000"/>
              </a:srgbClr>
            </a:solidFill>
            <a:prstDash val="solid"/>
            <a:tailEnd type="none"/>
          </a:ln>
          <a:effectLst/>
        </p:spPr>
      </p:cxnSp>
      <p:cxnSp>
        <p:nvCxnSpPr>
          <p:cNvPr id="240" name="直接箭头连接符 239"/>
          <p:cNvCxnSpPr>
            <a:stCxn id="201" idx="7"/>
            <a:endCxn id="150" idx="1"/>
          </p:cNvCxnSpPr>
          <p:nvPr/>
        </p:nvCxnSpPr>
        <p:spPr>
          <a:xfrm flipV="1">
            <a:off x="6392667" y="3699710"/>
            <a:ext cx="276838" cy="331520"/>
          </a:xfrm>
          <a:prstGeom prst="straightConnector1">
            <a:avLst/>
          </a:prstGeom>
          <a:noFill/>
          <a:ln w="15875" cap="flat" cmpd="sng" algn="ctr">
            <a:solidFill>
              <a:srgbClr val="FFFFFF">
                <a:lumMod val="65000"/>
              </a:srgbClr>
            </a:solidFill>
            <a:prstDash val="solid"/>
            <a:tailEnd type="none"/>
          </a:ln>
          <a:effectLst/>
        </p:spPr>
      </p:cxnSp>
      <p:sp>
        <p:nvSpPr>
          <p:cNvPr id="258" name="矩形 257"/>
          <p:cNvSpPr/>
          <p:nvPr/>
        </p:nvSpPr>
        <p:spPr>
          <a:xfrm>
            <a:off x="9887303" y="3185585"/>
            <a:ext cx="1211785" cy="222907"/>
          </a:xfrm>
          <a:prstGeom prst="rect">
            <a:avLst/>
          </a:prstGeom>
        </p:spPr>
        <p:txBody>
          <a:bodyPr wrap="square" lIns="68470" tIns="34236" rIns="68470" bIns="34236" anchor="ctr">
            <a:spAutoFit/>
          </a:bodyPr>
          <a:lstStyle/>
          <a:p>
            <a:pPr algn="ctr" defTabSz="913151">
              <a:defRPr/>
            </a:pPr>
            <a:r>
              <a:rPr sz="1000" dirty="0">
                <a:latin typeface="Huawei Sans" panose="020C0503030203020204" pitchFamily="34" charset="0"/>
                <a:cs typeface="Huawei Sans" panose="020C0503030203020204" pitchFamily="34" charset="0"/>
              </a:rPr>
              <a:t>Packet loss</a:t>
            </a:r>
            <a:endParaRPr lang="zh-CN" altLang="en-US" sz="1000" kern="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59" name="矩形 258"/>
          <p:cNvSpPr/>
          <p:nvPr/>
        </p:nvSpPr>
        <p:spPr>
          <a:xfrm>
            <a:off x="10745831" y="3546905"/>
            <a:ext cx="441128" cy="222968"/>
          </a:xfrm>
          <a:prstGeom prst="rect">
            <a:avLst/>
          </a:prstGeom>
        </p:spPr>
        <p:txBody>
          <a:bodyPr wrap="none" lIns="68470" tIns="34236" rIns="68470" bIns="34236" anchor="ctr">
            <a:spAutoFit/>
          </a:bodyPr>
          <a:lstStyle/>
          <a:p>
            <a:pPr defTabSz="913151">
              <a:defRPr/>
            </a:pPr>
            <a:r>
              <a:rPr sz="1000" dirty="0">
                <a:latin typeface="Huawei Sans" panose="020C0503030203020204" pitchFamily="34" charset="0"/>
                <a:cs typeface="Huawei Sans" panose="020C0503030203020204" pitchFamily="34" charset="0"/>
              </a:rPr>
              <a:t>VEPC</a:t>
            </a:r>
            <a:endParaRPr lang="zh-CN" altLang="en-US" sz="1000" kern="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61" name="矩形 260"/>
          <p:cNvSpPr/>
          <p:nvPr/>
        </p:nvSpPr>
        <p:spPr>
          <a:xfrm>
            <a:off x="5941900" y="4343874"/>
            <a:ext cx="873777" cy="246029"/>
          </a:xfrm>
          <a:prstGeom prst="rect">
            <a:avLst/>
          </a:prstGeom>
        </p:spPr>
        <p:txBody>
          <a:bodyPr wrap="square">
            <a:spAutoFit/>
          </a:bodyPr>
          <a:lstStyle/>
          <a:p>
            <a:pPr defTabSz="913668">
              <a:defRPr/>
            </a:pPr>
            <a:r>
              <a:rPr sz="1000">
                <a:solidFill>
                  <a:srgbClr val="000000"/>
                </a:solidFill>
                <a:latin typeface="Huawei Sans" panose="020C0503030203020204" pitchFamily="34" charset="0"/>
                <a:cs typeface="Huawei Sans" panose="020C0503030203020204" pitchFamily="34" charset="0"/>
              </a:rPr>
              <a:t>CloudVR</a:t>
            </a:r>
            <a:endParaRPr lang="zh-CN" altLang="en-US" sz="1000" kern="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80" name="矩形 614"/>
          <p:cNvSpPr>
            <a:spLocks noChangeArrowheads="1"/>
          </p:cNvSpPr>
          <p:nvPr/>
        </p:nvSpPr>
        <p:spPr bwMode="auto">
          <a:xfrm>
            <a:off x="897414" y="1368992"/>
            <a:ext cx="1889698" cy="246029"/>
          </a:xfrm>
          <a:prstGeom prst="rect">
            <a:avLst/>
          </a:prstGeom>
          <a:noFill/>
          <a:ln w="9525">
            <a:noFill/>
            <a:miter lim="800000"/>
          </a:ln>
        </p:spPr>
        <p:txBody>
          <a:bodyPr wrap="square">
            <a:spAutoFit/>
          </a:bodyPr>
          <a:lstStyle/>
          <a:p>
            <a:pPr algn="ctr" defTabSz="1216639" eaLnBrk="0" fontAlgn="ctr" hangingPunct="0">
              <a:spcBef>
                <a:spcPct val="0"/>
              </a:spcBef>
              <a:spcAft>
                <a:spcPct val="0"/>
              </a:spcAft>
            </a:pPr>
            <a:r>
              <a:rPr sz="1000" dirty="0">
                <a:latin typeface="Huawei Sans" panose="020C0503030203020204" pitchFamily="34" charset="0"/>
                <a:cs typeface="Huawei Sans" panose="020C0503030203020204" pitchFamily="34" charset="0"/>
              </a:rPr>
              <a:t>Wireless complaints</a:t>
            </a: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82" name="矩形 614"/>
          <p:cNvSpPr>
            <a:spLocks noChangeArrowheads="1"/>
          </p:cNvSpPr>
          <p:nvPr/>
        </p:nvSpPr>
        <p:spPr bwMode="auto">
          <a:xfrm>
            <a:off x="3781042" y="1374090"/>
            <a:ext cx="1889698" cy="246029"/>
          </a:xfrm>
          <a:prstGeom prst="rect">
            <a:avLst/>
          </a:prstGeom>
          <a:noFill/>
          <a:ln w="9525">
            <a:noFill/>
            <a:miter lim="800000"/>
          </a:ln>
        </p:spPr>
        <p:txBody>
          <a:bodyPr wrap="square">
            <a:spAutoFit/>
          </a:bodyPr>
          <a:lstStyle/>
          <a:p>
            <a:pPr algn="ctr" defTabSz="1216639" eaLnBrk="0" fontAlgn="ctr" hangingPunct="0">
              <a:spcBef>
                <a:spcPct val="0"/>
              </a:spcBef>
              <a:spcAft>
                <a:spcPct val="0"/>
              </a:spcAft>
            </a:pPr>
            <a:r>
              <a:rPr sz="1000" dirty="0">
                <a:latin typeface="Huawei Sans" panose="020C0503030203020204" pitchFamily="34" charset="0"/>
                <a:cs typeface="Huawei Sans" panose="020C0503030203020204" pitchFamily="34" charset="0"/>
              </a:rPr>
              <a:t>Core network complaints</a:t>
            </a: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pic>
        <p:nvPicPr>
          <p:cNvPr id="183" name="Picture 26" descr="5172659_171723011805_2"/>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flipH="1">
            <a:off x="2984759" y="1518721"/>
            <a:ext cx="588253" cy="592449"/>
          </a:xfrm>
          <a:prstGeom prst="rect">
            <a:avLst/>
          </a:prstGeom>
          <a:noFill/>
          <a:ln w="9525">
            <a:noFill/>
            <a:miter lim="800000"/>
            <a:headEnd/>
            <a:tailEnd/>
          </a:ln>
        </p:spPr>
      </p:pic>
      <p:sp>
        <p:nvSpPr>
          <p:cNvPr id="103" name="矩形 102"/>
          <p:cNvSpPr/>
          <p:nvPr/>
        </p:nvSpPr>
        <p:spPr>
          <a:xfrm>
            <a:off x="415968" y="5752487"/>
            <a:ext cx="11099442" cy="461305"/>
          </a:xfrm>
          <a:prstGeom prst="rect">
            <a:avLst/>
          </a:prstGeom>
        </p:spPr>
        <p:txBody>
          <a:bodyPr wrap="square">
            <a:spAutoFit/>
          </a:bodyPr>
          <a:lstStyle/>
          <a:p>
            <a:r>
              <a:rPr sz="1200" b="1" dirty="0">
                <a:solidFill>
                  <a:srgbClr val="000000"/>
                </a:solidFill>
                <a:latin typeface="Huawei Sans" panose="020C0503030203020204" pitchFamily="34" charset="0"/>
                <a:cs typeface="Huawei Sans" panose="020C0503030203020204" pitchFamily="34" charset="0"/>
              </a:rPr>
              <a:t>With the advantages of technologies such as NCE intelligent O&amp;M, Huawei successfully won the new 5G transport network construction with a 70% share, building the world's first 5G-ready intelligent transport network.</a:t>
            </a:r>
            <a:endParaRPr lang="zh-CN" altLang="en-US" sz="12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pic>
        <p:nvPicPr>
          <p:cNvPr id="102" name="图片 101"/>
          <p:cNvPicPr>
            <a:picLocks noChangeAspect="1"/>
          </p:cNvPicPr>
          <p:nvPr/>
        </p:nvPicPr>
        <p:blipFill>
          <a:blip r:embed="rId12"/>
          <a:stretch>
            <a:fillRect/>
          </a:stretch>
        </p:blipFill>
        <p:spPr>
          <a:xfrm>
            <a:off x="8344665" y="2497717"/>
            <a:ext cx="901299" cy="495086"/>
          </a:xfrm>
          <a:prstGeom prst="rect">
            <a:avLst/>
          </a:prstGeom>
          <a:noFill/>
        </p:spPr>
      </p:pic>
      <p:sp>
        <p:nvSpPr>
          <p:cNvPr id="111" name="矩形 614"/>
          <p:cNvSpPr>
            <a:spLocks noChangeArrowheads="1"/>
          </p:cNvSpPr>
          <p:nvPr/>
        </p:nvSpPr>
        <p:spPr bwMode="auto">
          <a:xfrm>
            <a:off x="8973377" y="1621770"/>
            <a:ext cx="2542492" cy="415336"/>
          </a:xfrm>
          <a:prstGeom prst="rect">
            <a:avLst/>
          </a:prstGeom>
          <a:noFill/>
          <a:ln w="9525">
            <a:noFill/>
            <a:miter lim="800000"/>
          </a:ln>
        </p:spPr>
        <p:txBody>
          <a:bodyPr wrap="square">
            <a:spAutoFit/>
          </a:bodyPr>
          <a:lstStyle/>
          <a:p>
            <a:pPr defTabSz="1216639" eaLnBrk="0" fontAlgn="ctr" hangingPunct="0">
              <a:spcBef>
                <a:spcPct val="0"/>
              </a:spcBef>
              <a:spcAft>
                <a:spcPct val="0"/>
              </a:spcAft>
            </a:pPr>
            <a:r>
              <a:rPr sz="1050" dirty="0">
                <a:latin typeface="Huawei Sans" panose="020C0503030203020204" pitchFamily="34" charset="0"/>
                <a:cs typeface="Huawei Sans" panose="020C0503030203020204" pitchFamily="34" charset="0"/>
              </a:rPr>
              <a:t>Real-time awareness of </a:t>
            </a:r>
            <a:r>
              <a:rPr lang="en-US" sz="1050" dirty="0" err="1">
                <a:latin typeface="Huawei Sans" panose="020C0503030203020204" pitchFamily="34" charset="0"/>
                <a:cs typeface="Huawei Sans" panose="020C0503030203020204" pitchFamily="34" charset="0"/>
              </a:rPr>
              <a:t>QoE</a:t>
            </a:r>
            <a:r>
              <a:rPr lang="en-US" sz="1050" dirty="0">
                <a:latin typeface="Huawei Sans" panose="020C0503030203020204" pitchFamily="34" charset="0"/>
                <a:cs typeface="Huawei Sans" panose="020C0503030203020204" pitchFamily="34" charset="0"/>
              </a:rPr>
              <a:t> Degrade</a:t>
            </a:r>
            <a:endParaRPr lang="en-US" altLang="zh-CN" sz="1050" kern="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defTabSz="1216639" eaLnBrk="0" fontAlgn="ctr" hangingPunct="0">
              <a:spcBef>
                <a:spcPct val="0"/>
              </a:spcBef>
              <a:spcAft>
                <a:spcPct val="0"/>
              </a:spcAft>
            </a:pPr>
            <a:r>
              <a:rPr sz="1050" dirty="0">
                <a:latin typeface="Huawei Sans" panose="020C0503030203020204" pitchFamily="34" charset="0"/>
                <a:cs typeface="Huawei Sans" panose="020C0503030203020204" pitchFamily="34" charset="0"/>
              </a:rPr>
              <a:t>Quick demarcation to avoid disputes</a:t>
            </a:r>
            <a:endParaRPr lang="en-US" altLang="zh-CN" sz="1050" kern="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pic>
        <p:nvPicPr>
          <p:cNvPr id="112" name="图片 111"/>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6478069" y="1337844"/>
            <a:ext cx="2425625" cy="877752"/>
          </a:xfrm>
          <a:prstGeom prst="roundRect">
            <a:avLst>
              <a:gd name="adj" fmla="val 8594"/>
            </a:avLst>
          </a:prstGeom>
          <a:solidFill>
            <a:srgbClr val="FFFFFF">
              <a:shade val="85000"/>
            </a:srgbClr>
          </a:solidFill>
          <a:ln>
            <a:noFill/>
          </a:ln>
          <a:effectLst/>
        </p:spPr>
      </p:pic>
      <p:sp>
        <p:nvSpPr>
          <p:cNvPr id="113" name="矩形 112"/>
          <p:cNvSpPr/>
          <p:nvPr/>
        </p:nvSpPr>
        <p:spPr>
          <a:xfrm>
            <a:off x="7143242" y="2211061"/>
            <a:ext cx="1052672" cy="215276"/>
          </a:xfrm>
          <a:prstGeom prst="rect">
            <a:avLst/>
          </a:prstGeom>
        </p:spPr>
        <p:txBody>
          <a:bodyPr wrap="none">
            <a:spAutoFit/>
          </a:bodyPr>
          <a:lstStyle/>
          <a:p>
            <a:pPr defTabSz="913668"/>
            <a:r>
              <a:rPr lang="en-US" sz="800" dirty="0">
                <a:latin typeface="Huawei Sans" panose="020C0503030203020204" pitchFamily="34" charset="0"/>
                <a:cs typeface="Huawei Sans" panose="020C0503030203020204" pitchFamily="34" charset="0"/>
              </a:rPr>
              <a:t>backhaul</a:t>
            </a:r>
            <a:r>
              <a:rPr sz="800" dirty="0">
                <a:latin typeface="Huawei Sans" panose="020C0503030203020204" pitchFamily="34" charset="0"/>
                <a:cs typeface="Huawei Sans" panose="020C0503030203020204" pitchFamily="34" charset="0"/>
              </a:rPr>
              <a:t> network</a:t>
            </a:r>
            <a:endParaRPr lang="zh-CN" altLang="en-US" sz="8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4" name="矩形 113"/>
          <p:cNvSpPr/>
          <p:nvPr/>
        </p:nvSpPr>
        <p:spPr>
          <a:xfrm>
            <a:off x="6106585" y="2272145"/>
            <a:ext cx="777169" cy="215276"/>
          </a:xfrm>
          <a:prstGeom prst="rect">
            <a:avLst/>
          </a:prstGeom>
        </p:spPr>
        <p:txBody>
          <a:bodyPr wrap="none">
            <a:spAutoFit/>
          </a:bodyPr>
          <a:lstStyle/>
          <a:p>
            <a:pPr defTabSz="913668"/>
            <a:r>
              <a:rPr sz="800" dirty="0">
                <a:solidFill>
                  <a:srgbClr val="000000"/>
                </a:solidFill>
                <a:latin typeface="Huawei Sans" panose="020C0503030203020204" pitchFamily="34" charset="0"/>
                <a:cs typeface="Huawei Sans" panose="020C0503030203020204" pitchFamily="34" charset="0"/>
              </a:rPr>
              <a:t>Base station</a:t>
            </a:r>
            <a:endParaRPr lang="zh-CN" altLang="en-US" sz="8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5" name="矩形 114"/>
          <p:cNvSpPr/>
          <p:nvPr/>
        </p:nvSpPr>
        <p:spPr>
          <a:xfrm>
            <a:off x="8417659" y="2272145"/>
            <a:ext cx="846046" cy="215276"/>
          </a:xfrm>
          <a:prstGeom prst="rect">
            <a:avLst/>
          </a:prstGeom>
        </p:spPr>
        <p:txBody>
          <a:bodyPr wrap="none">
            <a:spAutoFit/>
          </a:bodyPr>
          <a:lstStyle/>
          <a:p>
            <a:pPr defTabSz="913668"/>
            <a:r>
              <a:rPr sz="800" dirty="0">
                <a:solidFill>
                  <a:srgbClr val="000000"/>
                </a:solidFill>
                <a:latin typeface="Huawei Sans" panose="020C0503030203020204" pitchFamily="34" charset="0"/>
                <a:cs typeface="Huawei Sans" panose="020C0503030203020204" pitchFamily="34" charset="0"/>
              </a:rPr>
              <a:t>Core network</a:t>
            </a:r>
            <a:endParaRPr lang="zh-CN" altLang="en-US" sz="8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118" name="直接连接符 117"/>
          <p:cNvCxnSpPr/>
          <p:nvPr/>
        </p:nvCxnSpPr>
        <p:spPr>
          <a:xfrm>
            <a:off x="6810416" y="2356949"/>
            <a:ext cx="0" cy="12820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p:nvCxnSpPr>
        <p:spPr>
          <a:xfrm>
            <a:off x="8423256" y="2361238"/>
            <a:ext cx="0" cy="12820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0" name="直接连接符 119"/>
          <p:cNvCxnSpPr/>
          <p:nvPr/>
        </p:nvCxnSpPr>
        <p:spPr>
          <a:xfrm flipV="1">
            <a:off x="6837432" y="2414012"/>
            <a:ext cx="1542901" cy="11906"/>
          </a:xfrm>
          <a:prstGeom prst="line">
            <a:avLst/>
          </a:prstGeom>
          <a:ln>
            <a:solidFill>
              <a:schemeClr val="bg1">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7" name="标题 1">
            <a:extLst>
              <a:ext uri="{FF2B5EF4-FFF2-40B4-BE49-F238E27FC236}">
                <a16:creationId xmlns:a16="http://schemas.microsoft.com/office/drawing/2014/main" id="{2829AAC5-0207-469F-B69D-7428CBE10438}"/>
              </a:ext>
            </a:extLst>
          </p:cNvPr>
          <p:cNvSpPr txBox="1">
            <a:spLocks/>
          </p:cNvSpPr>
          <p:nvPr/>
        </p:nvSpPr>
        <p:spPr>
          <a:xfrm>
            <a:off x="515934" y="344654"/>
            <a:ext cx="9321994" cy="549491"/>
          </a:xfrm>
          <a:prstGeom prst="rect">
            <a:avLst/>
          </a:prstGeom>
        </p:spPr>
        <p:txBody>
          <a:bodyPr/>
          <a:lstStyle>
            <a:defPPr>
              <a:defRPr lang="en-US"/>
            </a:defPPr>
            <a:lvl1pPr defTabSz="1187798">
              <a:lnSpc>
                <a:spcPct val="90000"/>
              </a:lnSpc>
              <a:spcBef>
                <a:spcPct val="0"/>
              </a:spcBef>
              <a:buNone/>
              <a:defRPr sz="2800" b="0">
                <a:latin typeface="Arial" panose="020B0604020202020204" pitchFamily="34" charset="0"/>
                <a:ea typeface="+mj-ea"/>
                <a:cs typeface="Arial" panose="020B0604020202020204" pitchFamily="34" charset="0"/>
              </a:defRPr>
            </a:lvl1pPr>
            <a:lvl2pPr marL="593662" indent="0" algn="ctr" defTabSz="1187798">
              <a:lnSpc>
                <a:spcPct val="90000"/>
              </a:lnSpc>
              <a:spcBef>
                <a:spcPts val="650"/>
              </a:spcBef>
              <a:buFont typeface="Arial" panose="020B0604020202020204" pitchFamily="34" charset="0"/>
              <a:buNone/>
              <a:defRPr sz="2597">
                <a:latin typeface="Arial"/>
              </a:defRPr>
            </a:lvl2pPr>
            <a:lvl3pPr marL="1187323" indent="0" algn="ctr" defTabSz="1187798">
              <a:lnSpc>
                <a:spcPct val="90000"/>
              </a:lnSpc>
              <a:spcBef>
                <a:spcPts val="650"/>
              </a:spcBef>
              <a:buFont typeface="Arial" panose="020B0604020202020204" pitchFamily="34" charset="0"/>
              <a:buNone/>
              <a:defRPr sz="2337">
                <a:latin typeface="Arial"/>
              </a:defRPr>
            </a:lvl3pPr>
            <a:lvl4pPr marL="1780986" indent="0" algn="ctr" defTabSz="1187798">
              <a:lnSpc>
                <a:spcPct val="90000"/>
              </a:lnSpc>
              <a:spcBef>
                <a:spcPts val="650"/>
              </a:spcBef>
              <a:buFont typeface="Arial" panose="020B0604020202020204" pitchFamily="34" charset="0"/>
              <a:buNone/>
              <a:defRPr sz="2078">
                <a:latin typeface="Arial"/>
              </a:defRPr>
            </a:lvl4pPr>
            <a:lvl5pPr marL="2374648" indent="0" algn="ctr" defTabSz="1187798">
              <a:lnSpc>
                <a:spcPct val="90000"/>
              </a:lnSpc>
              <a:spcBef>
                <a:spcPts val="650"/>
              </a:spcBef>
              <a:buFont typeface="Arial" panose="020B0604020202020204" pitchFamily="34" charset="0"/>
              <a:buNone/>
              <a:defRPr sz="2078">
                <a:latin typeface="Arial"/>
              </a:defRPr>
            </a:lvl5pPr>
            <a:lvl6pPr marL="2968309" indent="0" algn="ctr" defTabSz="1187798">
              <a:lnSpc>
                <a:spcPct val="90000"/>
              </a:lnSpc>
              <a:spcBef>
                <a:spcPts val="650"/>
              </a:spcBef>
              <a:buFont typeface="Arial" panose="020B0604020202020204" pitchFamily="34" charset="0"/>
              <a:buNone/>
              <a:defRPr sz="2078">
                <a:latin typeface="Arial"/>
              </a:defRPr>
            </a:lvl6pPr>
            <a:lvl7pPr marL="3561971" indent="0" algn="ctr" defTabSz="1187798">
              <a:lnSpc>
                <a:spcPct val="90000"/>
              </a:lnSpc>
              <a:spcBef>
                <a:spcPts val="650"/>
              </a:spcBef>
              <a:buFont typeface="Arial" panose="020B0604020202020204" pitchFamily="34" charset="0"/>
              <a:buNone/>
              <a:defRPr sz="2078">
                <a:latin typeface="Arial"/>
              </a:defRPr>
            </a:lvl7pPr>
            <a:lvl8pPr marL="4155634" indent="0" algn="ctr" defTabSz="1187798">
              <a:lnSpc>
                <a:spcPct val="90000"/>
              </a:lnSpc>
              <a:spcBef>
                <a:spcPts val="650"/>
              </a:spcBef>
              <a:buFont typeface="Arial" panose="020B0604020202020204" pitchFamily="34" charset="0"/>
              <a:buNone/>
              <a:defRPr sz="2078">
                <a:latin typeface="Arial"/>
              </a:defRPr>
            </a:lvl8pPr>
            <a:lvl9pPr marL="4749295" indent="0" algn="ctr" defTabSz="1187798">
              <a:lnSpc>
                <a:spcPct val="90000"/>
              </a:lnSpc>
              <a:spcBef>
                <a:spcPts val="650"/>
              </a:spcBef>
              <a:buFont typeface="Arial" panose="020B0604020202020204" pitchFamily="34" charset="0"/>
              <a:buNone/>
              <a:defRPr sz="2078">
                <a:latin typeface="Arial"/>
              </a:defRPr>
            </a:lvl9pPr>
          </a:lstStyle>
          <a:p>
            <a:r>
              <a:rPr lang="en-US" altLang="zh-CN" sz="2799" dirty="0">
                <a:solidFill>
                  <a:schemeClr val="tx2"/>
                </a:solidFill>
                <a:sym typeface="+mn-lt"/>
              </a:rPr>
              <a:t>SDN + </a:t>
            </a:r>
            <a:r>
              <a:rPr lang="en-US" altLang="zh-CN" sz="2799" dirty="0" err="1">
                <a:solidFill>
                  <a:schemeClr val="tx2"/>
                </a:solidFill>
                <a:sym typeface="+mn-lt"/>
              </a:rPr>
              <a:t>iFIT</a:t>
            </a:r>
            <a:r>
              <a:rPr lang="en-US" altLang="zh-CN" sz="2799" dirty="0">
                <a:solidFill>
                  <a:schemeClr val="tx2"/>
                </a:solidFill>
                <a:sym typeface="+mn-lt"/>
              </a:rPr>
              <a:t>, Enable Fault locating within minutes</a:t>
            </a:r>
            <a:endParaRPr lang="en-US" altLang="zh-CN" sz="2799" dirty="0">
              <a:solidFill>
                <a:schemeClr val="tx2"/>
              </a:solidFill>
              <a:sym typeface="微软雅黑" panose="020B0503020204020204" pitchFamily="34" charset="-122"/>
            </a:endParaRPr>
          </a:p>
        </p:txBody>
      </p:sp>
    </p:spTree>
    <p:extLst>
      <p:ext uri="{BB962C8B-B14F-4D97-AF65-F5344CB8AC3E}">
        <p14:creationId xmlns:p14="http://schemas.microsoft.com/office/powerpoint/2010/main" val="783100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extBox 4"/>
          <p:cNvSpPr txBox="1"/>
          <p:nvPr/>
        </p:nvSpPr>
        <p:spPr>
          <a:xfrm>
            <a:off x="3529801" y="6242315"/>
            <a:ext cx="4914811" cy="338422"/>
          </a:xfrm>
          <a:prstGeom prst="rect">
            <a:avLst/>
          </a:prstGeom>
        </p:spPr>
        <p:txBody>
          <a:bodyPr wrap="none">
            <a:spAutoFit/>
          </a:bodyPr>
          <a:lstStyle>
            <a:defPPr>
              <a:defRPr lang="zh-CN"/>
            </a:defPPr>
            <a:lvl1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sz="1600" kern="0">
                <a:ea typeface="微软雅黑" pitchFamily="34" charset="-122"/>
              </a:defRPr>
            </a:lvl1pPr>
          </a:lstStyle>
          <a:p>
            <a:pPr marL="0" indent="0">
              <a:buNone/>
            </a:pPr>
            <a:r>
              <a:rPr lang="en-US" altLang="zh-CN" sz="1599" dirty="0">
                <a:solidFill>
                  <a:prstClr val="black"/>
                </a:solidFill>
                <a:latin typeface="Arial" panose="020B0604020202020204" pitchFamily="34" charset="0"/>
                <a:cs typeface="Arial" panose="020B0604020202020204" pitchFamily="34" charset="0"/>
              </a:rPr>
              <a:t>Please visit </a:t>
            </a:r>
            <a:r>
              <a:rPr lang="en-US" altLang="zh-CN" sz="1599" u="sng" dirty="0">
                <a:solidFill>
                  <a:srgbClr val="0000FF"/>
                </a:solidFill>
                <a:latin typeface="Arial" panose="020B0604020202020204" pitchFamily="34" charset="0"/>
                <a:ea typeface="Arial Unicode MS" panose="020B0604020202020204" pitchFamily="34" charset="-122"/>
                <a:cs typeface="Arial" panose="020B0604020202020204" pitchFamily="34" charset="0"/>
              </a:rPr>
              <a:t>www.ipv6plus.net</a:t>
            </a:r>
            <a:r>
              <a:rPr lang="en-US" altLang="zh-CN" sz="1599" dirty="0">
                <a:solidFill>
                  <a:prstClr val="black"/>
                </a:solidFill>
                <a:latin typeface="Arial" panose="020B0604020202020204" pitchFamily="34" charset="0"/>
                <a:cs typeface="Arial" panose="020B0604020202020204" pitchFamily="34" charset="0"/>
              </a:rPr>
              <a:t> for the latest progress</a:t>
            </a:r>
          </a:p>
        </p:txBody>
      </p:sp>
      <p:sp>
        <p:nvSpPr>
          <p:cNvPr id="73" name="标题 1"/>
          <p:cNvSpPr txBox="1">
            <a:spLocks/>
          </p:cNvSpPr>
          <p:nvPr/>
        </p:nvSpPr>
        <p:spPr>
          <a:xfrm>
            <a:off x="439943" y="367600"/>
            <a:ext cx="10608992" cy="548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53389" rIns="106781" bIns="53389" numCol="1" anchor="ctr" anchorCtr="0" compatLnSpc="1">
            <a:prstTxWarp prst="textNoShape">
              <a:avLst/>
            </a:prstTxWarp>
            <a:normAutofit/>
          </a:bodyPr>
          <a:lstStyle>
            <a:defPPr>
              <a:defRPr lang="zh-CN"/>
            </a:defPPr>
            <a:lvl1pPr indent="0" defTabSz="914400" eaLnBrk="0" hangingPunct="0">
              <a:lnSpc>
                <a:spcPct val="100000"/>
              </a:lnSpc>
              <a:buFontTx/>
              <a:buNone/>
              <a:defRPr sz="3600" kern="0" baseline="0">
                <a:solidFill>
                  <a:srgbClr val="990000"/>
                </a:solidFill>
                <a:latin typeface="微软雅黑" panose="020B0503020204020204" pitchFamily="34" charset="-122"/>
                <a:ea typeface="微软雅黑" panose="020B0503020204020204" pitchFamily="34" charset="-122"/>
                <a:cs typeface="Arial" panose="020B0604020202020204" pitchFamily="34" charset="0"/>
              </a:defRPr>
            </a:lvl1pPr>
            <a:lvl2pPr marL="593841" indent="0" algn="ctr" defTabSz="1187798">
              <a:lnSpc>
                <a:spcPct val="90000"/>
              </a:lnSpc>
              <a:spcBef>
                <a:spcPts val="650"/>
              </a:spcBef>
              <a:buFont typeface="Arial" panose="020B0604020202020204" pitchFamily="34" charset="0"/>
              <a:buNone/>
              <a:defRPr sz="2598"/>
            </a:lvl2pPr>
            <a:lvl3pPr marL="1187679" indent="0" algn="ctr" defTabSz="1187798">
              <a:lnSpc>
                <a:spcPct val="90000"/>
              </a:lnSpc>
              <a:spcBef>
                <a:spcPts val="650"/>
              </a:spcBef>
              <a:buFont typeface="Arial" panose="020B0604020202020204" pitchFamily="34" charset="0"/>
              <a:buNone/>
              <a:defRPr sz="2338"/>
            </a:lvl3pPr>
            <a:lvl4pPr marL="1781521" indent="0" algn="ctr" defTabSz="1187798">
              <a:lnSpc>
                <a:spcPct val="90000"/>
              </a:lnSpc>
              <a:spcBef>
                <a:spcPts val="650"/>
              </a:spcBef>
              <a:buFont typeface="Arial" panose="020B0604020202020204" pitchFamily="34" charset="0"/>
              <a:buNone/>
              <a:defRPr sz="2079"/>
            </a:lvl4pPr>
            <a:lvl5pPr marL="2375360" indent="0" algn="ctr" defTabSz="1187798">
              <a:lnSpc>
                <a:spcPct val="90000"/>
              </a:lnSpc>
              <a:spcBef>
                <a:spcPts val="650"/>
              </a:spcBef>
              <a:buFont typeface="Arial" panose="020B0604020202020204" pitchFamily="34" charset="0"/>
              <a:buNone/>
              <a:defRPr sz="2079"/>
            </a:lvl5pPr>
            <a:lvl6pPr marL="2969200" indent="0" algn="ctr" defTabSz="1187798">
              <a:lnSpc>
                <a:spcPct val="90000"/>
              </a:lnSpc>
              <a:spcBef>
                <a:spcPts val="650"/>
              </a:spcBef>
              <a:buFont typeface="Arial" panose="020B0604020202020204" pitchFamily="34" charset="0"/>
              <a:buNone/>
              <a:defRPr sz="2079"/>
            </a:lvl6pPr>
            <a:lvl7pPr marL="3563040" indent="0" algn="ctr" defTabSz="1187798">
              <a:lnSpc>
                <a:spcPct val="90000"/>
              </a:lnSpc>
              <a:spcBef>
                <a:spcPts val="650"/>
              </a:spcBef>
              <a:buFont typeface="Arial" panose="020B0604020202020204" pitchFamily="34" charset="0"/>
              <a:buNone/>
              <a:defRPr sz="2079"/>
            </a:lvl7pPr>
            <a:lvl8pPr marL="4156881" indent="0" algn="ctr" defTabSz="1187798">
              <a:lnSpc>
                <a:spcPct val="90000"/>
              </a:lnSpc>
              <a:spcBef>
                <a:spcPts val="650"/>
              </a:spcBef>
              <a:buFont typeface="Arial" panose="020B0604020202020204" pitchFamily="34" charset="0"/>
              <a:buNone/>
              <a:defRPr sz="2079"/>
            </a:lvl8pPr>
            <a:lvl9pPr marL="4750720" indent="0" algn="ctr" defTabSz="1187798">
              <a:lnSpc>
                <a:spcPct val="90000"/>
              </a:lnSpc>
              <a:spcBef>
                <a:spcPts val="650"/>
              </a:spcBef>
              <a:buFont typeface="Arial" panose="020B0604020202020204" pitchFamily="34" charset="0"/>
              <a:buNone/>
              <a:defRPr sz="2079"/>
            </a:lvl9pPr>
          </a:lstStyle>
          <a:p>
            <a:r>
              <a:rPr lang="en-US" altLang="zh-CN" sz="2799" dirty="0">
                <a:solidFill>
                  <a:schemeClr val="tx2"/>
                </a:solidFill>
                <a:latin typeface="Arial" panose="020B0604020202020204" pitchFamily="34" charset="0"/>
              </a:rPr>
              <a:t>Related Standardization Work Layout</a:t>
            </a:r>
          </a:p>
        </p:txBody>
      </p:sp>
      <p:grpSp>
        <p:nvGrpSpPr>
          <p:cNvPr id="143" name="组合 142"/>
          <p:cNvGrpSpPr/>
          <p:nvPr/>
        </p:nvGrpSpPr>
        <p:grpSpPr>
          <a:xfrm>
            <a:off x="371251" y="1163672"/>
            <a:ext cx="1431541" cy="723295"/>
            <a:chOff x="-33460" y="1376981"/>
            <a:chExt cx="1504158" cy="759986"/>
          </a:xfrm>
        </p:grpSpPr>
        <p:sp>
          <p:nvSpPr>
            <p:cNvPr id="144" name="TextBox 135"/>
            <p:cNvSpPr txBox="1"/>
            <p:nvPr/>
          </p:nvSpPr>
          <p:spPr bwMode="auto">
            <a:xfrm>
              <a:off x="-33460" y="1720658"/>
              <a:ext cx="1504158" cy="41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186" tIns="34186" rIns="34186" bIns="34186" rtlCol="0" anchor="ctr" anchorCtr="0">
              <a:noAutofit/>
            </a:bodyPr>
            <a:lstStyle/>
            <a:p>
              <a:pPr algn="ctr" defTabSz="868280">
                <a:spcAft>
                  <a:spcPts val="571"/>
                </a:spcAft>
                <a:buClr>
                  <a:srgbClr val="1F497D"/>
                </a:buClr>
                <a:buSzPct val="75000"/>
                <a:defRPr/>
              </a:pPr>
              <a:r>
                <a:rPr lang="en-US" altLang="zh-CN" sz="1599" kern="0" dirty="0">
                  <a:solidFill>
                    <a:prstClr val="black"/>
                  </a:solidFill>
                  <a:latin typeface="Arial" panose="020B0604020202020204" pitchFamily="34" charset="0"/>
                  <a:ea typeface="Arial Unicode MS" panose="020B0604020202020204" pitchFamily="34" charset="-122"/>
                  <a:cs typeface="Arial" panose="020B0604020202020204" pitchFamily="34" charset="0"/>
                </a:rPr>
                <a:t>SRv6</a:t>
              </a:r>
              <a:endParaRPr lang="zh-CN" altLang="en-US" sz="1599" kern="0" dirty="0">
                <a:solidFill>
                  <a:prstClr val="black"/>
                </a:solidFill>
                <a:latin typeface="Arial" panose="020B0604020202020204" pitchFamily="34" charset="0"/>
                <a:ea typeface="Arial Unicode MS" panose="020B0604020202020204" pitchFamily="34" charset="-122"/>
                <a:cs typeface="Arial" panose="020B0604020202020204" pitchFamily="34" charset="0"/>
              </a:endParaRPr>
            </a:p>
          </p:txBody>
        </p:sp>
        <p:sp>
          <p:nvSpPr>
            <p:cNvPr id="145" name="文本框 144"/>
            <p:cNvSpPr txBox="1"/>
            <p:nvPr/>
          </p:nvSpPr>
          <p:spPr>
            <a:xfrm>
              <a:off x="185007" y="1376980"/>
              <a:ext cx="101662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186" tIns="34186" rIns="34186" bIns="34186" rtlCol="0" anchor="ctr" anchorCtr="0">
              <a:noAutofit/>
            </a:bodyPr>
            <a:lstStyle>
              <a:defPPr>
                <a:defRPr lang="zh-CN"/>
              </a:defPPr>
              <a:lvl1pPr marR="0" lvl="0" indent="0" algn="ctr" defTabSz="912388" fontAlgn="auto">
                <a:lnSpc>
                  <a:spcPct val="100000"/>
                </a:lnSpc>
                <a:spcBef>
                  <a:spcPts val="0"/>
                </a:spcBef>
                <a:spcAft>
                  <a:spcPts val="599"/>
                </a:spcAft>
                <a:buClr>
                  <a:srgbClr val="1F497D"/>
                </a:buClr>
                <a:buSzPct val="75000"/>
                <a:buFontTx/>
                <a:buNone/>
                <a:tabLst/>
                <a:defRPr kumimoji="0" sz="1524" b="0" i="0" u="none" strike="noStrike" kern="0" cap="none" spc="0" normalizeH="0" baseline="0">
                  <a:ln>
                    <a:noFill/>
                  </a:ln>
                  <a:solidFill>
                    <a:prstClr val="black"/>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defRPr>
              </a:lvl1pPr>
            </a:lstStyle>
            <a:p>
              <a:pPr>
                <a:defRPr/>
              </a:pPr>
              <a:r>
                <a:rPr lang="en-US" altLang="zh-CN" sz="1599" b="1" dirty="0">
                  <a:latin typeface="Arial" panose="020B0604020202020204" pitchFamily="34" charset="0"/>
                  <a:cs typeface="Arial" panose="020B0604020202020204" pitchFamily="34" charset="0"/>
                </a:rPr>
                <a:t>1.0</a:t>
              </a:r>
              <a:endParaRPr lang="zh-CN" altLang="en-US" sz="1599" b="1" dirty="0">
                <a:latin typeface="Arial" panose="020B0604020202020204" pitchFamily="34" charset="0"/>
                <a:cs typeface="Arial" panose="020B0604020202020204" pitchFamily="34" charset="0"/>
              </a:endParaRPr>
            </a:p>
          </p:txBody>
        </p:sp>
      </p:grpSp>
      <p:sp>
        <p:nvSpPr>
          <p:cNvPr id="146" name="TextBox 58"/>
          <p:cNvSpPr txBox="1"/>
          <p:nvPr/>
        </p:nvSpPr>
        <p:spPr bwMode="auto">
          <a:xfrm>
            <a:off x="9524367" y="1148713"/>
            <a:ext cx="840677" cy="281636"/>
          </a:xfrm>
          <a:prstGeom prst="rect">
            <a:avLst/>
          </a:prstGeom>
          <a:solidFill>
            <a:srgbClr val="00B050"/>
          </a:solidFill>
          <a:ln w="9525">
            <a:solidFill>
              <a:srgbClr val="000000"/>
            </a:solidFill>
            <a:miter lim="800000"/>
            <a:headEnd/>
            <a:tailEnd/>
          </a:ln>
          <a:extLst/>
        </p:spPr>
        <p:txBody>
          <a:bodyPr wrap="square" lIns="35892" tIns="35892" rIns="35892" bIns="35892" rtlCol="0" anchor="ctr" anchorCtr="0">
            <a:noAutofit/>
          </a:bodyPr>
          <a:lstStyle>
            <a:defPPr>
              <a:defRPr lang="zh-CN"/>
            </a:defPPr>
            <a:lvl1pPr algn="ctr">
              <a:defRPr sz="1050" b="1"/>
            </a:lvl1pPr>
          </a:lstStyle>
          <a:p>
            <a:pPr defTabSz="913399"/>
            <a:r>
              <a:rPr lang="en-US" altLang="zh-CN" dirty="0">
                <a:solidFill>
                  <a:srgbClr val="1D1D1A"/>
                </a:solidFill>
                <a:latin typeface="Arial" panose="020B0604020202020204" pitchFamily="34" charset="0"/>
                <a:ea typeface="黑体" panose="02010609060101010101" pitchFamily="49" charset="-122"/>
                <a:cs typeface="Arial" panose="020B0604020202020204" pitchFamily="34" charset="0"/>
              </a:rPr>
              <a:t>SRH</a:t>
            </a:r>
          </a:p>
          <a:p>
            <a:pPr defTabSz="913399"/>
            <a:r>
              <a:rPr lang="en-US" altLang="zh-CN" dirty="0">
                <a:solidFill>
                  <a:srgbClr val="1D1D1A"/>
                </a:solidFill>
                <a:latin typeface="Arial" panose="020B0604020202020204" pitchFamily="34" charset="0"/>
                <a:ea typeface="黑体" panose="02010609060101010101" pitchFamily="49" charset="-122"/>
                <a:cs typeface="Arial" panose="020B0604020202020204" pitchFamily="34" charset="0"/>
              </a:rPr>
              <a:t>RFC8754</a:t>
            </a:r>
            <a:endParaRPr lang="zh-CN" altLang="en-US" dirty="0">
              <a:solidFill>
                <a:srgbClr val="1D1D1A"/>
              </a:solidFill>
              <a:latin typeface="Arial" panose="020B0604020202020204" pitchFamily="34" charset="0"/>
              <a:ea typeface="黑体" panose="02010609060101010101" pitchFamily="49" charset="-122"/>
              <a:cs typeface="Arial" panose="020B0604020202020204" pitchFamily="34" charset="0"/>
            </a:endParaRPr>
          </a:p>
        </p:txBody>
      </p:sp>
      <p:sp>
        <p:nvSpPr>
          <p:cNvPr id="147" name="Rectangle 141"/>
          <p:cNvSpPr/>
          <p:nvPr/>
        </p:nvSpPr>
        <p:spPr>
          <a:xfrm>
            <a:off x="2142163" y="1019046"/>
            <a:ext cx="9343333" cy="940743"/>
          </a:xfrm>
          <a:prstGeom prst="rect">
            <a:avLst/>
          </a:prstGeom>
          <a:solidFill>
            <a:srgbClr val="1D1D1A">
              <a:lumMod val="10000"/>
              <a:lumOff val="90000"/>
            </a:srgbClr>
          </a:solidFill>
          <a:ln>
            <a:solidFill>
              <a:sysClr val="windowText" lastClr="000000"/>
            </a:solidFill>
          </a:ln>
        </p:spPr>
        <p:txBody>
          <a:bodyPr wrap="square" rtlCol="0" anchor="ctr">
            <a:noAutofit/>
          </a:bodyPr>
          <a:lstStyle/>
          <a:p>
            <a:pPr marL="173356" indent="-173356" algn="ctr" defTabSz="913760">
              <a:lnSpc>
                <a:spcPct val="120000"/>
              </a:lnSpc>
              <a:buClr>
                <a:srgbClr val="C00000"/>
              </a:buClr>
              <a:buSzPct val="60000"/>
              <a:defRPr/>
            </a:pPr>
            <a:endParaRPr lang="zh-CN" altLang="en-US" sz="1523" kern="0" dirty="0">
              <a:solidFill>
                <a:prstClr val="black"/>
              </a:solidFill>
              <a:latin typeface="Arial" panose="020B0604020202020204" pitchFamily="34" charset="0"/>
              <a:ea typeface="Arial Unicode MS" panose="020B0604020202020204" pitchFamily="34" charset="-122"/>
              <a:cs typeface="Arial" panose="020B0604020202020204" pitchFamily="34" charset="0"/>
            </a:endParaRPr>
          </a:p>
        </p:txBody>
      </p:sp>
      <p:sp>
        <p:nvSpPr>
          <p:cNvPr id="148" name="TextBox 129"/>
          <p:cNvSpPr txBox="1"/>
          <p:nvPr/>
        </p:nvSpPr>
        <p:spPr bwMode="auto">
          <a:xfrm>
            <a:off x="7755713" y="1093441"/>
            <a:ext cx="2966374" cy="336908"/>
          </a:xfrm>
          <a:prstGeom prst="rect">
            <a:avLst/>
          </a:prstGeom>
          <a:solidFill>
            <a:srgbClr val="00B050"/>
          </a:solidFill>
          <a:ln w="9525">
            <a:solidFill>
              <a:srgbClr val="000000"/>
            </a:solidFill>
            <a:miter lim="800000"/>
            <a:headEnd/>
            <a:tailEnd/>
          </a:ln>
          <a:extLst/>
        </p:spPr>
        <p:txBody>
          <a:bodyPr wrap="square" lIns="35892" tIns="35892" rIns="35892" bIns="35892" rtlCol="0" anchor="ctr" anchorCtr="0">
            <a:noAutofit/>
          </a:bodyPr>
          <a:lstStyle>
            <a:defPPr>
              <a:defRPr lang="zh-CN"/>
            </a:defPPr>
            <a:lvl1pPr algn="ctr">
              <a:defRPr sz="1050" b="1"/>
            </a:lvl1pPr>
          </a:lstStyle>
          <a:p>
            <a:pPr defTabSz="913399"/>
            <a:r>
              <a:rPr lang="en-US" altLang="zh-CN" sz="1200" dirty="0">
                <a:solidFill>
                  <a:srgbClr val="1D1D1A"/>
                </a:solidFill>
                <a:latin typeface="Arial" panose="020B0604020202020204" pitchFamily="34" charset="0"/>
                <a:ea typeface="黑体" panose="02010609060101010101" pitchFamily="49" charset="-122"/>
                <a:cs typeface="Arial" panose="020B0604020202020204" pitchFamily="34" charset="0"/>
              </a:rPr>
              <a:t>RFC8986: SRv6 Network Programming</a:t>
            </a:r>
          </a:p>
        </p:txBody>
      </p:sp>
      <p:sp>
        <p:nvSpPr>
          <p:cNvPr id="149" name="TextBox 58"/>
          <p:cNvSpPr txBox="1"/>
          <p:nvPr/>
        </p:nvSpPr>
        <p:spPr bwMode="auto">
          <a:xfrm>
            <a:off x="2999687" y="1091617"/>
            <a:ext cx="2266763" cy="338733"/>
          </a:xfrm>
          <a:prstGeom prst="rect">
            <a:avLst/>
          </a:prstGeom>
          <a:solidFill>
            <a:srgbClr val="00B050"/>
          </a:solidFill>
          <a:ln w="9525">
            <a:solidFill>
              <a:srgbClr val="000000"/>
            </a:solidFill>
            <a:miter lim="800000"/>
            <a:headEnd/>
            <a:tailEnd/>
          </a:ln>
          <a:extLst/>
        </p:spPr>
        <p:txBody>
          <a:bodyPr wrap="square" lIns="35892" tIns="35892" rIns="35892" bIns="35892" rtlCol="0" anchor="ctr" anchorCtr="0">
            <a:no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lgn="ctr"/>
            <a:r>
              <a:rPr lang="en-US" altLang="zh-CN" sz="1200" dirty="0">
                <a:solidFill>
                  <a:srgbClr val="1D1D1A"/>
                </a:solidFill>
                <a:latin typeface="Arial" panose="020B0604020202020204" pitchFamily="34" charset="0"/>
                <a:ea typeface="黑体" panose="02010609060101010101" pitchFamily="49" charset="-122"/>
                <a:cs typeface="Arial" panose="020B0604020202020204" pitchFamily="34" charset="0"/>
              </a:rPr>
              <a:t>RFC8402: SR Architecture</a:t>
            </a:r>
          </a:p>
        </p:txBody>
      </p:sp>
      <p:sp>
        <p:nvSpPr>
          <p:cNvPr id="150" name="TextBox 126"/>
          <p:cNvSpPr txBox="1"/>
          <p:nvPr/>
        </p:nvSpPr>
        <p:spPr bwMode="auto">
          <a:xfrm>
            <a:off x="5767556" y="1091617"/>
            <a:ext cx="1481831" cy="338733"/>
          </a:xfrm>
          <a:prstGeom prst="rect">
            <a:avLst/>
          </a:prstGeom>
          <a:solidFill>
            <a:srgbClr val="00B050"/>
          </a:solidFill>
          <a:ln w="9525">
            <a:solidFill>
              <a:srgbClr val="000000"/>
            </a:solidFill>
            <a:miter lim="800000"/>
            <a:headEnd/>
            <a:tailEnd/>
          </a:ln>
          <a:extLst/>
        </p:spPr>
        <p:txBody>
          <a:bodyPr wrap="square" lIns="35892" tIns="35892" rIns="35892" bIns="35892" rtlCol="0" anchor="ctr" anchorCtr="0">
            <a:no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lgn="ctr"/>
            <a:r>
              <a:rPr lang="en-US" altLang="zh-CN" sz="1200" dirty="0">
                <a:solidFill>
                  <a:srgbClr val="1D1D1A"/>
                </a:solidFill>
                <a:latin typeface="Arial" panose="020B0604020202020204" pitchFamily="34" charset="0"/>
                <a:ea typeface="黑体" panose="02010609060101010101" pitchFamily="49" charset="-122"/>
                <a:cs typeface="Arial" panose="020B0604020202020204" pitchFamily="34" charset="0"/>
              </a:rPr>
              <a:t>RFC8754: SRH</a:t>
            </a:r>
          </a:p>
        </p:txBody>
      </p:sp>
      <p:sp>
        <p:nvSpPr>
          <p:cNvPr id="151" name="TextBox 63"/>
          <p:cNvSpPr txBox="1"/>
          <p:nvPr/>
        </p:nvSpPr>
        <p:spPr bwMode="auto">
          <a:xfrm>
            <a:off x="4225077" y="1518635"/>
            <a:ext cx="765625" cy="340462"/>
          </a:xfrm>
          <a:prstGeom prst="rect">
            <a:avLst/>
          </a:prstGeom>
          <a:solidFill>
            <a:srgbClr val="92D050"/>
          </a:solidFill>
          <a:ln w="9525">
            <a:solidFill>
              <a:srgbClr val="000000"/>
            </a:solidFill>
            <a:miter lim="800000"/>
            <a:headEnd/>
            <a:tailEnd/>
          </a:ln>
          <a:extLst/>
        </p:spPr>
        <p:txBody>
          <a:bodyPr wrap="square" lIns="35892" tIns="35892" rIns="35892" bIns="35892" rtlCol="0" anchor="ctr" anchorCtr="0">
            <a:noAutofit/>
          </a:bodyPr>
          <a:lstStyle>
            <a:defPPr>
              <a:defRPr lang="en-US"/>
            </a:defPPr>
            <a:lvl1pPr marR="0" lvl="0" indent="0" algn="ctr" defTabSz="912388" fontAlgn="auto">
              <a:lnSpc>
                <a:spcPct val="100000"/>
              </a:lnSpc>
              <a:spcBef>
                <a:spcPts val="0"/>
              </a:spcBef>
              <a:spcAft>
                <a:spcPts val="599"/>
              </a:spcAft>
              <a:buClr>
                <a:srgbClr val="1F497D"/>
              </a:buClr>
              <a:buSzPct val="75000"/>
              <a:buFontTx/>
              <a:buNone/>
              <a:tabLst/>
              <a:defRPr kumimoji="0" sz="1400" b="0" i="0" u="none" strike="noStrike" kern="0" cap="none" spc="0" normalizeH="0" baseline="0">
                <a:ln>
                  <a:noFill/>
                </a:ln>
                <a:solidFill>
                  <a:prstClr val="black"/>
                </a:solidFill>
                <a:effectLst/>
                <a:uLnTx/>
                <a:uFillTx/>
                <a:latin typeface="Arial Unicode MS" panose="020B0604020202020204" pitchFamily="34" charset="-122"/>
                <a:ea typeface="微软雅黑" panose="020B0503020204020204" pitchFamily="34" charset="-122"/>
                <a:cs typeface="Arial Unicode MS" panose="020B0604020202020204" pitchFamily="34" charset="-122"/>
              </a:defRPr>
            </a:lvl1pPr>
          </a:lstStyle>
          <a:p>
            <a:pPr>
              <a:spcAft>
                <a:spcPts val="0"/>
              </a:spcAft>
              <a:defRPr/>
            </a:pPr>
            <a:r>
              <a:rPr lang="en-US" altLang="zh-CN" sz="1200" dirty="0">
                <a:latin typeface="Arial" panose="020B0604020202020204" pitchFamily="34" charset="0"/>
                <a:ea typeface="Arial Unicode MS" panose="020B0604020202020204" pitchFamily="34" charset="-122"/>
                <a:cs typeface="Arial" panose="020B0604020202020204" pitchFamily="34" charset="0"/>
              </a:rPr>
              <a:t>OSPFv3</a:t>
            </a:r>
          </a:p>
          <a:p>
            <a:pPr>
              <a:defRPr/>
            </a:pPr>
            <a:r>
              <a:rPr lang="en-US" altLang="zh-CN" sz="1050" dirty="0">
                <a:latin typeface="Arial" panose="020B0604020202020204" pitchFamily="34" charset="0"/>
                <a:ea typeface="Arial Unicode MS" panose="020B0604020202020204" pitchFamily="34" charset="-122"/>
                <a:cs typeface="Arial" panose="020B0604020202020204" pitchFamily="34" charset="0"/>
              </a:rPr>
              <a:t>WGLC</a:t>
            </a:r>
            <a:endParaRPr lang="zh-CN" altLang="en-US" sz="1050" dirty="0">
              <a:latin typeface="Arial" panose="020B0604020202020204" pitchFamily="34" charset="0"/>
              <a:ea typeface="Arial Unicode MS" panose="020B0604020202020204" pitchFamily="34" charset="-122"/>
              <a:cs typeface="Arial" panose="020B0604020202020204" pitchFamily="34" charset="0"/>
            </a:endParaRPr>
          </a:p>
        </p:txBody>
      </p:sp>
      <p:sp>
        <p:nvSpPr>
          <p:cNvPr id="152" name="TextBox 65"/>
          <p:cNvSpPr txBox="1"/>
          <p:nvPr/>
        </p:nvSpPr>
        <p:spPr bwMode="auto">
          <a:xfrm>
            <a:off x="8637434" y="1514264"/>
            <a:ext cx="699129" cy="340776"/>
          </a:xfrm>
          <a:prstGeom prst="rect">
            <a:avLst/>
          </a:prstGeom>
          <a:solidFill>
            <a:srgbClr val="92D050"/>
          </a:solidFill>
          <a:ln w="9525">
            <a:solidFill>
              <a:srgbClr val="000000"/>
            </a:solidFill>
            <a:miter lim="800000"/>
            <a:headEnd/>
            <a:tailEnd/>
          </a:ln>
          <a:extLst/>
        </p:spPr>
        <p:txBody>
          <a:bodyPr wrap="square" lIns="35892" tIns="35892" rIns="35892" bIns="35892" rtlCol="0" anchor="ctr" anchorCtr="0">
            <a:noAutofit/>
          </a:bodyPr>
          <a:lstStyle/>
          <a:p>
            <a:pPr algn="ctr" defTabSz="911658">
              <a:spcAft>
                <a:spcPts val="599"/>
              </a:spcAft>
              <a:buClr>
                <a:srgbClr val="1F497D"/>
              </a:buClr>
              <a:buSzPct val="75000"/>
              <a:defRPr/>
            </a:pPr>
            <a:r>
              <a:rPr lang="en-US" altLang="zh-CN" sz="1200" kern="0" dirty="0">
                <a:solidFill>
                  <a:prstClr val="black"/>
                </a:solidFill>
                <a:latin typeface="Arial" panose="020B0604020202020204" pitchFamily="34" charset="0"/>
                <a:ea typeface="Arial Unicode MS" panose="020B0604020202020204" pitchFamily="34" charset="-122"/>
                <a:cs typeface="Arial" panose="020B0604020202020204" pitchFamily="34" charset="0"/>
              </a:rPr>
              <a:t>PCEP</a:t>
            </a:r>
            <a:endParaRPr lang="zh-CN" altLang="en-US" sz="1200" kern="0" dirty="0">
              <a:solidFill>
                <a:prstClr val="black"/>
              </a:solidFill>
              <a:latin typeface="Arial" panose="020B0604020202020204" pitchFamily="34" charset="0"/>
              <a:ea typeface="Arial Unicode MS" panose="020B0604020202020204" pitchFamily="34" charset="-122"/>
              <a:cs typeface="Arial" panose="020B0604020202020204" pitchFamily="34" charset="0"/>
            </a:endParaRPr>
          </a:p>
        </p:txBody>
      </p:sp>
      <p:sp>
        <p:nvSpPr>
          <p:cNvPr id="153" name="TextBox 66"/>
          <p:cNvSpPr txBox="1"/>
          <p:nvPr/>
        </p:nvSpPr>
        <p:spPr bwMode="auto">
          <a:xfrm>
            <a:off x="6158154" y="1524827"/>
            <a:ext cx="895324" cy="335614"/>
          </a:xfrm>
          <a:prstGeom prst="rect">
            <a:avLst/>
          </a:prstGeom>
          <a:solidFill>
            <a:srgbClr val="92D050"/>
          </a:solidFill>
          <a:ln w="9525">
            <a:solidFill>
              <a:srgbClr val="000000"/>
            </a:solidFill>
            <a:miter lim="800000"/>
            <a:headEnd/>
            <a:tailEnd/>
          </a:ln>
          <a:extLst/>
        </p:spPr>
        <p:txBody>
          <a:bodyPr wrap="square" lIns="35892" tIns="35892" rIns="35892" bIns="35892" rtlCol="0" anchor="ctr" anchorCtr="0">
            <a:noAutofit/>
          </a:bodyPr>
          <a:lstStyle>
            <a:defPPr>
              <a:defRPr lang="zh-CN"/>
            </a:defPPr>
            <a:lvl1pPr marR="0" lvl="0" indent="0" algn="ctr" defTabSz="912388" fontAlgn="auto">
              <a:lnSpc>
                <a:spcPct val="100000"/>
              </a:lnSpc>
              <a:spcBef>
                <a:spcPts val="0"/>
              </a:spcBef>
              <a:spcAft>
                <a:spcPts val="599"/>
              </a:spcAft>
              <a:buClr>
                <a:srgbClr val="1F497D"/>
              </a:buClr>
              <a:buSzPct val="75000"/>
              <a:buFontTx/>
              <a:buNone/>
              <a:tabLst/>
              <a:defRPr kumimoji="0" sz="1400" b="0" i="0" u="none" strike="noStrike" kern="0" cap="none" spc="0" normalizeH="0" baseline="0">
                <a:ln>
                  <a:noFill/>
                </a:ln>
                <a:solidFill>
                  <a:prstClr val="black"/>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defRPr>
            </a:lvl1pPr>
          </a:lstStyle>
          <a:p>
            <a:pPr>
              <a:spcAft>
                <a:spcPts val="0"/>
              </a:spcAft>
              <a:defRPr/>
            </a:pPr>
            <a:r>
              <a:rPr lang="en-US" altLang="zh-CN" sz="1200" dirty="0">
                <a:latin typeface="Arial" panose="020B0604020202020204" pitchFamily="34" charset="0"/>
                <a:cs typeface="Arial" panose="020B0604020202020204" pitchFamily="34" charset="0"/>
              </a:rPr>
              <a:t>BGP-LS</a:t>
            </a:r>
          </a:p>
          <a:p>
            <a:pPr>
              <a:spcAft>
                <a:spcPts val="0"/>
              </a:spcAft>
              <a:defRPr/>
            </a:pPr>
            <a:r>
              <a:rPr lang="en-US" altLang="zh-CN" sz="1200" dirty="0">
                <a:latin typeface="Arial" panose="020B0604020202020204" pitchFamily="34" charset="0"/>
                <a:cs typeface="Arial" panose="020B0604020202020204" pitchFamily="34" charset="0"/>
              </a:rPr>
              <a:t>RFC queue</a:t>
            </a:r>
          </a:p>
        </p:txBody>
      </p:sp>
      <p:sp>
        <p:nvSpPr>
          <p:cNvPr id="154" name="TextBox 126"/>
          <p:cNvSpPr txBox="1"/>
          <p:nvPr/>
        </p:nvSpPr>
        <p:spPr bwMode="auto">
          <a:xfrm>
            <a:off x="2365274" y="1514630"/>
            <a:ext cx="903385" cy="335614"/>
          </a:xfrm>
          <a:prstGeom prst="rect">
            <a:avLst/>
          </a:prstGeom>
          <a:solidFill>
            <a:srgbClr val="00B050"/>
          </a:solidFill>
          <a:ln w="9525">
            <a:solidFill>
              <a:srgbClr val="000000"/>
            </a:solidFill>
            <a:miter lim="800000"/>
            <a:headEnd/>
            <a:tailEnd/>
          </a:ln>
          <a:extLst/>
        </p:spPr>
        <p:txBody>
          <a:bodyPr wrap="square" lIns="35892" tIns="35892" rIns="35892" bIns="35892" rtlCol="0" anchor="ctr" anchorCtr="0">
            <a:noAutofit/>
          </a:bodyPr>
          <a:lstStyle>
            <a:defPPr>
              <a:defRPr lang="zh-CN"/>
            </a:defPPr>
            <a:lvl1pPr marL="0" algn="ctr" defTabSz="913765" eaLnBrk="1" fontAlgn="auto" latinLnBrk="0" hangingPunct="1">
              <a:spcBef>
                <a:spcPts val="0"/>
              </a:spcBef>
              <a:spcAft>
                <a:spcPts val="0"/>
              </a:spcAft>
              <a:buClrTx/>
              <a:buFontTx/>
              <a:buNone/>
              <a:defRPr sz="1200">
                <a:solidFill>
                  <a:srgbClr val="1D1D1A"/>
                </a:solidFill>
                <a:latin typeface="Arial" panose="020B0604020202020204"/>
                <a:ea typeface="黑体" panose="02010609060101010101" pitchFamily="49" charset="-122"/>
              </a:defRPr>
            </a:lvl1pPr>
            <a:lvl2pPr defTabSz="913765" eaLnBrk="1" latinLnBrk="0" hangingPunct="1">
              <a:defRPr sz="1800">
                <a:latin typeface="+mn-lt"/>
                <a:ea typeface="+mn-ea"/>
              </a:defRPr>
            </a:lvl2pPr>
            <a:lvl3pPr defTabSz="913765" eaLnBrk="1" latinLnBrk="0" hangingPunct="1">
              <a:defRPr sz="1800">
                <a:latin typeface="+mn-lt"/>
                <a:ea typeface="+mn-ea"/>
              </a:defRPr>
            </a:lvl3pPr>
            <a:lvl4pPr defTabSz="913765" eaLnBrk="1" latinLnBrk="0" hangingPunct="1">
              <a:defRPr sz="1800">
                <a:latin typeface="+mn-lt"/>
                <a:ea typeface="+mn-ea"/>
              </a:defRPr>
            </a:lvl4pPr>
            <a:lvl5pPr defTabSz="913765" eaLnBrk="1" latinLnBrk="0" hangingPunct="1">
              <a:defRPr sz="1800">
                <a:latin typeface="+mn-lt"/>
                <a:ea typeface="+mn-ea"/>
              </a:defRPr>
            </a:lvl5pPr>
            <a:lvl6pPr defTabSz="913765">
              <a:defRPr sz="1800">
                <a:latin typeface="+mn-lt"/>
                <a:ea typeface="+mn-ea"/>
              </a:defRPr>
            </a:lvl6pPr>
            <a:lvl7pPr defTabSz="913765">
              <a:defRPr sz="1800">
                <a:latin typeface="+mn-lt"/>
                <a:ea typeface="+mn-ea"/>
              </a:defRPr>
            </a:lvl7pPr>
            <a:lvl8pPr defTabSz="913765">
              <a:defRPr sz="1800">
                <a:latin typeface="+mn-lt"/>
                <a:ea typeface="+mn-ea"/>
              </a:defRPr>
            </a:lvl8pPr>
            <a:lvl9pPr defTabSz="913765">
              <a:defRPr sz="1800">
                <a:latin typeface="+mn-lt"/>
                <a:ea typeface="+mn-ea"/>
              </a:defRPr>
            </a:lvl9pPr>
          </a:lstStyle>
          <a:p>
            <a:pPr>
              <a:defRPr/>
            </a:pPr>
            <a:r>
              <a:rPr lang="en-US" altLang="zh-CN" kern="0" dirty="0">
                <a:latin typeface="Arial" panose="020B0604020202020204" pitchFamily="34" charset="0"/>
                <a:cs typeface="Arial" panose="020B0604020202020204" pitchFamily="34" charset="0"/>
              </a:rPr>
              <a:t>SR Policy</a:t>
            </a:r>
          </a:p>
          <a:p>
            <a:pPr>
              <a:defRPr/>
            </a:pPr>
            <a:r>
              <a:rPr lang="en-US" altLang="zh-CN" kern="0" dirty="0">
                <a:latin typeface="Arial" panose="020B0604020202020204" pitchFamily="34" charset="0"/>
                <a:cs typeface="Arial" panose="020B0604020202020204" pitchFamily="34" charset="0"/>
              </a:rPr>
              <a:t>RFC9256</a:t>
            </a:r>
            <a:endParaRPr lang="zh-CN" altLang="en-US" kern="0" dirty="0">
              <a:latin typeface="Arial" panose="020B0604020202020204" pitchFamily="34" charset="0"/>
              <a:cs typeface="Arial" panose="020B0604020202020204" pitchFamily="34" charset="0"/>
            </a:endParaRPr>
          </a:p>
        </p:txBody>
      </p:sp>
      <p:sp>
        <p:nvSpPr>
          <p:cNvPr id="155" name="TextBox 62"/>
          <p:cNvSpPr txBox="1"/>
          <p:nvPr/>
        </p:nvSpPr>
        <p:spPr bwMode="auto">
          <a:xfrm>
            <a:off x="3356931" y="1521057"/>
            <a:ext cx="779878" cy="335614"/>
          </a:xfrm>
          <a:prstGeom prst="rect">
            <a:avLst/>
          </a:prstGeom>
          <a:solidFill>
            <a:srgbClr val="92D050"/>
          </a:solidFill>
          <a:ln w="9525">
            <a:solidFill>
              <a:srgbClr val="000000"/>
            </a:solidFill>
            <a:miter lim="800000"/>
            <a:headEnd/>
            <a:tailEnd/>
          </a:ln>
          <a:extLst/>
        </p:spPr>
        <p:txBody>
          <a:bodyPr wrap="square" lIns="35892" tIns="35892" rIns="35892" bIns="35892" rtlCol="0" anchor="ctr" anchorCtr="0">
            <a:noAutofit/>
          </a:bodyPr>
          <a:lstStyle>
            <a:defPPr>
              <a:defRPr lang="zh-CN"/>
            </a:defPPr>
            <a:lvl1pPr marR="0" lvl="0" indent="0" algn="ctr" defTabSz="912388" fontAlgn="auto">
              <a:lnSpc>
                <a:spcPct val="100000"/>
              </a:lnSpc>
              <a:spcBef>
                <a:spcPts val="0"/>
              </a:spcBef>
              <a:spcAft>
                <a:spcPts val="599"/>
              </a:spcAft>
              <a:buClr>
                <a:srgbClr val="1F497D"/>
              </a:buClr>
              <a:buSzPct val="75000"/>
              <a:buFontTx/>
              <a:buNone/>
              <a:tabLst/>
              <a:defRPr kumimoji="0" sz="1400" b="0" i="0" u="none" strike="noStrike" kern="0" cap="none" spc="0" normalizeH="0" baseline="0">
                <a:ln>
                  <a:noFill/>
                </a:ln>
                <a:solidFill>
                  <a:prstClr val="black"/>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defRPr>
            </a:lvl1pPr>
          </a:lstStyle>
          <a:p>
            <a:pPr>
              <a:spcAft>
                <a:spcPts val="0"/>
              </a:spcAft>
              <a:defRPr/>
            </a:pPr>
            <a:r>
              <a:rPr lang="en-US" altLang="zh-CN" sz="1200" dirty="0">
                <a:latin typeface="Arial" panose="020B0604020202020204" pitchFamily="34" charset="0"/>
                <a:cs typeface="Arial" panose="020B0604020202020204" pitchFamily="34" charset="0"/>
              </a:rPr>
              <a:t>IS-IS</a:t>
            </a:r>
          </a:p>
          <a:p>
            <a:pPr>
              <a:spcAft>
                <a:spcPts val="0"/>
              </a:spcAft>
              <a:defRPr/>
            </a:pPr>
            <a:r>
              <a:rPr lang="en-US" altLang="zh-CN" sz="1000" dirty="0">
                <a:latin typeface="Arial" panose="020B0604020202020204" pitchFamily="34" charset="0"/>
                <a:cs typeface="Arial" panose="020B0604020202020204" pitchFamily="34" charset="0"/>
              </a:rPr>
              <a:t>RFC queue</a:t>
            </a:r>
            <a:endParaRPr lang="zh-CN" altLang="en-US" sz="1000" dirty="0">
              <a:latin typeface="Arial" panose="020B0604020202020204" pitchFamily="34" charset="0"/>
              <a:cs typeface="Arial" panose="020B0604020202020204" pitchFamily="34" charset="0"/>
            </a:endParaRPr>
          </a:p>
        </p:txBody>
      </p:sp>
      <p:sp>
        <p:nvSpPr>
          <p:cNvPr id="156" name="TextBox 63"/>
          <p:cNvSpPr txBox="1"/>
          <p:nvPr/>
        </p:nvSpPr>
        <p:spPr bwMode="auto">
          <a:xfrm>
            <a:off x="5076161" y="1521058"/>
            <a:ext cx="999673" cy="335614"/>
          </a:xfrm>
          <a:prstGeom prst="rect">
            <a:avLst/>
          </a:prstGeom>
          <a:solidFill>
            <a:srgbClr val="00B050"/>
          </a:solidFill>
          <a:ln w="9525">
            <a:solidFill>
              <a:srgbClr val="000000"/>
            </a:solidFill>
            <a:miter lim="800000"/>
            <a:headEnd/>
            <a:tailEnd/>
          </a:ln>
          <a:extLst/>
        </p:spPr>
        <p:txBody>
          <a:bodyPr wrap="square" lIns="35892" tIns="35892" rIns="35892" bIns="35892" rtlCol="0" anchor="ctr" anchorCtr="0">
            <a:noAutofit/>
          </a:bodyPr>
          <a:lstStyle>
            <a:defPPr>
              <a:defRPr lang="zh-CN"/>
            </a:defPPr>
            <a:lvl1pPr marL="0" algn="ctr" defTabSz="913765" eaLnBrk="1" fontAlgn="auto" latinLnBrk="0" hangingPunct="1">
              <a:spcBef>
                <a:spcPts val="0"/>
              </a:spcBef>
              <a:spcAft>
                <a:spcPts val="0"/>
              </a:spcAft>
              <a:buClrTx/>
              <a:buFontTx/>
              <a:buNone/>
              <a:defRPr sz="1200">
                <a:solidFill>
                  <a:srgbClr val="1D1D1A"/>
                </a:solidFill>
                <a:latin typeface="Arial" panose="020B0604020202020204"/>
                <a:ea typeface="黑体" panose="02010609060101010101" pitchFamily="49" charset="-122"/>
              </a:defRPr>
            </a:lvl1pPr>
            <a:lvl2pPr defTabSz="913765" eaLnBrk="1" latinLnBrk="0" hangingPunct="1">
              <a:defRPr sz="1800">
                <a:latin typeface="+mn-lt"/>
                <a:ea typeface="+mn-ea"/>
              </a:defRPr>
            </a:lvl2pPr>
            <a:lvl3pPr defTabSz="913765" eaLnBrk="1" latinLnBrk="0" hangingPunct="1">
              <a:defRPr sz="1800">
                <a:latin typeface="+mn-lt"/>
                <a:ea typeface="+mn-ea"/>
              </a:defRPr>
            </a:lvl3pPr>
            <a:lvl4pPr defTabSz="913765" eaLnBrk="1" latinLnBrk="0" hangingPunct="1">
              <a:defRPr sz="1800">
                <a:latin typeface="+mn-lt"/>
                <a:ea typeface="+mn-ea"/>
              </a:defRPr>
            </a:lvl4pPr>
            <a:lvl5pPr defTabSz="913765" eaLnBrk="1" latinLnBrk="0" hangingPunct="1">
              <a:defRPr sz="1800">
                <a:latin typeface="+mn-lt"/>
                <a:ea typeface="+mn-ea"/>
              </a:defRPr>
            </a:lvl5pPr>
            <a:lvl6pPr defTabSz="913765">
              <a:defRPr sz="1800">
                <a:latin typeface="+mn-lt"/>
                <a:ea typeface="+mn-ea"/>
              </a:defRPr>
            </a:lvl6pPr>
            <a:lvl7pPr defTabSz="913765">
              <a:defRPr sz="1800">
                <a:latin typeface="+mn-lt"/>
                <a:ea typeface="+mn-ea"/>
              </a:defRPr>
            </a:lvl7pPr>
            <a:lvl8pPr defTabSz="913765">
              <a:defRPr sz="1800">
                <a:latin typeface="+mn-lt"/>
                <a:ea typeface="+mn-ea"/>
              </a:defRPr>
            </a:lvl8pPr>
            <a:lvl9pPr defTabSz="913765">
              <a:defRPr sz="1800">
                <a:latin typeface="+mn-lt"/>
                <a:ea typeface="+mn-ea"/>
              </a:defRPr>
            </a:lvl9pPr>
          </a:lstStyle>
          <a:p>
            <a:pPr>
              <a:defRPr/>
            </a:pPr>
            <a:r>
              <a:rPr lang="en-US" altLang="zh-CN" kern="0" dirty="0">
                <a:latin typeface="Arial" panose="020B0604020202020204" pitchFamily="34" charset="0"/>
                <a:cs typeface="Arial" panose="020B0604020202020204" pitchFamily="34" charset="0"/>
              </a:rPr>
              <a:t>VPN</a:t>
            </a:r>
          </a:p>
          <a:p>
            <a:pPr>
              <a:defRPr/>
            </a:pPr>
            <a:r>
              <a:rPr lang="en-US" altLang="zh-CN" kern="0" dirty="0">
                <a:latin typeface="Arial" panose="020B0604020202020204" pitchFamily="34" charset="0"/>
                <a:cs typeface="Arial" panose="020B0604020202020204" pitchFamily="34" charset="0"/>
              </a:rPr>
              <a:t>RFC9252</a:t>
            </a:r>
            <a:endParaRPr lang="zh-CN" altLang="en-US" kern="0" dirty="0">
              <a:latin typeface="Arial" panose="020B0604020202020204" pitchFamily="34" charset="0"/>
              <a:cs typeface="Arial" panose="020B0604020202020204" pitchFamily="34" charset="0"/>
            </a:endParaRPr>
          </a:p>
        </p:txBody>
      </p:sp>
      <p:sp>
        <p:nvSpPr>
          <p:cNvPr id="157" name="TextBox 66"/>
          <p:cNvSpPr txBox="1"/>
          <p:nvPr/>
        </p:nvSpPr>
        <p:spPr bwMode="auto">
          <a:xfrm>
            <a:off x="7157597" y="1523786"/>
            <a:ext cx="1383951" cy="335614"/>
          </a:xfrm>
          <a:prstGeom prst="rect">
            <a:avLst/>
          </a:prstGeom>
          <a:solidFill>
            <a:srgbClr val="92D050"/>
          </a:solidFill>
          <a:ln w="9525">
            <a:solidFill>
              <a:srgbClr val="000000"/>
            </a:solidFill>
            <a:miter lim="800000"/>
            <a:headEnd/>
            <a:tailEnd/>
          </a:ln>
          <a:extLst/>
        </p:spPr>
        <p:txBody>
          <a:bodyPr wrap="square" lIns="35892" tIns="35892" rIns="35892" bIns="35892" rtlCol="0" anchor="ctr" anchorCtr="0">
            <a:noAutofit/>
          </a:bodyPr>
          <a:lstStyle>
            <a:defPPr>
              <a:defRPr lang="zh-CN"/>
            </a:defPPr>
            <a:lvl1pPr marR="0" lvl="0" indent="0" algn="ctr" defTabSz="912388" fontAlgn="auto">
              <a:lnSpc>
                <a:spcPct val="100000"/>
              </a:lnSpc>
              <a:spcBef>
                <a:spcPts val="0"/>
              </a:spcBef>
              <a:spcAft>
                <a:spcPts val="599"/>
              </a:spcAft>
              <a:buClr>
                <a:srgbClr val="1F497D"/>
              </a:buClr>
              <a:buSzPct val="75000"/>
              <a:buFontTx/>
              <a:buNone/>
              <a:tabLst/>
              <a:defRPr kumimoji="0" sz="1400" b="0" i="0" u="none" strike="noStrike" kern="0" cap="none" spc="0" normalizeH="0" baseline="0">
                <a:ln>
                  <a:noFill/>
                </a:ln>
                <a:solidFill>
                  <a:prstClr val="black"/>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defRPr>
            </a:lvl1pPr>
          </a:lstStyle>
          <a:p>
            <a:pPr>
              <a:spcAft>
                <a:spcPts val="0"/>
              </a:spcAft>
              <a:defRPr/>
            </a:pPr>
            <a:r>
              <a:rPr lang="en-US" altLang="zh-CN" sz="1200" dirty="0">
                <a:latin typeface="Arial" panose="020B0604020202020204" pitchFamily="34" charset="0"/>
                <a:cs typeface="Arial" panose="020B0604020202020204" pitchFamily="34" charset="0"/>
              </a:rPr>
              <a:t>BGP SR-Policy</a:t>
            </a:r>
          </a:p>
          <a:p>
            <a:pPr>
              <a:spcAft>
                <a:spcPts val="0"/>
              </a:spcAft>
              <a:defRPr/>
            </a:pPr>
            <a:r>
              <a:rPr lang="en-US" altLang="zh-CN" sz="1200" dirty="0">
                <a:latin typeface="Arial" panose="020B0604020202020204" pitchFamily="34" charset="0"/>
                <a:cs typeface="Arial" panose="020B0604020202020204" pitchFamily="34" charset="0"/>
              </a:rPr>
              <a:t>WGLC</a:t>
            </a:r>
            <a:endParaRPr lang="zh-CN" altLang="en-US" sz="1200" dirty="0">
              <a:latin typeface="Arial" panose="020B0604020202020204" pitchFamily="34" charset="0"/>
              <a:cs typeface="Arial" panose="020B0604020202020204" pitchFamily="34" charset="0"/>
            </a:endParaRPr>
          </a:p>
        </p:txBody>
      </p:sp>
      <p:sp>
        <p:nvSpPr>
          <p:cNvPr id="158" name="TextBox 65"/>
          <p:cNvSpPr txBox="1"/>
          <p:nvPr/>
        </p:nvSpPr>
        <p:spPr bwMode="auto">
          <a:xfrm>
            <a:off x="9437920" y="1514264"/>
            <a:ext cx="810594" cy="340776"/>
          </a:xfrm>
          <a:prstGeom prst="rect">
            <a:avLst/>
          </a:prstGeom>
          <a:solidFill>
            <a:srgbClr val="92D050"/>
          </a:solidFill>
          <a:ln w="9525">
            <a:solidFill>
              <a:srgbClr val="000000"/>
            </a:solidFill>
            <a:miter lim="800000"/>
            <a:headEnd/>
            <a:tailEnd/>
          </a:ln>
          <a:extLst/>
        </p:spPr>
        <p:txBody>
          <a:bodyPr wrap="square" lIns="35892" tIns="35892" rIns="35892" bIns="35892" rtlCol="0" anchor="ctr" anchorCtr="0">
            <a:noAutofit/>
          </a:bodyPr>
          <a:lstStyle/>
          <a:p>
            <a:pPr algn="ctr" defTabSz="911658">
              <a:spcAft>
                <a:spcPts val="599"/>
              </a:spcAft>
              <a:buClr>
                <a:srgbClr val="1F497D"/>
              </a:buClr>
              <a:buSzPct val="75000"/>
              <a:defRPr/>
            </a:pPr>
            <a:r>
              <a:rPr lang="en-US" altLang="zh-CN" sz="1200" kern="0" dirty="0">
                <a:solidFill>
                  <a:prstClr val="black"/>
                </a:solidFill>
                <a:latin typeface="Arial" panose="020B0604020202020204" pitchFamily="34" charset="0"/>
                <a:ea typeface="Arial Unicode MS" panose="020B0604020202020204" pitchFamily="34" charset="-122"/>
                <a:cs typeface="Arial" panose="020B0604020202020204" pitchFamily="34" charset="0"/>
              </a:rPr>
              <a:t>Protection</a:t>
            </a:r>
            <a:endParaRPr lang="zh-CN" altLang="en-US" sz="1200" kern="0" dirty="0">
              <a:solidFill>
                <a:prstClr val="black"/>
              </a:solidFill>
              <a:latin typeface="Arial" panose="020B0604020202020204" pitchFamily="34" charset="0"/>
              <a:ea typeface="Arial Unicode MS" panose="020B0604020202020204" pitchFamily="34" charset="-122"/>
              <a:cs typeface="Arial" panose="020B0604020202020204" pitchFamily="34" charset="0"/>
            </a:endParaRPr>
          </a:p>
        </p:txBody>
      </p:sp>
      <p:sp>
        <p:nvSpPr>
          <p:cNvPr id="159" name="TextBox 65"/>
          <p:cNvSpPr txBox="1"/>
          <p:nvPr/>
        </p:nvSpPr>
        <p:spPr bwMode="auto">
          <a:xfrm>
            <a:off x="10342265" y="1514264"/>
            <a:ext cx="810594" cy="340776"/>
          </a:xfrm>
          <a:prstGeom prst="rect">
            <a:avLst/>
          </a:prstGeom>
          <a:solidFill>
            <a:srgbClr val="92D050"/>
          </a:solidFill>
          <a:ln w="9525">
            <a:solidFill>
              <a:srgbClr val="000000"/>
            </a:solidFill>
            <a:miter lim="800000"/>
            <a:headEnd/>
            <a:tailEnd/>
          </a:ln>
          <a:extLst/>
        </p:spPr>
        <p:txBody>
          <a:bodyPr wrap="square" lIns="35892" tIns="35892" rIns="35892" bIns="35892" rtlCol="0" anchor="ctr" anchorCtr="0">
            <a:noAutofit/>
          </a:bodyPr>
          <a:lstStyle/>
          <a:p>
            <a:pPr algn="ctr" defTabSz="911658">
              <a:spcAft>
                <a:spcPts val="599"/>
              </a:spcAft>
              <a:buClr>
                <a:srgbClr val="1F497D"/>
              </a:buClr>
              <a:buSzPct val="75000"/>
              <a:defRPr/>
            </a:pPr>
            <a:r>
              <a:rPr lang="en-US" altLang="zh-CN" sz="1200" kern="0" dirty="0">
                <a:solidFill>
                  <a:prstClr val="black"/>
                </a:solidFill>
                <a:latin typeface="Arial" panose="020B0604020202020204" pitchFamily="34" charset="0"/>
                <a:ea typeface="Arial Unicode MS" panose="020B0604020202020204" pitchFamily="34" charset="-122"/>
                <a:cs typeface="Arial" panose="020B0604020202020204" pitchFamily="34" charset="0"/>
              </a:rPr>
              <a:t>YANG</a:t>
            </a:r>
            <a:endParaRPr lang="zh-CN" altLang="en-US" sz="1200" kern="0" dirty="0">
              <a:solidFill>
                <a:prstClr val="black"/>
              </a:solidFill>
              <a:latin typeface="Arial" panose="020B0604020202020204" pitchFamily="34" charset="0"/>
              <a:ea typeface="Arial Unicode MS" panose="020B0604020202020204" pitchFamily="34" charset="-122"/>
              <a:cs typeface="Arial" panose="020B0604020202020204" pitchFamily="34" charset="0"/>
            </a:endParaRPr>
          </a:p>
        </p:txBody>
      </p:sp>
      <p:grpSp>
        <p:nvGrpSpPr>
          <p:cNvPr id="160" name="组合 159"/>
          <p:cNvGrpSpPr/>
          <p:nvPr/>
        </p:nvGrpSpPr>
        <p:grpSpPr>
          <a:xfrm>
            <a:off x="445217" y="3064502"/>
            <a:ext cx="1318458" cy="812902"/>
            <a:chOff x="-5221" y="3291412"/>
            <a:chExt cx="1385338" cy="854137"/>
          </a:xfrm>
        </p:grpSpPr>
        <p:sp>
          <p:nvSpPr>
            <p:cNvPr id="161" name="TextBox 139"/>
            <p:cNvSpPr txBox="1"/>
            <p:nvPr/>
          </p:nvSpPr>
          <p:spPr bwMode="auto">
            <a:xfrm>
              <a:off x="-5221" y="3535705"/>
              <a:ext cx="1385338" cy="609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186" tIns="34186" rIns="34186" bIns="34186" rtlCol="0" anchor="ctr" anchorCtr="0">
              <a:noAutofit/>
            </a:bodyPr>
            <a:lstStyle/>
            <a:p>
              <a:pPr algn="ctr" defTabSz="868280">
                <a:spcAft>
                  <a:spcPts val="571"/>
                </a:spcAft>
                <a:buClr>
                  <a:srgbClr val="1F497D"/>
                </a:buClr>
                <a:buSzPct val="75000"/>
                <a:defRPr/>
              </a:pPr>
              <a:r>
                <a:rPr lang="en-US" altLang="zh-CN" sz="1599" kern="0" dirty="0">
                  <a:solidFill>
                    <a:prstClr val="black"/>
                  </a:solidFill>
                  <a:latin typeface="Arial" panose="020B0604020202020204" pitchFamily="34" charset="0"/>
                  <a:ea typeface="Arial Unicode MS" panose="020B0604020202020204" pitchFamily="34" charset="-122"/>
                  <a:cs typeface="Arial" panose="020B0604020202020204" pitchFamily="34" charset="0"/>
                </a:rPr>
                <a:t>5G &amp; Cloud</a:t>
              </a:r>
            </a:p>
          </p:txBody>
        </p:sp>
        <p:sp>
          <p:nvSpPr>
            <p:cNvPr id="162" name="文本框 161"/>
            <p:cNvSpPr txBox="1"/>
            <p:nvPr/>
          </p:nvSpPr>
          <p:spPr>
            <a:xfrm>
              <a:off x="193768" y="3291412"/>
              <a:ext cx="1016624"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186" tIns="34186" rIns="34186" bIns="34186" rtlCol="0" anchor="ctr" anchorCtr="0">
              <a:noAutofit/>
            </a:bodyPr>
            <a:lstStyle>
              <a:defPPr>
                <a:defRPr lang="zh-CN"/>
              </a:defPPr>
              <a:lvl1pPr marR="0" lvl="0" indent="0" algn="ctr" defTabSz="912388" fontAlgn="auto">
                <a:lnSpc>
                  <a:spcPct val="100000"/>
                </a:lnSpc>
                <a:spcBef>
                  <a:spcPts val="0"/>
                </a:spcBef>
                <a:spcAft>
                  <a:spcPts val="599"/>
                </a:spcAft>
                <a:buClr>
                  <a:srgbClr val="1F497D"/>
                </a:buClr>
                <a:buSzPct val="75000"/>
                <a:buFontTx/>
                <a:buNone/>
                <a:tabLst/>
                <a:defRPr kumimoji="0" sz="1524" b="1" i="0" u="none" strike="noStrike" kern="0" cap="none" spc="0" normalizeH="0" baseline="0">
                  <a:ln>
                    <a:noFill/>
                  </a:ln>
                  <a:solidFill>
                    <a:prstClr val="black"/>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defRPr>
              </a:lvl1pPr>
            </a:lstStyle>
            <a:p>
              <a:pPr>
                <a:defRPr/>
              </a:pPr>
              <a:r>
                <a:rPr lang="en-US" altLang="zh-CN" sz="1599" dirty="0">
                  <a:latin typeface="Arial" panose="020B0604020202020204" pitchFamily="34" charset="0"/>
                  <a:cs typeface="Arial" panose="020B0604020202020204" pitchFamily="34" charset="0"/>
                </a:rPr>
                <a:t>2.0</a:t>
              </a:r>
              <a:endParaRPr lang="zh-CN" altLang="en-US" sz="1599" dirty="0">
                <a:latin typeface="Arial" panose="020B0604020202020204" pitchFamily="34" charset="0"/>
                <a:cs typeface="Arial" panose="020B0604020202020204" pitchFamily="34" charset="0"/>
              </a:endParaRPr>
            </a:p>
          </p:txBody>
        </p:sp>
      </p:grpSp>
      <p:sp>
        <p:nvSpPr>
          <p:cNvPr id="163" name="Rectangle 144"/>
          <p:cNvSpPr/>
          <p:nvPr/>
        </p:nvSpPr>
        <p:spPr>
          <a:xfrm>
            <a:off x="2131620" y="2099454"/>
            <a:ext cx="9384072" cy="2685988"/>
          </a:xfrm>
          <a:prstGeom prst="rect">
            <a:avLst/>
          </a:prstGeom>
          <a:solidFill>
            <a:srgbClr val="CCFFFF">
              <a:alpha val="50196"/>
            </a:srgbClr>
          </a:solidFill>
          <a:ln>
            <a:solidFill>
              <a:sysClr val="windowText" lastClr="000000"/>
            </a:solidFill>
          </a:ln>
        </p:spPr>
        <p:txBody>
          <a:bodyPr wrap="square" rtlCol="0" anchor="ctr">
            <a:noAutofit/>
          </a:bodyPr>
          <a:lstStyle/>
          <a:p>
            <a:pPr marL="173356" indent="-173356" algn="ctr" defTabSz="870269">
              <a:lnSpc>
                <a:spcPct val="120000"/>
              </a:lnSpc>
              <a:buClr>
                <a:srgbClr val="C00000"/>
              </a:buClr>
              <a:buSzPct val="60000"/>
              <a:defRPr/>
            </a:pPr>
            <a:endParaRPr lang="zh-CN" altLang="en-US" sz="1523" kern="0" dirty="0">
              <a:solidFill>
                <a:prstClr val="black"/>
              </a:solidFill>
              <a:latin typeface="Arial" panose="020B0604020202020204" pitchFamily="34" charset="0"/>
              <a:ea typeface="Arial Unicode MS" panose="020B0604020202020204" pitchFamily="34" charset="-122"/>
              <a:cs typeface="Arial" panose="020B0604020202020204" pitchFamily="34" charset="0"/>
            </a:endParaRPr>
          </a:p>
        </p:txBody>
      </p:sp>
      <p:sp>
        <p:nvSpPr>
          <p:cNvPr id="164" name="TextBox 122"/>
          <p:cNvSpPr txBox="1"/>
          <p:nvPr/>
        </p:nvSpPr>
        <p:spPr bwMode="auto">
          <a:xfrm>
            <a:off x="4986076" y="4175036"/>
            <a:ext cx="1229937" cy="382407"/>
          </a:xfrm>
          <a:prstGeom prst="rect">
            <a:avLst/>
          </a:prstGeom>
          <a:solidFill>
            <a:srgbClr val="92D050"/>
          </a:solidFill>
          <a:ln w="9525">
            <a:solidFill>
              <a:srgbClr val="000000"/>
            </a:solidFill>
            <a:miter lim="800000"/>
            <a:headEnd/>
            <a:tailEnd/>
          </a:ln>
          <a:extLst/>
        </p:spPr>
        <p:txBody>
          <a:bodyPr wrap="square" lIns="34186" tIns="34186" rIns="34186" bIns="34186" rtlCol="0" anchor="ctr" anchorCtr="0">
            <a:noAutofit/>
          </a:bodyPr>
          <a:lstStyle>
            <a:defPPr>
              <a:defRPr lang="en-US"/>
            </a:defPPr>
            <a:lvl1pPr marR="0" lvl="0" indent="0" algn="ctr" defTabSz="912388" fontAlgn="auto">
              <a:lnSpc>
                <a:spcPct val="100000"/>
              </a:lnSpc>
              <a:spcBef>
                <a:spcPts val="0"/>
              </a:spcBef>
              <a:spcAft>
                <a:spcPts val="599"/>
              </a:spcAft>
              <a:buClr>
                <a:srgbClr val="1F497D"/>
              </a:buClr>
              <a:buSzPct val="75000"/>
              <a:buFontTx/>
              <a:buNone/>
              <a:tabLst/>
              <a:defRPr kumimoji="0" sz="1400" b="0" i="0" u="none" strike="noStrike" kern="0" cap="none" spc="0" normalizeH="0" baseline="0">
                <a:ln>
                  <a:noFill/>
                </a:ln>
                <a:solidFill>
                  <a:prstClr val="black"/>
                </a:solidFill>
                <a:effectLst/>
                <a:uLnTx/>
                <a:uFillTx/>
                <a:latin typeface="Arial Unicode MS" panose="020B0604020202020204" pitchFamily="34" charset="-122"/>
                <a:ea typeface="微软雅黑" panose="020B0503020204020204" pitchFamily="34" charset="-122"/>
                <a:cs typeface="Arial Unicode MS" panose="020B0604020202020204" pitchFamily="34" charset="-122"/>
              </a:defRPr>
            </a:lvl1pPr>
          </a:lstStyle>
          <a:p>
            <a:pPr>
              <a:defRPr/>
            </a:pPr>
            <a:r>
              <a:rPr lang="en-US" altLang="zh-CN" sz="1332" b="1" dirty="0">
                <a:latin typeface="Arial" panose="020B0604020202020204" pitchFamily="34" charset="0"/>
                <a:ea typeface="Arial Unicode MS" panose="020B0604020202020204" pitchFamily="34" charset="-122"/>
                <a:cs typeface="Arial" panose="020B0604020202020204" pitchFamily="34" charset="0"/>
              </a:rPr>
              <a:t>Path Segment</a:t>
            </a:r>
            <a:endParaRPr lang="zh-CN" altLang="en-US" sz="1332" b="1" dirty="0">
              <a:latin typeface="Arial" panose="020B0604020202020204" pitchFamily="34" charset="0"/>
              <a:ea typeface="Arial Unicode MS" panose="020B0604020202020204" pitchFamily="34" charset="-122"/>
              <a:cs typeface="Arial" panose="020B0604020202020204" pitchFamily="34" charset="0"/>
            </a:endParaRPr>
          </a:p>
        </p:txBody>
      </p:sp>
      <p:sp>
        <p:nvSpPr>
          <p:cNvPr id="165" name="TextBox 128"/>
          <p:cNvSpPr txBox="1"/>
          <p:nvPr/>
        </p:nvSpPr>
        <p:spPr bwMode="auto">
          <a:xfrm>
            <a:off x="7862430" y="4169575"/>
            <a:ext cx="782969" cy="387868"/>
          </a:xfrm>
          <a:prstGeom prst="rect">
            <a:avLst/>
          </a:prstGeom>
          <a:solidFill>
            <a:srgbClr val="92D050"/>
          </a:solidFill>
          <a:ln w="9525">
            <a:solidFill>
              <a:srgbClr val="000000"/>
            </a:solidFill>
            <a:miter lim="800000"/>
            <a:headEnd/>
            <a:tailEnd/>
          </a:ln>
          <a:extLst/>
        </p:spPr>
        <p:txBody>
          <a:bodyPr wrap="square" lIns="34186" tIns="34186" rIns="34186" bIns="34186" rtlCol="0" anchor="ctr" anchorCtr="0">
            <a:noAutofit/>
          </a:bodyPr>
          <a:lstStyle>
            <a:defPPr>
              <a:defRPr lang="zh-CN"/>
            </a:defPPr>
            <a:lvl1pPr marL="0" marR="0" lvl="0" indent="0" algn="ctr" defTabSz="912388" eaLnBrk="1" fontAlgn="auto" latinLnBrk="0" hangingPunct="1">
              <a:lnSpc>
                <a:spcPct val="100000"/>
              </a:lnSpc>
              <a:spcBef>
                <a:spcPts val="0"/>
              </a:spcBef>
              <a:spcAft>
                <a:spcPts val="599"/>
              </a:spcAft>
              <a:buClr>
                <a:srgbClr val="1F497D"/>
              </a:buClr>
              <a:buSzPct val="75000"/>
              <a:buFontTx/>
              <a:buNone/>
              <a:tabLst/>
              <a:defRPr kumimoji="0" sz="1333" i="0" u="none" strike="noStrike" kern="0" cap="none" spc="0" normalizeH="0" baseline="0">
                <a:ln>
                  <a:noFill/>
                </a:ln>
                <a:solidFill>
                  <a:srgbClr val="FF0000"/>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defRPr>
            </a:lvl1pPr>
          </a:lstStyle>
          <a:p>
            <a:pPr>
              <a:defRPr/>
            </a:pPr>
            <a:r>
              <a:rPr lang="en-US" altLang="zh-CN" sz="1332" dirty="0">
                <a:solidFill>
                  <a:prstClr val="black"/>
                </a:solidFill>
                <a:latin typeface="Arial" panose="020B0604020202020204" pitchFamily="34" charset="0"/>
                <a:cs typeface="Arial" panose="020B0604020202020204" pitchFamily="34" charset="0"/>
              </a:rPr>
              <a:t>DETNET</a:t>
            </a:r>
            <a:endParaRPr lang="zh-CN" altLang="en-US" sz="1332" dirty="0">
              <a:solidFill>
                <a:prstClr val="black"/>
              </a:solidFill>
              <a:latin typeface="Arial" panose="020B0604020202020204" pitchFamily="34" charset="0"/>
              <a:cs typeface="Arial" panose="020B0604020202020204" pitchFamily="34" charset="0"/>
            </a:endParaRPr>
          </a:p>
        </p:txBody>
      </p:sp>
      <p:sp>
        <p:nvSpPr>
          <p:cNvPr id="166" name="TextBox 128"/>
          <p:cNvSpPr txBox="1"/>
          <p:nvPr/>
        </p:nvSpPr>
        <p:spPr bwMode="auto">
          <a:xfrm>
            <a:off x="3957846" y="4169575"/>
            <a:ext cx="711485" cy="387868"/>
          </a:xfrm>
          <a:prstGeom prst="rect">
            <a:avLst/>
          </a:prstGeom>
          <a:solidFill>
            <a:srgbClr val="00B050"/>
          </a:solidFill>
          <a:ln w="9525">
            <a:solidFill>
              <a:srgbClr val="000000"/>
            </a:solidFill>
            <a:miter lim="800000"/>
            <a:headEnd/>
            <a:tailEnd/>
          </a:ln>
          <a:extLst/>
        </p:spPr>
        <p:txBody>
          <a:bodyPr wrap="square" lIns="35892" tIns="35892" rIns="35892" bIns="35892" rtlCol="0" anchor="ctr" anchorCtr="0">
            <a:noAutofit/>
          </a:bodyPr>
          <a:lstStyle>
            <a:defPPr>
              <a:defRPr lang="zh-CN"/>
            </a:defPPr>
            <a:lvl1pPr marL="0" algn="ctr" defTabSz="913765" eaLnBrk="1" fontAlgn="auto" latinLnBrk="0" hangingPunct="1">
              <a:spcBef>
                <a:spcPts val="0"/>
              </a:spcBef>
              <a:spcAft>
                <a:spcPts val="0"/>
              </a:spcAft>
              <a:buClrTx/>
              <a:buFontTx/>
              <a:buNone/>
              <a:defRPr sz="1200">
                <a:solidFill>
                  <a:srgbClr val="1D1D1A"/>
                </a:solidFill>
                <a:latin typeface="Arial" panose="020B0604020202020204"/>
                <a:ea typeface="黑体" panose="02010609060101010101" pitchFamily="49" charset="-122"/>
              </a:defRPr>
            </a:lvl1pPr>
            <a:lvl2pPr defTabSz="913765" eaLnBrk="1" latinLnBrk="0" hangingPunct="1">
              <a:defRPr sz="1800">
                <a:latin typeface="+mn-lt"/>
                <a:ea typeface="+mn-ea"/>
              </a:defRPr>
            </a:lvl2pPr>
            <a:lvl3pPr defTabSz="913765" eaLnBrk="1" latinLnBrk="0" hangingPunct="1">
              <a:defRPr sz="1800">
                <a:latin typeface="+mn-lt"/>
                <a:ea typeface="+mn-ea"/>
              </a:defRPr>
            </a:lvl3pPr>
            <a:lvl4pPr defTabSz="913765" eaLnBrk="1" latinLnBrk="0" hangingPunct="1">
              <a:defRPr sz="1800">
                <a:latin typeface="+mn-lt"/>
                <a:ea typeface="+mn-ea"/>
              </a:defRPr>
            </a:lvl4pPr>
            <a:lvl5pPr defTabSz="913765" eaLnBrk="1" latinLnBrk="0" hangingPunct="1">
              <a:defRPr sz="1800">
                <a:latin typeface="+mn-lt"/>
                <a:ea typeface="+mn-ea"/>
              </a:defRPr>
            </a:lvl5pPr>
            <a:lvl6pPr defTabSz="913765">
              <a:defRPr sz="1800">
                <a:latin typeface="+mn-lt"/>
                <a:ea typeface="+mn-ea"/>
              </a:defRPr>
            </a:lvl6pPr>
            <a:lvl7pPr defTabSz="913765">
              <a:defRPr sz="1800">
                <a:latin typeface="+mn-lt"/>
                <a:ea typeface="+mn-ea"/>
              </a:defRPr>
            </a:lvl7pPr>
            <a:lvl8pPr defTabSz="913765">
              <a:defRPr sz="1800">
                <a:latin typeface="+mn-lt"/>
                <a:ea typeface="+mn-ea"/>
              </a:defRPr>
            </a:lvl8pPr>
            <a:lvl9pPr defTabSz="913765">
              <a:defRPr sz="1800">
                <a:latin typeface="+mn-lt"/>
                <a:ea typeface="+mn-ea"/>
              </a:defRPr>
            </a:lvl9pPr>
          </a:lstStyle>
          <a:p>
            <a:pPr>
              <a:defRPr/>
            </a:pPr>
            <a:r>
              <a:rPr lang="en-US" altLang="zh-CN" kern="0" dirty="0">
                <a:latin typeface="Arial" panose="020B0604020202020204" pitchFamily="34" charset="0"/>
                <a:cs typeface="Arial" panose="020B0604020202020204" pitchFamily="34" charset="0"/>
              </a:rPr>
              <a:t>OAM</a:t>
            </a:r>
            <a:endParaRPr lang="zh-CN" altLang="en-US" kern="0" dirty="0">
              <a:latin typeface="Arial" panose="020B0604020202020204" pitchFamily="34" charset="0"/>
              <a:cs typeface="Arial" panose="020B0604020202020204" pitchFamily="34" charset="0"/>
            </a:endParaRPr>
          </a:p>
        </p:txBody>
      </p:sp>
      <p:sp>
        <p:nvSpPr>
          <p:cNvPr id="167" name="TextBox 128"/>
          <p:cNvSpPr txBox="1"/>
          <p:nvPr/>
        </p:nvSpPr>
        <p:spPr bwMode="auto">
          <a:xfrm>
            <a:off x="7435688" y="2329880"/>
            <a:ext cx="913853" cy="396002"/>
          </a:xfrm>
          <a:prstGeom prst="rect">
            <a:avLst/>
          </a:prstGeom>
          <a:solidFill>
            <a:sysClr val="window" lastClr="FFFFFF"/>
          </a:solidFill>
          <a:ln w="9525">
            <a:solidFill>
              <a:srgbClr val="000000"/>
            </a:solidFill>
            <a:miter lim="800000"/>
            <a:headEnd/>
            <a:tailEnd/>
          </a:ln>
          <a:extLst/>
        </p:spPr>
        <p:txBody>
          <a:bodyPr wrap="square" lIns="34186" tIns="34186" rIns="34186" bIns="34186" rtlCol="0" anchor="ctr" anchorCtr="0">
            <a:noAutofit/>
          </a:bodyPr>
          <a:lstStyle>
            <a:defPPr>
              <a:defRPr lang="zh-CN"/>
            </a:defPPr>
            <a:lvl1pPr marR="0" lvl="0" indent="0" algn="ctr" defTabSz="912388" fontAlgn="auto">
              <a:lnSpc>
                <a:spcPct val="100000"/>
              </a:lnSpc>
              <a:spcBef>
                <a:spcPts val="0"/>
              </a:spcBef>
              <a:spcAft>
                <a:spcPts val="599"/>
              </a:spcAft>
              <a:buClr>
                <a:srgbClr val="1F497D"/>
              </a:buClr>
              <a:buSzPct val="75000"/>
              <a:buFontTx/>
              <a:buNone/>
              <a:tabLst/>
              <a:defRPr kumimoji="0" sz="1400" b="0" i="0" u="none" strike="noStrike" kern="0" cap="none" spc="0" normalizeH="0" baseline="0">
                <a:ln>
                  <a:noFill/>
                </a:ln>
                <a:solidFill>
                  <a:prstClr val="black"/>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defRPr>
            </a:lvl1pPr>
          </a:lstStyle>
          <a:p>
            <a:pPr>
              <a:defRPr/>
            </a:pPr>
            <a:r>
              <a:rPr lang="en-US" altLang="zh-CN" sz="1332" dirty="0">
                <a:latin typeface="Arial" panose="020B0604020202020204" pitchFamily="34" charset="0"/>
                <a:cs typeface="Arial" panose="020B0604020202020204" pitchFamily="34" charset="0"/>
              </a:rPr>
              <a:t>IPv6 Slice ID CP</a:t>
            </a:r>
            <a:endParaRPr lang="zh-CN" altLang="en-US" sz="1332" dirty="0">
              <a:latin typeface="Arial" panose="020B0604020202020204" pitchFamily="34" charset="0"/>
              <a:cs typeface="Arial" panose="020B0604020202020204" pitchFamily="34" charset="0"/>
            </a:endParaRPr>
          </a:p>
        </p:txBody>
      </p:sp>
      <p:sp>
        <p:nvSpPr>
          <p:cNvPr id="168" name="TextBox 122"/>
          <p:cNvSpPr txBox="1"/>
          <p:nvPr/>
        </p:nvSpPr>
        <p:spPr bwMode="auto">
          <a:xfrm>
            <a:off x="8443759" y="2338012"/>
            <a:ext cx="1111039" cy="387868"/>
          </a:xfrm>
          <a:prstGeom prst="rect">
            <a:avLst/>
          </a:prstGeom>
          <a:solidFill>
            <a:srgbClr val="FFFFFF"/>
          </a:solidFill>
          <a:ln w="9525">
            <a:solidFill>
              <a:srgbClr val="000000"/>
            </a:solidFill>
            <a:miter lim="800000"/>
            <a:headEnd/>
            <a:tailEnd/>
          </a:ln>
          <a:extLst/>
        </p:spPr>
        <p:txBody>
          <a:bodyPr wrap="square" lIns="34186" tIns="34186" rIns="34186" bIns="34186" rtlCol="0" anchor="ctr" anchorCtr="0">
            <a:noAutofit/>
          </a:bodyPr>
          <a:lstStyle>
            <a:defPPr>
              <a:defRPr lang="zh-CN"/>
            </a:defPPr>
            <a:lvl1pPr marR="0" lvl="0" indent="0" algn="ctr" defTabSz="912388" fontAlgn="auto">
              <a:lnSpc>
                <a:spcPts val="800"/>
              </a:lnSpc>
              <a:spcBef>
                <a:spcPts val="0"/>
              </a:spcBef>
              <a:spcAft>
                <a:spcPts val="599"/>
              </a:spcAft>
              <a:buClr>
                <a:srgbClr val="1F497D"/>
              </a:buClr>
              <a:buSzPct val="75000"/>
              <a:buFontTx/>
              <a:buNone/>
              <a:tabLst/>
              <a:defRPr kumimoji="0" sz="1333" b="0" i="0" u="none" strike="noStrike" kern="0" cap="none" spc="0" normalizeH="0" baseline="0">
                <a:ln>
                  <a:noFill/>
                </a:ln>
                <a:solidFill>
                  <a:prstClr val="black"/>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defRPr>
            </a:lvl1pPr>
          </a:lstStyle>
          <a:p>
            <a:pPr>
              <a:lnSpc>
                <a:spcPct val="100000"/>
              </a:lnSpc>
              <a:spcAft>
                <a:spcPts val="0"/>
              </a:spcAft>
              <a:defRPr/>
            </a:pPr>
            <a:r>
              <a:rPr lang="en-US" altLang="zh-CN" sz="1332" dirty="0">
                <a:latin typeface="Arial" panose="020B0604020202020204" pitchFamily="34" charset="0"/>
                <a:cs typeface="Arial" panose="020B0604020202020204" pitchFamily="34" charset="0"/>
              </a:rPr>
              <a:t>Inter-Domain Slicing</a:t>
            </a:r>
            <a:endParaRPr lang="zh-CN" altLang="en-US" sz="1332" dirty="0">
              <a:latin typeface="Arial" panose="020B0604020202020204" pitchFamily="34" charset="0"/>
              <a:cs typeface="Arial" panose="020B0604020202020204" pitchFamily="34" charset="0"/>
            </a:endParaRPr>
          </a:p>
        </p:txBody>
      </p:sp>
      <p:sp>
        <p:nvSpPr>
          <p:cNvPr id="169" name="TextBox 122"/>
          <p:cNvSpPr txBox="1"/>
          <p:nvPr/>
        </p:nvSpPr>
        <p:spPr bwMode="auto">
          <a:xfrm>
            <a:off x="4460619" y="2323807"/>
            <a:ext cx="877275" cy="382407"/>
          </a:xfrm>
          <a:prstGeom prst="rect">
            <a:avLst/>
          </a:prstGeom>
          <a:solidFill>
            <a:srgbClr val="92D050"/>
          </a:solidFill>
          <a:ln w="9525">
            <a:solidFill>
              <a:srgbClr val="000000"/>
            </a:solidFill>
            <a:miter lim="800000"/>
            <a:headEnd/>
            <a:tailEnd/>
          </a:ln>
          <a:extLst/>
        </p:spPr>
        <p:txBody>
          <a:bodyPr wrap="square" lIns="34186" tIns="34186" rIns="34186" bIns="34186" rtlCol="0" anchor="ctr" anchorCtr="0">
            <a:noAutofit/>
          </a:bodyPr>
          <a:lstStyle>
            <a:defPPr>
              <a:defRPr lang="zh-CN"/>
            </a:defPPr>
            <a:lvl1pPr marR="0" lvl="0" indent="0" algn="ctr" defTabSz="912388" fontAlgn="auto">
              <a:lnSpc>
                <a:spcPct val="100000"/>
              </a:lnSpc>
              <a:spcBef>
                <a:spcPts val="0"/>
              </a:spcBef>
              <a:spcAft>
                <a:spcPts val="599"/>
              </a:spcAft>
              <a:buClr>
                <a:srgbClr val="1F497D"/>
              </a:buClr>
              <a:buSzPct val="75000"/>
              <a:buFontTx/>
              <a:buNone/>
              <a:tabLst/>
              <a:defRPr kumimoji="0" sz="1000" b="0" i="0" u="none" strike="noStrike" kern="0" cap="none" spc="0" normalizeH="0" baseline="0">
                <a:ln>
                  <a:noFill/>
                </a:ln>
                <a:solidFill>
                  <a:prstClr val="black"/>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defRPr>
            </a:lvl1pPr>
          </a:lstStyle>
          <a:p>
            <a:pPr>
              <a:defRPr/>
            </a:pPr>
            <a:r>
              <a:rPr lang="en-US" altLang="zh-CN" sz="1332" dirty="0">
                <a:latin typeface="Arial" panose="020B0604020202020204" pitchFamily="34" charset="0"/>
                <a:cs typeface="Arial" panose="020B0604020202020204" pitchFamily="34" charset="0"/>
              </a:rPr>
              <a:t>SR SID DP</a:t>
            </a:r>
            <a:endParaRPr lang="zh-CN" altLang="en-US" sz="1332" dirty="0">
              <a:latin typeface="Arial" panose="020B0604020202020204" pitchFamily="34" charset="0"/>
              <a:cs typeface="Arial" panose="020B0604020202020204" pitchFamily="34" charset="0"/>
            </a:endParaRPr>
          </a:p>
        </p:txBody>
      </p:sp>
      <p:sp>
        <p:nvSpPr>
          <p:cNvPr id="170" name="TextBox 128"/>
          <p:cNvSpPr txBox="1"/>
          <p:nvPr/>
        </p:nvSpPr>
        <p:spPr bwMode="auto">
          <a:xfrm>
            <a:off x="5486502" y="2328173"/>
            <a:ext cx="925908" cy="387868"/>
          </a:xfrm>
          <a:prstGeom prst="rect">
            <a:avLst/>
          </a:prstGeom>
          <a:solidFill>
            <a:srgbClr val="92D050"/>
          </a:solidFill>
          <a:ln w="9525">
            <a:solidFill>
              <a:srgbClr val="000000"/>
            </a:solidFill>
            <a:miter lim="800000"/>
            <a:headEnd/>
            <a:tailEnd/>
          </a:ln>
          <a:extLst/>
        </p:spPr>
        <p:txBody>
          <a:bodyPr wrap="square" lIns="34186" tIns="34186" rIns="34186" bIns="34186" rtlCol="0" anchor="ctr" anchorCtr="0">
            <a:noAutofit/>
          </a:bodyPr>
          <a:lstStyle>
            <a:defPPr>
              <a:defRPr lang="zh-CN"/>
            </a:defPPr>
            <a:lvl1pPr marL="0" marR="0" lvl="0" indent="0" algn="ctr" defTabSz="912388" eaLnBrk="1" fontAlgn="auto" latinLnBrk="0" hangingPunct="1">
              <a:lnSpc>
                <a:spcPct val="100000"/>
              </a:lnSpc>
              <a:spcBef>
                <a:spcPts val="0"/>
              </a:spcBef>
              <a:spcAft>
                <a:spcPts val="599"/>
              </a:spcAft>
              <a:buClr>
                <a:srgbClr val="1F497D"/>
              </a:buClr>
              <a:buSzPct val="75000"/>
              <a:buFontTx/>
              <a:buNone/>
              <a:tabLst/>
              <a:defRPr kumimoji="0" sz="1333" b="0" i="0" u="none" strike="noStrike" kern="0" cap="none" spc="0" normalizeH="0" baseline="0">
                <a:ln>
                  <a:noFill/>
                </a:ln>
                <a:solidFill>
                  <a:prstClr val="black"/>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defRPr>
            </a:lvl1pPr>
          </a:lstStyle>
          <a:p>
            <a:pPr>
              <a:defRPr/>
            </a:pPr>
            <a:r>
              <a:rPr lang="en-US" altLang="zh-CN" sz="1332" dirty="0">
                <a:latin typeface="Arial" panose="020B0604020202020204" pitchFamily="34" charset="0"/>
                <a:cs typeface="Arial" panose="020B0604020202020204" pitchFamily="34" charset="0"/>
              </a:rPr>
              <a:t>IPv6 Slice ID DP</a:t>
            </a:r>
            <a:endParaRPr lang="zh-CN" altLang="en-US" sz="1332" dirty="0">
              <a:latin typeface="Arial" panose="020B0604020202020204" pitchFamily="34" charset="0"/>
              <a:cs typeface="Arial" panose="020B0604020202020204" pitchFamily="34" charset="0"/>
            </a:endParaRPr>
          </a:p>
        </p:txBody>
      </p:sp>
      <p:sp>
        <p:nvSpPr>
          <p:cNvPr id="171" name="TextBox 128"/>
          <p:cNvSpPr txBox="1"/>
          <p:nvPr/>
        </p:nvSpPr>
        <p:spPr bwMode="auto">
          <a:xfrm>
            <a:off x="6554562" y="2329761"/>
            <a:ext cx="710828" cy="396002"/>
          </a:xfrm>
          <a:prstGeom prst="rect">
            <a:avLst/>
          </a:prstGeom>
          <a:solidFill>
            <a:srgbClr val="92D050"/>
          </a:solidFill>
          <a:ln w="9525">
            <a:solidFill>
              <a:srgbClr val="000000"/>
            </a:solidFill>
            <a:miter lim="800000"/>
            <a:headEnd/>
            <a:tailEnd/>
          </a:ln>
          <a:extLst/>
        </p:spPr>
        <p:txBody>
          <a:bodyPr wrap="square" lIns="34186" tIns="34186" rIns="34186" bIns="34186" rtlCol="0" anchor="ctr" anchorCtr="0">
            <a:noAutofit/>
          </a:bodyPr>
          <a:lstStyle>
            <a:defPPr>
              <a:defRPr lang="zh-CN"/>
            </a:defPPr>
            <a:lvl1pPr marR="0" lvl="0" indent="0" algn="ctr" defTabSz="912388" fontAlgn="auto">
              <a:lnSpc>
                <a:spcPct val="100000"/>
              </a:lnSpc>
              <a:spcBef>
                <a:spcPts val="0"/>
              </a:spcBef>
              <a:spcAft>
                <a:spcPts val="599"/>
              </a:spcAft>
              <a:buClr>
                <a:srgbClr val="1F497D"/>
              </a:buClr>
              <a:buSzPct val="75000"/>
              <a:buFontTx/>
              <a:buNone/>
              <a:tabLst/>
              <a:defRPr kumimoji="0" sz="1333" b="0" i="0" u="none" strike="noStrike" kern="0" cap="none" spc="0" normalizeH="0" baseline="0">
                <a:ln>
                  <a:noFill/>
                </a:ln>
                <a:solidFill>
                  <a:prstClr val="black"/>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defRPr>
            </a:lvl1pPr>
          </a:lstStyle>
          <a:p>
            <a:pPr>
              <a:defRPr/>
            </a:pPr>
            <a:r>
              <a:rPr lang="en-US" altLang="zh-CN" sz="1332" dirty="0">
                <a:latin typeface="Arial" panose="020B0604020202020204" pitchFamily="34" charset="0"/>
                <a:cs typeface="Arial" panose="020B0604020202020204" pitchFamily="34" charset="0"/>
              </a:rPr>
              <a:t>SR SID CP</a:t>
            </a:r>
            <a:endParaRPr lang="zh-CN" altLang="en-US" sz="1332" dirty="0">
              <a:latin typeface="Arial" panose="020B0604020202020204" pitchFamily="34" charset="0"/>
              <a:cs typeface="Arial" panose="020B0604020202020204" pitchFamily="34" charset="0"/>
            </a:endParaRPr>
          </a:p>
        </p:txBody>
      </p:sp>
      <p:sp>
        <p:nvSpPr>
          <p:cNvPr id="172" name="矩形 171"/>
          <p:cNvSpPr/>
          <p:nvPr/>
        </p:nvSpPr>
        <p:spPr>
          <a:xfrm>
            <a:off x="2322743" y="2405557"/>
            <a:ext cx="785486" cy="338422"/>
          </a:xfrm>
          <a:prstGeom prst="rect">
            <a:avLst/>
          </a:prstGeom>
        </p:spPr>
        <p:txBody>
          <a:bodyPr wrap="none">
            <a:spAutoFit/>
          </a:bodyPr>
          <a:lstStyle/>
          <a:p>
            <a:pPr algn="ctr" defTabSz="868280">
              <a:spcAft>
                <a:spcPts val="571"/>
              </a:spcAft>
              <a:buClr>
                <a:srgbClr val="1F497D"/>
              </a:buClr>
              <a:buSzPct val="75000"/>
              <a:defRPr/>
            </a:pPr>
            <a:r>
              <a:rPr lang="en-US" altLang="zh-CN" sz="1599" kern="0" dirty="0">
                <a:solidFill>
                  <a:prstClr val="black"/>
                </a:solidFill>
                <a:latin typeface="Arial" panose="020B0604020202020204" pitchFamily="34" charset="0"/>
                <a:ea typeface="Arial Unicode MS" panose="020B0604020202020204" pitchFamily="34" charset="-122"/>
                <a:cs typeface="Arial" panose="020B0604020202020204" pitchFamily="34" charset="0"/>
              </a:rPr>
              <a:t>Slicing</a:t>
            </a:r>
          </a:p>
        </p:txBody>
      </p:sp>
      <p:sp>
        <p:nvSpPr>
          <p:cNvPr id="173" name="矩形 172"/>
          <p:cNvSpPr/>
          <p:nvPr/>
        </p:nvSpPr>
        <p:spPr>
          <a:xfrm>
            <a:off x="2400845" y="2900360"/>
            <a:ext cx="594648" cy="369092"/>
          </a:xfrm>
          <a:prstGeom prst="rect">
            <a:avLst/>
          </a:prstGeom>
        </p:spPr>
        <p:txBody>
          <a:bodyPr wrap="none">
            <a:spAutoFit/>
          </a:bodyPr>
          <a:lstStyle/>
          <a:p>
            <a:pPr algn="ctr" defTabSz="868280">
              <a:spcAft>
                <a:spcPts val="571"/>
              </a:spcAft>
              <a:buClr>
                <a:srgbClr val="1F497D"/>
              </a:buClr>
              <a:buSzPct val="75000"/>
              <a:defRPr/>
            </a:pPr>
            <a:r>
              <a:rPr lang="en-US" altLang="zh-CN" sz="1798" kern="0" dirty="0">
                <a:solidFill>
                  <a:prstClr val="black"/>
                </a:solidFill>
                <a:latin typeface="Arial" panose="020B0604020202020204" pitchFamily="34" charset="0"/>
                <a:ea typeface="Arial Unicode MS" panose="020B0604020202020204" pitchFamily="34" charset="-122"/>
                <a:cs typeface="Arial" panose="020B0604020202020204" pitchFamily="34" charset="0"/>
              </a:rPr>
              <a:t>IFIT</a:t>
            </a:r>
            <a:endParaRPr lang="zh-CN" altLang="en-US" sz="1798" kern="0" dirty="0">
              <a:solidFill>
                <a:prstClr val="black"/>
              </a:solidFill>
              <a:latin typeface="Arial" panose="020B0604020202020204" pitchFamily="34" charset="0"/>
              <a:ea typeface="Arial Unicode MS" panose="020B0604020202020204" pitchFamily="34" charset="-122"/>
              <a:cs typeface="Arial" panose="020B0604020202020204" pitchFamily="34" charset="0"/>
            </a:endParaRPr>
          </a:p>
        </p:txBody>
      </p:sp>
      <p:sp>
        <p:nvSpPr>
          <p:cNvPr id="174" name="矩形 173"/>
          <p:cNvSpPr/>
          <p:nvPr/>
        </p:nvSpPr>
        <p:spPr>
          <a:xfrm>
            <a:off x="2064508" y="3409814"/>
            <a:ext cx="1401170" cy="584547"/>
          </a:xfrm>
          <a:prstGeom prst="rect">
            <a:avLst/>
          </a:prstGeom>
        </p:spPr>
        <p:txBody>
          <a:bodyPr wrap="square">
            <a:spAutoFit/>
          </a:bodyPr>
          <a:lstStyle/>
          <a:p>
            <a:pPr algn="ctr" defTabSz="868280">
              <a:spcAft>
                <a:spcPts val="571"/>
              </a:spcAft>
              <a:buClr>
                <a:srgbClr val="1F497D"/>
              </a:buClr>
              <a:buSzPct val="75000"/>
              <a:defRPr/>
            </a:pPr>
            <a:r>
              <a:rPr lang="en-US" altLang="zh-CN" sz="1599" kern="0" dirty="0">
                <a:solidFill>
                  <a:prstClr val="black"/>
                </a:solidFill>
                <a:latin typeface="Arial" panose="020B0604020202020204" pitchFamily="34" charset="0"/>
                <a:ea typeface="Arial Unicode MS" panose="020B0604020202020204" pitchFamily="34" charset="-122"/>
                <a:cs typeface="Arial" panose="020B0604020202020204" pitchFamily="34" charset="0"/>
              </a:rPr>
              <a:t>SRv6 Compression</a:t>
            </a:r>
            <a:endParaRPr lang="zh-CN" altLang="en-US" sz="1599" kern="0" dirty="0">
              <a:solidFill>
                <a:prstClr val="black"/>
              </a:solidFill>
              <a:latin typeface="Arial" panose="020B0604020202020204" pitchFamily="34" charset="0"/>
              <a:ea typeface="Arial Unicode MS" panose="020B0604020202020204" pitchFamily="34" charset="-122"/>
              <a:cs typeface="Arial" panose="020B0604020202020204" pitchFamily="34" charset="0"/>
            </a:endParaRPr>
          </a:p>
        </p:txBody>
      </p:sp>
      <p:sp>
        <p:nvSpPr>
          <p:cNvPr id="175" name="TextBox 128"/>
          <p:cNvSpPr txBox="1"/>
          <p:nvPr/>
        </p:nvSpPr>
        <p:spPr bwMode="auto">
          <a:xfrm>
            <a:off x="7500136" y="2881028"/>
            <a:ext cx="751010" cy="396002"/>
          </a:xfrm>
          <a:prstGeom prst="rect">
            <a:avLst/>
          </a:prstGeom>
          <a:solidFill>
            <a:srgbClr val="92D050"/>
          </a:solidFill>
          <a:ln w="9525">
            <a:solidFill>
              <a:srgbClr val="000000"/>
            </a:solidFill>
            <a:miter lim="800000"/>
            <a:headEnd/>
            <a:tailEnd/>
          </a:ln>
          <a:extLst/>
        </p:spPr>
        <p:txBody>
          <a:bodyPr wrap="square" lIns="34186" tIns="34186" rIns="34186" bIns="34186" rtlCol="0" anchor="ctr" anchorCtr="0">
            <a:noAutofit/>
          </a:bodyPr>
          <a:lstStyle>
            <a:defPPr>
              <a:defRPr lang="zh-CN"/>
            </a:defPPr>
            <a:lvl1pPr marL="0" marR="0" lvl="0" indent="0" algn="ctr" defTabSz="912388" eaLnBrk="1" fontAlgn="auto" latinLnBrk="0" hangingPunct="1">
              <a:lnSpc>
                <a:spcPct val="100000"/>
              </a:lnSpc>
              <a:spcBef>
                <a:spcPts val="0"/>
              </a:spcBef>
              <a:spcAft>
                <a:spcPts val="599"/>
              </a:spcAft>
              <a:buClr>
                <a:srgbClr val="1F497D"/>
              </a:buClr>
              <a:buSzPct val="75000"/>
              <a:buFontTx/>
              <a:buNone/>
              <a:tabLst/>
              <a:defRPr kumimoji="0" sz="1333" b="0" i="0" u="none" strike="noStrike" kern="0" cap="none" spc="0" normalizeH="0" baseline="0">
                <a:ln>
                  <a:noFill/>
                </a:ln>
                <a:solidFill>
                  <a:prstClr val="black"/>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defRPr>
            </a:lvl1pPr>
          </a:lstStyle>
          <a:p>
            <a:pPr>
              <a:defRPr/>
            </a:pPr>
            <a:r>
              <a:rPr lang="en-US" altLang="zh-CN" sz="1332" dirty="0">
                <a:latin typeface="Arial" panose="020B0604020202020204" pitchFamily="34" charset="0"/>
                <a:cs typeface="Arial" panose="020B0604020202020204" pitchFamily="34" charset="0"/>
              </a:rPr>
              <a:t>BGP-LS</a:t>
            </a:r>
            <a:endParaRPr lang="zh-CN" altLang="en-US" sz="1332" dirty="0">
              <a:latin typeface="Arial" panose="020B0604020202020204" pitchFamily="34" charset="0"/>
              <a:cs typeface="Arial" panose="020B0604020202020204" pitchFamily="34" charset="0"/>
            </a:endParaRPr>
          </a:p>
        </p:txBody>
      </p:sp>
      <p:sp>
        <p:nvSpPr>
          <p:cNvPr id="176" name="TextBox 122"/>
          <p:cNvSpPr txBox="1"/>
          <p:nvPr/>
        </p:nvSpPr>
        <p:spPr bwMode="auto">
          <a:xfrm>
            <a:off x="9545644" y="2889160"/>
            <a:ext cx="851197" cy="387868"/>
          </a:xfrm>
          <a:prstGeom prst="rect">
            <a:avLst/>
          </a:prstGeom>
          <a:solidFill>
            <a:srgbClr val="92D050"/>
          </a:solidFill>
          <a:ln w="9525">
            <a:solidFill>
              <a:srgbClr val="000000"/>
            </a:solidFill>
            <a:miter lim="800000"/>
            <a:headEnd/>
            <a:tailEnd/>
          </a:ln>
          <a:extLst/>
        </p:spPr>
        <p:txBody>
          <a:bodyPr wrap="square" lIns="34186" tIns="34186" rIns="34186" bIns="34186" rtlCol="0" anchor="ctr" anchorCtr="0">
            <a:noAutofit/>
          </a:bodyPr>
          <a:lstStyle>
            <a:defPPr>
              <a:defRPr lang="zh-CN"/>
            </a:defPPr>
            <a:lvl1pPr marL="0" marR="0" lvl="0" indent="0" algn="ctr" defTabSz="912388" eaLnBrk="1" fontAlgn="auto" latinLnBrk="0" hangingPunct="1">
              <a:lnSpc>
                <a:spcPct val="100000"/>
              </a:lnSpc>
              <a:spcBef>
                <a:spcPts val="0"/>
              </a:spcBef>
              <a:spcAft>
                <a:spcPts val="599"/>
              </a:spcAft>
              <a:buClr>
                <a:srgbClr val="1F497D"/>
              </a:buClr>
              <a:buSzPct val="75000"/>
              <a:buFontTx/>
              <a:buNone/>
              <a:tabLst/>
              <a:defRPr kumimoji="0" sz="1333" b="0" i="0" u="none" strike="noStrike" kern="0" cap="none" spc="0" normalizeH="0" baseline="0">
                <a:ln>
                  <a:noFill/>
                </a:ln>
                <a:solidFill>
                  <a:prstClr val="black"/>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defRPr>
            </a:lvl1pPr>
          </a:lstStyle>
          <a:p>
            <a:pPr>
              <a:defRPr/>
            </a:pPr>
            <a:r>
              <a:rPr lang="en-US" altLang="zh-CN" sz="1332" dirty="0">
                <a:latin typeface="Arial" panose="020B0604020202020204" pitchFamily="34" charset="0"/>
                <a:cs typeface="Arial" panose="020B0604020202020204" pitchFamily="34" charset="0"/>
              </a:rPr>
              <a:t>PCEP</a:t>
            </a:r>
            <a:endParaRPr lang="zh-CN" altLang="en-US" sz="1332" dirty="0">
              <a:latin typeface="Arial" panose="020B0604020202020204" pitchFamily="34" charset="0"/>
              <a:cs typeface="Arial" panose="020B0604020202020204" pitchFamily="34" charset="0"/>
            </a:endParaRPr>
          </a:p>
        </p:txBody>
      </p:sp>
      <p:sp>
        <p:nvSpPr>
          <p:cNvPr id="177" name="TextBox 122"/>
          <p:cNvSpPr txBox="1"/>
          <p:nvPr/>
        </p:nvSpPr>
        <p:spPr bwMode="auto">
          <a:xfrm>
            <a:off x="4458953" y="2873298"/>
            <a:ext cx="1013943" cy="382407"/>
          </a:xfrm>
          <a:prstGeom prst="rect">
            <a:avLst/>
          </a:prstGeom>
          <a:solidFill>
            <a:srgbClr val="00B050"/>
          </a:solidFill>
          <a:ln w="9525">
            <a:solidFill>
              <a:srgbClr val="000000"/>
            </a:solidFill>
            <a:miter lim="800000"/>
            <a:headEnd/>
            <a:tailEnd/>
          </a:ln>
          <a:extLst/>
        </p:spPr>
        <p:txBody>
          <a:bodyPr wrap="square" lIns="35892" tIns="35892" rIns="35892" bIns="35892" rtlCol="0" anchor="ctr" anchorCtr="0">
            <a:noAutofit/>
          </a:bodyPr>
          <a:lstStyle>
            <a:defPPr>
              <a:defRPr lang="zh-CN"/>
            </a:defPPr>
            <a:lvl1pPr marL="0" algn="ctr" defTabSz="913765" eaLnBrk="1" fontAlgn="auto" latinLnBrk="0" hangingPunct="1">
              <a:spcBef>
                <a:spcPts val="0"/>
              </a:spcBef>
              <a:spcAft>
                <a:spcPts val="0"/>
              </a:spcAft>
              <a:buClrTx/>
              <a:buFontTx/>
              <a:buNone/>
              <a:defRPr sz="1200">
                <a:solidFill>
                  <a:srgbClr val="1D1D1A"/>
                </a:solidFill>
                <a:latin typeface="Arial" panose="020B0604020202020204"/>
                <a:ea typeface="黑体" panose="02010609060101010101" pitchFamily="49" charset="-122"/>
              </a:defRPr>
            </a:lvl1pPr>
            <a:lvl2pPr defTabSz="913765" eaLnBrk="1" latinLnBrk="0" hangingPunct="1">
              <a:defRPr sz="1800">
                <a:latin typeface="+mn-lt"/>
                <a:ea typeface="+mn-ea"/>
              </a:defRPr>
            </a:lvl2pPr>
            <a:lvl3pPr defTabSz="913765" eaLnBrk="1" latinLnBrk="0" hangingPunct="1">
              <a:defRPr sz="1800">
                <a:latin typeface="+mn-lt"/>
                <a:ea typeface="+mn-ea"/>
              </a:defRPr>
            </a:lvl3pPr>
            <a:lvl4pPr defTabSz="913765" eaLnBrk="1" latinLnBrk="0" hangingPunct="1">
              <a:defRPr sz="1800">
                <a:latin typeface="+mn-lt"/>
                <a:ea typeface="+mn-ea"/>
              </a:defRPr>
            </a:lvl4pPr>
            <a:lvl5pPr defTabSz="913765" eaLnBrk="1" latinLnBrk="0" hangingPunct="1">
              <a:defRPr sz="1800">
                <a:latin typeface="+mn-lt"/>
                <a:ea typeface="+mn-ea"/>
              </a:defRPr>
            </a:lvl5pPr>
            <a:lvl6pPr defTabSz="913765">
              <a:defRPr sz="1800">
                <a:latin typeface="+mn-lt"/>
                <a:ea typeface="+mn-ea"/>
              </a:defRPr>
            </a:lvl6pPr>
            <a:lvl7pPr defTabSz="913765">
              <a:defRPr sz="1800">
                <a:latin typeface="+mn-lt"/>
                <a:ea typeface="+mn-ea"/>
              </a:defRPr>
            </a:lvl7pPr>
            <a:lvl8pPr defTabSz="913765">
              <a:defRPr sz="1800">
                <a:latin typeface="+mn-lt"/>
                <a:ea typeface="+mn-ea"/>
              </a:defRPr>
            </a:lvl8pPr>
            <a:lvl9pPr defTabSz="913765">
              <a:defRPr sz="1800">
                <a:latin typeface="+mn-lt"/>
                <a:ea typeface="+mn-ea"/>
              </a:defRPr>
            </a:lvl9pPr>
          </a:lstStyle>
          <a:p>
            <a:pPr>
              <a:defRPr/>
            </a:pPr>
            <a:r>
              <a:rPr lang="en-US" altLang="zh-CN" kern="0" dirty="0">
                <a:latin typeface="Arial" panose="020B0604020202020204" pitchFamily="34" charset="0"/>
                <a:cs typeface="Arial" panose="020B0604020202020204" pitchFamily="34" charset="0"/>
              </a:rPr>
              <a:t>Alternate Marking</a:t>
            </a:r>
            <a:endParaRPr lang="zh-CN" altLang="en-US" kern="0" dirty="0">
              <a:latin typeface="Arial" panose="020B0604020202020204" pitchFamily="34" charset="0"/>
              <a:cs typeface="Arial" panose="020B0604020202020204" pitchFamily="34" charset="0"/>
            </a:endParaRPr>
          </a:p>
        </p:txBody>
      </p:sp>
      <p:sp>
        <p:nvSpPr>
          <p:cNvPr id="178" name="TextBox 128"/>
          <p:cNvSpPr txBox="1"/>
          <p:nvPr/>
        </p:nvSpPr>
        <p:spPr bwMode="auto">
          <a:xfrm>
            <a:off x="10516273" y="2889160"/>
            <a:ext cx="782969" cy="387868"/>
          </a:xfrm>
          <a:prstGeom prst="rect">
            <a:avLst/>
          </a:prstGeom>
          <a:solidFill>
            <a:srgbClr val="92D050"/>
          </a:solidFill>
          <a:ln w="9525">
            <a:solidFill>
              <a:srgbClr val="000000"/>
            </a:solidFill>
            <a:miter lim="800000"/>
            <a:headEnd/>
            <a:tailEnd/>
          </a:ln>
          <a:extLst/>
        </p:spPr>
        <p:txBody>
          <a:bodyPr wrap="square" lIns="34186" tIns="34186" rIns="34186" bIns="34186" rtlCol="0" anchor="ctr" anchorCtr="0">
            <a:noAutofit/>
          </a:bodyPr>
          <a:lstStyle>
            <a:defPPr>
              <a:defRPr lang="zh-CN"/>
            </a:defPPr>
            <a:lvl1pPr marR="0" lvl="0" indent="0" algn="ctr" defTabSz="912388" fontAlgn="auto">
              <a:lnSpc>
                <a:spcPct val="100000"/>
              </a:lnSpc>
              <a:spcBef>
                <a:spcPts val="0"/>
              </a:spcBef>
              <a:spcAft>
                <a:spcPts val="599"/>
              </a:spcAft>
              <a:buClr>
                <a:srgbClr val="1F497D"/>
              </a:buClr>
              <a:buSzPct val="75000"/>
              <a:buFontTx/>
              <a:buNone/>
              <a:tabLst/>
              <a:defRPr kumimoji="0" sz="1333" b="0" i="0" u="none" strike="noStrike" kern="0" cap="none" spc="0" normalizeH="0" baseline="0">
                <a:ln>
                  <a:noFill/>
                </a:ln>
                <a:solidFill>
                  <a:prstClr val="black"/>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defRPr>
            </a:lvl1pPr>
          </a:lstStyle>
          <a:p>
            <a:pPr>
              <a:defRPr/>
            </a:pPr>
            <a:r>
              <a:rPr lang="en-US" altLang="zh-CN" sz="1332" dirty="0">
                <a:latin typeface="Arial" panose="020B0604020202020204" pitchFamily="34" charset="0"/>
                <a:cs typeface="Arial" panose="020B0604020202020204" pitchFamily="34" charset="0"/>
              </a:rPr>
              <a:t>YANG</a:t>
            </a:r>
            <a:endParaRPr lang="zh-CN" altLang="en-US" sz="1332" dirty="0">
              <a:latin typeface="Arial" panose="020B0604020202020204" pitchFamily="34" charset="0"/>
              <a:cs typeface="Arial" panose="020B0604020202020204" pitchFamily="34" charset="0"/>
            </a:endParaRPr>
          </a:p>
        </p:txBody>
      </p:sp>
      <p:sp>
        <p:nvSpPr>
          <p:cNvPr id="179" name="TextBox 128"/>
          <p:cNvSpPr txBox="1"/>
          <p:nvPr/>
        </p:nvSpPr>
        <p:spPr bwMode="auto">
          <a:xfrm>
            <a:off x="3400808" y="2873298"/>
            <a:ext cx="922251" cy="387868"/>
          </a:xfrm>
          <a:prstGeom prst="rect">
            <a:avLst/>
          </a:prstGeom>
          <a:solidFill>
            <a:srgbClr val="92D050"/>
          </a:solidFill>
          <a:ln w="9525">
            <a:solidFill>
              <a:srgbClr val="000000"/>
            </a:solidFill>
            <a:miter lim="800000"/>
            <a:headEnd/>
            <a:tailEnd/>
          </a:ln>
          <a:extLst/>
        </p:spPr>
        <p:txBody>
          <a:bodyPr wrap="square" lIns="34186" tIns="34186" rIns="34186" bIns="34186" rtlCol="0" anchor="ctr" anchorCtr="0">
            <a:noAutofit/>
          </a:bodyPr>
          <a:lstStyle>
            <a:defPPr>
              <a:defRPr lang="zh-CN"/>
            </a:defPPr>
            <a:lvl1pPr marR="0" lvl="0" indent="0" algn="ctr" defTabSz="912388" fontAlgn="auto">
              <a:lnSpc>
                <a:spcPct val="100000"/>
              </a:lnSpc>
              <a:spcBef>
                <a:spcPts val="0"/>
              </a:spcBef>
              <a:spcAft>
                <a:spcPts val="599"/>
              </a:spcAft>
              <a:buClr>
                <a:srgbClr val="1F497D"/>
              </a:buClr>
              <a:buSzPct val="75000"/>
              <a:buFontTx/>
              <a:buNone/>
              <a:tabLst/>
              <a:defRPr kumimoji="0" sz="1400" b="0" i="0" u="none" strike="noStrike" kern="0" cap="none" spc="0" normalizeH="0" baseline="0">
                <a:ln>
                  <a:noFill/>
                </a:ln>
                <a:solidFill>
                  <a:prstClr val="black"/>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defRPr>
            </a:lvl1pPr>
          </a:lstStyle>
          <a:p>
            <a:pPr>
              <a:defRPr/>
            </a:pPr>
            <a:r>
              <a:rPr lang="en-US" altLang="zh-CN" sz="1332" dirty="0">
                <a:latin typeface="Arial" panose="020B0604020202020204" pitchFamily="34" charset="0"/>
                <a:cs typeface="Arial" panose="020B0604020202020204" pitchFamily="34" charset="0"/>
              </a:rPr>
              <a:t>Framework</a:t>
            </a:r>
            <a:endParaRPr lang="zh-CN" altLang="en-US" sz="1332" dirty="0">
              <a:latin typeface="Arial" panose="020B0604020202020204" pitchFamily="34" charset="0"/>
              <a:cs typeface="Arial" panose="020B0604020202020204" pitchFamily="34" charset="0"/>
            </a:endParaRPr>
          </a:p>
        </p:txBody>
      </p:sp>
      <p:sp>
        <p:nvSpPr>
          <p:cNvPr id="180" name="TextBox 128"/>
          <p:cNvSpPr txBox="1"/>
          <p:nvPr/>
        </p:nvSpPr>
        <p:spPr bwMode="auto">
          <a:xfrm>
            <a:off x="6454423" y="2881028"/>
            <a:ext cx="872349" cy="396002"/>
          </a:xfrm>
          <a:prstGeom prst="rect">
            <a:avLst/>
          </a:prstGeom>
          <a:solidFill>
            <a:srgbClr val="92D050"/>
          </a:solidFill>
          <a:ln w="9525">
            <a:solidFill>
              <a:srgbClr val="000000"/>
            </a:solidFill>
            <a:miter lim="800000"/>
            <a:headEnd/>
            <a:tailEnd/>
          </a:ln>
          <a:extLst/>
        </p:spPr>
        <p:txBody>
          <a:bodyPr wrap="square" lIns="34186" tIns="34186" rIns="34186" bIns="34186" rtlCol="0" anchor="ctr" anchorCtr="0">
            <a:noAutofit/>
          </a:bodyPr>
          <a:lstStyle>
            <a:defPPr>
              <a:defRPr lang="zh-CN"/>
            </a:defPPr>
            <a:lvl1pPr marL="0" marR="0" lvl="0" indent="0" algn="ctr" defTabSz="912388" eaLnBrk="1" fontAlgn="auto" latinLnBrk="0" hangingPunct="1">
              <a:lnSpc>
                <a:spcPct val="100000"/>
              </a:lnSpc>
              <a:spcBef>
                <a:spcPts val="0"/>
              </a:spcBef>
              <a:spcAft>
                <a:spcPts val="599"/>
              </a:spcAft>
              <a:buClr>
                <a:srgbClr val="1F497D"/>
              </a:buClr>
              <a:buSzPct val="75000"/>
              <a:buFontTx/>
              <a:buNone/>
              <a:tabLst/>
              <a:defRPr kumimoji="0" sz="1333" b="0" i="0" u="none" strike="noStrike" kern="0" cap="none" spc="0" normalizeH="0" baseline="0">
                <a:ln>
                  <a:noFill/>
                </a:ln>
                <a:solidFill>
                  <a:prstClr val="black"/>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defRPr>
            </a:lvl1pPr>
          </a:lstStyle>
          <a:p>
            <a:pPr>
              <a:defRPr/>
            </a:pPr>
            <a:r>
              <a:rPr lang="en-US" altLang="zh-CN" sz="1332" dirty="0">
                <a:latin typeface="Arial" panose="020B0604020202020204" pitchFamily="34" charset="0"/>
                <a:cs typeface="Arial" panose="020B0604020202020204" pitchFamily="34" charset="0"/>
              </a:rPr>
              <a:t>IGP</a:t>
            </a:r>
            <a:endParaRPr lang="zh-CN" altLang="en-US" sz="1332" dirty="0">
              <a:latin typeface="Arial" panose="020B0604020202020204" pitchFamily="34" charset="0"/>
              <a:cs typeface="Arial" panose="020B0604020202020204" pitchFamily="34" charset="0"/>
            </a:endParaRPr>
          </a:p>
        </p:txBody>
      </p:sp>
      <p:sp>
        <p:nvSpPr>
          <p:cNvPr id="181" name="TextBox 128"/>
          <p:cNvSpPr txBox="1"/>
          <p:nvPr/>
        </p:nvSpPr>
        <p:spPr bwMode="auto">
          <a:xfrm>
            <a:off x="3405065" y="2318345"/>
            <a:ext cx="922251" cy="387868"/>
          </a:xfrm>
          <a:prstGeom prst="rect">
            <a:avLst/>
          </a:prstGeom>
          <a:solidFill>
            <a:srgbClr val="92D050"/>
          </a:solidFill>
          <a:ln w="9525">
            <a:solidFill>
              <a:srgbClr val="000000"/>
            </a:solidFill>
            <a:miter lim="800000"/>
            <a:headEnd/>
            <a:tailEnd/>
          </a:ln>
          <a:extLst/>
        </p:spPr>
        <p:txBody>
          <a:bodyPr wrap="square" lIns="34186" tIns="34186" rIns="34186" bIns="34186" rtlCol="0" anchor="ctr" anchorCtr="0">
            <a:noAutofit/>
          </a:bodyPr>
          <a:lstStyle>
            <a:defPPr>
              <a:defRPr lang="zh-CN"/>
            </a:defPPr>
            <a:lvl1pPr marR="0" lvl="0" indent="0" algn="ctr" defTabSz="912388" fontAlgn="auto">
              <a:lnSpc>
                <a:spcPct val="100000"/>
              </a:lnSpc>
              <a:spcBef>
                <a:spcPts val="0"/>
              </a:spcBef>
              <a:spcAft>
                <a:spcPts val="599"/>
              </a:spcAft>
              <a:buClr>
                <a:srgbClr val="1F497D"/>
              </a:buClr>
              <a:buSzPct val="75000"/>
              <a:buFontTx/>
              <a:buNone/>
              <a:tabLst/>
              <a:defRPr kumimoji="0" sz="1400" b="0" i="0" u="none" strike="noStrike" kern="0" cap="none" spc="0" normalizeH="0" baseline="0">
                <a:ln>
                  <a:noFill/>
                </a:ln>
                <a:solidFill>
                  <a:prstClr val="black"/>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defRPr>
            </a:lvl1pPr>
          </a:lstStyle>
          <a:p>
            <a:pPr>
              <a:defRPr/>
            </a:pPr>
            <a:r>
              <a:rPr lang="en-US" altLang="zh-CN" sz="1332" dirty="0">
                <a:latin typeface="Arial" panose="020B0604020202020204" pitchFamily="34" charset="0"/>
                <a:cs typeface="Arial" panose="020B0604020202020204" pitchFamily="34" charset="0"/>
              </a:rPr>
              <a:t>Framework</a:t>
            </a:r>
            <a:endParaRPr lang="zh-CN" altLang="en-US" sz="1332" dirty="0">
              <a:latin typeface="Arial" panose="020B0604020202020204" pitchFamily="34" charset="0"/>
              <a:cs typeface="Arial" panose="020B0604020202020204" pitchFamily="34" charset="0"/>
            </a:endParaRPr>
          </a:p>
        </p:txBody>
      </p:sp>
      <p:sp>
        <p:nvSpPr>
          <p:cNvPr id="182" name="TextBox 122"/>
          <p:cNvSpPr txBox="1"/>
          <p:nvPr/>
        </p:nvSpPr>
        <p:spPr bwMode="auto">
          <a:xfrm>
            <a:off x="10101218" y="3530845"/>
            <a:ext cx="1166808" cy="382407"/>
          </a:xfrm>
          <a:prstGeom prst="rect">
            <a:avLst/>
          </a:prstGeom>
          <a:solidFill>
            <a:sysClr val="window" lastClr="FFFFFF"/>
          </a:solidFill>
          <a:ln w="9525">
            <a:solidFill>
              <a:srgbClr val="000000"/>
            </a:solidFill>
            <a:miter lim="800000"/>
            <a:headEnd/>
            <a:tailEnd/>
          </a:ln>
          <a:extLst/>
        </p:spPr>
        <p:txBody>
          <a:bodyPr wrap="square" lIns="34186" tIns="34186" rIns="34186" bIns="34186" rtlCol="0" anchor="ctr" anchorCtr="0">
            <a:noAutofit/>
          </a:bodyPr>
          <a:lstStyle>
            <a:defPPr>
              <a:defRPr lang="en-US"/>
            </a:defPPr>
            <a:lvl1pPr marR="0" lvl="0" indent="0" algn="ctr" defTabSz="912388" fontAlgn="auto">
              <a:lnSpc>
                <a:spcPct val="100000"/>
              </a:lnSpc>
              <a:spcBef>
                <a:spcPts val="0"/>
              </a:spcBef>
              <a:spcAft>
                <a:spcPts val="599"/>
              </a:spcAft>
              <a:buClr>
                <a:srgbClr val="1F497D"/>
              </a:buClr>
              <a:buSzPct val="75000"/>
              <a:buFontTx/>
              <a:buNone/>
              <a:tabLst/>
              <a:defRPr kumimoji="0" sz="1400" b="0" i="0" u="none" strike="noStrike" kern="0" cap="none" spc="0" normalizeH="0" baseline="0">
                <a:ln>
                  <a:noFill/>
                </a:ln>
                <a:solidFill>
                  <a:prstClr val="black"/>
                </a:solidFill>
                <a:effectLst/>
                <a:uLnTx/>
                <a:uFillTx/>
                <a:latin typeface="Arial Unicode MS" panose="020B0604020202020204" pitchFamily="34" charset="-122"/>
                <a:ea typeface="微软雅黑" panose="020B0503020204020204" pitchFamily="34" charset="-122"/>
                <a:cs typeface="Arial Unicode MS" panose="020B0604020202020204" pitchFamily="34" charset="-122"/>
              </a:defRPr>
            </a:lvl1pPr>
          </a:lstStyle>
          <a:p>
            <a:pPr>
              <a:defRPr/>
            </a:pPr>
            <a:r>
              <a:rPr lang="en-US" altLang="zh-CN" sz="1332" dirty="0">
                <a:latin typeface="Arial" panose="020B0604020202020204" pitchFamily="34" charset="0"/>
                <a:ea typeface="Arial Unicode MS" panose="020B0604020202020204" pitchFamily="34" charset="-122"/>
                <a:cs typeface="Arial" panose="020B0604020202020204" pitchFamily="34" charset="0"/>
              </a:rPr>
              <a:t>Encapsulation</a:t>
            </a:r>
            <a:endParaRPr lang="zh-CN" altLang="en-US" sz="1332" dirty="0">
              <a:latin typeface="Arial" panose="020B0604020202020204" pitchFamily="34" charset="0"/>
              <a:ea typeface="Arial Unicode MS" panose="020B0604020202020204" pitchFamily="34" charset="-122"/>
              <a:cs typeface="Arial" panose="020B0604020202020204" pitchFamily="34" charset="0"/>
            </a:endParaRPr>
          </a:p>
        </p:txBody>
      </p:sp>
      <p:sp>
        <p:nvSpPr>
          <p:cNvPr id="183" name="TextBox 128"/>
          <p:cNvSpPr txBox="1"/>
          <p:nvPr/>
        </p:nvSpPr>
        <p:spPr bwMode="auto">
          <a:xfrm>
            <a:off x="7936610" y="3525384"/>
            <a:ext cx="1126155" cy="387868"/>
          </a:xfrm>
          <a:prstGeom prst="rect">
            <a:avLst/>
          </a:prstGeom>
          <a:solidFill>
            <a:srgbClr val="92D050"/>
          </a:solidFill>
          <a:ln w="9525">
            <a:solidFill>
              <a:srgbClr val="000000"/>
            </a:solidFill>
            <a:miter lim="800000"/>
            <a:headEnd/>
            <a:tailEnd/>
          </a:ln>
          <a:extLst/>
        </p:spPr>
        <p:txBody>
          <a:bodyPr wrap="square" lIns="34186" tIns="34186" rIns="34186" bIns="34186" rtlCol="0" anchor="ctr" anchorCtr="0">
            <a:noAutofit/>
          </a:bodyPr>
          <a:lstStyle>
            <a:defPPr>
              <a:defRPr lang="zh-CN"/>
            </a:defPPr>
            <a:lvl1pPr marR="0" lvl="0" indent="0" algn="ctr" defTabSz="912388" fontAlgn="auto">
              <a:lnSpc>
                <a:spcPct val="100000"/>
              </a:lnSpc>
              <a:spcBef>
                <a:spcPts val="0"/>
              </a:spcBef>
              <a:spcAft>
                <a:spcPts val="599"/>
              </a:spcAft>
              <a:buClr>
                <a:srgbClr val="1F497D"/>
              </a:buClr>
              <a:buSzPct val="75000"/>
              <a:buFontTx/>
              <a:buNone/>
              <a:tabLst/>
              <a:defRPr kumimoji="0" sz="1400" b="0" i="0" u="none" strike="noStrike" kern="0" cap="none" spc="0" normalizeH="0" baseline="0">
                <a:ln>
                  <a:noFill/>
                </a:ln>
                <a:solidFill>
                  <a:prstClr val="black"/>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defRPr>
            </a:lvl1pPr>
          </a:lstStyle>
          <a:p>
            <a:pPr>
              <a:defRPr/>
            </a:pPr>
            <a:r>
              <a:rPr lang="en-US" altLang="zh-CN" sz="1332" dirty="0">
                <a:latin typeface="Arial" panose="020B0604020202020204" pitchFamily="34" charset="0"/>
                <a:cs typeface="Arial" panose="020B0604020202020204" pitchFamily="34" charset="0"/>
              </a:rPr>
              <a:t>Requirements</a:t>
            </a:r>
            <a:endParaRPr lang="zh-CN" altLang="en-US" sz="1332" dirty="0">
              <a:latin typeface="Arial" panose="020B0604020202020204" pitchFamily="34" charset="0"/>
              <a:cs typeface="Arial" panose="020B0604020202020204" pitchFamily="34" charset="0"/>
            </a:endParaRPr>
          </a:p>
        </p:txBody>
      </p:sp>
      <p:sp>
        <p:nvSpPr>
          <p:cNvPr id="184" name="TextBox 122"/>
          <p:cNvSpPr txBox="1"/>
          <p:nvPr/>
        </p:nvSpPr>
        <p:spPr bwMode="auto">
          <a:xfrm>
            <a:off x="9607493" y="2338012"/>
            <a:ext cx="992350" cy="387868"/>
          </a:xfrm>
          <a:prstGeom prst="rect">
            <a:avLst/>
          </a:prstGeom>
          <a:solidFill>
            <a:sysClr val="window" lastClr="FFFFFF"/>
          </a:solidFill>
          <a:ln w="9525">
            <a:solidFill>
              <a:srgbClr val="000000"/>
            </a:solidFill>
            <a:miter lim="800000"/>
            <a:headEnd/>
            <a:tailEnd/>
          </a:ln>
          <a:extLst/>
        </p:spPr>
        <p:txBody>
          <a:bodyPr wrap="square" lIns="34186" tIns="34186" rIns="34186" bIns="34186" rtlCol="0" anchor="ctr" anchorCtr="0">
            <a:noAutofit/>
          </a:bodyPr>
          <a:lstStyle>
            <a:defPPr>
              <a:defRPr lang="zh-CN"/>
            </a:defPPr>
            <a:lvl1pPr marR="0" lvl="0" indent="0" algn="ctr" defTabSz="912388" fontAlgn="auto">
              <a:lnSpc>
                <a:spcPct val="100000"/>
              </a:lnSpc>
              <a:spcBef>
                <a:spcPts val="0"/>
              </a:spcBef>
              <a:spcAft>
                <a:spcPts val="599"/>
              </a:spcAft>
              <a:buClr>
                <a:srgbClr val="1F497D"/>
              </a:buClr>
              <a:buSzPct val="75000"/>
              <a:buFontTx/>
              <a:buNone/>
              <a:tabLst/>
              <a:defRPr kumimoji="0" sz="1400" b="0" i="0" u="none" strike="noStrike" kern="0" cap="none" spc="0" normalizeH="0" baseline="0">
                <a:ln>
                  <a:noFill/>
                </a:ln>
                <a:solidFill>
                  <a:prstClr val="black"/>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defRPr>
            </a:lvl1pPr>
          </a:lstStyle>
          <a:p>
            <a:pPr>
              <a:defRPr/>
            </a:pPr>
            <a:r>
              <a:rPr lang="en-US" altLang="zh-CN" sz="1332" dirty="0">
                <a:latin typeface="Arial" panose="020B0604020202020204" pitchFamily="34" charset="0"/>
                <a:cs typeface="Arial" panose="020B0604020202020204" pitchFamily="34" charset="0"/>
              </a:rPr>
              <a:t>Hierarchical Slicing</a:t>
            </a:r>
            <a:endParaRPr lang="zh-CN" altLang="en-US" sz="1332" dirty="0">
              <a:latin typeface="Arial" panose="020B0604020202020204" pitchFamily="34" charset="0"/>
              <a:cs typeface="Arial" panose="020B0604020202020204" pitchFamily="34" charset="0"/>
            </a:endParaRPr>
          </a:p>
        </p:txBody>
      </p:sp>
      <p:sp>
        <p:nvSpPr>
          <p:cNvPr id="185" name="TextBox 122"/>
          <p:cNvSpPr txBox="1"/>
          <p:nvPr/>
        </p:nvSpPr>
        <p:spPr bwMode="auto">
          <a:xfrm>
            <a:off x="8443760" y="2889160"/>
            <a:ext cx="939162" cy="387868"/>
          </a:xfrm>
          <a:prstGeom prst="rect">
            <a:avLst/>
          </a:prstGeom>
          <a:solidFill>
            <a:srgbClr val="92D050"/>
          </a:solidFill>
          <a:ln w="9525">
            <a:solidFill>
              <a:srgbClr val="000000"/>
            </a:solidFill>
            <a:miter lim="800000"/>
            <a:headEnd/>
            <a:tailEnd/>
          </a:ln>
          <a:extLst/>
        </p:spPr>
        <p:txBody>
          <a:bodyPr wrap="square" lIns="34186" tIns="34186" rIns="34186" bIns="34186" rtlCol="0" anchor="ctr" anchorCtr="0">
            <a:noAutofit/>
          </a:bodyPr>
          <a:lstStyle>
            <a:defPPr>
              <a:defRPr lang="zh-CN"/>
            </a:defPPr>
            <a:lvl1pPr marR="0" lvl="0" indent="0" algn="ctr" defTabSz="912388" fontAlgn="auto">
              <a:lnSpc>
                <a:spcPct val="100000"/>
              </a:lnSpc>
              <a:spcBef>
                <a:spcPts val="0"/>
              </a:spcBef>
              <a:spcAft>
                <a:spcPts val="599"/>
              </a:spcAft>
              <a:buClr>
                <a:srgbClr val="1F497D"/>
              </a:buClr>
              <a:buSzPct val="75000"/>
              <a:buFontTx/>
              <a:buNone/>
              <a:tabLst/>
              <a:defRPr kumimoji="0" sz="1333" b="0" i="0" u="none" strike="noStrike" kern="0" cap="none" spc="0" normalizeH="0" baseline="0">
                <a:ln>
                  <a:noFill/>
                </a:ln>
                <a:solidFill>
                  <a:prstClr val="black"/>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defRPr>
            </a:lvl1pPr>
          </a:lstStyle>
          <a:p>
            <a:pPr>
              <a:spcAft>
                <a:spcPts val="0"/>
              </a:spcAft>
              <a:defRPr/>
            </a:pPr>
            <a:r>
              <a:rPr lang="en-US" altLang="zh-CN" sz="1332" dirty="0">
                <a:latin typeface="Arial" panose="020B0604020202020204" pitchFamily="34" charset="0"/>
                <a:cs typeface="Arial" panose="020B0604020202020204" pitchFamily="34" charset="0"/>
              </a:rPr>
              <a:t>BGP </a:t>
            </a:r>
          </a:p>
          <a:p>
            <a:pPr>
              <a:spcAft>
                <a:spcPts val="0"/>
              </a:spcAft>
              <a:defRPr/>
            </a:pPr>
            <a:r>
              <a:rPr lang="en-US" altLang="zh-CN" sz="1332" dirty="0">
                <a:latin typeface="Arial" panose="020B0604020202020204" pitchFamily="34" charset="0"/>
                <a:cs typeface="Arial" panose="020B0604020202020204" pitchFamily="34" charset="0"/>
              </a:rPr>
              <a:t>SR-Policy</a:t>
            </a:r>
            <a:endParaRPr lang="zh-CN" altLang="en-US" sz="1332" dirty="0">
              <a:latin typeface="Arial" panose="020B0604020202020204" pitchFamily="34" charset="0"/>
              <a:cs typeface="Arial" panose="020B0604020202020204" pitchFamily="34" charset="0"/>
            </a:endParaRPr>
          </a:p>
        </p:txBody>
      </p:sp>
      <p:sp>
        <p:nvSpPr>
          <p:cNvPr id="186" name="TextBox 139"/>
          <p:cNvSpPr txBox="1"/>
          <p:nvPr/>
        </p:nvSpPr>
        <p:spPr bwMode="auto">
          <a:xfrm>
            <a:off x="279953" y="4900398"/>
            <a:ext cx="1565981" cy="60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5892" tIns="35892" rIns="35892" bIns="35892" rtlCol="0" anchor="ctr" anchorCtr="0">
            <a:no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lgn="ctr" defTabSz="911658">
              <a:spcAft>
                <a:spcPts val="599"/>
              </a:spcAft>
              <a:buClr>
                <a:srgbClr val="1F497D"/>
              </a:buClr>
              <a:buSzPct val="75000"/>
              <a:defRPr/>
            </a:pPr>
            <a:r>
              <a:rPr lang="en-US" altLang="zh-CN" sz="1598" kern="0" dirty="0">
                <a:solidFill>
                  <a:prstClr val="black"/>
                </a:solidFill>
                <a:latin typeface="Arial" panose="020B0604020202020204" pitchFamily="34" charset="0"/>
                <a:ea typeface="Arial Unicode MS" panose="020B0604020202020204" pitchFamily="34" charset="-122"/>
                <a:cs typeface="Arial" panose="020B0604020202020204" pitchFamily="34" charset="0"/>
              </a:rPr>
              <a:t>3.0</a:t>
            </a:r>
          </a:p>
          <a:p>
            <a:pPr algn="ctr" defTabSz="911658">
              <a:spcAft>
                <a:spcPts val="599"/>
              </a:spcAft>
              <a:buClr>
                <a:srgbClr val="1F497D"/>
              </a:buClr>
              <a:buSzPct val="75000"/>
              <a:defRPr/>
            </a:pPr>
            <a:r>
              <a:rPr lang="en-US" altLang="zh-CN" sz="1598" kern="0" dirty="0">
                <a:solidFill>
                  <a:prstClr val="black"/>
                </a:solidFill>
                <a:latin typeface="Arial" panose="020B0604020202020204" pitchFamily="34" charset="0"/>
                <a:ea typeface="Arial Unicode MS" panose="020B0604020202020204" pitchFamily="34" charset="-122"/>
                <a:cs typeface="Arial" panose="020B0604020202020204" pitchFamily="34" charset="0"/>
              </a:rPr>
              <a:t>APN/</a:t>
            </a:r>
            <a:r>
              <a:rPr lang="en-US" altLang="zh-CN" sz="1799" dirty="0"/>
              <a:t>CATS</a:t>
            </a:r>
            <a:endParaRPr lang="en-US" altLang="zh-CN" sz="1598" kern="0" dirty="0">
              <a:solidFill>
                <a:prstClr val="black"/>
              </a:solidFill>
              <a:latin typeface="Arial" panose="020B0604020202020204" pitchFamily="34" charset="0"/>
              <a:ea typeface="Arial Unicode MS" panose="020B0604020202020204" pitchFamily="34" charset="-122"/>
              <a:cs typeface="Arial" panose="020B0604020202020204" pitchFamily="34" charset="0"/>
            </a:endParaRPr>
          </a:p>
        </p:txBody>
      </p:sp>
      <p:sp>
        <p:nvSpPr>
          <p:cNvPr id="187" name="TextBox 128"/>
          <p:cNvSpPr txBox="1"/>
          <p:nvPr/>
        </p:nvSpPr>
        <p:spPr bwMode="auto">
          <a:xfrm>
            <a:off x="9079846" y="4161443"/>
            <a:ext cx="751010" cy="396002"/>
          </a:xfrm>
          <a:prstGeom prst="rect">
            <a:avLst/>
          </a:prstGeom>
          <a:solidFill>
            <a:srgbClr val="92D050"/>
          </a:solidFill>
          <a:ln w="9525">
            <a:solidFill>
              <a:srgbClr val="000000"/>
            </a:solidFill>
            <a:miter lim="800000"/>
            <a:headEnd/>
            <a:tailEnd/>
          </a:ln>
          <a:extLst/>
        </p:spPr>
        <p:txBody>
          <a:bodyPr wrap="square" lIns="34186" tIns="34186" rIns="34186" bIns="34186" rtlCol="0" anchor="ctr" anchorCtr="0">
            <a:noAutofit/>
          </a:bodyPr>
          <a:lstStyle>
            <a:defPPr>
              <a:defRPr lang="zh-CN"/>
            </a:defPPr>
            <a:lvl1pPr marR="0" lvl="0" indent="0" algn="ctr" defTabSz="912388" fontAlgn="auto">
              <a:lnSpc>
                <a:spcPct val="100000"/>
              </a:lnSpc>
              <a:spcBef>
                <a:spcPts val="0"/>
              </a:spcBef>
              <a:spcAft>
                <a:spcPts val="599"/>
              </a:spcAft>
              <a:buClr>
                <a:srgbClr val="1F497D"/>
              </a:buClr>
              <a:buSzPct val="75000"/>
              <a:buFontTx/>
              <a:buNone/>
              <a:tabLst/>
              <a:defRPr kumimoji="0" sz="1400" b="0" i="0" u="none" strike="noStrike" kern="0" cap="none" spc="0" normalizeH="0" baseline="0">
                <a:ln>
                  <a:noFill/>
                </a:ln>
                <a:solidFill>
                  <a:prstClr val="black"/>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defRPr>
            </a:lvl1pPr>
          </a:lstStyle>
          <a:p>
            <a:pPr>
              <a:defRPr/>
            </a:pPr>
            <a:r>
              <a:rPr lang="en-US" altLang="zh-CN" sz="1332" b="1" dirty="0">
                <a:latin typeface="Arial" panose="020B0604020202020204" pitchFamily="34" charset="0"/>
                <a:cs typeface="Arial" panose="020B0604020202020204" pitchFamily="34" charset="0"/>
              </a:rPr>
              <a:t>SFC</a:t>
            </a:r>
            <a:endParaRPr lang="zh-CN" altLang="en-US" sz="1332" b="1" dirty="0">
              <a:latin typeface="Arial" panose="020B0604020202020204" pitchFamily="34" charset="0"/>
              <a:cs typeface="Arial" panose="020B0604020202020204" pitchFamily="34" charset="0"/>
            </a:endParaRPr>
          </a:p>
        </p:txBody>
      </p:sp>
      <p:sp>
        <p:nvSpPr>
          <p:cNvPr id="188" name="TextBox 122"/>
          <p:cNvSpPr txBox="1"/>
          <p:nvPr/>
        </p:nvSpPr>
        <p:spPr bwMode="auto">
          <a:xfrm>
            <a:off x="6594634" y="4172306"/>
            <a:ext cx="851197" cy="387868"/>
          </a:xfrm>
          <a:prstGeom prst="rect">
            <a:avLst/>
          </a:prstGeom>
          <a:solidFill>
            <a:srgbClr val="92D050"/>
          </a:solidFill>
          <a:ln w="9525">
            <a:solidFill>
              <a:srgbClr val="000000"/>
            </a:solidFill>
            <a:miter lim="800000"/>
            <a:headEnd/>
            <a:tailEnd/>
          </a:ln>
          <a:extLst/>
        </p:spPr>
        <p:txBody>
          <a:bodyPr wrap="square" lIns="34186" tIns="34186" rIns="34186" bIns="34186" rtlCol="0" anchor="ctr" anchorCtr="0">
            <a:noAutofit/>
          </a:bodyPr>
          <a:lstStyle>
            <a:defPPr>
              <a:defRPr lang="zh-CN"/>
            </a:defPPr>
            <a:lvl1pPr marR="0" lvl="0" indent="0" algn="ctr" defTabSz="912388" fontAlgn="auto">
              <a:lnSpc>
                <a:spcPct val="100000"/>
              </a:lnSpc>
              <a:spcBef>
                <a:spcPts val="0"/>
              </a:spcBef>
              <a:spcAft>
                <a:spcPts val="599"/>
              </a:spcAft>
              <a:buClr>
                <a:srgbClr val="1F497D"/>
              </a:buClr>
              <a:buSzPct val="75000"/>
              <a:buFontTx/>
              <a:buNone/>
              <a:tabLst/>
              <a:defRPr kumimoji="0" sz="1400" b="0" i="0" u="none" strike="noStrike" kern="0" cap="none" spc="0" normalizeH="0" baseline="0">
                <a:ln>
                  <a:noFill/>
                </a:ln>
                <a:solidFill>
                  <a:prstClr val="black"/>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defRPr>
            </a:lvl1pPr>
          </a:lstStyle>
          <a:p>
            <a:pPr>
              <a:defRPr/>
            </a:pPr>
            <a:r>
              <a:rPr lang="en-US" altLang="zh-CN" sz="1332" b="1" dirty="0">
                <a:latin typeface="Arial" panose="020B0604020202020204" pitchFamily="34" charset="0"/>
                <a:cs typeface="Arial" panose="020B0604020202020204" pitchFamily="34" charset="0"/>
              </a:rPr>
              <a:t>Path MTU</a:t>
            </a:r>
            <a:endParaRPr lang="zh-CN" altLang="en-US" sz="1332" b="1" dirty="0">
              <a:latin typeface="Arial" panose="020B0604020202020204" pitchFamily="34" charset="0"/>
              <a:cs typeface="Arial" panose="020B0604020202020204" pitchFamily="34" charset="0"/>
            </a:endParaRPr>
          </a:p>
        </p:txBody>
      </p:sp>
      <p:grpSp>
        <p:nvGrpSpPr>
          <p:cNvPr id="189" name="组合 188"/>
          <p:cNvGrpSpPr/>
          <p:nvPr/>
        </p:nvGrpSpPr>
        <p:grpSpPr>
          <a:xfrm>
            <a:off x="2142163" y="4912887"/>
            <a:ext cx="9360840" cy="707307"/>
            <a:chOff x="1570691" y="5532099"/>
            <a:chExt cx="9817280" cy="588514"/>
          </a:xfrm>
        </p:grpSpPr>
        <p:sp>
          <p:nvSpPr>
            <p:cNvPr id="190" name="Rectangle 145"/>
            <p:cNvSpPr/>
            <p:nvPr/>
          </p:nvSpPr>
          <p:spPr>
            <a:xfrm>
              <a:off x="1570691" y="5532099"/>
              <a:ext cx="9817280" cy="588514"/>
            </a:xfrm>
            <a:prstGeom prst="rect">
              <a:avLst/>
            </a:prstGeom>
            <a:solidFill>
              <a:srgbClr val="E9002F">
                <a:lumMod val="20000"/>
                <a:lumOff val="80000"/>
              </a:srgbClr>
            </a:solidFill>
            <a:ln>
              <a:solidFill>
                <a:sysClr val="windowText" lastClr="000000"/>
              </a:solidFill>
            </a:ln>
          </p:spPr>
          <p:txBody>
            <a:bodyPr wrap="square" rtlCol="0" anchor="ctr">
              <a:noAutofit/>
            </a:bodyPr>
            <a:lstStyle/>
            <a:p>
              <a:pPr marL="182015" indent="-182015" algn="ctr" defTabSz="913399">
                <a:lnSpc>
                  <a:spcPct val="120000"/>
                </a:lnSpc>
                <a:buClr>
                  <a:srgbClr val="C00000"/>
                </a:buClr>
                <a:buSzPct val="60000"/>
                <a:defRPr/>
              </a:pPr>
              <a:endParaRPr lang="zh-CN" altLang="en-US" sz="1598" kern="0" dirty="0">
                <a:solidFill>
                  <a:prstClr val="black"/>
                </a:solidFill>
                <a:latin typeface="Arial" panose="020B0604020202020204" pitchFamily="34" charset="0"/>
                <a:ea typeface="Arial Unicode MS" panose="020B0604020202020204" pitchFamily="34" charset="-122"/>
                <a:cs typeface="Arial" panose="020B0604020202020204" pitchFamily="34" charset="0"/>
              </a:endParaRPr>
            </a:p>
          </p:txBody>
        </p:sp>
        <p:sp>
          <p:nvSpPr>
            <p:cNvPr id="191" name="TextBox 128"/>
            <p:cNvSpPr txBox="1"/>
            <p:nvPr/>
          </p:nvSpPr>
          <p:spPr bwMode="auto">
            <a:xfrm>
              <a:off x="3899950" y="5622481"/>
              <a:ext cx="1514589" cy="407544"/>
            </a:xfrm>
            <a:prstGeom prst="rect">
              <a:avLst/>
            </a:prstGeom>
            <a:solidFill>
              <a:srgbClr val="FFFFFF"/>
            </a:solidFill>
            <a:ln>
              <a:solidFill>
                <a:sysClr val="windowText" lastClr="000000"/>
              </a:solidFill>
            </a:ln>
            <a:extLst/>
          </p:spPr>
          <p:txBody>
            <a:bodyPr wrap="square" rtlCol="0" anchor="ctr">
              <a:noAutofit/>
            </a:bodyPr>
            <a:lstStyle>
              <a:defPPr>
                <a:defRPr lang="zh-CN"/>
              </a:defPPr>
              <a:lvl1pPr marL="182088" indent="-182088" algn="ctr">
                <a:lnSpc>
                  <a:spcPct val="120000"/>
                </a:lnSpc>
                <a:buClr>
                  <a:srgbClr val="C00000"/>
                </a:buClr>
                <a:buSzPct val="60000"/>
                <a:defRPr sz="1599" kern="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defRPr>
              </a:lvl1pPr>
            </a:lstStyle>
            <a:p>
              <a:pPr defTabSz="913399">
                <a:defRPr/>
              </a:pPr>
              <a:r>
                <a:rPr lang="en-US" altLang="zh-CN" sz="1598" dirty="0">
                  <a:latin typeface="Arial" panose="020B0604020202020204" pitchFamily="34" charset="0"/>
                  <a:cs typeface="Arial" panose="020B0604020202020204" pitchFamily="34" charset="0"/>
                </a:rPr>
                <a:t>Use cases</a:t>
              </a:r>
              <a:endParaRPr lang="zh-CN" altLang="en-US" sz="1598" dirty="0">
                <a:latin typeface="Arial" panose="020B0604020202020204" pitchFamily="34" charset="0"/>
                <a:cs typeface="Arial" panose="020B0604020202020204" pitchFamily="34" charset="0"/>
              </a:endParaRPr>
            </a:p>
          </p:txBody>
        </p:sp>
        <p:sp>
          <p:nvSpPr>
            <p:cNvPr id="192" name="TextBox 128"/>
            <p:cNvSpPr txBox="1"/>
            <p:nvPr/>
          </p:nvSpPr>
          <p:spPr bwMode="auto">
            <a:xfrm>
              <a:off x="1647833" y="5622481"/>
              <a:ext cx="2117931" cy="407544"/>
            </a:xfrm>
            <a:prstGeom prst="rect">
              <a:avLst/>
            </a:prstGeom>
            <a:solidFill>
              <a:srgbClr val="FFFFFF"/>
            </a:solidFill>
            <a:ln>
              <a:solidFill>
                <a:sysClr val="windowText" lastClr="000000"/>
              </a:solidFill>
            </a:ln>
            <a:extLst/>
          </p:spPr>
          <p:txBody>
            <a:bodyPr wrap="square" rtlCol="0" anchor="ctr">
              <a:noAutofit/>
            </a:bodyPr>
            <a:lstStyle>
              <a:defPPr>
                <a:defRPr lang="zh-CN"/>
              </a:defPPr>
              <a:lvl1pPr marL="182088" indent="-182088" algn="ctr">
                <a:lnSpc>
                  <a:spcPct val="120000"/>
                </a:lnSpc>
                <a:buClr>
                  <a:srgbClr val="C00000"/>
                </a:buClr>
                <a:buSzPct val="60000"/>
                <a:defRPr sz="1599" kern="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defRPr>
              </a:lvl1pPr>
            </a:lstStyle>
            <a:p>
              <a:pPr defTabSz="913399">
                <a:defRPr/>
              </a:pPr>
              <a:r>
                <a:rPr lang="en-US" altLang="zh-CN" sz="1598" dirty="0">
                  <a:latin typeface="Arial" panose="020B0604020202020204" pitchFamily="34" charset="0"/>
                  <a:cs typeface="Arial" panose="020B0604020202020204" pitchFamily="34" charset="0"/>
                </a:rPr>
                <a:t>Problem Statement</a:t>
              </a:r>
              <a:endParaRPr lang="zh-CN" altLang="en-US" sz="1598" dirty="0">
                <a:latin typeface="Arial" panose="020B0604020202020204" pitchFamily="34" charset="0"/>
                <a:cs typeface="Arial" panose="020B0604020202020204" pitchFamily="34" charset="0"/>
              </a:endParaRPr>
            </a:p>
          </p:txBody>
        </p:sp>
        <p:sp>
          <p:nvSpPr>
            <p:cNvPr id="193" name="TextBox 128"/>
            <p:cNvSpPr txBox="1"/>
            <p:nvPr/>
          </p:nvSpPr>
          <p:spPr bwMode="auto">
            <a:xfrm>
              <a:off x="5564151" y="5622481"/>
              <a:ext cx="1596363" cy="407544"/>
            </a:xfrm>
            <a:prstGeom prst="rect">
              <a:avLst/>
            </a:prstGeom>
            <a:solidFill>
              <a:srgbClr val="FFFFFF"/>
            </a:solidFill>
            <a:ln>
              <a:solidFill>
                <a:sysClr val="windowText" lastClr="000000"/>
              </a:solidFill>
            </a:ln>
            <a:extLst/>
          </p:spPr>
          <p:txBody>
            <a:bodyPr wrap="square" rtlCol="0" anchor="ctr">
              <a:noAutofit/>
            </a:bodyPr>
            <a:lstStyle>
              <a:defPPr>
                <a:defRPr lang="zh-CN"/>
              </a:defPPr>
              <a:lvl1pPr marL="182088" indent="-182088" algn="ctr">
                <a:lnSpc>
                  <a:spcPct val="120000"/>
                </a:lnSpc>
                <a:buClr>
                  <a:srgbClr val="C00000"/>
                </a:buClr>
                <a:buSzPct val="60000"/>
                <a:defRPr sz="1599" kern="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defRPr>
              </a:lvl1pPr>
            </a:lstStyle>
            <a:p>
              <a:pPr defTabSz="913399">
                <a:defRPr/>
              </a:pPr>
              <a:r>
                <a:rPr lang="en-US" altLang="zh-CN" sz="1598" dirty="0">
                  <a:latin typeface="Arial" panose="020B0604020202020204" pitchFamily="34" charset="0"/>
                  <a:cs typeface="Arial" panose="020B0604020202020204" pitchFamily="34" charset="0"/>
                </a:rPr>
                <a:t>Framework</a:t>
              </a:r>
              <a:endParaRPr lang="zh-CN" altLang="en-US" sz="1598" dirty="0">
                <a:latin typeface="Arial" panose="020B0604020202020204" pitchFamily="34" charset="0"/>
                <a:cs typeface="Arial" panose="020B0604020202020204" pitchFamily="34" charset="0"/>
              </a:endParaRPr>
            </a:p>
          </p:txBody>
        </p:sp>
        <p:sp>
          <p:nvSpPr>
            <p:cNvPr id="194" name="TextBox 128"/>
            <p:cNvSpPr txBox="1"/>
            <p:nvPr/>
          </p:nvSpPr>
          <p:spPr bwMode="auto">
            <a:xfrm>
              <a:off x="9218135" y="5622481"/>
              <a:ext cx="2082747" cy="407544"/>
            </a:xfrm>
            <a:prstGeom prst="rect">
              <a:avLst/>
            </a:prstGeom>
            <a:solidFill>
              <a:srgbClr val="FFFFFF"/>
            </a:solidFill>
            <a:ln>
              <a:solidFill>
                <a:sysClr val="windowText" lastClr="000000"/>
              </a:solidFill>
            </a:ln>
            <a:extLst/>
          </p:spPr>
          <p:txBody>
            <a:bodyPr wrap="square" rtlCol="0" anchor="ctr">
              <a:noAutofit/>
            </a:bodyPr>
            <a:lstStyle>
              <a:defPPr>
                <a:defRPr lang="zh-CN"/>
              </a:defPPr>
              <a:lvl1pPr marL="182088" indent="-182088" algn="ctr">
                <a:lnSpc>
                  <a:spcPct val="120000"/>
                </a:lnSpc>
                <a:buClr>
                  <a:srgbClr val="C00000"/>
                </a:buClr>
                <a:buSzPct val="60000"/>
                <a:defRPr sz="1599" kern="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defRPr>
              </a:lvl1pPr>
            </a:lstStyle>
            <a:p>
              <a:pPr defTabSz="913399">
                <a:defRPr/>
              </a:pPr>
              <a:r>
                <a:rPr lang="en-US" altLang="zh-CN" sz="1598" dirty="0">
                  <a:latin typeface="Arial" panose="020B0604020202020204" pitchFamily="34" charset="0"/>
                  <a:cs typeface="Arial" panose="020B0604020202020204" pitchFamily="34" charset="0"/>
                </a:rPr>
                <a:t>Protocol Extensions</a:t>
              </a:r>
              <a:endParaRPr lang="zh-CN" altLang="en-US" sz="1598" dirty="0">
                <a:latin typeface="Arial" panose="020B0604020202020204" pitchFamily="34" charset="0"/>
                <a:cs typeface="Arial" panose="020B0604020202020204" pitchFamily="34" charset="0"/>
              </a:endParaRPr>
            </a:p>
          </p:txBody>
        </p:sp>
        <p:sp>
          <p:nvSpPr>
            <p:cNvPr id="195" name="TextBox 128"/>
            <p:cNvSpPr txBox="1"/>
            <p:nvPr/>
          </p:nvSpPr>
          <p:spPr bwMode="auto">
            <a:xfrm>
              <a:off x="7280647" y="5622481"/>
              <a:ext cx="1827738" cy="407544"/>
            </a:xfrm>
            <a:prstGeom prst="rect">
              <a:avLst/>
            </a:prstGeom>
            <a:solidFill>
              <a:srgbClr val="FFFFFF"/>
            </a:solidFill>
            <a:ln>
              <a:solidFill>
                <a:sysClr val="windowText" lastClr="000000"/>
              </a:solidFill>
            </a:ln>
            <a:extLst/>
          </p:spPr>
          <p:txBody>
            <a:bodyPr wrap="square" rtlCol="0" anchor="ctr">
              <a:noAutofit/>
            </a:bodyPr>
            <a:lstStyle>
              <a:defPPr>
                <a:defRPr lang="zh-CN"/>
              </a:defPPr>
              <a:lvl1pPr marL="182088" indent="-182088" algn="ctr">
                <a:lnSpc>
                  <a:spcPct val="120000"/>
                </a:lnSpc>
                <a:buClr>
                  <a:srgbClr val="C00000"/>
                </a:buClr>
                <a:buSzPct val="60000"/>
                <a:defRPr sz="1599" kern="0">
                  <a:solidFill>
                    <a:prstClr val="black"/>
                  </a:solidFill>
                  <a:latin typeface="Arial Unicode MS" panose="020B0604020202020204" pitchFamily="34" charset="-122"/>
                  <a:ea typeface="Arial Unicode MS" panose="020B0604020202020204" pitchFamily="34" charset="-122"/>
                  <a:cs typeface="Arial Unicode MS" panose="020B0604020202020204" pitchFamily="34" charset="-122"/>
                </a:defRPr>
              </a:lvl1pPr>
            </a:lstStyle>
            <a:p>
              <a:pPr defTabSz="913399">
                <a:defRPr/>
              </a:pPr>
              <a:r>
                <a:rPr lang="en-US" altLang="zh-CN" sz="1598" dirty="0">
                  <a:latin typeface="Arial" panose="020B0604020202020204" pitchFamily="34" charset="0"/>
                  <a:cs typeface="Arial" panose="020B0604020202020204" pitchFamily="34" charset="0"/>
                </a:rPr>
                <a:t>Encapsulation</a:t>
              </a:r>
              <a:endParaRPr lang="zh-CN" altLang="en-US" sz="1598" dirty="0">
                <a:latin typeface="Arial" panose="020B0604020202020204" pitchFamily="34" charset="0"/>
                <a:cs typeface="Arial" panose="020B0604020202020204" pitchFamily="34" charset="0"/>
              </a:endParaRPr>
            </a:p>
          </p:txBody>
        </p:sp>
      </p:grpSp>
      <p:sp>
        <p:nvSpPr>
          <p:cNvPr id="196" name="矩形 195"/>
          <p:cNvSpPr/>
          <p:nvPr/>
        </p:nvSpPr>
        <p:spPr>
          <a:xfrm>
            <a:off x="6951184" y="3423671"/>
            <a:ext cx="910926" cy="584547"/>
          </a:xfrm>
          <a:prstGeom prst="rect">
            <a:avLst/>
          </a:prstGeom>
        </p:spPr>
        <p:txBody>
          <a:bodyPr wrap="square">
            <a:spAutoFit/>
          </a:bodyPr>
          <a:lstStyle/>
          <a:p>
            <a:pPr algn="ctr" defTabSz="868280">
              <a:spcAft>
                <a:spcPts val="571"/>
              </a:spcAft>
              <a:buClr>
                <a:srgbClr val="1F497D"/>
              </a:buClr>
              <a:buSzPct val="75000"/>
              <a:defRPr/>
            </a:pPr>
            <a:r>
              <a:rPr lang="en-US" altLang="zh-CN" sz="1599" kern="0" dirty="0">
                <a:solidFill>
                  <a:prstClr val="black"/>
                </a:solidFill>
                <a:latin typeface="Arial" panose="020B0604020202020204" pitchFamily="34" charset="0"/>
                <a:ea typeface="Arial Unicode MS" panose="020B0604020202020204" pitchFamily="34" charset="-122"/>
                <a:cs typeface="Arial" panose="020B0604020202020204" pitchFamily="34" charset="0"/>
              </a:rPr>
              <a:t>MSR6/BIERv6</a:t>
            </a:r>
            <a:endParaRPr lang="zh-CN" altLang="en-US" sz="1599" kern="0" dirty="0">
              <a:solidFill>
                <a:prstClr val="black"/>
              </a:solidFill>
              <a:latin typeface="Arial" panose="020B0604020202020204" pitchFamily="34" charset="0"/>
              <a:ea typeface="Arial Unicode MS" panose="020B0604020202020204" pitchFamily="34" charset="-122"/>
              <a:cs typeface="Arial" panose="020B0604020202020204" pitchFamily="34" charset="0"/>
            </a:endParaRPr>
          </a:p>
        </p:txBody>
      </p:sp>
      <p:sp>
        <p:nvSpPr>
          <p:cNvPr id="197" name="TextBox 122"/>
          <p:cNvSpPr txBox="1"/>
          <p:nvPr/>
        </p:nvSpPr>
        <p:spPr bwMode="auto">
          <a:xfrm>
            <a:off x="4808220" y="3508951"/>
            <a:ext cx="910761" cy="382457"/>
          </a:xfrm>
          <a:prstGeom prst="rect">
            <a:avLst/>
          </a:prstGeom>
          <a:solidFill>
            <a:srgbClr val="92D050"/>
          </a:solidFill>
          <a:ln w="9525">
            <a:solidFill>
              <a:srgbClr val="000000"/>
            </a:solidFill>
            <a:miter lim="800000"/>
            <a:headEnd/>
            <a:tailEnd/>
          </a:ln>
          <a:extLst/>
        </p:spPr>
        <p:txBody>
          <a:bodyPr wrap="square" lIns="34191" tIns="34191" rIns="34191" bIns="34191" rtlCol="0" anchor="ctr" anchorCtr="0">
            <a:noAutofit/>
          </a:bodyPr>
          <a:lstStyle>
            <a:defPPr>
              <a:defRPr lang="en-US"/>
            </a:defPPr>
            <a:lvl1pPr marR="0" lvl="0" indent="0" algn="ctr" defTabSz="912388" fontAlgn="auto">
              <a:lnSpc>
                <a:spcPct val="100000"/>
              </a:lnSpc>
              <a:spcBef>
                <a:spcPts val="0"/>
              </a:spcBef>
              <a:spcAft>
                <a:spcPts val="599"/>
              </a:spcAft>
              <a:buClr>
                <a:srgbClr val="1F497D"/>
              </a:buClr>
              <a:buSzPct val="75000"/>
              <a:buFontTx/>
              <a:buNone/>
              <a:tabLst/>
              <a:defRPr kumimoji="0" sz="1333" b="0" i="0" u="none" strike="noStrike" kern="0" cap="none" spc="0" normalizeH="0" baseline="0">
                <a:ln>
                  <a:noFill/>
                </a:ln>
                <a:solidFill>
                  <a:prstClr val="black"/>
                </a:solidFill>
                <a:effectLst/>
                <a:uLnTx/>
                <a:uFillTx/>
                <a:latin typeface="微软雅黑" panose="020B0503020204020204" pitchFamily="34" charset="-122"/>
                <a:ea typeface="微软雅黑" panose="020B0503020204020204" pitchFamily="34" charset="-122"/>
                <a:cs typeface="Arial Unicode MS" panose="020B0604020202020204" pitchFamily="34" charset="-122"/>
              </a:defRPr>
            </a:lvl1pPr>
          </a:lstStyle>
          <a:p>
            <a:pPr>
              <a:defRPr/>
            </a:pPr>
            <a:r>
              <a:rPr lang="en-US" altLang="zh-CN" sz="1332" dirty="0">
                <a:latin typeface="Arial" panose="020B0604020202020204" pitchFamily="34" charset="0"/>
                <a:cs typeface="Arial" panose="020B0604020202020204" pitchFamily="34" charset="0"/>
              </a:rPr>
              <a:t>Analysis</a:t>
            </a:r>
            <a:endParaRPr lang="zh-CN" altLang="en-US" sz="1332" dirty="0">
              <a:latin typeface="Arial" panose="020B0604020202020204" pitchFamily="34" charset="0"/>
              <a:cs typeface="Arial" panose="020B0604020202020204" pitchFamily="34" charset="0"/>
            </a:endParaRPr>
          </a:p>
        </p:txBody>
      </p:sp>
      <p:sp>
        <p:nvSpPr>
          <p:cNvPr id="198" name="TextBox 128"/>
          <p:cNvSpPr txBox="1"/>
          <p:nvPr/>
        </p:nvSpPr>
        <p:spPr bwMode="auto">
          <a:xfrm>
            <a:off x="5869240" y="3514650"/>
            <a:ext cx="1049472" cy="387918"/>
          </a:xfrm>
          <a:prstGeom prst="rect">
            <a:avLst/>
          </a:prstGeom>
          <a:solidFill>
            <a:srgbClr val="92D050"/>
          </a:solidFill>
          <a:ln w="9525">
            <a:solidFill>
              <a:srgbClr val="000000"/>
            </a:solidFill>
            <a:miter lim="800000"/>
            <a:headEnd/>
            <a:tailEnd/>
          </a:ln>
          <a:extLst/>
        </p:spPr>
        <p:txBody>
          <a:bodyPr wrap="square" lIns="34191" tIns="34191" rIns="34191" bIns="34191" rtlCol="0" anchor="ctr" anchorCtr="0">
            <a:noAutofit/>
          </a:bodyPr>
          <a:lstStyle>
            <a:defPPr>
              <a:defRPr lang="en-US"/>
            </a:defPPr>
            <a:lvl1pPr marR="0" lvl="0" indent="0" algn="ctr" defTabSz="912388" fontAlgn="auto">
              <a:lnSpc>
                <a:spcPct val="100000"/>
              </a:lnSpc>
              <a:spcBef>
                <a:spcPts val="0"/>
              </a:spcBef>
              <a:spcAft>
                <a:spcPts val="599"/>
              </a:spcAft>
              <a:buClr>
                <a:srgbClr val="1F497D"/>
              </a:buClr>
              <a:buSzPct val="75000"/>
              <a:buFontTx/>
              <a:buNone/>
              <a:tabLst/>
              <a:defRPr kumimoji="0" sz="1333" b="0" i="0" u="none" strike="noStrike" kern="0" cap="none" spc="0" normalizeH="0" baseline="0">
                <a:ln>
                  <a:noFill/>
                </a:ln>
                <a:solidFill>
                  <a:prstClr val="black"/>
                </a:solidFill>
                <a:effectLst/>
                <a:uLnTx/>
                <a:uFillTx/>
                <a:latin typeface="微软雅黑" panose="020B0503020204020204" pitchFamily="34" charset="-122"/>
                <a:ea typeface="微软雅黑" panose="020B0503020204020204" pitchFamily="34" charset="-122"/>
                <a:cs typeface="Arial Unicode MS" panose="020B0604020202020204" pitchFamily="34" charset="-122"/>
              </a:defRPr>
            </a:lvl1pPr>
          </a:lstStyle>
          <a:p>
            <a:pPr>
              <a:defRPr/>
            </a:pPr>
            <a:r>
              <a:rPr lang="en-US" altLang="zh-CN" sz="1332" dirty="0">
                <a:latin typeface="Arial" panose="020B0604020202020204" pitchFamily="34" charset="0"/>
                <a:cs typeface="Arial" panose="020B0604020202020204" pitchFamily="34" charset="0"/>
              </a:rPr>
              <a:t>Framework</a:t>
            </a:r>
            <a:endParaRPr lang="zh-CN" altLang="en-US" sz="1332" dirty="0">
              <a:latin typeface="Arial" panose="020B0604020202020204" pitchFamily="34" charset="0"/>
              <a:cs typeface="Arial" panose="020B0604020202020204" pitchFamily="34" charset="0"/>
            </a:endParaRPr>
          </a:p>
        </p:txBody>
      </p:sp>
      <p:sp>
        <p:nvSpPr>
          <p:cNvPr id="199" name="TextBox 128"/>
          <p:cNvSpPr txBox="1"/>
          <p:nvPr/>
        </p:nvSpPr>
        <p:spPr bwMode="auto">
          <a:xfrm>
            <a:off x="3458816" y="3508204"/>
            <a:ext cx="1207806" cy="387918"/>
          </a:xfrm>
          <a:prstGeom prst="rect">
            <a:avLst/>
          </a:prstGeom>
          <a:solidFill>
            <a:srgbClr val="92D050"/>
          </a:solidFill>
          <a:ln w="9525">
            <a:solidFill>
              <a:srgbClr val="000000"/>
            </a:solidFill>
            <a:miter lim="800000"/>
            <a:headEnd/>
            <a:tailEnd/>
          </a:ln>
          <a:extLst/>
        </p:spPr>
        <p:txBody>
          <a:bodyPr wrap="square" lIns="34191" tIns="34191" rIns="34191" bIns="34191" rtlCol="0" anchor="ctr" anchorCtr="0">
            <a:noAutofit/>
          </a:bodyPr>
          <a:lstStyle>
            <a:defPPr>
              <a:defRPr lang="zh-CN"/>
            </a:defPPr>
            <a:lvl1pPr marR="0" lvl="0" indent="0" algn="ctr" defTabSz="912388" fontAlgn="auto">
              <a:lnSpc>
                <a:spcPct val="100000"/>
              </a:lnSpc>
              <a:spcBef>
                <a:spcPts val="0"/>
              </a:spcBef>
              <a:spcAft>
                <a:spcPts val="599"/>
              </a:spcAft>
              <a:buClr>
                <a:srgbClr val="1F497D"/>
              </a:buClr>
              <a:buSzPct val="75000"/>
              <a:buFontTx/>
              <a:buNone/>
              <a:tabLst/>
              <a:defRPr kumimoji="0" sz="1400" b="0" i="0" u="none" strike="noStrike" kern="0" cap="none" spc="0" normalizeH="0" baseline="0">
                <a:ln>
                  <a:noFill/>
                </a:ln>
                <a:solidFill>
                  <a:prstClr val="black"/>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defRPr>
            </a:lvl1pPr>
          </a:lstStyle>
          <a:p>
            <a:r>
              <a:rPr lang="en-US" altLang="zh-CN" sz="1332" dirty="0">
                <a:latin typeface="Arial" panose="020B0604020202020204" pitchFamily="34" charset="0"/>
                <a:ea typeface="微软雅黑" panose="020B0503020204020204" pitchFamily="34" charset="-122"/>
                <a:cs typeface="Arial" panose="020B0604020202020204" pitchFamily="34" charset="0"/>
              </a:rPr>
              <a:t>Requirements</a:t>
            </a:r>
            <a:endParaRPr lang="zh-CN" altLang="en-US" sz="1332" dirty="0">
              <a:latin typeface="Arial" panose="020B0604020202020204" pitchFamily="34" charset="0"/>
              <a:ea typeface="微软雅黑" panose="020B0503020204020204" pitchFamily="34" charset="-122"/>
              <a:cs typeface="Arial" panose="020B0604020202020204" pitchFamily="34" charset="0"/>
            </a:endParaRPr>
          </a:p>
        </p:txBody>
      </p:sp>
      <p:sp>
        <p:nvSpPr>
          <p:cNvPr id="200" name="TextBox 122"/>
          <p:cNvSpPr txBox="1"/>
          <p:nvPr/>
        </p:nvSpPr>
        <p:spPr bwMode="auto">
          <a:xfrm>
            <a:off x="10651881" y="2323430"/>
            <a:ext cx="647359" cy="387868"/>
          </a:xfrm>
          <a:prstGeom prst="rect">
            <a:avLst/>
          </a:prstGeom>
          <a:solidFill>
            <a:srgbClr val="92D050"/>
          </a:solidFill>
          <a:ln w="9525">
            <a:solidFill>
              <a:srgbClr val="000000"/>
            </a:solidFill>
            <a:miter lim="800000"/>
            <a:headEnd/>
            <a:tailEnd/>
          </a:ln>
          <a:extLst/>
        </p:spPr>
        <p:txBody>
          <a:bodyPr wrap="square" lIns="34186" tIns="34186" rIns="34186" bIns="34186" rtlCol="0" anchor="ctr" anchorCtr="0">
            <a:noAutofit/>
          </a:bodyPr>
          <a:lstStyle>
            <a:defPPr>
              <a:defRPr lang="zh-CN"/>
            </a:defPPr>
            <a:lvl1pPr marL="0" marR="0" lvl="0" indent="0" algn="ctr" defTabSz="912388" eaLnBrk="1" fontAlgn="auto" latinLnBrk="0" hangingPunct="1">
              <a:lnSpc>
                <a:spcPct val="100000"/>
              </a:lnSpc>
              <a:spcBef>
                <a:spcPts val="0"/>
              </a:spcBef>
              <a:spcAft>
                <a:spcPts val="599"/>
              </a:spcAft>
              <a:buClr>
                <a:srgbClr val="1F497D"/>
              </a:buClr>
              <a:buSzPct val="75000"/>
              <a:buFontTx/>
              <a:buNone/>
              <a:tabLst/>
              <a:defRPr kumimoji="0" sz="1333" b="0" i="0" u="none" strike="noStrike" kern="0" cap="none" spc="0" normalizeH="0" baseline="0">
                <a:ln>
                  <a:noFill/>
                </a:ln>
                <a:solidFill>
                  <a:prstClr val="black"/>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defRPr>
            </a:lvl1pPr>
          </a:lstStyle>
          <a:p>
            <a:pPr>
              <a:defRPr/>
            </a:pPr>
            <a:r>
              <a:rPr lang="en-US" altLang="zh-CN" sz="1332" dirty="0">
                <a:latin typeface="Arial" panose="020B0604020202020204" pitchFamily="34" charset="0"/>
                <a:cs typeface="Arial" panose="020B0604020202020204" pitchFamily="34" charset="0"/>
              </a:rPr>
              <a:t>YANG</a:t>
            </a:r>
            <a:endParaRPr lang="zh-CN" altLang="en-US" sz="1332" dirty="0">
              <a:latin typeface="Arial" panose="020B0604020202020204" pitchFamily="34" charset="0"/>
              <a:cs typeface="Arial" panose="020B0604020202020204" pitchFamily="34" charset="0"/>
            </a:endParaRPr>
          </a:p>
        </p:txBody>
      </p:sp>
      <p:grpSp>
        <p:nvGrpSpPr>
          <p:cNvPr id="201" name="组合 200"/>
          <p:cNvGrpSpPr/>
          <p:nvPr/>
        </p:nvGrpSpPr>
        <p:grpSpPr>
          <a:xfrm>
            <a:off x="3137051" y="5757330"/>
            <a:ext cx="7406236" cy="244489"/>
            <a:chOff x="3128928" y="5989186"/>
            <a:chExt cx="7409129" cy="244585"/>
          </a:xfrm>
        </p:grpSpPr>
        <p:sp>
          <p:nvSpPr>
            <p:cNvPr id="202" name="TextBox 56"/>
            <p:cNvSpPr txBox="1"/>
            <p:nvPr/>
          </p:nvSpPr>
          <p:spPr bwMode="auto">
            <a:xfrm>
              <a:off x="4805792" y="5997878"/>
              <a:ext cx="1392157" cy="226450"/>
            </a:xfrm>
            <a:prstGeom prst="rect">
              <a:avLst/>
            </a:prstGeom>
            <a:solidFill>
              <a:srgbClr val="92D050"/>
            </a:solidFill>
            <a:ln w="9525">
              <a:solidFill>
                <a:srgbClr val="000000"/>
              </a:solidFill>
              <a:miter lim="800000"/>
              <a:headEnd/>
              <a:tailEnd/>
            </a:ln>
            <a:extLst/>
          </p:spPr>
          <p:txBody>
            <a:bodyPr wrap="square" lIns="35892" tIns="35892" rIns="35892" bIns="35892" rtlCol="0" anchor="ctr" anchorCtr="0">
              <a:noAutofit/>
            </a:bodyPr>
            <a:lstStyle>
              <a:defPPr>
                <a:defRPr lang="zh-CN"/>
              </a:defPPr>
              <a:lvl1pPr marR="0" lvl="0" indent="0" algn="ctr" defTabSz="912388" fontAlgn="auto">
                <a:lnSpc>
                  <a:spcPct val="100000"/>
                </a:lnSpc>
                <a:spcBef>
                  <a:spcPts val="0"/>
                </a:spcBef>
                <a:spcAft>
                  <a:spcPts val="599"/>
                </a:spcAft>
                <a:buClr>
                  <a:srgbClr val="1F497D"/>
                </a:buClr>
                <a:buSzPct val="75000"/>
                <a:buFontTx/>
                <a:buNone/>
                <a:tabLst/>
                <a:defRPr kumimoji="0" sz="1400" b="0" i="0" u="none" strike="noStrike" kern="0" cap="none" spc="0" normalizeH="0" baseline="0">
                  <a:ln>
                    <a:noFill/>
                  </a:ln>
                  <a:solidFill>
                    <a:prstClr val="black"/>
                  </a:solidFill>
                  <a:effectLst/>
                  <a:uLnTx/>
                  <a:uFillTx/>
                  <a:latin typeface="微软雅黑" panose="020B0503020204020204" pitchFamily="34" charset="-122"/>
                  <a:cs typeface="Arial Unicode MS" panose="020B0604020202020204" pitchFamily="34" charset="-122"/>
                </a:defRPr>
              </a:lvl1pPr>
            </a:lstStyle>
            <a:p>
              <a:pPr>
                <a:defRPr/>
              </a:pPr>
              <a:r>
                <a:rPr lang="en-US" altLang="zh-CN" sz="1398" dirty="0">
                  <a:latin typeface="Arial" panose="020B0604020202020204" pitchFamily="34" charset="0"/>
                  <a:ea typeface="Arial Unicode MS" panose="020B0604020202020204" pitchFamily="34" charset="-122"/>
                  <a:cs typeface="Arial" panose="020B0604020202020204" pitchFamily="34" charset="0"/>
                </a:rPr>
                <a:t>WG Draft</a:t>
              </a:r>
              <a:endParaRPr lang="zh-CN" altLang="en-US" sz="1398" dirty="0">
                <a:latin typeface="Arial" panose="020B0604020202020204" pitchFamily="34" charset="0"/>
                <a:ea typeface="Arial Unicode MS" panose="020B0604020202020204" pitchFamily="34" charset="-122"/>
                <a:cs typeface="Arial" panose="020B0604020202020204" pitchFamily="34" charset="0"/>
              </a:endParaRPr>
            </a:p>
          </p:txBody>
        </p:sp>
        <p:sp>
          <p:nvSpPr>
            <p:cNvPr id="203" name="TextBox 56"/>
            <p:cNvSpPr txBox="1"/>
            <p:nvPr/>
          </p:nvSpPr>
          <p:spPr bwMode="auto">
            <a:xfrm>
              <a:off x="8606386" y="5989186"/>
              <a:ext cx="1931671" cy="244585"/>
            </a:xfrm>
            <a:prstGeom prst="rect">
              <a:avLst/>
            </a:prstGeom>
            <a:solidFill>
              <a:sysClr val="window" lastClr="FFFFFF"/>
            </a:solidFill>
            <a:ln w="9525">
              <a:solidFill>
                <a:srgbClr val="000000"/>
              </a:solidFill>
              <a:miter lim="800000"/>
              <a:headEnd/>
              <a:tailEnd/>
            </a:ln>
            <a:extLst/>
          </p:spPr>
          <p:txBody>
            <a:bodyPr wrap="square" lIns="35892" tIns="35892" rIns="35892" bIns="35892" rtlCol="0" anchor="ctr" anchorCtr="0">
              <a:noAutofit/>
            </a:bodyPr>
            <a:lstStyle/>
            <a:p>
              <a:pPr algn="ctr" defTabSz="911658">
                <a:spcAft>
                  <a:spcPts val="599"/>
                </a:spcAft>
                <a:buClr>
                  <a:srgbClr val="1F497D"/>
                </a:buClr>
                <a:buSzPct val="75000"/>
                <a:defRPr/>
              </a:pPr>
              <a:r>
                <a:rPr lang="en-US" altLang="zh-CN" sz="1398" kern="0" dirty="0">
                  <a:solidFill>
                    <a:prstClr val="black"/>
                  </a:solidFill>
                  <a:latin typeface="Arial" panose="020B0604020202020204" pitchFamily="34" charset="0"/>
                  <a:ea typeface="Arial Unicode MS" panose="020B0604020202020204" pitchFamily="34" charset="-122"/>
                  <a:cs typeface="Arial" panose="020B0604020202020204" pitchFamily="34" charset="0"/>
                </a:rPr>
                <a:t>Individual Draft</a:t>
              </a:r>
              <a:endParaRPr lang="zh-CN" altLang="en-US" sz="1398" kern="0" dirty="0">
                <a:solidFill>
                  <a:prstClr val="black"/>
                </a:solidFill>
                <a:latin typeface="Arial" panose="020B0604020202020204" pitchFamily="34" charset="0"/>
                <a:ea typeface="Arial Unicode MS" panose="020B0604020202020204" pitchFamily="34" charset="-122"/>
                <a:cs typeface="Arial" panose="020B0604020202020204" pitchFamily="34" charset="0"/>
              </a:endParaRPr>
            </a:p>
          </p:txBody>
        </p:sp>
        <p:sp>
          <p:nvSpPr>
            <p:cNvPr id="204" name="TextBox 56"/>
            <p:cNvSpPr txBox="1"/>
            <p:nvPr/>
          </p:nvSpPr>
          <p:spPr bwMode="auto">
            <a:xfrm>
              <a:off x="3128928" y="6007321"/>
              <a:ext cx="1392157" cy="226450"/>
            </a:xfrm>
            <a:prstGeom prst="rect">
              <a:avLst/>
            </a:prstGeom>
            <a:solidFill>
              <a:srgbClr val="00B050"/>
            </a:solidFill>
            <a:ln w="9525">
              <a:solidFill>
                <a:srgbClr val="000000"/>
              </a:solidFill>
              <a:miter lim="800000"/>
              <a:headEnd/>
              <a:tailEnd/>
            </a:ln>
            <a:extLst/>
          </p:spPr>
          <p:txBody>
            <a:bodyPr wrap="square" lIns="35892" tIns="35892" rIns="35892" bIns="35892" rtlCol="0" anchor="ctr" anchorCtr="0">
              <a:noAutofit/>
            </a:bodyPr>
            <a:lstStyle>
              <a:defPPr>
                <a:defRPr lang="zh-CN"/>
              </a:defPPr>
              <a:lvl1pPr marR="0" lvl="0" indent="0" algn="ctr" defTabSz="912388" fontAlgn="auto">
                <a:lnSpc>
                  <a:spcPct val="100000"/>
                </a:lnSpc>
                <a:spcBef>
                  <a:spcPts val="0"/>
                </a:spcBef>
                <a:spcAft>
                  <a:spcPts val="599"/>
                </a:spcAft>
                <a:buClr>
                  <a:srgbClr val="1F497D"/>
                </a:buClr>
                <a:buSzPct val="75000"/>
                <a:buFontTx/>
                <a:buNone/>
                <a:tabLst/>
                <a:defRPr kumimoji="0" sz="1400" b="0" i="0" u="none" strike="noStrike" kern="0" cap="none" spc="0" normalizeH="0" baseline="0">
                  <a:ln>
                    <a:noFill/>
                  </a:ln>
                  <a:solidFill>
                    <a:prstClr val="black"/>
                  </a:solidFill>
                  <a:effectLst/>
                  <a:uLnTx/>
                  <a:uFillTx/>
                  <a:latin typeface="微软雅黑" panose="020B0503020204020204" pitchFamily="34" charset="-122"/>
                  <a:cs typeface="Arial Unicode MS" panose="020B0604020202020204" pitchFamily="34" charset="-122"/>
                </a:defRPr>
              </a:lvl1pPr>
            </a:lstStyle>
            <a:p>
              <a:pPr>
                <a:defRPr/>
              </a:pPr>
              <a:r>
                <a:rPr lang="en-US" altLang="zh-CN" sz="1398" dirty="0">
                  <a:latin typeface="Arial" panose="020B0604020202020204" pitchFamily="34" charset="0"/>
                  <a:ea typeface="Arial Unicode MS" panose="020B0604020202020204" pitchFamily="34" charset="-122"/>
                  <a:cs typeface="Arial" panose="020B0604020202020204" pitchFamily="34" charset="0"/>
                </a:rPr>
                <a:t>RFC</a:t>
              </a:r>
              <a:endParaRPr lang="zh-CN" altLang="en-US" sz="1398" dirty="0">
                <a:latin typeface="Arial" panose="020B0604020202020204" pitchFamily="34" charset="0"/>
                <a:ea typeface="Arial Unicode MS" panose="020B0604020202020204" pitchFamily="34" charset="-122"/>
                <a:cs typeface="Arial" panose="020B0604020202020204" pitchFamily="34" charset="0"/>
              </a:endParaRPr>
            </a:p>
          </p:txBody>
        </p:sp>
        <p:sp>
          <p:nvSpPr>
            <p:cNvPr id="205" name="TextBox 56"/>
            <p:cNvSpPr txBox="1"/>
            <p:nvPr/>
          </p:nvSpPr>
          <p:spPr bwMode="auto">
            <a:xfrm>
              <a:off x="6483583" y="5997878"/>
              <a:ext cx="1840093" cy="227200"/>
            </a:xfrm>
            <a:prstGeom prst="rect">
              <a:avLst/>
            </a:prstGeom>
            <a:solidFill>
              <a:srgbClr val="DBF0FA"/>
            </a:solidFill>
            <a:ln w="9525">
              <a:solidFill>
                <a:srgbClr val="000000"/>
              </a:solidFill>
              <a:miter lim="800000"/>
              <a:headEnd/>
              <a:tailEnd/>
            </a:ln>
            <a:extLst/>
          </p:spPr>
          <p:txBody>
            <a:bodyPr wrap="square" lIns="34191" tIns="34191" rIns="34191" bIns="34191" rtlCol="0" anchor="ctr" anchorCtr="0">
              <a:noAutofit/>
            </a:bodyPr>
            <a:lstStyle>
              <a:defPPr>
                <a:defRPr lang="zh-CN"/>
              </a:defPPr>
              <a:lvl1pPr marR="0" lvl="0" indent="0" algn="ctr" defTabSz="912388" fontAlgn="auto">
                <a:lnSpc>
                  <a:spcPct val="100000"/>
                </a:lnSpc>
                <a:spcBef>
                  <a:spcPts val="0"/>
                </a:spcBef>
                <a:spcAft>
                  <a:spcPts val="599"/>
                </a:spcAft>
                <a:buClr>
                  <a:srgbClr val="1F497D"/>
                </a:buClr>
                <a:buSzPct val="75000"/>
                <a:buFontTx/>
                <a:buNone/>
                <a:tabLst/>
                <a:defRPr kumimoji="0" sz="1400" b="0" i="0" u="none" strike="noStrike" kern="0" cap="none" spc="0" normalizeH="0" baseline="0">
                  <a:ln>
                    <a:noFill/>
                  </a:ln>
                  <a:solidFill>
                    <a:prstClr val="black"/>
                  </a:solidFill>
                  <a:effectLst/>
                  <a:uLnTx/>
                  <a:uFillTx/>
                  <a:latin typeface="微软雅黑" panose="020B0503020204020204" pitchFamily="34" charset="-122"/>
                  <a:cs typeface="Arial Unicode MS" panose="020B0604020202020204" pitchFamily="34" charset="-122"/>
                </a:defRPr>
              </a:lvl1pPr>
            </a:lstStyle>
            <a:p>
              <a:pPr>
                <a:defRPr/>
              </a:pPr>
              <a:r>
                <a:rPr lang="en-US" altLang="zh-CN" sz="1332" dirty="0">
                  <a:latin typeface="Arial" panose="020B0604020202020204" pitchFamily="34" charset="0"/>
                  <a:ea typeface="微软雅黑" panose="020B0503020204020204" pitchFamily="34" charset="-122"/>
                  <a:cs typeface="Arial" panose="020B0604020202020204" pitchFamily="34" charset="0"/>
                </a:rPr>
                <a:t>Potential WG Draft</a:t>
              </a:r>
              <a:endParaRPr lang="zh-CN" altLang="en-US" sz="1332" dirty="0">
                <a:latin typeface="Arial" panose="020B0604020202020204" pitchFamily="34" charset="0"/>
                <a:ea typeface="微软雅黑" panose="020B0503020204020204" pitchFamily="34" charset="-122"/>
                <a:cs typeface="Arial" panose="020B0604020202020204" pitchFamily="34" charset="0"/>
              </a:endParaRPr>
            </a:p>
          </p:txBody>
        </p:sp>
      </p:grpSp>
      <p:sp>
        <p:nvSpPr>
          <p:cNvPr id="206" name="TextBox 122"/>
          <p:cNvSpPr txBox="1"/>
          <p:nvPr/>
        </p:nvSpPr>
        <p:spPr bwMode="auto">
          <a:xfrm>
            <a:off x="5540958" y="2881026"/>
            <a:ext cx="842761" cy="382407"/>
          </a:xfrm>
          <a:prstGeom prst="rect">
            <a:avLst/>
          </a:prstGeom>
          <a:solidFill>
            <a:srgbClr val="00B050"/>
          </a:solidFill>
          <a:ln w="9525">
            <a:solidFill>
              <a:srgbClr val="000000"/>
            </a:solidFill>
            <a:miter lim="800000"/>
            <a:headEnd/>
            <a:tailEnd/>
          </a:ln>
          <a:extLst/>
        </p:spPr>
        <p:txBody>
          <a:bodyPr wrap="square" lIns="35892" tIns="35892" rIns="35892" bIns="35892" rtlCol="0" anchor="ctr" anchorCtr="0">
            <a:noAutofit/>
          </a:bodyPr>
          <a:lstStyle>
            <a:defPPr>
              <a:defRPr lang="zh-CN"/>
            </a:defPPr>
            <a:lvl1pPr marL="0" algn="ctr" defTabSz="913765" eaLnBrk="1" fontAlgn="auto" latinLnBrk="0" hangingPunct="1">
              <a:spcBef>
                <a:spcPts val="0"/>
              </a:spcBef>
              <a:spcAft>
                <a:spcPts val="0"/>
              </a:spcAft>
              <a:buClrTx/>
              <a:buFontTx/>
              <a:buNone/>
              <a:defRPr sz="1200">
                <a:solidFill>
                  <a:srgbClr val="1D1D1A"/>
                </a:solidFill>
                <a:latin typeface="Arial" panose="020B0604020202020204"/>
                <a:ea typeface="黑体" panose="02010609060101010101" pitchFamily="49" charset="-122"/>
              </a:defRPr>
            </a:lvl1pPr>
            <a:lvl2pPr defTabSz="913765" eaLnBrk="1" latinLnBrk="0" hangingPunct="1">
              <a:defRPr sz="1800">
                <a:latin typeface="+mn-lt"/>
                <a:ea typeface="+mn-ea"/>
              </a:defRPr>
            </a:lvl2pPr>
            <a:lvl3pPr defTabSz="913765" eaLnBrk="1" latinLnBrk="0" hangingPunct="1">
              <a:defRPr sz="1800">
                <a:latin typeface="+mn-lt"/>
                <a:ea typeface="+mn-ea"/>
              </a:defRPr>
            </a:lvl3pPr>
            <a:lvl4pPr defTabSz="913765" eaLnBrk="1" latinLnBrk="0" hangingPunct="1">
              <a:defRPr sz="1800">
                <a:latin typeface="+mn-lt"/>
                <a:ea typeface="+mn-ea"/>
              </a:defRPr>
            </a:lvl4pPr>
            <a:lvl5pPr defTabSz="913765" eaLnBrk="1" latinLnBrk="0" hangingPunct="1">
              <a:defRPr sz="1800">
                <a:latin typeface="+mn-lt"/>
                <a:ea typeface="+mn-ea"/>
              </a:defRPr>
            </a:lvl5pPr>
            <a:lvl6pPr defTabSz="913765">
              <a:defRPr sz="1800">
                <a:latin typeface="+mn-lt"/>
                <a:ea typeface="+mn-ea"/>
              </a:defRPr>
            </a:lvl6pPr>
            <a:lvl7pPr defTabSz="913765">
              <a:defRPr sz="1800">
                <a:latin typeface="+mn-lt"/>
                <a:ea typeface="+mn-ea"/>
              </a:defRPr>
            </a:lvl7pPr>
            <a:lvl8pPr defTabSz="913765">
              <a:defRPr sz="1800">
                <a:latin typeface="+mn-lt"/>
                <a:ea typeface="+mn-ea"/>
              </a:defRPr>
            </a:lvl8pPr>
            <a:lvl9pPr defTabSz="913765">
              <a:defRPr sz="1800">
                <a:latin typeface="+mn-lt"/>
                <a:ea typeface="+mn-ea"/>
              </a:defRPr>
            </a:lvl9pPr>
          </a:lstStyle>
          <a:p>
            <a:pPr>
              <a:defRPr/>
            </a:pPr>
            <a:r>
              <a:rPr lang="en-US" altLang="zh-CN" kern="0" dirty="0">
                <a:latin typeface="Arial" panose="020B0604020202020204" pitchFamily="34" charset="0"/>
                <a:cs typeface="Arial" panose="020B0604020202020204" pitchFamily="34" charset="0"/>
              </a:rPr>
              <a:t>IOAM</a:t>
            </a:r>
            <a:endParaRPr lang="zh-CN" altLang="en-US" kern="0" dirty="0">
              <a:latin typeface="Arial" panose="020B0604020202020204" pitchFamily="34" charset="0"/>
              <a:cs typeface="Arial" panose="020B0604020202020204" pitchFamily="34" charset="0"/>
            </a:endParaRPr>
          </a:p>
        </p:txBody>
      </p:sp>
      <p:sp>
        <p:nvSpPr>
          <p:cNvPr id="207" name="TextBox 122"/>
          <p:cNvSpPr txBox="1"/>
          <p:nvPr/>
        </p:nvSpPr>
        <p:spPr bwMode="auto">
          <a:xfrm>
            <a:off x="9159017" y="3520655"/>
            <a:ext cx="883362" cy="382407"/>
          </a:xfrm>
          <a:prstGeom prst="rect">
            <a:avLst/>
          </a:prstGeom>
          <a:solidFill>
            <a:sysClr val="window" lastClr="FFFFFF"/>
          </a:solidFill>
          <a:ln w="9525">
            <a:solidFill>
              <a:srgbClr val="000000"/>
            </a:solidFill>
            <a:miter lim="800000"/>
            <a:headEnd/>
            <a:tailEnd/>
          </a:ln>
          <a:extLst/>
        </p:spPr>
        <p:txBody>
          <a:bodyPr wrap="square" lIns="34186" tIns="34186" rIns="34186" bIns="34186" rtlCol="0" anchor="ctr" anchorCtr="0">
            <a:noAutofit/>
          </a:bodyPr>
          <a:lstStyle>
            <a:defPPr>
              <a:defRPr lang="en-US"/>
            </a:defPPr>
            <a:lvl1pPr marR="0" lvl="0" indent="0" algn="ctr" defTabSz="912388" fontAlgn="auto">
              <a:lnSpc>
                <a:spcPct val="100000"/>
              </a:lnSpc>
              <a:spcBef>
                <a:spcPts val="0"/>
              </a:spcBef>
              <a:spcAft>
                <a:spcPts val="599"/>
              </a:spcAft>
              <a:buClr>
                <a:srgbClr val="1F497D"/>
              </a:buClr>
              <a:buSzPct val="75000"/>
              <a:buFontTx/>
              <a:buNone/>
              <a:tabLst/>
              <a:defRPr kumimoji="0" sz="1400" b="0" i="0" u="none" strike="noStrike" kern="0" cap="none" spc="0" normalizeH="0" baseline="0">
                <a:ln>
                  <a:noFill/>
                </a:ln>
                <a:solidFill>
                  <a:prstClr val="black"/>
                </a:solidFill>
                <a:effectLst/>
                <a:uLnTx/>
                <a:uFillTx/>
                <a:latin typeface="Arial Unicode MS" panose="020B0604020202020204" pitchFamily="34" charset="-122"/>
                <a:ea typeface="微软雅黑" panose="020B0503020204020204" pitchFamily="34" charset="-122"/>
                <a:cs typeface="Arial Unicode MS" panose="020B0604020202020204" pitchFamily="34" charset="-122"/>
              </a:defRPr>
            </a:lvl1pPr>
          </a:lstStyle>
          <a:p>
            <a:pPr>
              <a:defRPr/>
            </a:pPr>
            <a:r>
              <a:rPr lang="en-US" altLang="zh-CN" sz="1332" dirty="0">
                <a:latin typeface="Arial" panose="020B0604020202020204" pitchFamily="34" charset="0"/>
                <a:ea typeface="Arial Unicode MS" panose="020B0604020202020204" pitchFamily="34" charset="-122"/>
                <a:cs typeface="Arial" panose="020B0604020202020204" pitchFamily="34" charset="0"/>
              </a:rPr>
              <a:t>Problem Statement</a:t>
            </a:r>
            <a:endParaRPr lang="zh-CN" altLang="en-US" sz="1332" dirty="0">
              <a:latin typeface="Arial" panose="020B0604020202020204" pitchFamily="34" charset="0"/>
              <a:ea typeface="Arial Unicode MS" panose="020B0604020202020204" pitchFamily="34" charset="-122"/>
              <a:cs typeface="Arial" panose="020B0604020202020204" pitchFamily="34" charset="0"/>
            </a:endParaRPr>
          </a:p>
        </p:txBody>
      </p:sp>
    </p:spTree>
    <p:extLst>
      <p:ext uri="{BB962C8B-B14F-4D97-AF65-F5344CB8AC3E}">
        <p14:creationId xmlns:p14="http://schemas.microsoft.com/office/powerpoint/2010/main" val="257193870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6861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5995D-5899-497D-931C-DC5DFBFC6160}"/>
              </a:ext>
            </a:extLst>
          </p:cNvPr>
          <p:cNvSpPr>
            <a:spLocks noGrp="1"/>
          </p:cNvSpPr>
          <p:nvPr>
            <p:ph type="title"/>
          </p:nvPr>
        </p:nvSpPr>
        <p:spPr/>
        <p:txBody>
          <a:bodyPr anchor="t"/>
          <a:lstStyle/>
          <a:p>
            <a:r>
              <a:rPr lang="en-US" sz="2799" dirty="0">
                <a:solidFill>
                  <a:schemeClr val="tx2"/>
                </a:solidFill>
                <a:latin typeface="Arial" panose="020B0604020202020204" pitchFamily="34" charset="0"/>
                <a:ea typeface="Arial Unicode MS" panose="020B0604020202020204" pitchFamily="34" charset="-122"/>
                <a:cs typeface="Arial" panose="020B0604020202020204" pitchFamily="34" charset="0"/>
              </a:rPr>
              <a:t>IP Network Protocol Evolution</a:t>
            </a:r>
          </a:p>
        </p:txBody>
      </p:sp>
      <p:sp>
        <p:nvSpPr>
          <p:cNvPr id="22" name="타원 40">
            <a:extLst>
              <a:ext uri="{FF2B5EF4-FFF2-40B4-BE49-F238E27FC236}">
                <a16:creationId xmlns:a16="http://schemas.microsoft.com/office/drawing/2014/main" id="{49DC31C0-9F1E-4528-91AC-BD9CCEACDAF3}"/>
              </a:ext>
            </a:extLst>
          </p:cNvPr>
          <p:cNvSpPr/>
          <p:nvPr/>
        </p:nvSpPr>
        <p:spPr>
          <a:xfrm>
            <a:off x="2137849" y="2039734"/>
            <a:ext cx="1828617" cy="338883"/>
          </a:xfrm>
          <a:prstGeom prst="ellipse">
            <a:avLst/>
          </a:prstGeom>
          <a:noFill/>
          <a:ln w="28575" cap="flat" cmpd="sng" algn="ctr">
            <a:noFill/>
            <a:prstDash val="solid"/>
          </a:ln>
          <a:effectLst/>
        </p:spPr>
        <p:txBody>
          <a:bodyPr lIns="0" tIns="0" rIns="0" bIns="0" rtlCol="0" anchor="ctr"/>
          <a:lstStyle/>
          <a:p>
            <a:pPr algn="ctr" defTabSz="1217493"/>
            <a:r>
              <a:rPr lang="en-US" altLang="zh-CN" sz="1598" i="1" kern="0" dirty="0">
                <a:solidFill>
                  <a:schemeClr val="bg1"/>
                </a:solidFill>
                <a:latin typeface="Arial" panose="020B0604020202020204" pitchFamily="34" charset="0"/>
                <a:ea typeface="Arial Unicode MS" panose="020B0604020202020204" pitchFamily="34" charset="-122"/>
                <a:cs typeface="Arial" panose="020B0604020202020204" pitchFamily="34" charset="0"/>
              </a:rPr>
              <a:t>1980~</a:t>
            </a:r>
            <a:endParaRPr lang="ko-KR" altLang="en-US" sz="1598" i="1" kern="0" dirty="0">
              <a:solidFill>
                <a:schemeClr val="bg1"/>
              </a:solidFill>
              <a:latin typeface="Arial" panose="020B0604020202020204" pitchFamily="34" charset="0"/>
              <a:ea typeface="Arial Unicode MS" panose="020B0604020202020204" pitchFamily="34" charset="-122"/>
              <a:cs typeface="Arial" panose="020B0604020202020204" pitchFamily="34" charset="0"/>
            </a:endParaRPr>
          </a:p>
        </p:txBody>
      </p:sp>
      <p:sp>
        <p:nvSpPr>
          <p:cNvPr id="23" name="타원 40">
            <a:extLst>
              <a:ext uri="{FF2B5EF4-FFF2-40B4-BE49-F238E27FC236}">
                <a16:creationId xmlns:a16="http://schemas.microsoft.com/office/drawing/2014/main" id="{69422F60-E99C-4CCF-ACED-FD871EC6BBD3}"/>
              </a:ext>
            </a:extLst>
          </p:cNvPr>
          <p:cNvSpPr/>
          <p:nvPr/>
        </p:nvSpPr>
        <p:spPr>
          <a:xfrm>
            <a:off x="4893300" y="2030392"/>
            <a:ext cx="2702092" cy="387213"/>
          </a:xfrm>
          <a:prstGeom prst="ellipse">
            <a:avLst/>
          </a:prstGeom>
          <a:noFill/>
          <a:ln w="28575" cap="flat" cmpd="sng" algn="ctr">
            <a:noFill/>
            <a:prstDash val="solid"/>
          </a:ln>
          <a:effectLst/>
        </p:spPr>
        <p:txBody>
          <a:bodyPr lIns="0" tIns="0" rIns="0" bIns="0" rtlCol="0" anchor="ctr"/>
          <a:lstStyle/>
          <a:p>
            <a:pPr algn="ctr" defTabSz="1217493"/>
            <a:r>
              <a:rPr lang="en-US" altLang="ko-KR" sz="1598" i="1" kern="0" dirty="0">
                <a:solidFill>
                  <a:schemeClr val="bg1"/>
                </a:solidFill>
                <a:latin typeface="Arial" panose="020B0604020202020204" pitchFamily="34" charset="0"/>
                <a:ea typeface="Arial Unicode MS" panose="020B0604020202020204" pitchFamily="34" charset="-122"/>
                <a:cs typeface="Arial" panose="020B0604020202020204" pitchFamily="34" charset="0"/>
              </a:rPr>
              <a:t>1997~Now</a:t>
            </a:r>
            <a:endParaRPr lang="ko-KR" altLang="en-US" sz="1598" i="1" kern="0" dirty="0">
              <a:solidFill>
                <a:schemeClr val="bg1"/>
              </a:solidFill>
              <a:latin typeface="Arial" panose="020B0604020202020204" pitchFamily="34" charset="0"/>
              <a:ea typeface="Arial Unicode MS" panose="020B0604020202020204" pitchFamily="34" charset="-122"/>
              <a:cs typeface="Arial" panose="020B0604020202020204" pitchFamily="34" charset="0"/>
            </a:endParaRPr>
          </a:p>
        </p:txBody>
      </p:sp>
      <p:sp>
        <p:nvSpPr>
          <p:cNvPr id="24" name="타원 40">
            <a:extLst>
              <a:ext uri="{FF2B5EF4-FFF2-40B4-BE49-F238E27FC236}">
                <a16:creationId xmlns:a16="http://schemas.microsoft.com/office/drawing/2014/main" id="{99740790-55A3-46F5-AE20-1A59EB9AD1BD}"/>
              </a:ext>
            </a:extLst>
          </p:cNvPr>
          <p:cNvSpPr/>
          <p:nvPr/>
        </p:nvSpPr>
        <p:spPr>
          <a:xfrm>
            <a:off x="8243157" y="2037424"/>
            <a:ext cx="3378745" cy="368279"/>
          </a:xfrm>
          <a:prstGeom prst="ellipse">
            <a:avLst/>
          </a:prstGeom>
          <a:noFill/>
          <a:ln w="28575" cap="flat" cmpd="sng" algn="ctr">
            <a:noFill/>
            <a:prstDash val="solid"/>
          </a:ln>
          <a:effectLst/>
        </p:spPr>
        <p:txBody>
          <a:bodyPr lIns="0" tIns="0" rIns="0" bIns="0" rtlCol="0" anchor="ctr"/>
          <a:lstStyle/>
          <a:p>
            <a:pPr algn="ctr" defTabSz="1217493"/>
            <a:r>
              <a:rPr lang="en-US" altLang="zh-CN" sz="1598" i="1" kern="0" dirty="0">
                <a:solidFill>
                  <a:schemeClr val="bg1"/>
                </a:solidFill>
                <a:latin typeface="Arial" panose="020B0604020202020204" pitchFamily="34" charset="0"/>
                <a:ea typeface="Arial Unicode MS" panose="020B0604020202020204" pitchFamily="34" charset="-122"/>
                <a:cs typeface="Arial" panose="020B0604020202020204" pitchFamily="34" charset="0"/>
              </a:rPr>
              <a:t>2015~next 20 Years</a:t>
            </a:r>
            <a:endParaRPr lang="ko-KR" altLang="en-US" sz="1598" i="1" kern="0" dirty="0">
              <a:solidFill>
                <a:schemeClr val="bg1"/>
              </a:solidFill>
              <a:latin typeface="Arial" panose="020B0604020202020204" pitchFamily="34" charset="0"/>
              <a:ea typeface="Arial Unicode MS" panose="020B0604020202020204" pitchFamily="34" charset="-122"/>
              <a:cs typeface="Arial" panose="020B0604020202020204" pitchFamily="34" charset="0"/>
            </a:endParaRPr>
          </a:p>
        </p:txBody>
      </p:sp>
      <p:sp>
        <p:nvSpPr>
          <p:cNvPr id="25" name="矩形 61">
            <a:extLst>
              <a:ext uri="{FF2B5EF4-FFF2-40B4-BE49-F238E27FC236}">
                <a16:creationId xmlns:a16="http://schemas.microsoft.com/office/drawing/2014/main" id="{BDD858F4-32F1-4A66-A7FD-8124753DDF75}"/>
              </a:ext>
            </a:extLst>
          </p:cNvPr>
          <p:cNvSpPr/>
          <p:nvPr/>
        </p:nvSpPr>
        <p:spPr>
          <a:xfrm>
            <a:off x="2403032" y="1577583"/>
            <a:ext cx="1298246" cy="338422"/>
          </a:xfrm>
          <a:prstGeom prst="rect">
            <a:avLst/>
          </a:prstGeom>
        </p:spPr>
        <p:txBody>
          <a:bodyPr wrap="none">
            <a:spAutoFit/>
          </a:bodyPr>
          <a:lstStyle/>
          <a:p>
            <a:pPr algn="ctr" defTabSz="1217493">
              <a:buClr>
                <a:srgbClr val="CC9900"/>
              </a:buClr>
            </a:pPr>
            <a:r>
              <a:rPr lang="en-US" altLang="zh-CN" sz="1599" dirty="0">
                <a:solidFill>
                  <a:schemeClr val="bg1"/>
                </a:solidFill>
                <a:latin typeface="Arial" panose="020B0604020202020204" pitchFamily="34" charset="0"/>
                <a:ea typeface="微软雅黑"/>
                <a:cs typeface="Arial" panose="020B0604020202020204" pitchFamily="34" charset="0"/>
              </a:rPr>
              <a:t>Reachability</a:t>
            </a:r>
          </a:p>
        </p:txBody>
      </p:sp>
      <p:sp>
        <p:nvSpPr>
          <p:cNvPr id="26" name="矩形 62">
            <a:extLst>
              <a:ext uri="{FF2B5EF4-FFF2-40B4-BE49-F238E27FC236}">
                <a16:creationId xmlns:a16="http://schemas.microsoft.com/office/drawing/2014/main" id="{52F84B41-671D-480A-83FD-BB0409115224}"/>
              </a:ext>
            </a:extLst>
          </p:cNvPr>
          <p:cNvSpPr/>
          <p:nvPr/>
        </p:nvSpPr>
        <p:spPr>
          <a:xfrm>
            <a:off x="5197610" y="1573337"/>
            <a:ext cx="2336586" cy="338422"/>
          </a:xfrm>
          <a:prstGeom prst="rect">
            <a:avLst/>
          </a:prstGeom>
        </p:spPr>
        <p:txBody>
          <a:bodyPr wrap="none">
            <a:spAutoFit/>
          </a:bodyPr>
          <a:lstStyle/>
          <a:p>
            <a:pPr algn="ctr" defTabSz="1217493"/>
            <a:r>
              <a:rPr lang="en-US" altLang="zh-CN" sz="1599" dirty="0">
                <a:solidFill>
                  <a:schemeClr val="bg1"/>
                </a:solidFill>
                <a:latin typeface="Arial" panose="020B0604020202020204" pitchFamily="34" charset="0"/>
                <a:ea typeface="微软雅黑"/>
                <a:cs typeface="Arial" panose="020B0604020202020204" pitchFamily="34" charset="0"/>
              </a:rPr>
              <a:t>Connectivity &amp; Services</a:t>
            </a:r>
          </a:p>
        </p:txBody>
      </p:sp>
      <p:sp>
        <p:nvSpPr>
          <p:cNvPr id="27" name="矩形 63">
            <a:extLst>
              <a:ext uri="{FF2B5EF4-FFF2-40B4-BE49-F238E27FC236}">
                <a16:creationId xmlns:a16="http://schemas.microsoft.com/office/drawing/2014/main" id="{E8CC828C-AE59-4CB5-ACB2-010C3453ADAC}"/>
              </a:ext>
            </a:extLst>
          </p:cNvPr>
          <p:cNvSpPr/>
          <p:nvPr/>
        </p:nvSpPr>
        <p:spPr>
          <a:xfrm>
            <a:off x="8436580" y="1582508"/>
            <a:ext cx="2871780" cy="338422"/>
          </a:xfrm>
          <a:prstGeom prst="rect">
            <a:avLst/>
          </a:prstGeom>
        </p:spPr>
        <p:txBody>
          <a:bodyPr wrap="none">
            <a:spAutoFit/>
          </a:bodyPr>
          <a:lstStyle/>
          <a:p>
            <a:pPr algn="ctr" defTabSz="1217493">
              <a:buClr>
                <a:srgbClr val="CC9900"/>
              </a:buClr>
            </a:pPr>
            <a:r>
              <a:rPr lang="en-US" altLang="zh-CN" sz="1599" dirty="0">
                <a:solidFill>
                  <a:schemeClr val="bg1"/>
                </a:solidFill>
                <a:latin typeface="Arial" panose="020B0604020202020204" pitchFamily="34" charset="0"/>
                <a:ea typeface="微软雅黑"/>
                <a:cs typeface="Arial" panose="020B0604020202020204" pitchFamily="34" charset="0"/>
              </a:rPr>
              <a:t>Simplification &amp; Programming</a:t>
            </a:r>
          </a:p>
        </p:txBody>
      </p:sp>
      <p:pic>
        <p:nvPicPr>
          <p:cNvPr id="28" name="图片 64">
            <a:extLst>
              <a:ext uri="{FF2B5EF4-FFF2-40B4-BE49-F238E27FC236}">
                <a16:creationId xmlns:a16="http://schemas.microsoft.com/office/drawing/2014/main" id="{DBC5DF24-7579-4860-BB41-51465576F27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7888"/>
          <a:stretch/>
        </p:blipFill>
        <p:spPr>
          <a:xfrm>
            <a:off x="5435470" y="2367997"/>
            <a:ext cx="1774274" cy="958760"/>
          </a:xfrm>
          <a:prstGeom prst="rect">
            <a:avLst/>
          </a:prstGeom>
          <a:ln>
            <a:noFill/>
          </a:ln>
          <a:effectLst>
            <a:outerShdw blurRad="292100" dist="139700" dir="2700000" algn="tl" rotWithShape="0">
              <a:srgbClr val="333333">
                <a:alpha val="65000"/>
              </a:srgbClr>
            </a:outerShdw>
          </a:effectLst>
        </p:spPr>
      </p:pic>
      <p:pic>
        <p:nvPicPr>
          <p:cNvPr id="29" name="图片 65">
            <a:extLst>
              <a:ext uri="{FF2B5EF4-FFF2-40B4-BE49-F238E27FC236}">
                <a16:creationId xmlns:a16="http://schemas.microsoft.com/office/drawing/2014/main" id="{5E861393-3D76-4440-B8A3-4941900F681E}"/>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50633" y="2347636"/>
            <a:ext cx="1686118" cy="9838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 name="组合 66">
            <a:extLst>
              <a:ext uri="{FF2B5EF4-FFF2-40B4-BE49-F238E27FC236}">
                <a16:creationId xmlns:a16="http://schemas.microsoft.com/office/drawing/2014/main" id="{B97A90D7-4A82-4741-A626-E52218094BD0}"/>
              </a:ext>
            </a:extLst>
          </p:cNvPr>
          <p:cNvGrpSpPr/>
          <p:nvPr/>
        </p:nvGrpSpPr>
        <p:grpSpPr>
          <a:xfrm>
            <a:off x="2189672" y="3558009"/>
            <a:ext cx="8864922" cy="387089"/>
            <a:chOff x="820174" y="1650215"/>
            <a:chExt cx="3824547" cy="262962"/>
          </a:xfrm>
        </p:grpSpPr>
        <p:cxnSp>
          <p:nvCxnSpPr>
            <p:cNvPr id="31" name="直接连接符 73">
              <a:extLst>
                <a:ext uri="{FF2B5EF4-FFF2-40B4-BE49-F238E27FC236}">
                  <a16:creationId xmlns:a16="http://schemas.microsoft.com/office/drawing/2014/main" id="{3AC7EFB7-DBBA-4195-9528-05B1CE52BA8E}"/>
                </a:ext>
              </a:extLst>
            </p:cNvPr>
            <p:cNvCxnSpPr>
              <a:cxnSpLocks/>
            </p:cNvCxnSpPr>
            <p:nvPr/>
          </p:nvCxnSpPr>
          <p:spPr>
            <a:xfrm flipV="1">
              <a:off x="820174" y="1887726"/>
              <a:ext cx="3824547" cy="25451"/>
            </a:xfrm>
            <a:prstGeom prst="line">
              <a:avLst/>
            </a:prstGeom>
            <a:noFill/>
            <a:ln w="25400" cap="flat" cmpd="sng" algn="ctr">
              <a:solidFill>
                <a:srgbClr val="F79646"/>
              </a:solidFill>
              <a:prstDash val="sysDash"/>
              <a:headEnd type="none" w="med" len="lg"/>
              <a:tailEnd type="stealth" w="lg" len="lg"/>
            </a:ln>
            <a:effectLst/>
          </p:spPr>
        </p:cxnSp>
        <p:sp>
          <p:nvSpPr>
            <p:cNvPr id="32" name="文本框 68">
              <a:extLst>
                <a:ext uri="{FF2B5EF4-FFF2-40B4-BE49-F238E27FC236}">
                  <a16:creationId xmlns:a16="http://schemas.microsoft.com/office/drawing/2014/main" id="{BACAD749-E186-4A06-B190-E7E219A2F6A5}"/>
                </a:ext>
              </a:extLst>
            </p:cNvPr>
            <p:cNvSpPr txBox="1"/>
            <p:nvPr/>
          </p:nvSpPr>
          <p:spPr>
            <a:xfrm>
              <a:off x="970091" y="1658213"/>
              <a:ext cx="380257" cy="229754"/>
            </a:xfrm>
            <a:prstGeom prst="rect">
              <a:avLst/>
            </a:prstGeom>
            <a:noFill/>
          </p:spPr>
          <p:txBody>
            <a:bodyPr wrap="none" rtlCol="0">
              <a:spAutoFit/>
            </a:bodyPr>
            <a:lstStyle/>
            <a:p>
              <a:pPr defTabSz="1217493">
                <a:defRPr/>
              </a:pPr>
              <a:r>
                <a:rPr lang="en-US" altLang="zh-CN" sz="1598" kern="0" dirty="0">
                  <a:solidFill>
                    <a:schemeClr val="tx2"/>
                  </a:solidFill>
                  <a:latin typeface="Arial" panose="020B0604020202020204" pitchFamily="34" charset="0"/>
                  <a:ea typeface="Arial Unicode MS" panose="020B0604020202020204" pitchFamily="34" charset="-122"/>
                  <a:cs typeface="Arial" panose="020B0604020202020204" pitchFamily="34" charset="0"/>
                </a:rPr>
                <a:t>Internet</a:t>
              </a:r>
              <a:endParaRPr lang="zh-CN" altLang="en-US" sz="1598" kern="0" dirty="0">
                <a:solidFill>
                  <a:schemeClr val="tx2"/>
                </a:solidFill>
                <a:latin typeface="Arial" panose="020B0604020202020204" pitchFamily="34" charset="0"/>
                <a:ea typeface="Arial Unicode MS" panose="020B0604020202020204" pitchFamily="34" charset="-122"/>
                <a:cs typeface="Arial" panose="020B0604020202020204" pitchFamily="34" charset="0"/>
              </a:endParaRPr>
            </a:p>
          </p:txBody>
        </p:sp>
        <p:sp>
          <p:nvSpPr>
            <p:cNvPr id="33" name="文本框 69">
              <a:extLst>
                <a:ext uri="{FF2B5EF4-FFF2-40B4-BE49-F238E27FC236}">
                  <a16:creationId xmlns:a16="http://schemas.microsoft.com/office/drawing/2014/main" id="{05184DB0-072E-4005-B26C-D07BE70F4DAD}"/>
                </a:ext>
              </a:extLst>
            </p:cNvPr>
            <p:cNvSpPr txBox="1"/>
            <p:nvPr/>
          </p:nvSpPr>
          <p:spPr>
            <a:xfrm>
              <a:off x="2186833" y="1657971"/>
              <a:ext cx="748131" cy="229814"/>
            </a:xfrm>
            <a:prstGeom prst="rect">
              <a:avLst/>
            </a:prstGeom>
            <a:noFill/>
          </p:spPr>
          <p:txBody>
            <a:bodyPr wrap="none" rtlCol="0">
              <a:spAutoFit/>
            </a:bodyPr>
            <a:lstStyle/>
            <a:p>
              <a:pPr algn="ctr" defTabSz="1217493">
                <a:defRPr/>
              </a:pPr>
              <a:r>
                <a:rPr lang="en-US" altLang="zh-CN" sz="1598" kern="0" dirty="0">
                  <a:solidFill>
                    <a:schemeClr val="tx2"/>
                  </a:solidFill>
                  <a:latin typeface="Arial" panose="020B0604020202020204" pitchFamily="34" charset="0"/>
                  <a:ea typeface="Arial Unicode MS" panose="020B0604020202020204" pitchFamily="34" charset="-122"/>
                  <a:cs typeface="Arial" panose="020B0604020202020204" pitchFamily="34" charset="0"/>
                </a:rPr>
                <a:t>VoIP, IPTV, VPN</a:t>
              </a:r>
              <a:endParaRPr lang="zh-CN" altLang="en-US" sz="1598" kern="0" dirty="0">
                <a:solidFill>
                  <a:schemeClr val="tx2"/>
                </a:solidFill>
                <a:latin typeface="Arial" panose="020B0604020202020204" pitchFamily="34" charset="0"/>
                <a:ea typeface="Arial Unicode MS" panose="020B0604020202020204" pitchFamily="34" charset="-122"/>
                <a:cs typeface="Arial" panose="020B0604020202020204" pitchFamily="34" charset="0"/>
              </a:endParaRPr>
            </a:p>
          </p:txBody>
        </p:sp>
        <p:sp>
          <p:nvSpPr>
            <p:cNvPr id="34" name="文本框 70">
              <a:extLst>
                <a:ext uri="{FF2B5EF4-FFF2-40B4-BE49-F238E27FC236}">
                  <a16:creationId xmlns:a16="http://schemas.microsoft.com/office/drawing/2014/main" id="{E9EFA2A7-0F19-45B6-BB48-FEF6B046BE18}"/>
                </a:ext>
              </a:extLst>
            </p:cNvPr>
            <p:cNvSpPr txBox="1"/>
            <p:nvPr/>
          </p:nvSpPr>
          <p:spPr>
            <a:xfrm>
              <a:off x="3719289" y="1650215"/>
              <a:ext cx="813114" cy="229814"/>
            </a:xfrm>
            <a:prstGeom prst="rect">
              <a:avLst/>
            </a:prstGeom>
            <a:noFill/>
          </p:spPr>
          <p:txBody>
            <a:bodyPr wrap="none" rtlCol="0">
              <a:spAutoFit/>
            </a:bodyPr>
            <a:lstStyle/>
            <a:p>
              <a:pPr defTabSz="1217493">
                <a:defRPr/>
              </a:pPr>
              <a:r>
                <a:rPr lang="en-US" altLang="zh-CN" sz="1598" kern="0" dirty="0">
                  <a:solidFill>
                    <a:schemeClr val="tx2"/>
                  </a:solidFill>
                  <a:latin typeface="Arial" panose="020B0604020202020204" pitchFamily="34" charset="0"/>
                  <a:ea typeface="Arial Unicode MS" panose="020B0604020202020204" pitchFamily="34" charset="-122"/>
                  <a:cs typeface="Arial" panose="020B0604020202020204" pitchFamily="34" charset="0"/>
                </a:rPr>
                <a:t>Cloud, 4K, 5G, IoT</a:t>
              </a:r>
              <a:endParaRPr lang="zh-CN" altLang="en-US" sz="1598" kern="0" dirty="0">
                <a:solidFill>
                  <a:schemeClr val="tx2"/>
                </a:solidFill>
                <a:latin typeface="Arial" panose="020B0604020202020204" pitchFamily="34" charset="0"/>
                <a:ea typeface="Arial Unicode MS" panose="020B0604020202020204" pitchFamily="34" charset="-122"/>
                <a:cs typeface="Arial" panose="020B0604020202020204" pitchFamily="34" charset="0"/>
              </a:endParaRPr>
            </a:p>
          </p:txBody>
        </p:sp>
      </p:grpSp>
      <p:grpSp>
        <p:nvGrpSpPr>
          <p:cNvPr id="35" name="组合 76">
            <a:extLst>
              <a:ext uri="{FF2B5EF4-FFF2-40B4-BE49-F238E27FC236}">
                <a16:creationId xmlns:a16="http://schemas.microsoft.com/office/drawing/2014/main" id="{5C24F2C3-B394-429D-BB26-1C921AC4F9D6}"/>
              </a:ext>
            </a:extLst>
          </p:cNvPr>
          <p:cNvGrpSpPr/>
          <p:nvPr/>
        </p:nvGrpSpPr>
        <p:grpSpPr>
          <a:xfrm>
            <a:off x="2072671" y="4364186"/>
            <a:ext cx="8981924" cy="404789"/>
            <a:chOff x="711884" y="2167886"/>
            <a:chExt cx="3875025" cy="274986"/>
          </a:xfrm>
        </p:grpSpPr>
        <p:cxnSp>
          <p:nvCxnSpPr>
            <p:cNvPr id="36" name="直接连接符 83">
              <a:extLst>
                <a:ext uri="{FF2B5EF4-FFF2-40B4-BE49-F238E27FC236}">
                  <a16:creationId xmlns:a16="http://schemas.microsoft.com/office/drawing/2014/main" id="{7A209F24-C188-4DF2-A643-445B71135CFD}"/>
                </a:ext>
              </a:extLst>
            </p:cNvPr>
            <p:cNvCxnSpPr>
              <a:cxnSpLocks/>
            </p:cNvCxnSpPr>
            <p:nvPr/>
          </p:nvCxnSpPr>
          <p:spPr>
            <a:xfrm flipV="1">
              <a:off x="711884" y="2420477"/>
              <a:ext cx="3875025" cy="22395"/>
            </a:xfrm>
            <a:prstGeom prst="line">
              <a:avLst/>
            </a:prstGeom>
            <a:noFill/>
            <a:ln w="28575" cap="flat" cmpd="sng" algn="ctr">
              <a:solidFill>
                <a:srgbClr val="35AECF"/>
              </a:solidFill>
              <a:prstDash val="sysDash"/>
              <a:tailEnd type="stealth" w="lg" len="lg"/>
            </a:ln>
            <a:effectLst/>
          </p:spPr>
        </p:cxnSp>
        <p:sp>
          <p:nvSpPr>
            <p:cNvPr id="37" name="文本框 78">
              <a:extLst>
                <a:ext uri="{FF2B5EF4-FFF2-40B4-BE49-F238E27FC236}">
                  <a16:creationId xmlns:a16="http://schemas.microsoft.com/office/drawing/2014/main" id="{460B6577-A9E8-4FEA-8638-13403F366FE6}"/>
                </a:ext>
              </a:extLst>
            </p:cNvPr>
            <p:cNvSpPr txBox="1"/>
            <p:nvPr/>
          </p:nvSpPr>
          <p:spPr>
            <a:xfrm>
              <a:off x="854483" y="2170510"/>
              <a:ext cx="649274" cy="229814"/>
            </a:xfrm>
            <a:prstGeom prst="rect">
              <a:avLst/>
            </a:prstGeom>
            <a:noFill/>
          </p:spPr>
          <p:txBody>
            <a:bodyPr wrap="none" rtlCol="0">
              <a:spAutoFit/>
            </a:bodyPr>
            <a:lstStyle/>
            <a:p>
              <a:pPr defTabSz="1217493">
                <a:defRPr/>
              </a:pPr>
              <a:r>
                <a:rPr lang="en-US" altLang="zh-CN" sz="1598" kern="0" dirty="0">
                  <a:solidFill>
                    <a:schemeClr val="tx2"/>
                  </a:solidFill>
                  <a:latin typeface="Arial" panose="020B0604020202020204" pitchFamily="34" charset="0"/>
                  <a:ea typeface="Arial Unicode MS" panose="020B0604020202020204" pitchFamily="34" charset="-122"/>
                  <a:cs typeface="Arial" panose="020B0604020202020204" pitchFamily="34" charset="0"/>
                </a:rPr>
                <a:t>Command line</a:t>
              </a:r>
            </a:p>
          </p:txBody>
        </p:sp>
        <p:sp>
          <p:nvSpPr>
            <p:cNvPr id="38" name="文本框 79">
              <a:extLst>
                <a:ext uri="{FF2B5EF4-FFF2-40B4-BE49-F238E27FC236}">
                  <a16:creationId xmlns:a16="http://schemas.microsoft.com/office/drawing/2014/main" id="{81EBE885-25E5-498D-9328-8483687ED2AA}"/>
                </a:ext>
              </a:extLst>
            </p:cNvPr>
            <p:cNvSpPr txBox="1"/>
            <p:nvPr/>
          </p:nvSpPr>
          <p:spPr>
            <a:xfrm>
              <a:off x="2273183" y="2167886"/>
              <a:ext cx="522074" cy="229814"/>
            </a:xfrm>
            <a:prstGeom prst="rect">
              <a:avLst/>
            </a:prstGeom>
            <a:noFill/>
          </p:spPr>
          <p:txBody>
            <a:bodyPr wrap="none" rtlCol="0">
              <a:spAutoFit/>
            </a:bodyPr>
            <a:lstStyle/>
            <a:p>
              <a:pPr algn="ctr" defTabSz="1217493">
                <a:defRPr/>
              </a:pPr>
              <a:r>
                <a:rPr lang="en-US" altLang="zh-CN" sz="1598" kern="0" dirty="0">
                  <a:solidFill>
                    <a:schemeClr val="tx2"/>
                  </a:solidFill>
                  <a:latin typeface="Arial" panose="020B0604020202020204" pitchFamily="34" charset="0"/>
                  <a:ea typeface="Arial Unicode MS" panose="020B0604020202020204" pitchFamily="34" charset="-122"/>
                  <a:cs typeface="Arial" panose="020B0604020202020204" pitchFamily="34" charset="0"/>
                </a:rPr>
                <a:t>CLI &amp; NMS</a:t>
              </a:r>
              <a:endParaRPr lang="zh-CN" altLang="en-US" sz="1598" kern="0" dirty="0">
                <a:solidFill>
                  <a:schemeClr val="tx2"/>
                </a:solidFill>
                <a:latin typeface="Arial" panose="020B0604020202020204" pitchFamily="34" charset="0"/>
                <a:ea typeface="Arial Unicode MS" panose="020B0604020202020204" pitchFamily="34" charset="-122"/>
                <a:cs typeface="Arial" panose="020B0604020202020204" pitchFamily="34" charset="0"/>
              </a:endParaRPr>
            </a:p>
          </p:txBody>
        </p:sp>
        <p:sp>
          <p:nvSpPr>
            <p:cNvPr id="39" name="文本框 80">
              <a:extLst>
                <a:ext uri="{FF2B5EF4-FFF2-40B4-BE49-F238E27FC236}">
                  <a16:creationId xmlns:a16="http://schemas.microsoft.com/office/drawing/2014/main" id="{61785E69-D80B-4420-BA58-30125417F93C}"/>
                </a:ext>
              </a:extLst>
            </p:cNvPr>
            <p:cNvSpPr txBox="1"/>
            <p:nvPr/>
          </p:nvSpPr>
          <p:spPr>
            <a:xfrm>
              <a:off x="3748551" y="2167886"/>
              <a:ext cx="708726" cy="229814"/>
            </a:xfrm>
            <a:prstGeom prst="rect">
              <a:avLst/>
            </a:prstGeom>
            <a:noFill/>
          </p:spPr>
          <p:txBody>
            <a:bodyPr wrap="none" rtlCol="0">
              <a:spAutoFit/>
            </a:bodyPr>
            <a:lstStyle/>
            <a:p>
              <a:pPr defTabSz="1217493">
                <a:defRPr/>
              </a:pPr>
              <a:r>
                <a:rPr lang="en-US" altLang="zh-CN" sz="1598" kern="0" dirty="0">
                  <a:solidFill>
                    <a:schemeClr val="tx2"/>
                  </a:solidFill>
                  <a:latin typeface="Arial" panose="020B0604020202020204" pitchFamily="34" charset="0"/>
                  <a:ea typeface="Arial Unicode MS" panose="020B0604020202020204" pitchFamily="34" charset="-122"/>
                  <a:cs typeface="Arial" panose="020B0604020202020204" pitchFamily="34" charset="0"/>
                </a:rPr>
                <a:t>SDN, Telemetry</a:t>
              </a:r>
              <a:endParaRPr lang="zh-CN" altLang="en-US" sz="1598" kern="0" dirty="0">
                <a:solidFill>
                  <a:schemeClr val="tx2"/>
                </a:solidFill>
                <a:latin typeface="Arial" panose="020B0604020202020204" pitchFamily="34" charset="0"/>
                <a:ea typeface="Arial Unicode MS" panose="020B0604020202020204" pitchFamily="34" charset="-122"/>
                <a:cs typeface="Arial" panose="020B0604020202020204" pitchFamily="34" charset="0"/>
              </a:endParaRPr>
            </a:p>
          </p:txBody>
        </p:sp>
      </p:grpSp>
      <p:cxnSp>
        <p:nvCxnSpPr>
          <p:cNvPr id="40" name="直接连接符 89">
            <a:extLst>
              <a:ext uri="{FF2B5EF4-FFF2-40B4-BE49-F238E27FC236}">
                <a16:creationId xmlns:a16="http://schemas.microsoft.com/office/drawing/2014/main" id="{9F2244FC-A76E-4C76-8C15-658BF5EA5C93}"/>
              </a:ext>
            </a:extLst>
          </p:cNvPr>
          <p:cNvCxnSpPr>
            <a:cxnSpLocks/>
          </p:cNvCxnSpPr>
          <p:nvPr/>
        </p:nvCxnSpPr>
        <p:spPr>
          <a:xfrm>
            <a:off x="2189672" y="5582088"/>
            <a:ext cx="8864922" cy="0"/>
          </a:xfrm>
          <a:prstGeom prst="line">
            <a:avLst/>
          </a:prstGeom>
          <a:noFill/>
          <a:ln w="25400" cap="flat" cmpd="sng" algn="ctr">
            <a:solidFill>
              <a:srgbClr val="C0504D"/>
            </a:solidFill>
            <a:prstDash val="sysDash"/>
            <a:tailEnd type="stealth" w="lg" len="lg"/>
          </a:ln>
          <a:effectLst/>
        </p:spPr>
      </p:cxnSp>
      <p:sp>
        <p:nvSpPr>
          <p:cNvPr id="41" name="文本框 92">
            <a:extLst>
              <a:ext uri="{FF2B5EF4-FFF2-40B4-BE49-F238E27FC236}">
                <a16:creationId xmlns:a16="http://schemas.microsoft.com/office/drawing/2014/main" id="{FFB05113-0FD0-485B-B8D5-FD6CEEA1C611}"/>
              </a:ext>
            </a:extLst>
          </p:cNvPr>
          <p:cNvSpPr txBox="1"/>
          <p:nvPr/>
        </p:nvSpPr>
        <p:spPr>
          <a:xfrm>
            <a:off x="2863338" y="1187095"/>
            <a:ext cx="497058" cy="399825"/>
          </a:xfrm>
          <a:prstGeom prst="rect">
            <a:avLst/>
          </a:prstGeom>
          <a:noFill/>
        </p:spPr>
        <p:txBody>
          <a:bodyPr wrap="none" rtlCol="0">
            <a:spAutoFit/>
          </a:bodyPr>
          <a:lstStyle/>
          <a:p>
            <a:pPr algn="ctr" defTabSz="1217493"/>
            <a:r>
              <a:rPr lang="en-US" altLang="zh-CN" sz="1998" dirty="0">
                <a:latin typeface="Arial" panose="020B0604020202020204" pitchFamily="34" charset="0"/>
                <a:ea typeface="Arial Unicode MS" panose="020B0604020202020204" pitchFamily="34" charset="-122"/>
                <a:cs typeface="Arial" panose="020B0604020202020204" pitchFamily="34" charset="0"/>
              </a:rPr>
              <a:t>IP </a:t>
            </a:r>
            <a:endParaRPr lang="zh-CN" altLang="en-US" sz="1998" dirty="0">
              <a:latin typeface="Arial" panose="020B0604020202020204" pitchFamily="34" charset="0"/>
              <a:ea typeface="Arial Unicode MS" panose="020B0604020202020204" pitchFamily="34" charset="-122"/>
              <a:cs typeface="Arial" panose="020B0604020202020204" pitchFamily="34" charset="0"/>
            </a:endParaRPr>
          </a:p>
        </p:txBody>
      </p:sp>
      <p:sp>
        <p:nvSpPr>
          <p:cNvPr id="42" name="文本框 93">
            <a:extLst>
              <a:ext uri="{FF2B5EF4-FFF2-40B4-BE49-F238E27FC236}">
                <a16:creationId xmlns:a16="http://schemas.microsoft.com/office/drawing/2014/main" id="{6D3FFBAF-8AF0-4012-BBBC-94BA02DD8D3F}"/>
              </a:ext>
            </a:extLst>
          </p:cNvPr>
          <p:cNvSpPr txBox="1"/>
          <p:nvPr/>
        </p:nvSpPr>
        <p:spPr>
          <a:xfrm>
            <a:off x="5648028" y="5803332"/>
            <a:ext cx="1621926" cy="399633"/>
          </a:xfrm>
          <a:prstGeom prst="rect">
            <a:avLst/>
          </a:prstGeom>
          <a:noFill/>
        </p:spPr>
        <p:txBody>
          <a:bodyPr wrap="none" rtlCol="0">
            <a:spAutoFit/>
          </a:bodyPr>
          <a:lstStyle/>
          <a:p>
            <a:pPr algn="ctr" defTabSz="1217493"/>
            <a:r>
              <a:rPr lang="en-US" altLang="zh-CN" sz="1997" dirty="0">
                <a:solidFill>
                  <a:srgbClr val="C00000"/>
                </a:solidFill>
                <a:latin typeface="Arial" panose="020B0604020202020204" pitchFamily="34" charset="0"/>
                <a:ea typeface="微软雅黑"/>
                <a:cs typeface="Arial" panose="020B0604020202020204" pitchFamily="34" charset="0"/>
              </a:rPr>
              <a:t>Peer-to-peer</a:t>
            </a:r>
            <a:endParaRPr lang="zh-CN" altLang="en-US" sz="1997" dirty="0">
              <a:solidFill>
                <a:srgbClr val="C00000"/>
              </a:solidFill>
              <a:latin typeface="Arial" panose="020B0604020202020204" pitchFamily="34" charset="0"/>
              <a:ea typeface="Arial Unicode MS" panose="020B0604020202020204" pitchFamily="34" charset="-122"/>
              <a:cs typeface="Arial" panose="020B0604020202020204" pitchFamily="34" charset="0"/>
            </a:endParaRPr>
          </a:p>
        </p:txBody>
      </p:sp>
      <p:sp>
        <p:nvSpPr>
          <p:cNvPr id="43" name="文本框 95">
            <a:extLst>
              <a:ext uri="{FF2B5EF4-FFF2-40B4-BE49-F238E27FC236}">
                <a16:creationId xmlns:a16="http://schemas.microsoft.com/office/drawing/2014/main" id="{C6B7E936-EC3E-42B4-BAF3-C074B206F222}"/>
              </a:ext>
            </a:extLst>
          </p:cNvPr>
          <p:cNvSpPr txBox="1"/>
          <p:nvPr/>
        </p:nvSpPr>
        <p:spPr>
          <a:xfrm>
            <a:off x="5855051" y="1174692"/>
            <a:ext cx="883231" cy="399825"/>
          </a:xfrm>
          <a:prstGeom prst="rect">
            <a:avLst/>
          </a:prstGeom>
          <a:noFill/>
        </p:spPr>
        <p:txBody>
          <a:bodyPr wrap="none" rtlCol="0">
            <a:spAutoFit/>
          </a:bodyPr>
          <a:lstStyle/>
          <a:p>
            <a:pPr algn="ctr" defTabSz="1217493"/>
            <a:r>
              <a:rPr lang="en-US" altLang="zh-CN" sz="1998" dirty="0">
                <a:latin typeface="Arial" panose="020B0604020202020204" pitchFamily="34" charset="0"/>
                <a:ea typeface="Arial Unicode MS" panose="020B0604020202020204" pitchFamily="34" charset="-122"/>
                <a:cs typeface="Arial" panose="020B0604020202020204" pitchFamily="34" charset="0"/>
              </a:rPr>
              <a:t>MPLS</a:t>
            </a:r>
            <a:endParaRPr lang="zh-CN" altLang="en-US" sz="1998" dirty="0">
              <a:latin typeface="Arial" panose="020B0604020202020204" pitchFamily="34" charset="0"/>
              <a:ea typeface="Arial Unicode MS" panose="020B0604020202020204" pitchFamily="34" charset="-122"/>
              <a:cs typeface="Arial" panose="020B0604020202020204" pitchFamily="34" charset="0"/>
            </a:endParaRPr>
          </a:p>
        </p:txBody>
      </p:sp>
      <p:sp>
        <p:nvSpPr>
          <p:cNvPr id="44" name="文本框 96">
            <a:extLst>
              <a:ext uri="{FF2B5EF4-FFF2-40B4-BE49-F238E27FC236}">
                <a16:creationId xmlns:a16="http://schemas.microsoft.com/office/drawing/2014/main" id="{1650C690-45F8-407D-97BF-8482B66F3EE7}"/>
              </a:ext>
            </a:extLst>
          </p:cNvPr>
          <p:cNvSpPr txBox="1"/>
          <p:nvPr/>
        </p:nvSpPr>
        <p:spPr>
          <a:xfrm>
            <a:off x="8603944" y="1175302"/>
            <a:ext cx="2759614" cy="399825"/>
          </a:xfrm>
          <a:prstGeom prst="rect">
            <a:avLst/>
          </a:prstGeom>
          <a:noFill/>
        </p:spPr>
        <p:txBody>
          <a:bodyPr wrap="none" rtlCol="0">
            <a:spAutoFit/>
          </a:bodyPr>
          <a:lstStyle/>
          <a:p>
            <a:pPr algn="ctr" defTabSz="1217493"/>
            <a:r>
              <a:rPr lang="en-US" altLang="zh-CN" sz="1998" dirty="0">
                <a:latin typeface="Arial" panose="020B0604020202020204" pitchFamily="34" charset="0"/>
                <a:ea typeface="Arial Unicode MS" panose="020B0604020202020204" pitchFamily="34" charset="-122"/>
                <a:cs typeface="Arial" panose="020B0604020202020204" pitchFamily="34" charset="0"/>
              </a:rPr>
              <a:t>Segment Routing (SR)</a:t>
            </a:r>
            <a:endParaRPr lang="zh-CN" altLang="en-US" sz="1998" dirty="0">
              <a:latin typeface="Arial" panose="020B0604020202020204" pitchFamily="34" charset="0"/>
              <a:ea typeface="Arial Unicode MS" panose="020B0604020202020204" pitchFamily="34" charset="-122"/>
              <a:cs typeface="Arial" panose="020B0604020202020204" pitchFamily="34" charset="0"/>
            </a:endParaRPr>
          </a:p>
        </p:txBody>
      </p:sp>
      <p:sp>
        <p:nvSpPr>
          <p:cNvPr id="45" name="圆角矩形 97">
            <a:extLst>
              <a:ext uri="{FF2B5EF4-FFF2-40B4-BE49-F238E27FC236}">
                <a16:creationId xmlns:a16="http://schemas.microsoft.com/office/drawing/2014/main" id="{5EDEBBAB-133A-4E89-88FD-13275646AF28}"/>
              </a:ext>
            </a:extLst>
          </p:cNvPr>
          <p:cNvSpPr/>
          <p:nvPr/>
        </p:nvSpPr>
        <p:spPr>
          <a:xfrm>
            <a:off x="858836" y="3685866"/>
            <a:ext cx="1414960" cy="518467"/>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wrap="none" lIns="35950" tIns="35950" rIns="35950" bIns="35950" rtlCol="0" anchor="ctr"/>
          <a:lstStyle/>
          <a:p>
            <a:pPr algn="ctr" defTabSz="1217493">
              <a:defRPr/>
            </a:pPr>
            <a:r>
              <a:rPr lang="en-US" altLang="zh-CN" sz="1598" kern="0" dirty="0">
                <a:solidFill>
                  <a:prstClr val="white"/>
                </a:solidFill>
                <a:latin typeface="Arial" panose="020B0604020202020204" pitchFamily="34" charset="0"/>
                <a:ea typeface="Arial Unicode MS" panose="020B0604020202020204" pitchFamily="34" charset="-122"/>
                <a:cs typeface="Arial" panose="020B0604020202020204" pitchFamily="34" charset="0"/>
              </a:rPr>
              <a:t>Service</a:t>
            </a:r>
            <a:endParaRPr lang="zh-CN" altLang="en-US" sz="1598" kern="0" dirty="0">
              <a:solidFill>
                <a:prstClr val="white"/>
              </a:solidFill>
              <a:latin typeface="Arial" panose="020B0604020202020204" pitchFamily="34" charset="0"/>
              <a:ea typeface="Arial Unicode MS" panose="020B0604020202020204" pitchFamily="34" charset="-122"/>
              <a:cs typeface="Arial" panose="020B0604020202020204" pitchFamily="34" charset="0"/>
            </a:endParaRPr>
          </a:p>
        </p:txBody>
      </p:sp>
      <p:sp>
        <p:nvSpPr>
          <p:cNvPr id="46" name="圆角矩形 98">
            <a:extLst>
              <a:ext uri="{FF2B5EF4-FFF2-40B4-BE49-F238E27FC236}">
                <a16:creationId xmlns:a16="http://schemas.microsoft.com/office/drawing/2014/main" id="{375E38B7-AF85-440D-A0DA-8C32BD8C5B86}"/>
              </a:ext>
            </a:extLst>
          </p:cNvPr>
          <p:cNvSpPr/>
          <p:nvPr/>
        </p:nvSpPr>
        <p:spPr>
          <a:xfrm>
            <a:off x="858836" y="4500932"/>
            <a:ext cx="1414960" cy="510939"/>
          </a:xfrm>
          <a:prstGeom prst="roundRect">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w="9525" cap="flat" cmpd="sng" algn="ctr">
            <a:solidFill>
              <a:srgbClr val="4BACC6">
                <a:shade val="95000"/>
                <a:satMod val="105000"/>
              </a:srgbClr>
            </a:solidFill>
            <a:prstDash val="solid"/>
          </a:ln>
          <a:effectLst>
            <a:outerShdw blurRad="40000" dist="23000" dir="5400000" rotWithShape="0">
              <a:srgbClr val="000000">
                <a:alpha val="35000"/>
              </a:srgbClr>
            </a:outerShdw>
          </a:effectLst>
        </p:spPr>
        <p:txBody>
          <a:bodyPr wrap="none" lIns="35950" tIns="35950" rIns="35950" bIns="35950" rtlCol="0" anchor="ctr"/>
          <a:lstStyle/>
          <a:p>
            <a:pPr algn="ctr" defTabSz="1217493">
              <a:defRPr/>
            </a:pPr>
            <a:r>
              <a:rPr lang="en-US" altLang="zh-CN" sz="1598" kern="0" dirty="0">
                <a:solidFill>
                  <a:prstClr val="white"/>
                </a:solidFill>
                <a:latin typeface="Arial" panose="020B0604020202020204" pitchFamily="34" charset="0"/>
                <a:ea typeface="Arial Unicode MS" panose="020B0604020202020204" pitchFamily="34" charset="-122"/>
                <a:cs typeface="Arial" panose="020B0604020202020204" pitchFamily="34" charset="0"/>
              </a:rPr>
              <a:t>Management</a:t>
            </a:r>
            <a:endParaRPr lang="zh-CN" altLang="en-US" sz="1598" kern="0" dirty="0">
              <a:solidFill>
                <a:prstClr val="white"/>
              </a:solidFill>
              <a:latin typeface="Arial" panose="020B0604020202020204" pitchFamily="34" charset="0"/>
              <a:ea typeface="Arial Unicode MS" panose="020B0604020202020204" pitchFamily="34" charset="-122"/>
              <a:cs typeface="Arial" panose="020B0604020202020204" pitchFamily="34" charset="0"/>
            </a:endParaRPr>
          </a:p>
        </p:txBody>
      </p:sp>
      <p:sp>
        <p:nvSpPr>
          <p:cNvPr id="47" name="圆角矩形 99">
            <a:extLst>
              <a:ext uri="{FF2B5EF4-FFF2-40B4-BE49-F238E27FC236}">
                <a16:creationId xmlns:a16="http://schemas.microsoft.com/office/drawing/2014/main" id="{FEC3858B-806C-4064-9309-00FAA1BE3DC2}"/>
              </a:ext>
            </a:extLst>
          </p:cNvPr>
          <p:cNvSpPr/>
          <p:nvPr/>
        </p:nvSpPr>
        <p:spPr>
          <a:xfrm>
            <a:off x="840255" y="5295500"/>
            <a:ext cx="1414960" cy="504521"/>
          </a:xfrm>
          <a:prstGeom prst="round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wrap="none" lIns="35950" tIns="35950" rIns="35950" bIns="35950" rtlCol="0" anchor="ctr"/>
          <a:lstStyle/>
          <a:p>
            <a:pPr algn="ctr" defTabSz="1217493">
              <a:defRPr/>
            </a:pPr>
            <a:r>
              <a:rPr lang="en-US" altLang="zh-CN" sz="1598" kern="0" dirty="0">
                <a:solidFill>
                  <a:prstClr val="white"/>
                </a:solidFill>
                <a:latin typeface="Arial" panose="020B0604020202020204" pitchFamily="34" charset="0"/>
                <a:ea typeface="Arial Unicode MS" panose="020B0604020202020204" pitchFamily="34" charset="-122"/>
                <a:cs typeface="Arial" panose="020B0604020202020204" pitchFamily="34" charset="0"/>
              </a:rPr>
              <a:t>Protocol</a:t>
            </a:r>
          </a:p>
        </p:txBody>
      </p:sp>
      <p:pic>
        <p:nvPicPr>
          <p:cNvPr id="48" name="图片 100">
            <a:extLst>
              <a:ext uri="{FF2B5EF4-FFF2-40B4-BE49-F238E27FC236}">
                <a16:creationId xmlns:a16="http://schemas.microsoft.com/office/drawing/2014/main" id="{D88614F7-ACDC-4081-88FE-786C2F3CC4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37156" y="2383044"/>
            <a:ext cx="1627251" cy="928663"/>
          </a:xfrm>
          <a:prstGeom prst="rect">
            <a:avLst/>
          </a:prstGeom>
          <a:ln>
            <a:noFill/>
          </a:ln>
          <a:effectLst>
            <a:outerShdw blurRad="292100" dist="139700" dir="2700000" algn="tl" rotWithShape="0">
              <a:srgbClr val="333333">
                <a:alpha val="65000"/>
              </a:srgbClr>
            </a:outerShdw>
          </a:effectLst>
        </p:spPr>
      </p:pic>
      <p:sp>
        <p:nvSpPr>
          <p:cNvPr id="49" name="文本框 101">
            <a:extLst>
              <a:ext uri="{FF2B5EF4-FFF2-40B4-BE49-F238E27FC236}">
                <a16:creationId xmlns:a16="http://schemas.microsoft.com/office/drawing/2014/main" id="{DDF318CD-1FDB-48D3-AC9B-7404674EE45B}"/>
              </a:ext>
            </a:extLst>
          </p:cNvPr>
          <p:cNvSpPr txBox="1"/>
          <p:nvPr/>
        </p:nvSpPr>
        <p:spPr>
          <a:xfrm>
            <a:off x="2134192" y="5804293"/>
            <a:ext cx="1831941" cy="399549"/>
          </a:xfrm>
          <a:prstGeom prst="rect">
            <a:avLst/>
          </a:prstGeom>
          <a:noFill/>
        </p:spPr>
        <p:txBody>
          <a:bodyPr wrap="square" rtlCol="0">
            <a:spAutoFit/>
          </a:bodyPr>
          <a:lstStyle/>
          <a:p>
            <a:pPr algn="ctr" defTabSz="1217493">
              <a:buClr>
                <a:srgbClr val="CC9900"/>
              </a:buClr>
            </a:pPr>
            <a:r>
              <a:rPr lang="en-US" altLang="zh-CN" sz="1997" dirty="0">
                <a:solidFill>
                  <a:srgbClr val="C00000"/>
                </a:solidFill>
                <a:latin typeface="Arial" panose="020B0604020202020204" pitchFamily="34" charset="0"/>
                <a:ea typeface="Arial Unicode MS" panose="020B0604020202020204" pitchFamily="34" charset="-122"/>
                <a:cs typeface="Arial" panose="020B0604020202020204" pitchFamily="34" charset="0"/>
              </a:rPr>
              <a:t>Best-effort</a:t>
            </a:r>
            <a:endParaRPr lang="zh-CN" altLang="en-US" sz="2397" dirty="0">
              <a:solidFill>
                <a:srgbClr val="C00000"/>
              </a:solidFill>
              <a:latin typeface="Arial" panose="020B0604020202020204" pitchFamily="34" charset="0"/>
              <a:ea typeface="Arial Unicode MS" panose="020B0604020202020204" pitchFamily="34" charset="-122"/>
              <a:cs typeface="Arial" panose="020B0604020202020204" pitchFamily="34" charset="0"/>
            </a:endParaRPr>
          </a:p>
        </p:txBody>
      </p:sp>
      <p:sp>
        <p:nvSpPr>
          <p:cNvPr id="50" name="文本框 102">
            <a:extLst>
              <a:ext uri="{FF2B5EF4-FFF2-40B4-BE49-F238E27FC236}">
                <a16:creationId xmlns:a16="http://schemas.microsoft.com/office/drawing/2014/main" id="{2D2F27FC-5EE9-4B4D-A6F9-AEFA1EEDDABE}"/>
              </a:ext>
            </a:extLst>
          </p:cNvPr>
          <p:cNvSpPr txBox="1"/>
          <p:nvPr/>
        </p:nvSpPr>
        <p:spPr>
          <a:xfrm>
            <a:off x="1783902" y="5057595"/>
            <a:ext cx="2387924" cy="386237"/>
          </a:xfrm>
          <a:prstGeom prst="rect">
            <a:avLst/>
          </a:prstGeom>
          <a:noFill/>
        </p:spPr>
        <p:txBody>
          <a:bodyPr wrap="square" rtlCol="0">
            <a:spAutoFit/>
          </a:bodyPr>
          <a:lstStyle/>
          <a:p>
            <a:pPr algn="ctr" defTabSz="1217493">
              <a:lnSpc>
                <a:spcPct val="130000"/>
              </a:lnSpc>
            </a:pPr>
            <a:r>
              <a:rPr lang="en-US" altLang="zh-CN" sz="1598" dirty="0">
                <a:solidFill>
                  <a:schemeClr val="tx2"/>
                </a:solidFill>
                <a:latin typeface="Arial" panose="020B0604020202020204" pitchFamily="34" charset="0"/>
                <a:ea typeface="Arial Unicode MS" panose="020B0604020202020204" pitchFamily="34" charset="-122"/>
                <a:cs typeface="Arial" panose="020B0604020202020204" pitchFamily="34" charset="0"/>
              </a:rPr>
              <a:t>IPv4</a:t>
            </a:r>
            <a:endParaRPr lang="zh-CN" altLang="en-US" sz="1598" dirty="0">
              <a:solidFill>
                <a:schemeClr val="tx2"/>
              </a:solidFill>
              <a:latin typeface="Arial" panose="020B0604020202020204" pitchFamily="34" charset="0"/>
              <a:ea typeface="Arial Unicode MS" panose="020B0604020202020204" pitchFamily="34" charset="-122"/>
              <a:cs typeface="Arial" panose="020B0604020202020204" pitchFamily="34" charset="0"/>
            </a:endParaRPr>
          </a:p>
        </p:txBody>
      </p:sp>
      <p:sp>
        <p:nvSpPr>
          <p:cNvPr id="51" name="文本框 103">
            <a:extLst>
              <a:ext uri="{FF2B5EF4-FFF2-40B4-BE49-F238E27FC236}">
                <a16:creationId xmlns:a16="http://schemas.microsoft.com/office/drawing/2014/main" id="{66C3F369-DBEC-446D-871F-08A73A425059}"/>
              </a:ext>
            </a:extLst>
          </p:cNvPr>
          <p:cNvSpPr txBox="1"/>
          <p:nvPr/>
        </p:nvSpPr>
        <p:spPr>
          <a:xfrm>
            <a:off x="5207470" y="4884869"/>
            <a:ext cx="2387924" cy="706008"/>
          </a:xfrm>
          <a:prstGeom prst="rect">
            <a:avLst/>
          </a:prstGeom>
          <a:noFill/>
        </p:spPr>
        <p:txBody>
          <a:bodyPr wrap="square" rtlCol="0">
            <a:spAutoFit/>
          </a:bodyPr>
          <a:lstStyle/>
          <a:p>
            <a:pPr algn="ctr" defTabSz="1217493">
              <a:lnSpc>
                <a:spcPct val="130000"/>
              </a:lnSpc>
            </a:pPr>
            <a:r>
              <a:rPr lang="en-US" altLang="zh-CN" sz="1598" dirty="0">
                <a:solidFill>
                  <a:schemeClr val="tx2"/>
                </a:solidFill>
                <a:latin typeface="Arial" panose="020B0604020202020204" pitchFamily="34" charset="0"/>
                <a:ea typeface="Arial Unicode MS" panose="020B0604020202020204" pitchFamily="34" charset="-122"/>
                <a:cs typeface="Arial" panose="020B0604020202020204" pitchFamily="34" charset="0"/>
              </a:rPr>
              <a:t>MPLS, LDP/RSVP-TE</a:t>
            </a:r>
          </a:p>
          <a:p>
            <a:pPr algn="ctr" defTabSz="1217493">
              <a:lnSpc>
                <a:spcPct val="130000"/>
              </a:lnSpc>
            </a:pPr>
            <a:r>
              <a:rPr lang="en-US" altLang="zh-CN" sz="1598" dirty="0">
                <a:solidFill>
                  <a:schemeClr val="tx2"/>
                </a:solidFill>
                <a:latin typeface="Arial" panose="020B0604020202020204" pitchFamily="34" charset="0"/>
                <a:ea typeface="Arial Unicode MS" panose="020B0604020202020204" pitchFamily="34" charset="-122"/>
                <a:cs typeface="Arial" panose="020B0604020202020204" pitchFamily="34" charset="0"/>
              </a:rPr>
              <a:t>VLL, VPLS, L3VPN</a:t>
            </a:r>
          </a:p>
        </p:txBody>
      </p:sp>
      <p:sp>
        <p:nvSpPr>
          <p:cNvPr id="52" name="文本框 104">
            <a:extLst>
              <a:ext uri="{FF2B5EF4-FFF2-40B4-BE49-F238E27FC236}">
                <a16:creationId xmlns:a16="http://schemas.microsoft.com/office/drawing/2014/main" id="{EA8D5782-B276-4364-BF17-05EA6EDC7FA2}"/>
              </a:ext>
            </a:extLst>
          </p:cNvPr>
          <p:cNvSpPr txBox="1"/>
          <p:nvPr/>
        </p:nvSpPr>
        <p:spPr>
          <a:xfrm>
            <a:off x="9034103" y="4860429"/>
            <a:ext cx="2020492" cy="706008"/>
          </a:xfrm>
          <a:prstGeom prst="rect">
            <a:avLst/>
          </a:prstGeom>
          <a:noFill/>
        </p:spPr>
        <p:txBody>
          <a:bodyPr wrap="square" rtlCol="0">
            <a:spAutoFit/>
          </a:bodyPr>
          <a:lstStyle/>
          <a:p>
            <a:pPr algn="ctr" defTabSz="1217493">
              <a:lnSpc>
                <a:spcPct val="130000"/>
              </a:lnSpc>
            </a:pPr>
            <a:r>
              <a:rPr lang="en-US" altLang="zh-CN" sz="1598" dirty="0">
                <a:solidFill>
                  <a:schemeClr val="tx2"/>
                </a:solidFill>
                <a:latin typeface="Arial" panose="020B0604020202020204" pitchFamily="34" charset="0"/>
                <a:ea typeface="Arial Unicode MS" panose="020B0604020202020204" pitchFamily="34" charset="-122"/>
                <a:cs typeface="Arial" panose="020B0604020202020204" pitchFamily="34" charset="0"/>
              </a:rPr>
              <a:t>IPv6, SR/SRv6,</a:t>
            </a:r>
          </a:p>
          <a:p>
            <a:pPr algn="ctr" defTabSz="1217493">
              <a:lnSpc>
                <a:spcPct val="130000"/>
              </a:lnSpc>
            </a:pPr>
            <a:r>
              <a:rPr lang="en-US" altLang="zh-CN" sz="1598" dirty="0">
                <a:solidFill>
                  <a:schemeClr val="tx2"/>
                </a:solidFill>
                <a:latin typeface="Arial" panose="020B0604020202020204" pitchFamily="34" charset="0"/>
                <a:ea typeface="Arial Unicode MS" panose="020B0604020202020204" pitchFamily="34" charset="-122"/>
                <a:cs typeface="Arial" panose="020B0604020202020204" pitchFamily="34" charset="0"/>
              </a:rPr>
              <a:t>EVPN</a:t>
            </a:r>
            <a:endParaRPr lang="zh-CN" altLang="en-US" sz="1598" dirty="0">
              <a:solidFill>
                <a:schemeClr val="tx2"/>
              </a:solidFill>
              <a:latin typeface="Arial" panose="020B0604020202020204" pitchFamily="34" charset="0"/>
              <a:ea typeface="Arial Unicode MS" panose="020B0604020202020204" pitchFamily="34" charset="-122"/>
              <a:cs typeface="Arial" panose="020B0604020202020204" pitchFamily="34" charset="0"/>
            </a:endParaRPr>
          </a:p>
        </p:txBody>
      </p:sp>
      <p:sp>
        <p:nvSpPr>
          <p:cNvPr id="53" name="文本框 56">
            <a:extLst>
              <a:ext uri="{FF2B5EF4-FFF2-40B4-BE49-F238E27FC236}">
                <a16:creationId xmlns:a16="http://schemas.microsoft.com/office/drawing/2014/main" id="{676108DB-C51F-4AEC-B3AD-0C8C09401409}"/>
              </a:ext>
            </a:extLst>
          </p:cNvPr>
          <p:cNvSpPr txBox="1"/>
          <p:nvPr/>
        </p:nvSpPr>
        <p:spPr>
          <a:xfrm>
            <a:off x="8551701" y="5801634"/>
            <a:ext cx="3213991" cy="399549"/>
          </a:xfrm>
          <a:prstGeom prst="rect">
            <a:avLst/>
          </a:prstGeom>
          <a:noFill/>
        </p:spPr>
        <p:txBody>
          <a:bodyPr wrap="square" rtlCol="0">
            <a:spAutoFit/>
          </a:bodyPr>
          <a:lstStyle/>
          <a:p>
            <a:pPr algn="ctr" defTabSz="1217493"/>
            <a:r>
              <a:rPr lang="en-US" altLang="zh-CN" sz="1997" dirty="0">
                <a:solidFill>
                  <a:srgbClr val="C00000"/>
                </a:solidFill>
                <a:latin typeface="Arial" panose="020B0604020202020204" pitchFamily="34" charset="0"/>
                <a:ea typeface="微软雅黑"/>
                <a:cs typeface="Arial" panose="020B0604020202020204" pitchFamily="34" charset="0"/>
              </a:rPr>
              <a:t>Global Optimal Path</a:t>
            </a:r>
            <a:endParaRPr lang="zh-CN" altLang="en-US" sz="1997" dirty="0">
              <a:solidFill>
                <a:srgbClr val="C00000"/>
              </a:solidFill>
              <a:latin typeface="Arial" panose="020B0604020202020204" pitchFamily="34" charset="0"/>
              <a:ea typeface="微软雅黑"/>
              <a:cs typeface="Arial" panose="020B0604020202020204" pitchFamily="34" charset="0"/>
            </a:endParaRPr>
          </a:p>
        </p:txBody>
      </p:sp>
    </p:spTree>
    <p:extLst>
      <p:ext uri="{BB962C8B-B14F-4D97-AF65-F5344CB8AC3E}">
        <p14:creationId xmlns:p14="http://schemas.microsoft.com/office/powerpoint/2010/main" val="1981551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70">
            <a:extLst>
              <a:ext uri="{FF2B5EF4-FFF2-40B4-BE49-F238E27FC236}">
                <a16:creationId xmlns:a16="http://schemas.microsoft.com/office/drawing/2014/main" id="{8F800AC0-41C0-4F79-A00E-A9908C633D78}"/>
              </a:ext>
            </a:extLst>
          </p:cNvPr>
          <p:cNvSpPr/>
          <p:nvPr/>
        </p:nvSpPr>
        <p:spPr bwMode="auto">
          <a:xfrm>
            <a:off x="4172835" y="1393610"/>
            <a:ext cx="3625613" cy="4728024"/>
          </a:xfrm>
          <a:prstGeom prst="rect">
            <a:avLst/>
          </a:prstGeom>
          <a:gradFill>
            <a:gsLst>
              <a:gs pos="40000">
                <a:sysClr val="window" lastClr="FFFFFF">
                  <a:lumMod val="65000"/>
                  <a:alpha val="10000"/>
                </a:sysClr>
              </a:gs>
              <a:gs pos="100000">
                <a:sysClr val="window" lastClr="FFFFFF">
                  <a:lumMod val="65000"/>
                  <a:alpha val="0"/>
                </a:sysClr>
              </a:gs>
            </a:gsLst>
            <a:lin ang="5400000" scaled="0"/>
          </a:gradFill>
          <a:ln w="12700">
            <a:gradFill>
              <a:gsLst>
                <a:gs pos="11000">
                  <a:sysClr val="window" lastClr="FFFFFF">
                    <a:lumMod val="65000"/>
                    <a:alpha val="30000"/>
                  </a:sysClr>
                </a:gs>
                <a:gs pos="100000">
                  <a:sysClr val="window" lastClr="FFFFFF">
                    <a:lumMod val="65000"/>
                    <a:alpha val="0"/>
                  </a:sysClr>
                </a:gs>
              </a:gsLst>
              <a:lin ang="5400000" scaled="0"/>
            </a:gradFill>
          </a:ln>
        </p:spPr>
        <p:txBody>
          <a:bodyPr vert="horz" wrap="square" lIns="91404" tIns="45702" rIns="91404" bIns="45702" numCol="1" anchor="t" anchorCtr="0" compatLnSpc="1">
            <a:prstTxWarp prst="textNoShape">
              <a:avLst/>
            </a:prstTxWarp>
            <a:noAutofit/>
          </a:bodyPr>
          <a:lstStyle/>
          <a:p>
            <a:pPr algn="ctr" defTabSz="914034" fontAlgn="ctr">
              <a:lnSpc>
                <a:spcPct val="150000"/>
              </a:lnSpc>
              <a:defRPr/>
            </a:pPr>
            <a:endParaRPr lang="en-US" altLang="zh-CN" sz="1200" b="1"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Huawei Sans" panose="020C0503030203020204" pitchFamily="34" charset="0"/>
            </a:endParaRPr>
          </a:p>
        </p:txBody>
      </p:sp>
      <p:sp>
        <p:nvSpPr>
          <p:cNvPr id="7" name="圆角矩形 70">
            <a:extLst>
              <a:ext uri="{FF2B5EF4-FFF2-40B4-BE49-F238E27FC236}">
                <a16:creationId xmlns:a16="http://schemas.microsoft.com/office/drawing/2014/main" id="{00FDE2A4-197C-4460-8D91-EEA1F46254C8}"/>
              </a:ext>
            </a:extLst>
          </p:cNvPr>
          <p:cNvSpPr/>
          <p:nvPr/>
        </p:nvSpPr>
        <p:spPr bwMode="auto">
          <a:xfrm>
            <a:off x="527859" y="1390637"/>
            <a:ext cx="3454187" cy="4730997"/>
          </a:xfrm>
          <a:prstGeom prst="rect">
            <a:avLst/>
          </a:prstGeom>
          <a:gradFill>
            <a:gsLst>
              <a:gs pos="40000">
                <a:sysClr val="window" lastClr="FFFFFF">
                  <a:lumMod val="65000"/>
                  <a:alpha val="10000"/>
                </a:sysClr>
              </a:gs>
              <a:gs pos="100000">
                <a:sysClr val="window" lastClr="FFFFFF">
                  <a:lumMod val="65000"/>
                  <a:alpha val="0"/>
                </a:sysClr>
              </a:gs>
            </a:gsLst>
            <a:lin ang="5400000" scaled="0"/>
          </a:gradFill>
          <a:ln w="12700">
            <a:gradFill>
              <a:gsLst>
                <a:gs pos="11000">
                  <a:sysClr val="window" lastClr="FFFFFF">
                    <a:lumMod val="65000"/>
                    <a:alpha val="30000"/>
                  </a:sysClr>
                </a:gs>
                <a:gs pos="100000">
                  <a:sysClr val="window" lastClr="FFFFFF">
                    <a:lumMod val="65000"/>
                    <a:alpha val="0"/>
                  </a:sysClr>
                </a:gs>
              </a:gsLst>
              <a:lin ang="5400000" scaled="0"/>
            </a:gradFill>
          </a:ln>
        </p:spPr>
        <p:txBody>
          <a:bodyPr vert="horz" wrap="square" lIns="91404" tIns="45702" rIns="91404" bIns="45702" numCol="1" anchor="t" anchorCtr="0" compatLnSpc="1">
            <a:prstTxWarp prst="textNoShape">
              <a:avLst/>
            </a:prstTxWarp>
            <a:noAutofit/>
          </a:bodyPr>
          <a:lstStyle/>
          <a:p>
            <a:pPr algn="ctr" defTabSz="914034" fontAlgn="ctr">
              <a:lnSpc>
                <a:spcPct val="150000"/>
              </a:lnSpc>
              <a:defRPr/>
            </a:pPr>
            <a:endParaRPr lang="en-US" altLang="zh-CN" sz="1200" b="1"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Huawei Sans" panose="020C0503030203020204" pitchFamily="34" charset="0"/>
            </a:endParaRPr>
          </a:p>
        </p:txBody>
      </p:sp>
      <p:sp>
        <p:nvSpPr>
          <p:cNvPr id="8" name="圆角矩形 70">
            <a:extLst>
              <a:ext uri="{FF2B5EF4-FFF2-40B4-BE49-F238E27FC236}">
                <a16:creationId xmlns:a16="http://schemas.microsoft.com/office/drawing/2014/main" id="{A7343420-6B63-4B80-930B-8E72F1D92603}"/>
              </a:ext>
            </a:extLst>
          </p:cNvPr>
          <p:cNvSpPr/>
          <p:nvPr/>
        </p:nvSpPr>
        <p:spPr bwMode="auto">
          <a:xfrm>
            <a:off x="8027934" y="1376472"/>
            <a:ext cx="3454187" cy="4745161"/>
          </a:xfrm>
          <a:prstGeom prst="rect">
            <a:avLst/>
          </a:prstGeom>
          <a:gradFill>
            <a:gsLst>
              <a:gs pos="40000">
                <a:sysClr val="window" lastClr="FFFFFF">
                  <a:lumMod val="65000"/>
                  <a:alpha val="10000"/>
                </a:sysClr>
              </a:gs>
              <a:gs pos="100000">
                <a:sysClr val="window" lastClr="FFFFFF">
                  <a:lumMod val="65000"/>
                  <a:alpha val="0"/>
                </a:sysClr>
              </a:gs>
            </a:gsLst>
            <a:lin ang="5400000" scaled="0"/>
          </a:gradFill>
          <a:ln w="12700">
            <a:gradFill>
              <a:gsLst>
                <a:gs pos="11000">
                  <a:sysClr val="window" lastClr="FFFFFF">
                    <a:lumMod val="65000"/>
                    <a:alpha val="30000"/>
                  </a:sysClr>
                </a:gs>
                <a:gs pos="100000">
                  <a:sysClr val="window" lastClr="FFFFFF">
                    <a:lumMod val="65000"/>
                    <a:alpha val="0"/>
                  </a:sysClr>
                </a:gs>
              </a:gsLst>
              <a:lin ang="5400000" scaled="0"/>
            </a:gradFill>
          </a:ln>
        </p:spPr>
        <p:txBody>
          <a:bodyPr vert="horz" wrap="square" lIns="91404" tIns="45702" rIns="91404" bIns="45702" numCol="1" anchor="t" anchorCtr="0" compatLnSpc="1">
            <a:prstTxWarp prst="textNoShape">
              <a:avLst/>
            </a:prstTxWarp>
            <a:noAutofit/>
          </a:bodyPr>
          <a:lstStyle/>
          <a:p>
            <a:pPr algn="ctr" defTabSz="914034" fontAlgn="ctr">
              <a:lnSpc>
                <a:spcPct val="150000"/>
              </a:lnSpc>
              <a:defRPr/>
            </a:pPr>
            <a:endParaRPr lang="en-US" altLang="zh-CN" sz="1200" b="1"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Huawei Sans" panose="020C0503030203020204" pitchFamily="34" charset="0"/>
            </a:endParaRPr>
          </a:p>
        </p:txBody>
      </p:sp>
      <p:sp>
        <p:nvSpPr>
          <p:cNvPr id="9" name="文本框 164">
            <a:extLst>
              <a:ext uri="{FF2B5EF4-FFF2-40B4-BE49-F238E27FC236}">
                <a16:creationId xmlns:a16="http://schemas.microsoft.com/office/drawing/2014/main" id="{CD85BF86-17B1-4263-9314-A817AA35839A}"/>
              </a:ext>
            </a:extLst>
          </p:cNvPr>
          <p:cNvSpPr txBox="1"/>
          <p:nvPr/>
        </p:nvSpPr>
        <p:spPr>
          <a:xfrm>
            <a:off x="8614155" y="2187634"/>
            <a:ext cx="2281745" cy="497704"/>
          </a:xfrm>
          <a:prstGeom prst="rect">
            <a:avLst/>
          </a:prstGeom>
          <a:noFill/>
        </p:spPr>
        <p:txBody>
          <a:bodyPr wrap="square" lIns="0" tIns="0" rIns="0" bIns="0" rtlCol="0" anchor="ctr">
            <a:noAutofit/>
          </a:bodyPr>
          <a:lstStyle/>
          <a:p>
            <a:pPr marL="171381" indent="-171381" fontAlgn="ctr">
              <a:buFont typeface="Arial" panose="020B0604020202020204" pitchFamily="34" charset="0"/>
              <a:buChar char="•"/>
            </a:pPr>
            <a:r>
              <a:rPr lang="en-US" sz="1200" dirty="0">
                <a:latin typeface="Arial" panose="020B0604020202020204" pitchFamily="34" charset="0"/>
                <a:cs typeface="Arial" panose="020B0604020202020204" pitchFamily="34" charset="0"/>
              </a:rPr>
              <a:t>Application driven network</a:t>
            </a:r>
          </a:p>
          <a:p>
            <a:pPr marL="171381" indent="-171381" fontAlgn="ctr">
              <a:buFont typeface="Arial" panose="020B0604020202020204" pitchFamily="34" charset="0"/>
              <a:buChar char="•"/>
            </a:pPr>
            <a:r>
              <a:rPr lang="en-US" sz="1200" dirty="0">
                <a:latin typeface="Arial" panose="020B0604020202020204" pitchFamily="34" charset="0"/>
                <a:cs typeface="Arial" panose="020B0604020202020204" pitchFamily="34" charset="0"/>
              </a:rPr>
              <a:t>Per-flow SLA assurance</a:t>
            </a:r>
          </a:p>
        </p:txBody>
      </p:sp>
      <p:sp>
        <p:nvSpPr>
          <p:cNvPr id="10" name="文本框 164">
            <a:extLst>
              <a:ext uri="{FF2B5EF4-FFF2-40B4-BE49-F238E27FC236}">
                <a16:creationId xmlns:a16="http://schemas.microsoft.com/office/drawing/2014/main" id="{361DEEAF-9975-4AB9-91AA-D9275CE9BBF0}"/>
              </a:ext>
            </a:extLst>
          </p:cNvPr>
          <p:cNvSpPr txBox="1"/>
          <p:nvPr/>
        </p:nvSpPr>
        <p:spPr>
          <a:xfrm>
            <a:off x="933473" y="1961019"/>
            <a:ext cx="3124678" cy="818303"/>
          </a:xfrm>
          <a:prstGeom prst="rect">
            <a:avLst/>
          </a:prstGeom>
          <a:noFill/>
        </p:spPr>
        <p:txBody>
          <a:bodyPr wrap="square" lIns="0" tIns="0" rIns="0" bIns="0" rtlCol="0" anchor="ctr">
            <a:noAutofit/>
          </a:bodyPr>
          <a:lstStyle/>
          <a:p>
            <a:pPr marL="171381" indent="-171381" fontAlgn="ctr">
              <a:buFont typeface="Arial" panose="020B0604020202020204" pitchFamily="34" charset="0"/>
              <a:buChar char="•"/>
            </a:pPr>
            <a:r>
              <a:rPr lang="en-US" altLang="zh-CN" sz="1399" dirty="0">
                <a:latin typeface="Arial" panose="020B0604020202020204" pitchFamily="34" charset="0"/>
                <a:cs typeface="Arial" panose="020B0604020202020204" pitchFamily="34" charset="0"/>
              </a:rPr>
              <a:t>Quick provisioning</a:t>
            </a:r>
          </a:p>
          <a:p>
            <a:pPr marL="171381" indent="-171381" fontAlgn="ctr">
              <a:buFont typeface="Arial" panose="020B0604020202020204" pitchFamily="34" charset="0"/>
              <a:buChar char="•"/>
            </a:pPr>
            <a:r>
              <a:rPr lang="en-US" altLang="zh-CN" sz="1399" dirty="0">
                <a:latin typeface="Arial" panose="020B0604020202020204" pitchFamily="34" charset="0"/>
                <a:cs typeface="Arial" panose="020B0604020202020204" pitchFamily="34" charset="0"/>
              </a:rPr>
              <a:t>Traffic steering, path optimization</a:t>
            </a:r>
          </a:p>
        </p:txBody>
      </p:sp>
      <p:sp>
        <p:nvSpPr>
          <p:cNvPr id="11" name="文本框 164">
            <a:extLst>
              <a:ext uri="{FF2B5EF4-FFF2-40B4-BE49-F238E27FC236}">
                <a16:creationId xmlns:a16="http://schemas.microsoft.com/office/drawing/2014/main" id="{EF018A56-DC47-40CB-8670-FCF7D481C00C}"/>
              </a:ext>
            </a:extLst>
          </p:cNvPr>
          <p:cNvSpPr txBox="1"/>
          <p:nvPr/>
        </p:nvSpPr>
        <p:spPr>
          <a:xfrm>
            <a:off x="4514204" y="1924087"/>
            <a:ext cx="3030249" cy="995845"/>
          </a:xfrm>
          <a:prstGeom prst="rect">
            <a:avLst/>
          </a:prstGeom>
          <a:noFill/>
        </p:spPr>
        <p:txBody>
          <a:bodyPr wrap="square" lIns="0" tIns="0" rIns="0" bIns="0" rtlCol="0" anchor="ctr">
            <a:noAutofit/>
          </a:bodyPr>
          <a:lstStyle/>
          <a:p>
            <a:pPr marL="171381" indent="-171381" fontAlgn="ctr">
              <a:buFont typeface="Arial" panose="020B0604020202020204" pitchFamily="34" charset="0"/>
              <a:buChar char="•"/>
            </a:pPr>
            <a:r>
              <a:rPr lang="en-US" altLang="zh-CN" sz="1399" dirty="0">
                <a:latin typeface="Arial" panose="020B0604020202020204" pitchFamily="34" charset="0"/>
                <a:cs typeface="Arial" panose="020B0604020202020204" pitchFamily="34" charset="0"/>
              </a:rPr>
              <a:t>Committed SLA</a:t>
            </a:r>
          </a:p>
          <a:p>
            <a:pPr marL="171381" indent="-171381" fontAlgn="ctr">
              <a:buFont typeface="Arial" panose="020B0604020202020204" pitchFamily="34" charset="0"/>
              <a:buChar char="•"/>
            </a:pPr>
            <a:r>
              <a:rPr lang="en-US" altLang="zh-CN" sz="1399" dirty="0">
                <a:latin typeface="Arial" panose="020B0604020202020204" pitchFamily="34" charset="0"/>
                <a:cs typeface="Arial" panose="020B0604020202020204" pitchFamily="34" charset="0"/>
              </a:rPr>
              <a:t>In-band flow measurement</a:t>
            </a:r>
          </a:p>
          <a:p>
            <a:pPr marL="171381" indent="-171381" fontAlgn="ctr">
              <a:buFont typeface="Arial" panose="020B0604020202020204" pitchFamily="34" charset="0"/>
              <a:buChar char="•"/>
            </a:pPr>
            <a:r>
              <a:rPr lang="en-US" altLang="zh-CN" sz="1399" dirty="0">
                <a:latin typeface="Arial" panose="020B0604020202020204" pitchFamily="34" charset="0"/>
                <a:cs typeface="Arial" panose="020B0604020202020204" pitchFamily="34" charset="0"/>
              </a:rPr>
              <a:t>Visualized and optimal experience</a:t>
            </a:r>
          </a:p>
        </p:txBody>
      </p:sp>
      <p:grpSp>
        <p:nvGrpSpPr>
          <p:cNvPr id="68" name="组合 67">
            <a:extLst>
              <a:ext uri="{FF2B5EF4-FFF2-40B4-BE49-F238E27FC236}">
                <a16:creationId xmlns:a16="http://schemas.microsoft.com/office/drawing/2014/main" id="{F1F26B3C-AC63-4684-BC5F-4D6C4841EFE8}"/>
              </a:ext>
            </a:extLst>
          </p:cNvPr>
          <p:cNvGrpSpPr/>
          <p:nvPr/>
        </p:nvGrpSpPr>
        <p:grpSpPr>
          <a:xfrm>
            <a:off x="8277585" y="2711538"/>
            <a:ext cx="2883667" cy="1599298"/>
            <a:chOff x="8568474" y="1884907"/>
            <a:chExt cx="2462689" cy="1506452"/>
          </a:xfrm>
        </p:grpSpPr>
        <p:sp>
          <p:nvSpPr>
            <p:cNvPr id="18" name="文本框 164">
              <a:extLst>
                <a:ext uri="{FF2B5EF4-FFF2-40B4-BE49-F238E27FC236}">
                  <a16:creationId xmlns:a16="http://schemas.microsoft.com/office/drawing/2014/main" id="{1B7B65B0-42A1-4F4A-8531-C8E490DD3EAD}"/>
                </a:ext>
              </a:extLst>
            </p:cNvPr>
            <p:cNvSpPr txBox="1"/>
            <p:nvPr/>
          </p:nvSpPr>
          <p:spPr>
            <a:xfrm>
              <a:off x="8743355" y="2472415"/>
              <a:ext cx="134111" cy="171885"/>
            </a:xfrm>
            <a:prstGeom prst="rect">
              <a:avLst/>
            </a:prstGeom>
            <a:solidFill>
              <a:schemeClr val="tx2"/>
            </a:solidFill>
          </p:spPr>
          <p:txBody>
            <a:bodyPr wrap="square" lIns="0" tIns="0" rIns="0" bIns="0" rtlCol="0" anchor="ctr">
              <a:noAutofit/>
            </a:bodyPr>
            <a:lstStyle/>
            <a:p>
              <a:pPr algn="ctr" fontAlgn="ctr">
                <a:spcAft>
                  <a:spcPts val="200"/>
                </a:spcAft>
              </a:pPr>
              <a:endParaRPr lang="en-US" sz="500" dirty="0">
                <a:solidFill>
                  <a:schemeClr val="bg1"/>
                </a:solidFill>
                <a:latin typeface="Arial" panose="020B0604020202020204" pitchFamily="34" charset="0"/>
                <a:cs typeface="Arial" panose="020B0604020202020204" pitchFamily="34" charset="0"/>
              </a:endParaRPr>
            </a:p>
          </p:txBody>
        </p:sp>
        <p:pic>
          <p:nvPicPr>
            <p:cNvPr id="22" name="图片 21">
              <a:extLst>
                <a:ext uri="{FF2B5EF4-FFF2-40B4-BE49-F238E27FC236}">
                  <a16:creationId xmlns:a16="http://schemas.microsoft.com/office/drawing/2014/main" id="{0C4CA2EF-1C44-4C4E-910F-750D735D37D5}"/>
                </a:ext>
              </a:extLst>
            </p:cNvPr>
            <p:cNvPicPr>
              <a:picLocks noChangeAspect="1"/>
            </p:cNvPicPr>
            <p:nvPr/>
          </p:nvPicPr>
          <p:blipFill rotWithShape="1">
            <a:blip r:embed="rId2">
              <a:extLst>
                <a:ext uri="{28A0092B-C50C-407E-A947-70E740481C1C}">
                  <a14:useLocalDpi xmlns:a14="http://schemas.microsoft.com/office/drawing/2010/main" val="0"/>
                </a:ext>
              </a:extLst>
            </a:blip>
            <a:srcRect l="81762" r="20"/>
            <a:stretch/>
          </p:blipFill>
          <p:spPr>
            <a:xfrm>
              <a:off x="8568474" y="1884907"/>
              <a:ext cx="2462689" cy="1506452"/>
            </a:xfrm>
            <a:prstGeom prst="rect">
              <a:avLst/>
            </a:prstGeom>
          </p:spPr>
        </p:pic>
        <p:sp>
          <p:nvSpPr>
            <p:cNvPr id="23" name="文本框 164">
              <a:extLst>
                <a:ext uri="{FF2B5EF4-FFF2-40B4-BE49-F238E27FC236}">
                  <a16:creationId xmlns:a16="http://schemas.microsoft.com/office/drawing/2014/main" id="{A74737D7-9CD5-4B89-B11F-200041B9E944}"/>
                </a:ext>
              </a:extLst>
            </p:cNvPr>
            <p:cNvSpPr txBox="1"/>
            <p:nvPr/>
          </p:nvSpPr>
          <p:spPr>
            <a:xfrm>
              <a:off x="9519552" y="1982899"/>
              <a:ext cx="580260" cy="269794"/>
            </a:xfrm>
            <a:prstGeom prst="rect">
              <a:avLst/>
            </a:prstGeom>
            <a:solidFill>
              <a:srgbClr val="385170"/>
            </a:solidFill>
            <a:ln>
              <a:noFill/>
            </a:ln>
          </p:spPr>
          <p:txBody>
            <a:bodyPr wrap="square" lIns="0" tIns="0" rIns="0" bIns="0" rtlCol="0" anchor="ctr">
              <a:noAutofit/>
            </a:bodyPr>
            <a:lstStyle/>
            <a:p>
              <a:pPr algn="ctr" fontAlgn="ctr"/>
              <a:r>
                <a:rPr lang="en-US" sz="600" dirty="0">
                  <a:solidFill>
                    <a:srgbClr val="C8D1D6"/>
                  </a:solidFill>
                  <a:latin typeface="Arial" panose="020B0604020202020204" pitchFamily="34" charset="0"/>
                  <a:cs typeface="Arial" panose="020B0604020202020204" pitchFamily="34" charset="0"/>
                </a:rPr>
                <a:t>Controller</a:t>
              </a:r>
            </a:p>
          </p:txBody>
        </p:sp>
        <p:sp>
          <p:nvSpPr>
            <p:cNvPr id="24" name="文本框 164">
              <a:extLst>
                <a:ext uri="{FF2B5EF4-FFF2-40B4-BE49-F238E27FC236}">
                  <a16:creationId xmlns:a16="http://schemas.microsoft.com/office/drawing/2014/main" id="{FE4DEBCE-8FBA-4C18-AB52-B8F3BD6C9D5C}"/>
                </a:ext>
              </a:extLst>
            </p:cNvPr>
            <p:cNvSpPr txBox="1"/>
            <p:nvPr/>
          </p:nvSpPr>
          <p:spPr>
            <a:xfrm>
              <a:off x="8672219" y="2303794"/>
              <a:ext cx="589332" cy="94455"/>
            </a:xfrm>
            <a:prstGeom prst="rect">
              <a:avLst/>
            </a:prstGeom>
            <a:solidFill>
              <a:srgbClr val="2A425C"/>
            </a:solidFill>
          </p:spPr>
          <p:txBody>
            <a:bodyPr wrap="square" lIns="0" tIns="0" rIns="0" bIns="0" rtlCol="0" anchor="ctr">
              <a:noAutofit/>
            </a:bodyPr>
            <a:lstStyle/>
            <a:p>
              <a:pPr algn="ctr" fontAlgn="ctr">
                <a:spcAft>
                  <a:spcPts val="200"/>
                </a:spcAft>
              </a:pPr>
              <a:r>
                <a:rPr lang="en-US" sz="500" dirty="0">
                  <a:solidFill>
                    <a:srgbClr val="C8D1D6"/>
                  </a:solidFill>
                  <a:latin typeface="Arial" panose="020B0604020202020204" pitchFamily="34" charset="0"/>
                  <a:cs typeface="Arial" panose="020B0604020202020204" pitchFamily="34" charset="0"/>
                </a:rPr>
                <a:t>Municipal DC</a:t>
              </a:r>
            </a:p>
          </p:txBody>
        </p:sp>
        <p:sp>
          <p:nvSpPr>
            <p:cNvPr id="25" name="文本框 164">
              <a:extLst>
                <a:ext uri="{FF2B5EF4-FFF2-40B4-BE49-F238E27FC236}">
                  <a16:creationId xmlns:a16="http://schemas.microsoft.com/office/drawing/2014/main" id="{2F2F3E3F-C36A-4553-9A30-427D5DCAC6C5}"/>
                </a:ext>
              </a:extLst>
            </p:cNvPr>
            <p:cNvSpPr txBox="1"/>
            <p:nvPr/>
          </p:nvSpPr>
          <p:spPr>
            <a:xfrm>
              <a:off x="10375350" y="2297618"/>
              <a:ext cx="563718" cy="100631"/>
            </a:xfrm>
            <a:prstGeom prst="rect">
              <a:avLst/>
            </a:prstGeom>
            <a:solidFill>
              <a:srgbClr val="2A425C"/>
            </a:solidFill>
          </p:spPr>
          <p:txBody>
            <a:bodyPr wrap="square" lIns="0" tIns="0" rIns="0" bIns="0" rtlCol="0" anchor="ctr">
              <a:noAutofit/>
            </a:bodyPr>
            <a:lstStyle/>
            <a:p>
              <a:pPr algn="ctr" fontAlgn="ctr">
                <a:spcAft>
                  <a:spcPts val="200"/>
                </a:spcAft>
              </a:pPr>
              <a:r>
                <a:rPr lang="en-US" sz="500" dirty="0">
                  <a:solidFill>
                    <a:srgbClr val="C8D1D6"/>
                  </a:solidFill>
                  <a:latin typeface="Arial" panose="020B0604020202020204" pitchFamily="34" charset="0"/>
                  <a:cs typeface="Arial" panose="020B0604020202020204" pitchFamily="34" charset="0"/>
                </a:rPr>
                <a:t>Provincial DC</a:t>
              </a:r>
            </a:p>
          </p:txBody>
        </p:sp>
        <p:sp>
          <p:nvSpPr>
            <p:cNvPr id="26" name="文本框 164">
              <a:extLst>
                <a:ext uri="{FF2B5EF4-FFF2-40B4-BE49-F238E27FC236}">
                  <a16:creationId xmlns:a16="http://schemas.microsoft.com/office/drawing/2014/main" id="{9F61EB3D-8538-4FAB-8476-03A3028C643A}"/>
                </a:ext>
              </a:extLst>
            </p:cNvPr>
            <p:cNvSpPr txBox="1"/>
            <p:nvPr/>
          </p:nvSpPr>
          <p:spPr>
            <a:xfrm>
              <a:off x="10773101" y="2456773"/>
              <a:ext cx="138266" cy="185988"/>
            </a:xfrm>
            <a:prstGeom prst="rect">
              <a:avLst/>
            </a:prstGeom>
            <a:solidFill>
              <a:srgbClr val="2F3E67"/>
            </a:solidFill>
          </p:spPr>
          <p:txBody>
            <a:bodyPr wrap="square" lIns="0" tIns="0" rIns="0" bIns="0" rtlCol="0" anchor="ctr">
              <a:noAutofit/>
            </a:bodyPr>
            <a:lstStyle/>
            <a:p>
              <a:pPr algn="ctr" fontAlgn="ctr">
                <a:spcAft>
                  <a:spcPts val="200"/>
                </a:spcAft>
              </a:pPr>
              <a:endParaRPr lang="en-US" sz="500" dirty="0">
                <a:solidFill>
                  <a:schemeClr val="bg1"/>
                </a:solidFill>
                <a:latin typeface="Arial" panose="020B0604020202020204" pitchFamily="34" charset="0"/>
                <a:cs typeface="Arial" panose="020B0604020202020204" pitchFamily="34" charset="0"/>
              </a:endParaRPr>
            </a:p>
          </p:txBody>
        </p:sp>
        <p:sp>
          <p:nvSpPr>
            <p:cNvPr id="27" name="文本框 164">
              <a:extLst>
                <a:ext uri="{FF2B5EF4-FFF2-40B4-BE49-F238E27FC236}">
                  <a16:creationId xmlns:a16="http://schemas.microsoft.com/office/drawing/2014/main" id="{3DE66F50-2DB4-49DF-B241-6D9DD2B3E495}"/>
                </a:ext>
              </a:extLst>
            </p:cNvPr>
            <p:cNvSpPr txBox="1"/>
            <p:nvPr/>
          </p:nvSpPr>
          <p:spPr>
            <a:xfrm>
              <a:off x="8666597" y="2456773"/>
              <a:ext cx="138266" cy="185988"/>
            </a:xfrm>
            <a:prstGeom prst="rect">
              <a:avLst/>
            </a:prstGeom>
            <a:solidFill>
              <a:srgbClr val="2F3E67"/>
            </a:solidFill>
          </p:spPr>
          <p:txBody>
            <a:bodyPr wrap="square" lIns="0" tIns="0" rIns="0" bIns="0" rtlCol="0" anchor="ctr">
              <a:noAutofit/>
            </a:bodyPr>
            <a:lstStyle/>
            <a:p>
              <a:pPr algn="ctr" fontAlgn="ctr">
                <a:spcAft>
                  <a:spcPts val="200"/>
                </a:spcAft>
              </a:pPr>
              <a:endParaRPr lang="en-US" sz="500" dirty="0">
                <a:solidFill>
                  <a:schemeClr val="bg1"/>
                </a:solidFill>
                <a:latin typeface="Arial" panose="020B0604020202020204" pitchFamily="34" charset="0"/>
                <a:cs typeface="Arial" panose="020B0604020202020204" pitchFamily="34" charset="0"/>
              </a:endParaRPr>
            </a:p>
          </p:txBody>
        </p:sp>
      </p:grpSp>
      <p:grpSp>
        <p:nvGrpSpPr>
          <p:cNvPr id="28" name="组合 27">
            <a:extLst>
              <a:ext uri="{FF2B5EF4-FFF2-40B4-BE49-F238E27FC236}">
                <a16:creationId xmlns:a16="http://schemas.microsoft.com/office/drawing/2014/main" id="{D90FE96E-3F6F-4762-ACC9-2222FF5A38A1}"/>
              </a:ext>
            </a:extLst>
          </p:cNvPr>
          <p:cNvGrpSpPr/>
          <p:nvPr/>
        </p:nvGrpSpPr>
        <p:grpSpPr>
          <a:xfrm>
            <a:off x="760657" y="2643068"/>
            <a:ext cx="2956912" cy="1776972"/>
            <a:chOff x="4176496" y="2458953"/>
            <a:chExt cx="3368754" cy="2124982"/>
          </a:xfrm>
        </p:grpSpPr>
        <p:pic>
          <p:nvPicPr>
            <p:cNvPr id="29" name="图片 28">
              <a:extLst>
                <a:ext uri="{FF2B5EF4-FFF2-40B4-BE49-F238E27FC236}">
                  <a16:creationId xmlns:a16="http://schemas.microsoft.com/office/drawing/2014/main" id="{4F93EA37-8800-428C-8BDA-5F30A94EF96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1975" r="26942"/>
            <a:stretch/>
          </p:blipFill>
          <p:spPr>
            <a:xfrm>
              <a:off x="5233122" y="2976260"/>
              <a:ext cx="2157046" cy="1140210"/>
            </a:xfrm>
            <a:prstGeom prst="rect">
              <a:avLst/>
            </a:prstGeom>
          </p:spPr>
        </p:pic>
        <p:sp>
          <p:nvSpPr>
            <p:cNvPr id="30" name="文本框 164">
              <a:extLst>
                <a:ext uri="{FF2B5EF4-FFF2-40B4-BE49-F238E27FC236}">
                  <a16:creationId xmlns:a16="http://schemas.microsoft.com/office/drawing/2014/main" id="{8325C1C2-DAAB-4854-BA9B-60E2E9D6DD18}"/>
                </a:ext>
              </a:extLst>
            </p:cNvPr>
            <p:cNvSpPr txBox="1"/>
            <p:nvPr/>
          </p:nvSpPr>
          <p:spPr>
            <a:xfrm>
              <a:off x="5475903" y="3130422"/>
              <a:ext cx="1289972" cy="300706"/>
            </a:xfrm>
            <a:prstGeom prst="rect">
              <a:avLst/>
            </a:prstGeom>
            <a:noFill/>
          </p:spPr>
          <p:txBody>
            <a:bodyPr wrap="square" lIns="0" tIns="0" rIns="0" bIns="0" rtlCol="0" anchor="ctr">
              <a:noAutofit/>
            </a:bodyPr>
            <a:lstStyle/>
            <a:p>
              <a:pPr algn="ctr" fontAlgn="ctr"/>
              <a:r>
                <a:rPr lang="en-US" sz="800" dirty="0">
                  <a:solidFill>
                    <a:schemeClr val="bg1"/>
                  </a:solidFill>
                  <a:latin typeface="Arial" panose="020B0604020202020204" pitchFamily="34" charset="0"/>
                  <a:cs typeface="Arial" panose="020B0604020202020204" pitchFamily="34" charset="0"/>
                </a:rPr>
                <a:t>Service slice 1</a:t>
              </a:r>
            </a:p>
          </p:txBody>
        </p:sp>
        <p:sp>
          <p:nvSpPr>
            <p:cNvPr id="31" name="文本框 164">
              <a:extLst>
                <a:ext uri="{FF2B5EF4-FFF2-40B4-BE49-F238E27FC236}">
                  <a16:creationId xmlns:a16="http://schemas.microsoft.com/office/drawing/2014/main" id="{C0A7F0B8-C1C3-42F8-922E-00A23EABFB27}"/>
                </a:ext>
              </a:extLst>
            </p:cNvPr>
            <p:cNvSpPr txBox="1"/>
            <p:nvPr/>
          </p:nvSpPr>
          <p:spPr>
            <a:xfrm>
              <a:off x="5475903" y="3370105"/>
              <a:ext cx="1289972" cy="300706"/>
            </a:xfrm>
            <a:prstGeom prst="rect">
              <a:avLst/>
            </a:prstGeom>
            <a:noFill/>
          </p:spPr>
          <p:txBody>
            <a:bodyPr wrap="square" lIns="0" tIns="0" rIns="0" bIns="0" rtlCol="0" anchor="ctr">
              <a:noAutofit/>
            </a:bodyPr>
            <a:lstStyle/>
            <a:p>
              <a:pPr algn="ctr" fontAlgn="ctr"/>
              <a:r>
                <a:rPr lang="en-US" sz="800" dirty="0">
                  <a:solidFill>
                    <a:schemeClr val="bg1"/>
                  </a:solidFill>
                  <a:latin typeface="Arial" panose="020B0604020202020204" pitchFamily="34" charset="0"/>
                  <a:cs typeface="Arial" panose="020B0604020202020204" pitchFamily="34" charset="0"/>
                </a:rPr>
                <a:t>Service slice 2</a:t>
              </a:r>
            </a:p>
          </p:txBody>
        </p:sp>
        <p:sp>
          <p:nvSpPr>
            <p:cNvPr id="32" name="文本框 164">
              <a:extLst>
                <a:ext uri="{FF2B5EF4-FFF2-40B4-BE49-F238E27FC236}">
                  <a16:creationId xmlns:a16="http://schemas.microsoft.com/office/drawing/2014/main" id="{6535DFF8-F6C5-4109-A31A-015BA4898DAB}"/>
                </a:ext>
              </a:extLst>
            </p:cNvPr>
            <p:cNvSpPr txBox="1"/>
            <p:nvPr/>
          </p:nvSpPr>
          <p:spPr>
            <a:xfrm>
              <a:off x="5475903" y="3625324"/>
              <a:ext cx="1289972" cy="300706"/>
            </a:xfrm>
            <a:prstGeom prst="rect">
              <a:avLst/>
            </a:prstGeom>
            <a:noFill/>
          </p:spPr>
          <p:txBody>
            <a:bodyPr wrap="square" lIns="0" tIns="0" rIns="0" bIns="0" rtlCol="0" anchor="ctr">
              <a:noAutofit/>
            </a:bodyPr>
            <a:lstStyle/>
            <a:p>
              <a:pPr algn="ctr" fontAlgn="ctr"/>
              <a:r>
                <a:rPr lang="en-US" sz="800" dirty="0">
                  <a:solidFill>
                    <a:schemeClr val="bg1"/>
                  </a:solidFill>
                  <a:latin typeface="Arial" panose="020B0604020202020204" pitchFamily="34" charset="0"/>
                  <a:cs typeface="Arial" panose="020B0604020202020204" pitchFamily="34" charset="0"/>
                </a:rPr>
                <a:t>Service slice 3</a:t>
              </a:r>
            </a:p>
          </p:txBody>
        </p:sp>
        <p:sp>
          <p:nvSpPr>
            <p:cNvPr id="33" name="文本框 164">
              <a:extLst>
                <a:ext uri="{FF2B5EF4-FFF2-40B4-BE49-F238E27FC236}">
                  <a16:creationId xmlns:a16="http://schemas.microsoft.com/office/drawing/2014/main" id="{4F0E0B3A-DF36-4D35-AF7B-B4266A74962D}"/>
                </a:ext>
              </a:extLst>
            </p:cNvPr>
            <p:cNvSpPr txBox="1"/>
            <p:nvPr/>
          </p:nvSpPr>
          <p:spPr>
            <a:xfrm>
              <a:off x="6883219" y="3655763"/>
              <a:ext cx="662031" cy="148213"/>
            </a:xfrm>
            <a:prstGeom prst="rect">
              <a:avLst/>
            </a:prstGeom>
            <a:noFill/>
          </p:spPr>
          <p:txBody>
            <a:bodyPr wrap="square" lIns="0" tIns="0" rIns="0" bIns="0" rtlCol="0" anchor="ctr">
              <a:noAutofit/>
            </a:bodyPr>
            <a:lstStyle/>
            <a:p>
              <a:pPr fontAlgn="ctr">
                <a:lnSpc>
                  <a:spcPct val="80000"/>
                </a:lnSpc>
                <a:spcAft>
                  <a:spcPts val="400"/>
                </a:spcAft>
              </a:pPr>
              <a:r>
                <a:rPr lang="en-US" sz="500" dirty="0">
                  <a:solidFill>
                    <a:srgbClr val="C8D1D6"/>
                  </a:solidFill>
                  <a:latin typeface="Arial" panose="020B0604020202020204" pitchFamily="34" charset="0"/>
                  <a:cs typeface="Arial" panose="020B0604020202020204" pitchFamily="34" charset="0"/>
                </a:rPr>
                <a:t>Monitoring platform</a:t>
              </a:r>
            </a:p>
          </p:txBody>
        </p:sp>
        <p:sp>
          <p:nvSpPr>
            <p:cNvPr id="34" name="文本框 164">
              <a:extLst>
                <a:ext uri="{FF2B5EF4-FFF2-40B4-BE49-F238E27FC236}">
                  <a16:creationId xmlns:a16="http://schemas.microsoft.com/office/drawing/2014/main" id="{09635116-F07D-4DFA-B61A-259EB82BAEC8}"/>
                </a:ext>
              </a:extLst>
            </p:cNvPr>
            <p:cNvSpPr txBox="1"/>
            <p:nvPr/>
          </p:nvSpPr>
          <p:spPr>
            <a:xfrm>
              <a:off x="6892013" y="3827544"/>
              <a:ext cx="616250" cy="141203"/>
            </a:xfrm>
            <a:prstGeom prst="rect">
              <a:avLst/>
            </a:prstGeom>
            <a:noFill/>
          </p:spPr>
          <p:txBody>
            <a:bodyPr wrap="square" lIns="0" tIns="0" rIns="0" bIns="0" rtlCol="0" anchor="ctr">
              <a:noAutofit/>
            </a:bodyPr>
            <a:lstStyle/>
            <a:p>
              <a:pPr fontAlgn="ctr">
                <a:spcAft>
                  <a:spcPts val="400"/>
                </a:spcAft>
              </a:pPr>
              <a:r>
                <a:rPr lang="en-US" sz="500" dirty="0">
                  <a:solidFill>
                    <a:srgbClr val="C8D1D6"/>
                  </a:solidFill>
                  <a:latin typeface="Arial" panose="020B0604020202020204" pitchFamily="34" charset="0"/>
                  <a:cs typeface="Arial" panose="020B0604020202020204" pitchFamily="34" charset="0"/>
                </a:rPr>
                <a:t>HQ/branch</a:t>
              </a:r>
            </a:p>
          </p:txBody>
        </p:sp>
        <p:sp>
          <p:nvSpPr>
            <p:cNvPr id="35" name="文本框 164">
              <a:extLst>
                <a:ext uri="{FF2B5EF4-FFF2-40B4-BE49-F238E27FC236}">
                  <a16:creationId xmlns:a16="http://schemas.microsoft.com/office/drawing/2014/main" id="{4953BB61-BEEC-4503-B21F-76E596C52946}"/>
                </a:ext>
              </a:extLst>
            </p:cNvPr>
            <p:cNvSpPr txBox="1"/>
            <p:nvPr/>
          </p:nvSpPr>
          <p:spPr>
            <a:xfrm>
              <a:off x="6883219" y="3470289"/>
              <a:ext cx="662031" cy="157503"/>
            </a:xfrm>
            <a:prstGeom prst="rect">
              <a:avLst/>
            </a:prstGeom>
            <a:noFill/>
          </p:spPr>
          <p:txBody>
            <a:bodyPr wrap="square" lIns="0" tIns="0" rIns="0" bIns="0" rtlCol="0" anchor="ctr">
              <a:noAutofit/>
            </a:bodyPr>
            <a:lstStyle/>
            <a:p>
              <a:pPr fontAlgn="ctr">
                <a:lnSpc>
                  <a:spcPct val="80000"/>
                </a:lnSpc>
                <a:spcAft>
                  <a:spcPts val="400"/>
                </a:spcAft>
              </a:pPr>
              <a:r>
                <a:rPr lang="en-US" sz="500" dirty="0">
                  <a:solidFill>
                    <a:srgbClr val="C8D1D6"/>
                  </a:solidFill>
                  <a:latin typeface="Arial" panose="020B0604020202020204" pitchFamily="34" charset="0"/>
                  <a:cs typeface="Arial" panose="020B0604020202020204" pitchFamily="34" charset="0"/>
                </a:rPr>
                <a:t>MCU conference platform</a:t>
              </a:r>
            </a:p>
          </p:txBody>
        </p:sp>
        <p:sp>
          <p:nvSpPr>
            <p:cNvPr id="36" name="文本框 164">
              <a:extLst>
                <a:ext uri="{FF2B5EF4-FFF2-40B4-BE49-F238E27FC236}">
                  <a16:creationId xmlns:a16="http://schemas.microsoft.com/office/drawing/2014/main" id="{AA45D8AB-6F40-4D48-8FFC-CE2E488310E8}"/>
                </a:ext>
              </a:extLst>
            </p:cNvPr>
            <p:cNvSpPr txBox="1"/>
            <p:nvPr/>
          </p:nvSpPr>
          <p:spPr>
            <a:xfrm>
              <a:off x="6892456" y="3180942"/>
              <a:ext cx="615807" cy="138191"/>
            </a:xfrm>
            <a:prstGeom prst="rect">
              <a:avLst/>
            </a:prstGeom>
            <a:noFill/>
          </p:spPr>
          <p:txBody>
            <a:bodyPr wrap="square" lIns="0" tIns="0" rIns="0" bIns="0" rtlCol="0" anchor="ctr">
              <a:noAutofit/>
            </a:bodyPr>
            <a:lstStyle/>
            <a:p>
              <a:pPr fontAlgn="ctr">
                <a:lnSpc>
                  <a:spcPct val="80000"/>
                </a:lnSpc>
                <a:spcAft>
                  <a:spcPts val="400"/>
                </a:spcAft>
              </a:pPr>
              <a:r>
                <a:rPr lang="en-US" altLang="zh-CN" sz="500" dirty="0">
                  <a:solidFill>
                    <a:srgbClr val="C8D1D6"/>
                  </a:solidFill>
                  <a:latin typeface="Arial" panose="020B0604020202020204" pitchFamily="34" charset="0"/>
                  <a:cs typeface="Arial" panose="020B0604020202020204" pitchFamily="34" charset="0"/>
                </a:rPr>
                <a:t>Control platform</a:t>
              </a:r>
              <a:endParaRPr lang="en-US" sz="500" dirty="0">
                <a:solidFill>
                  <a:srgbClr val="C8D1D6"/>
                </a:solidFill>
                <a:latin typeface="Arial" panose="020B0604020202020204" pitchFamily="34" charset="0"/>
                <a:cs typeface="Arial" panose="020B0604020202020204" pitchFamily="34" charset="0"/>
              </a:endParaRPr>
            </a:p>
          </p:txBody>
        </p:sp>
        <p:sp>
          <p:nvSpPr>
            <p:cNvPr id="37" name="文本框 164">
              <a:extLst>
                <a:ext uri="{FF2B5EF4-FFF2-40B4-BE49-F238E27FC236}">
                  <a16:creationId xmlns:a16="http://schemas.microsoft.com/office/drawing/2014/main" id="{141D2CA5-0734-42FB-8E8D-136BB32235FA}"/>
                </a:ext>
              </a:extLst>
            </p:cNvPr>
            <p:cNvSpPr txBox="1"/>
            <p:nvPr/>
          </p:nvSpPr>
          <p:spPr>
            <a:xfrm>
              <a:off x="6892457" y="3319133"/>
              <a:ext cx="607014" cy="138191"/>
            </a:xfrm>
            <a:prstGeom prst="rect">
              <a:avLst/>
            </a:prstGeom>
            <a:noFill/>
          </p:spPr>
          <p:txBody>
            <a:bodyPr wrap="square" lIns="0" tIns="0" rIns="0" bIns="0" rtlCol="0" anchor="ctr">
              <a:noAutofit/>
            </a:bodyPr>
            <a:lstStyle/>
            <a:p>
              <a:pPr fontAlgn="ctr">
                <a:lnSpc>
                  <a:spcPct val="80000"/>
                </a:lnSpc>
                <a:spcAft>
                  <a:spcPts val="400"/>
                </a:spcAft>
              </a:pPr>
              <a:r>
                <a:rPr lang="en-US" altLang="zh-CN" sz="500" dirty="0">
                  <a:solidFill>
                    <a:srgbClr val="C8D1D6"/>
                  </a:solidFill>
                  <a:latin typeface="Arial" panose="020B0604020202020204" pitchFamily="34" charset="0"/>
                  <a:cs typeface="Arial" panose="020B0604020202020204" pitchFamily="34" charset="0"/>
                </a:rPr>
                <a:t>Internet</a:t>
              </a:r>
            </a:p>
          </p:txBody>
        </p:sp>
        <p:pic>
          <p:nvPicPr>
            <p:cNvPr id="38" name="图片 39" descr="中间箭头 拷贝 3">
              <a:extLst>
                <a:ext uri="{FF2B5EF4-FFF2-40B4-BE49-F238E27FC236}">
                  <a16:creationId xmlns:a16="http://schemas.microsoft.com/office/drawing/2014/main" id="{6C1E8585-C3D6-4732-AF99-C03AFA02A3B1}"/>
                </a:ext>
              </a:extLst>
            </p:cNvPr>
            <p:cNvPicPr>
              <a:picLocks noChangeAspect="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4343045" y="3788828"/>
              <a:ext cx="550117" cy="46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图片 38">
              <a:extLst>
                <a:ext uri="{FF2B5EF4-FFF2-40B4-BE49-F238E27FC236}">
                  <a16:creationId xmlns:a16="http://schemas.microsoft.com/office/drawing/2014/main" id="{02856687-E451-46E3-B140-94CE35759B22}"/>
                </a:ext>
              </a:extLst>
            </p:cNvPr>
            <p:cNvPicPr>
              <a:picLocks noChangeAspect="1"/>
            </p:cNvPicPr>
            <p:nvPr/>
          </p:nvPicPr>
          <p:blipFill rotWithShape="1">
            <a:blip r:embed="rId2">
              <a:extLst>
                <a:ext uri="{28A0092B-C50C-407E-A947-70E740481C1C}">
                  <a14:useLocalDpi xmlns:a14="http://schemas.microsoft.com/office/drawing/2010/main" val="0"/>
                </a:ext>
              </a:extLst>
            </a:blip>
            <a:srcRect l="25756" r="56713"/>
            <a:stretch/>
          </p:blipFill>
          <p:spPr>
            <a:xfrm>
              <a:off x="4176496" y="2458953"/>
              <a:ext cx="3342747" cy="2124982"/>
            </a:xfrm>
            <a:prstGeom prst="rect">
              <a:avLst/>
            </a:prstGeom>
          </p:spPr>
        </p:pic>
        <p:pic>
          <p:nvPicPr>
            <p:cNvPr id="40" name="图片 39">
              <a:extLst>
                <a:ext uri="{FF2B5EF4-FFF2-40B4-BE49-F238E27FC236}">
                  <a16:creationId xmlns:a16="http://schemas.microsoft.com/office/drawing/2014/main" id="{C74B7346-4215-4574-9469-C3C8F5C5F964}"/>
                </a:ext>
              </a:extLst>
            </p:cNvPr>
            <p:cNvPicPr>
              <a:picLocks noChangeAspect="1"/>
            </p:cNvPicPr>
            <p:nvPr/>
          </p:nvPicPr>
          <p:blipFill>
            <a:blip r:embed="rId4"/>
            <a:stretch>
              <a:fillRect/>
            </a:stretch>
          </p:blipFill>
          <p:spPr>
            <a:xfrm>
              <a:off x="6886550" y="4178673"/>
              <a:ext cx="333422" cy="245162"/>
            </a:xfrm>
            <a:prstGeom prst="rect">
              <a:avLst/>
            </a:prstGeom>
          </p:spPr>
        </p:pic>
        <p:pic>
          <p:nvPicPr>
            <p:cNvPr id="41" name="图片 40">
              <a:extLst>
                <a:ext uri="{FF2B5EF4-FFF2-40B4-BE49-F238E27FC236}">
                  <a16:creationId xmlns:a16="http://schemas.microsoft.com/office/drawing/2014/main" id="{9E341F6A-02B3-4880-8FA8-1DABA8C9ADC1}"/>
                </a:ext>
              </a:extLst>
            </p:cNvPr>
            <p:cNvPicPr>
              <a:picLocks noChangeAspect="1"/>
            </p:cNvPicPr>
            <p:nvPr/>
          </p:nvPicPr>
          <p:blipFill>
            <a:blip r:embed="rId4"/>
            <a:stretch>
              <a:fillRect/>
            </a:stretch>
          </p:blipFill>
          <p:spPr>
            <a:xfrm>
              <a:off x="4494828" y="4208183"/>
              <a:ext cx="378245" cy="245162"/>
            </a:xfrm>
            <a:prstGeom prst="rect">
              <a:avLst/>
            </a:prstGeom>
          </p:spPr>
        </p:pic>
        <p:pic>
          <p:nvPicPr>
            <p:cNvPr id="42" name="图片 41">
              <a:extLst>
                <a:ext uri="{FF2B5EF4-FFF2-40B4-BE49-F238E27FC236}">
                  <a16:creationId xmlns:a16="http://schemas.microsoft.com/office/drawing/2014/main" id="{A2E66029-7D5E-4008-9961-762FC03019F0}"/>
                </a:ext>
              </a:extLst>
            </p:cNvPr>
            <p:cNvPicPr>
              <a:picLocks noChangeAspect="1"/>
            </p:cNvPicPr>
            <p:nvPr/>
          </p:nvPicPr>
          <p:blipFill>
            <a:blip r:embed="rId4"/>
            <a:stretch>
              <a:fillRect/>
            </a:stretch>
          </p:blipFill>
          <p:spPr>
            <a:xfrm>
              <a:off x="4484208" y="3926863"/>
              <a:ext cx="333422" cy="95263"/>
            </a:xfrm>
            <a:prstGeom prst="rect">
              <a:avLst/>
            </a:prstGeom>
          </p:spPr>
        </p:pic>
        <p:pic>
          <p:nvPicPr>
            <p:cNvPr id="43" name="图片 42">
              <a:extLst>
                <a:ext uri="{FF2B5EF4-FFF2-40B4-BE49-F238E27FC236}">
                  <a16:creationId xmlns:a16="http://schemas.microsoft.com/office/drawing/2014/main" id="{DF15C3F5-E219-430F-8D24-156F7197738B}"/>
                </a:ext>
              </a:extLst>
            </p:cNvPr>
            <p:cNvPicPr>
              <a:picLocks noChangeAspect="1"/>
            </p:cNvPicPr>
            <p:nvPr/>
          </p:nvPicPr>
          <p:blipFill>
            <a:blip r:embed="rId4"/>
            <a:stretch>
              <a:fillRect/>
            </a:stretch>
          </p:blipFill>
          <p:spPr>
            <a:xfrm rot="16400074">
              <a:off x="5787426" y="3030820"/>
              <a:ext cx="346908" cy="114624"/>
            </a:xfrm>
            <a:prstGeom prst="rect">
              <a:avLst/>
            </a:prstGeom>
          </p:spPr>
        </p:pic>
        <p:pic>
          <p:nvPicPr>
            <p:cNvPr id="44" name="图片 43">
              <a:extLst>
                <a:ext uri="{FF2B5EF4-FFF2-40B4-BE49-F238E27FC236}">
                  <a16:creationId xmlns:a16="http://schemas.microsoft.com/office/drawing/2014/main" id="{C3BF22DD-ACE1-4346-89E7-AB55AEDAC8C2}"/>
                </a:ext>
              </a:extLst>
            </p:cNvPr>
            <p:cNvPicPr>
              <a:picLocks noChangeAspect="1"/>
            </p:cNvPicPr>
            <p:nvPr/>
          </p:nvPicPr>
          <p:blipFill>
            <a:blip r:embed="rId4"/>
            <a:stretch>
              <a:fillRect/>
            </a:stretch>
          </p:blipFill>
          <p:spPr>
            <a:xfrm>
              <a:off x="6002915" y="4161173"/>
              <a:ext cx="333422" cy="95263"/>
            </a:xfrm>
            <a:prstGeom prst="rect">
              <a:avLst/>
            </a:prstGeom>
          </p:spPr>
        </p:pic>
        <p:pic>
          <p:nvPicPr>
            <p:cNvPr id="45" name="图片 44">
              <a:extLst>
                <a:ext uri="{FF2B5EF4-FFF2-40B4-BE49-F238E27FC236}">
                  <a16:creationId xmlns:a16="http://schemas.microsoft.com/office/drawing/2014/main" id="{F95FFBDB-B359-44A3-8F33-28A17D07EFCC}"/>
                </a:ext>
              </a:extLst>
            </p:cNvPr>
            <p:cNvPicPr>
              <a:picLocks noChangeAspect="1"/>
            </p:cNvPicPr>
            <p:nvPr/>
          </p:nvPicPr>
          <p:blipFill>
            <a:blip r:embed="rId4"/>
            <a:stretch>
              <a:fillRect/>
            </a:stretch>
          </p:blipFill>
          <p:spPr>
            <a:xfrm rot="3049592">
              <a:off x="6671221" y="3099170"/>
              <a:ext cx="226914" cy="64832"/>
            </a:xfrm>
            <a:prstGeom prst="rect">
              <a:avLst/>
            </a:prstGeom>
          </p:spPr>
        </p:pic>
        <p:pic>
          <p:nvPicPr>
            <p:cNvPr id="46" name="图片 45">
              <a:extLst>
                <a:ext uri="{FF2B5EF4-FFF2-40B4-BE49-F238E27FC236}">
                  <a16:creationId xmlns:a16="http://schemas.microsoft.com/office/drawing/2014/main" id="{93A302A2-730E-4754-95AC-75772EE918A5}"/>
                </a:ext>
              </a:extLst>
            </p:cNvPr>
            <p:cNvPicPr>
              <a:picLocks noChangeAspect="1"/>
            </p:cNvPicPr>
            <p:nvPr/>
          </p:nvPicPr>
          <p:blipFill>
            <a:blip r:embed="rId5"/>
            <a:stretch>
              <a:fillRect/>
            </a:stretch>
          </p:blipFill>
          <p:spPr>
            <a:xfrm>
              <a:off x="6837181" y="3690894"/>
              <a:ext cx="520295" cy="383304"/>
            </a:xfrm>
            <a:prstGeom prst="rect">
              <a:avLst/>
            </a:prstGeom>
          </p:spPr>
        </p:pic>
        <p:pic>
          <p:nvPicPr>
            <p:cNvPr id="47" name="图片 46">
              <a:extLst>
                <a:ext uri="{FF2B5EF4-FFF2-40B4-BE49-F238E27FC236}">
                  <a16:creationId xmlns:a16="http://schemas.microsoft.com/office/drawing/2014/main" id="{C8E82AAD-B113-4E92-962E-67BC81DEE80F}"/>
                </a:ext>
              </a:extLst>
            </p:cNvPr>
            <p:cNvPicPr>
              <a:picLocks noChangeAspect="1"/>
            </p:cNvPicPr>
            <p:nvPr/>
          </p:nvPicPr>
          <p:blipFill>
            <a:blip r:embed="rId4"/>
            <a:stretch>
              <a:fillRect/>
            </a:stretch>
          </p:blipFill>
          <p:spPr>
            <a:xfrm rot="3376813">
              <a:off x="6731015" y="3979486"/>
              <a:ext cx="226914" cy="64832"/>
            </a:xfrm>
            <a:prstGeom prst="rect">
              <a:avLst/>
            </a:prstGeom>
          </p:spPr>
        </p:pic>
        <p:pic>
          <p:nvPicPr>
            <p:cNvPr id="48" name="图片 47">
              <a:extLst>
                <a:ext uri="{FF2B5EF4-FFF2-40B4-BE49-F238E27FC236}">
                  <a16:creationId xmlns:a16="http://schemas.microsoft.com/office/drawing/2014/main" id="{D44248C5-C6A9-4943-8E83-7BD90D08B9B6}"/>
                </a:ext>
              </a:extLst>
            </p:cNvPr>
            <p:cNvPicPr>
              <a:picLocks noChangeAspect="1"/>
            </p:cNvPicPr>
            <p:nvPr/>
          </p:nvPicPr>
          <p:blipFill>
            <a:blip r:embed="rId4"/>
            <a:stretch>
              <a:fillRect/>
            </a:stretch>
          </p:blipFill>
          <p:spPr>
            <a:xfrm>
              <a:off x="6028185" y="3609950"/>
              <a:ext cx="263716" cy="75347"/>
            </a:xfrm>
            <a:prstGeom prst="rect">
              <a:avLst/>
            </a:prstGeom>
          </p:spPr>
        </p:pic>
      </p:grpSp>
      <p:sp>
        <p:nvSpPr>
          <p:cNvPr id="50" name="矩形 49">
            <a:extLst>
              <a:ext uri="{FF2B5EF4-FFF2-40B4-BE49-F238E27FC236}">
                <a16:creationId xmlns:a16="http://schemas.microsoft.com/office/drawing/2014/main" id="{212E25CB-6FA7-47EC-9016-767A407D74DA}"/>
              </a:ext>
            </a:extLst>
          </p:cNvPr>
          <p:cNvSpPr/>
          <p:nvPr/>
        </p:nvSpPr>
        <p:spPr>
          <a:xfrm>
            <a:off x="1007751" y="4445880"/>
            <a:ext cx="1690310" cy="1021484"/>
          </a:xfrm>
          <a:prstGeom prst="rect">
            <a:avLst/>
          </a:prstGeom>
        </p:spPr>
        <p:txBody>
          <a:bodyPr wrap="square">
            <a:spAutoFit/>
          </a:bodyPr>
          <a:lstStyle/>
          <a:p>
            <a:pPr marL="179316" indent="-179316" defTabSz="834691">
              <a:lnSpc>
                <a:spcPct val="150000"/>
              </a:lnSpc>
              <a:buFont typeface="Arial" panose="020B0604020202020204" pitchFamily="34" charset="0"/>
              <a:buChar char="•"/>
            </a:pPr>
            <a:r>
              <a:rPr lang="en-US" altLang="zh-CN" sz="1399" dirty="0">
                <a:solidFill>
                  <a:srgbClr val="000000"/>
                </a:solidFill>
                <a:latin typeface="Arial" panose="020B0604020202020204" pitchFamily="34" charset="0"/>
                <a:ea typeface="微软雅黑" panose="020B0503020204020204" pitchFamily="34" charset="-122"/>
                <a:cs typeface="Arial" panose="020B0604020202020204" pitchFamily="34" charset="0"/>
              </a:rPr>
              <a:t>SRv6 VPN</a:t>
            </a:r>
          </a:p>
          <a:p>
            <a:pPr marL="179316" indent="-179316" defTabSz="834691">
              <a:lnSpc>
                <a:spcPct val="150000"/>
              </a:lnSpc>
              <a:buFont typeface="Arial" panose="020B0604020202020204" pitchFamily="34" charset="0"/>
              <a:buChar char="•"/>
            </a:pPr>
            <a:r>
              <a:rPr lang="en-US" altLang="zh-CN" sz="1399" dirty="0">
                <a:solidFill>
                  <a:srgbClr val="000000"/>
                </a:solidFill>
                <a:latin typeface="Arial" panose="020B0604020202020204" pitchFamily="34" charset="0"/>
                <a:ea typeface="微软雅黑" panose="020B0503020204020204" pitchFamily="34" charset="-122"/>
                <a:cs typeface="Arial" panose="020B0604020202020204" pitchFamily="34" charset="0"/>
              </a:rPr>
              <a:t>SRv6 TE</a:t>
            </a:r>
          </a:p>
          <a:p>
            <a:pPr marL="179316" indent="-179316" defTabSz="834691">
              <a:lnSpc>
                <a:spcPct val="150000"/>
              </a:lnSpc>
              <a:buFont typeface="Arial" panose="020B0604020202020204" pitchFamily="34" charset="0"/>
              <a:buChar char="•"/>
            </a:pPr>
            <a:r>
              <a:rPr lang="en-US" altLang="zh-CN" sz="1399" dirty="0">
                <a:solidFill>
                  <a:srgbClr val="000000"/>
                </a:solidFill>
                <a:latin typeface="Arial" panose="020B0604020202020204" pitchFamily="34" charset="0"/>
                <a:ea typeface="微软雅黑" panose="020B0503020204020204" pitchFamily="34" charset="-122"/>
                <a:cs typeface="Arial" panose="020B0604020202020204" pitchFamily="34" charset="0"/>
              </a:rPr>
              <a:t>SRv6 FRR</a:t>
            </a:r>
          </a:p>
        </p:txBody>
      </p:sp>
      <p:sp>
        <p:nvSpPr>
          <p:cNvPr id="51" name="矩形 50">
            <a:extLst>
              <a:ext uri="{FF2B5EF4-FFF2-40B4-BE49-F238E27FC236}">
                <a16:creationId xmlns:a16="http://schemas.microsoft.com/office/drawing/2014/main" id="{AB9AEC6A-629E-4EB4-8A9D-59A4645705FB}"/>
              </a:ext>
            </a:extLst>
          </p:cNvPr>
          <p:cNvSpPr/>
          <p:nvPr/>
        </p:nvSpPr>
        <p:spPr>
          <a:xfrm>
            <a:off x="972877" y="1393609"/>
            <a:ext cx="2509643" cy="584547"/>
          </a:xfrm>
          <a:prstGeom prst="rect">
            <a:avLst/>
          </a:prstGeom>
        </p:spPr>
        <p:txBody>
          <a:bodyPr wrap="none">
            <a:spAutoFit/>
          </a:bodyPr>
          <a:lstStyle/>
          <a:p>
            <a:pPr algn="ctr" defTabSz="834691"/>
            <a:r>
              <a:rPr lang="en-US" altLang="zh-CN" sz="1599" b="1" dirty="0">
                <a:solidFill>
                  <a:srgbClr val="C00000"/>
                </a:solidFill>
                <a:latin typeface="Arial" panose="020B0604020202020204" pitchFamily="34" charset="0"/>
                <a:ea typeface="微软雅黑" panose="020B0503020204020204" pitchFamily="34" charset="-122"/>
                <a:cs typeface="Arial" panose="020B0604020202020204" pitchFamily="34" charset="0"/>
              </a:rPr>
              <a:t>1.0</a:t>
            </a:r>
          </a:p>
          <a:p>
            <a:pPr algn="ctr" defTabSz="834691"/>
            <a:r>
              <a:rPr lang="en-US" altLang="zh-CN" sz="1599" b="1" dirty="0">
                <a:solidFill>
                  <a:srgbClr val="C00000"/>
                </a:solidFill>
                <a:latin typeface="Arial" panose="020B0604020202020204" pitchFamily="34" charset="0"/>
                <a:ea typeface="微软雅黑" panose="020B0503020204020204" pitchFamily="34" charset="-122"/>
                <a:cs typeface="Arial" panose="020B0604020202020204" pitchFamily="34" charset="0"/>
              </a:rPr>
              <a:t>SRv6 Basic Capabilities</a:t>
            </a:r>
          </a:p>
        </p:txBody>
      </p:sp>
      <p:sp>
        <p:nvSpPr>
          <p:cNvPr id="52" name="矩形 51">
            <a:extLst>
              <a:ext uri="{FF2B5EF4-FFF2-40B4-BE49-F238E27FC236}">
                <a16:creationId xmlns:a16="http://schemas.microsoft.com/office/drawing/2014/main" id="{EDDD9A10-6AA0-4754-BF28-58C64FF63CFE}"/>
              </a:ext>
            </a:extLst>
          </p:cNvPr>
          <p:cNvSpPr/>
          <p:nvPr/>
        </p:nvSpPr>
        <p:spPr>
          <a:xfrm>
            <a:off x="4163121" y="1376472"/>
            <a:ext cx="3752478" cy="584547"/>
          </a:xfrm>
          <a:prstGeom prst="rect">
            <a:avLst/>
          </a:prstGeom>
        </p:spPr>
        <p:txBody>
          <a:bodyPr wrap="square">
            <a:spAutoFit/>
          </a:bodyPr>
          <a:lstStyle/>
          <a:p>
            <a:pPr algn="ctr"/>
            <a:r>
              <a:rPr lang="en-US" altLang="zh-CN" sz="1599" b="1" dirty="0">
                <a:solidFill>
                  <a:srgbClr val="C00000"/>
                </a:solidFill>
                <a:latin typeface="Arial" panose="020B0604020202020204" pitchFamily="34" charset="0"/>
                <a:ea typeface="微软雅黑" panose="020B0503020204020204" pitchFamily="34" charset="-122"/>
                <a:cs typeface="Arial" panose="020B0604020202020204" pitchFamily="34" charset="0"/>
              </a:rPr>
              <a:t>2.0</a:t>
            </a:r>
          </a:p>
          <a:p>
            <a:pPr algn="ctr"/>
            <a:r>
              <a:rPr lang="en-US" altLang="zh-CN" sz="1599" b="1" dirty="0">
                <a:solidFill>
                  <a:srgbClr val="C00000"/>
                </a:solidFill>
                <a:latin typeface="Arial" panose="020B0604020202020204" pitchFamily="34" charset="0"/>
                <a:ea typeface="微软雅黑" panose="020B0503020204020204" pitchFamily="34" charset="-122"/>
                <a:cs typeface="Arial" panose="020B0604020202020204" pitchFamily="34" charset="0"/>
              </a:rPr>
              <a:t>New Network Services for 5G/Cloud</a:t>
            </a:r>
            <a:endParaRPr lang="zh-CN" altLang="en-US" sz="1599" b="1" dirty="0">
              <a:solidFill>
                <a:srgbClr val="C00000"/>
              </a:solidFill>
              <a:latin typeface="Arial" panose="020B0604020202020204" pitchFamily="34" charset="0"/>
              <a:cs typeface="Arial" panose="020B0604020202020204" pitchFamily="34" charset="0"/>
            </a:endParaRPr>
          </a:p>
        </p:txBody>
      </p:sp>
      <p:sp>
        <p:nvSpPr>
          <p:cNvPr id="53" name="矩形 52">
            <a:extLst>
              <a:ext uri="{FF2B5EF4-FFF2-40B4-BE49-F238E27FC236}">
                <a16:creationId xmlns:a16="http://schemas.microsoft.com/office/drawing/2014/main" id="{4E6A26EA-B648-4F58-BB9D-B833B9001FD0}"/>
              </a:ext>
            </a:extLst>
          </p:cNvPr>
          <p:cNvSpPr/>
          <p:nvPr/>
        </p:nvSpPr>
        <p:spPr>
          <a:xfrm>
            <a:off x="8020569" y="1147483"/>
            <a:ext cx="3498355" cy="830673"/>
          </a:xfrm>
          <a:prstGeom prst="rect">
            <a:avLst/>
          </a:prstGeom>
        </p:spPr>
        <p:txBody>
          <a:bodyPr wrap="square">
            <a:spAutoFit/>
          </a:bodyPr>
          <a:lstStyle/>
          <a:p>
            <a:pPr algn="ctr"/>
            <a:endParaRPr lang="en-US" altLang="zh-CN" sz="1599" b="1" dirty="0">
              <a:solidFill>
                <a:srgbClr val="C00000"/>
              </a:solidFill>
              <a:latin typeface="Arial" panose="020B0604020202020204" pitchFamily="34" charset="0"/>
              <a:ea typeface="微软雅黑" panose="020B0503020204020204" pitchFamily="34" charset="-122"/>
              <a:cs typeface="Arial" panose="020B0604020202020204" pitchFamily="34" charset="0"/>
            </a:endParaRPr>
          </a:p>
          <a:p>
            <a:pPr algn="ctr"/>
            <a:r>
              <a:rPr lang="en-US" altLang="zh-CN" sz="1599" b="1" dirty="0">
                <a:solidFill>
                  <a:srgbClr val="C00000"/>
                </a:solidFill>
                <a:latin typeface="Arial" panose="020B0604020202020204" pitchFamily="34" charset="0"/>
                <a:ea typeface="微软雅黑" panose="020B0503020204020204" pitchFamily="34" charset="-122"/>
                <a:cs typeface="Arial" panose="020B0604020202020204" pitchFamily="34" charset="0"/>
              </a:rPr>
              <a:t>3.0</a:t>
            </a:r>
          </a:p>
          <a:p>
            <a:pPr algn="ctr"/>
            <a:r>
              <a:rPr lang="en-US" altLang="zh-CN" sz="1599" b="1" dirty="0">
                <a:solidFill>
                  <a:srgbClr val="C00000"/>
                </a:solidFill>
                <a:latin typeface="Arial" panose="020B0604020202020204" pitchFamily="34" charset="0"/>
                <a:ea typeface="微软雅黑" panose="020B0503020204020204" pitchFamily="34" charset="-122"/>
                <a:cs typeface="Arial" panose="020B0604020202020204" pitchFamily="34" charset="0"/>
              </a:rPr>
              <a:t>APN6: App-aware network</a:t>
            </a:r>
            <a:endParaRPr lang="zh-CN" altLang="en-US" sz="1599" b="1" dirty="0">
              <a:solidFill>
                <a:srgbClr val="C00000"/>
              </a:solidFill>
              <a:latin typeface="Arial" panose="020B0604020202020204" pitchFamily="34" charset="0"/>
              <a:cs typeface="Arial" panose="020B0604020202020204" pitchFamily="34" charset="0"/>
            </a:endParaRPr>
          </a:p>
        </p:txBody>
      </p:sp>
      <p:sp>
        <p:nvSpPr>
          <p:cNvPr id="54" name="矩形 53">
            <a:extLst>
              <a:ext uri="{FF2B5EF4-FFF2-40B4-BE49-F238E27FC236}">
                <a16:creationId xmlns:a16="http://schemas.microsoft.com/office/drawing/2014/main" id="{CC604317-75EC-43FC-83AC-6B909DB2642B}"/>
              </a:ext>
            </a:extLst>
          </p:cNvPr>
          <p:cNvSpPr/>
          <p:nvPr/>
        </p:nvSpPr>
        <p:spPr>
          <a:xfrm>
            <a:off x="4277680" y="4420040"/>
            <a:ext cx="3126920" cy="1669421"/>
          </a:xfrm>
          <a:prstGeom prst="rect">
            <a:avLst/>
          </a:prstGeom>
        </p:spPr>
        <p:txBody>
          <a:bodyPr wrap="square">
            <a:spAutoFit/>
          </a:bodyPr>
          <a:lstStyle/>
          <a:p>
            <a:pPr marL="342763" indent="-342763" defTabSz="834691">
              <a:lnSpc>
                <a:spcPct val="150000"/>
              </a:lnSpc>
              <a:buFont typeface="Arial" panose="020B0604020202020204" pitchFamily="34" charset="0"/>
              <a:buChar char="•"/>
            </a:pPr>
            <a:r>
              <a:rPr lang="en-US" altLang="zh-CN" sz="1399" dirty="0">
                <a:solidFill>
                  <a:srgbClr val="000000"/>
                </a:solidFill>
                <a:latin typeface="Arial" panose="020B0604020202020204" pitchFamily="34" charset="0"/>
                <a:ea typeface="微软雅黑" panose="020B0503020204020204" pitchFamily="34" charset="-122"/>
                <a:cs typeface="Arial" panose="020B0604020202020204" pitchFamily="34" charset="0"/>
              </a:rPr>
              <a:t>Network Slicing/VPN+</a:t>
            </a:r>
          </a:p>
          <a:p>
            <a:pPr marL="342763" indent="-342763" defTabSz="834691">
              <a:lnSpc>
                <a:spcPct val="150000"/>
              </a:lnSpc>
              <a:buFont typeface="Arial" panose="020B0604020202020204" pitchFamily="34" charset="0"/>
              <a:buChar char="•"/>
            </a:pPr>
            <a:r>
              <a:rPr lang="en-US" altLang="zh-CN" sz="1399" dirty="0">
                <a:solidFill>
                  <a:srgbClr val="000000"/>
                </a:solidFill>
                <a:latin typeface="Arial" panose="020B0604020202020204" pitchFamily="34" charset="0"/>
                <a:ea typeface="微软雅黑" panose="020B0503020204020204" pitchFamily="34" charset="-122"/>
                <a:cs typeface="Arial" panose="020B0604020202020204" pitchFamily="34" charset="0"/>
              </a:rPr>
              <a:t>In-situ Telemetry/IFIT</a:t>
            </a:r>
          </a:p>
          <a:p>
            <a:pPr marL="342763" indent="-342763" defTabSz="834691">
              <a:lnSpc>
                <a:spcPct val="150000"/>
              </a:lnSpc>
              <a:buFont typeface="Arial" panose="020B0604020202020204" pitchFamily="34" charset="0"/>
              <a:buChar char="•"/>
            </a:pPr>
            <a:r>
              <a:rPr lang="en-US" altLang="zh-CN" sz="1399" dirty="0">
                <a:solidFill>
                  <a:srgbClr val="000000"/>
                </a:solidFill>
                <a:latin typeface="Arial" panose="020B0604020202020204" pitchFamily="34" charset="0"/>
                <a:ea typeface="微软雅黑" panose="020B0503020204020204" pitchFamily="34" charset="-122"/>
                <a:cs typeface="Arial" panose="020B0604020202020204" pitchFamily="34" charset="0"/>
              </a:rPr>
              <a:t>BIERv6</a:t>
            </a:r>
          </a:p>
          <a:p>
            <a:pPr marL="342763" indent="-342763" defTabSz="834691">
              <a:lnSpc>
                <a:spcPct val="150000"/>
              </a:lnSpc>
              <a:buFont typeface="Arial" panose="020B0604020202020204" pitchFamily="34" charset="0"/>
              <a:buChar char="•"/>
            </a:pPr>
            <a:r>
              <a:rPr lang="en-US" altLang="zh-CN" sz="1399" dirty="0">
                <a:solidFill>
                  <a:srgbClr val="000000"/>
                </a:solidFill>
                <a:latin typeface="Arial" panose="020B0604020202020204" pitchFamily="34" charset="0"/>
                <a:ea typeface="微软雅黑" panose="020B0503020204020204" pitchFamily="34" charset="-122"/>
                <a:cs typeface="Arial" panose="020B0604020202020204" pitchFamily="34" charset="0"/>
              </a:rPr>
              <a:t>SFC</a:t>
            </a:r>
          </a:p>
          <a:p>
            <a:pPr marL="342763" indent="-342763" defTabSz="834691">
              <a:lnSpc>
                <a:spcPct val="150000"/>
              </a:lnSpc>
              <a:buFont typeface="Arial" panose="020B0604020202020204" pitchFamily="34" charset="0"/>
              <a:buChar char="•"/>
            </a:pPr>
            <a:r>
              <a:rPr lang="en-US" altLang="zh-CN" sz="1399" dirty="0">
                <a:solidFill>
                  <a:srgbClr val="000000"/>
                </a:solidFill>
                <a:latin typeface="Arial" panose="020B0604020202020204" pitchFamily="34" charset="0"/>
                <a:ea typeface="微软雅黑" panose="020B0503020204020204" pitchFamily="34" charset="-122"/>
                <a:cs typeface="Arial" panose="020B0604020202020204" pitchFamily="34" charset="0"/>
              </a:rPr>
              <a:t>SRv6 Compression/G-SRv6</a:t>
            </a:r>
          </a:p>
        </p:txBody>
      </p:sp>
      <p:sp>
        <p:nvSpPr>
          <p:cNvPr id="57" name="矩形 56">
            <a:extLst>
              <a:ext uri="{FF2B5EF4-FFF2-40B4-BE49-F238E27FC236}">
                <a16:creationId xmlns:a16="http://schemas.microsoft.com/office/drawing/2014/main" id="{134EB8F8-4B77-4027-BDCA-6D8F23AEE495}"/>
              </a:ext>
            </a:extLst>
          </p:cNvPr>
          <p:cNvSpPr/>
          <p:nvPr/>
        </p:nvSpPr>
        <p:spPr>
          <a:xfrm>
            <a:off x="7951829" y="4431649"/>
            <a:ext cx="3901424" cy="1344523"/>
          </a:xfrm>
          <a:prstGeom prst="rect">
            <a:avLst/>
          </a:prstGeom>
        </p:spPr>
        <p:txBody>
          <a:bodyPr wrap="square">
            <a:spAutoFit/>
          </a:bodyPr>
          <a:lstStyle/>
          <a:p>
            <a:pPr marL="179316" indent="-179316" defTabSz="834691">
              <a:lnSpc>
                <a:spcPct val="150000"/>
              </a:lnSpc>
              <a:buFont typeface="Arial" panose="020B0604020202020204" pitchFamily="34" charset="0"/>
              <a:buChar char="•"/>
            </a:pPr>
            <a:r>
              <a:rPr lang="en-US" altLang="zh-CN" sz="1399" dirty="0">
                <a:solidFill>
                  <a:srgbClr val="000000"/>
                </a:solidFill>
                <a:latin typeface="Arial" panose="020B0604020202020204" pitchFamily="34" charset="0"/>
                <a:ea typeface="微软雅黑" panose="020B0503020204020204" pitchFamily="34" charset="-122"/>
                <a:cs typeface="Arial" panose="020B0604020202020204" pitchFamily="34" charset="0"/>
              </a:rPr>
              <a:t>Forwarding Plane</a:t>
            </a:r>
            <a:r>
              <a:rPr lang="zh-CN" altLang="en-US" sz="1399" dirty="0">
                <a:solidFill>
                  <a:srgbClr val="000000"/>
                </a:solidFill>
                <a:latin typeface="Arial" panose="020B0604020202020204" pitchFamily="34" charset="0"/>
                <a:ea typeface="微软雅黑" panose="020B0503020204020204" pitchFamily="34" charset="-122"/>
                <a:cs typeface="Arial" panose="020B0604020202020204" pitchFamily="34" charset="0"/>
              </a:rPr>
              <a:t>：</a:t>
            </a:r>
            <a:r>
              <a:rPr lang="en-US" altLang="zh-CN" sz="1399" dirty="0">
                <a:solidFill>
                  <a:srgbClr val="000000"/>
                </a:solidFill>
                <a:latin typeface="Arial" panose="020B0604020202020204" pitchFamily="34" charset="0"/>
                <a:ea typeface="微软雅黑" panose="020B0503020204020204" pitchFamily="34" charset="-122"/>
                <a:cs typeface="Arial" panose="020B0604020202020204" pitchFamily="34" charset="0"/>
              </a:rPr>
              <a:t>Conveying Application information via IPv6 extension header</a:t>
            </a:r>
          </a:p>
          <a:p>
            <a:pPr marL="179316" indent="-179316" defTabSz="834691">
              <a:lnSpc>
                <a:spcPct val="150000"/>
              </a:lnSpc>
              <a:buFont typeface="Arial" panose="020B0604020202020204" pitchFamily="34" charset="0"/>
              <a:buChar char="•"/>
            </a:pPr>
            <a:r>
              <a:rPr lang="en-US" altLang="zh-CN" sz="1399" dirty="0">
                <a:solidFill>
                  <a:srgbClr val="000000"/>
                </a:solidFill>
                <a:latin typeface="Arial" panose="020B0604020202020204" pitchFamily="34" charset="0"/>
                <a:ea typeface="微软雅黑" panose="020B0503020204020204" pitchFamily="34" charset="-122"/>
                <a:cs typeface="Arial" panose="020B0604020202020204" pitchFamily="34" charset="0"/>
              </a:rPr>
              <a:t>Control Plane</a:t>
            </a:r>
            <a:r>
              <a:rPr lang="zh-CN" altLang="en-US" sz="1399" dirty="0">
                <a:solidFill>
                  <a:srgbClr val="000000"/>
                </a:solidFill>
                <a:latin typeface="Arial" panose="020B0604020202020204" pitchFamily="34" charset="0"/>
                <a:ea typeface="微软雅黑" panose="020B0503020204020204" pitchFamily="34" charset="-122"/>
                <a:cs typeface="Arial" panose="020B0604020202020204" pitchFamily="34" charset="0"/>
              </a:rPr>
              <a:t>：</a:t>
            </a:r>
            <a:r>
              <a:rPr lang="en-US" altLang="zh-CN" sz="1399" dirty="0">
                <a:solidFill>
                  <a:srgbClr val="000000"/>
                </a:solidFill>
                <a:latin typeface="Arial" panose="020B0604020202020204" pitchFamily="34" charset="0"/>
                <a:ea typeface="微软雅黑" panose="020B0503020204020204" pitchFamily="34" charset="-122"/>
                <a:cs typeface="Arial" panose="020B0604020202020204" pitchFamily="34" charset="0"/>
              </a:rPr>
              <a:t>Exchange Application information through control protocols</a:t>
            </a:r>
          </a:p>
        </p:txBody>
      </p:sp>
      <p:grpSp>
        <p:nvGrpSpPr>
          <p:cNvPr id="58" name="组合 57">
            <a:extLst>
              <a:ext uri="{FF2B5EF4-FFF2-40B4-BE49-F238E27FC236}">
                <a16:creationId xmlns:a16="http://schemas.microsoft.com/office/drawing/2014/main" id="{709D9AF7-4916-4F88-9DF6-7880093FCF0D}"/>
              </a:ext>
            </a:extLst>
          </p:cNvPr>
          <p:cNvGrpSpPr/>
          <p:nvPr/>
        </p:nvGrpSpPr>
        <p:grpSpPr>
          <a:xfrm>
            <a:off x="4526791" y="2809823"/>
            <a:ext cx="3208450" cy="1578045"/>
            <a:chOff x="5233122" y="2976260"/>
            <a:chExt cx="2312128" cy="1140210"/>
          </a:xfrm>
        </p:grpSpPr>
        <p:pic>
          <p:nvPicPr>
            <p:cNvPr id="59" name="图片 58">
              <a:extLst>
                <a:ext uri="{FF2B5EF4-FFF2-40B4-BE49-F238E27FC236}">
                  <a16:creationId xmlns:a16="http://schemas.microsoft.com/office/drawing/2014/main" id="{4F5A472C-BA52-4698-B7B1-DDCE326D76C3}"/>
                </a:ext>
              </a:extLst>
            </p:cNvPr>
            <p:cNvPicPr>
              <a:picLocks noChangeAspect="1"/>
            </p:cNvPicPr>
            <p:nvPr/>
          </p:nvPicPr>
          <p:blipFill rotWithShape="1">
            <a:blip r:embed="rId2">
              <a:extLst>
                <a:ext uri="{28A0092B-C50C-407E-A947-70E740481C1C}">
                  <a14:useLocalDpi xmlns:a14="http://schemas.microsoft.com/office/drawing/2010/main" val="0"/>
                </a:ext>
              </a:extLst>
            </a:blip>
            <a:srcRect l="51975" r="26942"/>
            <a:stretch/>
          </p:blipFill>
          <p:spPr>
            <a:xfrm>
              <a:off x="5233122" y="2976260"/>
              <a:ext cx="2157046" cy="1140210"/>
            </a:xfrm>
            <a:prstGeom prst="rect">
              <a:avLst/>
            </a:prstGeom>
          </p:spPr>
        </p:pic>
        <p:sp>
          <p:nvSpPr>
            <p:cNvPr id="60" name="文本框 164">
              <a:extLst>
                <a:ext uri="{FF2B5EF4-FFF2-40B4-BE49-F238E27FC236}">
                  <a16:creationId xmlns:a16="http://schemas.microsoft.com/office/drawing/2014/main" id="{3FF40850-68E3-4A9D-9C01-ADB999866C77}"/>
                </a:ext>
              </a:extLst>
            </p:cNvPr>
            <p:cNvSpPr txBox="1"/>
            <p:nvPr/>
          </p:nvSpPr>
          <p:spPr>
            <a:xfrm>
              <a:off x="5475903" y="3130422"/>
              <a:ext cx="1289972" cy="300706"/>
            </a:xfrm>
            <a:prstGeom prst="rect">
              <a:avLst/>
            </a:prstGeom>
            <a:noFill/>
          </p:spPr>
          <p:txBody>
            <a:bodyPr wrap="square" lIns="0" tIns="0" rIns="0" bIns="0" rtlCol="0" anchor="ctr">
              <a:noAutofit/>
            </a:bodyPr>
            <a:lstStyle/>
            <a:p>
              <a:pPr algn="ctr" fontAlgn="ctr"/>
              <a:r>
                <a:rPr lang="en-US" sz="800" dirty="0">
                  <a:solidFill>
                    <a:schemeClr val="bg1"/>
                  </a:solidFill>
                  <a:latin typeface="Huawei Sans" panose="020C0503030203020204" pitchFamily="34" charset="0"/>
                </a:rPr>
                <a:t>Service slice 1</a:t>
              </a:r>
            </a:p>
          </p:txBody>
        </p:sp>
        <p:sp>
          <p:nvSpPr>
            <p:cNvPr id="61" name="文本框 164">
              <a:extLst>
                <a:ext uri="{FF2B5EF4-FFF2-40B4-BE49-F238E27FC236}">
                  <a16:creationId xmlns:a16="http://schemas.microsoft.com/office/drawing/2014/main" id="{B135F7C7-0FEC-4992-852C-6A5E751DC093}"/>
                </a:ext>
              </a:extLst>
            </p:cNvPr>
            <p:cNvSpPr txBox="1"/>
            <p:nvPr/>
          </p:nvSpPr>
          <p:spPr>
            <a:xfrm>
              <a:off x="5475903" y="3370105"/>
              <a:ext cx="1289972" cy="300706"/>
            </a:xfrm>
            <a:prstGeom prst="rect">
              <a:avLst/>
            </a:prstGeom>
            <a:noFill/>
          </p:spPr>
          <p:txBody>
            <a:bodyPr wrap="square" lIns="0" tIns="0" rIns="0" bIns="0" rtlCol="0" anchor="ctr">
              <a:noAutofit/>
            </a:bodyPr>
            <a:lstStyle/>
            <a:p>
              <a:pPr algn="ctr" fontAlgn="ctr"/>
              <a:r>
                <a:rPr lang="en-US" sz="800" dirty="0">
                  <a:solidFill>
                    <a:schemeClr val="bg1"/>
                  </a:solidFill>
                  <a:latin typeface="Huawei Sans" panose="020C0503030203020204" pitchFamily="34" charset="0"/>
                </a:rPr>
                <a:t>Service slice 2</a:t>
              </a:r>
            </a:p>
          </p:txBody>
        </p:sp>
        <p:sp>
          <p:nvSpPr>
            <p:cNvPr id="62" name="文本框 164">
              <a:extLst>
                <a:ext uri="{FF2B5EF4-FFF2-40B4-BE49-F238E27FC236}">
                  <a16:creationId xmlns:a16="http://schemas.microsoft.com/office/drawing/2014/main" id="{71AF1D13-FD07-4F32-832C-1BAF3D9156F1}"/>
                </a:ext>
              </a:extLst>
            </p:cNvPr>
            <p:cNvSpPr txBox="1"/>
            <p:nvPr/>
          </p:nvSpPr>
          <p:spPr>
            <a:xfrm>
              <a:off x="5475903" y="3625324"/>
              <a:ext cx="1289972" cy="300706"/>
            </a:xfrm>
            <a:prstGeom prst="rect">
              <a:avLst/>
            </a:prstGeom>
            <a:noFill/>
          </p:spPr>
          <p:txBody>
            <a:bodyPr wrap="square" lIns="0" tIns="0" rIns="0" bIns="0" rtlCol="0" anchor="ctr">
              <a:noAutofit/>
            </a:bodyPr>
            <a:lstStyle/>
            <a:p>
              <a:pPr algn="ctr" fontAlgn="ctr"/>
              <a:r>
                <a:rPr lang="en-US" sz="800" dirty="0">
                  <a:solidFill>
                    <a:schemeClr val="bg1"/>
                  </a:solidFill>
                  <a:latin typeface="Huawei Sans" panose="020C0503030203020204" pitchFamily="34" charset="0"/>
                </a:rPr>
                <a:t>Service slice 3</a:t>
              </a:r>
            </a:p>
          </p:txBody>
        </p:sp>
        <p:sp>
          <p:nvSpPr>
            <p:cNvPr id="63" name="文本框 164">
              <a:extLst>
                <a:ext uri="{FF2B5EF4-FFF2-40B4-BE49-F238E27FC236}">
                  <a16:creationId xmlns:a16="http://schemas.microsoft.com/office/drawing/2014/main" id="{6120422B-DE87-43D9-A39C-336B9B5DF616}"/>
                </a:ext>
              </a:extLst>
            </p:cNvPr>
            <p:cNvSpPr txBox="1"/>
            <p:nvPr/>
          </p:nvSpPr>
          <p:spPr>
            <a:xfrm>
              <a:off x="6883219" y="3655763"/>
              <a:ext cx="662031" cy="148213"/>
            </a:xfrm>
            <a:prstGeom prst="rect">
              <a:avLst/>
            </a:prstGeom>
            <a:noFill/>
          </p:spPr>
          <p:txBody>
            <a:bodyPr wrap="square" lIns="0" tIns="0" rIns="0" bIns="0" rtlCol="0" anchor="ctr">
              <a:noAutofit/>
            </a:bodyPr>
            <a:lstStyle/>
            <a:p>
              <a:pPr fontAlgn="ctr">
                <a:lnSpc>
                  <a:spcPct val="80000"/>
                </a:lnSpc>
                <a:spcAft>
                  <a:spcPts val="400"/>
                </a:spcAft>
              </a:pPr>
              <a:r>
                <a:rPr lang="en-US" sz="500" dirty="0">
                  <a:solidFill>
                    <a:srgbClr val="C8D1D6"/>
                  </a:solidFill>
                  <a:latin typeface="Huawei Sans" panose="020C0503030203020204" pitchFamily="34" charset="0"/>
                </a:rPr>
                <a:t>Monitoring platform</a:t>
              </a:r>
            </a:p>
          </p:txBody>
        </p:sp>
        <p:sp>
          <p:nvSpPr>
            <p:cNvPr id="64" name="文本框 164">
              <a:extLst>
                <a:ext uri="{FF2B5EF4-FFF2-40B4-BE49-F238E27FC236}">
                  <a16:creationId xmlns:a16="http://schemas.microsoft.com/office/drawing/2014/main" id="{82D11948-9BAD-447A-A74C-10C03EA978EC}"/>
                </a:ext>
              </a:extLst>
            </p:cNvPr>
            <p:cNvSpPr txBox="1"/>
            <p:nvPr/>
          </p:nvSpPr>
          <p:spPr>
            <a:xfrm>
              <a:off x="6892013" y="3827544"/>
              <a:ext cx="616250" cy="141203"/>
            </a:xfrm>
            <a:prstGeom prst="rect">
              <a:avLst/>
            </a:prstGeom>
            <a:noFill/>
          </p:spPr>
          <p:txBody>
            <a:bodyPr wrap="square" lIns="0" tIns="0" rIns="0" bIns="0" rtlCol="0" anchor="ctr">
              <a:noAutofit/>
            </a:bodyPr>
            <a:lstStyle/>
            <a:p>
              <a:pPr fontAlgn="ctr">
                <a:spcAft>
                  <a:spcPts val="400"/>
                </a:spcAft>
              </a:pPr>
              <a:r>
                <a:rPr lang="en-US" sz="500" dirty="0">
                  <a:solidFill>
                    <a:srgbClr val="C8D1D6"/>
                  </a:solidFill>
                  <a:latin typeface="Huawei Sans" panose="020C0503030203020204" pitchFamily="34" charset="0"/>
                </a:rPr>
                <a:t>HQ/branch</a:t>
              </a:r>
            </a:p>
          </p:txBody>
        </p:sp>
        <p:sp>
          <p:nvSpPr>
            <p:cNvPr id="65" name="文本框 164">
              <a:extLst>
                <a:ext uri="{FF2B5EF4-FFF2-40B4-BE49-F238E27FC236}">
                  <a16:creationId xmlns:a16="http://schemas.microsoft.com/office/drawing/2014/main" id="{0D8E0551-060E-46A2-80ED-089C9D827447}"/>
                </a:ext>
              </a:extLst>
            </p:cNvPr>
            <p:cNvSpPr txBox="1"/>
            <p:nvPr/>
          </p:nvSpPr>
          <p:spPr>
            <a:xfrm>
              <a:off x="6883219" y="3470289"/>
              <a:ext cx="662031" cy="157503"/>
            </a:xfrm>
            <a:prstGeom prst="rect">
              <a:avLst/>
            </a:prstGeom>
            <a:noFill/>
          </p:spPr>
          <p:txBody>
            <a:bodyPr wrap="square" lIns="0" tIns="0" rIns="0" bIns="0" rtlCol="0" anchor="ctr">
              <a:noAutofit/>
            </a:bodyPr>
            <a:lstStyle/>
            <a:p>
              <a:pPr fontAlgn="ctr">
                <a:lnSpc>
                  <a:spcPct val="80000"/>
                </a:lnSpc>
                <a:spcAft>
                  <a:spcPts val="400"/>
                </a:spcAft>
              </a:pPr>
              <a:r>
                <a:rPr lang="en-US" sz="500" dirty="0">
                  <a:solidFill>
                    <a:srgbClr val="C8D1D6"/>
                  </a:solidFill>
                  <a:latin typeface="Huawei Sans" panose="020C0503030203020204" pitchFamily="34" charset="0"/>
                </a:rPr>
                <a:t>MCU conference platform</a:t>
              </a:r>
            </a:p>
          </p:txBody>
        </p:sp>
        <p:sp>
          <p:nvSpPr>
            <p:cNvPr id="66" name="文本框 164">
              <a:extLst>
                <a:ext uri="{FF2B5EF4-FFF2-40B4-BE49-F238E27FC236}">
                  <a16:creationId xmlns:a16="http://schemas.microsoft.com/office/drawing/2014/main" id="{BD8AA428-8ED9-47A8-A4C4-FA87D11A0913}"/>
                </a:ext>
              </a:extLst>
            </p:cNvPr>
            <p:cNvSpPr txBox="1"/>
            <p:nvPr/>
          </p:nvSpPr>
          <p:spPr>
            <a:xfrm>
              <a:off x="6892456" y="3180942"/>
              <a:ext cx="615807" cy="138191"/>
            </a:xfrm>
            <a:prstGeom prst="rect">
              <a:avLst/>
            </a:prstGeom>
            <a:noFill/>
          </p:spPr>
          <p:txBody>
            <a:bodyPr wrap="square" lIns="0" tIns="0" rIns="0" bIns="0" rtlCol="0" anchor="ctr">
              <a:noAutofit/>
            </a:bodyPr>
            <a:lstStyle/>
            <a:p>
              <a:pPr fontAlgn="ctr">
                <a:lnSpc>
                  <a:spcPct val="80000"/>
                </a:lnSpc>
                <a:spcAft>
                  <a:spcPts val="400"/>
                </a:spcAft>
              </a:pPr>
              <a:r>
                <a:rPr lang="en-US" altLang="zh-CN" sz="500" dirty="0">
                  <a:solidFill>
                    <a:srgbClr val="C8D1D6"/>
                  </a:solidFill>
                  <a:latin typeface="Huawei Sans" panose="020C0503030203020204" pitchFamily="34" charset="0"/>
                  <a:cs typeface="Huawei Sans" panose="020C0503030203020204" pitchFamily="34" charset="0"/>
                </a:rPr>
                <a:t>Control platform</a:t>
              </a:r>
              <a:endParaRPr lang="en-US" sz="500" dirty="0">
                <a:solidFill>
                  <a:srgbClr val="C8D1D6"/>
                </a:solidFill>
                <a:latin typeface="Huawei Sans" panose="020C0503030203020204" pitchFamily="34" charset="0"/>
                <a:cs typeface="Huawei Sans" panose="020C0503030203020204" pitchFamily="34" charset="0"/>
              </a:endParaRPr>
            </a:p>
          </p:txBody>
        </p:sp>
        <p:sp>
          <p:nvSpPr>
            <p:cNvPr id="67" name="文本框 164">
              <a:extLst>
                <a:ext uri="{FF2B5EF4-FFF2-40B4-BE49-F238E27FC236}">
                  <a16:creationId xmlns:a16="http://schemas.microsoft.com/office/drawing/2014/main" id="{89AB7DD2-BB60-4D9B-80D6-6146D7463EDB}"/>
                </a:ext>
              </a:extLst>
            </p:cNvPr>
            <p:cNvSpPr txBox="1"/>
            <p:nvPr/>
          </p:nvSpPr>
          <p:spPr>
            <a:xfrm>
              <a:off x="6892457" y="3319133"/>
              <a:ext cx="607014" cy="138191"/>
            </a:xfrm>
            <a:prstGeom prst="rect">
              <a:avLst/>
            </a:prstGeom>
            <a:noFill/>
          </p:spPr>
          <p:txBody>
            <a:bodyPr wrap="square" lIns="0" tIns="0" rIns="0" bIns="0" rtlCol="0" anchor="ctr">
              <a:noAutofit/>
            </a:bodyPr>
            <a:lstStyle/>
            <a:p>
              <a:pPr fontAlgn="ctr">
                <a:lnSpc>
                  <a:spcPct val="80000"/>
                </a:lnSpc>
                <a:spcAft>
                  <a:spcPts val="400"/>
                </a:spcAft>
              </a:pPr>
              <a:r>
                <a:rPr lang="en-US" altLang="zh-CN" sz="500" dirty="0">
                  <a:solidFill>
                    <a:srgbClr val="C8D1D6"/>
                  </a:solidFill>
                  <a:latin typeface="Huawei Sans" panose="020C0503030203020204" pitchFamily="34" charset="0"/>
                  <a:cs typeface="Huawei Sans" panose="020C0503030203020204" pitchFamily="34" charset="0"/>
                </a:rPr>
                <a:t>Internet</a:t>
              </a:r>
            </a:p>
          </p:txBody>
        </p:sp>
      </p:grpSp>
      <p:sp>
        <p:nvSpPr>
          <p:cNvPr id="69" name="文本框 68">
            <a:extLst>
              <a:ext uri="{FF2B5EF4-FFF2-40B4-BE49-F238E27FC236}">
                <a16:creationId xmlns:a16="http://schemas.microsoft.com/office/drawing/2014/main" id="{9C712C74-9934-447A-95D5-8D710EB474E4}"/>
              </a:ext>
            </a:extLst>
          </p:cNvPr>
          <p:cNvSpPr txBox="1"/>
          <p:nvPr/>
        </p:nvSpPr>
        <p:spPr bwMode="auto">
          <a:xfrm>
            <a:off x="747426" y="411503"/>
            <a:ext cx="11328891" cy="687129"/>
          </a:xfrm>
          <a:prstGeom prst="rect">
            <a:avLst/>
          </a:prstGeom>
        </p:spPr>
        <p:txBody>
          <a:bodyPr lIns="0" tIns="0" rIns="0" bIns="0" anchor="t">
            <a:normAutofit/>
          </a:bodyPr>
          <a:lstStyle>
            <a:defPPr>
              <a:defRPr lang="zh-CN"/>
            </a:defPPr>
            <a:lvl1pPr fontAlgn="auto">
              <a:spcBef>
                <a:spcPts val="0"/>
              </a:spcBef>
              <a:spcAft>
                <a:spcPts val="0"/>
              </a:spcAft>
              <a:buClrTx/>
              <a:buFont typeface="Arial" panose="020B0604020202020204" pitchFamily="34" charset="0"/>
              <a:buNone/>
              <a:defRPr sz="3200" kern="0">
                <a:solidFill>
                  <a:srgbClr val="C00000"/>
                </a:solidFill>
                <a:latin typeface="Arial" pitchFamily="34" charset="0"/>
                <a:ea typeface="微软雅黑" pitchFamily="34" charset="-122"/>
                <a:cs typeface="Arial" pitchFamily="34" charset="0"/>
              </a:defRPr>
            </a:lvl1pPr>
          </a:lstStyle>
          <a:p>
            <a:pPr defTabSz="913767" eaLnBrk="0" fontAlgn="base" hangingPunct="0">
              <a:spcBef>
                <a:spcPct val="0"/>
              </a:spcBef>
              <a:spcAft>
                <a:spcPct val="0"/>
              </a:spcAft>
              <a:defRPr/>
            </a:pPr>
            <a:r>
              <a:rPr lang="en-US" altLang="zh-CN" sz="2799" dirty="0">
                <a:solidFill>
                  <a:schemeClr val="tx2"/>
                </a:solidFill>
                <a:ea typeface="黑体" pitchFamily="49" charset="-122"/>
              </a:rPr>
              <a:t>IPv6 Related Research and Standard Planning</a:t>
            </a:r>
            <a:endParaRPr lang="zh-CN" altLang="en-US" sz="2799" dirty="0">
              <a:solidFill>
                <a:schemeClr val="tx2"/>
              </a:solidFill>
              <a:ea typeface="黑体" pitchFamily="49" charset="-122"/>
            </a:endParaRPr>
          </a:p>
        </p:txBody>
      </p:sp>
    </p:spTree>
    <p:extLst>
      <p:ext uri="{BB962C8B-B14F-4D97-AF65-F5344CB8AC3E}">
        <p14:creationId xmlns:p14="http://schemas.microsoft.com/office/powerpoint/2010/main" val="3168774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圆角矩形 70">
            <a:extLst>
              <a:ext uri="{FF2B5EF4-FFF2-40B4-BE49-F238E27FC236}">
                <a16:creationId xmlns:a16="http://schemas.microsoft.com/office/drawing/2014/main" id="{E39E138C-2D58-465F-9AA0-A25A2D5A99FC}"/>
              </a:ext>
            </a:extLst>
          </p:cNvPr>
          <p:cNvSpPr/>
          <p:nvPr/>
        </p:nvSpPr>
        <p:spPr bwMode="auto">
          <a:xfrm>
            <a:off x="4183341" y="1780750"/>
            <a:ext cx="3587285" cy="4359117"/>
          </a:xfrm>
          <a:prstGeom prst="rect">
            <a:avLst/>
          </a:prstGeom>
          <a:gradFill>
            <a:gsLst>
              <a:gs pos="40000">
                <a:sysClr val="window" lastClr="FFFFFF">
                  <a:lumMod val="65000"/>
                  <a:alpha val="10000"/>
                </a:sysClr>
              </a:gs>
              <a:gs pos="100000">
                <a:sysClr val="window" lastClr="FFFFFF">
                  <a:lumMod val="65000"/>
                  <a:alpha val="0"/>
                </a:sysClr>
              </a:gs>
            </a:gsLst>
            <a:lin ang="5400000" scaled="0"/>
          </a:gradFill>
          <a:ln w="12700">
            <a:gradFill>
              <a:gsLst>
                <a:gs pos="11000">
                  <a:sysClr val="window" lastClr="FFFFFF">
                    <a:lumMod val="65000"/>
                    <a:alpha val="30000"/>
                  </a:sysClr>
                </a:gs>
                <a:gs pos="100000">
                  <a:sysClr val="window" lastClr="FFFFFF">
                    <a:lumMod val="65000"/>
                    <a:alpha val="0"/>
                  </a:sysClr>
                </a:gs>
              </a:gsLst>
              <a:lin ang="5400000" scaled="0"/>
            </a:gradFill>
          </a:ln>
        </p:spPr>
        <p:txBody>
          <a:bodyPr vert="horz" wrap="square" lIns="91404" tIns="45702" rIns="91404" bIns="45702" numCol="1" anchor="t" anchorCtr="0" compatLnSpc="1">
            <a:prstTxWarp prst="textNoShape">
              <a:avLst/>
            </a:prstTxWarp>
            <a:noAutofit/>
          </a:bodyPr>
          <a:lstStyle/>
          <a:p>
            <a:pPr algn="ctr" defTabSz="914034" fontAlgn="ctr">
              <a:lnSpc>
                <a:spcPct val="150000"/>
              </a:lnSpc>
              <a:defRPr/>
            </a:pPr>
            <a:endParaRPr lang="en-US" altLang="zh-CN" sz="1200" b="1"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Huawei Sans" panose="020C0503030203020204" pitchFamily="34" charset="0"/>
            </a:endParaRPr>
          </a:p>
        </p:txBody>
      </p:sp>
      <p:sp>
        <p:nvSpPr>
          <p:cNvPr id="138" name="圆角矩形 70">
            <a:extLst>
              <a:ext uri="{FF2B5EF4-FFF2-40B4-BE49-F238E27FC236}">
                <a16:creationId xmlns:a16="http://schemas.microsoft.com/office/drawing/2014/main" id="{1515527B-EE8E-40EB-A722-82721A30AB37}"/>
              </a:ext>
            </a:extLst>
          </p:cNvPr>
          <p:cNvSpPr/>
          <p:nvPr/>
        </p:nvSpPr>
        <p:spPr bwMode="auto">
          <a:xfrm>
            <a:off x="338748" y="1798984"/>
            <a:ext cx="3587285" cy="4359117"/>
          </a:xfrm>
          <a:prstGeom prst="rect">
            <a:avLst/>
          </a:prstGeom>
          <a:gradFill>
            <a:gsLst>
              <a:gs pos="40000">
                <a:sysClr val="window" lastClr="FFFFFF">
                  <a:lumMod val="65000"/>
                  <a:alpha val="10000"/>
                </a:sysClr>
              </a:gs>
              <a:gs pos="100000">
                <a:sysClr val="window" lastClr="FFFFFF">
                  <a:lumMod val="65000"/>
                  <a:alpha val="0"/>
                </a:sysClr>
              </a:gs>
            </a:gsLst>
            <a:lin ang="5400000" scaled="0"/>
          </a:gradFill>
          <a:ln w="12700">
            <a:gradFill>
              <a:gsLst>
                <a:gs pos="11000">
                  <a:sysClr val="window" lastClr="FFFFFF">
                    <a:lumMod val="65000"/>
                    <a:alpha val="30000"/>
                  </a:sysClr>
                </a:gs>
                <a:gs pos="100000">
                  <a:sysClr val="window" lastClr="FFFFFF">
                    <a:lumMod val="65000"/>
                    <a:alpha val="0"/>
                  </a:sysClr>
                </a:gs>
              </a:gsLst>
              <a:lin ang="5400000" scaled="0"/>
            </a:gradFill>
          </a:ln>
        </p:spPr>
        <p:txBody>
          <a:bodyPr vert="horz" wrap="square" lIns="91404" tIns="45702" rIns="91404" bIns="45702" numCol="1" anchor="t" anchorCtr="0" compatLnSpc="1">
            <a:prstTxWarp prst="textNoShape">
              <a:avLst/>
            </a:prstTxWarp>
            <a:noAutofit/>
          </a:bodyPr>
          <a:lstStyle/>
          <a:p>
            <a:pPr algn="ctr" defTabSz="914034" fontAlgn="ctr">
              <a:lnSpc>
                <a:spcPct val="150000"/>
              </a:lnSpc>
              <a:defRPr/>
            </a:pPr>
            <a:endParaRPr lang="en-US" altLang="zh-CN" sz="1200" b="1"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Huawei Sans" panose="020C0503030203020204" pitchFamily="34" charset="0"/>
            </a:endParaRPr>
          </a:p>
        </p:txBody>
      </p:sp>
      <p:sp>
        <p:nvSpPr>
          <p:cNvPr id="121" name="Title 2"/>
          <p:cNvSpPr txBox="1">
            <a:spLocks/>
          </p:cNvSpPr>
          <p:nvPr/>
        </p:nvSpPr>
        <p:spPr bwMode="auto">
          <a:xfrm>
            <a:off x="517006" y="284017"/>
            <a:ext cx="11783600" cy="771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53396" rIns="106795" bIns="53396" numCol="1" anchor="ctr" anchorCtr="0" compatLnSpc="1">
            <a:prstTxWarp prst="textNoShape">
              <a:avLst/>
            </a:prstTxWarp>
          </a:bodyPr>
          <a:lstStyle>
            <a:defPPr>
              <a:defRPr lang="zh-CN"/>
            </a:defPPr>
            <a:lvl1pPr marL="0" marR="0" lvl="0" indent="0" defTabSz="914400" eaLnBrk="0" latinLnBrk="0" hangingPunct="0">
              <a:lnSpc>
                <a:spcPct val="100000"/>
              </a:lnSpc>
              <a:buClrTx/>
              <a:buSzTx/>
              <a:buFontTx/>
              <a:buNone/>
              <a:tabLst/>
              <a:defRPr kumimoji="0" sz="2800" i="0" u="none" strike="noStrike" kern="0" cap="none" spc="0" normalizeH="0" baseline="0">
                <a:ln>
                  <a:noFill/>
                </a:ln>
                <a:solidFill>
                  <a:srgbClr val="990000"/>
                </a:solidFill>
                <a:effectLst/>
                <a:uLnTx/>
                <a:uFillTx/>
                <a:latin typeface="Arial" pitchFamily="34" charset="0"/>
                <a:ea typeface="黑体" pitchFamily="49" charset="-122"/>
                <a:cs typeface="Arial" pitchFamily="34" charset="0"/>
              </a:defRPr>
            </a:lvl1pPr>
            <a:lvl2pPr eaLnBrk="0" hangingPunct="0">
              <a:defRPr sz="4300">
                <a:solidFill>
                  <a:srgbClr val="990000"/>
                </a:solidFill>
                <a:latin typeface="黑体" pitchFamily="49" charset="-122"/>
                <a:ea typeface="黑体" pitchFamily="49" charset="-122"/>
                <a:cs typeface="宋体" charset="-122"/>
              </a:defRPr>
            </a:lvl2pPr>
            <a:lvl3pPr eaLnBrk="0" hangingPunct="0">
              <a:defRPr sz="4300">
                <a:solidFill>
                  <a:srgbClr val="990000"/>
                </a:solidFill>
                <a:latin typeface="黑体" pitchFamily="49" charset="-122"/>
                <a:ea typeface="黑体" pitchFamily="49" charset="-122"/>
                <a:cs typeface="宋体" charset="-122"/>
              </a:defRPr>
            </a:lvl3pPr>
            <a:lvl4pPr eaLnBrk="0" hangingPunct="0">
              <a:defRPr sz="4300">
                <a:solidFill>
                  <a:srgbClr val="990000"/>
                </a:solidFill>
                <a:latin typeface="黑体" pitchFamily="49" charset="-122"/>
                <a:ea typeface="黑体" pitchFamily="49" charset="-122"/>
                <a:cs typeface="宋体" charset="-122"/>
              </a:defRPr>
            </a:lvl4pPr>
            <a:lvl5pPr eaLnBrk="0" hangingPunct="0">
              <a:defRPr sz="4300">
                <a:solidFill>
                  <a:srgbClr val="990000"/>
                </a:solidFill>
                <a:latin typeface="黑体" pitchFamily="49" charset="-122"/>
                <a:ea typeface="黑体" pitchFamily="49" charset="-122"/>
                <a:cs typeface="宋体" charset="-122"/>
              </a:defRPr>
            </a:lvl5pPr>
            <a:lvl6pPr marL="609590" fontAlgn="base">
              <a:spcBef>
                <a:spcPct val="0"/>
              </a:spcBef>
              <a:spcAft>
                <a:spcPct val="0"/>
              </a:spcAft>
              <a:defRPr sz="4300">
                <a:solidFill>
                  <a:srgbClr val="990000"/>
                </a:solidFill>
                <a:latin typeface="FrutigerNext LT Medium" pitchFamily="34" charset="0"/>
                <a:ea typeface="华文细黑" pitchFamily="2" charset="-122"/>
                <a:cs typeface="宋体" charset="-122"/>
              </a:defRPr>
            </a:lvl6pPr>
            <a:lvl7pPr marL="1219179" fontAlgn="base">
              <a:spcBef>
                <a:spcPct val="0"/>
              </a:spcBef>
              <a:spcAft>
                <a:spcPct val="0"/>
              </a:spcAft>
              <a:defRPr sz="4300">
                <a:solidFill>
                  <a:srgbClr val="990000"/>
                </a:solidFill>
                <a:latin typeface="FrutigerNext LT Medium" pitchFamily="34" charset="0"/>
                <a:ea typeface="华文细黑" pitchFamily="2" charset="-122"/>
                <a:cs typeface="宋体" charset="-122"/>
              </a:defRPr>
            </a:lvl7pPr>
            <a:lvl8pPr marL="1828770" fontAlgn="base">
              <a:spcBef>
                <a:spcPct val="0"/>
              </a:spcBef>
              <a:spcAft>
                <a:spcPct val="0"/>
              </a:spcAft>
              <a:defRPr sz="4300">
                <a:solidFill>
                  <a:srgbClr val="990000"/>
                </a:solidFill>
                <a:latin typeface="FrutigerNext LT Medium" pitchFamily="34" charset="0"/>
                <a:ea typeface="华文细黑" pitchFamily="2" charset="-122"/>
                <a:cs typeface="宋体" charset="-122"/>
              </a:defRPr>
            </a:lvl8pPr>
            <a:lvl9pPr marL="2438359" fontAlgn="base">
              <a:spcBef>
                <a:spcPct val="0"/>
              </a:spcBef>
              <a:spcAft>
                <a:spcPct val="0"/>
              </a:spcAft>
              <a:defRPr sz="4300">
                <a:solidFill>
                  <a:srgbClr val="990000"/>
                </a:solidFill>
                <a:latin typeface="FrutigerNext LT Medium" pitchFamily="34" charset="0"/>
                <a:ea typeface="华文细黑" pitchFamily="2" charset="-122"/>
                <a:cs typeface="宋体" charset="-122"/>
              </a:defRPr>
            </a:lvl9pPr>
          </a:lstStyle>
          <a:p>
            <a:r>
              <a:rPr lang="en-US" altLang="zh-CN" sz="2799" dirty="0">
                <a:solidFill>
                  <a:schemeClr val="tx2"/>
                </a:solidFill>
              </a:rPr>
              <a:t>SRv6 is The Best Technology for Future-oriented IP Network</a:t>
            </a:r>
          </a:p>
        </p:txBody>
      </p:sp>
      <p:grpSp>
        <p:nvGrpSpPr>
          <p:cNvPr id="375" name="组合 374">
            <a:extLst>
              <a:ext uri="{FF2B5EF4-FFF2-40B4-BE49-F238E27FC236}">
                <a16:creationId xmlns:a16="http://schemas.microsoft.com/office/drawing/2014/main" id="{DD0217EF-FE49-4ADA-9A04-B83BBF789AF6}"/>
              </a:ext>
            </a:extLst>
          </p:cNvPr>
          <p:cNvGrpSpPr/>
          <p:nvPr/>
        </p:nvGrpSpPr>
        <p:grpSpPr>
          <a:xfrm>
            <a:off x="637412" y="2523760"/>
            <a:ext cx="3056150" cy="766213"/>
            <a:chOff x="530046" y="1262548"/>
            <a:chExt cx="3057742" cy="766612"/>
          </a:xfrm>
        </p:grpSpPr>
        <p:sp>
          <p:nvSpPr>
            <p:cNvPr id="376" name="矩形 375">
              <a:extLst>
                <a:ext uri="{FF2B5EF4-FFF2-40B4-BE49-F238E27FC236}">
                  <a16:creationId xmlns:a16="http://schemas.microsoft.com/office/drawing/2014/main" id="{DCFF912A-3E68-4690-B700-379D17E6B7C3}"/>
                </a:ext>
              </a:extLst>
            </p:cNvPr>
            <p:cNvSpPr/>
            <p:nvPr/>
          </p:nvSpPr>
          <p:spPr>
            <a:xfrm>
              <a:off x="530046" y="1264587"/>
              <a:ext cx="681235" cy="716389"/>
            </a:xfrm>
            <a:prstGeom prst="rect">
              <a:avLst/>
            </a:prstGeom>
            <a:noFill/>
            <a:ln w="12700" cap="flat" cmpd="sng" algn="ctr">
              <a:gradFill flip="none" rotWithShape="1">
                <a:gsLst>
                  <a:gs pos="0">
                    <a:sysClr val="window" lastClr="FFFFFF">
                      <a:alpha val="0"/>
                    </a:sysClr>
                  </a:gs>
                  <a:gs pos="70000">
                    <a:sysClr val="window" lastClr="FFFFFF">
                      <a:lumMod val="75000"/>
                    </a:sysClr>
                  </a:gs>
                  <a:gs pos="100000">
                    <a:srgbClr val="4F81BD">
                      <a:tint val="23500"/>
                      <a:satMod val="160000"/>
                      <a:alpha val="80000"/>
                    </a:srgbClr>
                  </a:gs>
                </a:gsLst>
                <a:lin ang="0" scaled="1"/>
                <a:tileRect/>
              </a:gradFill>
              <a:prstDash val="solid"/>
            </a:ln>
            <a:effectLst/>
          </p:spPr>
          <p:txBody>
            <a:bodyPr anchor="ctr"/>
            <a:lstStyle/>
            <a:p>
              <a:pPr algn="ctr" defTabSz="1449607" hangingPunct="0">
                <a:defRPr/>
              </a:pPr>
              <a:endParaRPr lang="zh-CN" altLang="en-US" sz="1050" kern="0">
                <a:solidFill>
                  <a:prstClr val="white"/>
                </a:solidFill>
                <a:latin typeface="Arial"/>
                <a:cs typeface="Arial" panose="020B0604020202020204" pitchFamily="34" charset="0"/>
                <a:sym typeface="+mn-lt"/>
              </a:endParaRPr>
            </a:p>
          </p:txBody>
        </p:sp>
        <p:sp>
          <p:nvSpPr>
            <p:cNvPr id="377" name="矩形 376">
              <a:extLst>
                <a:ext uri="{FF2B5EF4-FFF2-40B4-BE49-F238E27FC236}">
                  <a16:creationId xmlns:a16="http://schemas.microsoft.com/office/drawing/2014/main" id="{54585843-4412-45CB-8F8F-717160C0CC7E}"/>
                </a:ext>
              </a:extLst>
            </p:cNvPr>
            <p:cNvSpPr/>
            <p:nvPr/>
          </p:nvSpPr>
          <p:spPr>
            <a:xfrm>
              <a:off x="1314819" y="1264587"/>
              <a:ext cx="681235" cy="716389"/>
            </a:xfrm>
            <a:prstGeom prst="rect">
              <a:avLst/>
            </a:prstGeom>
            <a:noFill/>
            <a:ln w="12700" cap="flat" cmpd="sng" algn="ctr">
              <a:gradFill flip="none" rotWithShape="1">
                <a:gsLst>
                  <a:gs pos="0">
                    <a:sysClr val="window" lastClr="FFFFFF">
                      <a:alpha val="0"/>
                    </a:sysClr>
                  </a:gs>
                  <a:gs pos="70000">
                    <a:sysClr val="window" lastClr="FFFFFF">
                      <a:lumMod val="75000"/>
                    </a:sysClr>
                  </a:gs>
                  <a:gs pos="100000">
                    <a:srgbClr val="4F81BD">
                      <a:tint val="23500"/>
                      <a:satMod val="160000"/>
                      <a:alpha val="80000"/>
                    </a:srgbClr>
                  </a:gs>
                </a:gsLst>
                <a:lin ang="0" scaled="1"/>
                <a:tileRect/>
              </a:gradFill>
              <a:prstDash val="solid"/>
            </a:ln>
            <a:effectLst/>
          </p:spPr>
          <p:txBody>
            <a:bodyPr anchor="ctr"/>
            <a:lstStyle/>
            <a:p>
              <a:pPr algn="ctr" defTabSz="1449607" hangingPunct="0">
                <a:defRPr/>
              </a:pPr>
              <a:endParaRPr lang="zh-CN" altLang="en-US" sz="1050" kern="0">
                <a:solidFill>
                  <a:prstClr val="white"/>
                </a:solidFill>
                <a:latin typeface="Arial"/>
                <a:cs typeface="Arial" panose="020B0604020202020204" pitchFamily="34" charset="0"/>
                <a:sym typeface="+mn-lt"/>
              </a:endParaRPr>
            </a:p>
          </p:txBody>
        </p:sp>
        <p:sp>
          <p:nvSpPr>
            <p:cNvPr id="378" name="矩形 377">
              <a:extLst>
                <a:ext uri="{FF2B5EF4-FFF2-40B4-BE49-F238E27FC236}">
                  <a16:creationId xmlns:a16="http://schemas.microsoft.com/office/drawing/2014/main" id="{E3216C37-EE93-4C24-BC5F-48867FC827B9}"/>
                </a:ext>
              </a:extLst>
            </p:cNvPr>
            <p:cNvSpPr/>
            <p:nvPr/>
          </p:nvSpPr>
          <p:spPr>
            <a:xfrm>
              <a:off x="2099593" y="1262548"/>
              <a:ext cx="681235" cy="708686"/>
            </a:xfrm>
            <a:prstGeom prst="rect">
              <a:avLst/>
            </a:prstGeom>
            <a:noFill/>
            <a:ln w="12700" cap="flat" cmpd="sng" algn="ctr">
              <a:gradFill flip="none" rotWithShape="1">
                <a:gsLst>
                  <a:gs pos="0">
                    <a:sysClr val="window" lastClr="FFFFFF">
                      <a:alpha val="0"/>
                    </a:sysClr>
                  </a:gs>
                  <a:gs pos="70000">
                    <a:sysClr val="window" lastClr="FFFFFF">
                      <a:lumMod val="75000"/>
                    </a:sysClr>
                  </a:gs>
                  <a:gs pos="100000">
                    <a:srgbClr val="4F81BD">
                      <a:tint val="23500"/>
                      <a:satMod val="160000"/>
                      <a:alpha val="80000"/>
                    </a:srgbClr>
                  </a:gs>
                </a:gsLst>
                <a:lin ang="0" scaled="1"/>
                <a:tileRect/>
              </a:gradFill>
              <a:prstDash val="solid"/>
            </a:ln>
            <a:effectLst/>
          </p:spPr>
          <p:txBody>
            <a:bodyPr anchor="ctr"/>
            <a:lstStyle/>
            <a:p>
              <a:pPr algn="ctr" defTabSz="1449607" hangingPunct="0">
                <a:defRPr/>
              </a:pPr>
              <a:endParaRPr lang="zh-CN" altLang="en-US" sz="1050" kern="0">
                <a:solidFill>
                  <a:prstClr val="white"/>
                </a:solidFill>
                <a:latin typeface="Arial"/>
                <a:cs typeface="Arial" panose="020B0604020202020204" pitchFamily="34" charset="0"/>
                <a:sym typeface="+mn-lt"/>
              </a:endParaRPr>
            </a:p>
          </p:txBody>
        </p:sp>
        <p:sp>
          <p:nvSpPr>
            <p:cNvPr id="379" name="矩形 378">
              <a:extLst>
                <a:ext uri="{FF2B5EF4-FFF2-40B4-BE49-F238E27FC236}">
                  <a16:creationId xmlns:a16="http://schemas.microsoft.com/office/drawing/2014/main" id="{A8FE58C7-6CC0-418C-8830-920F7C75F5F5}"/>
                </a:ext>
              </a:extLst>
            </p:cNvPr>
            <p:cNvSpPr/>
            <p:nvPr/>
          </p:nvSpPr>
          <p:spPr>
            <a:xfrm>
              <a:off x="2884367" y="1262548"/>
              <a:ext cx="681235" cy="708686"/>
            </a:xfrm>
            <a:prstGeom prst="rect">
              <a:avLst/>
            </a:prstGeom>
            <a:noFill/>
            <a:ln w="12700" cap="flat" cmpd="sng" algn="ctr">
              <a:gradFill flip="none" rotWithShape="1">
                <a:gsLst>
                  <a:gs pos="0">
                    <a:sysClr val="window" lastClr="FFFFFF">
                      <a:alpha val="0"/>
                    </a:sysClr>
                  </a:gs>
                  <a:gs pos="70000">
                    <a:sysClr val="window" lastClr="FFFFFF">
                      <a:lumMod val="75000"/>
                    </a:sysClr>
                  </a:gs>
                  <a:gs pos="100000">
                    <a:srgbClr val="4F81BD">
                      <a:tint val="23500"/>
                      <a:satMod val="160000"/>
                      <a:alpha val="80000"/>
                    </a:srgbClr>
                  </a:gs>
                </a:gsLst>
                <a:lin ang="0" scaled="1"/>
                <a:tileRect/>
              </a:gradFill>
              <a:prstDash val="solid"/>
            </a:ln>
            <a:effectLst/>
          </p:spPr>
          <p:txBody>
            <a:bodyPr anchor="ctr"/>
            <a:lstStyle/>
            <a:p>
              <a:pPr algn="ctr" defTabSz="1449607" hangingPunct="0">
                <a:defRPr/>
              </a:pPr>
              <a:endParaRPr lang="zh-CN" altLang="en-US" sz="1050" kern="0">
                <a:solidFill>
                  <a:prstClr val="white"/>
                </a:solidFill>
                <a:latin typeface="Arial"/>
                <a:cs typeface="Arial" panose="020B0604020202020204" pitchFamily="34" charset="0"/>
                <a:sym typeface="+mn-lt"/>
              </a:endParaRPr>
            </a:p>
          </p:txBody>
        </p:sp>
        <p:sp>
          <p:nvSpPr>
            <p:cNvPr id="380" name="矩形 379">
              <a:extLst>
                <a:ext uri="{FF2B5EF4-FFF2-40B4-BE49-F238E27FC236}">
                  <a16:creationId xmlns:a16="http://schemas.microsoft.com/office/drawing/2014/main" id="{965BAE34-7022-43E8-A0E5-7032BCA89302}"/>
                </a:ext>
              </a:extLst>
            </p:cNvPr>
            <p:cNvSpPr/>
            <p:nvPr/>
          </p:nvSpPr>
          <p:spPr>
            <a:xfrm>
              <a:off x="1258808" y="1769278"/>
              <a:ext cx="771815" cy="215444"/>
            </a:xfrm>
            <a:prstGeom prst="rect">
              <a:avLst/>
            </a:prstGeom>
          </p:spPr>
          <p:txBody>
            <a:bodyPr wrap="square" anchor="ctr">
              <a:spAutoFit/>
            </a:bodyPr>
            <a:lstStyle/>
            <a:p>
              <a:pPr algn="ctr" defTabSz="1217405">
                <a:defRPr/>
              </a:pPr>
              <a:r>
                <a:rPr lang="en-US" altLang="zh-CN" sz="800" kern="0" dirty="0">
                  <a:solidFill>
                    <a:prstClr val="white">
                      <a:lumMod val="50000"/>
                    </a:prstClr>
                  </a:solidFill>
                  <a:latin typeface="Arial"/>
                  <a:cs typeface="Arial" panose="020B0604020202020204" pitchFamily="34" charset="0"/>
                  <a:sym typeface="+mn-lt"/>
                </a:rPr>
                <a:t>Access</a:t>
              </a:r>
              <a:endParaRPr lang="zh-CN" altLang="en-US" sz="800" kern="0" dirty="0">
                <a:solidFill>
                  <a:prstClr val="white">
                    <a:lumMod val="50000"/>
                  </a:prstClr>
                </a:solidFill>
                <a:latin typeface="Arial"/>
                <a:cs typeface="Arial" panose="020B0604020202020204" pitchFamily="34" charset="0"/>
                <a:sym typeface="+mn-lt"/>
              </a:endParaRPr>
            </a:p>
          </p:txBody>
        </p:sp>
        <p:sp>
          <p:nvSpPr>
            <p:cNvPr id="381" name="矩形 380">
              <a:extLst>
                <a:ext uri="{FF2B5EF4-FFF2-40B4-BE49-F238E27FC236}">
                  <a16:creationId xmlns:a16="http://schemas.microsoft.com/office/drawing/2014/main" id="{2234CDC9-6023-4D44-9F51-A849CAFAD418}"/>
                </a:ext>
              </a:extLst>
            </p:cNvPr>
            <p:cNvSpPr/>
            <p:nvPr/>
          </p:nvSpPr>
          <p:spPr>
            <a:xfrm>
              <a:off x="2054109" y="1776722"/>
              <a:ext cx="765640" cy="215472"/>
            </a:xfrm>
            <a:prstGeom prst="rect">
              <a:avLst/>
            </a:prstGeom>
          </p:spPr>
          <p:txBody>
            <a:bodyPr wrap="square" anchor="ctr">
              <a:spAutoFit/>
            </a:bodyPr>
            <a:lstStyle/>
            <a:p>
              <a:pPr algn="ctr" defTabSz="1217405">
                <a:defRPr/>
              </a:pPr>
              <a:r>
                <a:rPr lang="en-US" altLang="zh-CN" sz="800" kern="0" dirty="0">
                  <a:solidFill>
                    <a:prstClr val="white">
                      <a:lumMod val="50000"/>
                    </a:prstClr>
                  </a:solidFill>
                  <a:latin typeface="Arial"/>
                  <a:cs typeface="Arial" panose="020B0604020202020204" pitchFamily="34" charset="0"/>
                  <a:sym typeface="+mn-lt"/>
                </a:rPr>
                <a:t>Aggregation</a:t>
              </a:r>
              <a:endParaRPr lang="zh-CN" altLang="en-US" sz="800" kern="0" dirty="0">
                <a:solidFill>
                  <a:prstClr val="white">
                    <a:lumMod val="50000"/>
                  </a:prstClr>
                </a:solidFill>
                <a:latin typeface="Arial"/>
                <a:cs typeface="Arial" panose="020B0604020202020204" pitchFamily="34" charset="0"/>
                <a:sym typeface="+mn-lt"/>
              </a:endParaRPr>
            </a:p>
          </p:txBody>
        </p:sp>
        <p:grpSp>
          <p:nvGrpSpPr>
            <p:cNvPr id="382" name="组合 381">
              <a:extLst>
                <a:ext uri="{FF2B5EF4-FFF2-40B4-BE49-F238E27FC236}">
                  <a16:creationId xmlns:a16="http://schemas.microsoft.com/office/drawing/2014/main" id="{FC9FE98F-FAD6-42B3-8DC1-65D4F32A19D4}"/>
                </a:ext>
              </a:extLst>
            </p:cNvPr>
            <p:cNvGrpSpPr/>
            <p:nvPr/>
          </p:nvGrpSpPr>
          <p:grpSpPr>
            <a:xfrm>
              <a:off x="790473" y="1431412"/>
              <a:ext cx="2363320" cy="348890"/>
              <a:chOff x="1294611" y="1682378"/>
              <a:chExt cx="4158950" cy="472707"/>
            </a:xfrm>
          </p:grpSpPr>
          <p:grpSp>
            <p:nvGrpSpPr>
              <p:cNvPr id="415" name="组合 414">
                <a:extLst>
                  <a:ext uri="{FF2B5EF4-FFF2-40B4-BE49-F238E27FC236}">
                    <a16:creationId xmlns:a16="http://schemas.microsoft.com/office/drawing/2014/main" id="{9B97576F-7B7B-4653-A056-67B49E80B64B}"/>
                  </a:ext>
                </a:extLst>
              </p:cNvPr>
              <p:cNvGrpSpPr/>
              <p:nvPr/>
            </p:nvGrpSpPr>
            <p:grpSpPr>
              <a:xfrm>
                <a:off x="1294611" y="1749354"/>
                <a:ext cx="713379" cy="338755"/>
                <a:chOff x="1614148" y="2868801"/>
                <a:chExt cx="487775" cy="560784"/>
              </a:xfrm>
            </p:grpSpPr>
            <p:sp>
              <p:nvSpPr>
                <p:cNvPr id="425" name="AutoShape 30">
                  <a:extLst>
                    <a:ext uri="{FF2B5EF4-FFF2-40B4-BE49-F238E27FC236}">
                      <a16:creationId xmlns:a16="http://schemas.microsoft.com/office/drawing/2014/main" id="{5E8E1007-D02D-4856-B3CF-4B81D3152655}"/>
                    </a:ext>
                  </a:extLst>
                </p:cNvPr>
                <p:cNvSpPr>
                  <a:spLocks noChangeArrowheads="1"/>
                </p:cNvSpPr>
                <p:nvPr/>
              </p:nvSpPr>
              <p:spPr bwMode="auto">
                <a:xfrm rot="5400000">
                  <a:off x="1780658" y="2702291"/>
                  <a:ext cx="154756" cy="487775"/>
                </a:xfrm>
                <a:prstGeom prst="can">
                  <a:avLst>
                    <a:gd name="adj" fmla="val 50000"/>
                  </a:avLst>
                </a:prstGeom>
                <a:solidFill>
                  <a:srgbClr val="6A6E74"/>
                </a:solidFill>
                <a:ln w="3175">
                  <a:noFill/>
                  <a:prstDash val="sysDot"/>
                  <a:round/>
                  <a:headEnd/>
                  <a:tailEnd/>
                </a:ln>
              </p:spPr>
              <p:txBody>
                <a:bodyPr rot="10800000" vert="eaVert" wrap="none" lIns="121680" tIns="60841" rIns="121680" bIns="60841" anchor="ctr"/>
                <a:lstStyle/>
                <a:p>
                  <a:pPr defTabSz="1217397">
                    <a:defRPr/>
                  </a:pPr>
                  <a:r>
                    <a:rPr lang="en-US" altLang="zh-CN" sz="500" kern="0" dirty="0">
                      <a:solidFill>
                        <a:prstClr val="white"/>
                      </a:solidFill>
                      <a:latin typeface="Arial"/>
                      <a:cs typeface="Arial" panose="020B0604020202020204" pitchFamily="34" charset="0"/>
                      <a:sym typeface="+mn-lt"/>
                    </a:rPr>
                    <a:t>VLL</a:t>
                  </a:r>
                </a:p>
              </p:txBody>
            </p:sp>
            <p:sp>
              <p:nvSpPr>
                <p:cNvPr id="426" name="AutoShape 30">
                  <a:extLst>
                    <a:ext uri="{FF2B5EF4-FFF2-40B4-BE49-F238E27FC236}">
                      <a16:creationId xmlns:a16="http://schemas.microsoft.com/office/drawing/2014/main" id="{36126693-2A85-4E44-BF9D-04A5B332BADE}"/>
                    </a:ext>
                  </a:extLst>
                </p:cNvPr>
                <p:cNvSpPr>
                  <a:spLocks noChangeArrowheads="1"/>
                </p:cNvSpPr>
                <p:nvPr/>
              </p:nvSpPr>
              <p:spPr bwMode="auto">
                <a:xfrm rot="5400000">
                  <a:off x="1776128" y="3123563"/>
                  <a:ext cx="144045" cy="468000"/>
                </a:xfrm>
                <a:prstGeom prst="can">
                  <a:avLst>
                    <a:gd name="adj" fmla="val 50000"/>
                  </a:avLst>
                </a:prstGeom>
                <a:solidFill>
                  <a:srgbClr val="6A6E74"/>
                </a:solidFill>
                <a:ln w="3175">
                  <a:noFill/>
                  <a:prstDash val="sysDot"/>
                  <a:round/>
                  <a:headEnd/>
                  <a:tailEnd/>
                </a:ln>
              </p:spPr>
              <p:txBody>
                <a:bodyPr rot="10800000" vert="eaVert" wrap="none" lIns="121680" tIns="60841" rIns="121680" bIns="60841" anchor="ctr"/>
                <a:lstStyle/>
                <a:p>
                  <a:pPr defTabSz="1217397">
                    <a:defRPr/>
                  </a:pPr>
                  <a:r>
                    <a:rPr lang="en-US" altLang="zh-CN" sz="500" kern="0" dirty="0">
                      <a:solidFill>
                        <a:prstClr val="white"/>
                      </a:solidFill>
                      <a:latin typeface="Arial"/>
                      <a:cs typeface="Arial" panose="020B0604020202020204" pitchFamily="34" charset="0"/>
                    </a:rPr>
                    <a:t>L3VPN</a:t>
                  </a:r>
                  <a:endParaRPr lang="en-US" altLang="zh-CN" sz="500" kern="0" dirty="0">
                    <a:solidFill>
                      <a:prstClr val="white"/>
                    </a:solidFill>
                    <a:latin typeface="Arial"/>
                    <a:cs typeface="Arial" panose="020B0604020202020204" pitchFamily="34" charset="0"/>
                    <a:sym typeface="+mn-lt"/>
                  </a:endParaRPr>
                </a:p>
              </p:txBody>
            </p:sp>
            <p:sp>
              <p:nvSpPr>
                <p:cNvPr id="427" name="AutoShape 30">
                  <a:extLst>
                    <a:ext uri="{FF2B5EF4-FFF2-40B4-BE49-F238E27FC236}">
                      <a16:creationId xmlns:a16="http://schemas.microsoft.com/office/drawing/2014/main" id="{37393DAB-CBB9-4F8B-A653-AD230EA442CA}"/>
                    </a:ext>
                  </a:extLst>
                </p:cNvPr>
                <p:cNvSpPr>
                  <a:spLocks noChangeArrowheads="1"/>
                </p:cNvSpPr>
                <p:nvPr/>
              </p:nvSpPr>
              <p:spPr bwMode="auto">
                <a:xfrm rot="5400000">
                  <a:off x="1776128" y="2921244"/>
                  <a:ext cx="144045" cy="468000"/>
                </a:xfrm>
                <a:prstGeom prst="can">
                  <a:avLst>
                    <a:gd name="adj" fmla="val 50000"/>
                  </a:avLst>
                </a:prstGeom>
                <a:solidFill>
                  <a:srgbClr val="6A6E74"/>
                </a:solidFill>
                <a:ln w="3175">
                  <a:noFill/>
                  <a:prstDash val="sysDot"/>
                  <a:round/>
                  <a:headEnd/>
                  <a:tailEnd/>
                </a:ln>
              </p:spPr>
              <p:txBody>
                <a:bodyPr rot="10800000" vert="eaVert" wrap="none" lIns="121680" tIns="60841" rIns="121680" bIns="60841" anchor="ctr"/>
                <a:lstStyle/>
                <a:p>
                  <a:pPr defTabSz="1217397">
                    <a:defRPr/>
                  </a:pPr>
                  <a:r>
                    <a:rPr lang="en-US" altLang="zh-CN" sz="500" kern="0" dirty="0">
                      <a:solidFill>
                        <a:prstClr val="white"/>
                      </a:solidFill>
                      <a:latin typeface="Arial"/>
                      <a:cs typeface="Arial" panose="020B0604020202020204" pitchFamily="34" charset="0"/>
                    </a:rPr>
                    <a:t>VPLS</a:t>
                  </a:r>
                  <a:endParaRPr lang="en-US" altLang="zh-CN" sz="500" kern="0" dirty="0">
                    <a:solidFill>
                      <a:prstClr val="white"/>
                    </a:solidFill>
                    <a:latin typeface="Arial"/>
                    <a:cs typeface="Arial" panose="020B0604020202020204" pitchFamily="34" charset="0"/>
                    <a:sym typeface="+mn-lt"/>
                  </a:endParaRPr>
                </a:p>
              </p:txBody>
            </p:sp>
          </p:grpSp>
          <p:sp>
            <p:nvSpPr>
              <p:cNvPr id="416" name="AutoShape 30">
                <a:extLst>
                  <a:ext uri="{FF2B5EF4-FFF2-40B4-BE49-F238E27FC236}">
                    <a16:creationId xmlns:a16="http://schemas.microsoft.com/office/drawing/2014/main" id="{F19E2B82-2ACF-4914-883D-58716C79A78B}"/>
                  </a:ext>
                </a:extLst>
              </p:cNvPr>
              <p:cNvSpPr>
                <a:spLocks noChangeArrowheads="1"/>
              </p:cNvSpPr>
              <p:nvPr/>
            </p:nvSpPr>
            <p:spPr bwMode="auto">
              <a:xfrm rot="5400000">
                <a:off x="1870033" y="1594250"/>
                <a:ext cx="395945" cy="648963"/>
              </a:xfrm>
              <a:prstGeom prst="can">
                <a:avLst>
                  <a:gd name="adj" fmla="val 45699"/>
                </a:avLst>
              </a:prstGeom>
              <a:solidFill>
                <a:srgbClr val="A6A6A6"/>
              </a:solidFill>
              <a:ln w="3175">
                <a:noFill/>
                <a:prstDash val="sysDot"/>
                <a:round/>
                <a:headEnd/>
                <a:tailEnd/>
              </a:ln>
            </p:spPr>
            <p:txBody>
              <a:bodyPr rot="10800000" vert="eaVert" wrap="none" lIns="121680" tIns="60841" rIns="121680" bIns="60841" anchor="ctr"/>
              <a:lstStyle/>
              <a:p>
                <a:pPr algn="ctr" defTabSz="1217397">
                  <a:defRPr/>
                </a:pPr>
                <a:endParaRPr lang="en-US" altLang="zh-CN" sz="1200" kern="0" dirty="0">
                  <a:solidFill>
                    <a:prstClr val="white"/>
                  </a:solidFill>
                  <a:effectLst>
                    <a:outerShdw blurRad="38100" dist="38100" dir="2700000" algn="tl">
                      <a:srgbClr val="000000">
                        <a:alpha val="43137"/>
                      </a:srgbClr>
                    </a:outerShdw>
                  </a:effectLst>
                  <a:latin typeface="Arial"/>
                  <a:cs typeface="Arial" panose="020B0604020202020204" pitchFamily="34" charset="0"/>
                  <a:sym typeface="+mn-lt"/>
                </a:endParaRPr>
              </a:p>
            </p:txBody>
          </p:sp>
          <p:sp>
            <p:nvSpPr>
              <p:cNvPr id="417" name="AutoShape 30">
                <a:extLst>
                  <a:ext uri="{FF2B5EF4-FFF2-40B4-BE49-F238E27FC236}">
                    <a16:creationId xmlns:a16="http://schemas.microsoft.com/office/drawing/2014/main" id="{8ABAC771-490E-46BC-A66C-80BCC3F660E4}"/>
                  </a:ext>
                </a:extLst>
              </p:cNvPr>
              <p:cNvSpPr>
                <a:spLocks noChangeArrowheads="1"/>
              </p:cNvSpPr>
              <p:nvPr/>
            </p:nvSpPr>
            <p:spPr bwMode="auto">
              <a:xfrm rot="5400000">
                <a:off x="2604742" y="1223979"/>
                <a:ext cx="472706" cy="1389504"/>
              </a:xfrm>
              <a:prstGeom prst="can">
                <a:avLst>
                  <a:gd name="adj" fmla="val 42429"/>
                </a:avLst>
              </a:prstGeom>
              <a:solidFill>
                <a:srgbClr val="A5A5A5">
                  <a:lumMod val="75000"/>
                </a:srgbClr>
              </a:solidFill>
              <a:ln w="12700" cap="flat" cmpd="sng" algn="ctr">
                <a:noFill/>
                <a:prstDash val="solid"/>
                <a:miter lim="800000"/>
              </a:ln>
              <a:effectLst/>
            </p:spPr>
            <p:txBody>
              <a:bodyPr vert="vert270" rtlCol="0" anchor="ctr"/>
              <a:lstStyle/>
              <a:p>
                <a:pPr algn="ctr" defTabSz="914021">
                  <a:defRPr/>
                </a:pPr>
                <a:r>
                  <a:rPr lang="en-US" altLang="zh-CN" sz="1100" kern="0" dirty="0">
                    <a:solidFill>
                      <a:prstClr val="white"/>
                    </a:solidFill>
                    <a:effectLst>
                      <a:outerShdw blurRad="38100" dist="38100" dir="2700000" algn="tl">
                        <a:srgbClr val="000000">
                          <a:alpha val="43137"/>
                        </a:srgbClr>
                      </a:outerShdw>
                    </a:effectLst>
                    <a:latin typeface="Arial"/>
                    <a:cs typeface="Arial" panose="020B0604020202020204" pitchFamily="34" charset="0"/>
                    <a:sym typeface="+mn-lt"/>
                  </a:rPr>
                  <a:t>MPLS</a:t>
                </a:r>
              </a:p>
            </p:txBody>
          </p:sp>
          <p:sp>
            <p:nvSpPr>
              <p:cNvPr id="418" name="AutoShape 30">
                <a:extLst>
                  <a:ext uri="{FF2B5EF4-FFF2-40B4-BE49-F238E27FC236}">
                    <a16:creationId xmlns:a16="http://schemas.microsoft.com/office/drawing/2014/main" id="{99868ABC-7FC6-4FE8-BD4B-248D7CD8341A}"/>
                  </a:ext>
                </a:extLst>
              </p:cNvPr>
              <p:cNvSpPr>
                <a:spLocks noChangeArrowheads="1"/>
              </p:cNvSpPr>
              <p:nvPr/>
            </p:nvSpPr>
            <p:spPr bwMode="auto">
              <a:xfrm rot="5400000">
                <a:off x="3540276" y="1577802"/>
                <a:ext cx="395945" cy="681858"/>
              </a:xfrm>
              <a:prstGeom prst="can">
                <a:avLst>
                  <a:gd name="adj" fmla="val 45699"/>
                </a:avLst>
              </a:prstGeom>
              <a:solidFill>
                <a:srgbClr val="A6A6A6"/>
              </a:solidFill>
              <a:ln w="3175">
                <a:noFill/>
                <a:prstDash val="sysDot"/>
                <a:round/>
                <a:headEnd/>
                <a:tailEnd/>
              </a:ln>
            </p:spPr>
            <p:txBody>
              <a:bodyPr rot="10800000" vert="eaVert" wrap="none" lIns="121680" tIns="60841" rIns="121680" bIns="60841" anchor="ctr"/>
              <a:lstStyle/>
              <a:p>
                <a:pPr algn="ctr" defTabSz="1217397">
                  <a:defRPr/>
                </a:pPr>
                <a:endParaRPr lang="en-US" altLang="zh-CN" sz="1200" kern="0" dirty="0">
                  <a:solidFill>
                    <a:prstClr val="white"/>
                  </a:solidFill>
                  <a:effectLst>
                    <a:outerShdw blurRad="38100" dist="38100" dir="2700000" algn="tl">
                      <a:srgbClr val="000000">
                        <a:alpha val="43137"/>
                      </a:srgbClr>
                    </a:outerShdw>
                  </a:effectLst>
                  <a:latin typeface="Arial"/>
                  <a:cs typeface="Arial" panose="020B0604020202020204" pitchFamily="34" charset="0"/>
                  <a:sym typeface="+mn-lt"/>
                </a:endParaRPr>
              </a:p>
            </p:txBody>
          </p:sp>
          <p:sp>
            <p:nvSpPr>
              <p:cNvPr id="419" name="AutoShape 30">
                <a:extLst>
                  <a:ext uri="{FF2B5EF4-FFF2-40B4-BE49-F238E27FC236}">
                    <a16:creationId xmlns:a16="http://schemas.microsoft.com/office/drawing/2014/main" id="{8B67D90B-16C4-4136-91B7-88D0F01D4C67}"/>
                  </a:ext>
                </a:extLst>
              </p:cNvPr>
              <p:cNvSpPr>
                <a:spLocks noChangeArrowheads="1"/>
              </p:cNvSpPr>
              <p:nvPr/>
            </p:nvSpPr>
            <p:spPr bwMode="auto">
              <a:xfrm rot="5400000">
                <a:off x="4014706" y="1287166"/>
                <a:ext cx="472706" cy="1263131"/>
              </a:xfrm>
              <a:prstGeom prst="can">
                <a:avLst>
                  <a:gd name="adj" fmla="val 42429"/>
                </a:avLst>
              </a:prstGeom>
              <a:solidFill>
                <a:srgbClr val="A5A5A5">
                  <a:lumMod val="75000"/>
                </a:srgbClr>
              </a:solidFill>
              <a:ln w="12700" cap="flat" cmpd="sng" algn="ctr">
                <a:noFill/>
                <a:prstDash val="solid"/>
                <a:miter lim="800000"/>
              </a:ln>
              <a:effectLst/>
            </p:spPr>
            <p:txBody>
              <a:bodyPr vert="vert270" rtlCol="0" anchor="ctr"/>
              <a:lstStyle/>
              <a:p>
                <a:pPr algn="ctr" defTabSz="914021">
                  <a:defRPr/>
                </a:pPr>
                <a:r>
                  <a:rPr lang="en-US" altLang="zh-CN" sz="1100" kern="0" dirty="0">
                    <a:solidFill>
                      <a:prstClr val="white"/>
                    </a:solidFill>
                    <a:effectLst>
                      <a:outerShdw blurRad="38100" dist="38100" dir="2700000" algn="tl">
                        <a:srgbClr val="000000">
                          <a:alpha val="43137"/>
                        </a:srgbClr>
                      </a:outerShdw>
                    </a:effectLst>
                    <a:latin typeface="Arial"/>
                    <a:cs typeface="Arial" panose="020B0604020202020204" pitchFamily="34" charset="0"/>
                    <a:sym typeface="+mn-lt"/>
                  </a:rPr>
                  <a:t>MPLS</a:t>
                </a:r>
              </a:p>
            </p:txBody>
          </p:sp>
          <p:sp>
            <p:nvSpPr>
              <p:cNvPr id="420" name="AutoShape 30">
                <a:extLst>
                  <a:ext uri="{FF2B5EF4-FFF2-40B4-BE49-F238E27FC236}">
                    <a16:creationId xmlns:a16="http://schemas.microsoft.com/office/drawing/2014/main" id="{B2DD04D2-0A9A-402D-A73A-49CD4F90F3BD}"/>
                  </a:ext>
                </a:extLst>
              </p:cNvPr>
              <p:cNvSpPr>
                <a:spLocks noChangeArrowheads="1"/>
              </p:cNvSpPr>
              <p:nvPr/>
            </p:nvSpPr>
            <p:spPr bwMode="auto">
              <a:xfrm rot="5400000">
                <a:off x="4827351" y="1643869"/>
                <a:ext cx="395947" cy="549725"/>
              </a:xfrm>
              <a:prstGeom prst="can">
                <a:avLst>
                  <a:gd name="adj" fmla="val 45699"/>
                </a:avLst>
              </a:prstGeom>
              <a:solidFill>
                <a:srgbClr val="A6A6A6"/>
              </a:solidFill>
              <a:ln w="3175">
                <a:noFill/>
                <a:prstDash val="sysDot"/>
                <a:round/>
                <a:headEnd/>
                <a:tailEnd/>
              </a:ln>
            </p:spPr>
            <p:txBody>
              <a:bodyPr rot="10800000" vert="eaVert" wrap="none" lIns="121680" tIns="60841" rIns="121680" bIns="60841" anchor="ctr"/>
              <a:lstStyle/>
              <a:p>
                <a:pPr algn="ctr" defTabSz="1217397">
                  <a:defRPr/>
                </a:pPr>
                <a:endParaRPr lang="en-US" altLang="zh-CN" sz="1200" kern="0" dirty="0">
                  <a:solidFill>
                    <a:prstClr val="white"/>
                  </a:solidFill>
                  <a:effectLst>
                    <a:outerShdw blurRad="38100" dist="38100" dir="2700000" algn="tl">
                      <a:srgbClr val="000000">
                        <a:alpha val="43137"/>
                      </a:srgbClr>
                    </a:outerShdw>
                  </a:effectLst>
                  <a:latin typeface="Arial"/>
                  <a:cs typeface="Arial" panose="020B0604020202020204" pitchFamily="34" charset="0"/>
                  <a:sym typeface="+mn-lt"/>
                </a:endParaRPr>
              </a:p>
            </p:txBody>
          </p:sp>
          <p:grpSp>
            <p:nvGrpSpPr>
              <p:cNvPr id="421" name="组合 420">
                <a:extLst>
                  <a:ext uri="{FF2B5EF4-FFF2-40B4-BE49-F238E27FC236}">
                    <a16:creationId xmlns:a16="http://schemas.microsoft.com/office/drawing/2014/main" id="{231CCF72-D40B-4506-8235-32CFB179E1FF}"/>
                  </a:ext>
                </a:extLst>
              </p:cNvPr>
              <p:cNvGrpSpPr/>
              <p:nvPr/>
            </p:nvGrpSpPr>
            <p:grpSpPr>
              <a:xfrm>
                <a:off x="5193024" y="1743738"/>
                <a:ext cx="260537" cy="349986"/>
                <a:chOff x="5520712" y="2896866"/>
                <a:chExt cx="391491" cy="577797"/>
              </a:xfrm>
            </p:grpSpPr>
            <p:sp>
              <p:nvSpPr>
                <p:cNvPr id="422" name="AutoShape 30">
                  <a:extLst>
                    <a:ext uri="{FF2B5EF4-FFF2-40B4-BE49-F238E27FC236}">
                      <a16:creationId xmlns:a16="http://schemas.microsoft.com/office/drawing/2014/main" id="{32AF254C-4886-45CC-B4FB-BD6E778BFD8F}"/>
                    </a:ext>
                  </a:extLst>
                </p:cNvPr>
                <p:cNvSpPr>
                  <a:spLocks noChangeArrowheads="1"/>
                </p:cNvSpPr>
                <p:nvPr/>
              </p:nvSpPr>
              <p:spPr bwMode="auto">
                <a:xfrm rot="5400000">
                  <a:off x="5629251" y="2791962"/>
                  <a:ext cx="178048" cy="387856"/>
                </a:xfrm>
                <a:prstGeom prst="can">
                  <a:avLst>
                    <a:gd name="adj" fmla="val 42311"/>
                  </a:avLst>
                </a:prstGeom>
                <a:solidFill>
                  <a:srgbClr val="6A6E74"/>
                </a:solidFill>
                <a:ln w="3175">
                  <a:noFill/>
                  <a:prstDash val="sysDot"/>
                  <a:round/>
                  <a:headEnd/>
                  <a:tailEnd/>
                </a:ln>
              </p:spPr>
              <p:txBody>
                <a:bodyPr rot="10800000" vert="eaVert" wrap="none" lIns="121680" tIns="60841" rIns="121680" bIns="60841" anchor="ctr"/>
                <a:lstStyle/>
                <a:p>
                  <a:pPr algn="r" defTabSz="1217397">
                    <a:defRPr/>
                  </a:pPr>
                  <a:endParaRPr lang="en-US" altLang="zh-CN" sz="1050" kern="0" dirty="0">
                    <a:solidFill>
                      <a:prstClr val="white"/>
                    </a:solidFill>
                    <a:latin typeface="Arial"/>
                    <a:cs typeface="Arial" panose="020B0604020202020204" pitchFamily="34" charset="0"/>
                    <a:sym typeface="+mn-lt"/>
                  </a:endParaRPr>
                </a:p>
              </p:txBody>
            </p:sp>
            <p:sp>
              <p:nvSpPr>
                <p:cNvPr id="423" name="AutoShape 30">
                  <a:extLst>
                    <a:ext uri="{FF2B5EF4-FFF2-40B4-BE49-F238E27FC236}">
                      <a16:creationId xmlns:a16="http://schemas.microsoft.com/office/drawing/2014/main" id="{121865EB-68F2-4517-9595-C62CBF17A390}"/>
                    </a:ext>
                  </a:extLst>
                </p:cNvPr>
                <p:cNvSpPr>
                  <a:spLocks noChangeArrowheads="1"/>
                </p:cNvSpPr>
                <p:nvPr/>
              </p:nvSpPr>
              <p:spPr bwMode="auto">
                <a:xfrm rot="5400000">
                  <a:off x="5625616" y="2990184"/>
                  <a:ext cx="178049" cy="387857"/>
                </a:xfrm>
                <a:prstGeom prst="can">
                  <a:avLst>
                    <a:gd name="adj" fmla="val 38646"/>
                  </a:avLst>
                </a:prstGeom>
                <a:solidFill>
                  <a:srgbClr val="6A6E74"/>
                </a:solidFill>
                <a:ln w="3175">
                  <a:noFill/>
                  <a:prstDash val="sysDot"/>
                  <a:round/>
                  <a:headEnd/>
                  <a:tailEnd/>
                </a:ln>
              </p:spPr>
              <p:txBody>
                <a:bodyPr rot="10800000" vert="eaVert" wrap="none" lIns="121680" tIns="60841" rIns="121680" bIns="60841" anchor="ctr"/>
                <a:lstStyle/>
                <a:p>
                  <a:pPr algn="r" defTabSz="1217397">
                    <a:defRPr/>
                  </a:pPr>
                  <a:endParaRPr lang="en-US" altLang="zh-CN" sz="1000" kern="0" dirty="0">
                    <a:solidFill>
                      <a:prstClr val="white"/>
                    </a:solidFill>
                    <a:latin typeface="Arial"/>
                    <a:cs typeface="Arial" panose="020B0604020202020204" pitchFamily="34" charset="0"/>
                    <a:sym typeface="+mn-lt"/>
                  </a:endParaRPr>
                </a:p>
              </p:txBody>
            </p:sp>
            <p:sp>
              <p:nvSpPr>
                <p:cNvPr id="424" name="AutoShape 30">
                  <a:extLst>
                    <a:ext uri="{FF2B5EF4-FFF2-40B4-BE49-F238E27FC236}">
                      <a16:creationId xmlns:a16="http://schemas.microsoft.com/office/drawing/2014/main" id="{C6DC0B79-F9BA-44A8-A1AB-9426007961E5}"/>
                    </a:ext>
                  </a:extLst>
                </p:cNvPr>
                <p:cNvSpPr>
                  <a:spLocks noChangeArrowheads="1"/>
                </p:cNvSpPr>
                <p:nvPr/>
              </p:nvSpPr>
              <p:spPr bwMode="auto">
                <a:xfrm rot="5400000">
                  <a:off x="5625623" y="3191710"/>
                  <a:ext cx="178048" cy="387857"/>
                </a:xfrm>
                <a:prstGeom prst="can">
                  <a:avLst>
                    <a:gd name="adj" fmla="val 42311"/>
                  </a:avLst>
                </a:prstGeom>
                <a:solidFill>
                  <a:srgbClr val="6A6E74"/>
                </a:solidFill>
                <a:ln w="3175">
                  <a:noFill/>
                  <a:prstDash val="sysDot"/>
                  <a:round/>
                  <a:headEnd/>
                  <a:tailEnd/>
                </a:ln>
              </p:spPr>
              <p:txBody>
                <a:bodyPr rot="10800000" vert="eaVert" wrap="none" lIns="121680" tIns="60841" rIns="121680" bIns="60841" anchor="ctr"/>
                <a:lstStyle/>
                <a:p>
                  <a:pPr algn="r" defTabSz="1217397">
                    <a:defRPr/>
                  </a:pPr>
                  <a:endParaRPr lang="en-US" altLang="zh-CN" sz="1000" kern="0" dirty="0">
                    <a:solidFill>
                      <a:prstClr val="white"/>
                    </a:solidFill>
                    <a:latin typeface="Arial"/>
                    <a:cs typeface="Arial" panose="020B0604020202020204" pitchFamily="34" charset="0"/>
                    <a:sym typeface="+mn-lt"/>
                  </a:endParaRPr>
                </a:p>
              </p:txBody>
            </p:sp>
          </p:grpSp>
        </p:grpSp>
        <p:sp>
          <p:nvSpPr>
            <p:cNvPr id="383" name="矩形 382">
              <a:extLst>
                <a:ext uri="{FF2B5EF4-FFF2-40B4-BE49-F238E27FC236}">
                  <a16:creationId xmlns:a16="http://schemas.microsoft.com/office/drawing/2014/main" id="{0EB0BBBF-8C39-4FE8-8673-9C69915941BA}"/>
                </a:ext>
              </a:extLst>
            </p:cNvPr>
            <p:cNvSpPr/>
            <p:nvPr/>
          </p:nvSpPr>
          <p:spPr>
            <a:xfrm>
              <a:off x="2862183" y="1767550"/>
              <a:ext cx="725605" cy="261610"/>
            </a:xfrm>
            <a:prstGeom prst="rect">
              <a:avLst/>
            </a:prstGeom>
          </p:spPr>
          <p:txBody>
            <a:bodyPr wrap="square" anchor="ctr">
              <a:spAutoFit/>
            </a:bodyPr>
            <a:lstStyle/>
            <a:p>
              <a:pPr algn="ctr" defTabSz="1217405">
                <a:defRPr/>
              </a:pPr>
              <a:r>
                <a:rPr lang="en-US" altLang="zh-CN" sz="1050" kern="0" dirty="0">
                  <a:solidFill>
                    <a:prstClr val="white">
                      <a:lumMod val="50000"/>
                    </a:prstClr>
                  </a:solidFill>
                  <a:latin typeface="Arial"/>
                  <a:cs typeface="Arial" panose="020B0604020202020204" pitchFamily="34" charset="0"/>
                  <a:sym typeface="+mn-lt"/>
                </a:rPr>
                <a:t>Cloud</a:t>
              </a:r>
              <a:endParaRPr lang="zh-CN" altLang="en-US" sz="1050" kern="0" dirty="0">
                <a:solidFill>
                  <a:prstClr val="white">
                    <a:lumMod val="50000"/>
                  </a:prstClr>
                </a:solidFill>
                <a:latin typeface="Arial"/>
                <a:cs typeface="Arial" panose="020B0604020202020204" pitchFamily="34" charset="0"/>
                <a:sym typeface="+mn-lt"/>
              </a:endParaRPr>
            </a:p>
          </p:txBody>
        </p:sp>
        <p:grpSp>
          <p:nvGrpSpPr>
            <p:cNvPr id="384" name="组合 383">
              <a:extLst>
                <a:ext uri="{FF2B5EF4-FFF2-40B4-BE49-F238E27FC236}">
                  <a16:creationId xmlns:a16="http://schemas.microsoft.com/office/drawing/2014/main" id="{CCC98D9B-7FDB-49A6-9792-11C00044E643}"/>
                </a:ext>
              </a:extLst>
            </p:cNvPr>
            <p:cNvGrpSpPr/>
            <p:nvPr/>
          </p:nvGrpSpPr>
          <p:grpSpPr>
            <a:xfrm>
              <a:off x="1359237" y="1297637"/>
              <a:ext cx="592403" cy="88601"/>
              <a:chOff x="2280433" y="1536675"/>
              <a:chExt cx="1042505" cy="120044"/>
            </a:xfrm>
          </p:grpSpPr>
          <p:grpSp>
            <p:nvGrpSpPr>
              <p:cNvPr id="405" name="组合 11">
                <a:extLst>
                  <a:ext uri="{FF2B5EF4-FFF2-40B4-BE49-F238E27FC236}">
                    <a16:creationId xmlns:a16="http://schemas.microsoft.com/office/drawing/2014/main" id="{CFDBBD99-89E4-4EF8-8EAB-E65C0208194D}"/>
                  </a:ext>
                </a:extLst>
              </p:cNvPr>
              <p:cNvGrpSpPr/>
              <p:nvPr/>
            </p:nvGrpSpPr>
            <p:grpSpPr>
              <a:xfrm>
                <a:off x="2280433" y="1536675"/>
                <a:ext cx="133014" cy="120044"/>
                <a:chOff x="-552451" y="2484438"/>
                <a:chExt cx="649289" cy="638174"/>
              </a:xfrm>
              <a:solidFill>
                <a:srgbClr val="C00000"/>
              </a:solidFill>
            </p:grpSpPr>
            <p:sp>
              <p:nvSpPr>
                <p:cNvPr id="411" name="Freeform 5">
                  <a:extLst>
                    <a:ext uri="{FF2B5EF4-FFF2-40B4-BE49-F238E27FC236}">
                      <a16:creationId xmlns:a16="http://schemas.microsoft.com/office/drawing/2014/main" id="{87762A7F-1D7F-4103-9650-F5271A1F9144}"/>
                    </a:ext>
                  </a:extLst>
                </p:cNvPr>
                <p:cNvSpPr>
                  <a:spLocks/>
                </p:cNvSpPr>
                <p:nvPr/>
              </p:nvSpPr>
              <p:spPr bwMode="auto">
                <a:xfrm>
                  <a:off x="-493713" y="2854325"/>
                  <a:ext cx="250825" cy="252412"/>
                </a:xfrm>
                <a:custGeom>
                  <a:avLst/>
                  <a:gdLst>
                    <a:gd name="T0" fmla="*/ 84 w 158"/>
                    <a:gd name="T1" fmla="*/ 51 h 159"/>
                    <a:gd name="T2" fmla="*/ 55 w 158"/>
                    <a:gd name="T3" fmla="*/ 56 h 159"/>
                    <a:gd name="T4" fmla="*/ 0 w 158"/>
                    <a:gd name="T5" fmla="*/ 137 h 159"/>
                    <a:gd name="T6" fmla="*/ 21 w 158"/>
                    <a:gd name="T7" fmla="*/ 159 h 159"/>
                    <a:gd name="T8" fmla="*/ 103 w 158"/>
                    <a:gd name="T9" fmla="*/ 104 h 159"/>
                    <a:gd name="T10" fmla="*/ 108 w 158"/>
                    <a:gd name="T11" fmla="*/ 75 h 159"/>
                    <a:gd name="T12" fmla="*/ 158 w 158"/>
                    <a:gd name="T13" fmla="*/ 24 h 159"/>
                    <a:gd name="T14" fmla="*/ 134 w 158"/>
                    <a:gd name="T15" fmla="*/ 0 h 159"/>
                    <a:gd name="T16" fmla="*/ 84 w 158"/>
                    <a:gd name="T17" fmla="*/ 5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159">
                      <a:moveTo>
                        <a:pt x="84" y="51"/>
                      </a:moveTo>
                      <a:lnTo>
                        <a:pt x="55" y="56"/>
                      </a:lnTo>
                      <a:lnTo>
                        <a:pt x="0" y="137"/>
                      </a:lnTo>
                      <a:lnTo>
                        <a:pt x="21" y="159"/>
                      </a:lnTo>
                      <a:lnTo>
                        <a:pt x="103" y="104"/>
                      </a:lnTo>
                      <a:lnTo>
                        <a:pt x="108" y="75"/>
                      </a:lnTo>
                      <a:lnTo>
                        <a:pt x="158" y="24"/>
                      </a:lnTo>
                      <a:lnTo>
                        <a:pt x="134" y="0"/>
                      </a:lnTo>
                      <a:lnTo>
                        <a:pt x="84" y="51"/>
                      </a:lnTo>
                      <a:close/>
                    </a:path>
                  </a:pathLst>
                </a:custGeom>
                <a:grpFill/>
                <a:ln>
                  <a:noFill/>
                </a:ln>
                <a:extLst/>
              </p:spPr>
              <p:txBody>
                <a:bodyPr/>
                <a:lstStyle/>
                <a:p>
                  <a:pPr defTabSz="1217769">
                    <a:defRPr/>
                  </a:pPr>
                  <a:endParaRPr lang="zh-CN" altLang="en-US" sz="1799">
                    <a:solidFill>
                      <a:prstClr val="black"/>
                    </a:solidFill>
                    <a:latin typeface="Arial"/>
                    <a:cs typeface="Arial" panose="020B0604020202020204" pitchFamily="34" charset="0"/>
                  </a:endParaRPr>
                </a:p>
              </p:txBody>
            </p:sp>
            <p:sp>
              <p:nvSpPr>
                <p:cNvPr id="412" name="Freeform 6">
                  <a:extLst>
                    <a:ext uri="{FF2B5EF4-FFF2-40B4-BE49-F238E27FC236}">
                      <a16:creationId xmlns:a16="http://schemas.microsoft.com/office/drawing/2014/main" id="{A3AF998F-10CE-4270-AB06-249F7DE1C6D2}"/>
                    </a:ext>
                  </a:extLst>
                </p:cNvPr>
                <p:cNvSpPr>
                  <a:spLocks noEditPoints="1"/>
                </p:cNvSpPr>
                <p:nvPr/>
              </p:nvSpPr>
              <p:spPr bwMode="auto">
                <a:xfrm>
                  <a:off x="-295275" y="2522538"/>
                  <a:ext cx="392113" cy="393700"/>
                </a:xfrm>
                <a:custGeom>
                  <a:avLst/>
                  <a:gdLst>
                    <a:gd name="T0" fmla="*/ 94 w 103"/>
                    <a:gd name="T1" fmla="*/ 9 h 103"/>
                    <a:gd name="T2" fmla="*/ 63 w 103"/>
                    <a:gd name="T3" fmla="*/ 9 h 103"/>
                    <a:gd name="T4" fmla="*/ 0 w 103"/>
                    <a:gd name="T5" fmla="*/ 71 h 103"/>
                    <a:gd name="T6" fmla="*/ 31 w 103"/>
                    <a:gd name="T7" fmla="*/ 103 h 103"/>
                    <a:gd name="T8" fmla="*/ 94 w 103"/>
                    <a:gd name="T9" fmla="*/ 40 h 103"/>
                    <a:gd name="T10" fmla="*/ 94 w 103"/>
                    <a:gd name="T11" fmla="*/ 9 h 103"/>
                    <a:gd name="T12" fmla="*/ 27 w 103"/>
                    <a:gd name="T13" fmla="*/ 69 h 103"/>
                    <a:gd name="T14" fmla="*/ 21 w 103"/>
                    <a:gd name="T15" fmla="*/ 69 h 103"/>
                    <a:gd name="T16" fmla="*/ 21 w 103"/>
                    <a:gd name="T17" fmla="*/ 64 h 103"/>
                    <a:gd name="T18" fmla="*/ 70 w 103"/>
                    <a:gd name="T19" fmla="*/ 15 h 103"/>
                    <a:gd name="T20" fmla="*/ 76 w 103"/>
                    <a:gd name="T21" fmla="*/ 15 h 103"/>
                    <a:gd name="T22" fmla="*/ 76 w 103"/>
                    <a:gd name="T23" fmla="*/ 20 h 103"/>
                    <a:gd name="T24" fmla="*/ 27 w 103"/>
                    <a:gd name="T25" fmla="*/ 69 h 103"/>
                    <a:gd name="T26" fmla="*/ 88 w 103"/>
                    <a:gd name="T27" fmla="*/ 32 h 103"/>
                    <a:gd name="T28" fmla="*/ 39 w 103"/>
                    <a:gd name="T29" fmla="*/ 81 h 103"/>
                    <a:gd name="T30" fmla="*/ 33 w 103"/>
                    <a:gd name="T31" fmla="*/ 81 h 103"/>
                    <a:gd name="T32" fmla="*/ 33 w 103"/>
                    <a:gd name="T33" fmla="*/ 76 h 103"/>
                    <a:gd name="T34" fmla="*/ 82 w 103"/>
                    <a:gd name="T35" fmla="*/ 27 h 103"/>
                    <a:gd name="T36" fmla="*/ 88 w 103"/>
                    <a:gd name="T37" fmla="*/ 27 h 103"/>
                    <a:gd name="T38" fmla="*/ 88 w 103"/>
                    <a:gd name="T39" fmla="*/ 3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3" h="103">
                      <a:moveTo>
                        <a:pt x="94" y="9"/>
                      </a:moveTo>
                      <a:cubicBezTo>
                        <a:pt x="85" y="0"/>
                        <a:pt x="71" y="0"/>
                        <a:pt x="63" y="9"/>
                      </a:cubicBezTo>
                      <a:cubicBezTo>
                        <a:pt x="0" y="71"/>
                        <a:pt x="0" y="71"/>
                        <a:pt x="0" y="71"/>
                      </a:cubicBezTo>
                      <a:cubicBezTo>
                        <a:pt x="31" y="103"/>
                        <a:pt x="31" y="103"/>
                        <a:pt x="31" y="103"/>
                      </a:cubicBezTo>
                      <a:cubicBezTo>
                        <a:pt x="94" y="40"/>
                        <a:pt x="94" y="40"/>
                        <a:pt x="94" y="40"/>
                      </a:cubicBezTo>
                      <a:cubicBezTo>
                        <a:pt x="103" y="32"/>
                        <a:pt x="103" y="18"/>
                        <a:pt x="94" y="9"/>
                      </a:cubicBezTo>
                      <a:close/>
                      <a:moveTo>
                        <a:pt x="27" y="69"/>
                      </a:moveTo>
                      <a:cubicBezTo>
                        <a:pt x="26" y="71"/>
                        <a:pt x="23" y="71"/>
                        <a:pt x="21" y="69"/>
                      </a:cubicBezTo>
                      <a:cubicBezTo>
                        <a:pt x="20" y="68"/>
                        <a:pt x="20" y="65"/>
                        <a:pt x="21" y="64"/>
                      </a:cubicBezTo>
                      <a:cubicBezTo>
                        <a:pt x="70" y="15"/>
                        <a:pt x="70" y="15"/>
                        <a:pt x="70" y="15"/>
                      </a:cubicBezTo>
                      <a:cubicBezTo>
                        <a:pt x="72" y="13"/>
                        <a:pt x="75" y="13"/>
                        <a:pt x="76" y="15"/>
                      </a:cubicBezTo>
                      <a:cubicBezTo>
                        <a:pt x="78" y="16"/>
                        <a:pt x="78" y="19"/>
                        <a:pt x="76" y="20"/>
                      </a:cubicBezTo>
                      <a:lnTo>
                        <a:pt x="27" y="69"/>
                      </a:lnTo>
                      <a:close/>
                      <a:moveTo>
                        <a:pt x="88" y="32"/>
                      </a:moveTo>
                      <a:cubicBezTo>
                        <a:pt x="39" y="81"/>
                        <a:pt x="39" y="81"/>
                        <a:pt x="39" y="81"/>
                      </a:cubicBezTo>
                      <a:cubicBezTo>
                        <a:pt x="38" y="83"/>
                        <a:pt x="35" y="83"/>
                        <a:pt x="33" y="81"/>
                      </a:cubicBezTo>
                      <a:cubicBezTo>
                        <a:pt x="32" y="80"/>
                        <a:pt x="32" y="77"/>
                        <a:pt x="33" y="76"/>
                      </a:cubicBezTo>
                      <a:cubicBezTo>
                        <a:pt x="82" y="27"/>
                        <a:pt x="82" y="27"/>
                        <a:pt x="82" y="27"/>
                      </a:cubicBezTo>
                      <a:cubicBezTo>
                        <a:pt x="84" y="25"/>
                        <a:pt x="87" y="25"/>
                        <a:pt x="88" y="27"/>
                      </a:cubicBezTo>
                      <a:cubicBezTo>
                        <a:pt x="90" y="28"/>
                        <a:pt x="90" y="31"/>
                        <a:pt x="88" y="32"/>
                      </a:cubicBezTo>
                      <a:close/>
                    </a:path>
                  </a:pathLst>
                </a:custGeom>
                <a:grpFill/>
                <a:ln>
                  <a:noFill/>
                </a:ln>
                <a:extLst/>
              </p:spPr>
              <p:txBody>
                <a:bodyPr/>
                <a:lstStyle/>
                <a:p>
                  <a:pPr defTabSz="1217769">
                    <a:defRPr/>
                  </a:pPr>
                  <a:endParaRPr lang="zh-CN" altLang="en-US" sz="1799">
                    <a:solidFill>
                      <a:prstClr val="black"/>
                    </a:solidFill>
                    <a:latin typeface="Arial"/>
                    <a:cs typeface="Arial" panose="020B0604020202020204" pitchFamily="34" charset="0"/>
                  </a:endParaRPr>
                </a:p>
              </p:txBody>
            </p:sp>
            <p:sp>
              <p:nvSpPr>
                <p:cNvPr id="413" name="Freeform 7">
                  <a:extLst>
                    <a:ext uri="{FF2B5EF4-FFF2-40B4-BE49-F238E27FC236}">
                      <a16:creationId xmlns:a16="http://schemas.microsoft.com/office/drawing/2014/main" id="{1F800494-2298-49E9-AAB5-8AE08C528A0F}"/>
                    </a:ext>
                  </a:extLst>
                </p:cNvPr>
                <p:cNvSpPr>
                  <a:spLocks noEditPoints="1"/>
                </p:cNvSpPr>
                <p:nvPr/>
              </p:nvSpPr>
              <p:spPr bwMode="auto">
                <a:xfrm>
                  <a:off x="-185737" y="2854325"/>
                  <a:ext cx="268288" cy="268287"/>
                </a:xfrm>
                <a:custGeom>
                  <a:avLst/>
                  <a:gdLst>
                    <a:gd name="T0" fmla="*/ 61 w 70"/>
                    <a:gd name="T1" fmla="*/ 30 h 70"/>
                    <a:gd name="T2" fmla="*/ 61 w 70"/>
                    <a:gd name="T3" fmla="*/ 30 h 70"/>
                    <a:gd name="T4" fmla="*/ 29 w 70"/>
                    <a:gd name="T5" fmla="*/ 0 h 70"/>
                    <a:gd name="T6" fmla="*/ 0 w 70"/>
                    <a:gd name="T7" fmla="*/ 29 h 70"/>
                    <a:gd name="T8" fmla="*/ 30 w 70"/>
                    <a:gd name="T9" fmla="*/ 61 h 70"/>
                    <a:gd name="T10" fmla="*/ 30 w 70"/>
                    <a:gd name="T11" fmla="*/ 61 h 70"/>
                    <a:gd name="T12" fmla="*/ 62 w 70"/>
                    <a:gd name="T13" fmla="*/ 61 h 70"/>
                    <a:gd name="T14" fmla="*/ 61 w 70"/>
                    <a:gd name="T15" fmla="*/ 30 h 70"/>
                    <a:gd name="T16" fmla="*/ 52 w 70"/>
                    <a:gd name="T17" fmla="*/ 52 h 70"/>
                    <a:gd name="T18" fmla="*/ 40 w 70"/>
                    <a:gd name="T19" fmla="*/ 52 h 70"/>
                    <a:gd name="T20" fmla="*/ 40 w 70"/>
                    <a:gd name="T21" fmla="*/ 39 h 70"/>
                    <a:gd name="T22" fmla="*/ 52 w 70"/>
                    <a:gd name="T23" fmla="*/ 39 h 70"/>
                    <a:gd name="T24" fmla="*/ 52 w 70"/>
                    <a:gd name="T25" fmla="*/ 5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70">
                      <a:moveTo>
                        <a:pt x="61" y="30"/>
                      </a:moveTo>
                      <a:cubicBezTo>
                        <a:pt x="61" y="30"/>
                        <a:pt x="61" y="30"/>
                        <a:pt x="61" y="30"/>
                      </a:cubicBezTo>
                      <a:cubicBezTo>
                        <a:pt x="29" y="0"/>
                        <a:pt x="29" y="0"/>
                        <a:pt x="29" y="0"/>
                      </a:cubicBezTo>
                      <a:cubicBezTo>
                        <a:pt x="0" y="29"/>
                        <a:pt x="0" y="29"/>
                        <a:pt x="0" y="29"/>
                      </a:cubicBezTo>
                      <a:cubicBezTo>
                        <a:pt x="14" y="43"/>
                        <a:pt x="25" y="55"/>
                        <a:pt x="30" y="61"/>
                      </a:cubicBezTo>
                      <a:cubicBezTo>
                        <a:pt x="30" y="61"/>
                        <a:pt x="30" y="61"/>
                        <a:pt x="30" y="61"/>
                      </a:cubicBezTo>
                      <a:cubicBezTo>
                        <a:pt x="39" y="69"/>
                        <a:pt x="53" y="70"/>
                        <a:pt x="62" y="61"/>
                      </a:cubicBezTo>
                      <a:cubicBezTo>
                        <a:pt x="70" y="52"/>
                        <a:pt x="70" y="38"/>
                        <a:pt x="61" y="30"/>
                      </a:cubicBezTo>
                      <a:close/>
                      <a:moveTo>
                        <a:pt x="52" y="52"/>
                      </a:moveTo>
                      <a:cubicBezTo>
                        <a:pt x="49" y="55"/>
                        <a:pt x="43" y="55"/>
                        <a:pt x="40" y="52"/>
                      </a:cubicBezTo>
                      <a:cubicBezTo>
                        <a:pt x="36" y="48"/>
                        <a:pt x="36" y="43"/>
                        <a:pt x="40" y="39"/>
                      </a:cubicBezTo>
                      <a:cubicBezTo>
                        <a:pt x="43" y="36"/>
                        <a:pt x="49" y="36"/>
                        <a:pt x="52" y="39"/>
                      </a:cubicBezTo>
                      <a:cubicBezTo>
                        <a:pt x="56" y="43"/>
                        <a:pt x="56" y="48"/>
                        <a:pt x="52" y="52"/>
                      </a:cubicBezTo>
                      <a:close/>
                    </a:path>
                  </a:pathLst>
                </a:custGeom>
                <a:grpFill/>
                <a:ln>
                  <a:noFill/>
                </a:ln>
                <a:extLst/>
              </p:spPr>
              <p:txBody>
                <a:bodyPr/>
                <a:lstStyle/>
                <a:p>
                  <a:pPr defTabSz="1217769">
                    <a:defRPr/>
                  </a:pPr>
                  <a:endParaRPr lang="zh-CN" altLang="en-US" sz="1799">
                    <a:solidFill>
                      <a:prstClr val="black"/>
                    </a:solidFill>
                    <a:latin typeface="Arial"/>
                    <a:cs typeface="Arial" panose="020B0604020202020204" pitchFamily="34" charset="0"/>
                  </a:endParaRPr>
                </a:p>
              </p:txBody>
            </p:sp>
            <p:sp>
              <p:nvSpPr>
                <p:cNvPr id="414" name="Freeform 8">
                  <a:extLst>
                    <a:ext uri="{FF2B5EF4-FFF2-40B4-BE49-F238E27FC236}">
                      <a16:creationId xmlns:a16="http://schemas.microsoft.com/office/drawing/2014/main" id="{0BAD10A4-6F92-4F1C-88D7-C4452DBD6CF5}"/>
                    </a:ext>
                  </a:extLst>
                </p:cNvPr>
                <p:cNvSpPr>
                  <a:spLocks/>
                </p:cNvSpPr>
                <p:nvPr/>
              </p:nvSpPr>
              <p:spPr bwMode="auto">
                <a:xfrm>
                  <a:off x="-552451" y="2484438"/>
                  <a:ext cx="314325" cy="312737"/>
                </a:xfrm>
                <a:custGeom>
                  <a:avLst/>
                  <a:gdLst>
                    <a:gd name="T0" fmla="*/ 41 w 82"/>
                    <a:gd name="T1" fmla="*/ 0 h 82"/>
                    <a:gd name="T2" fmla="*/ 25 w 82"/>
                    <a:gd name="T3" fmla="*/ 3 h 82"/>
                    <a:gd name="T4" fmla="*/ 47 w 82"/>
                    <a:gd name="T5" fmla="*/ 25 h 82"/>
                    <a:gd name="T6" fmla="*/ 47 w 82"/>
                    <a:gd name="T7" fmla="*/ 39 h 82"/>
                    <a:gd name="T8" fmla="*/ 39 w 82"/>
                    <a:gd name="T9" fmla="*/ 48 h 82"/>
                    <a:gd name="T10" fmla="*/ 24 w 82"/>
                    <a:gd name="T11" fmla="*/ 48 h 82"/>
                    <a:gd name="T12" fmla="*/ 2 w 82"/>
                    <a:gd name="T13" fmla="*/ 26 h 82"/>
                    <a:gd name="T14" fmla="*/ 0 w 82"/>
                    <a:gd name="T15" fmla="*/ 41 h 82"/>
                    <a:gd name="T16" fmla="*/ 41 w 82"/>
                    <a:gd name="T17" fmla="*/ 82 h 82"/>
                    <a:gd name="T18" fmla="*/ 82 w 82"/>
                    <a:gd name="T19" fmla="*/ 41 h 82"/>
                    <a:gd name="T20" fmla="*/ 41 w 82"/>
                    <a:gd name="T21"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82">
                      <a:moveTo>
                        <a:pt x="41" y="0"/>
                      </a:moveTo>
                      <a:cubicBezTo>
                        <a:pt x="35" y="0"/>
                        <a:pt x="30" y="1"/>
                        <a:pt x="25" y="3"/>
                      </a:cubicBezTo>
                      <a:cubicBezTo>
                        <a:pt x="47" y="25"/>
                        <a:pt x="47" y="25"/>
                        <a:pt x="47" y="25"/>
                      </a:cubicBezTo>
                      <a:cubicBezTo>
                        <a:pt x="51" y="29"/>
                        <a:pt x="51" y="35"/>
                        <a:pt x="47" y="39"/>
                      </a:cubicBezTo>
                      <a:cubicBezTo>
                        <a:pt x="39" y="48"/>
                        <a:pt x="39" y="48"/>
                        <a:pt x="39" y="48"/>
                      </a:cubicBezTo>
                      <a:cubicBezTo>
                        <a:pt x="35" y="52"/>
                        <a:pt x="28" y="52"/>
                        <a:pt x="24" y="48"/>
                      </a:cubicBezTo>
                      <a:cubicBezTo>
                        <a:pt x="2" y="26"/>
                        <a:pt x="2" y="26"/>
                        <a:pt x="2" y="26"/>
                      </a:cubicBezTo>
                      <a:cubicBezTo>
                        <a:pt x="1" y="30"/>
                        <a:pt x="0" y="35"/>
                        <a:pt x="0" y="41"/>
                      </a:cubicBezTo>
                      <a:cubicBezTo>
                        <a:pt x="0" y="63"/>
                        <a:pt x="18" y="82"/>
                        <a:pt x="41" y="82"/>
                      </a:cubicBezTo>
                      <a:cubicBezTo>
                        <a:pt x="63" y="82"/>
                        <a:pt x="82" y="63"/>
                        <a:pt x="82" y="41"/>
                      </a:cubicBezTo>
                      <a:cubicBezTo>
                        <a:pt x="82" y="18"/>
                        <a:pt x="63" y="0"/>
                        <a:pt x="41" y="0"/>
                      </a:cubicBezTo>
                      <a:close/>
                    </a:path>
                  </a:pathLst>
                </a:custGeom>
                <a:grpFill/>
                <a:ln>
                  <a:noFill/>
                </a:ln>
                <a:extLst/>
              </p:spPr>
              <p:txBody>
                <a:bodyPr/>
                <a:lstStyle/>
                <a:p>
                  <a:pPr defTabSz="1217769">
                    <a:defRPr/>
                  </a:pPr>
                  <a:endParaRPr lang="zh-CN" altLang="en-US" sz="1799">
                    <a:solidFill>
                      <a:prstClr val="black"/>
                    </a:solidFill>
                    <a:latin typeface="Arial"/>
                    <a:cs typeface="Arial" panose="020B0604020202020204" pitchFamily="34" charset="0"/>
                  </a:endParaRPr>
                </a:p>
              </p:txBody>
            </p:sp>
          </p:grpSp>
          <p:grpSp>
            <p:nvGrpSpPr>
              <p:cNvPr id="406" name="组合 11">
                <a:extLst>
                  <a:ext uri="{FF2B5EF4-FFF2-40B4-BE49-F238E27FC236}">
                    <a16:creationId xmlns:a16="http://schemas.microsoft.com/office/drawing/2014/main" id="{9082AFFE-5B77-4211-8E2C-79C90B08CC34}"/>
                  </a:ext>
                </a:extLst>
              </p:cNvPr>
              <p:cNvGrpSpPr/>
              <p:nvPr/>
            </p:nvGrpSpPr>
            <p:grpSpPr>
              <a:xfrm>
                <a:off x="3189924" y="1536675"/>
                <a:ext cx="133014" cy="120044"/>
                <a:chOff x="-552451" y="2484438"/>
                <a:chExt cx="649289" cy="638174"/>
              </a:xfrm>
              <a:solidFill>
                <a:srgbClr val="C00000"/>
              </a:solidFill>
            </p:grpSpPr>
            <p:sp>
              <p:nvSpPr>
                <p:cNvPr id="407" name="Freeform 5">
                  <a:extLst>
                    <a:ext uri="{FF2B5EF4-FFF2-40B4-BE49-F238E27FC236}">
                      <a16:creationId xmlns:a16="http://schemas.microsoft.com/office/drawing/2014/main" id="{96E3FDF2-66AB-4CBD-B6F9-4BE77EA833DD}"/>
                    </a:ext>
                  </a:extLst>
                </p:cNvPr>
                <p:cNvSpPr>
                  <a:spLocks/>
                </p:cNvSpPr>
                <p:nvPr/>
              </p:nvSpPr>
              <p:spPr bwMode="auto">
                <a:xfrm>
                  <a:off x="-493713" y="2854325"/>
                  <a:ext cx="250825" cy="252412"/>
                </a:xfrm>
                <a:custGeom>
                  <a:avLst/>
                  <a:gdLst>
                    <a:gd name="T0" fmla="*/ 84 w 158"/>
                    <a:gd name="T1" fmla="*/ 51 h 159"/>
                    <a:gd name="T2" fmla="*/ 55 w 158"/>
                    <a:gd name="T3" fmla="*/ 56 h 159"/>
                    <a:gd name="T4" fmla="*/ 0 w 158"/>
                    <a:gd name="T5" fmla="*/ 137 h 159"/>
                    <a:gd name="T6" fmla="*/ 21 w 158"/>
                    <a:gd name="T7" fmla="*/ 159 h 159"/>
                    <a:gd name="T8" fmla="*/ 103 w 158"/>
                    <a:gd name="T9" fmla="*/ 104 h 159"/>
                    <a:gd name="T10" fmla="*/ 108 w 158"/>
                    <a:gd name="T11" fmla="*/ 75 h 159"/>
                    <a:gd name="T12" fmla="*/ 158 w 158"/>
                    <a:gd name="T13" fmla="*/ 24 h 159"/>
                    <a:gd name="T14" fmla="*/ 134 w 158"/>
                    <a:gd name="T15" fmla="*/ 0 h 159"/>
                    <a:gd name="T16" fmla="*/ 84 w 158"/>
                    <a:gd name="T17" fmla="*/ 5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159">
                      <a:moveTo>
                        <a:pt x="84" y="51"/>
                      </a:moveTo>
                      <a:lnTo>
                        <a:pt x="55" y="56"/>
                      </a:lnTo>
                      <a:lnTo>
                        <a:pt x="0" y="137"/>
                      </a:lnTo>
                      <a:lnTo>
                        <a:pt x="21" y="159"/>
                      </a:lnTo>
                      <a:lnTo>
                        <a:pt x="103" y="104"/>
                      </a:lnTo>
                      <a:lnTo>
                        <a:pt x="108" y="75"/>
                      </a:lnTo>
                      <a:lnTo>
                        <a:pt x="158" y="24"/>
                      </a:lnTo>
                      <a:lnTo>
                        <a:pt x="134" y="0"/>
                      </a:lnTo>
                      <a:lnTo>
                        <a:pt x="84" y="51"/>
                      </a:lnTo>
                      <a:close/>
                    </a:path>
                  </a:pathLst>
                </a:custGeom>
                <a:grpFill/>
                <a:ln>
                  <a:noFill/>
                </a:ln>
                <a:extLst/>
              </p:spPr>
              <p:txBody>
                <a:bodyPr/>
                <a:lstStyle/>
                <a:p>
                  <a:pPr defTabSz="1217769">
                    <a:defRPr/>
                  </a:pPr>
                  <a:endParaRPr lang="zh-CN" altLang="en-US" sz="1799">
                    <a:solidFill>
                      <a:prstClr val="black"/>
                    </a:solidFill>
                    <a:latin typeface="Arial"/>
                    <a:cs typeface="Arial" panose="020B0604020202020204" pitchFamily="34" charset="0"/>
                  </a:endParaRPr>
                </a:p>
              </p:txBody>
            </p:sp>
            <p:sp>
              <p:nvSpPr>
                <p:cNvPr id="408" name="Freeform 6">
                  <a:extLst>
                    <a:ext uri="{FF2B5EF4-FFF2-40B4-BE49-F238E27FC236}">
                      <a16:creationId xmlns:a16="http://schemas.microsoft.com/office/drawing/2014/main" id="{0CF2D71D-12E9-4D8F-A4DB-82DBD5EBE865}"/>
                    </a:ext>
                  </a:extLst>
                </p:cNvPr>
                <p:cNvSpPr>
                  <a:spLocks noEditPoints="1"/>
                </p:cNvSpPr>
                <p:nvPr/>
              </p:nvSpPr>
              <p:spPr bwMode="auto">
                <a:xfrm>
                  <a:off x="-295275" y="2522538"/>
                  <a:ext cx="392113" cy="393700"/>
                </a:xfrm>
                <a:custGeom>
                  <a:avLst/>
                  <a:gdLst>
                    <a:gd name="T0" fmla="*/ 94 w 103"/>
                    <a:gd name="T1" fmla="*/ 9 h 103"/>
                    <a:gd name="T2" fmla="*/ 63 w 103"/>
                    <a:gd name="T3" fmla="*/ 9 h 103"/>
                    <a:gd name="T4" fmla="*/ 0 w 103"/>
                    <a:gd name="T5" fmla="*/ 71 h 103"/>
                    <a:gd name="T6" fmla="*/ 31 w 103"/>
                    <a:gd name="T7" fmla="*/ 103 h 103"/>
                    <a:gd name="T8" fmla="*/ 94 w 103"/>
                    <a:gd name="T9" fmla="*/ 40 h 103"/>
                    <a:gd name="T10" fmla="*/ 94 w 103"/>
                    <a:gd name="T11" fmla="*/ 9 h 103"/>
                    <a:gd name="T12" fmla="*/ 27 w 103"/>
                    <a:gd name="T13" fmla="*/ 69 h 103"/>
                    <a:gd name="T14" fmla="*/ 21 w 103"/>
                    <a:gd name="T15" fmla="*/ 69 h 103"/>
                    <a:gd name="T16" fmla="*/ 21 w 103"/>
                    <a:gd name="T17" fmla="*/ 64 h 103"/>
                    <a:gd name="T18" fmla="*/ 70 w 103"/>
                    <a:gd name="T19" fmla="*/ 15 h 103"/>
                    <a:gd name="T20" fmla="*/ 76 w 103"/>
                    <a:gd name="T21" fmla="*/ 15 h 103"/>
                    <a:gd name="T22" fmla="*/ 76 w 103"/>
                    <a:gd name="T23" fmla="*/ 20 h 103"/>
                    <a:gd name="T24" fmla="*/ 27 w 103"/>
                    <a:gd name="T25" fmla="*/ 69 h 103"/>
                    <a:gd name="T26" fmla="*/ 88 w 103"/>
                    <a:gd name="T27" fmla="*/ 32 h 103"/>
                    <a:gd name="T28" fmla="*/ 39 w 103"/>
                    <a:gd name="T29" fmla="*/ 81 h 103"/>
                    <a:gd name="T30" fmla="*/ 33 w 103"/>
                    <a:gd name="T31" fmla="*/ 81 h 103"/>
                    <a:gd name="T32" fmla="*/ 33 w 103"/>
                    <a:gd name="T33" fmla="*/ 76 h 103"/>
                    <a:gd name="T34" fmla="*/ 82 w 103"/>
                    <a:gd name="T35" fmla="*/ 27 h 103"/>
                    <a:gd name="T36" fmla="*/ 88 w 103"/>
                    <a:gd name="T37" fmla="*/ 27 h 103"/>
                    <a:gd name="T38" fmla="*/ 88 w 103"/>
                    <a:gd name="T39" fmla="*/ 3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3" h="103">
                      <a:moveTo>
                        <a:pt x="94" y="9"/>
                      </a:moveTo>
                      <a:cubicBezTo>
                        <a:pt x="85" y="0"/>
                        <a:pt x="71" y="0"/>
                        <a:pt x="63" y="9"/>
                      </a:cubicBezTo>
                      <a:cubicBezTo>
                        <a:pt x="0" y="71"/>
                        <a:pt x="0" y="71"/>
                        <a:pt x="0" y="71"/>
                      </a:cubicBezTo>
                      <a:cubicBezTo>
                        <a:pt x="31" y="103"/>
                        <a:pt x="31" y="103"/>
                        <a:pt x="31" y="103"/>
                      </a:cubicBezTo>
                      <a:cubicBezTo>
                        <a:pt x="94" y="40"/>
                        <a:pt x="94" y="40"/>
                        <a:pt x="94" y="40"/>
                      </a:cubicBezTo>
                      <a:cubicBezTo>
                        <a:pt x="103" y="32"/>
                        <a:pt x="103" y="18"/>
                        <a:pt x="94" y="9"/>
                      </a:cubicBezTo>
                      <a:close/>
                      <a:moveTo>
                        <a:pt x="27" y="69"/>
                      </a:moveTo>
                      <a:cubicBezTo>
                        <a:pt x="26" y="71"/>
                        <a:pt x="23" y="71"/>
                        <a:pt x="21" y="69"/>
                      </a:cubicBezTo>
                      <a:cubicBezTo>
                        <a:pt x="20" y="68"/>
                        <a:pt x="20" y="65"/>
                        <a:pt x="21" y="64"/>
                      </a:cubicBezTo>
                      <a:cubicBezTo>
                        <a:pt x="70" y="15"/>
                        <a:pt x="70" y="15"/>
                        <a:pt x="70" y="15"/>
                      </a:cubicBezTo>
                      <a:cubicBezTo>
                        <a:pt x="72" y="13"/>
                        <a:pt x="75" y="13"/>
                        <a:pt x="76" y="15"/>
                      </a:cubicBezTo>
                      <a:cubicBezTo>
                        <a:pt x="78" y="16"/>
                        <a:pt x="78" y="19"/>
                        <a:pt x="76" y="20"/>
                      </a:cubicBezTo>
                      <a:lnTo>
                        <a:pt x="27" y="69"/>
                      </a:lnTo>
                      <a:close/>
                      <a:moveTo>
                        <a:pt x="88" y="32"/>
                      </a:moveTo>
                      <a:cubicBezTo>
                        <a:pt x="39" y="81"/>
                        <a:pt x="39" y="81"/>
                        <a:pt x="39" y="81"/>
                      </a:cubicBezTo>
                      <a:cubicBezTo>
                        <a:pt x="38" y="83"/>
                        <a:pt x="35" y="83"/>
                        <a:pt x="33" y="81"/>
                      </a:cubicBezTo>
                      <a:cubicBezTo>
                        <a:pt x="32" y="80"/>
                        <a:pt x="32" y="77"/>
                        <a:pt x="33" y="76"/>
                      </a:cubicBezTo>
                      <a:cubicBezTo>
                        <a:pt x="82" y="27"/>
                        <a:pt x="82" y="27"/>
                        <a:pt x="82" y="27"/>
                      </a:cubicBezTo>
                      <a:cubicBezTo>
                        <a:pt x="84" y="25"/>
                        <a:pt x="87" y="25"/>
                        <a:pt x="88" y="27"/>
                      </a:cubicBezTo>
                      <a:cubicBezTo>
                        <a:pt x="90" y="28"/>
                        <a:pt x="90" y="31"/>
                        <a:pt x="88" y="32"/>
                      </a:cubicBezTo>
                      <a:close/>
                    </a:path>
                  </a:pathLst>
                </a:custGeom>
                <a:grpFill/>
                <a:ln>
                  <a:noFill/>
                </a:ln>
                <a:extLst/>
              </p:spPr>
              <p:txBody>
                <a:bodyPr/>
                <a:lstStyle/>
                <a:p>
                  <a:pPr defTabSz="1217769">
                    <a:defRPr/>
                  </a:pPr>
                  <a:endParaRPr lang="zh-CN" altLang="en-US" sz="1799">
                    <a:solidFill>
                      <a:prstClr val="black"/>
                    </a:solidFill>
                    <a:latin typeface="Arial"/>
                    <a:cs typeface="Arial" panose="020B0604020202020204" pitchFamily="34" charset="0"/>
                  </a:endParaRPr>
                </a:p>
              </p:txBody>
            </p:sp>
            <p:sp>
              <p:nvSpPr>
                <p:cNvPr id="409" name="Freeform 7">
                  <a:extLst>
                    <a:ext uri="{FF2B5EF4-FFF2-40B4-BE49-F238E27FC236}">
                      <a16:creationId xmlns:a16="http://schemas.microsoft.com/office/drawing/2014/main" id="{9667B229-719A-49A8-9B77-E334524BA8A6}"/>
                    </a:ext>
                  </a:extLst>
                </p:cNvPr>
                <p:cNvSpPr>
                  <a:spLocks noEditPoints="1"/>
                </p:cNvSpPr>
                <p:nvPr/>
              </p:nvSpPr>
              <p:spPr bwMode="auto">
                <a:xfrm>
                  <a:off x="-185737" y="2854325"/>
                  <a:ext cx="268288" cy="268287"/>
                </a:xfrm>
                <a:custGeom>
                  <a:avLst/>
                  <a:gdLst>
                    <a:gd name="T0" fmla="*/ 61 w 70"/>
                    <a:gd name="T1" fmla="*/ 30 h 70"/>
                    <a:gd name="T2" fmla="*/ 61 w 70"/>
                    <a:gd name="T3" fmla="*/ 30 h 70"/>
                    <a:gd name="T4" fmla="*/ 29 w 70"/>
                    <a:gd name="T5" fmla="*/ 0 h 70"/>
                    <a:gd name="T6" fmla="*/ 0 w 70"/>
                    <a:gd name="T7" fmla="*/ 29 h 70"/>
                    <a:gd name="T8" fmla="*/ 30 w 70"/>
                    <a:gd name="T9" fmla="*/ 61 h 70"/>
                    <a:gd name="T10" fmla="*/ 30 w 70"/>
                    <a:gd name="T11" fmla="*/ 61 h 70"/>
                    <a:gd name="T12" fmla="*/ 62 w 70"/>
                    <a:gd name="T13" fmla="*/ 61 h 70"/>
                    <a:gd name="T14" fmla="*/ 61 w 70"/>
                    <a:gd name="T15" fmla="*/ 30 h 70"/>
                    <a:gd name="T16" fmla="*/ 52 w 70"/>
                    <a:gd name="T17" fmla="*/ 52 h 70"/>
                    <a:gd name="T18" fmla="*/ 40 w 70"/>
                    <a:gd name="T19" fmla="*/ 52 h 70"/>
                    <a:gd name="T20" fmla="*/ 40 w 70"/>
                    <a:gd name="T21" fmla="*/ 39 h 70"/>
                    <a:gd name="T22" fmla="*/ 52 w 70"/>
                    <a:gd name="T23" fmla="*/ 39 h 70"/>
                    <a:gd name="T24" fmla="*/ 52 w 70"/>
                    <a:gd name="T25" fmla="*/ 5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70">
                      <a:moveTo>
                        <a:pt x="61" y="30"/>
                      </a:moveTo>
                      <a:cubicBezTo>
                        <a:pt x="61" y="30"/>
                        <a:pt x="61" y="30"/>
                        <a:pt x="61" y="30"/>
                      </a:cubicBezTo>
                      <a:cubicBezTo>
                        <a:pt x="29" y="0"/>
                        <a:pt x="29" y="0"/>
                        <a:pt x="29" y="0"/>
                      </a:cubicBezTo>
                      <a:cubicBezTo>
                        <a:pt x="0" y="29"/>
                        <a:pt x="0" y="29"/>
                        <a:pt x="0" y="29"/>
                      </a:cubicBezTo>
                      <a:cubicBezTo>
                        <a:pt x="14" y="43"/>
                        <a:pt x="25" y="55"/>
                        <a:pt x="30" y="61"/>
                      </a:cubicBezTo>
                      <a:cubicBezTo>
                        <a:pt x="30" y="61"/>
                        <a:pt x="30" y="61"/>
                        <a:pt x="30" y="61"/>
                      </a:cubicBezTo>
                      <a:cubicBezTo>
                        <a:pt x="39" y="69"/>
                        <a:pt x="53" y="70"/>
                        <a:pt x="62" y="61"/>
                      </a:cubicBezTo>
                      <a:cubicBezTo>
                        <a:pt x="70" y="52"/>
                        <a:pt x="70" y="38"/>
                        <a:pt x="61" y="30"/>
                      </a:cubicBezTo>
                      <a:close/>
                      <a:moveTo>
                        <a:pt x="52" y="52"/>
                      </a:moveTo>
                      <a:cubicBezTo>
                        <a:pt x="49" y="55"/>
                        <a:pt x="43" y="55"/>
                        <a:pt x="40" y="52"/>
                      </a:cubicBezTo>
                      <a:cubicBezTo>
                        <a:pt x="36" y="48"/>
                        <a:pt x="36" y="43"/>
                        <a:pt x="40" y="39"/>
                      </a:cubicBezTo>
                      <a:cubicBezTo>
                        <a:pt x="43" y="36"/>
                        <a:pt x="49" y="36"/>
                        <a:pt x="52" y="39"/>
                      </a:cubicBezTo>
                      <a:cubicBezTo>
                        <a:pt x="56" y="43"/>
                        <a:pt x="56" y="48"/>
                        <a:pt x="52" y="52"/>
                      </a:cubicBezTo>
                      <a:close/>
                    </a:path>
                  </a:pathLst>
                </a:custGeom>
                <a:grpFill/>
                <a:ln>
                  <a:noFill/>
                </a:ln>
                <a:extLst/>
              </p:spPr>
              <p:txBody>
                <a:bodyPr/>
                <a:lstStyle/>
                <a:p>
                  <a:pPr defTabSz="1217769">
                    <a:defRPr/>
                  </a:pPr>
                  <a:endParaRPr lang="zh-CN" altLang="en-US" sz="1799">
                    <a:solidFill>
                      <a:prstClr val="black"/>
                    </a:solidFill>
                    <a:latin typeface="Arial"/>
                    <a:cs typeface="Arial" panose="020B0604020202020204" pitchFamily="34" charset="0"/>
                  </a:endParaRPr>
                </a:p>
              </p:txBody>
            </p:sp>
            <p:sp>
              <p:nvSpPr>
                <p:cNvPr id="410" name="Freeform 8">
                  <a:extLst>
                    <a:ext uri="{FF2B5EF4-FFF2-40B4-BE49-F238E27FC236}">
                      <a16:creationId xmlns:a16="http://schemas.microsoft.com/office/drawing/2014/main" id="{27B52969-9D66-4F88-86A3-8F0F782BC93C}"/>
                    </a:ext>
                  </a:extLst>
                </p:cNvPr>
                <p:cNvSpPr>
                  <a:spLocks/>
                </p:cNvSpPr>
                <p:nvPr/>
              </p:nvSpPr>
              <p:spPr bwMode="auto">
                <a:xfrm>
                  <a:off x="-552451" y="2484438"/>
                  <a:ext cx="314325" cy="312737"/>
                </a:xfrm>
                <a:custGeom>
                  <a:avLst/>
                  <a:gdLst>
                    <a:gd name="T0" fmla="*/ 41 w 82"/>
                    <a:gd name="T1" fmla="*/ 0 h 82"/>
                    <a:gd name="T2" fmla="*/ 25 w 82"/>
                    <a:gd name="T3" fmla="*/ 3 h 82"/>
                    <a:gd name="T4" fmla="*/ 47 w 82"/>
                    <a:gd name="T5" fmla="*/ 25 h 82"/>
                    <a:gd name="T6" fmla="*/ 47 w 82"/>
                    <a:gd name="T7" fmla="*/ 39 h 82"/>
                    <a:gd name="T8" fmla="*/ 39 w 82"/>
                    <a:gd name="T9" fmla="*/ 48 h 82"/>
                    <a:gd name="T10" fmla="*/ 24 w 82"/>
                    <a:gd name="T11" fmla="*/ 48 h 82"/>
                    <a:gd name="T12" fmla="*/ 2 w 82"/>
                    <a:gd name="T13" fmla="*/ 26 h 82"/>
                    <a:gd name="T14" fmla="*/ 0 w 82"/>
                    <a:gd name="T15" fmla="*/ 41 h 82"/>
                    <a:gd name="T16" fmla="*/ 41 w 82"/>
                    <a:gd name="T17" fmla="*/ 82 h 82"/>
                    <a:gd name="T18" fmla="*/ 82 w 82"/>
                    <a:gd name="T19" fmla="*/ 41 h 82"/>
                    <a:gd name="T20" fmla="*/ 41 w 82"/>
                    <a:gd name="T21"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82">
                      <a:moveTo>
                        <a:pt x="41" y="0"/>
                      </a:moveTo>
                      <a:cubicBezTo>
                        <a:pt x="35" y="0"/>
                        <a:pt x="30" y="1"/>
                        <a:pt x="25" y="3"/>
                      </a:cubicBezTo>
                      <a:cubicBezTo>
                        <a:pt x="47" y="25"/>
                        <a:pt x="47" y="25"/>
                        <a:pt x="47" y="25"/>
                      </a:cubicBezTo>
                      <a:cubicBezTo>
                        <a:pt x="51" y="29"/>
                        <a:pt x="51" y="35"/>
                        <a:pt x="47" y="39"/>
                      </a:cubicBezTo>
                      <a:cubicBezTo>
                        <a:pt x="39" y="48"/>
                        <a:pt x="39" y="48"/>
                        <a:pt x="39" y="48"/>
                      </a:cubicBezTo>
                      <a:cubicBezTo>
                        <a:pt x="35" y="52"/>
                        <a:pt x="28" y="52"/>
                        <a:pt x="24" y="48"/>
                      </a:cubicBezTo>
                      <a:cubicBezTo>
                        <a:pt x="2" y="26"/>
                        <a:pt x="2" y="26"/>
                        <a:pt x="2" y="26"/>
                      </a:cubicBezTo>
                      <a:cubicBezTo>
                        <a:pt x="1" y="30"/>
                        <a:pt x="0" y="35"/>
                        <a:pt x="0" y="41"/>
                      </a:cubicBezTo>
                      <a:cubicBezTo>
                        <a:pt x="0" y="63"/>
                        <a:pt x="18" y="82"/>
                        <a:pt x="41" y="82"/>
                      </a:cubicBezTo>
                      <a:cubicBezTo>
                        <a:pt x="63" y="82"/>
                        <a:pt x="82" y="63"/>
                        <a:pt x="82" y="41"/>
                      </a:cubicBezTo>
                      <a:cubicBezTo>
                        <a:pt x="82" y="18"/>
                        <a:pt x="63" y="0"/>
                        <a:pt x="41" y="0"/>
                      </a:cubicBezTo>
                      <a:close/>
                    </a:path>
                  </a:pathLst>
                </a:custGeom>
                <a:grpFill/>
                <a:ln>
                  <a:noFill/>
                </a:ln>
                <a:extLst/>
              </p:spPr>
              <p:txBody>
                <a:bodyPr/>
                <a:lstStyle/>
                <a:p>
                  <a:pPr defTabSz="1217769">
                    <a:defRPr/>
                  </a:pPr>
                  <a:endParaRPr lang="zh-CN" altLang="en-US" sz="1799">
                    <a:solidFill>
                      <a:prstClr val="black"/>
                    </a:solidFill>
                    <a:latin typeface="Arial"/>
                    <a:cs typeface="Arial" panose="020B0604020202020204" pitchFamily="34" charset="0"/>
                  </a:endParaRPr>
                </a:p>
              </p:txBody>
            </p:sp>
          </p:grpSp>
        </p:grpSp>
        <p:grpSp>
          <p:nvGrpSpPr>
            <p:cNvPr id="385" name="组合 384">
              <a:extLst>
                <a:ext uri="{FF2B5EF4-FFF2-40B4-BE49-F238E27FC236}">
                  <a16:creationId xmlns:a16="http://schemas.microsoft.com/office/drawing/2014/main" id="{D90A75C3-49EA-465D-BABE-B11466C2B4B7}"/>
                </a:ext>
              </a:extLst>
            </p:cNvPr>
            <p:cNvGrpSpPr/>
            <p:nvPr/>
          </p:nvGrpSpPr>
          <p:grpSpPr>
            <a:xfrm>
              <a:off x="2144010" y="1297637"/>
              <a:ext cx="592403" cy="88601"/>
              <a:chOff x="2280433" y="1536675"/>
              <a:chExt cx="1042505" cy="120044"/>
            </a:xfrm>
          </p:grpSpPr>
          <p:grpSp>
            <p:nvGrpSpPr>
              <p:cNvPr id="395" name="组合 11">
                <a:extLst>
                  <a:ext uri="{FF2B5EF4-FFF2-40B4-BE49-F238E27FC236}">
                    <a16:creationId xmlns:a16="http://schemas.microsoft.com/office/drawing/2014/main" id="{D02352E6-5AAA-4594-A4E2-88D3675C6DF4}"/>
                  </a:ext>
                </a:extLst>
              </p:cNvPr>
              <p:cNvGrpSpPr/>
              <p:nvPr/>
            </p:nvGrpSpPr>
            <p:grpSpPr>
              <a:xfrm>
                <a:off x="2280433" y="1536675"/>
                <a:ext cx="133014" cy="120044"/>
                <a:chOff x="-552451" y="2484438"/>
                <a:chExt cx="649289" cy="638174"/>
              </a:xfrm>
              <a:solidFill>
                <a:srgbClr val="C00000"/>
              </a:solidFill>
            </p:grpSpPr>
            <p:sp>
              <p:nvSpPr>
                <p:cNvPr id="401" name="Freeform 5">
                  <a:extLst>
                    <a:ext uri="{FF2B5EF4-FFF2-40B4-BE49-F238E27FC236}">
                      <a16:creationId xmlns:a16="http://schemas.microsoft.com/office/drawing/2014/main" id="{4D475FC3-6797-42B9-AECC-0B32C135D37E}"/>
                    </a:ext>
                  </a:extLst>
                </p:cNvPr>
                <p:cNvSpPr>
                  <a:spLocks/>
                </p:cNvSpPr>
                <p:nvPr/>
              </p:nvSpPr>
              <p:spPr bwMode="auto">
                <a:xfrm>
                  <a:off x="-493713" y="2854325"/>
                  <a:ext cx="250825" cy="252412"/>
                </a:xfrm>
                <a:custGeom>
                  <a:avLst/>
                  <a:gdLst>
                    <a:gd name="T0" fmla="*/ 84 w 158"/>
                    <a:gd name="T1" fmla="*/ 51 h 159"/>
                    <a:gd name="T2" fmla="*/ 55 w 158"/>
                    <a:gd name="T3" fmla="*/ 56 h 159"/>
                    <a:gd name="T4" fmla="*/ 0 w 158"/>
                    <a:gd name="T5" fmla="*/ 137 h 159"/>
                    <a:gd name="T6" fmla="*/ 21 w 158"/>
                    <a:gd name="T7" fmla="*/ 159 h 159"/>
                    <a:gd name="T8" fmla="*/ 103 w 158"/>
                    <a:gd name="T9" fmla="*/ 104 h 159"/>
                    <a:gd name="T10" fmla="*/ 108 w 158"/>
                    <a:gd name="T11" fmla="*/ 75 h 159"/>
                    <a:gd name="T12" fmla="*/ 158 w 158"/>
                    <a:gd name="T13" fmla="*/ 24 h 159"/>
                    <a:gd name="T14" fmla="*/ 134 w 158"/>
                    <a:gd name="T15" fmla="*/ 0 h 159"/>
                    <a:gd name="T16" fmla="*/ 84 w 158"/>
                    <a:gd name="T17" fmla="*/ 5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159">
                      <a:moveTo>
                        <a:pt x="84" y="51"/>
                      </a:moveTo>
                      <a:lnTo>
                        <a:pt x="55" y="56"/>
                      </a:lnTo>
                      <a:lnTo>
                        <a:pt x="0" y="137"/>
                      </a:lnTo>
                      <a:lnTo>
                        <a:pt x="21" y="159"/>
                      </a:lnTo>
                      <a:lnTo>
                        <a:pt x="103" y="104"/>
                      </a:lnTo>
                      <a:lnTo>
                        <a:pt x="108" y="75"/>
                      </a:lnTo>
                      <a:lnTo>
                        <a:pt x="158" y="24"/>
                      </a:lnTo>
                      <a:lnTo>
                        <a:pt x="134" y="0"/>
                      </a:lnTo>
                      <a:lnTo>
                        <a:pt x="84" y="51"/>
                      </a:lnTo>
                      <a:close/>
                    </a:path>
                  </a:pathLst>
                </a:custGeom>
                <a:grpFill/>
                <a:ln>
                  <a:noFill/>
                </a:ln>
                <a:extLst/>
              </p:spPr>
              <p:txBody>
                <a:bodyPr/>
                <a:lstStyle/>
                <a:p>
                  <a:pPr defTabSz="1217769">
                    <a:defRPr/>
                  </a:pPr>
                  <a:endParaRPr lang="zh-CN" altLang="en-US" sz="1799">
                    <a:solidFill>
                      <a:prstClr val="black"/>
                    </a:solidFill>
                    <a:latin typeface="Arial"/>
                    <a:cs typeface="Arial" panose="020B0604020202020204" pitchFamily="34" charset="0"/>
                  </a:endParaRPr>
                </a:p>
              </p:txBody>
            </p:sp>
            <p:sp>
              <p:nvSpPr>
                <p:cNvPr id="402" name="Freeform 6">
                  <a:extLst>
                    <a:ext uri="{FF2B5EF4-FFF2-40B4-BE49-F238E27FC236}">
                      <a16:creationId xmlns:a16="http://schemas.microsoft.com/office/drawing/2014/main" id="{27D21119-01C4-4A22-A749-ABE1972C0F9B}"/>
                    </a:ext>
                  </a:extLst>
                </p:cNvPr>
                <p:cNvSpPr>
                  <a:spLocks noEditPoints="1"/>
                </p:cNvSpPr>
                <p:nvPr/>
              </p:nvSpPr>
              <p:spPr bwMode="auto">
                <a:xfrm>
                  <a:off x="-295275" y="2522538"/>
                  <a:ext cx="392113" cy="393700"/>
                </a:xfrm>
                <a:custGeom>
                  <a:avLst/>
                  <a:gdLst>
                    <a:gd name="T0" fmla="*/ 94 w 103"/>
                    <a:gd name="T1" fmla="*/ 9 h 103"/>
                    <a:gd name="T2" fmla="*/ 63 w 103"/>
                    <a:gd name="T3" fmla="*/ 9 h 103"/>
                    <a:gd name="T4" fmla="*/ 0 w 103"/>
                    <a:gd name="T5" fmla="*/ 71 h 103"/>
                    <a:gd name="T6" fmla="*/ 31 w 103"/>
                    <a:gd name="T7" fmla="*/ 103 h 103"/>
                    <a:gd name="T8" fmla="*/ 94 w 103"/>
                    <a:gd name="T9" fmla="*/ 40 h 103"/>
                    <a:gd name="T10" fmla="*/ 94 w 103"/>
                    <a:gd name="T11" fmla="*/ 9 h 103"/>
                    <a:gd name="T12" fmla="*/ 27 w 103"/>
                    <a:gd name="T13" fmla="*/ 69 h 103"/>
                    <a:gd name="T14" fmla="*/ 21 w 103"/>
                    <a:gd name="T15" fmla="*/ 69 h 103"/>
                    <a:gd name="T16" fmla="*/ 21 w 103"/>
                    <a:gd name="T17" fmla="*/ 64 h 103"/>
                    <a:gd name="T18" fmla="*/ 70 w 103"/>
                    <a:gd name="T19" fmla="*/ 15 h 103"/>
                    <a:gd name="T20" fmla="*/ 76 w 103"/>
                    <a:gd name="T21" fmla="*/ 15 h 103"/>
                    <a:gd name="T22" fmla="*/ 76 w 103"/>
                    <a:gd name="T23" fmla="*/ 20 h 103"/>
                    <a:gd name="T24" fmla="*/ 27 w 103"/>
                    <a:gd name="T25" fmla="*/ 69 h 103"/>
                    <a:gd name="T26" fmla="*/ 88 w 103"/>
                    <a:gd name="T27" fmla="*/ 32 h 103"/>
                    <a:gd name="T28" fmla="*/ 39 w 103"/>
                    <a:gd name="T29" fmla="*/ 81 h 103"/>
                    <a:gd name="T30" fmla="*/ 33 w 103"/>
                    <a:gd name="T31" fmla="*/ 81 h 103"/>
                    <a:gd name="T32" fmla="*/ 33 w 103"/>
                    <a:gd name="T33" fmla="*/ 76 h 103"/>
                    <a:gd name="T34" fmla="*/ 82 w 103"/>
                    <a:gd name="T35" fmla="*/ 27 h 103"/>
                    <a:gd name="T36" fmla="*/ 88 w 103"/>
                    <a:gd name="T37" fmla="*/ 27 h 103"/>
                    <a:gd name="T38" fmla="*/ 88 w 103"/>
                    <a:gd name="T39" fmla="*/ 3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3" h="103">
                      <a:moveTo>
                        <a:pt x="94" y="9"/>
                      </a:moveTo>
                      <a:cubicBezTo>
                        <a:pt x="85" y="0"/>
                        <a:pt x="71" y="0"/>
                        <a:pt x="63" y="9"/>
                      </a:cubicBezTo>
                      <a:cubicBezTo>
                        <a:pt x="0" y="71"/>
                        <a:pt x="0" y="71"/>
                        <a:pt x="0" y="71"/>
                      </a:cubicBezTo>
                      <a:cubicBezTo>
                        <a:pt x="31" y="103"/>
                        <a:pt x="31" y="103"/>
                        <a:pt x="31" y="103"/>
                      </a:cubicBezTo>
                      <a:cubicBezTo>
                        <a:pt x="94" y="40"/>
                        <a:pt x="94" y="40"/>
                        <a:pt x="94" y="40"/>
                      </a:cubicBezTo>
                      <a:cubicBezTo>
                        <a:pt x="103" y="32"/>
                        <a:pt x="103" y="18"/>
                        <a:pt x="94" y="9"/>
                      </a:cubicBezTo>
                      <a:close/>
                      <a:moveTo>
                        <a:pt x="27" y="69"/>
                      </a:moveTo>
                      <a:cubicBezTo>
                        <a:pt x="26" y="71"/>
                        <a:pt x="23" y="71"/>
                        <a:pt x="21" y="69"/>
                      </a:cubicBezTo>
                      <a:cubicBezTo>
                        <a:pt x="20" y="68"/>
                        <a:pt x="20" y="65"/>
                        <a:pt x="21" y="64"/>
                      </a:cubicBezTo>
                      <a:cubicBezTo>
                        <a:pt x="70" y="15"/>
                        <a:pt x="70" y="15"/>
                        <a:pt x="70" y="15"/>
                      </a:cubicBezTo>
                      <a:cubicBezTo>
                        <a:pt x="72" y="13"/>
                        <a:pt x="75" y="13"/>
                        <a:pt x="76" y="15"/>
                      </a:cubicBezTo>
                      <a:cubicBezTo>
                        <a:pt x="78" y="16"/>
                        <a:pt x="78" y="19"/>
                        <a:pt x="76" y="20"/>
                      </a:cubicBezTo>
                      <a:lnTo>
                        <a:pt x="27" y="69"/>
                      </a:lnTo>
                      <a:close/>
                      <a:moveTo>
                        <a:pt x="88" y="32"/>
                      </a:moveTo>
                      <a:cubicBezTo>
                        <a:pt x="39" y="81"/>
                        <a:pt x="39" y="81"/>
                        <a:pt x="39" y="81"/>
                      </a:cubicBezTo>
                      <a:cubicBezTo>
                        <a:pt x="38" y="83"/>
                        <a:pt x="35" y="83"/>
                        <a:pt x="33" y="81"/>
                      </a:cubicBezTo>
                      <a:cubicBezTo>
                        <a:pt x="32" y="80"/>
                        <a:pt x="32" y="77"/>
                        <a:pt x="33" y="76"/>
                      </a:cubicBezTo>
                      <a:cubicBezTo>
                        <a:pt x="82" y="27"/>
                        <a:pt x="82" y="27"/>
                        <a:pt x="82" y="27"/>
                      </a:cubicBezTo>
                      <a:cubicBezTo>
                        <a:pt x="84" y="25"/>
                        <a:pt x="87" y="25"/>
                        <a:pt x="88" y="27"/>
                      </a:cubicBezTo>
                      <a:cubicBezTo>
                        <a:pt x="90" y="28"/>
                        <a:pt x="90" y="31"/>
                        <a:pt x="88" y="32"/>
                      </a:cubicBezTo>
                      <a:close/>
                    </a:path>
                  </a:pathLst>
                </a:custGeom>
                <a:grpFill/>
                <a:ln>
                  <a:noFill/>
                </a:ln>
                <a:extLst/>
              </p:spPr>
              <p:txBody>
                <a:bodyPr/>
                <a:lstStyle/>
                <a:p>
                  <a:pPr defTabSz="1217769">
                    <a:defRPr/>
                  </a:pPr>
                  <a:endParaRPr lang="zh-CN" altLang="en-US" sz="1799">
                    <a:solidFill>
                      <a:prstClr val="black"/>
                    </a:solidFill>
                    <a:latin typeface="Arial"/>
                    <a:cs typeface="Arial" panose="020B0604020202020204" pitchFamily="34" charset="0"/>
                  </a:endParaRPr>
                </a:p>
              </p:txBody>
            </p:sp>
            <p:sp>
              <p:nvSpPr>
                <p:cNvPr id="403" name="Freeform 7">
                  <a:extLst>
                    <a:ext uri="{FF2B5EF4-FFF2-40B4-BE49-F238E27FC236}">
                      <a16:creationId xmlns:a16="http://schemas.microsoft.com/office/drawing/2014/main" id="{DE06746F-0D2E-4200-8C19-2ED521513FC5}"/>
                    </a:ext>
                  </a:extLst>
                </p:cNvPr>
                <p:cNvSpPr>
                  <a:spLocks noEditPoints="1"/>
                </p:cNvSpPr>
                <p:nvPr/>
              </p:nvSpPr>
              <p:spPr bwMode="auto">
                <a:xfrm>
                  <a:off x="-185737" y="2854325"/>
                  <a:ext cx="268288" cy="268287"/>
                </a:xfrm>
                <a:custGeom>
                  <a:avLst/>
                  <a:gdLst>
                    <a:gd name="T0" fmla="*/ 61 w 70"/>
                    <a:gd name="T1" fmla="*/ 30 h 70"/>
                    <a:gd name="T2" fmla="*/ 61 w 70"/>
                    <a:gd name="T3" fmla="*/ 30 h 70"/>
                    <a:gd name="T4" fmla="*/ 29 w 70"/>
                    <a:gd name="T5" fmla="*/ 0 h 70"/>
                    <a:gd name="T6" fmla="*/ 0 w 70"/>
                    <a:gd name="T7" fmla="*/ 29 h 70"/>
                    <a:gd name="T8" fmla="*/ 30 w 70"/>
                    <a:gd name="T9" fmla="*/ 61 h 70"/>
                    <a:gd name="T10" fmla="*/ 30 w 70"/>
                    <a:gd name="T11" fmla="*/ 61 h 70"/>
                    <a:gd name="T12" fmla="*/ 62 w 70"/>
                    <a:gd name="T13" fmla="*/ 61 h 70"/>
                    <a:gd name="T14" fmla="*/ 61 w 70"/>
                    <a:gd name="T15" fmla="*/ 30 h 70"/>
                    <a:gd name="T16" fmla="*/ 52 w 70"/>
                    <a:gd name="T17" fmla="*/ 52 h 70"/>
                    <a:gd name="T18" fmla="*/ 40 w 70"/>
                    <a:gd name="T19" fmla="*/ 52 h 70"/>
                    <a:gd name="T20" fmla="*/ 40 w 70"/>
                    <a:gd name="T21" fmla="*/ 39 h 70"/>
                    <a:gd name="T22" fmla="*/ 52 w 70"/>
                    <a:gd name="T23" fmla="*/ 39 h 70"/>
                    <a:gd name="T24" fmla="*/ 52 w 70"/>
                    <a:gd name="T25" fmla="*/ 5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70">
                      <a:moveTo>
                        <a:pt x="61" y="30"/>
                      </a:moveTo>
                      <a:cubicBezTo>
                        <a:pt x="61" y="30"/>
                        <a:pt x="61" y="30"/>
                        <a:pt x="61" y="30"/>
                      </a:cubicBezTo>
                      <a:cubicBezTo>
                        <a:pt x="29" y="0"/>
                        <a:pt x="29" y="0"/>
                        <a:pt x="29" y="0"/>
                      </a:cubicBezTo>
                      <a:cubicBezTo>
                        <a:pt x="0" y="29"/>
                        <a:pt x="0" y="29"/>
                        <a:pt x="0" y="29"/>
                      </a:cubicBezTo>
                      <a:cubicBezTo>
                        <a:pt x="14" y="43"/>
                        <a:pt x="25" y="55"/>
                        <a:pt x="30" y="61"/>
                      </a:cubicBezTo>
                      <a:cubicBezTo>
                        <a:pt x="30" y="61"/>
                        <a:pt x="30" y="61"/>
                        <a:pt x="30" y="61"/>
                      </a:cubicBezTo>
                      <a:cubicBezTo>
                        <a:pt x="39" y="69"/>
                        <a:pt x="53" y="70"/>
                        <a:pt x="62" y="61"/>
                      </a:cubicBezTo>
                      <a:cubicBezTo>
                        <a:pt x="70" y="52"/>
                        <a:pt x="70" y="38"/>
                        <a:pt x="61" y="30"/>
                      </a:cubicBezTo>
                      <a:close/>
                      <a:moveTo>
                        <a:pt x="52" y="52"/>
                      </a:moveTo>
                      <a:cubicBezTo>
                        <a:pt x="49" y="55"/>
                        <a:pt x="43" y="55"/>
                        <a:pt x="40" y="52"/>
                      </a:cubicBezTo>
                      <a:cubicBezTo>
                        <a:pt x="36" y="48"/>
                        <a:pt x="36" y="43"/>
                        <a:pt x="40" y="39"/>
                      </a:cubicBezTo>
                      <a:cubicBezTo>
                        <a:pt x="43" y="36"/>
                        <a:pt x="49" y="36"/>
                        <a:pt x="52" y="39"/>
                      </a:cubicBezTo>
                      <a:cubicBezTo>
                        <a:pt x="56" y="43"/>
                        <a:pt x="56" y="48"/>
                        <a:pt x="52" y="52"/>
                      </a:cubicBezTo>
                      <a:close/>
                    </a:path>
                  </a:pathLst>
                </a:custGeom>
                <a:grpFill/>
                <a:ln>
                  <a:noFill/>
                </a:ln>
                <a:extLst/>
              </p:spPr>
              <p:txBody>
                <a:bodyPr/>
                <a:lstStyle/>
                <a:p>
                  <a:pPr defTabSz="1217769">
                    <a:defRPr/>
                  </a:pPr>
                  <a:endParaRPr lang="zh-CN" altLang="en-US" sz="1799">
                    <a:solidFill>
                      <a:prstClr val="black"/>
                    </a:solidFill>
                    <a:latin typeface="Arial"/>
                    <a:cs typeface="Arial" panose="020B0604020202020204" pitchFamily="34" charset="0"/>
                  </a:endParaRPr>
                </a:p>
              </p:txBody>
            </p:sp>
            <p:sp>
              <p:nvSpPr>
                <p:cNvPr id="404" name="Freeform 8">
                  <a:extLst>
                    <a:ext uri="{FF2B5EF4-FFF2-40B4-BE49-F238E27FC236}">
                      <a16:creationId xmlns:a16="http://schemas.microsoft.com/office/drawing/2014/main" id="{02A1B842-9694-4783-988E-AAB78F17A916}"/>
                    </a:ext>
                  </a:extLst>
                </p:cNvPr>
                <p:cNvSpPr>
                  <a:spLocks/>
                </p:cNvSpPr>
                <p:nvPr/>
              </p:nvSpPr>
              <p:spPr bwMode="auto">
                <a:xfrm>
                  <a:off x="-552451" y="2484438"/>
                  <a:ext cx="314325" cy="312737"/>
                </a:xfrm>
                <a:custGeom>
                  <a:avLst/>
                  <a:gdLst>
                    <a:gd name="T0" fmla="*/ 41 w 82"/>
                    <a:gd name="T1" fmla="*/ 0 h 82"/>
                    <a:gd name="T2" fmla="*/ 25 w 82"/>
                    <a:gd name="T3" fmla="*/ 3 h 82"/>
                    <a:gd name="T4" fmla="*/ 47 w 82"/>
                    <a:gd name="T5" fmla="*/ 25 h 82"/>
                    <a:gd name="T6" fmla="*/ 47 w 82"/>
                    <a:gd name="T7" fmla="*/ 39 h 82"/>
                    <a:gd name="T8" fmla="*/ 39 w 82"/>
                    <a:gd name="T9" fmla="*/ 48 h 82"/>
                    <a:gd name="T10" fmla="*/ 24 w 82"/>
                    <a:gd name="T11" fmla="*/ 48 h 82"/>
                    <a:gd name="T12" fmla="*/ 2 w 82"/>
                    <a:gd name="T13" fmla="*/ 26 h 82"/>
                    <a:gd name="T14" fmla="*/ 0 w 82"/>
                    <a:gd name="T15" fmla="*/ 41 h 82"/>
                    <a:gd name="T16" fmla="*/ 41 w 82"/>
                    <a:gd name="T17" fmla="*/ 82 h 82"/>
                    <a:gd name="T18" fmla="*/ 82 w 82"/>
                    <a:gd name="T19" fmla="*/ 41 h 82"/>
                    <a:gd name="T20" fmla="*/ 41 w 82"/>
                    <a:gd name="T21"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82">
                      <a:moveTo>
                        <a:pt x="41" y="0"/>
                      </a:moveTo>
                      <a:cubicBezTo>
                        <a:pt x="35" y="0"/>
                        <a:pt x="30" y="1"/>
                        <a:pt x="25" y="3"/>
                      </a:cubicBezTo>
                      <a:cubicBezTo>
                        <a:pt x="47" y="25"/>
                        <a:pt x="47" y="25"/>
                        <a:pt x="47" y="25"/>
                      </a:cubicBezTo>
                      <a:cubicBezTo>
                        <a:pt x="51" y="29"/>
                        <a:pt x="51" y="35"/>
                        <a:pt x="47" y="39"/>
                      </a:cubicBezTo>
                      <a:cubicBezTo>
                        <a:pt x="39" y="48"/>
                        <a:pt x="39" y="48"/>
                        <a:pt x="39" y="48"/>
                      </a:cubicBezTo>
                      <a:cubicBezTo>
                        <a:pt x="35" y="52"/>
                        <a:pt x="28" y="52"/>
                        <a:pt x="24" y="48"/>
                      </a:cubicBezTo>
                      <a:cubicBezTo>
                        <a:pt x="2" y="26"/>
                        <a:pt x="2" y="26"/>
                        <a:pt x="2" y="26"/>
                      </a:cubicBezTo>
                      <a:cubicBezTo>
                        <a:pt x="1" y="30"/>
                        <a:pt x="0" y="35"/>
                        <a:pt x="0" y="41"/>
                      </a:cubicBezTo>
                      <a:cubicBezTo>
                        <a:pt x="0" y="63"/>
                        <a:pt x="18" y="82"/>
                        <a:pt x="41" y="82"/>
                      </a:cubicBezTo>
                      <a:cubicBezTo>
                        <a:pt x="63" y="82"/>
                        <a:pt x="82" y="63"/>
                        <a:pt x="82" y="41"/>
                      </a:cubicBezTo>
                      <a:cubicBezTo>
                        <a:pt x="82" y="18"/>
                        <a:pt x="63" y="0"/>
                        <a:pt x="41" y="0"/>
                      </a:cubicBezTo>
                      <a:close/>
                    </a:path>
                  </a:pathLst>
                </a:custGeom>
                <a:grpFill/>
                <a:ln>
                  <a:noFill/>
                </a:ln>
                <a:extLst/>
              </p:spPr>
              <p:txBody>
                <a:bodyPr/>
                <a:lstStyle/>
                <a:p>
                  <a:pPr defTabSz="1217769">
                    <a:defRPr/>
                  </a:pPr>
                  <a:endParaRPr lang="zh-CN" altLang="en-US" sz="1799">
                    <a:solidFill>
                      <a:prstClr val="black"/>
                    </a:solidFill>
                    <a:latin typeface="Arial"/>
                    <a:cs typeface="Arial" panose="020B0604020202020204" pitchFamily="34" charset="0"/>
                  </a:endParaRPr>
                </a:p>
              </p:txBody>
            </p:sp>
          </p:grpSp>
          <p:grpSp>
            <p:nvGrpSpPr>
              <p:cNvPr id="396" name="组合 11">
                <a:extLst>
                  <a:ext uri="{FF2B5EF4-FFF2-40B4-BE49-F238E27FC236}">
                    <a16:creationId xmlns:a16="http://schemas.microsoft.com/office/drawing/2014/main" id="{B253DD86-7ADF-49C3-8622-1BE1D26DAEE1}"/>
                  </a:ext>
                </a:extLst>
              </p:cNvPr>
              <p:cNvGrpSpPr/>
              <p:nvPr/>
            </p:nvGrpSpPr>
            <p:grpSpPr>
              <a:xfrm>
                <a:off x="3189924" y="1536675"/>
                <a:ext cx="133014" cy="120044"/>
                <a:chOff x="-552451" y="2484438"/>
                <a:chExt cx="649289" cy="638174"/>
              </a:xfrm>
              <a:solidFill>
                <a:srgbClr val="C00000"/>
              </a:solidFill>
            </p:grpSpPr>
            <p:sp>
              <p:nvSpPr>
                <p:cNvPr id="397" name="Freeform 5">
                  <a:extLst>
                    <a:ext uri="{FF2B5EF4-FFF2-40B4-BE49-F238E27FC236}">
                      <a16:creationId xmlns:a16="http://schemas.microsoft.com/office/drawing/2014/main" id="{F26DE211-C20B-4406-AA4D-08823C62254D}"/>
                    </a:ext>
                  </a:extLst>
                </p:cNvPr>
                <p:cNvSpPr>
                  <a:spLocks/>
                </p:cNvSpPr>
                <p:nvPr/>
              </p:nvSpPr>
              <p:spPr bwMode="auto">
                <a:xfrm>
                  <a:off x="-493713" y="2854325"/>
                  <a:ext cx="250825" cy="252412"/>
                </a:xfrm>
                <a:custGeom>
                  <a:avLst/>
                  <a:gdLst>
                    <a:gd name="T0" fmla="*/ 84 w 158"/>
                    <a:gd name="T1" fmla="*/ 51 h 159"/>
                    <a:gd name="T2" fmla="*/ 55 w 158"/>
                    <a:gd name="T3" fmla="*/ 56 h 159"/>
                    <a:gd name="T4" fmla="*/ 0 w 158"/>
                    <a:gd name="T5" fmla="*/ 137 h 159"/>
                    <a:gd name="T6" fmla="*/ 21 w 158"/>
                    <a:gd name="T7" fmla="*/ 159 h 159"/>
                    <a:gd name="T8" fmla="*/ 103 w 158"/>
                    <a:gd name="T9" fmla="*/ 104 h 159"/>
                    <a:gd name="T10" fmla="*/ 108 w 158"/>
                    <a:gd name="T11" fmla="*/ 75 h 159"/>
                    <a:gd name="T12" fmla="*/ 158 w 158"/>
                    <a:gd name="T13" fmla="*/ 24 h 159"/>
                    <a:gd name="T14" fmla="*/ 134 w 158"/>
                    <a:gd name="T15" fmla="*/ 0 h 159"/>
                    <a:gd name="T16" fmla="*/ 84 w 158"/>
                    <a:gd name="T17" fmla="*/ 5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159">
                      <a:moveTo>
                        <a:pt x="84" y="51"/>
                      </a:moveTo>
                      <a:lnTo>
                        <a:pt x="55" y="56"/>
                      </a:lnTo>
                      <a:lnTo>
                        <a:pt x="0" y="137"/>
                      </a:lnTo>
                      <a:lnTo>
                        <a:pt x="21" y="159"/>
                      </a:lnTo>
                      <a:lnTo>
                        <a:pt x="103" y="104"/>
                      </a:lnTo>
                      <a:lnTo>
                        <a:pt x="108" y="75"/>
                      </a:lnTo>
                      <a:lnTo>
                        <a:pt x="158" y="24"/>
                      </a:lnTo>
                      <a:lnTo>
                        <a:pt x="134" y="0"/>
                      </a:lnTo>
                      <a:lnTo>
                        <a:pt x="84" y="51"/>
                      </a:lnTo>
                      <a:close/>
                    </a:path>
                  </a:pathLst>
                </a:custGeom>
                <a:grpFill/>
                <a:ln>
                  <a:noFill/>
                </a:ln>
                <a:extLst/>
              </p:spPr>
              <p:txBody>
                <a:bodyPr/>
                <a:lstStyle/>
                <a:p>
                  <a:pPr defTabSz="1217769">
                    <a:defRPr/>
                  </a:pPr>
                  <a:endParaRPr lang="zh-CN" altLang="en-US" sz="1799">
                    <a:solidFill>
                      <a:prstClr val="black"/>
                    </a:solidFill>
                    <a:latin typeface="Arial"/>
                    <a:cs typeface="Arial" panose="020B0604020202020204" pitchFamily="34" charset="0"/>
                  </a:endParaRPr>
                </a:p>
              </p:txBody>
            </p:sp>
            <p:sp>
              <p:nvSpPr>
                <p:cNvPr id="398" name="Freeform 6">
                  <a:extLst>
                    <a:ext uri="{FF2B5EF4-FFF2-40B4-BE49-F238E27FC236}">
                      <a16:creationId xmlns:a16="http://schemas.microsoft.com/office/drawing/2014/main" id="{16200CB4-F83A-4E14-AA16-E14174226AAC}"/>
                    </a:ext>
                  </a:extLst>
                </p:cNvPr>
                <p:cNvSpPr>
                  <a:spLocks noEditPoints="1"/>
                </p:cNvSpPr>
                <p:nvPr/>
              </p:nvSpPr>
              <p:spPr bwMode="auto">
                <a:xfrm>
                  <a:off x="-295275" y="2522538"/>
                  <a:ext cx="392113" cy="393700"/>
                </a:xfrm>
                <a:custGeom>
                  <a:avLst/>
                  <a:gdLst>
                    <a:gd name="T0" fmla="*/ 94 w 103"/>
                    <a:gd name="T1" fmla="*/ 9 h 103"/>
                    <a:gd name="T2" fmla="*/ 63 w 103"/>
                    <a:gd name="T3" fmla="*/ 9 h 103"/>
                    <a:gd name="T4" fmla="*/ 0 w 103"/>
                    <a:gd name="T5" fmla="*/ 71 h 103"/>
                    <a:gd name="T6" fmla="*/ 31 w 103"/>
                    <a:gd name="T7" fmla="*/ 103 h 103"/>
                    <a:gd name="T8" fmla="*/ 94 w 103"/>
                    <a:gd name="T9" fmla="*/ 40 h 103"/>
                    <a:gd name="T10" fmla="*/ 94 w 103"/>
                    <a:gd name="T11" fmla="*/ 9 h 103"/>
                    <a:gd name="T12" fmla="*/ 27 w 103"/>
                    <a:gd name="T13" fmla="*/ 69 h 103"/>
                    <a:gd name="T14" fmla="*/ 21 w 103"/>
                    <a:gd name="T15" fmla="*/ 69 h 103"/>
                    <a:gd name="T16" fmla="*/ 21 w 103"/>
                    <a:gd name="T17" fmla="*/ 64 h 103"/>
                    <a:gd name="T18" fmla="*/ 70 w 103"/>
                    <a:gd name="T19" fmla="*/ 15 h 103"/>
                    <a:gd name="T20" fmla="*/ 76 w 103"/>
                    <a:gd name="T21" fmla="*/ 15 h 103"/>
                    <a:gd name="T22" fmla="*/ 76 w 103"/>
                    <a:gd name="T23" fmla="*/ 20 h 103"/>
                    <a:gd name="T24" fmla="*/ 27 w 103"/>
                    <a:gd name="T25" fmla="*/ 69 h 103"/>
                    <a:gd name="T26" fmla="*/ 88 w 103"/>
                    <a:gd name="T27" fmla="*/ 32 h 103"/>
                    <a:gd name="T28" fmla="*/ 39 w 103"/>
                    <a:gd name="T29" fmla="*/ 81 h 103"/>
                    <a:gd name="T30" fmla="*/ 33 w 103"/>
                    <a:gd name="T31" fmla="*/ 81 h 103"/>
                    <a:gd name="T32" fmla="*/ 33 w 103"/>
                    <a:gd name="T33" fmla="*/ 76 h 103"/>
                    <a:gd name="T34" fmla="*/ 82 w 103"/>
                    <a:gd name="T35" fmla="*/ 27 h 103"/>
                    <a:gd name="T36" fmla="*/ 88 w 103"/>
                    <a:gd name="T37" fmla="*/ 27 h 103"/>
                    <a:gd name="T38" fmla="*/ 88 w 103"/>
                    <a:gd name="T39" fmla="*/ 3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3" h="103">
                      <a:moveTo>
                        <a:pt x="94" y="9"/>
                      </a:moveTo>
                      <a:cubicBezTo>
                        <a:pt x="85" y="0"/>
                        <a:pt x="71" y="0"/>
                        <a:pt x="63" y="9"/>
                      </a:cubicBezTo>
                      <a:cubicBezTo>
                        <a:pt x="0" y="71"/>
                        <a:pt x="0" y="71"/>
                        <a:pt x="0" y="71"/>
                      </a:cubicBezTo>
                      <a:cubicBezTo>
                        <a:pt x="31" y="103"/>
                        <a:pt x="31" y="103"/>
                        <a:pt x="31" y="103"/>
                      </a:cubicBezTo>
                      <a:cubicBezTo>
                        <a:pt x="94" y="40"/>
                        <a:pt x="94" y="40"/>
                        <a:pt x="94" y="40"/>
                      </a:cubicBezTo>
                      <a:cubicBezTo>
                        <a:pt x="103" y="32"/>
                        <a:pt x="103" y="18"/>
                        <a:pt x="94" y="9"/>
                      </a:cubicBezTo>
                      <a:close/>
                      <a:moveTo>
                        <a:pt x="27" y="69"/>
                      </a:moveTo>
                      <a:cubicBezTo>
                        <a:pt x="26" y="71"/>
                        <a:pt x="23" y="71"/>
                        <a:pt x="21" y="69"/>
                      </a:cubicBezTo>
                      <a:cubicBezTo>
                        <a:pt x="20" y="68"/>
                        <a:pt x="20" y="65"/>
                        <a:pt x="21" y="64"/>
                      </a:cubicBezTo>
                      <a:cubicBezTo>
                        <a:pt x="70" y="15"/>
                        <a:pt x="70" y="15"/>
                        <a:pt x="70" y="15"/>
                      </a:cubicBezTo>
                      <a:cubicBezTo>
                        <a:pt x="72" y="13"/>
                        <a:pt x="75" y="13"/>
                        <a:pt x="76" y="15"/>
                      </a:cubicBezTo>
                      <a:cubicBezTo>
                        <a:pt x="78" y="16"/>
                        <a:pt x="78" y="19"/>
                        <a:pt x="76" y="20"/>
                      </a:cubicBezTo>
                      <a:lnTo>
                        <a:pt x="27" y="69"/>
                      </a:lnTo>
                      <a:close/>
                      <a:moveTo>
                        <a:pt x="88" y="32"/>
                      </a:moveTo>
                      <a:cubicBezTo>
                        <a:pt x="39" y="81"/>
                        <a:pt x="39" y="81"/>
                        <a:pt x="39" y="81"/>
                      </a:cubicBezTo>
                      <a:cubicBezTo>
                        <a:pt x="38" y="83"/>
                        <a:pt x="35" y="83"/>
                        <a:pt x="33" y="81"/>
                      </a:cubicBezTo>
                      <a:cubicBezTo>
                        <a:pt x="32" y="80"/>
                        <a:pt x="32" y="77"/>
                        <a:pt x="33" y="76"/>
                      </a:cubicBezTo>
                      <a:cubicBezTo>
                        <a:pt x="82" y="27"/>
                        <a:pt x="82" y="27"/>
                        <a:pt x="82" y="27"/>
                      </a:cubicBezTo>
                      <a:cubicBezTo>
                        <a:pt x="84" y="25"/>
                        <a:pt x="87" y="25"/>
                        <a:pt x="88" y="27"/>
                      </a:cubicBezTo>
                      <a:cubicBezTo>
                        <a:pt x="90" y="28"/>
                        <a:pt x="90" y="31"/>
                        <a:pt x="88" y="32"/>
                      </a:cubicBezTo>
                      <a:close/>
                    </a:path>
                  </a:pathLst>
                </a:custGeom>
                <a:grpFill/>
                <a:ln>
                  <a:noFill/>
                </a:ln>
                <a:extLst/>
              </p:spPr>
              <p:txBody>
                <a:bodyPr/>
                <a:lstStyle/>
                <a:p>
                  <a:pPr defTabSz="1217769">
                    <a:defRPr/>
                  </a:pPr>
                  <a:endParaRPr lang="zh-CN" altLang="en-US" sz="1799">
                    <a:solidFill>
                      <a:prstClr val="black"/>
                    </a:solidFill>
                    <a:latin typeface="Arial"/>
                    <a:cs typeface="Arial" panose="020B0604020202020204" pitchFamily="34" charset="0"/>
                  </a:endParaRPr>
                </a:p>
              </p:txBody>
            </p:sp>
            <p:sp>
              <p:nvSpPr>
                <p:cNvPr id="399" name="Freeform 7">
                  <a:extLst>
                    <a:ext uri="{FF2B5EF4-FFF2-40B4-BE49-F238E27FC236}">
                      <a16:creationId xmlns:a16="http://schemas.microsoft.com/office/drawing/2014/main" id="{B523C4B8-B7E3-4491-9EF4-D79C33869E91}"/>
                    </a:ext>
                  </a:extLst>
                </p:cNvPr>
                <p:cNvSpPr>
                  <a:spLocks noEditPoints="1"/>
                </p:cNvSpPr>
                <p:nvPr/>
              </p:nvSpPr>
              <p:spPr bwMode="auto">
                <a:xfrm>
                  <a:off x="-185737" y="2854325"/>
                  <a:ext cx="268288" cy="268287"/>
                </a:xfrm>
                <a:custGeom>
                  <a:avLst/>
                  <a:gdLst>
                    <a:gd name="T0" fmla="*/ 61 w 70"/>
                    <a:gd name="T1" fmla="*/ 30 h 70"/>
                    <a:gd name="T2" fmla="*/ 61 w 70"/>
                    <a:gd name="T3" fmla="*/ 30 h 70"/>
                    <a:gd name="T4" fmla="*/ 29 w 70"/>
                    <a:gd name="T5" fmla="*/ 0 h 70"/>
                    <a:gd name="T6" fmla="*/ 0 w 70"/>
                    <a:gd name="T7" fmla="*/ 29 h 70"/>
                    <a:gd name="T8" fmla="*/ 30 w 70"/>
                    <a:gd name="T9" fmla="*/ 61 h 70"/>
                    <a:gd name="T10" fmla="*/ 30 w 70"/>
                    <a:gd name="T11" fmla="*/ 61 h 70"/>
                    <a:gd name="T12" fmla="*/ 62 w 70"/>
                    <a:gd name="T13" fmla="*/ 61 h 70"/>
                    <a:gd name="T14" fmla="*/ 61 w 70"/>
                    <a:gd name="T15" fmla="*/ 30 h 70"/>
                    <a:gd name="T16" fmla="*/ 52 w 70"/>
                    <a:gd name="T17" fmla="*/ 52 h 70"/>
                    <a:gd name="T18" fmla="*/ 40 w 70"/>
                    <a:gd name="T19" fmla="*/ 52 h 70"/>
                    <a:gd name="T20" fmla="*/ 40 w 70"/>
                    <a:gd name="T21" fmla="*/ 39 h 70"/>
                    <a:gd name="T22" fmla="*/ 52 w 70"/>
                    <a:gd name="T23" fmla="*/ 39 h 70"/>
                    <a:gd name="T24" fmla="*/ 52 w 70"/>
                    <a:gd name="T25" fmla="*/ 5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70">
                      <a:moveTo>
                        <a:pt x="61" y="30"/>
                      </a:moveTo>
                      <a:cubicBezTo>
                        <a:pt x="61" y="30"/>
                        <a:pt x="61" y="30"/>
                        <a:pt x="61" y="30"/>
                      </a:cubicBezTo>
                      <a:cubicBezTo>
                        <a:pt x="29" y="0"/>
                        <a:pt x="29" y="0"/>
                        <a:pt x="29" y="0"/>
                      </a:cubicBezTo>
                      <a:cubicBezTo>
                        <a:pt x="0" y="29"/>
                        <a:pt x="0" y="29"/>
                        <a:pt x="0" y="29"/>
                      </a:cubicBezTo>
                      <a:cubicBezTo>
                        <a:pt x="14" y="43"/>
                        <a:pt x="25" y="55"/>
                        <a:pt x="30" y="61"/>
                      </a:cubicBezTo>
                      <a:cubicBezTo>
                        <a:pt x="30" y="61"/>
                        <a:pt x="30" y="61"/>
                        <a:pt x="30" y="61"/>
                      </a:cubicBezTo>
                      <a:cubicBezTo>
                        <a:pt x="39" y="69"/>
                        <a:pt x="53" y="70"/>
                        <a:pt x="62" y="61"/>
                      </a:cubicBezTo>
                      <a:cubicBezTo>
                        <a:pt x="70" y="52"/>
                        <a:pt x="70" y="38"/>
                        <a:pt x="61" y="30"/>
                      </a:cubicBezTo>
                      <a:close/>
                      <a:moveTo>
                        <a:pt x="52" y="52"/>
                      </a:moveTo>
                      <a:cubicBezTo>
                        <a:pt x="49" y="55"/>
                        <a:pt x="43" y="55"/>
                        <a:pt x="40" y="52"/>
                      </a:cubicBezTo>
                      <a:cubicBezTo>
                        <a:pt x="36" y="48"/>
                        <a:pt x="36" y="43"/>
                        <a:pt x="40" y="39"/>
                      </a:cubicBezTo>
                      <a:cubicBezTo>
                        <a:pt x="43" y="36"/>
                        <a:pt x="49" y="36"/>
                        <a:pt x="52" y="39"/>
                      </a:cubicBezTo>
                      <a:cubicBezTo>
                        <a:pt x="56" y="43"/>
                        <a:pt x="56" y="48"/>
                        <a:pt x="52" y="52"/>
                      </a:cubicBezTo>
                      <a:close/>
                    </a:path>
                  </a:pathLst>
                </a:custGeom>
                <a:grpFill/>
                <a:ln>
                  <a:noFill/>
                </a:ln>
                <a:extLst/>
              </p:spPr>
              <p:txBody>
                <a:bodyPr/>
                <a:lstStyle/>
                <a:p>
                  <a:pPr defTabSz="1217769">
                    <a:defRPr/>
                  </a:pPr>
                  <a:endParaRPr lang="zh-CN" altLang="en-US" sz="1799">
                    <a:solidFill>
                      <a:prstClr val="black"/>
                    </a:solidFill>
                    <a:latin typeface="Arial"/>
                    <a:cs typeface="Arial" panose="020B0604020202020204" pitchFamily="34" charset="0"/>
                  </a:endParaRPr>
                </a:p>
              </p:txBody>
            </p:sp>
            <p:sp>
              <p:nvSpPr>
                <p:cNvPr id="400" name="Freeform 8">
                  <a:extLst>
                    <a:ext uri="{FF2B5EF4-FFF2-40B4-BE49-F238E27FC236}">
                      <a16:creationId xmlns:a16="http://schemas.microsoft.com/office/drawing/2014/main" id="{C4E39773-E357-40B6-B4DC-CF8CEEDF72F0}"/>
                    </a:ext>
                  </a:extLst>
                </p:cNvPr>
                <p:cNvSpPr>
                  <a:spLocks/>
                </p:cNvSpPr>
                <p:nvPr/>
              </p:nvSpPr>
              <p:spPr bwMode="auto">
                <a:xfrm>
                  <a:off x="-552451" y="2484438"/>
                  <a:ext cx="314325" cy="312737"/>
                </a:xfrm>
                <a:custGeom>
                  <a:avLst/>
                  <a:gdLst>
                    <a:gd name="T0" fmla="*/ 41 w 82"/>
                    <a:gd name="T1" fmla="*/ 0 h 82"/>
                    <a:gd name="T2" fmla="*/ 25 w 82"/>
                    <a:gd name="T3" fmla="*/ 3 h 82"/>
                    <a:gd name="T4" fmla="*/ 47 w 82"/>
                    <a:gd name="T5" fmla="*/ 25 h 82"/>
                    <a:gd name="T6" fmla="*/ 47 w 82"/>
                    <a:gd name="T7" fmla="*/ 39 h 82"/>
                    <a:gd name="T8" fmla="*/ 39 w 82"/>
                    <a:gd name="T9" fmla="*/ 48 h 82"/>
                    <a:gd name="T10" fmla="*/ 24 w 82"/>
                    <a:gd name="T11" fmla="*/ 48 h 82"/>
                    <a:gd name="T12" fmla="*/ 2 w 82"/>
                    <a:gd name="T13" fmla="*/ 26 h 82"/>
                    <a:gd name="T14" fmla="*/ 0 w 82"/>
                    <a:gd name="T15" fmla="*/ 41 h 82"/>
                    <a:gd name="T16" fmla="*/ 41 w 82"/>
                    <a:gd name="T17" fmla="*/ 82 h 82"/>
                    <a:gd name="T18" fmla="*/ 82 w 82"/>
                    <a:gd name="T19" fmla="*/ 41 h 82"/>
                    <a:gd name="T20" fmla="*/ 41 w 82"/>
                    <a:gd name="T21"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82">
                      <a:moveTo>
                        <a:pt x="41" y="0"/>
                      </a:moveTo>
                      <a:cubicBezTo>
                        <a:pt x="35" y="0"/>
                        <a:pt x="30" y="1"/>
                        <a:pt x="25" y="3"/>
                      </a:cubicBezTo>
                      <a:cubicBezTo>
                        <a:pt x="47" y="25"/>
                        <a:pt x="47" y="25"/>
                        <a:pt x="47" y="25"/>
                      </a:cubicBezTo>
                      <a:cubicBezTo>
                        <a:pt x="51" y="29"/>
                        <a:pt x="51" y="35"/>
                        <a:pt x="47" y="39"/>
                      </a:cubicBezTo>
                      <a:cubicBezTo>
                        <a:pt x="39" y="48"/>
                        <a:pt x="39" y="48"/>
                        <a:pt x="39" y="48"/>
                      </a:cubicBezTo>
                      <a:cubicBezTo>
                        <a:pt x="35" y="52"/>
                        <a:pt x="28" y="52"/>
                        <a:pt x="24" y="48"/>
                      </a:cubicBezTo>
                      <a:cubicBezTo>
                        <a:pt x="2" y="26"/>
                        <a:pt x="2" y="26"/>
                        <a:pt x="2" y="26"/>
                      </a:cubicBezTo>
                      <a:cubicBezTo>
                        <a:pt x="1" y="30"/>
                        <a:pt x="0" y="35"/>
                        <a:pt x="0" y="41"/>
                      </a:cubicBezTo>
                      <a:cubicBezTo>
                        <a:pt x="0" y="63"/>
                        <a:pt x="18" y="82"/>
                        <a:pt x="41" y="82"/>
                      </a:cubicBezTo>
                      <a:cubicBezTo>
                        <a:pt x="63" y="82"/>
                        <a:pt x="82" y="63"/>
                        <a:pt x="82" y="41"/>
                      </a:cubicBezTo>
                      <a:cubicBezTo>
                        <a:pt x="82" y="18"/>
                        <a:pt x="63" y="0"/>
                        <a:pt x="41" y="0"/>
                      </a:cubicBezTo>
                      <a:close/>
                    </a:path>
                  </a:pathLst>
                </a:custGeom>
                <a:grpFill/>
                <a:ln>
                  <a:noFill/>
                </a:ln>
                <a:extLst/>
              </p:spPr>
              <p:txBody>
                <a:bodyPr/>
                <a:lstStyle/>
                <a:p>
                  <a:pPr defTabSz="1217769">
                    <a:defRPr/>
                  </a:pPr>
                  <a:endParaRPr lang="zh-CN" altLang="en-US" sz="1799">
                    <a:solidFill>
                      <a:prstClr val="black"/>
                    </a:solidFill>
                    <a:latin typeface="Arial"/>
                    <a:cs typeface="Arial" panose="020B0604020202020204" pitchFamily="34" charset="0"/>
                  </a:endParaRPr>
                </a:p>
              </p:txBody>
            </p:sp>
          </p:grpSp>
        </p:grpSp>
        <p:grpSp>
          <p:nvGrpSpPr>
            <p:cNvPr id="386" name="组合 11">
              <a:extLst>
                <a:ext uri="{FF2B5EF4-FFF2-40B4-BE49-F238E27FC236}">
                  <a16:creationId xmlns:a16="http://schemas.microsoft.com/office/drawing/2014/main" id="{D038D18F-F9A6-44B6-BF9A-AEE954BD5937}"/>
                </a:ext>
              </a:extLst>
            </p:cNvPr>
            <p:cNvGrpSpPr/>
            <p:nvPr/>
          </p:nvGrpSpPr>
          <p:grpSpPr>
            <a:xfrm>
              <a:off x="2928783" y="1297637"/>
              <a:ext cx="75585" cy="88601"/>
              <a:chOff x="-552451" y="2484438"/>
              <a:chExt cx="649289" cy="638174"/>
            </a:xfrm>
            <a:solidFill>
              <a:srgbClr val="C00000"/>
            </a:solidFill>
          </p:grpSpPr>
          <p:sp>
            <p:nvSpPr>
              <p:cNvPr id="391" name="Freeform 5">
                <a:extLst>
                  <a:ext uri="{FF2B5EF4-FFF2-40B4-BE49-F238E27FC236}">
                    <a16:creationId xmlns:a16="http://schemas.microsoft.com/office/drawing/2014/main" id="{431F5381-5A30-4642-8DB8-283B1F81985D}"/>
                  </a:ext>
                </a:extLst>
              </p:cNvPr>
              <p:cNvSpPr>
                <a:spLocks/>
              </p:cNvSpPr>
              <p:nvPr/>
            </p:nvSpPr>
            <p:spPr bwMode="auto">
              <a:xfrm>
                <a:off x="-493713" y="2854325"/>
                <a:ext cx="250825" cy="252412"/>
              </a:xfrm>
              <a:custGeom>
                <a:avLst/>
                <a:gdLst>
                  <a:gd name="T0" fmla="*/ 84 w 158"/>
                  <a:gd name="T1" fmla="*/ 51 h 159"/>
                  <a:gd name="T2" fmla="*/ 55 w 158"/>
                  <a:gd name="T3" fmla="*/ 56 h 159"/>
                  <a:gd name="T4" fmla="*/ 0 w 158"/>
                  <a:gd name="T5" fmla="*/ 137 h 159"/>
                  <a:gd name="T6" fmla="*/ 21 w 158"/>
                  <a:gd name="T7" fmla="*/ 159 h 159"/>
                  <a:gd name="T8" fmla="*/ 103 w 158"/>
                  <a:gd name="T9" fmla="*/ 104 h 159"/>
                  <a:gd name="T10" fmla="*/ 108 w 158"/>
                  <a:gd name="T11" fmla="*/ 75 h 159"/>
                  <a:gd name="T12" fmla="*/ 158 w 158"/>
                  <a:gd name="T13" fmla="*/ 24 h 159"/>
                  <a:gd name="T14" fmla="*/ 134 w 158"/>
                  <a:gd name="T15" fmla="*/ 0 h 159"/>
                  <a:gd name="T16" fmla="*/ 84 w 158"/>
                  <a:gd name="T17" fmla="*/ 5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159">
                    <a:moveTo>
                      <a:pt x="84" y="51"/>
                    </a:moveTo>
                    <a:lnTo>
                      <a:pt x="55" y="56"/>
                    </a:lnTo>
                    <a:lnTo>
                      <a:pt x="0" y="137"/>
                    </a:lnTo>
                    <a:lnTo>
                      <a:pt x="21" y="159"/>
                    </a:lnTo>
                    <a:lnTo>
                      <a:pt x="103" y="104"/>
                    </a:lnTo>
                    <a:lnTo>
                      <a:pt x="108" y="75"/>
                    </a:lnTo>
                    <a:lnTo>
                      <a:pt x="158" y="24"/>
                    </a:lnTo>
                    <a:lnTo>
                      <a:pt x="134" y="0"/>
                    </a:lnTo>
                    <a:lnTo>
                      <a:pt x="84" y="51"/>
                    </a:lnTo>
                    <a:close/>
                  </a:path>
                </a:pathLst>
              </a:custGeom>
              <a:grpFill/>
              <a:ln>
                <a:noFill/>
              </a:ln>
              <a:extLst/>
            </p:spPr>
            <p:txBody>
              <a:bodyPr/>
              <a:lstStyle/>
              <a:p>
                <a:pPr defTabSz="1217769">
                  <a:defRPr/>
                </a:pPr>
                <a:endParaRPr lang="zh-CN" altLang="en-US" sz="1799">
                  <a:solidFill>
                    <a:prstClr val="black"/>
                  </a:solidFill>
                  <a:latin typeface="Arial"/>
                  <a:cs typeface="Arial" panose="020B0604020202020204" pitchFamily="34" charset="0"/>
                </a:endParaRPr>
              </a:p>
            </p:txBody>
          </p:sp>
          <p:sp>
            <p:nvSpPr>
              <p:cNvPr id="392" name="Freeform 6">
                <a:extLst>
                  <a:ext uri="{FF2B5EF4-FFF2-40B4-BE49-F238E27FC236}">
                    <a16:creationId xmlns:a16="http://schemas.microsoft.com/office/drawing/2014/main" id="{C7342A1A-3FBC-450C-80C8-4F184BF0C5D6}"/>
                  </a:ext>
                </a:extLst>
              </p:cNvPr>
              <p:cNvSpPr>
                <a:spLocks noEditPoints="1"/>
              </p:cNvSpPr>
              <p:nvPr/>
            </p:nvSpPr>
            <p:spPr bwMode="auto">
              <a:xfrm>
                <a:off x="-295275" y="2522538"/>
                <a:ext cx="392113" cy="393700"/>
              </a:xfrm>
              <a:custGeom>
                <a:avLst/>
                <a:gdLst>
                  <a:gd name="T0" fmla="*/ 94 w 103"/>
                  <a:gd name="T1" fmla="*/ 9 h 103"/>
                  <a:gd name="T2" fmla="*/ 63 w 103"/>
                  <a:gd name="T3" fmla="*/ 9 h 103"/>
                  <a:gd name="T4" fmla="*/ 0 w 103"/>
                  <a:gd name="T5" fmla="*/ 71 h 103"/>
                  <a:gd name="T6" fmla="*/ 31 w 103"/>
                  <a:gd name="T7" fmla="*/ 103 h 103"/>
                  <a:gd name="T8" fmla="*/ 94 w 103"/>
                  <a:gd name="T9" fmla="*/ 40 h 103"/>
                  <a:gd name="T10" fmla="*/ 94 w 103"/>
                  <a:gd name="T11" fmla="*/ 9 h 103"/>
                  <a:gd name="T12" fmla="*/ 27 w 103"/>
                  <a:gd name="T13" fmla="*/ 69 h 103"/>
                  <a:gd name="T14" fmla="*/ 21 w 103"/>
                  <a:gd name="T15" fmla="*/ 69 h 103"/>
                  <a:gd name="T16" fmla="*/ 21 w 103"/>
                  <a:gd name="T17" fmla="*/ 64 h 103"/>
                  <a:gd name="T18" fmla="*/ 70 w 103"/>
                  <a:gd name="T19" fmla="*/ 15 h 103"/>
                  <a:gd name="T20" fmla="*/ 76 w 103"/>
                  <a:gd name="T21" fmla="*/ 15 h 103"/>
                  <a:gd name="T22" fmla="*/ 76 w 103"/>
                  <a:gd name="T23" fmla="*/ 20 h 103"/>
                  <a:gd name="T24" fmla="*/ 27 w 103"/>
                  <a:gd name="T25" fmla="*/ 69 h 103"/>
                  <a:gd name="T26" fmla="*/ 88 w 103"/>
                  <a:gd name="T27" fmla="*/ 32 h 103"/>
                  <a:gd name="T28" fmla="*/ 39 w 103"/>
                  <a:gd name="T29" fmla="*/ 81 h 103"/>
                  <a:gd name="T30" fmla="*/ 33 w 103"/>
                  <a:gd name="T31" fmla="*/ 81 h 103"/>
                  <a:gd name="T32" fmla="*/ 33 w 103"/>
                  <a:gd name="T33" fmla="*/ 76 h 103"/>
                  <a:gd name="T34" fmla="*/ 82 w 103"/>
                  <a:gd name="T35" fmla="*/ 27 h 103"/>
                  <a:gd name="T36" fmla="*/ 88 w 103"/>
                  <a:gd name="T37" fmla="*/ 27 h 103"/>
                  <a:gd name="T38" fmla="*/ 88 w 103"/>
                  <a:gd name="T39" fmla="*/ 3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3" h="103">
                    <a:moveTo>
                      <a:pt x="94" y="9"/>
                    </a:moveTo>
                    <a:cubicBezTo>
                      <a:pt x="85" y="0"/>
                      <a:pt x="71" y="0"/>
                      <a:pt x="63" y="9"/>
                    </a:cubicBezTo>
                    <a:cubicBezTo>
                      <a:pt x="0" y="71"/>
                      <a:pt x="0" y="71"/>
                      <a:pt x="0" y="71"/>
                    </a:cubicBezTo>
                    <a:cubicBezTo>
                      <a:pt x="31" y="103"/>
                      <a:pt x="31" y="103"/>
                      <a:pt x="31" y="103"/>
                    </a:cubicBezTo>
                    <a:cubicBezTo>
                      <a:pt x="94" y="40"/>
                      <a:pt x="94" y="40"/>
                      <a:pt x="94" y="40"/>
                    </a:cubicBezTo>
                    <a:cubicBezTo>
                      <a:pt x="103" y="32"/>
                      <a:pt x="103" y="18"/>
                      <a:pt x="94" y="9"/>
                    </a:cubicBezTo>
                    <a:close/>
                    <a:moveTo>
                      <a:pt x="27" y="69"/>
                    </a:moveTo>
                    <a:cubicBezTo>
                      <a:pt x="26" y="71"/>
                      <a:pt x="23" y="71"/>
                      <a:pt x="21" y="69"/>
                    </a:cubicBezTo>
                    <a:cubicBezTo>
                      <a:pt x="20" y="68"/>
                      <a:pt x="20" y="65"/>
                      <a:pt x="21" y="64"/>
                    </a:cubicBezTo>
                    <a:cubicBezTo>
                      <a:pt x="70" y="15"/>
                      <a:pt x="70" y="15"/>
                      <a:pt x="70" y="15"/>
                    </a:cubicBezTo>
                    <a:cubicBezTo>
                      <a:pt x="72" y="13"/>
                      <a:pt x="75" y="13"/>
                      <a:pt x="76" y="15"/>
                    </a:cubicBezTo>
                    <a:cubicBezTo>
                      <a:pt x="78" y="16"/>
                      <a:pt x="78" y="19"/>
                      <a:pt x="76" y="20"/>
                    </a:cubicBezTo>
                    <a:lnTo>
                      <a:pt x="27" y="69"/>
                    </a:lnTo>
                    <a:close/>
                    <a:moveTo>
                      <a:pt x="88" y="32"/>
                    </a:moveTo>
                    <a:cubicBezTo>
                      <a:pt x="39" y="81"/>
                      <a:pt x="39" y="81"/>
                      <a:pt x="39" y="81"/>
                    </a:cubicBezTo>
                    <a:cubicBezTo>
                      <a:pt x="38" y="83"/>
                      <a:pt x="35" y="83"/>
                      <a:pt x="33" y="81"/>
                    </a:cubicBezTo>
                    <a:cubicBezTo>
                      <a:pt x="32" y="80"/>
                      <a:pt x="32" y="77"/>
                      <a:pt x="33" y="76"/>
                    </a:cubicBezTo>
                    <a:cubicBezTo>
                      <a:pt x="82" y="27"/>
                      <a:pt x="82" y="27"/>
                      <a:pt x="82" y="27"/>
                    </a:cubicBezTo>
                    <a:cubicBezTo>
                      <a:pt x="84" y="25"/>
                      <a:pt x="87" y="25"/>
                      <a:pt x="88" y="27"/>
                    </a:cubicBezTo>
                    <a:cubicBezTo>
                      <a:pt x="90" y="28"/>
                      <a:pt x="90" y="31"/>
                      <a:pt x="88" y="32"/>
                    </a:cubicBezTo>
                    <a:close/>
                  </a:path>
                </a:pathLst>
              </a:custGeom>
              <a:grpFill/>
              <a:ln>
                <a:noFill/>
              </a:ln>
              <a:extLst/>
            </p:spPr>
            <p:txBody>
              <a:bodyPr/>
              <a:lstStyle/>
              <a:p>
                <a:pPr defTabSz="1217769">
                  <a:defRPr/>
                </a:pPr>
                <a:endParaRPr lang="zh-CN" altLang="en-US" sz="1799">
                  <a:solidFill>
                    <a:prstClr val="black"/>
                  </a:solidFill>
                  <a:latin typeface="Arial"/>
                  <a:cs typeface="Arial" panose="020B0604020202020204" pitchFamily="34" charset="0"/>
                </a:endParaRPr>
              </a:p>
            </p:txBody>
          </p:sp>
          <p:sp>
            <p:nvSpPr>
              <p:cNvPr id="393" name="Freeform 7">
                <a:extLst>
                  <a:ext uri="{FF2B5EF4-FFF2-40B4-BE49-F238E27FC236}">
                    <a16:creationId xmlns:a16="http://schemas.microsoft.com/office/drawing/2014/main" id="{BA01A7B8-2AD4-45E4-9812-5DB79D7014B4}"/>
                  </a:ext>
                </a:extLst>
              </p:cNvPr>
              <p:cNvSpPr>
                <a:spLocks noEditPoints="1"/>
              </p:cNvSpPr>
              <p:nvPr/>
            </p:nvSpPr>
            <p:spPr bwMode="auto">
              <a:xfrm>
                <a:off x="-185737" y="2854325"/>
                <a:ext cx="268288" cy="268287"/>
              </a:xfrm>
              <a:custGeom>
                <a:avLst/>
                <a:gdLst>
                  <a:gd name="T0" fmla="*/ 61 w 70"/>
                  <a:gd name="T1" fmla="*/ 30 h 70"/>
                  <a:gd name="T2" fmla="*/ 61 w 70"/>
                  <a:gd name="T3" fmla="*/ 30 h 70"/>
                  <a:gd name="T4" fmla="*/ 29 w 70"/>
                  <a:gd name="T5" fmla="*/ 0 h 70"/>
                  <a:gd name="T6" fmla="*/ 0 w 70"/>
                  <a:gd name="T7" fmla="*/ 29 h 70"/>
                  <a:gd name="T8" fmla="*/ 30 w 70"/>
                  <a:gd name="T9" fmla="*/ 61 h 70"/>
                  <a:gd name="T10" fmla="*/ 30 w 70"/>
                  <a:gd name="T11" fmla="*/ 61 h 70"/>
                  <a:gd name="T12" fmla="*/ 62 w 70"/>
                  <a:gd name="T13" fmla="*/ 61 h 70"/>
                  <a:gd name="T14" fmla="*/ 61 w 70"/>
                  <a:gd name="T15" fmla="*/ 30 h 70"/>
                  <a:gd name="T16" fmla="*/ 52 w 70"/>
                  <a:gd name="T17" fmla="*/ 52 h 70"/>
                  <a:gd name="T18" fmla="*/ 40 w 70"/>
                  <a:gd name="T19" fmla="*/ 52 h 70"/>
                  <a:gd name="T20" fmla="*/ 40 w 70"/>
                  <a:gd name="T21" fmla="*/ 39 h 70"/>
                  <a:gd name="T22" fmla="*/ 52 w 70"/>
                  <a:gd name="T23" fmla="*/ 39 h 70"/>
                  <a:gd name="T24" fmla="*/ 52 w 70"/>
                  <a:gd name="T25" fmla="*/ 5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70">
                    <a:moveTo>
                      <a:pt x="61" y="30"/>
                    </a:moveTo>
                    <a:cubicBezTo>
                      <a:pt x="61" y="30"/>
                      <a:pt x="61" y="30"/>
                      <a:pt x="61" y="30"/>
                    </a:cubicBezTo>
                    <a:cubicBezTo>
                      <a:pt x="29" y="0"/>
                      <a:pt x="29" y="0"/>
                      <a:pt x="29" y="0"/>
                    </a:cubicBezTo>
                    <a:cubicBezTo>
                      <a:pt x="0" y="29"/>
                      <a:pt x="0" y="29"/>
                      <a:pt x="0" y="29"/>
                    </a:cubicBezTo>
                    <a:cubicBezTo>
                      <a:pt x="14" y="43"/>
                      <a:pt x="25" y="55"/>
                      <a:pt x="30" y="61"/>
                    </a:cubicBezTo>
                    <a:cubicBezTo>
                      <a:pt x="30" y="61"/>
                      <a:pt x="30" y="61"/>
                      <a:pt x="30" y="61"/>
                    </a:cubicBezTo>
                    <a:cubicBezTo>
                      <a:pt x="39" y="69"/>
                      <a:pt x="53" y="70"/>
                      <a:pt x="62" y="61"/>
                    </a:cubicBezTo>
                    <a:cubicBezTo>
                      <a:pt x="70" y="52"/>
                      <a:pt x="70" y="38"/>
                      <a:pt x="61" y="30"/>
                    </a:cubicBezTo>
                    <a:close/>
                    <a:moveTo>
                      <a:pt x="52" y="52"/>
                    </a:moveTo>
                    <a:cubicBezTo>
                      <a:pt x="49" y="55"/>
                      <a:pt x="43" y="55"/>
                      <a:pt x="40" y="52"/>
                    </a:cubicBezTo>
                    <a:cubicBezTo>
                      <a:pt x="36" y="48"/>
                      <a:pt x="36" y="43"/>
                      <a:pt x="40" y="39"/>
                    </a:cubicBezTo>
                    <a:cubicBezTo>
                      <a:pt x="43" y="36"/>
                      <a:pt x="49" y="36"/>
                      <a:pt x="52" y="39"/>
                    </a:cubicBezTo>
                    <a:cubicBezTo>
                      <a:pt x="56" y="43"/>
                      <a:pt x="56" y="48"/>
                      <a:pt x="52" y="52"/>
                    </a:cubicBezTo>
                    <a:close/>
                  </a:path>
                </a:pathLst>
              </a:custGeom>
              <a:grpFill/>
              <a:ln>
                <a:noFill/>
              </a:ln>
              <a:extLst/>
            </p:spPr>
            <p:txBody>
              <a:bodyPr/>
              <a:lstStyle/>
              <a:p>
                <a:pPr defTabSz="1217769">
                  <a:defRPr/>
                </a:pPr>
                <a:endParaRPr lang="zh-CN" altLang="en-US" sz="1799">
                  <a:solidFill>
                    <a:prstClr val="black"/>
                  </a:solidFill>
                  <a:latin typeface="Arial"/>
                  <a:cs typeface="Arial" panose="020B0604020202020204" pitchFamily="34" charset="0"/>
                </a:endParaRPr>
              </a:p>
            </p:txBody>
          </p:sp>
          <p:sp>
            <p:nvSpPr>
              <p:cNvPr id="394" name="Freeform 8">
                <a:extLst>
                  <a:ext uri="{FF2B5EF4-FFF2-40B4-BE49-F238E27FC236}">
                    <a16:creationId xmlns:a16="http://schemas.microsoft.com/office/drawing/2014/main" id="{E22A828B-DDD9-4BFC-9955-6923D5268A4C}"/>
                  </a:ext>
                </a:extLst>
              </p:cNvPr>
              <p:cNvSpPr>
                <a:spLocks/>
              </p:cNvSpPr>
              <p:nvPr/>
            </p:nvSpPr>
            <p:spPr bwMode="auto">
              <a:xfrm>
                <a:off x="-552451" y="2484438"/>
                <a:ext cx="314325" cy="312737"/>
              </a:xfrm>
              <a:custGeom>
                <a:avLst/>
                <a:gdLst>
                  <a:gd name="T0" fmla="*/ 41 w 82"/>
                  <a:gd name="T1" fmla="*/ 0 h 82"/>
                  <a:gd name="T2" fmla="*/ 25 w 82"/>
                  <a:gd name="T3" fmla="*/ 3 h 82"/>
                  <a:gd name="T4" fmla="*/ 47 w 82"/>
                  <a:gd name="T5" fmla="*/ 25 h 82"/>
                  <a:gd name="T6" fmla="*/ 47 w 82"/>
                  <a:gd name="T7" fmla="*/ 39 h 82"/>
                  <a:gd name="T8" fmla="*/ 39 w 82"/>
                  <a:gd name="T9" fmla="*/ 48 h 82"/>
                  <a:gd name="T10" fmla="*/ 24 w 82"/>
                  <a:gd name="T11" fmla="*/ 48 h 82"/>
                  <a:gd name="T12" fmla="*/ 2 w 82"/>
                  <a:gd name="T13" fmla="*/ 26 h 82"/>
                  <a:gd name="T14" fmla="*/ 0 w 82"/>
                  <a:gd name="T15" fmla="*/ 41 h 82"/>
                  <a:gd name="T16" fmla="*/ 41 w 82"/>
                  <a:gd name="T17" fmla="*/ 82 h 82"/>
                  <a:gd name="T18" fmla="*/ 82 w 82"/>
                  <a:gd name="T19" fmla="*/ 41 h 82"/>
                  <a:gd name="T20" fmla="*/ 41 w 82"/>
                  <a:gd name="T21"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82">
                    <a:moveTo>
                      <a:pt x="41" y="0"/>
                    </a:moveTo>
                    <a:cubicBezTo>
                      <a:pt x="35" y="0"/>
                      <a:pt x="30" y="1"/>
                      <a:pt x="25" y="3"/>
                    </a:cubicBezTo>
                    <a:cubicBezTo>
                      <a:pt x="47" y="25"/>
                      <a:pt x="47" y="25"/>
                      <a:pt x="47" y="25"/>
                    </a:cubicBezTo>
                    <a:cubicBezTo>
                      <a:pt x="51" y="29"/>
                      <a:pt x="51" y="35"/>
                      <a:pt x="47" y="39"/>
                    </a:cubicBezTo>
                    <a:cubicBezTo>
                      <a:pt x="39" y="48"/>
                      <a:pt x="39" y="48"/>
                      <a:pt x="39" y="48"/>
                    </a:cubicBezTo>
                    <a:cubicBezTo>
                      <a:pt x="35" y="52"/>
                      <a:pt x="28" y="52"/>
                      <a:pt x="24" y="48"/>
                    </a:cubicBezTo>
                    <a:cubicBezTo>
                      <a:pt x="2" y="26"/>
                      <a:pt x="2" y="26"/>
                      <a:pt x="2" y="26"/>
                    </a:cubicBezTo>
                    <a:cubicBezTo>
                      <a:pt x="1" y="30"/>
                      <a:pt x="0" y="35"/>
                      <a:pt x="0" y="41"/>
                    </a:cubicBezTo>
                    <a:cubicBezTo>
                      <a:pt x="0" y="63"/>
                      <a:pt x="18" y="82"/>
                      <a:pt x="41" y="82"/>
                    </a:cubicBezTo>
                    <a:cubicBezTo>
                      <a:pt x="63" y="82"/>
                      <a:pt x="82" y="63"/>
                      <a:pt x="82" y="41"/>
                    </a:cubicBezTo>
                    <a:cubicBezTo>
                      <a:pt x="82" y="18"/>
                      <a:pt x="63" y="0"/>
                      <a:pt x="41" y="0"/>
                    </a:cubicBezTo>
                    <a:close/>
                  </a:path>
                </a:pathLst>
              </a:custGeom>
              <a:grpFill/>
              <a:ln>
                <a:noFill/>
              </a:ln>
              <a:extLst/>
            </p:spPr>
            <p:txBody>
              <a:bodyPr/>
              <a:lstStyle/>
              <a:p>
                <a:pPr defTabSz="1217769">
                  <a:defRPr/>
                </a:pPr>
                <a:endParaRPr lang="zh-CN" altLang="en-US" sz="1799">
                  <a:solidFill>
                    <a:prstClr val="black"/>
                  </a:solidFill>
                  <a:latin typeface="Arial"/>
                  <a:cs typeface="Arial" panose="020B0604020202020204" pitchFamily="34" charset="0"/>
                </a:endParaRPr>
              </a:p>
            </p:txBody>
          </p:sp>
        </p:grpSp>
        <p:pic>
          <p:nvPicPr>
            <p:cNvPr id="387" name="图片 44" descr="云">
              <a:extLst>
                <a:ext uri="{FF2B5EF4-FFF2-40B4-BE49-F238E27FC236}">
                  <a16:creationId xmlns:a16="http://schemas.microsoft.com/office/drawing/2014/main" id="{729BFD2F-528E-4C3E-A197-A4236EF9FCB8}"/>
                </a:ext>
              </a:extLst>
            </p:cNvPr>
            <p:cNvPicPr>
              <a:picLocks noChangeAspect="1"/>
            </p:cNvPicPr>
            <p:nvPr/>
          </p:nvPicPr>
          <p:blipFill>
            <a:blip r:embed="rId5"/>
            <a:stretch>
              <a:fillRect/>
            </a:stretch>
          </p:blipFill>
          <p:spPr>
            <a:xfrm>
              <a:off x="3170662" y="1472438"/>
              <a:ext cx="373454" cy="326149"/>
            </a:xfrm>
            <a:prstGeom prst="rect">
              <a:avLst/>
            </a:prstGeom>
          </p:spPr>
        </p:pic>
        <p:sp>
          <p:nvSpPr>
            <p:cNvPr id="388" name="Freeform 127">
              <a:extLst>
                <a:ext uri="{FF2B5EF4-FFF2-40B4-BE49-F238E27FC236}">
                  <a16:creationId xmlns:a16="http://schemas.microsoft.com/office/drawing/2014/main" id="{95829FD0-AA7C-43CE-9F24-3BDCC0ECB9F7}"/>
                </a:ext>
              </a:extLst>
            </p:cNvPr>
            <p:cNvSpPr>
              <a:spLocks noEditPoints="1"/>
            </p:cNvSpPr>
            <p:nvPr/>
          </p:nvSpPr>
          <p:spPr bwMode="auto">
            <a:xfrm>
              <a:off x="612581" y="1572703"/>
              <a:ext cx="96747" cy="93609"/>
            </a:xfrm>
            <a:custGeom>
              <a:avLst/>
              <a:gdLst>
                <a:gd name="T0" fmla="*/ 81 w 94"/>
                <a:gd name="T1" fmla="*/ 57 h 98"/>
                <a:gd name="T2" fmla="*/ 81 w 94"/>
                <a:gd name="T3" fmla="*/ 95 h 98"/>
                <a:gd name="T4" fmla="*/ 81 w 94"/>
                <a:gd name="T5" fmla="*/ 98 h 98"/>
                <a:gd name="T6" fmla="*/ 78 w 94"/>
                <a:gd name="T7" fmla="*/ 98 h 98"/>
                <a:gd name="T8" fmla="*/ 67 w 94"/>
                <a:gd name="T9" fmla="*/ 98 h 98"/>
                <a:gd name="T10" fmla="*/ 67 w 94"/>
                <a:gd name="T11" fmla="*/ 68 h 98"/>
                <a:gd name="T12" fmla="*/ 62 w 94"/>
                <a:gd name="T13" fmla="*/ 64 h 98"/>
                <a:gd name="T14" fmla="*/ 49 w 94"/>
                <a:gd name="T15" fmla="*/ 64 h 98"/>
                <a:gd name="T16" fmla="*/ 45 w 94"/>
                <a:gd name="T17" fmla="*/ 68 h 98"/>
                <a:gd name="T18" fmla="*/ 45 w 94"/>
                <a:gd name="T19" fmla="*/ 98 h 98"/>
                <a:gd name="T20" fmla="*/ 15 w 94"/>
                <a:gd name="T21" fmla="*/ 98 h 98"/>
                <a:gd name="T22" fmla="*/ 12 w 94"/>
                <a:gd name="T23" fmla="*/ 98 h 98"/>
                <a:gd name="T24" fmla="*/ 12 w 94"/>
                <a:gd name="T25" fmla="*/ 95 h 98"/>
                <a:gd name="T26" fmla="*/ 12 w 94"/>
                <a:gd name="T27" fmla="*/ 57 h 98"/>
                <a:gd name="T28" fmla="*/ 3 w 94"/>
                <a:gd name="T29" fmla="*/ 57 h 98"/>
                <a:gd name="T30" fmla="*/ 0 w 94"/>
                <a:gd name="T31" fmla="*/ 50 h 98"/>
                <a:gd name="T32" fmla="*/ 44 w 94"/>
                <a:gd name="T33" fmla="*/ 3 h 98"/>
                <a:gd name="T34" fmla="*/ 47 w 94"/>
                <a:gd name="T35" fmla="*/ 0 h 98"/>
                <a:gd name="T36" fmla="*/ 50 w 94"/>
                <a:gd name="T37" fmla="*/ 3 h 98"/>
                <a:gd name="T38" fmla="*/ 94 w 94"/>
                <a:gd name="T39" fmla="*/ 50 h 98"/>
                <a:gd name="T40" fmla="*/ 90 w 94"/>
                <a:gd name="T41" fmla="*/ 57 h 98"/>
                <a:gd name="T42" fmla="*/ 81 w 94"/>
                <a:gd name="T43" fmla="*/ 57 h 98"/>
                <a:gd name="T44" fmla="*/ 74 w 94"/>
                <a:gd name="T45" fmla="*/ 8 h 98"/>
                <a:gd name="T46" fmla="*/ 77 w 94"/>
                <a:gd name="T47" fmla="*/ 8 h 98"/>
                <a:gd name="T48" fmla="*/ 77 w 94"/>
                <a:gd name="T49" fmla="*/ 2 h 98"/>
                <a:gd name="T50" fmla="*/ 61 w 94"/>
                <a:gd name="T51" fmla="*/ 2 h 98"/>
                <a:gd name="T52" fmla="*/ 61 w 94"/>
                <a:gd name="T53" fmla="*/ 8 h 98"/>
                <a:gd name="T54" fmla="*/ 64 w 94"/>
                <a:gd name="T55" fmla="*/ 8 h 98"/>
                <a:gd name="T56" fmla="*/ 64 w 94"/>
                <a:gd name="T57" fmla="*/ 13 h 98"/>
                <a:gd name="T58" fmla="*/ 74 w 94"/>
                <a:gd name="T59" fmla="*/ 25 h 98"/>
                <a:gd name="T60" fmla="*/ 74 w 94"/>
                <a:gd name="T61" fmla="*/ 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98">
                  <a:moveTo>
                    <a:pt x="81" y="57"/>
                  </a:moveTo>
                  <a:cubicBezTo>
                    <a:pt x="81" y="95"/>
                    <a:pt x="81" y="95"/>
                    <a:pt x="81" y="95"/>
                  </a:cubicBezTo>
                  <a:cubicBezTo>
                    <a:pt x="81" y="98"/>
                    <a:pt x="81" y="98"/>
                    <a:pt x="81" y="98"/>
                  </a:cubicBezTo>
                  <a:cubicBezTo>
                    <a:pt x="78" y="98"/>
                    <a:pt x="78" y="98"/>
                    <a:pt x="78" y="98"/>
                  </a:cubicBezTo>
                  <a:cubicBezTo>
                    <a:pt x="67" y="98"/>
                    <a:pt x="67" y="98"/>
                    <a:pt x="67" y="98"/>
                  </a:cubicBezTo>
                  <a:cubicBezTo>
                    <a:pt x="67" y="68"/>
                    <a:pt x="67" y="68"/>
                    <a:pt x="67" y="68"/>
                  </a:cubicBezTo>
                  <a:cubicBezTo>
                    <a:pt x="67" y="66"/>
                    <a:pt x="65" y="64"/>
                    <a:pt x="62" y="64"/>
                  </a:cubicBezTo>
                  <a:cubicBezTo>
                    <a:pt x="49" y="64"/>
                    <a:pt x="49" y="64"/>
                    <a:pt x="49" y="64"/>
                  </a:cubicBezTo>
                  <a:cubicBezTo>
                    <a:pt x="47" y="64"/>
                    <a:pt x="45" y="66"/>
                    <a:pt x="45" y="68"/>
                  </a:cubicBezTo>
                  <a:cubicBezTo>
                    <a:pt x="45" y="98"/>
                    <a:pt x="45" y="98"/>
                    <a:pt x="45" y="98"/>
                  </a:cubicBezTo>
                  <a:cubicBezTo>
                    <a:pt x="15" y="98"/>
                    <a:pt x="15" y="98"/>
                    <a:pt x="15" y="98"/>
                  </a:cubicBezTo>
                  <a:cubicBezTo>
                    <a:pt x="12" y="98"/>
                    <a:pt x="12" y="98"/>
                    <a:pt x="12" y="98"/>
                  </a:cubicBezTo>
                  <a:cubicBezTo>
                    <a:pt x="12" y="95"/>
                    <a:pt x="12" y="95"/>
                    <a:pt x="12" y="95"/>
                  </a:cubicBezTo>
                  <a:cubicBezTo>
                    <a:pt x="12" y="57"/>
                    <a:pt x="12" y="57"/>
                    <a:pt x="12" y="57"/>
                  </a:cubicBezTo>
                  <a:cubicBezTo>
                    <a:pt x="3" y="57"/>
                    <a:pt x="3" y="57"/>
                    <a:pt x="3" y="57"/>
                  </a:cubicBezTo>
                  <a:cubicBezTo>
                    <a:pt x="0" y="50"/>
                    <a:pt x="0" y="50"/>
                    <a:pt x="0" y="50"/>
                  </a:cubicBezTo>
                  <a:cubicBezTo>
                    <a:pt x="44" y="3"/>
                    <a:pt x="44" y="3"/>
                    <a:pt x="44" y="3"/>
                  </a:cubicBezTo>
                  <a:cubicBezTo>
                    <a:pt x="47" y="0"/>
                    <a:pt x="47" y="0"/>
                    <a:pt x="47" y="0"/>
                  </a:cubicBezTo>
                  <a:cubicBezTo>
                    <a:pt x="50" y="3"/>
                    <a:pt x="50" y="3"/>
                    <a:pt x="50" y="3"/>
                  </a:cubicBezTo>
                  <a:cubicBezTo>
                    <a:pt x="94" y="50"/>
                    <a:pt x="94" y="50"/>
                    <a:pt x="94" y="50"/>
                  </a:cubicBezTo>
                  <a:cubicBezTo>
                    <a:pt x="90" y="57"/>
                    <a:pt x="90" y="57"/>
                    <a:pt x="90" y="57"/>
                  </a:cubicBezTo>
                  <a:cubicBezTo>
                    <a:pt x="81" y="57"/>
                    <a:pt x="81" y="57"/>
                    <a:pt x="81" y="57"/>
                  </a:cubicBezTo>
                  <a:close/>
                  <a:moveTo>
                    <a:pt x="74" y="8"/>
                  </a:moveTo>
                  <a:cubicBezTo>
                    <a:pt x="77" y="8"/>
                    <a:pt x="77" y="8"/>
                    <a:pt x="77" y="8"/>
                  </a:cubicBezTo>
                  <a:cubicBezTo>
                    <a:pt x="77" y="2"/>
                    <a:pt x="77" y="2"/>
                    <a:pt x="77" y="2"/>
                  </a:cubicBezTo>
                  <a:cubicBezTo>
                    <a:pt x="61" y="2"/>
                    <a:pt x="61" y="2"/>
                    <a:pt x="61" y="2"/>
                  </a:cubicBezTo>
                  <a:cubicBezTo>
                    <a:pt x="61" y="8"/>
                    <a:pt x="61" y="8"/>
                    <a:pt x="61" y="8"/>
                  </a:cubicBezTo>
                  <a:cubicBezTo>
                    <a:pt x="64" y="8"/>
                    <a:pt x="64" y="8"/>
                    <a:pt x="64" y="8"/>
                  </a:cubicBezTo>
                  <a:cubicBezTo>
                    <a:pt x="64" y="13"/>
                    <a:pt x="64" y="13"/>
                    <a:pt x="64" y="13"/>
                  </a:cubicBezTo>
                  <a:cubicBezTo>
                    <a:pt x="74" y="25"/>
                    <a:pt x="74" y="25"/>
                    <a:pt x="74" y="25"/>
                  </a:cubicBezTo>
                  <a:lnTo>
                    <a:pt x="74" y="8"/>
                  </a:lnTo>
                  <a:close/>
                </a:path>
              </a:pathLst>
            </a:custGeom>
            <a:solidFill>
              <a:sysClr val="window" lastClr="FFFFFF">
                <a:lumMod val="50000"/>
              </a:sysClr>
            </a:solidFill>
            <a:ln w="9525">
              <a:noFill/>
              <a:round/>
              <a:headEnd/>
              <a:tailEnd/>
            </a:ln>
            <a:extLst/>
          </p:spPr>
          <p:txBody>
            <a:bodyPr/>
            <a:lstStyle>
              <a:defPPr>
                <a:defRPr lang="zh-CN"/>
              </a:defPPr>
              <a:lvl1pPr marL="0" algn="l" defTabSz="1219272" rtl="0" eaLnBrk="1" latinLnBrk="0" hangingPunct="1">
                <a:defRPr sz="2400" kern="1200">
                  <a:solidFill>
                    <a:schemeClr val="tx1"/>
                  </a:solidFill>
                  <a:latin typeface="+mn-lt"/>
                  <a:ea typeface="+mn-ea"/>
                  <a:cs typeface="+mn-cs"/>
                </a:defRPr>
              </a:lvl1pPr>
              <a:lvl2pPr marL="609636" algn="l" defTabSz="1219272" rtl="0" eaLnBrk="1" latinLnBrk="0" hangingPunct="1">
                <a:defRPr sz="2400" kern="1200">
                  <a:solidFill>
                    <a:schemeClr val="tx1"/>
                  </a:solidFill>
                  <a:latin typeface="+mn-lt"/>
                  <a:ea typeface="+mn-ea"/>
                  <a:cs typeface="+mn-cs"/>
                </a:defRPr>
              </a:lvl2pPr>
              <a:lvl3pPr marL="1219272" algn="l" defTabSz="1219272" rtl="0" eaLnBrk="1" latinLnBrk="0" hangingPunct="1">
                <a:defRPr sz="2400" kern="1200">
                  <a:solidFill>
                    <a:schemeClr val="tx1"/>
                  </a:solidFill>
                  <a:latin typeface="+mn-lt"/>
                  <a:ea typeface="+mn-ea"/>
                  <a:cs typeface="+mn-cs"/>
                </a:defRPr>
              </a:lvl3pPr>
              <a:lvl4pPr marL="1828908" algn="l" defTabSz="1219272" rtl="0" eaLnBrk="1" latinLnBrk="0" hangingPunct="1">
                <a:defRPr sz="2400" kern="1200">
                  <a:solidFill>
                    <a:schemeClr val="tx1"/>
                  </a:solidFill>
                  <a:latin typeface="+mn-lt"/>
                  <a:ea typeface="+mn-ea"/>
                  <a:cs typeface="+mn-cs"/>
                </a:defRPr>
              </a:lvl4pPr>
              <a:lvl5pPr marL="2438545" algn="l" defTabSz="1219272" rtl="0" eaLnBrk="1" latinLnBrk="0" hangingPunct="1">
                <a:defRPr sz="2400" kern="1200">
                  <a:solidFill>
                    <a:schemeClr val="tx1"/>
                  </a:solidFill>
                  <a:latin typeface="+mn-lt"/>
                  <a:ea typeface="+mn-ea"/>
                  <a:cs typeface="+mn-cs"/>
                </a:defRPr>
              </a:lvl5pPr>
              <a:lvl6pPr marL="3048180" algn="l" defTabSz="1219272" rtl="0" eaLnBrk="1" latinLnBrk="0" hangingPunct="1">
                <a:defRPr sz="2400" kern="1200">
                  <a:solidFill>
                    <a:schemeClr val="tx1"/>
                  </a:solidFill>
                  <a:latin typeface="+mn-lt"/>
                  <a:ea typeface="+mn-ea"/>
                  <a:cs typeface="+mn-cs"/>
                </a:defRPr>
              </a:lvl6pPr>
              <a:lvl7pPr marL="3657816" algn="l" defTabSz="1219272" rtl="0" eaLnBrk="1" latinLnBrk="0" hangingPunct="1">
                <a:defRPr sz="2400" kern="1200">
                  <a:solidFill>
                    <a:schemeClr val="tx1"/>
                  </a:solidFill>
                  <a:latin typeface="+mn-lt"/>
                  <a:ea typeface="+mn-ea"/>
                  <a:cs typeface="+mn-cs"/>
                </a:defRPr>
              </a:lvl7pPr>
              <a:lvl8pPr marL="4267452" algn="l" defTabSz="1219272" rtl="0" eaLnBrk="1" latinLnBrk="0" hangingPunct="1">
                <a:defRPr sz="2400" kern="1200">
                  <a:solidFill>
                    <a:schemeClr val="tx1"/>
                  </a:solidFill>
                  <a:latin typeface="+mn-lt"/>
                  <a:ea typeface="+mn-ea"/>
                  <a:cs typeface="+mn-cs"/>
                </a:defRPr>
              </a:lvl8pPr>
              <a:lvl9pPr marL="4877087" algn="l" defTabSz="1219272" rtl="0" eaLnBrk="1" latinLnBrk="0" hangingPunct="1">
                <a:defRPr sz="2400" kern="1200">
                  <a:solidFill>
                    <a:schemeClr val="tx1"/>
                  </a:solidFill>
                  <a:latin typeface="+mn-lt"/>
                  <a:ea typeface="+mn-ea"/>
                  <a:cs typeface="+mn-cs"/>
                </a:defRPr>
              </a:lvl9pPr>
            </a:lstStyle>
            <a:p>
              <a:pPr>
                <a:defRPr/>
              </a:pPr>
              <a:endParaRPr lang="zh-CN" altLang="en-US" sz="1599" dirty="0">
                <a:solidFill>
                  <a:srgbClr val="FFC000"/>
                </a:solidFill>
                <a:latin typeface="Arial"/>
                <a:ea typeface="宋体" panose="02010600030101010101" pitchFamily="2" charset="-122"/>
                <a:cs typeface="Arial" panose="020B0604020202020204" pitchFamily="34" charset="0"/>
              </a:endParaRPr>
            </a:p>
          </p:txBody>
        </p:sp>
        <p:sp>
          <p:nvSpPr>
            <p:cNvPr id="389" name="Freeform 61">
              <a:extLst>
                <a:ext uri="{FF2B5EF4-FFF2-40B4-BE49-F238E27FC236}">
                  <a16:creationId xmlns:a16="http://schemas.microsoft.com/office/drawing/2014/main" id="{46FDFF99-0930-4695-B249-2350443AA251}"/>
                </a:ext>
              </a:extLst>
            </p:cNvPr>
            <p:cNvSpPr>
              <a:spLocks noEditPoints="1"/>
            </p:cNvSpPr>
            <p:nvPr/>
          </p:nvSpPr>
          <p:spPr bwMode="auto">
            <a:xfrm>
              <a:off x="621283" y="1386203"/>
              <a:ext cx="79344" cy="108286"/>
            </a:xfrm>
            <a:custGeom>
              <a:avLst/>
              <a:gdLst/>
              <a:ahLst/>
              <a:cxnLst>
                <a:cxn ang="0">
                  <a:pos x="157" y="1174"/>
                </a:cxn>
                <a:cxn ang="0">
                  <a:pos x="963" y="1174"/>
                </a:cxn>
                <a:cxn ang="0">
                  <a:pos x="842" y="1026"/>
                </a:cxn>
                <a:cxn ang="0">
                  <a:pos x="579" y="248"/>
                </a:cxn>
                <a:cxn ang="0">
                  <a:pos x="590" y="238"/>
                </a:cxn>
                <a:cxn ang="0">
                  <a:pos x="611" y="215"/>
                </a:cxn>
                <a:cxn ang="0">
                  <a:pos x="626" y="186"/>
                </a:cxn>
                <a:cxn ang="0">
                  <a:pos x="634" y="154"/>
                </a:cxn>
                <a:cxn ang="0">
                  <a:pos x="634" y="137"/>
                </a:cxn>
                <a:cxn ang="0">
                  <a:pos x="633" y="110"/>
                </a:cxn>
                <a:cxn ang="0">
                  <a:pos x="624" y="85"/>
                </a:cxn>
                <a:cxn ang="0">
                  <a:pos x="611" y="61"/>
                </a:cxn>
                <a:cxn ang="0">
                  <a:pos x="594" y="41"/>
                </a:cxn>
                <a:cxn ang="0">
                  <a:pos x="573" y="24"/>
                </a:cxn>
                <a:cxn ang="0">
                  <a:pos x="552" y="10"/>
                </a:cxn>
                <a:cxn ang="0">
                  <a:pos x="525" y="4"/>
                </a:cxn>
                <a:cxn ang="0">
                  <a:pos x="498" y="0"/>
                </a:cxn>
                <a:cxn ang="0">
                  <a:pos x="484" y="0"/>
                </a:cxn>
                <a:cxn ang="0">
                  <a:pos x="457" y="7"/>
                </a:cxn>
                <a:cxn ang="0">
                  <a:pos x="432" y="17"/>
                </a:cxn>
                <a:cxn ang="0">
                  <a:pos x="410" y="31"/>
                </a:cxn>
                <a:cxn ang="0">
                  <a:pos x="391" y="49"/>
                </a:cxn>
                <a:cxn ang="0">
                  <a:pos x="376" y="71"/>
                </a:cxn>
                <a:cxn ang="0">
                  <a:pos x="366" y="96"/>
                </a:cxn>
                <a:cxn ang="0">
                  <a:pos x="361" y="123"/>
                </a:cxn>
                <a:cxn ang="0">
                  <a:pos x="359" y="137"/>
                </a:cxn>
                <a:cxn ang="0">
                  <a:pos x="364" y="169"/>
                </a:cxn>
                <a:cxn ang="0">
                  <a:pos x="374" y="198"/>
                </a:cxn>
                <a:cxn ang="0">
                  <a:pos x="391" y="223"/>
                </a:cxn>
                <a:cxn ang="0">
                  <a:pos x="412" y="245"/>
                </a:cxn>
                <a:cxn ang="0">
                  <a:pos x="121" y="1026"/>
                </a:cxn>
                <a:cxn ang="0">
                  <a:pos x="0" y="1174"/>
                </a:cxn>
                <a:cxn ang="0">
                  <a:pos x="415" y="977"/>
                </a:cxn>
                <a:cxn ang="0">
                  <a:pos x="698" y="1026"/>
                </a:cxn>
                <a:cxn ang="0">
                  <a:pos x="442" y="478"/>
                </a:cxn>
                <a:cxn ang="0">
                  <a:pos x="410" y="597"/>
                </a:cxn>
                <a:cxn ang="0">
                  <a:pos x="467" y="387"/>
                </a:cxn>
                <a:cxn ang="0">
                  <a:pos x="533" y="429"/>
                </a:cxn>
                <a:cxn ang="0">
                  <a:pos x="582" y="604"/>
                </a:cxn>
                <a:cxn ang="0">
                  <a:pos x="450" y="678"/>
                </a:cxn>
                <a:cxn ang="0">
                  <a:pos x="369" y="743"/>
                </a:cxn>
                <a:cxn ang="0">
                  <a:pos x="324" y="910"/>
                </a:cxn>
              </a:cxnLst>
              <a:rect l="0" t="0" r="r" b="b"/>
              <a:pathLst>
                <a:path w="963" h="1174">
                  <a:moveTo>
                    <a:pt x="0" y="1174"/>
                  </a:moveTo>
                  <a:lnTo>
                    <a:pt x="157" y="1174"/>
                  </a:lnTo>
                  <a:lnTo>
                    <a:pt x="833" y="1174"/>
                  </a:lnTo>
                  <a:lnTo>
                    <a:pt x="963" y="1174"/>
                  </a:lnTo>
                  <a:lnTo>
                    <a:pt x="918" y="1120"/>
                  </a:lnTo>
                  <a:lnTo>
                    <a:pt x="842" y="1026"/>
                  </a:lnTo>
                  <a:lnTo>
                    <a:pt x="793" y="1026"/>
                  </a:lnTo>
                  <a:lnTo>
                    <a:pt x="579" y="248"/>
                  </a:lnTo>
                  <a:lnTo>
                    <a:pt x="579" y="248"/>
                  </a:lnTo>
                  <a:lnTo>
                    <a:pt x="590" y="238"/>
                  </a:lnTo>
                  <a:lnTo>
                    <a:pt x="602" y="226"/>
                  </a:lnTo>
                  <a:lnTo>
                    <a:pt x="611" y="215"/>
                  </a:lnTo>
                  <a:lnTo>
                    <a:pt x="619" y="201"/>
                  </a:lnTo>
                  <a:lnTo>
                    <a:pt x="626" y="186"/>
                  </a:lnTo>
                  <a:lnTo>
                    <a:pt x="631" y="171"/>
                  </a:lnTo>
                  <a:lnTo>
                    <a:pt x="634" y="154"/>
                  </a:lnTo>
                  <a:lnTo>
                    <a:pt x="634" y="137"/>
                  </a:lnTo>
                  <a:lnTo>
                    <a:pt x="634" y="137"/>
                  </a:lnTo>
                  <a:lnTo>
                    <a:pt x="634" y="123"/>
                  </a:lnTo>
                  <a:lnTo>
                    <a:pt x="633" y="110"/>
                  </a:lnTo>
                  <a:lnTo>
                    <a:pt x="629" y="96"/>
                  </a:lnTo>
                  <a:lnTo>
                    <a:pt x="624" y="85"/>
                  </a:lnTo>
                  <a:lnTo>
                    <a:pt x="617" y="71"/>
                  </a:lnTo>
                  <a:lnTo>
                    <a:pt x="611" y="61"/>
                  </a:lnTo>
                  <a:lnTo>
                    <a:pt x="604" y="49"/>
                  </a:lnTo>
                  <a:lnTo>
                    <a:pt x="594" y="41"/>
                  </a:lnTo>
                  <a:lnTo>
                    <a:pt x="585" y="31"/>
                  </a:lnTo>
                  <a:lnTo>
                    <a:pt x="573" y="24"/>
                  </a:lnTo>
                  <a:lnTo>
                    <a:pt x="563" y="17"/>
                  </a:lnTo>
                  <a:lnTo>
                    <a:pt x="552" y="10"/>
                  </a:lnTo>
                  <a:lnTo>
                    <a:pt x="538" y="7"/>
                  </a:lnTo>
                  <a:lnTo>
                    <a:pt x="525" y="4"/>
                  </a:lnTo>
                  <a:lnTo>
                    <a:pt x="511" y="0"/>
                  </a:lnTo>
                  <a:lnTo>
                    <a:pt x="498" y="0"/>
                  </a:lnTo>
                  <a:lnTo>
                    <a:pt x="498" y="0"/>
                  </a:lnTo>
                  <a:lnTo>
                    <a:pt x="484" y="0"/>
                  </a:lnTo>
                  <a:lnTo>
                    <a:pt x="469" y="4"/>
                  </a:lnTo>
                  <a:lnTo>
                    <a:pt x="457" y="7"/>
                  </a:lnTo>
                  <a:lnTo>
                    <a:pt x="444" y="10"/>
                  </a:lnTo>
                  <a:lnTo>
                    <a:pt x="432" y="17"/>
                  </a:lnTo>
                  <a:lnTo>
                    <a:pt x="420" y="24"/>
                  </a:lnTo>
                  <a:lnTo>
                    <a:pt x="410" y="31"/>
                  </a:lnTo>
                  <a:lnTo>
                    <a:pt x="400" y="41"/>
                  </a:lnTo>
                  <a:lnTo>
                    <a:pt x="391" y="49"/>
                  </a:lnTo>
                  <a:lnTo>
                    <a:pt x="383" y="61"/>
                  </a:lnTo>
                  <a:lnTo>
                    <a:pt x="376" y="71"/>
                  </a:lnTo>
                  <a:lnTo>
                    <a:pt x="371" y="85"/>
                  </a:lnTo>
                  <a:lnTo>
                    <a:pt x="366" y="96"/>
                  </a:lnTo>
                  <a:lnTo>
                    <a:pt x="363" y="110"/>
                  </a:lnTo>
                  <a:lnTo>
                    <a:pt x="361" y="123"/>
                  </a:lnTo>
                  <a:lnTo>
                    <a:pt x="359" y="137"/>
                  </a:lnTo>
                  <a:lnTo>
                    <a:pt x="359" y="137"/>
                  </a:lnTo>
                  <a:lnTo>
                    <a:pt x="361" y="154"/>
                  </a:lnTo>
                  <a:lnTo>
                    <a:pt x="364" y="169"/>
                  </a:lnTo>
                  <a:lnTo>
                    <a:pt x="368" y="184"/>
                  </a:lnTo>
                  <a:lnTo>
                    <a:pt x="374" y="198"/>
                  </a:lnTo>
                  <a:lnTo>
                    <a:pt x="381" y="211"/>
                  </a:lnTo>
                  <a:lnTo>
                    <a:pt x="391" y="223"/>
                  </a:lnTo>
                  <a:lnTo>
                    <a:pt x="400" y="235"/>
                  </a:lnTo>
                  <a:lnTo>
                    <a:pt x="412" y="245"/>
                  </a:lnTo>
                  <a:lnTo>
                    <a:pt x="197" y="1026"/>
                  </a:lnTo>
                  <a:lnTo>
                    <a:pt x="121" y="1026"/>
                  </a:lnTo>
                  <a:lnTo>
                    <a:pt x="46" y="1120"/>
                  </a:lnTo>
                  <a:lnTo>
                    <a:pt x="0" y="1174"/>
                  </a:lnTo>
                  <a:close/>
                  <a:moveTo>
                    <a:pt x="577" y="1026"/>
                  </a:moveTo>
                  <a:lnTo>
                    <a:pt x="415" y="977"/>
                  </a:lnTo>
                  <a:lnTo>
                    <a:pt x="663" y="898"/>
                  </a:lnTo>
                  <a:lnTo>
                    <a:pt x="698" y="1026"/>
                  </a:lnTo>
                  <a:lnTo>
                    <a:pt x="577" y="1026"/>
                  </a:lnTo>
                  <a:close/>
                  <a:moveTo>
                    <a:pt x="442" y="478"/>
                  </a:moveTo>
                  <a:lnTo>
                    <a:pt x="526" y="532"/>
                  </a:lnTo>
                  <a:lnTo>
                    <a:pt x="410" y="597"/>
                  </a:lnTo>
                  <a:lnTo>
                    <a:pt x="442" y="478"/>
                  </a:lnTo>
                  <a:close/>
                  <a:moveTo>
                    <a:pt x="467" y="387"/>
                  </a:moveTo>
                  <a:lnTo>
                    <a:pt x="494" y="287"/>
                  </a:lnTo>
                  <a:lnTo>
                    <a:pt x="533" y="429"/>
                  </a:lnTo>
                  <a:lnTo>
                    <a:pt x="467" y="387"/>
                  </a:lnTo>
                  <a:close/>
                  <a:moveTo>
                    <a:pt x="582" y="604"/>
                  </a:moveTo>
                  <a:lnTo>
                    <a:pt x="622" y="753"/>
                  </a:lnTo>
                  <a:lnTo>
                    <a:pt x="450" y="678"/>
                  </a:lnTo>
                  <a:lnTo>
                    <a:pt x="582" y="604"/>
                  </a:lnTo>
                  <a:close/>
                  <a:moveTo>
                    <a:pt x="369" y="743"/>
                  </a:moveTo>
                  <a:lnTo>
                    <a:pt x="573" y="830"/>
                  </a:lnTo>
                  <a:lnTo>
                    <a:pt x="324" y="910"/>
                  </a:lnTo>
                  <a:lnTo>
                    <a:pt x="369" y="743"/>
                  </a:lnTo>
                  <a:close/>
                </a:path>
              </a:pathLst>
            </a:custGeom>
            <a:solidFill>
              <a:sysClr val="window" lastClr="FFFFFF">
                <a:lumMod val="50000"/>
              </a:sysClr>
            </a:solidFill>
            <a:ln w="9525">
              <a:noFill/>
              <a:round/>
              <a:headEnd/>
              <a:tailEnd/>
            </a:ln>
          </p:spPr>
          <p:txBody>
            <a:bodyPr/>
            <a:lstStyle/>
            <a:p>
              <a:pPr defTabSz="1217759">
                <a:defRPr/>
              </a:pPr>
              <a:endParaRPr lang="zh-CN" altLang="en-US" sz="1599" kern="0">
                <a:solidFill>
                  <a:srgbClr val="FFC000"/>
                </a:solidFill>
                <a:latin typeface="Arial"/>
                <a:cs typeface="Arial" panose="020B0604020202020204" pitchFamily="34" charset="0"/>
              </a:endParaRPr>
            </a:p>
          </p:txBody>
        </p:sp>
        <p:sp>
          <p:nvSpPr>
            <p:cNvPr id="390" name="Freeform 6">
              <a:extLst>
                <a:ext uri="{FF2B5EF4-FFF2-40B4-BE49-F238E27FC236}">
                  <a16:creationId xmlns:a16="http://schemas.microsoft.com/office/drawing/2014/main" id="{6C113FBF-59BC-45C1-9134-B03D6F878C6B}"/>
                </a:ext>
              </a:extLst>
            </p:cNvPr>
            <p:cNvSpPr>
              <a:spLocks noChangeAspect="1" noEditPoints="1"/>
            </p:cNvSpPr>
            <p:nvPr/>
          </p:nvSpPr>
          <p:spPr bwMode="auto">
            <a:xfrm>
              <a:off x="609833" y="1752624"/>
              <a:ext cx="102242" cy="99788"/>
            </a:xfrm>
            <a:custGeom>
              <a:avLst/>
              <a:gdLst/>
              <a:ahLst/>
              <a:cxnLst>
                <a:cxn ang="0">
                  <a:pos x="12772" y="618"/>
                </a:cxn>
                <a:cxn ang="0">
                  <a:pos x="0" y="15651"/>
                </a:cxn>
                <a:cxn ang="0">
                  <a:pos x="1941" y="4867"/>
                </a:cxn>
                <a:cxn ang="0">
                  <a:pos x="5964" y="4867"/>
                </a:cxn>
                <a:cxn ang="0">
                  <a:pos x="7512" y="618"/>
                </a:cxn>
                <a:cxn ang="0">
                  <a:pos x="1277" y="12419"/>
                </a:cxn>
                <a:cxn ang="0">
                  <a:pos x="5523" y="7916"/>
                </a:cxn>
                <a:cxn ang="0">
                  <a:pos x="4108" y="7916"/>
                </a:cxn>
                <a:cxn ang="0">
                  <a:pos x="2692" y="7916"/>
                </a:cxn>
                <a:cxn ang="0">
                  <a:pos x="1277" y="7916"/>
                </a:cxn>
                <a:cxn ang="0">
                  <a:pos x="5523" y="9417"/>
                </a:cxn>
                <a:cxn ang="0">
                  <a:pos x="4108" y="9417"/>
                </a:cxn>
                <a:cxn ang="0">
                  <a:pos x="2692" y="9417"/>
                </a:cxn>
                <a:cxn ang="0">
                  <a:pos x="1277" y="9417"/>
                </a:cxn>
                <a:cxn ang="0">
                  <a:pos x="5523" y="10919"/>
                </a:cxn>
                <a:cxn ang="0">
                  <a:pos x="4108" y="10919"/>
                </a:cxn>
                <a:cxn ang="0">
                  <a:pos x="2692" y="10919"/>
                </a:cxn>
                <a:cxn ang="0">
                  <a:pos x="1277" y="10919"/>
                </a:cxn>
                <a:cxn ang="0">
                  <a:pos x="5523" y="12419"/>
                </a:cxn>
                <a:cxn ang="0">
                  <a:pos x="4108" y="12419"/>
                </a:cxn>
                <a:cxn ang="0">
                  <a:pos x="2692" y="12419"/>
                </a:cxn>
                <a:cxn ang="0">
                  <a:pos x="8086" y="1911"/>
                </a:cxn>
                <a:cxn ang="0">
                  <a:pos x="8086" y="12419"/>
                </a:cxn>
                <a:cxn ang="0">
                  <a:pos x="9500" y="12419"/>
                </a:cxn>
                <a:cxn ang="0">
                  <a:pos x="10915" y="12419"/>
                </a:cxn>
                <a:cxn ang="0">
                  <a:pos x="12331" y="12419"/>
                </a:cxn>
                <a:cxn ang="0">
                  <a:pos x="8086" y="10919"/>
                </a:cxn>
                <a:cxn ang="0">
                  <a:pos x="9500" y="10919"/>
                </a:cxn>
                <a:cxn ang="0">
                  <a:pos x="10915" y="10919"/>
                </a:cxn>
                <a:cxn ang="0">
                  <a:pos x="12331" y="10919"/>
                </a:cxn>
                <a:cxn ang="0">
                  <a:pos x="8086" y="9417"/>
                </a:cxn>
                <a:cxn ang="0">
                  <a:pos x="9500" y="9417"/>
                </a:cxn>
                <a:cxn ang="0">
                  <a:pos x="10915" y="9417"/>
                </a:cxn>
                <a:cxn ang="0">
                  <a:pos x="12331" y="9417"/>
                </a:cxn>
                <a:cxn ang="0">
                  <a:pos x="8086" y="7916"/>
                </a:cxn>
                <a:cxn ang="0">
                  <a:pos x="9500" y="7916"/>
                </a:cxn>
                <a:cxn ang="0">
                  <a:pos x="10915" y="7916"/>
                </a:cxn>
                <a:cxn ang="0">
                  <a:pos x="12331" y="7916"/>
                </a:cxn>
                <a:cxn ang="0">
                  <a:pos x="8086" y="6414"/>
                </a:cxn>
                <a:cxn ang="0">
                  <a:pos x="9500" y="6414"/>
                </a:cxn>
                <a:cxn ang="0">
                  <a:pos x="10915" y="6414"/>
                </a:cxn>
                <a:cxn ang="0">
                  <a:pos x="12331" y="6414"/>
                </a:cxn>
                <a:cxn ang="0">
                  <a:pos x="8086" y="4914"/>
                </a:cxn>
                <a:cxn ang="0">
                  <a:pos x="9500" y="4914"/>
                </a:cxn>
                <a:cxn ang="0">
                  <a:pos x="10915" y="4914"/>
                </a:cxn>
                <a:cxn ang="0">
                  <a:pos x="12331" y="4914"/>
                </a:cxn>
                <a:cxn ang="0">
                  <a:pos x="8086" y="3413"/>
                </a:cxn>
                <a:cxn ang="0">
                  <a:pos x="9500" y="3413"/>
                </a:cxn>
                <a:cxn ang="0">
                  <a:pos x="10915" y="3413"/>
                </a:cxn>
                <a:cxn ang="0">
                  <a:pos x="9500" y="1911"/>
                </a:cxn>
                <a:cxn ang="0">
                  <a:pos x="10915" y="1911"/>
                </a:cxn>
                <a:cxn ang="0">
                  <a:pos x="12331" y="1911"/>
                </a:cxn>
                <a:cxn ang="0">
                  <a:pos x="12331" y="3413"/>
                </a:cxn>
              </a:cxnLst>
              <a:rect l="0" t="0" r="r" b="b"/>
              <a:pathLst>
                <a:path w="16169" h="15651">
                  <a:moveTo>
                    <a:pt x="7512" y="618"/>
                  </a:moveTo>
                  <a:lnTo>
                    <a:pt x="8749" y="618"/>
                  </a:lnTo>
                  <a:lnTo>
                    <a:pt x="8749" y="0"/>
                  </a:lnTo>
                  <a:lnTo>
                    <a:pt x="12772" y="0"/>
                  </a:lnTo>
                  <a:lnTo>
                    <a:pt x="12772" y="618"/>
                  </a:lnTo>
                  <a:lnTo>
                    <a:pt x="14010" y="618"/>
                  </a:lnTo>
                  <a:lnTo>
                    <a:pt x="14010" y="13875"/>
                  </a:lnTo>
                  <a:lnTo>
                    <a:pt x="16169" y="13875"/>
                  </a:lnTo>
                  <a:lnTo>
                    <a:pt x="16169" y="15651"/>
                  </a:lnTo>
                  <a:lnTo>
                    <a:pt x="0" y="15651"/>
                  </a:lnTo>
                  <a:lnTo>
                    <a:pt x="0" y="13875"/>
                  </a:lnTo>
                  <a:lnTo>
                    <a:pt x="781" y="13875"/>
                  </a:lnTo>
                  <a:lnTo>
                    <a:pt x="781" y="6103"/>
                  </a:lnTo>
                  <a:lnTo>
                    <a:pt x="1941" y="6103"/>
                  </a:lnTo>
                  <a:lnTo>
                    <a:pt x="1941" y="4867"/>
                  </a:lnTo>
                  <a:lnTo>
                    <a:pt x="4469" y="4867"/>
                  </a:lnTo>
                  <a:lnTo>
                    <a:pt x="4469" y="2808"/>
                  </a:lnTo>
                  <a:lnTo>
                    <a:pt x="5088" y="2808"/>
                  </a:lnTo>
                  <a:lnTo>
                    <a:pt x="5088" y="4867"/>
                  </a:lnTo>
                  <a:lnTo>
                    <a:pt x="5964" y="4867"/>
                  </a:lnTo>
                  <a:lnTo>
                    <a:pt x="5964" y="6103"/>
                  </a:lnTo>
                  <a:lnTo>
                    <a:pt x="7124" y="6103"/>
                  </a:lnTo>
                  <a:lnTo>
                    <a:pt x="7124" y="13875"/>
                  </a:lnTo>
                  <a:lnTo>
                    <a:pt x="7512" y="13875"/>
                  </a:lnTo>
                  <a:lnTo>
                    <a:pt x="7512" y="618"/>
                  </a:lnTo>
                  <a:close/>
                  <a:moveTo>
                    <a:pt x="1277" y="12419"/>
                  </a:moveTo>
                  <a:lnTo>
                    <a:pt x="2383" y="12419"/>
                  </a:lnTo>
                  <a:lnTo>
                    <a:pt x="2383" y="13523"/>
                  </a:lnTo>
                  <a:lnTo>
                    <a:pt x="1277" y="13523"/>
                  </a:lnTo>
                  <a:lnTo>
                    <a:pt x="1277" y="12419"/>
                  </a:lnTo>
                  <a:close/>
                  <a:moveTo>
                    <a:pt x="5523" y="7916"/>
                  </a:moveTo>
                  <a:lnTo>
                    <a:pt x="6628" y="7916"/>
                  </a:lnTo>
                  <a:lnTo>
                    <a:pt x="6628" y="9020"/>
                  </a:lnTo>
                  <a:lnTo>
                    <a:pt x="5523" y="9020"/>
                  </a:lnTo>
                  <a:lnTo>
                    <a:pt x="5523" y="7916"/>
                  </a:lnTo>
                  <a:close/>
                  <a:moveTo>
                    <a:pt x="4108" y="7916"/>
                  </a:moveTo>
                  <a:lnTo>
                    <a:pt x="5213" y="7916"/>
                  </a:lnTo>
                  <a:lnTo>
                    <a:pt x="5213" y="9020"/>
                  </a:lnTo>
                  <a:lnTo>
                    <a:pt x="4108" y="9020"/>
                  </a:lnTo>
                  <a:lnTo>
                    <a:pt x="4108" y="7916"/>
                  </a:lnTo>
                  <a:close/>
                  <a:moveTo>
                    <a:pt x="2692" y="7916"/>
                  </a:moveTo>
                  <a:lnTo>
                    <a:pt x="3798" y="7916"/>
                  </a:lnTo>
                  <a:lnTo>
                    <a:pt x="3798" y="9020"/>
                  </a:lnTo>
                  <a:lnTo>
                    <a:pt x="2692" y="9020"/>
                  </a:lnTo>
                  <a:lnTo>
                    <a:pt x="2692" y="7916"/>
                  </a:lnTo>
                  <a:close/>
                  <a:moveTo>
                    <a:pt x="1277" y="7916"/>
                  </a:moveTo>
                  <a:lnTo>
                    <a:pt x="2383" y="7916"/>
                  </a:lnTo>
                  <a:lnTo>
                    <a:pt x="2383" y="9020"/>
                  </a:lnTo>
                  <a:lnTo>
                    <a:pt x="1277" y="9020"/>
                  </a:lnTo>
                  <a:lnTo>
                    <a:pt x="1277" y="7916"/>
                  </a:lnTo>
                  <a:close/>
                  <a:moveTo>
                    <a:pt x="5523" y="9417"/>
                  </a:moveTo>
                  <a:lnTo>
                    <a:pt x="6628" y="9417"/>
                  </a:lnTo>
                  <a:lnTo>
                    <a:pt x="6628" y="10521"/>
                  </a:lnTo>
                  <a:lnTo>
                    <a:pt x="5523" y="10521"/>
                  </a:lnTo>
                  <a:lnTo>
                    <a:pt x="5523" y="9417"/>
                  </a:lnTo>
                  <a:close/>
                  <a:moveTo>
                    <a:pt x="4108" y="9417"/>
                  </a:moveTo>
                  <a:lnTo>
                    <a:pt x="5213" y="9417"/>
                  </a:lnTo>
                  <a:lnTo>
                    <a:pt x="5213" y="10521"/>
                  </a:lnTo>
                  <a:lnTo>
                    <a:pt x="4108" y="10521"/>
                  </a:lnTo>
                  <a:lnTo>
                    <a:pt x="4108" y="9417"/>
                  </a:lnTo>
                  <a:close/>
                  <a:moveTo>
                    <a:pt x="2692" y="9417"/>
                  </a:moveTo>
                  <a:lnTo>
                    <a:pt x="3798" y="9417"/>
                  </a:lnTo>
                  <a:lnTo>
                    <a:pt x="3798" y="10521"/>
                  </a:lnTo>
                  <a:lnTo>
                    <a:pt x="2692" y="10521"/>
                  </a:lnTo>
                  <a:lnTo>
                    <a:pt x="2692" y="9417"/>
                  </a:lnTo>
                  <a:close/>
                  <a:moveTo>
                    <a:pt x="1277" y="9417"/>
                  </a:moveTo>
                  <a:lnTo>
                    <a:pt x="2383" y="9417"/>
                  </a:lnTo>
                  <a:lnTo>
                    <a:pt x="2383" y="10521"/>
                  </a:lnTo>
                  <a:lnTo>
                    <a:pt x="1277" y="10521"/>
                  </a:lnTo>
                  <a:lnTo>
                    <a:pt x="1277" y="9417"/>
                  </a:lnTo>
                  <a:close/>
                  <a:moveTo>
                    <a:pt x="5523" y="10919"/>
                  </a:moveTo>
                  <a:lnTo>
                    <a:pt x="6628" y="10919"/>
                  </a:lnTo>
                  <a:lnTo>
                    <a:pt x="6628" y="12023"/>
                  </a:lnTo>
                  <a:lnTo>
                    <a:pt x="5523" y="12023"/>
                  </a:lnTo>
                  <a:lnTo>
                    <a:pt x="5523" y="10919"/>
                  </a:lnTo>
                  <a:close/>
                  <a:moveTo>
                    <a:pt x="4108" y="10919"/>
                  </a:moveTo>
                  <a:lnTo>
                    <a:pt x="5213" y="10919"/>
                  </a:lnTo>
                  <a:lnTo>
                    <a:pt x="5213" y="12023"/>
                  </a:lnTo>
                  <a:lnTo>
                    <a:pt x="4108" y="12023"/>
                  </a:lnTo>
                  <a:lnTo>
                    <a:pt x="4108" y="10919"/>
                  </a:lnTo>
                  <a:close/>
                  <a:moveTo>
                    <a:pt x="2692" y="10919"/>
                  </a:moveTo>
                  <a:lnTo>
                    <a:pt x="3798" y="10919"/>
                  </a:lnTo>
                  <a:lnTo>
                    <a:pt x="3798" y="12023"/>
                  </a:lnTo>
                  <a:lnTo>
                    <a:pt x="2692" y="12023"/>
                  </a:lnTo>
                  <a:lnTo>
                    <a:pt x="2692" y="10919"/>
                  </a:lnTo>
                  <a:close/>
                  <a:moveTo>
                    <a:pt x="1277" y="10919"/>
                  </a:moveTo>
                  <a:lnTo>
                    <a:pt x="2383" y="10919"/>
                  </a:lnTo>
                  <a:lnTo>
                    <a:pt x="2383" y="12023"/>
                  </a:lnTo>
                  <a:lnTo>
                    <a:pt x="1277" y="12023"/>
                  </a:lnTo>
                  <a:lnTo>
                    <a:pt x="1277" y="10919"/>
                  </a:lnTo>
                  <a:close/>
                  <a:moveTo>
                    <a:pt x="5523" y="12419"/>
                  </a:moveTo>
                  <a:lnTo>
                    <a:pt x="6628" y="12419"/>
                  </a:lnTo>
                  <a:lnTo>
                    <a:pt x="6628" y="13523"/>
                  </a:lnTo>
                  <a:lnTo>
                    <a:pt x="5523" y="13523"/>
                  </a:lnTo>
                  <a:lnTo>
                    <a:pt x="5523" y="12419"/>
                  </a:lnTo>
                  <a:close/>
                  <a:moveTo>
                    <a:pt x="4108" y="12419"/>
                  </a:moveTo>
                  <a:lnTo>
                    <a:pt x="5213" y="12419"/>
                  </a:lnTo>
                  <a:lnTo>
                    <a:pt x="5213" y="13523"/>
                  </a:lnTo>
                  <a:lnTo>
                    <a:pt x="4108" y="13523"/>
                  </a:lnTo>
                  <a:lnTo>
                    <a:pt x="4108" y="12419"/>
                  </a:lnTo>
                  <a:close/>
                  <a:moveTo>
                    <a:pt x="2692" y="12419"/>
                  </a:moveTo>
                  <a:lnTo>
                    <a:pt x="3798" y="12419"/>
                  </a:lnTo>
                  <a:lnTo>
                    <a:pt x="3798" y="13523"/>
                  </a:lnTo>
                  <a:lnTo>
                    <a:pt x="2692" y="13523"/>
                  </a:lnTo>
                  <a:lnTo>
                    <a:pt x="2692" y="12419"/>
                  </a:lnTo>
                  <a:close/>
                  <a:moveTo>
                    <a:pt x="8086" y="1911"/>
                  </a:moveTo>
                  <a:lnTo>
                    <a:pt x="9191" y="1911"/>
                  </a:lnTo>
                  <a:lnTo>
                    <a:pt x="9191" y="3015"/>
                  </a:lnTo>
                  <a:lnTo>
                    <a:pt x="8086" y="3015"/>
                  </a:lnTo>
                  <a:lnTo>
                    <a:pt x="8086" y="1911"/>
                  </a:lnTo>
                  <a:close/>
                  <a:moveTo>
                    <a:pt x="8086" y="12419"/>
                  </a:moveTo>
                  <a:lnTo>
                    <a:pt x="9191" y="12419"/>
                  </a:lnTo>
                  <a:lnTo>
                    <a:pt x="9191" y="13523"/>
                  </a:lnTo>
                  <a:lnTo>
                    <a:pt x="8086" y="13523"/>
                  </a:lnTo>
                  <a:lnTo>
                    <a:pt x="8086" y="12419"/>
                  </a:lnTo>
                  <a:close/>
                  <a:moveTo>
                    <a:pt x="9500" y="12419"/>
                  </a:moveTo>
                  <a:lnTo>
                    <a:pt x="10606" y="12419"/>
                  </a:lnTo>
                  <a:lnTo>
                    <a:pt x="10606" y="13523"/>
                  </a:lnTo>
                  <a:lnTo>
                    <a:pt x="9500" y="13523"/>
                  </a:lnTo>
                  <a:lnTo>
                    <a:pt x="9500" y="12419"/>
                  </a:lnTo>
                  <a:close/>
                  <a:moveTo>
                    <a:pt x="10915" y="12419"/>
                  </a:moveTo>
                  <a:lnTo>
                    <a:pt x="12021" y="12419"/>
                  </a:lnTo>
                  <a:lnTo>
                    <a:pt x="12021" y="13523"/>
                  </a:lnTo>
                  <a:lnTo>
                    <a:pt x="10915" y="13523"/>
                  </a:lnTo>
                  <a:lnTo>
                    <a:pt x="10915" y="12419"/>
                  </a:lnTo>
                  <a:close/>
                  <a:moveTo>
                    <a:pt x="12331" y="12419"/>
                  </a:moveTo>
                  <a:lnTo>
                    <a:pt x="13436" y="12419"/>
                  </a:lnTo>
                  <a:lnTo>
                    <a:pt x="13436" y="13523"/>
                  </a:lnTo>
                  <a:lnTo>
                    <a:pt x="12331" y="13523"/>
                  </a:lnTo>
                  <a:lnTo>
                    <a:pt x="12331" y="12419"/>
                  </a:lnTo>
                  <a:close/>
                  <a:moveTo>
                    <a:pt x="8086" y="10919"/>
                  </a:moveTo>
                  <a:lnTo>
                    <a:pt x="9191" y="10919"/>
                  </a:lnTo>
                  <a:lnTo>
                    <a:pt x="9191" y="12023"/>
                  </a:lnTo>
                  <a:lnTo>
                    <a:pt x="8086" y="12023"/>
                  </a:lnTo>
                  <a:lnTo>
                    <a:pt x="8086" y="10919"/>
                  </a:lnTo>
                  <a:close/>
                  <a:moveTo>
                    <a:pt x="9500" y="10919"/>
                  </a:moveTo>
                  <a:lnTo>
                    <a:pt x="10606" y="10919"/>
                  </a:lnTo>
                  <a:lnTo>
                    <a:pt x="10606" y="12023"/>
                  </a:lnTo>
                  <a:lnTo>
                    <a:pt x="9500" y="12023"/>
                  </a:lnTo>
                  <a:lnTo>
                    <a:pt x="9500" y="10919"/>
                  </a:lnTo>
                  <a:close/>
                  <a:moveTo>
                    <a:pt x="10915" y="10919"/>
                  </a:moveTo>
                  <a:lnTo>
                    <a:pt x="12021" y="10919"/>
                  </a:lnTo>
                  <a:lnTo>
                    <a:pt x="12021" y="12023"/>
                  </a:lnTo>
                  <a:lnTo>
                    <a:pt x="10915" y="12023"/>
                  </a:lnTo>
                  <a:lnTo>
                    <a:pt x="10915" y="10919"/>
                  </a:lnTo>
                  <a:close/>
                  <a:moveTo>
                    <a:pt x="12331" y="10919"/>
                  </a:moveTo>
                  <a:lnTo>
                    <a:pt x="13436" y="10919"/>
                  </a:lnTo>
                  <a:lnTo>
                    <a:pt x="13436" y="12023"/>
                  </a:lnTo>
                  <a:lnTo>
                    <a:pt x="12331" y="12023"/>
                  </a:lnTo>
                  <a:lnTo>
                    <a:pt x="12331" y="10919"/>
                  </a:lnTo>
                  <a:close/>
                  <a:moveTo>
                    <a:pt x="8086" y="9417"/>
                  </a:moveTo>
                  <a:lnTo>
                    <a:pt x="9191" y="9417"/>
                  </a:lnTo>
                  <a:lnTo>
                    <a:pt x="9191" y="10521"/>
                  </a:lnTo>
                  <a:lnTo>
                    <a:pt x="8086" y="10521"/>
                  </a:lnTo>
                  <a:lnTo>
                    <a:pt x="8086" y="9417"/>
                  </a:lnTo>
                  <a:close/>
                  <a:moveTo>
                    <a:pt x="9500" y="9417"/>
                  </a:moveTo>
                  <a:lnTo>
                    <a:pt x="10606" y="9417"/>
                  </a:lnTo>
                  <a:lnTo>
                    <a:pt x="10606" y="10521"/>
                  </a:lnTo>
                  <a:lnTo>
                    <a:pt x="9500" y="10521"/>
                  </a:lnTo>
                  <a:lnTo>
                    <a:pt x="9500" y="9417"/>
                  </a:lnTo>
                  <a:close/>
                  <a:moveTo>
                    <a:pt x="10915" y="9417"/>
                  </a:moveTo>
                  <a:lnTo>
                    <a:pt x="12021" y="9417"/>
                  </a:lnTo>
                  <a:lnTo>
                    <a:pt x="12021" y="10521"/>
                  </a:lnTo>
                  <a:lnTo>
                    <a:pt x="10915" y="10521"/>
                  </a:lnTo>
                  <a:lnTo>
                    <a:pt x="10915" y="9417"/>
                  </a:lnTo>
                  <a:close/>
                  <a:moveTo>
                    <a:pt x="12331" y="9417"/>
                  </a:moveTo>
                  <a:lnTo>
                    <a:pt x="13436" y="9417"/>
                  </a:lnTo>
                  <a:lnTo>
                    <a:pt x="13436" y="10521"/>
                  </a:lnTo>
                  <a:lnTo>
                    <a:pt x="12331" y="10521"/>
                  </a:lnTo>
                  <a:lnTo>
                    <a:pt x="12331" y="9417"/>
                  </a:lnTo>
                  <a:close/>
                  <a:moveTo>
                    <a:pt x="8086" y="7916"/>
                  </a:moveTo>
                  <a:lnTo>
                    <a:pt x="9191" y="7916"/>
                  </a:lnTo>
                  <a:lnTo>
                    <a:pt x="9191" y="9020"/>
                  </a:lnTo>
                  <a:lnTo>
                    <a:pt x="8086" y="9020"/>
                  </a:lnTo>
                  <a:lnTo>
                    <a:pt x="8086" y="7916"/>
                  </a:lnTo>
                  <a:close/>
                  <a:moveTo>
                    <a:pt x="9500" y="7916"/>
                  </a:moveTo>
                  <a:lnTo>
                    <a:pt x="10606" y="7916"/>
                  </a:lnTo>
                  <a:lnTo>
                    <a:pt x="10606" y="9020"/>
                  </a:lnTo>
                  <a:lnTo>
                    <a:pt x="9500" y="9020"/>
                  </a:lnTo>
                  <a:lnTo>
                    <a:pt x="9500" y="7916"/>
                  </a:lnTo>
                  <a:close/>
                  <a:moveTo>
                    <a:pt x="10915" y="7916"/>
                  </a:moveTo>
                  <a:lnTo>
                    <a:pt x="12021" y="7916"/>
                  </a:lnTo>
                  <a:lnTo>
                    <a:pt x="12021" y="9020"/>
                  </a:lnTo>
                  <a:lnTo>
                    <a:pt x="10915" y="9020"/>
                  </a:lnTo>
                  <a:lnTo>
                    <a:pt x="10915" y="7916"/>
                  </a:lnTo>
                  <a:close/>
                  <a:moveTo>
                    <a:pt x="12331" y="7916"/>
                  </a:moveTo>
                  <a:lnTo>
                    <a:pt x="13436" y="7916"/>
                  </a:lnTo>
                  <a:lnTo>
                    <a:pt x="13436" y="9020"/>
                  </a:lnTo>
                  <a:lnTo>
                    <a:pt x="12331" y="9020"/>
                  </a:lnTo>
                  <a:lnTo>
                    <a:pt x="12331" y="7916"/>
                  </a:lnTo>
                  <a:close/>
                  <a:moveTo>
                    <a:pt x="8086" y="6414"/>
                  </a:moveTo>
                  <a:lnTo>
                    <a:pt x="9191" y="6414"/>
                  </a:lnTo>
                  <a:lnTo>
                    <a:pt x="9191" y="7518"/>
                  </a:lnTo>
                  <a:lnTo>
                    <a:pt x="8086" y="7518"/>
                  </a:lnTo>
                  <a:lnTo>
                    <a:pt x="8086" y="6414"/>
                  </a:lnTo>
                  <a:close/>
                  <a:moveTo>
                    <a:pt x="9500" y="6414"/>
                  </a:moveTo>
                  <a:lnTo>
                    <a:pt x="10606" y="6414"/>
                  </a:lnTo>
                  <a:lnTo>
                    <a:pt x="10606" y="7518"/>
                  </a:lnTo>
                  <a:lnTo>
                    <a:pt x="9500" y="7518"/>
                  </a:lnTo>
                  <a:lnTo>
                    <a:pt x="9500" y="6414"/>
                  </a:lnTo>
                  <a:close/>
                  <a:moveTo>
                    <a:pt x="10915" y="6414"/>
                  </a:moveTo>
                  <a:lnTo>
                    <a:pt x="12021" y="6414"/>
                  </a:lnTo>
                  <a:lnTo>
                    <a:pt x="12021" y="7518"/>
                  </a:lnTo>
                  <a:lnTo>
                    <a:pt x="10915" y="7518"/>
                  </a:lnTo>
                  <a:lnTo>
                    <a:pt x="10915" y="6414"/>
                  </a:lnTo>
                  <a:close/>
                  <a:moveTo>
                    <a:pt x="12331" y="6414"/>
                  </a:moveTo>
                  <a:lnTo>
                    <a:pt x="13436" y="6414"/>
                  </a:lnTo>
                  <a:lnTo>
                    <a:pt x="13436" y="7518"/>
                  </a:lnTo>
                  <a:lnTo>
                    <a:pt x="12331" y="7518"/>
                  </a:lnTo>
                  <a:lnTo>
                    <a:pt x="12331" y="6414"/>
                  </a:lnTo>
                  <a:close/>
                  <a:moveTo>
                    <a:pt x="8086" y="4914"/>
                  </a:moveTo>
                  <a:lnTo>
                    <a:pt x="9191" y="4914"/>
                  </a:lnTo>
                  <a:lnTo>
                    <a:pt x="9191" y="6018"/>
                  </a:lnTo>
                  <a:lnTo>
                    <a:pt x="8086" y="6018"/>
                  </a:lnTo>
                  <a:lnTo>
                    <a:pt x="8086" y="4914"/>
                  </a:lnTo>
                  <a:close/>
                  <a:moveTo>
                    <a:pt x="9500" y="4914"/>
                  </a:moveTo>
                  <a:lnTo>
                    <a:pt x="10606" y="4914"/>
                  </a:lnTo>
                  <a:lnTo>
                    <a:pt x="10606" y="6018"/>
                  </a:lnTo>
                  <a:lnTo>
                    <a:pt x="9500" y="6018"/>
                  </a:lnTo>
                  <a:lnTo>
                    <a:pt x="9500" y="4914"/>
                  </a:lnTo>
                  <a:close/>
                  <a:moveTo>
                    <a:pt x="10915" y="4914"/>
                  </a:moveTo>
                  <a:lnTo>
                    <a:pt x="12021" y="4914"/>
                  </a:lnTo>
                  <a:lnTo>
                    <a:pt x="12021" y="6018"/>
                  </a:lnTo>
                  <a:lnTo>
                    <a:pt x="10915" y="6018"/>
                  </a:lnTo>
                  <a:lnTo>
                    <a:pt x="10915" y="4914"/>
                  </a:lnTo>
                  <a:close/>
                  <a:moveTo>
                    <a:pt x="12331" y="4914"/>
                  </a:moveTo>
                  <a:lnTo>
                    <a:pt x="13436" y="4914"/>
                  </a:lnTo>
                  <a:lnTo>
                    <a:pt x="13436" y="6018"/>
                  </a:lnTo>
                  <a:lnTo>
                    <a:pt x="12331" y="6018"/>
                  </a:lnTo>
                  <a:lnTo>
                    <a:pt x="12331" y="4914"/>
                  </a:lnTo>
                  <a:close/>
                  <a:moveTo>
                    <a:pt x="8086" y="3413"/>
                  </a:moveTo>
                  <a:lnTo>
                    <a:pt x="9191" y="3413"/>
                  </a:lnTo>
                  <a:lnTo>
                    <a:pt x="9191" y="4516"/>
                  </a:lnTo>
                  <a:lnTo>
                    <a:pt x="8086" y="4516"/>
                  </a:lnTo>
                  <a:lnTo>
                    <a:pt x="8086" y="3413"/>
                  </a:lnTo>
                  <a:close/>
                  <a:moveTo>
                    <a:pt x="9500" y="3413"/>
                  </a:moveTo>
                  <a:lnTo>
                    <a:pt x="10606" y="3413"/>
                  </a:lnTo>
                  <a:lnTo>
                    <a:pt x="10606" y="4516"/>
                  </a:lnTo>
                  <a:lnTo>
                    <a:pt x="9500" y="4516"/>
                  </a:lnTo>
                  <a:lnTo>
                    <a:pt x="9500" y="3413"/>
                  </a:lnTo>
                  <a:close/>
                  <a:moveTo>
                    <a:pt x="10915" y="3413"/>
                  </a:moveTo>
                  <a:lnTo>
                    <a:pt x="12021" y="3413"/>
                  </a:lnTo>
                  <a:lnTo>
                    <a:pt x="12021" y="4516"/>
                  </a:lnTo>
                  <a:lnTo>
                    <a:pt x="10915" y="4516"/>
                  </a:lnTo>
                  <a:lnTo>
                    <a:pt x="10915" y="3413"/>
                  </a:lnTo>
                  <a:close/>
                  <a:moveTo>
                    <a:pt x="9500" y="1911"/>
                  </a:moveTo>
                  <a:lnTo>
                    <a:pt x="10606" y="1911"/>
                  </a:lnTo>
                  <a:lnTo>
                    <a:pt x="10606" y="3015"/>
                  </a:lnTo>
                  <a:lnTo>
                    <a:pt x="9500" y="3015"/>
                  </a:lnTo>
                  <a:lnTo>
                    <a:pt x="9500" y="1911"/>
                  </a:lnTo>
                  <a:close/>
                  <a:moveTo>
                    <a:pt x="10915" y="1911"/>
                  </a:moveTo>
                  <a:lnTo>
                    <a:pt x="12021" y="1911"/>
                  </a:lnTo>
                  <a:lnTo>
                    <a:pt x="12021" y="3015"/>
                  </a:lnTo>
                  <a:lnTo>
                    <a:pt x="10915" y="3015"/>
                  </a:lnTo>
                  <a:lnTo>
                    <a:pt x="10915" y="1911"/>
                  </a:lnTo>
                  <a:close/>
                  <a:moveTo>
                    <a:pt x="12331" y="1911"/>
                  </a:moveTo>
                  <a:lnTo>
                    <a:pt x="13436" y="1911"/>
                  </a:lnTo>
                  <a:lnTo>
                    <a:pt x="13436" y="3015"/>
                  </a:lnTo>
                  <a:lnTo>
                    <a:pt x="12331" y="3015"/>
                  </a:lnTo>
                  <a:lnTo>
                    <a:pt x="12331" y="1911"/>
                  </a:lnTo>
                  <a:close/>
                  <a:moveTo>
                    <a:pt x="12331" y="3413"/>
                  </a:moveTo>
                  <a:lnTo>
                    <a:pt x="13436" y="3413"/>
                  </a:lnTo>
                  <a:lnTo>
                    <a:pt x="13436" y="4516"/>
                  </a:lnTo>
                  <a:lnTo>
                    <a:pt x="12331" y="4516"/>
                  </a:lnTo>
                  <a:lnTo>
                    <a:pt x="12331" y="3413"/>
                  </a:lnTo>
                  <a:close/>
                </a:path>
              </a:pathLst>
            </a:custGeom>
            <a:solidFill>
              <a:sysClr val="window" lastClr="FFFFFF">
                <a:lumMod val="50000"/>
              </a:sysClr>
            </a:solidFill>
            <a:ln w="9525">
              <a:noFill/>
              <a:round/>
              <a:headEnd/>
              <a:tailEnd/>
            </a:ln>
          </p:spPr>
          <p:txBody>
            <a:bodyPr/>
            <a:lstStyle>
              <a:defPPr>
                <a:defRPr lang="zh-CN"/>
              </a:defPPr>
              <a:lvl1pPr marL="0" algn="l" defTabSz="1219272" rtl="0" eaLnBrk="1" latinLnBrk="0" hangingPunct="1">
                <a:defRPr sz="2400" kern="1200">
                  <a:solidFill>
                    <a:schemeClr val="tx1"/>
                  </a:solidFill>
                  <a:latin typeface="+mn-lt"/>
                  <a:ea typeface="+mn-ea"/>
                  <a:cs typeface="+mn-cs"/>
                </a:defRPr>
              </a:lvl1pPr>
              <a:lvl2pPr marL="609636" algn="l" defTabSz="1219272" rtl="0" eaLnBrk="1" latinLnBrk="0" hangingPunct="1">
                <a:defRPr sz="2400" kern="1200">
                  <a:solidFill>
                    <a:schemeClr val="tx1"/>
                  </a:solidFill>
                  <a:latin typeface="+mn-lt"/>
                  <a:ea typeface="+mn-ea"/>
                  <a:cs typeface="+mn-cs"/>
                </a:defRPr>
              </a:lvl2pPr>
              <a:lvl3pPr marL="1219272" algn="l" defTabSz="1219272" rtl="0" eaLnBrk="1" latinLnBrk="0" hangingPunct="1">
                <a:defRPr sz="2400" kern="1200">
                  <a:solidFill>
                    <a:schemeClr val="tx1"/>
                  </a:solidFill>
                  <a:latin typeface="+mn-lt"/>
                  <a:ea typeface="+mn-ea"/>
                  <a:cs typeface="+mn-cs"/>
                </a:defRPr>
              </a:lvl3pPr>
              <a:lvl4pPr marL="1828908" algn="l" defTabSz="1219272" rtl="0" eaLnBrk="1" latinLnBrk="0" hangingPunct="1">
                <a:defRPr sz="2400" kern="1200">
                  <a:solidFill>
                    <a:schemeClr val="tx1"/>
                  </a:solidFill>
                  <a:latin typeface="+mn-lt"/>
                  <a:ea typeface="+mn-ea"/>
                  <a:cs typeface="+mn-cs"/>
                </a:defRPr>
              </a:lvl4pPr>
              <a:lvl5pPr marL="2438545" algn="l" defTabSz="1219272" rtl="0" eaLnBrk="1" latinLnBrk="0" hangingPunct="1">
                <a:defRPr sz="2400" kern="1200">
                  <a:solidFill>
                    <a:schemeClr val="tx1"/>
                  </a:solidFill>
                  <a:latin typeface="+mn-lt"/>
                  <a:ea typeface="+mn-ea"/>
                  <a:cs typeface="+mn-cs"/>
                </a:defRPr>
              </a:lvl5pPr>
              <a:lvl6pPr marL="3048180" algn="l" defTabSz="1219272" rtl="0" eaLnBrk="1" latinLnBrk="0" hangingPunct="1">
                <a:defRPr sz="2400" kern="1200">
                  <a:solidFill>
                    <a:schemeClr val="tx1"/>
                  </a:solidFill>
                  <a:latin typeface="+mn-lt"/>
                  <a:ea typeface="+mn-ea"/>
                  <a:cs typeface="+mn-cs"/>
                </a:defRPr>
              </a:lvl6pPr>
              <a:lvl7pPr marL="3657816" algn="l" defTabSz="1219272" rtl="0" eaLnBrk="1" latinLnBrk="0" hangingPunct="1">
                <a:defRPr sz="2400" kern="1200">
                  <a:solidFill>
                    <a:schemeClr val="tx1"/>
                  </a:solidFill>
                  <a:latin typeface="+mn-lt"/>
                  <a:ea typeface="+mn-ea"/>
                  <a:cs typeface="+mn-cs"/>
                </a:defRPr>
              </a:lvl7pPr>
              <a:lvl8pPr marL="4267452" algn="l" defTabSz="1219272" rtl="0" eaLnBrk="1" latinLnBrk="0" hangingPunct="1">
                <a:defRPr sz="2400" kern="1200">
                  <a:solidFill>
                    <a:schemeClr val="tx1"/>
                  </a:solidFill>
                  <a:latin typeface="+mn-lt"/>
                  <a:ea typeface="+mn-ea"/>
                  <a:cs typeface="+mn-cs"/>
                </a:defRPr>
              </a:lvl8pPr>
              <a:lvl9pPr marL="4877087" algn="l" defTabSz="1219272" rtl="0" eaLnBrk="1" latinLnBrk="0" hangingPunct="1">
                <a:defRPr sz="2400" kern="1200">
                  <a:solidFill>
                    <a:schemeClr val="tx1"/>
                  </a:solidFill>
                  <a:latin typeface="+mn-lt"/>
                  <a:ea typeface="+mn-ea"/>
                  <a:cs typeface="+mn-cs"/>
                </a:defRPr>
              </a:lvl9pPr>
            </a:lstStyle>
            <a:p>
              <a:pPr>
                <a:defRPr/>
              </a:pPr>
              <a:endParaRPr lang="zh-CN" altLang="en-US" sz="1599" dirty="0">
                <a:solidFill>
                  <a:srgbClr val="FFC000"/>
                </a:solidFill>
                <a:latin typeface="Arial"/>
                <a:ea typeface="宋体" panose="02010600030101010101" pitchFamily="2" charset="-122"/>
                <a:cs typeface="Arial" panose="020B0604020202020204" pitchFamily="34" charset="0"/>
              </a:endParaRPr>
            </a:p>
          </p:txBody>
        </p:sp>
      </p:grpSp>
      <p:grpSp>
        <p:nvGrpSpPr>
          <p:cNvPr id="428" name="组合 427">
            <a:extLst>
              <a:ext uri="{FF2B5EF4-FFF2-40B4-BE49-F238E27FC236}">
                <a16:creationId xmlns:a16="http://schemas.microsoft.com/office/drawing/2014/main" id="{4997A10A-A12F-4915-A2AB-4E6BF5196548}"/>
              </a:ext>
            </a:extLst>
          </p:cNvPr>
          <p:cNvGrpSpPr/>
          <p:nvPr/>
        </p:nvGrpSpPr>
        <p:grpSpPr>
          <a:xfrm>
            <a:off x="4289192" y="4611752"/>
            <a:ext cx="3540891" cy="1361090"/>
            <a:chOff x="4234806" y="3761716"/>
            <a:chExt cx="3542735" cy="1327122"/>
          </a:xfrm>
        </p:grpSpPr>
        <p:sp>
          <p:nvSpPr>
            <p:cNvPr id="429" name="矩形 60">
              <a:extLst>
                <a:ext uri="{FF2B5EF4-FFF2-40B4-BE49-F238E27FC236}">
                  <a16:creationId xmlns:a16="http://schemas.microsoft.com/office/drawing/2014/main" id="{2FFF75C7-3854-45C2-B6A7-86F2F99E8D55}"/>
                </a:ext>
              </a:extLst>
            </p:cNvPr>
            <p:cNvSpPr/>
            <p:nvPr/>
          </p:nvSpPr>
          <p:spPr bwMode="auto">
            <a:xfrm>
              <a:off x="4234806" y="4115436"/>
              <a:ext cx="3527078" cy="973402"/>
            </a:xfrm>
            <a:prstGeom prst="rect">
              <a:avLst/>
            </a:prstGeom>
            <a:noFill/>
            <a:ln>
              <a:solidFill>
                <a:srgbClr val="FFFFFF">
                  <a:lumMod val="50000"/>
                </a:srgbClr>
              </a:solidFill>
              <a:prstDash val="dash"/>
            </a:ln>
            <a:effectLst/>
            <a:extLst/>
          </p:spPr>
          <p:txBody>
            <a:bodyPr vert="horz" wrap="square" lIns="91392" tIns="45696" rIns="91392" bIns="45696" numCol="1" rtlCol="0" anchor="t" anchorCtr="0" compatLnSpc="1">
              <a:prstTxWarp prst="textNoShape">
                <a:avLst/>
              </a:prstTxWarp>
              <a:noAutofit/>
            </a:bodyPr>
            <a:lstStyle/>
            <a:p>
              <a:pPr algn="ctr" defTabSz="913760" fontAlgn="ctr">
                <a:defRPr/>
              </a:pPr>
              <a:endParaRPr lang="en-US" sz="1799" kern="0" dirty="0">
                <a:solidFill>
                  <a:prstClr val="white"/>
                </a:solidFill>
                <a:latin typeface="Arial"/>
                <a:ea typeface="微软雅黑"/>
                <a:cs typeface="Arial"/>
                <a:sym typeface="+mn-lt"/>
              </a:endParaRPr>
            </a:p>
            <a:p>
              <a:pPr fontAlgn="ctr">
                <a:defRPr/>
              </a:pPr>
              <a:endParaRPr lang="en-US" sz="1799" kern="0" dirty="0">
                <a:solidFill>
                  <a:prstClr val="black"/>
                </a:solidFill>
                <a:latin typeface="Arial"/>
                <a:ea typeface="微软雅黑"/>
                <a:cs typeface="Arial"/>
                <a:sym typeface="+mn-lt"/>
              </a:endParaRPr>
            </a:p>
          </p:txBody>
        </p:sp>
        <p:sp>
          <p:nvSpPr>
            <p:cNvPr id="430" name="矩形 22">
              <a:extLst>
                <a:ext uri="{FF2B5EF4-FFF2-40B4-BE49-F238E27FC236}">
                  <a16:creationId xmlns:a16="http://schemas.microsoft.com/office/drawing/2014/main" id="{7B042712-B8B5-4031-A3D2-DF941A37B496}"/>
                </a:ext>
              </a:extLst>
            </p:cNvPr>
            <p:cNvSpPr/>
            <p:nvPr/>
          </p:nvSpPr>
          <p:spPr bwMode="auto">
            <a:xfrm>
              <a:off x="4371725" y="4463113"/>
              <a:ext cx="900000" cy="213616"/>
            </a:xfrm>
            <a:prstGeom prst="rect">
              <a:avLst/>
            </a:prstGeom>
            <a:solidFill>
              <a:srgbClr val="FFFFFF">
                <a:lumMod val="75000"/>
              </a:srgbClr>
            </a:solidFill>
            <a:ln>
              <a:noFill/>
            </a:ln>
            <a:effectLst/>
            <a:extLst/>
          </p:spPr>
          <p:txBody>
            <a:bodyPr vert="horz" wrap="square" lIns="91392" tIns="45696" rIns="91392" bIns="45696" numCol="1" rtlCol="0" anchor="ctr" anchorCtr="0" compatLnSpc="1">
              <a:prstTxWarp prst="textNoShape">
                <a:avLst/>
              </a:prstTxWarp>
              <a:noAutofit/>
            </a:bodyPr>
            <a:lstStyle/>
            <a:p>
              <a:pPr algn="ctr" defTabSz="913760" fontAlgn="ctr">
                <a:defRPr/>
              </a:pPr>
              <a:r>
                <a:rPr lang="en-US" sz="1050" kern="0" dirty="0">
                  <a:solidFill>
                    <a:srgbClr val="EBEBEB">
                      <a:lumMod val="25000"/>
                    </a:srgbClr>
                  </a:solidFill>
                  <a:latin typeface="Arial"/>
                  <a:ea typeface="微软雅黑"/>
                  <a:cs typeface="Arial"/>
                  <a:sym typeface="+mn-lt"/>
                </a:rPr>
                <a:t>Locator</a:t>
              </a:r>
            </a:p>
          </p:txBody>
        </p:sp>
        <p:sp>
          <p:nvSpPr>
            <p:cNvPr id="431" name="矩形 23">
              <a:extLst>
                <a:ext uri="{FF2B5EF4-FFF2-40B4-BE49-F238E27FC236}">
                  <a16:creationId xmlns:a16="http://schemas.microsoft.com/office/drawing/2014/main" id="{12235AF0-DF0D-4B87-B7A0-789D8DE6060B}"/>
                </a:ext>
              </a:extLst>
            </p:cNvPr>
            <p:cNvSpPr/>
            <p:nvPr/>
          </p:nvSpPr>
          <p:spPr bwMode="auto">
            <a:xfrm>
              <a:off x="5533205" y="4463113"/>
              <a:ext cx="900000" cy="213616"/>
            </a:xfrm>
            <a:prstGeom prst="rect">
              <a:avLst/>
            </a:prstGeom>
            <a:solidFill>
              <a:srgbClr val="FFFFFF">
                <a:lumMod val="85000"/>
              </a:srgbClr>
            </a:solidFill>
            <a:ln>
              <a:noFill/>
            </a:ln>
            <a:effectLst/>
            <a:extLst/>
          </p:spPr>
          <p:txBody>
            <a:bodyPr vert="horz" wrap="square" lIns="91392" tIns="45696" rIns="91392" bIns="45696" numCol="1" rtlCol="0" anchor="ctr" anchorCtr="0" compatLnSpc="1">
              <a:prstTxWarp prst="textNoShape">
                <a:avLst/>
              </a:prstTxWarp>
              <a:noAutofit/>
            </a:bodyPr>
            <a:lstStyle/>
            <a:p>
              <a:pPr algn="ctr" defTabSz="913760" fontAlgn="ctr">
                <a:defRPr/>
              </a:pPr>
              <a:r>
                <a:rPr lang="en-US" sz="1050" kern="0" dirty="0">
                  <a:solidFill>
                    <a:srgbClr val="EBEBEB">
                      <a:lumMod val="25000"/>
                    </a:srgbClr>
                  </a:solidFill>
                  <a:latin typeface="Arial"/>
                  <a:ea typeface="微软雅黑"/>
                  <a:cs typeface="Arial"/>
                  <a:sym typeface="+mn-lt"/>
                </a:rPr>
                <a:t>Function</a:t>
              </a:r>
            </a:p>
          </p:txBody>
        </p:sp>
        <p:sp>
          <p:nvSpPr>
            <p:cNvPr id="432" name="矩形 24">
              <a:extLst>
                <a:ext uri="{FF2B5EF4-FFF2-40B4-BE49-F238E27FC236}">
                  <a16:creationId xmlns:a16="http://schemas.microsoft.com/office/drawing/2014/main" id="{F33DEE60-AB3B-419F-B975-568F34E23782}"/>
                </a:ext>
              </a:extLst>
            </p:cNvPr>
            <p:cNvSpPr/>
            <p:nvPr/>
          </p:nvSpPr>
          <p:spPr bwMode="auto">
            <a:xfrm>
              <a:off x="6694685" y="4463113"/>
              <a:ext cx="900000" cy="213616"/>
            </a:xfrm>
            <a:prstGeom prst="rect">
              <a:avLst/>
            </a:prstGeom>
            <a:solidFill>
              <a:srgbClr val="FFFFFF">
                <a:lumMod val="95000"/>
              </a:srgbClr>
            </a:solidFill>
            <a:ln>
              <a:noFill/>
            </a:ln>
            <a:effectLst/>
            <a:extLst/>
          </p:spPr>
          <p:txBody>
            <a:bodyPr vert="horz" wrap="square" lIns="91392" tIns="45696" rIns="91392" bIns="45696" numCol="1" rtlCol="0" anchor="ctr" anchorCtr="0" compatLnSpc="1">
              <a:prstTxWarp prst="textNoShape">
                <a:avLst/>
              </a:prstTxWarp>
              <a:noAutofit/>
            </a:bodyPr>
            <a:lstStyle/>
            <a:p>
              <a:pPr algn="ctr" defTabSz="913760" fontAlgn="ctr">
                <a:defRPr/>
              </a:pPr>
              <a:r>
                <a:rPr lang="en-US" sz="1050" kern="0" dirty="0">
                  <a:solidFill>
                    <a:srgbClr val="EBEBEB">
                      <a:lumMod val="25000"/>
                    </a:srgbClr>
                  </a:solidFill>
                  <a:latin typeface="Arial"/>
                  <a:ea typeface="微软雅黑"/>
                  <a:cs typeface="Arial"/>
                  <a:sym typeface="+mn-lt"/>
                </a:rPr>
                <a:t>Argument</a:t>
              </a:r>
            </a:p>
          </p:txBody>
        </p:sp>
        <p:sp>
          <p:nvSpPr>
            <p:cNvPr id="433" name="矩形 432">
              <a:extLst>
                <a:ext uri="{FF2B5EF4-FFF2-40B4-BE49-F238E27FC236}">
                  <a16:creationId xmlns:a16="http://schemas.microsoft.com/office/drawing/2014/main" id="{D35FFFB9-4E94-4159-AC70-0829FDBA4558}"/>
                </a:ext>
              </a:extLst>
            </p:cNvPr>
            <p:cNvSpPr/>
            <p:nvPr/>
          </p:nvSpPr>
          <p:spPr>
            <a:xfrm>
              <a:off x="4307438" y="4661082"/>
              <a:ext cx="1028091" cy="384117"/>
            </a:xfrm>
            <a:prstGeom prst="rect">
              <a:avLst/>
            </a:prstGeom>
          </p:spPr>
          <p:txBody>
            <a:bodyPr wrap="square">
              <a:noAutofit/>
            </a:bodyPr>
            <a:lstStyle/>
            <a:p>
              <a:pPr algn="ctr" fontAlgn="ctr">
                <a:defRPr/>
              </a:pPr>
              <a:r>
                <a:rPr lang="en-US" sz="900" dirty="0">
                  <a:latin typeface="Arial"/>
                  <a:ea typeface="微软雅黑"/>
                  <a:cs typeface="Arial"/>
                  <a:sym typeface="+mn-lt"/>
                </a:rPr>
                <a:t>Location info</a:t>
              </a:r>
            </a:p>
            <a:p>
              <a:pPr algn="ctr" fontAlgn="ctr">
                <a:defRPr/>
              </a:pPr>
              <a:r>
                <a:rPr lang="en-US" sz="900" dirty="0">
                  <a:latin typeface="Arial"/>
                  <a:ea typeface="微软雅黑"/>
                  <a:cs typeface="Arial"/>
                  <a:sym typeface="+mn-lt"/>
                </a:rPr>
                <a:t>Reachability</a:t>
              </a:r>
            </a:p>
          </p:txBody>
        </p:sp>
        <p:sp>
          <p:nvSpPr>
            <p:cNvPr id="434" name="矩形 433">
              <a:extLst>
                <a:ext uri="{FF2B5EF4-FFF2-40B4-BE49-F238E27FC236}">
                  <a16:creationId xmlns:a16="http://schemas.microsoft.com/office/drawing/2014/main" id="{438A7974-0A90-4BEB-BB94-19F1B6E1B444}"/>
                </a:ext>
              </a:extLst>
            </p:cNvPr>
            <p:cNvSpPr/>
            <p:nvPr/>
          </p:nvSpPr>
          <p:spPr>
            <a:xfrm>
              <a:off x="5464583" y="4657496"/>
              <a:ext cx="1026566" cy="425334"/>
            </a:xfrm>
            <a:prstGeom prst="rect">
              <a:avLst/>
            </a:prstGeom>
          </p:spPr>
          <p:txBody>
            <a:bodyPr wrap="square">
              <a:noAutofit/>
            </a:bodyPr>
            <a:lstStyle/>
            <a:p>
              <a:pPr algn="ctr" fontAlgn="ctr"/>
              <a:r>
                <a:rPr lang="en-US" sz="900" dirty="0">
                  <a:latin typeface="Arial"/>
                  <a:ea typeface="微软雅黑"/>
                  <a:cs typeface="Arial"/>
                  <a:sym typeface="+mn-lt"/>
                </a:rPr>
                <a:t>Service function definition</a:t>
              </a:r>
            </a:p>
          </p:txBody>
        </p:sp>
        <p:sp>
          <p:nvSpPr>
            <p:cNvPr id="435" name="矩形 434">
              <a:extLst>
                <a:ext uri="{FF2B5EF4-FFF2-40B4-BE49-F238E27FC236}">
                  <a16:creationId xmlns:a16="http://schemas.microsoft.com/office/drawing/2014/main" id="{6204CA73-3D7F-41F5-B25F-340C619A89D6}"/>
                </a:ext>
              </a:extLst>
            </p:cNvPr>
            <p:cNvSpPr/>
            <p:nvPr/>
          </p:nvSpPr>
          <p:spPr>
            <a:xfrm>
              <a:off x="6595059" y="4718443"/>
              <a:ext cx="1099252" cy="250254"/>
            </a:xfrm>
            <a:prstGeom prst="rect">
              <a:avLst/>
            </a:prstGeom>
          </p:spPr>
          <p:txBody>
            <a:bodyPr wrap="square">
              <a:noAutofit/>
            </a:bodyPr>
            <a:lstStyle/>
            <a:p>
              <a:pPr algn="ctr" fontAlgn="ctr"/>
              <a:r>
                <a:rPr lang="en-US" sz="900" dirty="0">
                  <a:latin typeface="Arial"/>
                  <a:ea typeface="微软雅黑"/>
                  <a:cs typeface="Arial"/>
                  <a:sym typeface="+mn-lt"/>
                </a:rPr>
                <a:t>Enhancement</a:t>
              </a:r>
            </a:p>
          </p:txBody>
        </p:sp>
        <p:sp>
          <p:nvSpPr>
            <p:cNvPr id="436" name="文本框 435">
              <a:extLst>
                <a:ext uri="{FF2B5EF4-FFF2-40B4-BE49-F238E27FC236}">
                  <a16:creationId xmlns:a16="http://schemas.microsoft.com/office/drawing/2014/main" id="{1332827D-6133-4102-B5BD-F5251A3BCA07}"/>
                </a:ext>
              </a:extLst>
            </p:cNvPr>
            <p:cNvSpPr txBox="1"/>
            <p:nvPr/>
          </p:nvSpPr>
          <p:spPr>
            <a:xfrm>
              <a:off x="4306723" y="4081443"/>
              <a:ext cx="2854294" cy="234859"/>
            </a:xfrm>
            <a:prstGeom prst="rect">
              <a:avLst/>
            </a:prstGeom>
            <a:noFill/>
          </p:spPr>
          <p:txBody>
            <a:bodyPr wrap="square" rtlCol="0">
              <a:noAutofit/>
            </a:bodyPr>
            <a:lstStyle/>
            <a:p>
              <a:pPr defTabSz="1218418" fontAlgn="ctr"/>
              <a:r>
                <a:rPr lang="en-US" sz="1050" dirty="0">
                  <a:latin typeface="Arial"/>
                  <a:ea typeface="微软雅黑"/>
                  <a:cs typeface="Arial"/>
                  <a:sym typeface="+mn-lt"/>
                </a:rPr>
                <a:t>Programmable segments, enabling service programmability</a:t>
              </a:r>
            </a:p>
          </p:txBody>
        </p:sp>
        <p:sp>
          <p:nvSpPr>
            <p:cNvPr id="437" name="矩形 436">
              <a:extLst>
                <a:ext uri="{FF2B5EF4-FFF2-40B4-BE49-F238E27FC236}">
                  <a16:creationId xmlns:a16="http://schemas.microsoft.com/office/drawing/2014/main" id="{95B9913B-1C27-454E-AE42-3AD952FE10AD}"/>
                </a:ext>
              </a:extLst>
            </p:cNvPr>
            <p:cNvSpPr/>
            <p:nvPr/>
          </p:nvSpPr>
          <p:spPr>
            <a:xfrm>
              <a:off x="5261204" y="4462257"/>
              <a:ext cx="308764" cy="268301"/>
            </a:xfrm>
            <a:prstGeom prst="rect">
              <a:avLst/>
            </a:prstGeom>
          </p:spPr>
          <p:txBody>
            <a:bodyPr wrap="square">
              <a:noAutofit/>
            </a:bodyPr>
            <a:lstStyle/>
            <a:p>
              <a:pPr algn="ctr" fontAlgn="ctr">
                <a:defRPr/>
              </a:pPr>
              <a:r>
                <a:rPr lang="en-US" sz="900" dirty="0">
                  <a:solidFill>
                    <a:srgbClr val="FFFFFF"/>
                  </a:solidFill>
                  <a:latin typeface="Arial"/>
                  <a:ea typeface="微软雅黑"/>
                  <a:cs typeface="Arial"/>
                  <a:sym typeface="+mn-lt"/>
                </a:rPr>
                <a:t>+</a:t>
              </a:r>
            </a:p>
          </p:txBody>
        </p:sp>
        <p:sp>
          <p:nvSpPr>
            <p:cNvPr id="438" name="矩形 437">
              <a:extLst>
                <a:ext uri="{FF2B5EF4-FFF2-40B4-BE49-F238E27FC236}">
                  <a16:creationId xmlns:a16="http://schemas.microsoft.com/office/drawing/2014/main" id="{4DB093BE-7BFF-4962-A28A-386031D4E6DF}"/>
                </a:ext>
              </a:extLst>
            </p:cNvPr>
            <p:cNvSpPr/>
            <p:nvPr/>
          </p:nvSpPr>
          <p:spPr>
            <a:xfrm>
              <a:off x="6403336" y="4449724"/>
              <a:ext cx="308764" cy="268301"/>
            </a:xfrm>
            <a:prstGeom prst="rect">
              <a:avLst/>
            </a:prstGeom>
          </p:spPr>
          <p:txBody>
            <a:bodyPr wrap="square">
              <a:noAutofit/>
            </a:bodyPr>
            <a:lstStyle/>
            <a:p>
              <a:pPr algn="ctr" fontAlgn="ctr">
                <a:defRPr/>
              </a:pPr>
              <a:r>
                <a:rPr lang="en-US" sz="900" dirty="0">
                  <a:solidFill>
                    <a:srgbClr val="FFFFFF"/>
                  </a:solidFill>
                  <a:latin typeface="Arial"/>
                  <a:ea typeface="微软雅黑"/>
                  <a:cs typeface="Arial"/>
                  <a:sym typeface="+mn-lt"/>
                </a:rPr>
                <a:t>+</a:t>
              </a:r>
            </a:p>
          </p:txBody>
        </p:sp>
        <p:sp>
          <p:nvSpPr>
            <p:cNvPr id="439" name="矩形 438">
              <a:extLst>
                <a:ext uri="{FF2B5EF4-FFF2-40B4-BE49-F238E27FC236}">
                  <a16:creationId xmlns:a16="http://schemas.microsoft.com/office/drawing/2014/main" id="{777AAB99-51EF-4F0E-A9F2-EB1256F24A13}"/>
                </a:ext>
              </a:extLst>
            </p:cNvPr>
            <p:cNvSpPr/>
            <p:nvPr/>
          </p:nvSpPr>
          <p:spPr>
            <a:xfrm>
              <a:off x="4238652" y="3761716"/>
              <a:ext cx="3538889" cy="319520"/>
            </a:xfrm>
            <a:prstGeom prst="rect">
              <a:avLst/>
            </a:prstGeom>
            <a:solidFill>
              <a:srgbClr val="344373"/>
            </a:solidFill>
            <a:ln w="12700" cap="flat" cmpd="sng" algn="ctr">
              <a:solidFill>
                <a:srgbClr val="FFFFFF">
                  <a:lumMod val="75000"/>
                </a:srgbClr>
              </a:solidFill>
              <a:prstDash val="solid"/>
              <a:miter lim="800000"/>
            </a:ln>
            <a:effectLst/>
          </p:spPr>
          <p:txBody>
            <a:bodyPr wrap="square" rtlCol="0" anchor="ctr">
              <a:noAutofit/>
            </a:bodyPr>
            <a:lstStyle/>
            <a:p>
              <a:pPr algn="ctr" fontAlgn="ctr">
                <a:defRPr/>
              </a:pPr>
              <a:r>
                <a:rPr lang="en-US" sz="1200" kern="0" dirty="0">
                  <a:solidFill>
                    <a:srgbClr val="FFFFFF"/>
                  </a:solidFill>
                  <a:latin typeface="Calibri" panose="020F0502020204030204"/>
                  <a:ea typeface="微软雅黑"/>
                  <a:cs typeface="Arial"/>
                  <a:sym typeface="+mn-lt"/>
                </a:rPr>
                <a:t>SR</a:t>
              </a:r>
              <a:r>
                <a:rPr lang="en-US" altLang="zh-CN" sz="1200" kern="0" dirty="0">
                  <a:solidFill>
                    <a:srgbClr val="FFFFFF"/>
                  </a:solidFill>
                  <a:latin typeface="Calibri" panose="020F0502020204030204"/>
                  <a:ea typeface="微软雅黑"/>
                  <a:cs typeface="Arial"/>
                  <a:sym typeface="+mn-lt"/>
                </a:rPr>
                <a:t>v6 </a:t>
              </a:r>
              <a:r>
                <a:rPr lang="en-US" sz="1200" kern="0" dirty="0">
                  <a:solidFill>
                    <a:srgbClr val="FFFFFF"/>
                  </a:solidFill>
                  <a:latin typeface="Calibri" panose="020F0502020204030204"/>
                  <a:ea typeface="微软雅黑"/>
                  <a:cs typeface="Arial"/>
                  <a:sym typeface="+mn-lt"/>
                </a:rPr>
                <a:t>Segment </a:t>
              </a:r>
              <a:r>
                <a:rPr lang="en-US" altLang="zh-CN" sz="1200" kern="0" dirty="0">
                  <a:solidFill>
                    <a:srgbClr val="FFFFFF"/>
                  </a:solidFill>
                  <a:latin typeface="Calibri" panose="020F0502020204030204"/>
                  <a:ea typeface="微软雅黑"/>
                  <a:cs typeface="Arial"/>
                  <a:sym typeface="+mn-lt"/>
                </a:rPr>
                <a:t>List</a:t>
              </a:r>
              <a:endParaRPr lang="en-US" sz="1200" kern="0" dirty="0">
                <a:solidFill>
                  <a:srgbClr val="FFFFFF"/>
                </a:solidFill>
                <a:latin typeface="Calibri" panose="020F0502020204030204"/>
                <a:ea typeface="微软雅黑"/>
                <a:cs typeface="Arial"/>
                <a:sym typeface="+mn-lt"/>
              </a:endParaRPr>
            </a:p>
          </p:txBody>
        </p:sp>
      </p:grpSp>
      <p:grpSp>
        <p:nvGrpSpPr>
          <p:cNvPr id="440" name="组合 439">
            <a:extLst>
              <a:ext uri="{FF2B5EF4-FFF2-40B4-BE49-F238E27FC236}">
                <a16:creationId xmlns:a16="http://schemas.microsoft.com/office/drawing/2014/main" id="{369305F5-66C3-4AAD-8A12-BDFA4E08F76D}"/>
              </a:ext>
            </a:extLst>
          </p:cNvPr>
          <p:cNvGrpSpPr/>
          <p:nvPr/>
        </p:nvGrpSpPr>
        <p:grpSpPr>
          <a:xfrm>
            <a:off x="8248044" y="4614794"/>
            <a:ext cx="3537046" cy="1347228"/>
            <a:chOff x="8352070" y="3764337"/>
            <a:chExt cx="3538889" cy="1428583"/>
          </a:xfrm>
        </p:grpSpPr>
        <p:grpSp>
          <p:nvGrpSpPr>
            <p:cNvPr id="441" name="组合 440">
              <a:extLst>
                <a:ext uri="{FF2B5EF4-FFF2-40B4-BE49-F238E27FC236}">
                  <a16:creationId xmlns:a16="http://schemas.microsoft.com/office/drawing/2014/main" id="{82ED5295-2C64-48A3-8FBF-59C61893516F}"/>
                </a:ext>
              </a:extLst>
            </p:cNvPr>
            <p:cNvGrpSpPr/>
            <p:nvPr/>
          </p:nvGrpSpPr>
          <p:grpSpPr>
            <a:xfrm>
              <a:off x="8352071" y="4049090"/>
              <a:ext cx="3527078" cy="1143830"/>
              <a:chOff x="4180366" y="4774644"/>
              <a:chExt cx="3527078" cy="1143830"/>
            </a:xfrm>
          </p:grpSpPr>
          <p:sp>
            <p:nvSpPr>
              <p:cNvPr id="443" name="矩形 60">
                <a:extLst>
                  <a:ext uri="{FF2B5EF4-FFF2-40B4-BE49-F238E27FC236}">
                    <a16:creationId xmlns:a16="http://schemas.microsoft.com/office/drawing/2014/main" id="{FA7324FC-D6AC-4527-AA55-52F84C9FF2B1}"/>
                  </a:ext>
                </a:extLst>
              </p:cNvPr>
              <p:cNvSpPr/>
              <p:nvPr/>
            </p:nvSpPr>
            <p:spPr bwMode="auto">
              <a:xfrm>
                <a:off x="4180366" y="4800600"/>
                <a:ext cx="3527078" cy="1117874"/>
              </a:xfrm>
              <a:prstGeom prst="rect">
                <a:avLst/>
              </a:prstGeom>
              <a:gradFill flip="none" rotWithShape="1">
                <a:gsLst>
                  <a:gs pos="0">
                    <a:srgbClr val="666666">
                      <a:alpha val="10000"/>
                    </a:srgbClr>
                  </a:gs>
                  <a:gs pos="100000">
                    <a:srgbClr val="666666">
                      <a:alpha val="0"/>
                    </a:srgbClr>
                  </a:gs>
                </a:gsLst>
                <a:lin ang="0" scaled="1"/>
                <a:tileRect/>
              </a:gradFill>
              <a:ln>
                <a:solidFill>
                  <a:srgbClr val="FFFFFF">
                    <a:lumMod val="50000"/>
                  </a:srgbClr>
                </a:solidFill>
                <a:prstDash val="dash"/>
              </a:ln>
              <a:effectLst/>
              <a:extLst/>
            </p:spPr>
            <p:txBody>
              <a:bodyPr vert="horz" wrap="square" lIns="91392" tIns="45696" rIns="91392" bIns="45696" numCol="1" rtlCol="0" anchor="t" anchorCtr="0" compatLnSpc="1">
                <a:prstTxWarp prst="textNoShape">
                  <a:avLst/>
                </a:prstTxWarp>
                <a:noAutofit/>
              </a:bodyPr>
              <a:lstStyle/>
              <a:p>
                <a:pPr algn="ctr" defTabSz="913760" fontAlgn="ctr">
                  <a:defRPr/>
                </a:pPr>
                <a:endParaRPr lang="en-US" sz="1799" kern="0">
                  <a:solidFill>
                    <a:prstClr val="white"/>
                  </a:solidFill>
                  <a:latin typeface="Arial"/>
                  <a:ea typeface="微软雅黑"/>
                  <a:cs typeface="Arial"/>
                  <a:sym typeface="+mn-lt"/>
                </a:endParaRPr>
              </a:p>
              <a:p>
                <a:pPr defTabSz="914034" fontAlgn="ctr">
                  <a:defRPr/>
                </a:pPr>
                <a:endParaRPr lang="en-US" sz="1799" kern="0" dirty="0">
                  <a:solidFill>
                    <a:prstClr val="black"/>
                  </a:solidFill>
                  <a:latin typeface="Arial"/>
                  <a:ea typeface="微软雅黑"/>
                  <a:cs typeface="Arial"/>
                  <a:sym typeface="+mn-lt"/>
                </a:endParaRPr>
              </a:p>
            </p:txBody>
          </p:sp>
          <p:sp>
            <p:nvSpPr>
              <p:cNvPr id="444" name="文本框 443">
                <a:extLst>
                  <a:ext uri="{FF2B5EF4-FFF2-40B4-BE49-F238E27FC236}">
                    <a16:creationId xmlns:a16="http://schemas.microsoft.com/office/drawing/2014/main" id="{FE84B03A-ADE7-458A-A280-1EF5837C3873}"/>
                  </a:ext>
                </a:extLst>
              </p:cNvPr>
              <p:cNvSpPr txBox="1"/>
              <p:nvPr/>
            </p:nvSpPr>
            <p:spPr>
              <a:xfrm>
                <a:off x="4426943" y="4774644"/>
                <a:ext cx="2902543" cy="461665"/>
              </a:xfrm>
              <a:prstGeom prst="rect">
                <a:avLst/>
              </a:prstGeom>
              <a:noFill/>
            </p:spPr>
            <p:txBody>
              <a:bodyPr vert="horz" wrap="square" rtlCol="0">
                <a:noAutofit/>
              </a:bodyPr>
              <a:lstStyle/>
              <a:p>
                <a:pPr defTabSz="1218418" fontAlgn="ctr">
                  <a:defRPr/>
                </a:pPr>
                <a:r>
                  <a:rPr lang="en-US" sz="1050" kern="0">
                    <a:latin typeface="Arial"/>
                    <a:ea typeface="微软雅黑"/>
                    <a:cs typeface="Arial"/>
                    <a:sym typeface="+mn-lt"/>
                  </a:rPr>
                  <a:t>Programmable Option</a:t>
                </a:r>
                <a:r>
                  <a:rPr lang="en-US" altLang="zh-CN" sz="1050" kern="0">
                    <a:latin typeface="Arial"/>
                    <a:ea typeface="等线" panose="02010600030101010101" pitchFamily="2" charset="-122"/>
                    <a:cs typeface="Arial"/>
                    <a:sym typeface="+mn-lt"/>
                  </a:rPr>
                  <a:t>al</a:t>
                </a:r>
                <a:r>
                  <a:rPr lang="en-US" sz="1050" kern="0">
                    <a:latin typeface="Arial"/>
                    <a:ea typeface="微软雅黑"/>
                    <a:cs typeface="Arial"/>
                    <a:sym typeface="+mn-lt"/>
                  </a:rPr>
                  <a:t> TLVs, enabling application programmability</a:t>
                </a:r>
                <a:endParaRPr lang="en-US" sz="1050" kern="0" dirty="0">
                  <a:latin typeface="Arial"/>
                  <a:ea typeface="微软雅黑"/>
                  <a:cs typeface="Arial"/>
                  <a:sym typeface="+mn-lt"/>
                </a:endParaRPr>
              </a:p>
            </p:txBody>
          </p:sp>
          <p:grpSp>
            <p:nvGrpSpPr>
              <p:cNvPr id="445" name="组合 444">
                <a:extLst>
                  <a:ext uri="{FF2B5EF4-FFF2-40B4-BE49-F238E27FC236}">
                    <a16:creationId xmlns:a16="http://schemas.microsoft.com/office/drawing/2014/main" id="{49BBF1C9-BF2F-45C7-9B14-14318D644AD2}"/>
                  </a:ext>
                </a:extLst>
              </p:cNvPr>
              <p:cNvGrpSpPr/>
              <p:nvPr/>
            </p:nvGrpSpPr>
            <p:grpSpPr>
              <a:xfrm>
                <a:off x="4508144" y="5250420"/>
                <a:ext cx="2927299" cy="590512"/>
                <a:chOff x="5331385" y="4899525"/>
                <a:chExt cx="3119907" cy="590512"/>
              </a:xfrm>
            </p:grpSpPr>
            <p:grpSp>
              <p:nvGrpSpPr>
                <p:cNvPr id="447" name="组合 446">
                  <a:extLst>
                    <a:ext uri="{FF2B5EF4-FFF2-40B4-BE49-F238E27FC236}">
                      <a16:creationId xmlns:a16="http://schemas.microsoft.com/office/drawing/2014/main" id="{595F0BF6-1DA3-4D72-B943-669A533AA868}"/>
                    </a:ext>
                  </a:extLst>
                </p:cNvPr>
                <p:cNvGrpSpPr/>
                <p:nvPr/>
              </p:nvGrpSpPr>
              <p:grpSpPr>
                <a:xfrm>
                  <a:off x="5331385" y="4899525"/>
                  <a:ext cx="1288800" cy="579276"/>
                  <a:chOff x="6950526" y="4910600"/>
                  <a:chExt cx="1288800" cy="579276"/>
                </a:xfrm>
              </p:grpSpPr>
              <p:sp>
                <p:nvSpPr>
                  <p:cNvPr id="452" name="矩形 451">
                    <a:extLst>
                      <a:ext uri="{FF2B5EF4-FFF2-40B4-BE49-F238E27FC236}">
                        <a16:creationId xmlns:a16="http://schemas.microsoft.com/office/drawing/2014/main" id="{FEC2FBE1-BE2B-449A-B189-4423059C15D9}"/>
                      </a:ext>
                    </a:extLst>
                  </p:cNvPr>
                  <p:cNvSpPr/>
                  <p:nvPr/>
                </p:nvSpPr>
                <p:spPr bwMode="auto">
                  <a:xfrm>
                    <a:off x="6950527" y="4910600"/>
                    <a:ext cx="1288214" cy="196303"/>
                  </a:xfrm>
                  <a:prstGeom prst="rect">
                    <a:avLst/>
                  </a:prstGeom>
                  <a:solidFill>
                    <a:srgbClr val="FFFFFF">
                      <a:lumMod val="85000"/>
                    </a:srgbClr>
                  </a:solidFill>
                  <a:ln>
                    <a:solidFill>
                      <a:srgbClr val="FFFFFF">
                        <a:lumMod val="50000"/>
                      </a:srgbClr>
                    </a:solidFill>
                  </a:ln>
                  <a:effectLst/>
                  <a:extLst/>
                </p:spPr>
                <p:txBody>
                  <a:bodyPr vert="horz" wrap="square" lIns="91392" tIns="45696" rIns="91392" bIns="45696" numCol="1" rtlCol="0" anchor="ctr" anchorCtr="0" compatLnSpc="1">
                    <a:prstTxWarp prst="textNoShape">
                      <a:avLst/>
                    </a:prstTxWarp>
                    <a:noAutofit/>
                  </a:bodyPr>
                  <a:lstStyle/>
                  <a:p>
                    <a:pPr algn="ctr" defTabSz="914034" fontAlgn="ctr">
                      <a:defRPr/>
                    </a:pPr>
                    <a:r>
                      <a:rPr lang="en-US" sz="1000" kern="0">
                        <a:solidFill>
                          <a:srgbClr val="666666">
                            <a:lumMod val="75000"/>
                          </a:srgbClr>
                        </a:solidFill>
                        <a:latin typeface="Arial"/>
                        <a:ea typeface="微软雅黑"/>
                        <a:cs typeface="Arial"/>
                        <a:sym typeface="+mn-lt"/>
                      </a:rPr>
                      <a:t>APP ID</a:t>
                    </a:r>
                    <a:endParaRPr lang="en-US" sz="1000" kern="0" dirty="0">
                      <a:solidFill>
                        <a:srgbClr val="666666">
                          <a:lumMod val="75000"/>
                        </a:srgbClr>
                      </a:solidFill>
                      <a:latin typeface="Arial"/>
                      <a:ea typeface="微软雅黑"/>
                      <a:cs typeface="Arial"/>
                      <a:sym typeface="+mn-lt"/>
                    </a:endParaRPr>
                  </a:p>
                </p:txBody>
              </p:sp>
              <p:sp>
                <p:nvSpPr>
                  <p:cNvPr id="453" name="矩形 452">
                    <a:extLst>
                      <a:ext uri="{FF2B5EF4-FFF2-40B4-BE49-F238E27FC236}">
                        <a16:creationId xmlns:a16="http://schemas.microsoft.com/office/drawing/2014/main" id="{247E6248-4B23-477E-9080-6001B7B61E22}"/>
                      </a:ext>
                    </a:extLst>
                  </p:cNvPr>
                  <p:cNvSpPr/>
                  <p:nvPr/>
                </p:nvSpPr>
                <p:spPr bwMode="auto">
                  <a:xfrm>
                    <a:off x="6950526" y="5109199"/>
                    <a:ext cx="1288800" cy="188691"/>
                  </a:xfrm>
                  <a:prstGeom prst="rect">
                    <a:avLst/>
                  </a:prstGeom>
                  <a:solidFill>
                    <a:srgbClr val="FFFFFF">
                      <a:lumMod val="85000"/>
                    </a:srgbClr>
                  </a:solidFill>
                  <a:ln>
                    <a:solidFill>
                      <a:srgbClr val="FFFFFF">
                        <a:lumMod val="50000"/>
                      </a:srgbClr>
                    </a:solidFill>
                  </a:ln>
                  <a:effectLst/>
                  <a:extLst/>
                </p:spPr>
                <p:txBody>
                  <a:bodyPr vert="horz" wrap="square" lIns="91392" tIns="45696" rIns="91392" bIns="45696" numCol="1" rtlCol="0" anchor="ctr" anchorCtr="0" compatLnSpc="1">
                    <a:prstTxWarp prst="textNoShape">
                      <a:avLst/>
                    </a:prstTxWarp>
                    <a:noAutofit/>
                  </a:bodyPr>
                  <a:lstStyle/>
                  <a:p>
                    <a:pPr algn="ctr" defTabSz="914034" fontAlgn="ctr">
                      <a:defRPr/>
                    </a:pPr>
                    <a:r>
                      <a:rPr lang="en-US" sz="1000" kern="0">
                        <a:solidFill>
                          <a:srgbClr val="666666">
                            <a:lumMod val="75000"/>
                          </a:srgbClr>
                        </a:solidFill>
                        <a:latin typeface="Arial"/>
                        <a:ea typeface="微软雅黑"/>
                        <a:cs typeface="Arial"/>
                        <a:sym typeface="+mn-lt"/>
                      </a:rPr>
                      <a:t>User ID</a:t>
                    </a:r>
                    <a:endParaRPr lang="en-US" sz="1000" kern="0" dirty="0">
                      <a:solidFill>
                        <a:srgbClr val="666666">
                          <a:lumMod val="75000"/>
                        </a:srgbClr>
                      </a:solidFill>
                      <a:latin typeface="Arial"/>
                      <a:ea typeface="微软雅黑"/>
                      <a:cs typeface="Arial"/>
                      <a:sym typeface="+mn-lt"/>
                    </a:endParaRPr>
                  </a:p>
                </p:txBody>
              </p:sp>
              <p:sp>
                <p:nvSpPr>
                  <p:cNvPr id="454" name="矩形 453">
                    <a:extLst>
                      <a:ext uri="{FF2B5EF4-FFF2-40B4-BE49-F238E27FC236}">
                        <a16:creationId xmlns:a16="http://schemas.microsoft.com/office/drawing/2014/main" id="{8148022F-AC8C-409A-8809-558A6C0E22CF}"/>
                      </a:ext>
                    </a:extLst>
                  </p:cNvPr>
                  <p:cNvSpPr/>
                  <p:nvPr/>
                </p:nvSpPr>
                <p:spPr bwMode="auto">
                  <a:xfrm>
                    <a:off x="6950527" y="5293573"/>
                    <a:ext cx="1288214" cy="196303"/>
                  </a:xfrm>
                  <a:prstGeom prst="rect">
                    <a:avLst/>
                  </a:prstGeom>
                  <a:solidFill>
                    <a:srgbClr val="FFFFFF">
                      <a:lumMod val="85000"/>
                    </a:srgbClr>
                  </a:solidFill>
                  <a:ln>
                    <a:solidFill>
                      <a:srgbClr val="FFFFFF">
                        <a:lumMod val="50000"/>
                      </a:srgbClr>
                    </a:solidFill>
                  </a:ln>
                  <a:effectLst/>
                  <a:extLst/>
                </p:spPr>
                <p:txBody>
                  <a:bodyPr vert="horz" wrap="square" lIns="91392" tIns="45696" rIns="91392" bIns="45696" numCol="1" rtlCol="0" anchor="ctr" anchorCtr="0" compatLnSpc="1">
                    <a:prstTxWarp prst="textNoShape">
                      <a:avLst/>
                    </a:prstTxWarp>
                    <a:noAutofit/>
                  </a:bodyPr>
                  <a:lstStyle/>
                  <a:p>
                    <a:pPr algn="ctr" defTabSz="914034" fontAlgn="ctr">
                      <a:defRPr/>
                    </a:pPr>
                    <a:r>
                      <a:rPr lang="en-US" sz="1000" kern="0">
                        <a:solidFill>
                          <a:srgbClr val="666666">
                            <a:lumMod val="75000"/>
                          </a:srgbClr>
                        </a:solidFill>
                        <a:latin typeface="Arial"/>
                        <a:ea typeface="微软雅黑"/>
                        <a:cs typeface="Arial"/>
                        <a:sym typeface="+mn-lt"/>
                      </a:rPr>
                      <a:t>Net Req.</a:t>
                    </a:r>
                    <a:endParaRPr lang="en-US" sz="1000" kern="0" dirty="0">
                      <a:solidFill>
                        <a:srgbClr val="666666">
                          <a:lumMod val="75000"/>
                        </a:srgbClr>
                      </a:solidFill>
                      <a:latin typeface="Arial"/>
                      <a:ea typeface="微软雅黑"/>
                      <a:cs typeface="Arial"/>
                      <a:sym typeface="+mn-lt"/>
                    </a:endParaRPr>
                  </a:p>
                </p:txBody>
              </p:sp>
            </p:grpSp>
            <p:grpSp>
              <p:nvGrpSpPr>
                <p:cNvPr id="448" name="组合 447">
                  <a:extLst>
                    <a:ext uri="{FF2B5EF4-FFF2-40B4-BE49-F238E27FC236}">
                      <a16:creationId xmlns:a16="http://schemas.microsoft.com/office/drawing/2014/main" id="{D7F60FCB-F0D1-4431-9E1E-DCB5728D78B6}"/>
                    </a:ext>
                  </a:extLst>
                </p:cNvPr>
                <p:cNvGrpSpPr/>
                <p:nvPr/>
              </p:nvGrpSpPr>
              <p:grpSpPr>
                <a:xfrm>
                  <a:off x="7163078" y="4909835"/>
                  <a:ext cx="1288214" cy="580202"/>
                  <a:chOff x="5342134" y="4918219"/>
                  <a:chExt cx="1288214" cy="580202"/>
                </a:xfrm>
              </p:grpSpPr>
              <p:sp>
                <p:nvSpPr>
                  <p:cNvPr id="449" name="矩形 448">
                    <a:extLst>
                      <a:ext uri="{FF2B5EF4-FFF2-40B4-BE49-F238E27FC236}">
                        <a16:creationId xmlns:a16="http://schemas.microsoft.com/office/drawing/2014/main" id="{DE78A273-2C0D-4510-99F8-702270628D95}"/>
                      </a:ext>
                    </a:extLst>
                  </p:cNvPr>
                  <p:cNvSpPr/>
                  <p:nvPr/>
                </p:nvSpPr>
                <p:spPr bwMode="auto">
                  <a:xfrm>
                    <a:off x="5342134" y="4918219"/>
                    <a:ext cx="1288214" cy="196303"/>
                  </a:xfrm>
                  <a:prstGeom prst="rect">
                    <a:avLst/>
                  </a:prstGeom>
                  <a:solidFill>
                    <a:srgbClr val="FFFFFF">
                      <a:lumMod val="95000"/>
                    </a:srgbClr>
                  </a:solidFill>
                  <a:ln>
                    <a:solidFill>
                      <a:srgbClr val="FFFFFF">
                        <a:lumMod val="50000"/>
                      </a:srgbClr>
                    </a:solidFill>
                  </a:ln>
                  <a:effectLst/>
                  <a:extLst/>
                </p:spPr>
                <p:txBody>
                  <a:bodyPr vert="horz" wrap="square" lIns="91392" tIns="45696" rIns="91392" bIns="45696" numCol="1" rtlCol="0" anchor="ctr" anchorCtr="0" compatLnSpc="1">
                    <a:prstTxWarp prst="textNoShape">
                      <a:avLst/>
                    </a:prstTxWarp>
                    <a:noAutofit/>
                  </a:bodyPr>
                  <a:lstStyle/>
                  <a:p>
                    <a:pPr algn="ctr" defTabSz="914034" fontAlgn="ctr">
                      <a:defRPr/>
                    </a:pPr>
                    <a:r>
                      <a:rPr lang="en-US" sz="1000" kern="0">
                        <a:solidFill>
                          <a:srgbClr val="666666">
                            <a:lumMod val="75000"/>
                          </a:srgbClr>
                        </a:solidFill>
                        <a:latin typeface="Arial"/>
                        <a:ea typeface="微软雅黑"/>
                        <a:cs typeface="Arial"/>
                        <a:sym typeface="+mn-lt"/>
                      </a:rPr>
                      <a:t>Type</a:t>
                    </a:r>
                    <a:endParaRPr lang="en-US" sz="1000" kern="0" dirty="0">
                      <a:solidFill>
                        <a:srgbClr val="666666">
                          <a:lumMod val="75000"/>
                        </a:srgbClr>
                      </a:solidFill>
                      <a:latin typeface="Arial"/>
                      <a:ea typeface="微软雅黑"/>
                      <a:cs typeface="Arial"/>
                      <a:sym typeface="+mn-lt"/>
                    </a:endParaRPr>
                  </a:p>
                </p:txBody>
              </p:sp>
              <p:sp>
                <p:nvSpPr>
                  <p:cNvPr id="450" name="矩形 449">
                    <a:extLst>
                      <a:ext uri="{FF2B5EF4-FFF2-40B4-BE49-F238E27FC236}">
                        <a16:creationId xmlns:a16="http://schemas.microsoft.com/office/drawing/2014/main" id="{1A089998-9872-4E7F-9FB5-D663F3717DD9}"/>
                      </a:ext>
                    </a:extLst>
                  </p:cNvPr>
                  <p:cNvSpPr/>
                  <p:nvPr/>
                </p:nvSpPr>
                <p:spPr bwMode="auto">
                  <a:xfrm>
                    <a:off x="5342134" y="5116818"/>
                    <a:ext cx="1285861" cy="188691"/>
                  </a:xfrm>
                  <a:prstGeom prst="rect">
                    <a:avLst/>
                  </a:prstGeom>
                  <a:solidFill>
                    <a:srgbClr val="FFFFFF">
                      <a:lumMod val="95000"/>
                    </a:srgbClr>
                  </a:solidFill>
                  <a:ln>
                    <a:solidFill>
                      <a:srgbClr val="FFFFFF">
                        <a:lumMod val="50000"/>
                      </a:srgbClr>
                    </a:solidFill>
                  </a:ln>
                  <a:effectLst/>
                  <a:extLst/>
                </p:spPr>
                <p:txBody>
                  <a:bodyPr vert="horz" wrap="square" lIns="91392" tIns="45696" rIns="91392" bIns="45696" numCol="1" rtlCol="0" anchor="ctr" anchorCtr="0" compatLnSpc="1">
                    <a:prstTxWarp prst="textNoShape">
                      <a:avLst/>
                    </a:prstTxWarp>
                    <a:noAutofit/>
                  </a:bodyPr>
                  <a:lstStyle/>
                  <a:p>
                    <a:pPr algn="ctr" defTabSz="914034" fontAlgn="ctr">
                      <a:defRPr/>
                    </a:pPr>
                    <a:r>
                      <a:rPr lang="en-US" sz="1000" kern="0">
                        <a:solidFill>
                          <a:srgbClr val="666666">
                            <a:lumMod val="75000"/>
                          </a:srgbClr>
                        </a:solidFill>
                        <a:latin typeface="Arial"/>
                        <a:ea typeface="微软雅黑"/>
                        <a:cs typeface="Arial"/>
                        <a:sym typeface="+mn-lt"/>
                      </a:rPr>
                      <a:t>Length</a:t>
                    </a:r>
                    <a:endParaRPr lang="en-US" sz="1000" kern="0" dirty="0">
                      <a:solidFill>
                        <a:srgbClr val="666666">
                          <a:lumMod val="75000"/>
                        </a:srgbClr>
                      </a:solidFill>
                      <a:latin typeface="Arial"/>
                      <a:ea typeface="微软雅黑"/>
                      <a:cs typeface="Arial"/>
                      <a:sym typeface="+mn-lt"/>
                    </a:endParaRPr>
                  </a:p>
                </p:txBody>
              </p:sp>
              <p:sp>
                <p:nvSpPr>
                  <p:cNvPr id="451" name="矩形 450">
                    <a:extLst>
                      <a:ext uri="{FF2B5EF4-FFF2-40B4-BE49-F238E27FC236}">
                        <a16:creationId xmlns:a16="http://schemas.microsoft.com/office/drawing/2014/main" id="{AB164E85-ACF5-4DC9-AE1D-EEEEB44C2679}"/>
                      </a:ext>
                    </a:extLst>
                  </p:cNvPr>
                  <p:cNvSpPr/>
                  <p:nvPr/>
                </p:nvSpPr>
                <p:spPr bwMode="auto">
                  <a:xfrm>
                    <a:off x="5342134" y="5302118"/>
                    <a:ext cx="1288214" cy="196303"/>
                  </a:xfrm>
                  <a:prstGeom prst="rect">
                    <a:avLst/>
                  </a:prstGeom>
                  <a:solidFill>
                    <a:srgbClr val="FFFFFF">
                      <a:lumMod val="95000"/>
                    </a:srgbClr>
                  </a:solidFill>
                  <a:ln>
                    <a:solidFill>
                      <a:srgbClr val="FFFFFF">
                        <a:lumMod val="50000"/>
                      </a:srgbClr>
                    </a:solidFill>
                  </a:ln>
                  <a:effectLst/>
                  <a:extLst/>
                </p:spPr>
                <p:txBody>
                  <a:bodyPr vert="horz" wrap="square" lIns="91392" tIns="45696" rIns="91392" bIns="45696" numCol="1" rtlCol="0" anchor="ctr" anchorCtr="0" compatLnSpc="1">
                    <a:prstTxWarp prst="textNoShape">
                      <a:avLst/>
                    </a:prstTxWarp>
                    <a:noAutofit/>
                  </a:bodyPr>
                  <a:lstStyle/>
                  <a:p>
                    <a:pPr algn="ctr" defTabSz="914034" fontAlgn="ctr">
                      <a:defRPr/>
                    </a:pPr>
                    <a:r>
                      <a:rPr lang="en-US" sz="1000" kern="0">
                        <a:solidFill>
                          <a:srgbClr val="666666">
                            <a:lumMod val="75000"/>
                          </a:srgbClr>
                        </a:solidFill>
                        <a:latin typeface="Arial"/>
                        <a:ea typeface="微软雅黑"/>
                        <a:cs typeface="Arial"/>
                        <a:sym typeface="+mn-lt"/>
                      </a:rPr>
                      <a:t>Service Meta</a:t>
                    </a:r>
                    <a:endParaRPr lang="en-US" sz="1000" kern="0" dirty="0">
                      <a:solidFill>
                        <a:srgbClr val="666666">
                          <a:lumMod val="75000"/>
                        </a:srgbClr>
                      </a:solidFill>
                      <a:latin typeface="Arial"/>
                      <a:ea typeface="微软雅黑"/>
                      <a:cs typeface="Arial"/>
                      <a:sym typeface="+mn-lt"/>
                    </a:endParaRPr>
                  </a:p>
                </p:txBody>
              </p:sp>
            </p:grpSp>
          </p:grpSp>
          <p:sp>
            <p:nvSpPr>
              <p:cNvPr id="446" name="文本框 445">
                <a:extLst>
                  <a:ext uri="{FF2B5EF4-FFF2-40B4-BE49-F238E27FC236}">
                    <a16:creationId xmlns:a16="http://schemas.microsoft.com/office/drawing/2014/main" id="{EB7FE166-C65E-46D8-8E53-BD95FEDD91B6}"/>
                  </a:ext>
                </a:extLst>
              </p:cNvPr>
              <p:cNvSpPr txBox="1"/>
              <p:nvPr/>
            </p:nvSpPr>
            <p:spPr>
              <a:xfrm>
                <a:off x="6182238" y="4969457"/>
                <a:ext cx="1282723" cy="323165"/>
              </a:xfrm>
              <a:prstGeom prst="rect">
                <a:avLst/>
              </a:prstGeom>
              <a:noFill/>
            </p:spPr>
            <p:txBody>
              <a:bodyPr wrap="square" rtlCol="0" anchor="t" anchorCtr="0">
                <a:noAutofit/>
              </a:bodyPr>
              <a:lstStyle/>
              <a:p>
                <a:pPr marL="266566" indent="-266566" defTabSz="914034" fontAlgn="ctr">
                  <a:lnSpc>
                    <a:spcPct val="150000"/>
                  </a:lnSpc>
                  <a:defRPr/>
                </a:pPr>
                <a:r>
                  <a:rPr lang="en-US" sz="1000" kern="0">
                    <a:solidFill>
                      <a:srgbClr val="FFFFFF"/>
                    </a:solidFill>
                    <a:latin typeface="Arial"/>
                    <a:ea typeface="微软雅黑"/>
                    <a:cs typeface="Arial"/>
                    <a:sym typeface="+mn-lt"/>
                  </a:rPr>
                  <a:t>Service chain TLV</a:t>
                </a:r>
                <a:endParaRPr lang="en-US" sz="1000" kern="0" dirty="0">
                  <a:solidFill>
                    <a:srgbClr val="FFFFFF"/>
                  </a:solidFill>
                  <a:latin typeface="Arial"/>
                  <a:ea typeface="微软雅黑"/>
                  <a:cs typeface="Arial"/>
                  <a:sym typeface="+mn-lt"/>
                </a:endParaRPr>
              </a:p>
            </p:txBody>
          </p:sp>
        </p:grpSp>
        <p:sp>
          <p:nvSpPr>
            <p:cNvPr id="442" name="矩形 441">
              <a:extLst>
                <a:ext uri="{FF2B5EF4-FFF2-40B4-BE49-F238E27FC236}">
                  <a16:creationId xmlns:a16="http://schemas.microsoft.com/office/drawing/2014/main" id="{09EA9D5E-ED32-4A34-BDA1-BC8B0CB21859}"/>
                </a:ext>
              </a:extLst>
            </p:cNvPr>
            <p:cNvSpPr/>
            <p:nvPr/>
          </p:nvSpPr>
          <p:spPr>
            <a:xfrm>
              <a:off x="8352070" y="3764337"/>
              <a:ext cx="3538889" cy="319520"/>
            </a:xfrm>
            <a:prstGeom prst="rect">
              <a:avLst/>
            </a:prstGeom>
            <a:solidFill>
              <a:srgbClr val="344373"/>
            </a:solidFill>
            <a:ln w="12700" cap="flat" cmpd="sng" algn="ctr">
              <a:solidFill>
                <a:srgbClr val="FFFFFF">
                  <a:lumMod val="75000"/>
                </a:srgbClr>
              </a:solidFill>
              <a:prstDash val="solid"/>
              <a:miter lim="800000"/>
            </a:ln>
            <a:effectLst/>
          </p:spPr>
          <p:txBody>
            <a:bodyPr wrap="square" rtlCol="0" anchor="ctr">
              <a:noAutofit/>
            </a:bodyPr>
            <a:lstStyle/>
            <a:p>
              <a:pPr algn="ctr" defTabSz="914034" fontAlgn="ctr">
                <a:defRPr/>
              </a:pPr>
              <a:r>
                <a:rPr lang="en-US" sz="1200" kern="0">
                  <a:solidFill>
                    <a:srgbClr val="FFFFFF"/>
                  </a:solidFill>
                  <a:latin typeface="Calibri" panose="020F0502020204030204"/>
                  <a:ea typeface="微软雅黑"/>
                  <a:cs typeface="Arial"/>
                  <a:sym typeface="+mn-lt"/>
                </a:rPr>
                <a:t>SR</a:t>
              </a:r>
              <a:r>
                <a:rPr lang="en-US" altLang="zh-CN" sz="1200" kern="0">
                  <a:solidFill>
                    <a:srgbClr val="FFFFFF"/>
                  </a:solidFill>
                  <a:latin typeface="Calibri" panose="020F0502020204030204"/>
                  <a:ea typeface="微软雅黑"/>
                  <a:cs typeface="Arial"/>
                  <a:sym typeface="+mn-lt"/>
                </a:rPr>
                <a:t>v6 </a:t>
              </a:r>
              <a:r>
                <a:rPr lang="en-US" sz="1200" kern="0">
                  <a:solidFill>
                    <a:srgbClr val="FFFFFF"/>
                  </a:solidFill>
                  <a:latin typeface="Calibri" panose="020F0502020204030204"/>
                  <a:ea typeface="微软雅黑"/>
                  <a:cs typeface="Arial"/>
                  <a:sym typeface="+mn-lt"/>
                </a:rPr>
                <a:t>Option</a:t>
              </a:r>
              <a:r>
                <a:rPr lang="en-US" altLang="zh-CN" sz="1200" kern="0">
                  <a:solidFill>
                    <a:srgbClr val="FFFFFF"/>
                  </a:solidFill>
                  <a:latin typeface="Calibri" panose="020F0502020204030204"/>
                  <a:ea typeface="等线" panose="02010600030101010101" pitchFamily="2" charset="-122"/>
                  <a:cs typeface="Arial"/>
                  <a:sym typeface="+mn-lt"/>
                </a:rPr>
                <a:t>al</a:t>
              </a:r>
              <a:r>
                <a:rPr lang="en-US" sz="1200" kern="0">
                  <a:solidFill>
                    <a:srgbClr val="FFFFFF"/>
                  </a:solidFill>
                  <a:latin typeface="Calibri" panose="020F0502020204030204"/>
                  <a:ea typeface="微软雅黑"/>
                  <a:cs typeface="Arial"/>
                  <a:sym typeface="+mn-lt"/>
                </a:rPr>
                <a:t> TLV</a:t>
              </a:r>
              <a:endParaRPr lang="en-US" sz="1200" kern="0" dirty="0">
                <a:solidFill>
                  <a:srgbClr val="FFFFFF"/>
                </a:solidFill>
                <a:latin typeface="Calibri" panose="020F0502020204030204"/>
                <a:ea typeface="微软雅黑"/>
                <a:cs typeface="Arial"/>
                <a:sym typeface="+mn-lt"/>
              </a:endParaRPr>
            </a:p>
          </p:txBody>
        </p:sp>
      </p:grpSp>
      <p:sp>
        <p:nvSpPr>
          <p:cNvPr id="455" name="文本框 454">
            <a:extLst>
              <a:ext uri="{FF2B5EF4-FFF2-40B4-BE49-F238E27FC236}">
                <a16:creationId xmlns:a16="http://schemas.microsoft.com/office/drawing/2014/main" id="{62461B26-07AB-4AD6-A5F9-4E05184C081D}"/>
              </a:ext>
            </a:extLst>
          </p:cNvPr>
          <p:cNvSpPr txBox="1"/>
          <p:nvPr/>
        </p:nvSpPr>
        <p:spPr>
          <a:xfrm>
            <a:off x="459997" y="1184202"/>
            <a:ext cx="3285324" cy="351409"/>
          </a:xfrm>
          <a:prstGeom prst="rect">
            <a:avLst/>
          </a:prstGeom>
          <a:noFill/>
        </p:spPr>
        <p:txBody>
          <a:bodyPr vert="horz" wrap="square" rtlCol="0">
            <a:noAutofit/>
          </a:bodyPr>
          <a:lstStyle/>
          <a:p>
            <a:pPr algn="ctr" defTabSz="914021" fontAlgn="ctr"/>
            <a:r>
              <a:rPr lang="en-US" sz="1599" dirty="0">
                <a:solidFill>
                  <a:srgbClr val="C00000"/>
                </a:solidFill>
                <a:latin typeface="Arial"/>
                <a:ea typeface="微软雅黑"/>
                <a:sym typeface="+mn-lt"/>
              </a:rPr>
              <a:t>Inter-domain </a:t>
            </a:r>
          </a:p>
          <a:p>
            <a:pPr algn="ctr" defTabSz="914021" fontAlgn="ctr"/>
            <a:r>
              <a:rPr lang="en-US" sz="1599" dirty="0">
                <a:solidFill>
                  <a:srgbClr val="C00000"/>
                </a:solidFill>
                <a:latin typeface="Arial"/>
                <a:ea typeface="微软雅黑"/>
                <a:sym typeface="+mn-lt"/>
              </a:rPr>
              <a:t>Network </a:t>
            </a:r>
            <a:r>
              <a:rPr lang="en-US" altLang="zh-CN" sz="1599" dirty="0">
                <a:solidFill>
                  <a:srgbClr val="C00000"/>
                </a:solidFill>
                <a:latin typeface="Arial"/>
                <a:ea typeface="微软雅黑"/>
                <a:sym typeface="+mn-lt"/>
              </a:rPr>
              <a:t>Communication</a:t>
            </a:r>
            <a:endParaRPr lang="en-US" sz="1599" dirty="0">
              <a:solidFill>
                <a:srgbClr val="C00000"/>
              </a:solidFill>
              <a:latin typeface="Arial"/>
              <a:ea typeface="微软雅黑"/>
              <a:sym typeface="+mn-lt"/>
            </a:endParaRPr>
          </a:p>
        </p:txBody>
      </p:sp>
      <p:sp>
        <p:nvSpPr>
          <p:cNvPr id="456" name="文本框 455">
            <a:extLst>
              <a:ext uri="{FF2B5EF4-FFF2-40B4-BE49-F238E27FC236}">
                <a16:creationId xmlns:a16="http://schemas.microsoft.com/office/drawing/2014/main" id="{DC557FCB-8852-4477-92DB-F4331B902C95}"/>
              </a:ext>
            </a:extLst>
          </p:cNvPr>
          <p:cNvSpPr txBox="1"/>
          <p:nvPr/>
        </p:nvSpPr>
        <p:spPr>
          <a:xfrm>
            <a:off x="4518146" y="1184202"/>
            <a:ext cx="3285324" cy="351409"/>
          </a:xfrm>
          <a:prstGeom prst="rect">
            <a:avLst/>
          </a:prstGeom>
          <a:noFill/>
        </p:spPr>
        <p:txBody>
          <a:bodyPr vert="horz" wrap="square" rtlCol="0">
            <a:noAutofit/>
          </a:bodyPr>
          <a:lstStyle/>
          <a:p>
            <a:pPr algn="ctr" defTabSz="914021" fontAlgn="ctr"/>
            <a:r>
              <a:rPr lang="en-US" altLang="zh-CN" sz="1599" dirty="0">
                <a:solidFill>
                  <a:srgbClr val="C00000"/>
                </a:solidFill>
                <a:latin typeface="Arial"/>
                <a:ea typeface="微软雅黑"/>
                <a:sym typeface="+mn-lt"/>
              </a:rPr>
              <a:t>Experience</a:t>
            </a:r>
          </a:p>
          <a:p>
            <a:pPr algn="ctr" defTabSz="914021" fontAlgn="ctr"/>
            <a:r>
              <a:rPr lang="en-US" sz="1599" dirty="0">
                <a:solidFill>
                  <a:srgbClr val="C00000"/>
                </a:solidFill>
                <a:latin typeface="Arial"/>
                <a:ea typeface="微软雅黑"/>
                <a:sym typeface="+mn-lt"/>
              </a:rPr>
              <a:t>Differentiat</a:t>
            </a:r>
            <a:r>
              <a:rPr lang="en-US" altLang="zh-CN" sz="1599" dirty="0">
                <a:solidFill>
                  <a:srgbClr val="C00000"/>
                </a:solidFill>
                <a:latin typeface="Arial"/>
                <a:ea typeface="微软雅黑"/>
                <a:sym typeface="+mn-lt"/>
              </a:rPr>
              <a:t>ed </a:t>
            </a:r>
            <a:r>
              <a:rPr lang="en-US" sz="1599" dirty="0">
                <a:solidFill>
                  <a:srgbClr val="C00000"/>
                </a:solidFill>
                <a:latin typeface="Arial"/>
                <a:ea typeface="微软雅黑"/>
                <a:sym typeface="+mn-lt"/>
              </a:rPr>
              <a:t>Assurance </a:t>
            </a:r>
          </a:p>
        </p:txBody>
      </p:sp>
      <p:sp>
        <p:nvSpPr>
          <p:cNvPr id="457" name="文本框 456">
            <a:extLst>
              <a:ext uri="{FF2B5EF4-FFF2-40B4-BE49-F238E27FC236}">
                <a16:creationId xmlns:a16="http://schemas.microsoft.com/office/drawing/2014/main" id="{C54D565E-940B-44FF-BFC7-DA92F05DF973}"/>
              </a:ext>
            </a:extLst>
          </p:cNvPr>
          <p:cNvSpPr txBox="1"/>
          <p:nvPr/>
        </p:nvSpPr>
        <p:spPr>
          <a:xfrm>
            <a:off x="8387000" y="1184202"/>
            <a:ext cx="3285324" cy="351409"/>
          </a:xfrm>
          <a:prstGeom prst="rect">
            <a:avLst/>
          </a:prstGeom>
          <a:noFill/>
        </p:spPr>
        <p:txBody>
          <a:bodyPr vert="horz" wrap="square" rtlCol="0">
            <a:noAutofit/>
          </a:bodyPr>
          <a:lstStyle/>
          <a:p>
            <a:pPr algn="ctr" defTabSz="914021" fontAlgn="ctr"/>
            <a:r>
              <a:rPr lang="en-US" altLang="zh-CN" sz="1599" dirty="0">
                <a:solidFill>
                  <a:srgbClr val="C00000"/>
                </a:solidFill>
                <a:latin typeface="Arial"/>
                <a:ea typeface="微软雅黑"/>
                <a:sym typeface="+mn-lt"/>
              </a:rPr>
              <a:t>A</a:t>
            </a:r>
            <a:r>
              <a:rPr lang="en-US" sz="1599" dirty="0">
                <a:solidFill>
                  <a:srgbClr val="C00000"/>
                </a:solidFill>
                <a:latin typeface="Arial"/>
                <a:ea typeface="微软雅黑"/>
                <a:sym typeface="+mn-lt"/>
              </a:rPr>
              <a:t>pplication-aware </a:t>
            </a:r>
            <a:r>
              <a:rPr lang="en-US" altLang="zh-CN" sz="1599" dirty="0">
                <a:solidFill>
                  <a:srgbClr val="C00000"/>
                </a:solidFill>
                <a:latin typeface="Arial"/>
                <a:ea typeface="微软雅黑"/>
                <a:sym typeface="+mn-lt"/>
              </a:rPr>
              <a:t>N</a:t>
            </a:r>
            <a:r>
              <a:rPr lang="en-US" sz="1599" dirty="0">
                <a:solidFill>
                  <a:srgbClr val="C00000"/>
                </a:solidFill>
                <a:latin typeface="Arial"/>
                <a:ea typeface="微软雅黑"/>
                <a:sym typeface="+mn-lt"/>
              </a:rPr>
              <a:t>etworking (APN)</a:t>
            </a:r>
          </a:p>
        </p:txBody>
      </p:sp>
      <p:pic>
        <p:nvPicPr>
          <p:cNvPr id="458" name="Picture 2" descr="缺少图片-缺少素材-缺少插画-摄图新视界">
            <a:extLst>
              <a:ext uri="{FF2B5EF4-FFF2-40B4-BE49-F238E27FC236}">
                <a16:creationId xmlns:a16="http://schemas.microsoft.com/office/drawing/2014/main" id="{BF9CEBC3-7E7C-4185-A2D6-41320556A839}"/>
              </a:ext>
            </a:extLst>
          </p:cNvPr>
          <p:cNvPicPr>
            <a:picLocks noChangeAspect="1" noChangeArrowheads="1"/>
          </p:cNvPicPr>
          <p:nvPr/>
        </p:nvPicPr>
        <p:blipFill>
          <a:blip r:embed="rId6" cstate="print">
            <a:grayscl/>
            <a:extLst>
              <a:ext uri="{BEBA8EAE-BF5A-486C-A8C5-ECC9F3942E4B}">
                <a14:imgProps xmlns:a14="http://schemas.microsoft.com/office/drawing/2010/main">
                  <a14:imgLayer r:embed="rId7">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8947139" y="2318864"/>
            <a:ext cx="2089028" cy="883291"/>
          </a:xfrm>
          <a:prstGeom prst="rect">
            <a:avLst/>
          </a:prstGeom>
          <a:solidFill>
            <a:srgbClr val="E7E6E6"/>
          </a:solidFill>
          <a:effectLst>
            <a:softEdge rad="50800"/>
          </a:effectLst>
        </p:spPr>
      </p:pic>
      <p:sp>
        <p:nvSpPr>
          <p:cNvPr id="459" name="矩形 458">
            <a:extLst>
              <a:ext uri="{FF2B5EF4-FFF2-40B4-BE49-F238E27FC236}">
                <a16:creationId xmlns:a16="http://schemas.microsoft.com/office/drawing/2014/main" id="{0FE1935B-25CA-4FD5-BADE-6E83A8E9C386}"/>
              </a:ext>
            </a:extLst>
          </p:cNvPr>
          <p:cNvSpPr/>
          <p:nvPr/>
        </p:nvSpPr>
        <p:spPr>
          <a:xfrm>
            <a:off x="9128367" y="1940398"/>
            <a:ext cx="1692211" cy="276855"/>
          </a:xfrm>
          <a:prstGeom prst="rect">
            <a:avLst/>
          </a:prstGeom>
        </p:spPr>
        <p:txBody>
          <a:bodyPr wrap="square">
            <a:spAutoFit/>
          </a:bodyPr>
          <a:lstStyle/>
          <a:p>
            <a:pPr algn="ctr"/>
            <a:r>
              <a:rPr lang="en-US" altLang="zh-CN" sz="1200" dirty="0">
                <a:latin typeface="微软雅黑"/>
                <a:ea typeface="微软雅黑"/>
              </a:rPr>
              <a:t>N</a:t>
            </a:r>
            <a:r>
              <a:rPr lang="zh-CN" altLang="en-US" sz="1200" dirty="0">
                <a:latin typeface="微软雅黑"/>
                <a:ea typeface="微软雅黑"/>
              </a:rPr>
              <a:t>o solution</a:t>
            </a:r>
            <a:r>
              <a:rPr lang="en-US" altLang="zh-CN" sz="1200" dirty="0">
                <a:latin typeface="微软雅黑"/>
                <a:ea typeface="微软雅黑"/>
              </a:rPr>
              <a:t>s(MPLS)</a:t>
            </a:r>
            <a:endParaRPr lang="zh-CN" altLang="en-US" sz="1200" dirty="0">
              <a:latin typeface="微软雅黑"/>
              <a:ea typeface="微软雅黑"/>
            </a:endParaRPr>
          </a:p>
        </p:txBody>
      </p:sp>
      <p:sp>
        <p:nvSpPr>
          <p:cNvPr id="460" name="矩形 459">
            <a:extLst>
              <a:ext uri="{FF2B5EF4-FFF2-40B4-BE49-F238E27FC236}">
                <a16:creationId xmlns:a16="http://schemas.microsoft.com/office/drawing/2014/main" id="{08A8030D-1B33-41D7-9BE4-D8F1AD938D32}"/>
              </a:ext>
            </a:extLst>
          </p:cNvPr>
          <p:cNvSpPr/>
          <p:nvPr/>
        </p:nvSpPr>
        <p:spPr>
          <a:xfrm>
            <a:off x="646935" y="1983047"/>
            <a:ext cx="3090022" cy="461425"/>
          </a:xfrm>
          <a:prstGeom prst="rect">
            <a:avLst/>
          </a:prstGeom>
        </p:spPr>
        <p:txBody>
          <a:bodyPr wrap="square">
            <a:spAutoFit/>
          </a:bodyPr>
          <a:lstStyle/>
          <a:p>
            <a:pPr algn="ctr"/>
            <a:r>
              <a:rPr lang="en-US" altLang="zh-CN" sz="1200" dirty="0">
                <a:latin typeface="微软雅黑"/>
                <a:ea typeface="微软雅黑"/>
              </a:rPr>
              <a:t>Complex Protocols and Cannot extend to other networks</a:t>
            </a:r>
            <a:endParaRPr lang="zh-CN" altLang="en-US" sz="1200" dirty="0">
              <a:latin typeface="微软雅黑"/>
              <a:ea typeface="微软雅黑"/>
            </a:endParaRPr>
          </a:p>
        </p:txBody>
      </p:sp>
      <p:sp>
        <p:nvSpPr>
          <p:cNvPr id="461" name="矩形 460">
            <a:extLst>
              <a:ext uri="{FF2B5EF4-FFF2-40B4-BE49-F238E27FC236}">
                <a16:creationId xmlns:a16="http://schemas.microsoft.com/office/drawing/2014/main" id="{A9405A8F-940F-45FB-8B95-33B989DAD437}"/>
              </a:ext>
            </a:extLst>
          </p:cNvPr>
          <p:cNvSpPr/>
          <p:nvPr/>
        </p:nvSpPr>
        <p:spPr>
          <a:xfrm>
            <a:off x="4426039" y="2755304"/>
            <a:ext cx="3282164" cy="276855"/>
          </a:xfrm>
          <a:prstGeom prst="rect">
            <a:avLst/>
          </a:prstGeom>
        </p:spPr>
        <p:txBody>
          <a:bodyPr wrap="square">
            <a:spAutoFit/>
          </a:bodyPr>
          <a:lstStyle/>
          <a:p>
            <a:pPr algn="ctr"/>
            <a:r>
              <a:rPr lang="en-US" altLang="zh-CN" sz="1200" dirty="0">
                <a:solidFill>
                  <a:prstClr val="white"/>
                </a:solidFill>
                <a:latin typeface="微软雅黑"/>
                <a:ea typeface="微软雅黑"/>
              </a:rPr>
              <a:t>MPLS Header</a:t>
            </a:r>
            <a:endParaRPr lang="zh-CN" altLang="en-US" sz="1050" dirty="0">
              <a:solidFill>
                <a:prstClr val="white"/>
              </a:solidFill>
              <a:latin typeface="微软雅黑"/>
              <a:ea typeface="微软雅黑"/>
            </a:endParaRPr>
          </a:p>
        </p:txBody>
      </p:sp>
      <p:grpSp>
        <p:nvGrpSpPr>
          <p:cNvPr id="462" name="组合 461">
            <a:extLst>
              <a:ext uri="{FF2B5EF4-FFF2-40B4-BE49-F238E27FC236}">
                <a16:creationId xmlns:a16="http://schemas.microsoft.com/office/drawing/2014/main" id="{2DB09428-8DD3-4F29-81F3-2A53ECB9CEC0}"/>
              </a:ext>
            </a:extLst>
          </p:cNvPr>
          <p:cNvGrpSpPr/>
          <p:nvPr/>
        </p:nvGrpSpPr>
        <p:grpSpPr>
          <a:xfrm>
            <a:off x="569795" y="4617334"/>
            <a:ext cx="3050110" cy="1137805"/>
            <a:chOff x="569296" y="4320001"/>
            <a:chExt cx="3051698" cy="1138397"/>
          </a:xfrm>
        </p:grpSpPr>
        <p:pic>
          <p:nvPicPr>
            <p:cNvPr id="463" name="Picture 3" descr="E:\01转移\PTT元素\射光-01.png">
              <a:extLst>
                <a:ext uri="{FF2B5EF4-FFF2-40B4-BE49-F238E27FC236}">
                  <a16:creationId xmlns:a16="http://schemas.microsoft.com/office/drawing/2014/main" id="{E50F90AB-445E-47E1-AAD5-11720FE7AFEA}"/>
                </a:ext>
              </a:extLst>
            </p:cNvPr>
            <p:cNvPicPr>
              <a:picLocks noChangeAspect="1" noChangeArrowheads="1"/>
            </p:cNvPicPr>
            <p:nvPr/>
          </p:nvPicPr>
          <p:blipFill>
            <a:blip r:embed="rId8" cstate="print">
              <a:grayscl/>
              <a:extLst>
                <a:ext uri="{28A0092B-C50C-407E-A947-70E740481C1C}">
                  <a14:useLocalDpi xmlns:a14="http://schemas.microsoft.com/office/drawing/2010/main" val="0"/>
                </a:ext>
              </a:extLst>
            </a:blip>
            <a:srcRect/>
            <a:stretch>
              <a:fillRect/>
            </a:stretch>
          </p:blipFill>
          <p:spPr bwMode="auto">
            <a:xfrm rot="10800000">
              <a:off x="569296" y="4649991"/>
              <a:ext cx="3035557" cy="165957"/>
            </a:xfrm>
            <a:prstGeom prst="rect">
              <a:avLst/>
            </a:prstGeom>
            <a:noFill/>
            <a:extLst>
              <a:ext uri="{909E8E84-426E-40DD-AFC4-6F175D3DCCD1}">
                <a14:hiddenFill xmlns:a14="http://schemas.microsoft.com/office/drawing/2010/main">
                  <a:solidFill>
                    <a:srgbClr val="FFFFFF"/>
                  </a:solidFill>
                </a14:hiddenFill>
              </a:ext>
            </a:extLst>
          </p:spPr>
        </p:pic>
        <p:sp>
          <p:nvSpPr>
            <p:cNvPr id="464" name="矩形 463">
              <a:extLst>
                <a:ext uri="{FF2B5EF4-FFF2-40B4-BE49-F238E27FC236}">
                  <a16:creationId xmlns:a16="http://schemas.microsoft.com/office/drawing/2014/main" id="{7D052A58-4287-4D17-B2AE-3491A631375C}"/>
                </a:ext>
              </a:extLst>
            </p:cNvPr>
            <p:cNvSpPr/>
            <p:nvPr/>
          </p:nvSpPr>
          <p:spPr>
            <a:xfrm>
              <a:off x="569297" y="4829505"/>
              <a:ext cx="681235" cy="565643"/>
            </a:xfrm>
            <a:prstGeom prst="rect">
              <a:avLst/>
            </a:prstGeom>
            <a:noFill/>
            <a:ln w="12700" cap="flat" cmpd="sng" algn="ctr">
              <a:gradFill flip="none" rotWithShape="1">
                <a:gsLst>
                  <a:gs pos="0">
                    <a:sysClr val="window" lastClr="FFFFFF">
                      <a:alpha val="0"/>
                    </a:sysClr>
                  </a:gs>
                  <a:gs pos="70000">
                    <a:sysClr val="window" lastClr="FFFFFF">
                      <a:lumMod val="75000"/>
                    </a:sysClr>
                  </a:gs>
                  <a:gs pos="100000">
                    <a:srgbClr val="4F81BD">
                      <a:tint val="23500"/>
                      <a:satMod val="160000"/>
                      <a:alpha val="80000"/>
                    </a:srgbClr>
                  </a:gs>
                </a:gsLst>
                <a:lin ang="0" scaled="1"/>
                <a:tileRect/>
              </a:gradFill>
              <a:prstDash val="solid"/>
            </a:ln>
            <a:effectLst/>
          </p:spPr>
          <p:txBody>
            <a:bodyPr anchor="ctr"/>
            <a:lstStyle/>
            <a:p>
              <a:pPr algn="ctr" defTabSz="1449607" hangingPunct="0">
                <a:defRPr/>
              </a:pPr>
              <a:endParaRPr lang="zh-CN" altLang="en-US" sz="1050" kern="0">
                <a:solidFill>
                  <a:prstClr val="white"/>
                </a:solidFill>
                <a:latin typeface="Arial"/>
                <a:cs typeface="Arial" panose="020B0604020202020204" pitchFamily="34" charset="0"/>
                <a:sym typeface="+mn-lt"/>
              </a:endParaRPr>
            </a:p>
          </p:txBody>
        </p:sp>
        <p:sp>
          <p:nvSpPr>
            <p:cNvPr id="465" name="矩形 464">
              <a:extLst>
                <a:ext uri="{FF2B5EF4-FFF2-40B4-BE49-F238E27FC236}">
                  <a16:creationId xmlns:a16="http://schemas.microsoft.com/office/drawing/2014/main" id="{A26FC46A-5DA5-44CB-A2D1-C5AB44216F97}"/>
                </a:ext>
              </a:extLst>
            </p:cNvPr>
            <p:cNvSpPr/>
            <p:nvPr/>
          </p:nvSpPr>
          <p:spPr>
            <a:xfrm>
              <a:off x="1354070" y="4829505"/>
              <a:ext cx="681235" cy="565643"/>
            </a:xfrm>
            <a:prstGeom prst="rect">
              <a:avLst/>
            </a:prstGeom>
            <a:noFill/>
            <a:ln w="12700" cap="flat" cmpd="sng" algn="ctr">
              <a:gradFill flip="none" rotWithShape="1">
                <a:gsLst>
                  <a:gs pos="0">
                    <a:sysClr val="window" lastClr="FFFFFF">
                      <a:alpha val="0"/>
                    </a:sysClr>
                  </a:gs>
                  <a:gs pos="70000">
                    <a:sysClr val="window" lastClr="FFFFFF">
                      <a:lumMod val="75000"/>
                    </a:sysClr>
                  </a:gs>
                  <a:gs pos="100000">
                    <a:srgbClr val="4F81BD">
                      <a:tint val="23500"/>
                      <a:satMod val="160000"/>
                      <a:alpha val="80000"/>
                    </a:srgbClr>
                  </a:gs>
                </a:gsLst>
                <a:lin ang="0" scaled="1"/>
                <a:tileRect/>
              </a:gradFill>
              <a:prstDash val="solid"/>
            </a:ln>
            <a:effectLst/>
          </p:spPr>
          <p:txBody>
            <a:bodyPr anchor="ctr"/>
            <a:lstStyle/>
            <a:p>
              <a:pPr algn="ctr" defTabSz="1449607" hangingPunct="0">
                <a:defRPr/>
              </a:pPr>
              <a:endParaRPr lang="zh-CN" altLang="en-US" sz="1050" kern="0">
                <a:solidFill>
                  <a:prstClr val="white"/>
                </a:solidFill>
                <a:latin typeface="Arial"/>
                <a:cs typeface="Arial" panose="020B0604020202020204" pitchFamily="34" charset="0"/>
                <a:sym typeface="+mn-lt"/>
              </a:endParaRPr>
            </a:p>
          </p:txBody>
        </p:sp>
        <p:sp>
          <p:nvSpPr>
            <p:cNvPr id="466" name="矩形 465">
              <a:extLst>
                <a:ext uri="{FF2B5EF4-FFF2-40B4-BE49-F238E27FC236}">
                  <a16:creationId xmlns:a16="http://schemas.microsoft.com/office/drawing/2014/main" id="{380836F1-7EDD-46AA-BB64-8DC565F004C8}"/>
                </a:ext>
              </a:extLst>
            </p:cNvPr>
            <p:cNvSpPr/>
            <p:nvPr/>
          </p:nvSpPr>
          <p:spPr>
            <a:xfrm>
              <a:off x="2138844" y="4832545"/>
              <a:ext cx="681235" cy="559560"/>
            </a:xfrm>
            <a:prstGeom prst="rect">
              <a:avLst/>
            </a:prstGeom>
            <a:noFill/>
            <a:ln w="12700" cap="flat" cmpd="sng" algn="ctr">
              <a:gradFill flip="none" rotWithShape="1">
                <a:gsLst>
                  <a:gs pos="0">
                    <a:sysClr val="window" lastClr="FFFFFF">
                      <a:alpha val="0"/>
                    </a:sysClr>
                  </a:gs>
                  <a:gs pos="70000">
                    <a:sysClr val="window" lastClr="FFFFFF">
                      <a:lumMod val="75000"/>
                    </a:sysClr>
                  </a:gs>
                  <a:gs pos="100000">
                    <a:srgbClr val="4F81BD">
                      <a:tint val="23500"/>
                      <a:satMod val="160000"/>
                      <a:alpha val="80000"/>
                    </a:srgbClr>
                  </a:gs>
                </a:gsLst>
                <a:lin ang="0" scaled="1"/>
                <a:tileRect/>
              </a:gradFill>
              <a:prstDash val="solid"/>
            </a:ln>
            <a:effectLst/>
          </p:spPr>
          <p:txBody>
            <a:bodyPr anchor="ctr"/>
            <a:lstStyle/>
            <a:p>
              <a:pPr algn="ctr" defTabSz="1449607" hangingPunct="0">
                <a:defRPr/>
              </a:pPr>
              <a:endParaRPr lang="zh-CN" altLang="en-US" sz="1050" kern="0">
                <a:solidFill>
                  <a:prstClr val="white"/>
                </a:solidFill>
                <a:latin typeface="Arial"/>
                <a:cs typeface="Arial" panose="020B0604020202020204" pitchFamily="34" charset="0"/>
                <a:sym typeface="+mn-lt"/>
              </a:endParaRPr>
            </a:p>
          </p:txBody>
        </p:sp>
        <p:sp>
          <p:nvSpPr>
            <p:cNvPr id="467" name="矩形 466">
              <a:extLst>
                <a:ext uri="{FF2B5EF4-FFF2-40B4-BE49-F238E27FC236}">
                  <a16:creationId xmlns:a16="http://schemas.microsoft.com/office/drawing/2014/main" id="{5146E6D4-93DE-4EEB-A3F4-3E1BBD477477}"/>
                </a:ext>
              </a:extLst>
            </p:cNvPr>
            <p:cNvSpPr/>
            <p:nvPr/>
          </p:nvSpPr>
          <p:spPr>
            <a:xfrm>
              <a:off x="2923618" y="4832545"/>
              <a:ext cx="681235" cy="559560"/>
            </a:xfrm>
            <a:prstGeom prst="rect">
              <a:avLst/>
            </a:prstGeom>
            <a:noFill/>
            <a:ln w="12700" cap="flat" cmpd="sng" algn="ctr">
              <a:gradFill flip="none" rotWithShape="1">
                <a:gsLst>
                  <a:gs pos="0">
                    <a:sysClr val="window" lastClr="FFFFFF">
                      <a:alpha val="0"/>
                    </a:sysClr>
                  </a:gs>
                  <a:gs pos="70000">
                    <a:sysClr val="window" lastClr="FFFFFF">
                      <a:lumMod val="75000"/>
                    </a:sysClr>
                  </a:gs>
                  <a:gs pos="100000">
                    <a:srgbClr val="4F81BD">
                      <a:tint val="23500"/>
                      <a:satMod val="160000"/>
                      <a:alpha val="80000"/>
                    </a:srgbClr>
                  </a:gs>
                </a:gsLst>
                <a:lin ang="0" scaled="1"/>
                <a:tileRect/>
              </a:gradFill>
              <a:prstDash val="solid"/>
            </a:ln>
            <a:effectLst/>
          </p:spPr>
          <p:txBody>
            <a:bodyPr anchor="ctr"/>
            <a:lstStyle/>
            <a:p>
              <a:pPr algn="ctr" defTabSz="1449607" hangingPunct="0">
                <a:defRPr/>
              </a:pPr>
              <a:endParaRPr lang="zh-CN" altLang="en-US" sz="1050" kern="0">
                <a:solidFill>
                  <a:prstClr val="white"/>
                </a:solidFill>
                <a:latin typeface="Arial"/>
                <a:cs typeface="Arial" panose="020B0604020202020204" pitchFamily="34" charset="0"/>
                <a:sym typeface="+mn-lt"/>
              </a:endParaRPr>
            </a:p>
          </p:txBody>
        </p:sp>
        <p:grpSp>
          <p:nvGrpSpPr>
            <p:cNvPr id="468" name="组合 467">
              <a:extLst>
                <a:ext uri="{FF2B5EF4-FFF2-40B4-BE49-F238E27FC236}">
                  <a16:creationId xmlns:a16="http://schemas.microsoft.com/office/drawing/2014/main" id="{20C338A1-FFE2-4846-BE7D-0C4A7A633BFD}"/>
                </a:ext>
              </a:extLst>
            </p:cNvPr>
            <p:cNvGrpSpPr/>
            <p:nvPr/>
          </p:nvGrpSpPr>
          <p:grpSpPr>
            <a:xfrm>
              <a:off x="796763" y="4987374"/>
              <a:ext cx="2409448" cy="249909"/>
              <a:chOff x="1693894" y="4993732"/>
              <a:chExt cx="5653503" cy="647065"/>
            </a:xfrm>
          </p:grpSpPr>
          <p:sp>
            <p:nvSpPr>
              <p:cNvPr id="490" name="AutoShape 30">
                <a:extLst>
                  <a:ext uri="{FF2B5EF4-FFF2-40B4-BE49-F238E27FC236}">
                    <a16:creationId xmlns:a16="http://schemas.microsoft.com/office/drawing/2014/main" id="{629F6B50-0812-4B53-916D-DD0148D952F1}"/>
                  </a:ext>
                </a:extLst>
              </p:cNvPr>
              <p:cNvSpPr>
                <a:spLocks noChangeArrowheads="1"/>
              </p:cNvSpPr>
              <p:nvPr/>
            </p:nvSpPr>
            <p:spPr bwMode="auto">
              <a:xfrm rot="5400000">
                <a:off x="2137969" y="4758257"/>
                <a:ext cx="518787" cy="1118524"/>
              </a:xfrm>
              <a:prstGeom prst="can">
                <a:avLst>
                  <a:gd name="adj" fmla="val 35527"/>
                </a:avLst>
              </a:prstGeom>
              <a:solidFill>
                <a:srgbClr val="6A6E74"/>
              </a:solidFill>
              <a:ln w="3175">
                <a:noFill/>
                <a:prstDash val="sysDot"/>
                <a:round/>
                <a:headEnd/>
                <a:tailEnd/>
              </a:ln>
            </p:spPr>
            <p:txBody>
              <a:bodyPr rot="10800000" vert="eaVert" wrap="none" lIns="121680" tIns="60841" rIns="121680" bIns="60841" anchor="ctr"/>
              <a:lstStyle/>
              <a:p>
                <a:pPr algn="ctr" defTabSz="1217397">
                  <a:defRPr/>
                </a:pPr>
                <a:endParaRPr lang="en-US" altLang="zh-CN" sz="1050" kern="0" dirty="0">
                  <a:solidFill>
                    <a:prstClr val="white"/>
                  </a:solidFill>
                  <a:effectLst>
                    <a:outerShdw blurRad="38100" dist="38100" dir="2700000" algn="tl">
                      <a:srgbClr val="000000">
                        <a:alpha val="43137"/>
                      </a:srgbClr>
                    </a:outerShdw>
                  </a:effectLst>
                  <a:latin typeface="Arial"/>
                  <a:cs typeface="Arial" panose="020B0604020202020204" pitchFamily="34" charset="0"/>
                  <a:sym typeface="+mn-lt"/>
                </a:endParaRPr>
              </a:p>
            </p:txBody>
          </p:sp>
          <p:sp>
            <p:nvSpPr>
              <p:cNvPr id="491" name="AutoShape 30">
                <a:extLst>
                  <a:ext uri="{FF2B5EF4-FFF2-40B4-BE49-F238E27FC236}">
                    <a16:creationId xmlns:a16="http://schemas.microsoft.com/office/drawing/2014/main" id="{C0854765-093B-4949-AF7B-85193262421F}"/>
                  </a:ext>
                </a:extLst>
              </p:cNvPr>
              <p:cNvSpPr>
                <a:spLocks noChangeArrowheads="1"/>
              </p:cNvSpPr>
              <p:nvPr/>
            </p:nvSpPr>
            <p:spPr bwMode="auto">
              <a:xfrm rot="5400000">
                <a:off x="4283301" y="3201082"/>
                <a:ext cx="647065" cy="4232366"/>
              </a:xfrm>
              <a:prstGeom prst="can">
                <a:avLst>
                  <a:gd name="adj" fmla="val 42698"/>
                </a:avLst>
              </a:prstGeom>
              <a:solidFill>
                <a:srgbClr val="4472C4">
                  <a:lumMod val="40000"/>
                  <a:lumOff val="60000"/>
                </a:srgbClr>
              </a:solidFill>
              <a:ln w="3175">
                <a:noFill/>
                <a:prstDash val="sysDot"/>
                <a:round/>
                <a:headEnd/>
                <a:tailEnd/>
              </a:ln>
            </p:spPr>
            <p:txBody>
              <a:bodyPr rot="10800000" vert="eaVert" wrap="none" lIns="121680" tIns="60841" rIns="121680" bIns="60841" anchor="ct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5638" algn="l" rtl="0" fontAlgn="base">
                  <a:spcBef>
                    <a:spcPct val="0"/>
                  </a:spcBef>
                  <a:spcAft>
                    <a:spcPct val="0"/>
                  </a:spcAft>
                  <a:defRPr kern="1200">
                    <a:solidFill>
                      <a:schemeClr val="tx1"/>
                    </a:solidFill>
                    <a:latin typeface="Calibri" pitchFamily="34" charset="0"/>
                    <a:ea typeface="宋体" pitchFamily="2" charset="-122"/>
                    <a:cs typeface="+mn-cs"/>
                  </a:defRPr>
                </a:lvl2pPr>
                <a:lvl3pPr marL="911273" algn="l" rtl="0" fontAlgn="base">
                  <a:spcBef>
                    <a:spcPct val="0"/>
                  </a:spcBef>
                  <a:spcAft>
                    <a:spcPct val="0"/>
                  </a:spcAft>
                  <a:defRPr kern="1200">
                    <a:solidFill>
                      <a:schemeClr val="tx1"/>
                    </a:solidFill>
                    <a:latin typeface="Calibri" pitchFamily="34" charset="0"/>
                    <a:ea typeface="宋体" pitchFamily="2" charset="-122"/>
                    <a:cs typeface="+mn-cs"/>
                  </a:defRPr>
                </a:lvl3pPr>
                <a:lvl4pPr marL="1366904" algn="l" rtl="0" fontAlgn="base">
                  <a:spcBef>
                    <a:spcPct val="0"/>
                  </a:spcBef>
                  <a:spcAft>
                    <a:spcPct val="0"/>
                  </a:spcAft>
                  <a:defRPr kern="1200">
                    <a:solidFill>
                      <a:schemeClr val="tx1"/>
                    </a:solidFill>
                    <a:latin typeface="Calibri" pitchFamily="34" charset="0"/>
                    <a:ea typeface="宋体" pitchFamily="2" charset="-122"/>
                    <a:cs typeface="+mn-cs"/>
                  </a:defRPr>
                </a:lvl4pPr>
                <a:lvl5pPr marL="1822542" algn="l" rtl="0" fontAlgn="base">
                  <a:spcBef>
                    <a:spcPct val="0"/>
                  </a:spcBef>
                  <a:spcAft>
                    <a:spcPct val="0"/>
                  </a:spcAft>
                  <a:defRPr kern="1200">
                    <a:solidFill>
                      <a:schemeClr val="tx1"/>
                    </a:solidFill>
                    <a:latin typeface="Calibri" pitchFamily="34" charset="0"/>
                    <a:ea typeface="宋体" pitchFamily="2" charset="-122"/>
                    <a:cs typeface="+mn-cs"/>
                  </a:defRPr>
                </a:lvl5pPr>
                <a:lvl6pPr marL="2278172" algn="l" defTabSz="911273" rtl="0" eaLnBrk="1" latinLnBrk="0" hangingPunct="1">
                  <a:defRPr kern="1200">
                    <a:solidFill>
                      <a:schemeClr val="tx1"/>
                    </a:solidFill>
                    <a:latin typeface="Calibri" pitchFamily="34" charset="0"/>
                    <a:ea typeface="宋体" pitchFamily="2" charset="-122"/>
                    <a:cs typeface="+mn-cs"/>
                  </a:defRPr>
                </a:lvl6pPr>
                <a:lvl7pPr marL="2733809" algn="l" defTabSz="911273" rtl="0" eaLnBrk="1" latinLnBrk="0" hangingPunct="1">
                  <a:defRPr kern="1200">
                    <a:solidFill>
                      <a:schemeClr val="tx1"/>
                    </a:solidFill>
                    <a:latin typeface="Calibri" pitchFamily="34" charset="0"/>
                    <a:ea typeface="宋体" pitchFamily="2" charset="-122"/>
                    <a:cs typeface="+mn-cs"/>
                  </a:defRPr>
                </a:lvl7pPr>
                <a:lvl8pPr marL="3189445" algn="l" defTabSz="911273" rtl="0" eaLnBrk="1" latinLnBrk="0" hangingPunct="1">
                  <a:defRPr kern="1200">
                    <a:solidFill>
                      <a:schemeClr val="tx1"/>
                    </a:solidFill>
                    <a:latin typeface="Calibri" pitchFamily="34" charset="0"/>
                    <a:ea typeface="宋体" pitchFamily="2" charset="-122"/>
                    <a:cs typeface="+mn-cs"/>
                  </a:defRPr>
                </a:lvl8pPr>
                <a:lvl9pPr marL="3645085" algn="l" defTabSz="911273" rtl="0" eaLnBrk="1" latinLnBrk="0" hangingPunct="1">
                  <a:defRPr kern="1200">
                    <a:solidFill>
                      <a:schemeClr val="tx1"/>
                    </a:solidFill>
                    <a:latin typeface="Calibri" pitchFamily="34" charset="0"/>
                    <a:ea typeface="宋体" pitchFamily="2" charset="-122"/>
                    <a:cs typeface="+mn-cs"/>
                  </a:defRPr>
                </a:lvl9pPr>
              </a:lstStyle>
              <a:p>
                <a:pPr algn="ctr" defTabSz="1217397">
                  <a:defRPr/>
                </a:pPr>
                <a:r>
                  <a:rPr lang="en-US" altLang="zh-CN" sz="12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mn-lt"/>
                  </a:rPr>
                  <a:t>SRv6</a:t>
                </a:r>
              </a:p>
            </p:txBody>
          </p:sp>
          <p:sp>
            <p:nvSpPr>
              <p:cNvPr id="492" name="AutoShape 30">
                <a:extLst>
                  <a:ext uri="{FF2B5EF4-FFF2-40B4-BE49-F238E27FC236}">
                    <a16:creationId xmlns:a16="http://schemas.microsoft.com/office/drawing/2014/main" id="{847213E0-CFA4-4275-85F0-D4DDB5D5E7AB}"/>
                  </a:ext>
                </a:extLst>
              </p:cNvPr>
              <p:cNvSpPr>
                <a:spLocks noChangeArrowheads="1"/>
              </p:cNvSpPr>
              <p:nvPr/>
            </p:nvSpPr>
            <p:spPr bwMode="auto">
              <a:xfrm rot="5400000">
                <a:off x="6656868" y="4915025"/>
                <a:ext cx="538770" cy="784999"/>
              </a:xfrm>
              <a:prstGeom prst="can">
                <a:avLst>
                  <a:gd name="adj" fmla="val 45699"/>
                </a:avLst>
              </a:prstGeom>
              <a:solidFill>
                <a:srgbClr val="6A6E74"/>
              </a:solidFill>
              <a:ln w="3175">
                <a:noFill/>
                <a:prstDash val="sysDot"/>
                <a:round/>
                <a:headEnd/>
                <a:tailEnd/>
              </a:ln>
            </p:spPr>
            <p:txBody>
              <a:bodyPr rot="10800000" vert="eaVert" wrap="none" lIns="121680" tIns="60841" rIns="121680" bIns="60841" anchor="ctr"/>
              <a:lstStyle/>
              <a:p>
                <a:pPr algn="ctr" defTabSz="1217397">
                  <a:defRPr/>
                </a:pPr>
                <a:endParaRPr lang="en-US" altLang="zh-CN" sz="1050" kern="0" dirty="0">
                  <a:solidFill>
                    <a:prstClr val="white"/>
                  </a:solidFill>
                  <a:effectLst>
                    <a:outerShdw blurRad="38100" dist="38100" dir="2700000" algn="tl">
                      <a:srgbClr val="000000">
                        <a:alpha val="43137"/>
                      </a:srgbClr>
                    </a:outerShdw>
                  </a:effectLst>
                  <a:latin typeface="Arial"/>
                  <a:cs typeface="Arial" panose="020B0604020202020204" pitchFamily="34" charset="0"/>
                  <a:sym typeface="+mn-lt"/>
                </a:endParaRPr>
              </a:p>
            </p:txBody>
          </p:sp>
          <p:sp>
            <p:nvSpPr>
              <p:cNvPr id="493" name="矩形 492">
                <a:extLst>
                  <a:ext uri="{FF2B5EF4-FFF2-40B4-BE49-F238E27FC236}">
                    <a16:creationId xmlns:a16="http://schemas.microsoft.com/office/drawing/2014/main" id="{69ACE6E9-EF49-47C9-9C91-3F084645BB5D}"/>
                  </a:ext>
                </a:extLst>
              </p:cNvPr>
              <p:cNvSpPr/>
              <p:nvPr/>
            </p:nvSpPr>
            <p:spPr>
              <a:xfrm>
                <a:off x="1693894" y="5106039"/>
                <a:ext cx="1001251" cy="517983"/>
              </a:xfrm>
              <a:prstGeom prst="rect">
                <a:avLst/>
              </a:prstGeom>
            </p:spPr>
            <p:txBody>
              <a:bodyPr wrap="none">
                <a:spAutoFit/>
              </a:bodyPr>
              <a:lstStyle/>
              <a:p>
                <a:pPr algn="ctr" defTabSz="1217397">
                  <a:defRPr/>
                </a:pPr>
                <a:r>
                  <a:rPr lang="en-US" altLang="zh-CN" sz="700" kern="0" dirty="0">
                    <a:solidFill>
                      <a:prstClr val="white"/>
                    </a:solidFill>
                    <a:effectLst>
                      <a:outerShdw blurRad="38100" dist="38100" dir="2700000" algn="tl">
                        <a:srgbClr val="000000">
                          <a:alpha val="43137"/>
                        </a:srgbClr>
                      </a:outerShdw>
                    </a:effectLst>
                    <a:latin typeface="Arial"/>
                    <a:cs typeface="Arial" panose="020B0604020202020204" pitchFamily="34" charset="0"/>
                    <a:sym typeface="+mn-lt"/>
                  </a:rPr>
                  <a:t>EVPN</a:t>
                </a:r>
                <a:endParaRPr lang="en-US" altLang="zh-CN" sz="900" kern="0" dirty="0">
                  <a:solidFill>
                    <a:prstClr val="white"/>
                  </a:solidFill>
                  <a:effectLst>
                    <a:outerShdw blurRad="38100" dist="38100" dir="2700000" algn="tl">
                      <a:srgbClr val="000000">
                        <a:alpha val="43137"/>
                      </a:srgbClr>
                    </a:outerShdw>
                  </a:effectLst>
                  <a:latin typeface="Arial"/>
                  <a:cs typeface="Arial" panose="020B0604020202020204" pitchFamily="34" charset="0"/>
                  <a:sym typeface="+mn-lt"/>
                </a:endParaRPr>
              </a:p>
            </p:txBody>
          </p:sp>
          <p:sp>
            <p:nvSpPr>
              <p:cNvPr id="494" name="矩形 493">
                <a:extLst>
                  <a:ext uri="{FF2B5EF4-FFF2-40B4-BE49-F238E27FC236}">
                    <a16:creationId xmlns:a16="http://schemas.microsoft.com/office/drawing/2014/main" id="{5C98F8D7-571A-4E35-B2FA-4C98CFBA8F7D}"/>
                  </a:ext>
                </a:extLst>
              </p:cNvPr>
              <p:cNvSpPr/>
              <p:nvPr/>
            </p:nvSpPr>
            <p:spPr>
              <a:xfrm>
                <a:off x="6346146" y="5106039"/>
                <a:ext cx="1001251" cy="517983"/>
              </a:xfrm>
              <a:prstGeom prst="rect">
                <a:avLst/>
              </a:prstGeom>
            </p:spPr>
            <p:txBody>
              <a:bodyPr wrap="none">
                <a:spAutoFit/>
              </a:bodyPr>
              <a:lstStyle/>
              <a:p>
                <a:pPr algn="ctr" defTabSz="1217397">
                  <a:defRPr/>
                </a:pPr>
                <a:r>
                  <a:rPr lang="en-US" altLang="zh-CN" sz="700" kern="0" dirty="0">
                    <a:solidFill>
                      <a:prstClr val="white"/>
                    </a:solidFill>
                    <a:effectLst>
                      <a:outerShdw blurRad="38100" dist="38100" dir="2700000" algn="tl">
                        <a:srgbClr val="000000">
                          <a:alpha val="43137"/>
                        </a:srgbClr>
                      </a:outerShdw>
                    </a:effectLst>
                    <a:latin typeface="Arial"/>
                    <a:cs typeface="Arial" panose="020B0604020202020204" pitchFamily="34" charset="0"/>
                    <a:sym typeface="+mn-lt"/>
                  </a:rPr>
                  <a:t>EVPN</a:t>
                </a:r>
                <a:endParaRPr lang="en-US" altLang="zh-CN" sz="900" kern="0" dirty="0">
                  <a:solidFill>
                    <a:prstClr val="white"/>
                  </a:solidFill>
                  <a:effectLst>
                    <a:outerShdw blurRad="38100" dist="38100" dir="2700000" algn="tl">
                      <a:srgbClr val="000000">
                        <a:alpha val="43137"/>
                      </a:srgbClr>
                    </a:outerShdw>
                  </a:effectLst>
                  <a:latin typeface="Arial"/>
                  <a:cs typeface="Arial" panose="020B0604020202020204" pitchFamily="34" charset="0"/>
                  <a:sym typeface="+mn-lt"/>
                </a:endParaRPr>
              </a:p>
            </p:txBody>
          </p:sp>
        </p:grpSp>
        <p:pic>
          <p:nvPicPr>
            <p:cNvPr id="469" name="图片 44" descr="云">
              <a:extLst>
                <a:ext uri="{FF2B5EF4-FFF2-40B4-BE49-F238E27FC236}">
                  <a16:creationId xmlns:a16="http://schemas.microsoft.com/office/drawing/2014/main" id="{E8A4F805-584F-41F2-91E6-FC568F1A0E3C}"/>
                </a:ext>
              </a:extLst>
            </p:cNvPr>
            <p:cNvPicPr>
              <a:picLocks noChangeAspect="1"/>
            </p:cNvPicPr>
            <p:nvPr/>
          </p:nvPicPr>
          <p:blipFill>
            <a:blip r:embed="rId5"/>
            <a:stretch>
              <a:fillRect/>
            </a:stretch>
          </p:blipFill>
          <p:spPr>
            <a:xfrm>
              <a:off x="3210272" y="5056943"/>
              <a:ext cx="373454" cy="265796"/>
            </a:xfrm>
            <a:prstGeom prst="rect">
              <a:avLst/>
            </a:prstGeom>
          </p:spPr>
        </p:pic>
        <p:grpSp>
          <p:nvGrpSpPr>
            <p:cNvPr id="470" name="组合 11">
              <a:extLst>
                <a:ext uri="{FF2B5EF4-FFF2-40B4-BE49-F238E27FC236}">
                  <a16:creationId xmlns:a16="http://schemas.microsoft.com/office/drawing/2014/main" id="{89461705-FC2B-4489-B941-2D9D2CFD52D6}"/>
                </a:ext>
              </a:extLst>
            </p:cNvPr>
            <p:cNvGrpSpPr/>
            <p:nvPr/>
          </p:nvGrpSpPr>
          <p:grpSpPr>
            <a:xfrm>
              <a:off x="1398487" y="4868821"/>
              <a:ext cx="75585" cy="72206"/>
              <a:chOff x="-552451" y="2484438"/>
              <a:chExt cx="649289" cy="638174"/>
            </a:xfrm>
            <a:solidFill>
              <a:srgbClr val="C00000"/>
            </a:solidFill>
          </p:grpSpPr>
          <p:sp>
            <p:nvSpPr>
              <p:cNvPr id="486" name="Freeform 5">
                <a:extLst>
                  <a:ext uri="{FF2B5EF4-FFF2-40B4-BE49-F238E27FC236}">
                    <a16:creationId xmlns:a16="http://schemas.microsoft.com/office/drawing/2014/main" id="{E60DD63E-FD71-4051-8B6B-3C757BD10809}"/>
                  </a:ext>
                </a:extLst>
              </p:cNvPr>
              <p:cNvSpPr>
                <a:spLocks/>
              </p:cNvSpPr>
              <p:nvPr/>
            </p:nvSpPr>
            <p:spPr bwMode="auto">
              <a:xfrm>
                <a:off x="-493713" y="2854325"/>
                <a:ext cx="250825" cy="252412"/>
              </a:xfrm>
              <a:custGeom>
                <a:avLst/>
                <a:gdLst>
                  <a:gd name="T0" fmla="*/ 84 w 158"/>
                  <a:gd name="T1" fmla="*/ 51 h 159"/>
                  <a:gd name="T2" fmla="*/ 55 w 158"/>
                  <a:gd name="T3" fmla="*/ 56 h 159"/>
                  <a:gd name="T4" fmla="*/ 0 w 158"/>
                  <a:gd name="T5" fmla="*/ 137 h 159"/>
                  <a:gd name="T6" fmla="*/ 21 w 158"/>
                  <a:gd name="T7" fmla="*/ 159 h 159"/>
                  <a:gd name="T8" fmla="*/ 103 w 158"/>
                  <a:gd name="T9" fmla="*/ 104 h 159"/>
                  <a:gd name="T10" fmla="*/ 108 w 158"/>
                  <a:gd name="T11" fmla="*/ 75 h 159"/>
                  <a:gd name="T12" fmla="*/ 158 w 158"/>
                  <a:gd name="T13" fmla="*/ 24 h 159"/>
                  <a:gd name="T14" fmla="*/ 134 w 158"/>
                  <a:gd name="T15" fmla="*/ 0 h 159"/>
                  <a:gd name="T16" fmla="*/ 84 w 158"/>
                  <a:gd name="T17" fmla="*/ 5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159">
                    <a:moveTo>
                      <a:pt x="84" y="51"/>
                    </a:moveTo>
                    <a:lnTo>
                      <a:pt x="55" y="56"/>
                    </a:lnTo>
                    <a:lnTo>
                      <a:pt x="0" y="137"/>
                    </a:lnTo>
                    <a:lnTo>
                      <a:pt x="21" y="159"/>
                    </a:lnTo>
                    <a:lnTo>
                      <a:pt x="103" y="104"/>
                    </a:lnTo>
                    <a:lnTo>
                      <a:pt x="108" y="75"/>
                    </a:lnTo>
                    <a:lnTo>
                      <a:pt x="158" y="24"/>
                    </a:lnTo>
                    <a:lnTo>
                      <a:pt x="134" y="0"/>
                    </a:lnTo>
                    <a:lnTo>
                      <a:pt x="84" y="51"/>
                    </a:lnTo>
                    <a:close/>
                  </a:path>
                </a:pathLst>
              </a:custGeom>
              <a:grpFill/>
              <a:ln>
                <a:noFill/>
              </a:ln>
              <a:extLst/>
            </p:spPr>
            <p:txBody>
              <a:bodyPr/>
              <a:lstStyle/>
              <a:p>
                <a:pPr defTabSz="1217769">
                  <a:defRPr/>
                </a:pPr>
                <a:endParaRPr lang="zh-CN" altLang="en-US" sz="1799" kern="0">
                  <a:solidFill>
                    <a:prstClr val="black"/>
                  </a:solidFill>
                  <a:latin typeface="Arial"/>
                  <a:cs typeface="Arial" panose="020B0604020202020204" pitchFamily="34" charset="0"/>
                </a:endParaRPr>
              </a:p>
            </p:txBody>
          </p:sp>
          <p:sp>
            <p:nvSpPr>
              <p:cNvPr id="487" name="Freeform 6">
                <a:extLst>
                  <a:ext uri="{FF2B5EF4-FFF2-40B4-BE49-F238E27FC236}">
                    <a16:creationId xmlns:a16="http://schemas.microsoft.com/office/drawing/2014/main" id="{07561BC3-5C7C-405B-BE6D-38D716E5F4AF}"/>
                  </a:ext>
                </a:extLst>
              </p:cNvPr>
              <p:cNvSpPr>
                <a:spLocks noEditPoints="1"/>
              </p:cNvSpPr>
              <p:nvPr/>
            </p:nvSpPr>
            <p:spPr bwMode="auto">
              <a:xfrm>
                <a:off x="-295275" y="2522538"/>
                <a:ext cx="392113" cy="393700"/>
              </a:xfrm>
              <a:custGeom>
                <a:avLst/>
                <a:gdLst>
                  <a:gd name="T0" fmla="*/ 94 w 103"/>
                  <a:gd name="T1" fmla="*/ 9 h 103"/>
                  <a:gd name="T2" fmla="*/ 63 w 103"/>
                  <a:gd name="T3" fmla="*/ 9 h 103"/>
                  <a:gd name="T4" fmla="*/ 0 w 103"/>
                  <a:gd name="T5" fmla="*/ 71 h 103"/>
                  <a:gd name="T6" fmla="*/ 31 w 103"/>
                  <a:gd name="T7" fmla="*/ 103 h 103"/>
                  <a:gd name="T8" fmla="*/ 94 w 103"/>
                  <a:gd name="T9" fmla="*/ 40 h 103"/>
                  <a:gd name="T10" fmla="*/ 94 w 103"/>
                  <a:gd name="T11" fmla="*/ 9 h 103"/>
                  <a:gd name="T12" fmla="*/ 27 w 103"/>
                  <a:gd name="T13" fmla="*/ 69 h 103"/>
                  <a:gd name="T14" fmla="*/ 21 w 103"/>
                  <a:gd name="T15" fmla="*/ 69 h 103"/>
                  <a:gd name="T16" fmla="*/ 21 w 103"/>
                  <a:gd name="T17" fmla="*/ 64 h 103"/>
                  <a:gd name="T18" fmla="*/ 70 w 103"/>
                  <a:gd name="T19" fmla="*/ 15 h 103"/>
                  <a:gd name="T20" fmla="*/ 76 w 103"/>
                  <a:gd name="T21" fmla="*/ 15 h 103"/>
                  <a:gd name="T22" fmla="*/ 76 w 103"/>
                  <a:gd name="T23" fmla="*/ 20 h 103"/>
                  <a:gd name="T24" fmla="*/ 27 w 103"/>
                  <a:gd name="T25" fmla="*/ 69 h 103"/>
                  <a:gd name="T26" fmla="*/ 88 w 103"/>
                  <a:gd name="T27" fmla="*/ 32 h 103"/>
                  <a:gd name="T28" fmla="*/ 39 w 103"/>
                  <a:gd name="T29" fmla="*/ 81 h 103"/>
                  <a:gd name="T30" fmla="*/ 33 w 103"/>
                  <a:gd name="T31" fmla="*/ 81 h 103"/>
                  <a:gd name="T32" fmla="*/ 33 w 103"/>
                  <a:gd name="T33" fmla="*/ 76 h 103"/>
                  <a:gd name="T34" fmla="*/ 82 w 103"/>
                  <a:gd name="T35" fmla="*/ 27 h 103"/>
                  <a:gd name="T36" fmla="*/ 88 w 103"/>
                  <a:gd name="T37" fmla="*/ 27 h 103"/>
                  <a:gd name="T38" fmla="*/ 88 w 103"/>
                  <a:gd name="T39" fmla="*/ 3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3" h="103">
                    <a:moveTo>
                      <a:pt x="94" y="9"/>
                    </a:moveTo>
                    <a:cubicBezTo>
                      <a:pt x="85" y="0"/>
                      <a:pt x="71" y="0"/>
                      <a:pt x="63" y="9"/>
                    </a:cubicBezTo>
                    <a:cubicBezTo>
                      <a:pt x="0" y="71"/>
                      <a:pt x="0" y="71"/>
                      <a:pt x="0" y="71"/>
                    </a:cubicBezTo>
                    <a:cubicBezTo>
                      <a:pt x="31" y="103"/>
                      <a:pt x="31" y="103"/>
                      <a:pt x="31" y="103"/>
                    </a:cubicBezTo>
                    <a:cubicBezTo>
                      <a:pt x="94" y="40"/>
                      <a:pt x="94" y="40"/>
                      <a:pt x="94" y="40"/>
                    </a:cubicBezTo>
                    <a:cubicBezTo>
                      <a:pt x="103" y="32"/>
                      <a:pt x="103" y="18"/>
                      <a:pt x="94" y="9"/>
                    </a:cubicBezTo>
                    <a:close/>
                    <a:moveTo>
                      <a:pt x="27" y="69"/>
                    </a:moveTo>
                    <a:cubicBezTo>
                      <a:pt x="26" y="71"/>
                      <a:pt x="23" y="71"/>
                      <a:pt x="21" y="69"/>
                    </a:cubicBezTo>
                    <a:cubicBezTo>
                      <a:pt x="20" y="68"/>
                      <a:pt x="20" y="65"/>
                      <a:pt x="21" y="64"/>
                    </a:cubicBezTo>
                    <a:cubicBezTo>
                      <a:pt x="70" y="15"/>
                      <a:pt x="70" y="15"/>
                      <a:pt x="70" y="15"/>
                    </a:cubicBezTo>
                    <a:cubicBezTo>
                      <a:pt x="72" y="13"/>
                      <a:pt x="75" y="13"/>
                      <a:pt x="76" y="15"/>
                    </a:cubicBezTo>
                    <a:cubicBezTo>
                      <a:pt x="78" y="16"/>
                      <a:pt x="78" y="19"/>
                      <a:pt x="76" y="20"/>
                    </a:cubicBezTo>
                    <a:lnTo>
                      <a:pt x="27" y="69"/>
                    </a:lnTo>
                    <a:close/>
                    <a:moveTo>
                      <a:pt x="88" y="32"/>
                    </a:moveTo>
                    <a:cubicBezTo>
                      <a:pt x="39" y="81"/>
                      <a:pt x="39" y="81"/>
                      <a:pt x="39" y="81"/>
                    </a:cubicBezTo>
                    <a:cubicBezTo>
                      <a:pt x="38" y="83"/>
                      <a:pt x="35" y="83"/>
                      <a:pt x="33" y="81"/>
                    </a:cubicBezTo>
                    <a:cubicBezTo>
                      <a:pt x="32" y="80"/>
                      <a:pt x="32" y="77"/>
                      <a:pt x="33" y="76"/>
                    </a:cubicBezTo>
                    <a:cubicBezTo>
                      <a:pt x="82" y="27"/>
                      <a:pt x="82" y="27"/>
                      <a:pt x="82" y="27"/>
                    </a:cubicBezTo>
                    <a:cubicBezTo>
                      <a:pt x="84" y="25"/>
                      <a:pt x="87" y="25"/>
                      <a:pt x="88" y="27"/>
                    </a:cubicBezTo>
                    <a:cubicBezTo>
                      <a:pt x="90" y="28"/>
                      <a:pt x="90" y="31"/>
                      <a:pt x="88" y="32"/>
                    </a:cubicBezTo>
                    <a:close/>
                  </a:path>
                </a:pathLst>
              </a:custGeom>
              <a:grpFill/>
              <a:ln>
                <a:noFill/>
              </a:ln>
              <a:extLst/>
            </p:spPr>
            <p:txBody>
              <a:bodyPr/>
              <a:lstStyle/>
              <a:p>
                <a:pPr defTabSz="1217769">
                  <a:defRPr/>
                </a:pPr>
                <a:endParaRPr lang="zh-CN" altLang="en-US" sz="1799" kern="0">
                  <a:solidFill>
                    <a:prstClr val="black"/>
                  </a:solidFill>
                  <a:latin typeface="Arial"/>
                  <a:cs typeface="Arial" panose="020B0604020202020204" pitchFamily="34" charset="0"/>
                </a:endParaRPr>
              </a:p>
            </p:txBody>
          </p:sp>
          <p:sp>
            <p:nvSpPr>
              <p:cNvPr id="488" name="Freeform 7">
                <a:extLst>
                  <a:ext uri="{FF2B5EF4-FFF2-40B4-BE49-F238E27FC236}">
                    <a16:creationId xmlns:a16="http://schemas.microsoft.com/office/drawing/2014/main" id="{C66D3F5F-5101-41BA-869A-80612C8FE2A8}"/>
                  </a:ext>
                </a:extLst>
              </p:cNvPr>
              <p:cNvSpPr>
                <a:spLocks noEditPoints="1"/>
              </p:cNvSpPr>
              <p:nvPr/>
            </p:nvSpPr>
            <p:spPr bwMode="auto">
              <a:xfrm>
                <a:off x="-185737" y="2854325"/>
                <a:ext cx="268288" cy="268287"/>
              </a:xfrm>
              <a:custGeom>
                <a:avLst/>
                <a:gdLst>
                  <a:gd name="T0" fmla="*/ 61 w 70"/>
                  <a:gd name="T1" fmla="*/ 30 h 70"/>
                  <a:gd name="T2" fmla="*/ 61 w 70"/>
                  <a:gd name="T3" fmla="*/ 30 h 70"/>
                  <a:gd name="T4" fmla="*/ 29 w 70"/>
                  <a:gd name="T5" fmla="*/ 0 h 70"/>
                  <a:gd name="T6" fmla="*/ 0 w 70"/>
                  <a:gd name="T7" fmla="*/ 29 h 70"/>
                  <a:gd name="T8" fmla="*/ 30 w 70"/>
                  <a:gd name="T9" fmla="*/ 61 h 70"/>
                  <a:gd name="T10" fmla="*/ 30 w 70"/>
                  <a:gd name="T11" fmla="*/ 61 h 70"/>
                  <a:gd name="T12" fmla="*/ 62 w 70"/>
                  <a:gd name="T13" fmla="*/ 61 h 70"/>
                  <a:gd name="T14" fmla="*/ 61 w 70"/>
                  <a:gd name="T15" fmla="*/ 30 h 70"/>
                  <a:gd name="T16" fmla="*/ 52 w 70"/>
                  <a:gd name="T17" fmla="*/ 52 h 70"/>
                  <a:gd name="T18" fmla="*/ 40 w 70"/>
                  <a:gd name="T19" fmla="*/ 52 h 70"/>
                  <a:gd name="T20" fmla="*/ 40 w 70"/>
                  <a:gd name="T21" fmla="*/ 39 h 70"/>
                  <a:gd name="T22" fmla="*/ 52 w 70"/>
                  <a:gd name="T23" fmla="*/ 39 h 70"/>
                  <a:gd name="T24" fmla="*/ 52 w 70"/>
                  <a:gd name="T25" fmla="*/ 5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70">
                    <a:moveTo>
                      <a:pt x="61" y="30"/>
                    </a:moveTo>
                    <a:cubicBezTo>
                      <a:pt x="61" y="30"/>
                      <a:pt x="61" y="30"/>
                      <a:pt x="61" y="30"/>
                    </a:cubicBezTo>
                    <a:cubicBezTo>
                      <a:pt x="29" y="0"/>
                      <a:pt x="29" y="0"/>
                      <a:pt x="29" y="0"/>
                    </a:cubicBezTo>
                    <a:cubicBezTo>
                      <a:pt x="0" y="29"/>
                      <a:pt x="0" y="29"/>
                      <a:pt x="0" y="29"/>
                    </a:cubicBezTo>
                    <a:cubicBezTo>
                      <a:pt x="14" y="43"/>
                      <a:pt x="25" y="55"/>
                      <a:pt x="30" y="61"/>
                    </a:cubicBezTo>
                    <a:cubicBezTo>
                      <a:pt x="30" y="61"/>
                      <a:pt x="30" y="61"/>
                      <a:pt x="30" y="61"/>
                    </a:cubicBezTo>
                    <a:cubicBezTo>
                      <a:pt x="39" y="69"/>
                      <a:pt x="53" y="70"/>
                      <a:pt x="62" y="61"/>
                    </a:cubicBezTo>
                    <a:cubicBezTo>
                      <a:pt x="70" y="52"/>
                      <a:pt x="70" y="38"/>
                      <a:pt x="61" y="30"/>
                    </a:cubicBezTo>
                    <a:close/>
                    <a:moveTo>
                      <a:pt x="52" y="52"/>
                    </a:moveTo>
                    <a:cubicBezTo>
                      <a:pt x="49" y="55"/>
                      <a:pt x="43" y="55"/>
                      <a:pt x="40" y="52"/>
                    </a:cubicBezTo>
                    <a:cubicBezTo>
                      <a:pt x="36" y="48"/>
                      <a:pt x="36" y="43"/>
                      <a:pt x="40" y="39"/>
                    </a:cubicBezTo>
                    <a:cubicBezTo>
                      <a:pt x="43" y="36"/>
                      <a:pt x="49" y="36"/>
                      <a:pt x="52" y="39"/>
                    </a:cubicBezTo>
                    <a:cubicBezTo>
                      <a:pt x="56" y="43"/>
                      <a:pt x="56" y="48"/>
                      <a:pt x="52" y="52"/>
                    </a:cubicBezTo>
                    <a:close/>
                  </a:path>
                </a:pathLst>
              </a:custGeom>
              <a:grpFill/>
              <a:ln>
                <a:noFill/>
              </a:ln>
              <a:extLst/>
            </p:spPr>
            <p:txBody>
              <a:bodyPr/>
              <a:lstStyle/>
              <a:p>
                <a:pPr defTabSz="1217769">
                  <a:defRPr/>
                </a:pPr>
                <a:endParaRPr lang="zh-CN" altLang="en-US" sz="1799" kern="0">
                  <a:solidFill>
                    <a:prstClr val="black"/>
                  </a:solidFill>
                  <a:latin typeface="Arial"/>
                  <a:cs typeface="Arial" panose="020B0604020202020204" pitchFamily="34" charset="0"/>
                </a:endParaRPr>
              </a:p>
            </p:txBody>
          </p:sp>
          <p:sp>
            <p:nvSpPr>
              <p:cNvPr id="489" name="Freeform 8">
                <a:extLst>
                  <a:ext uri="{FF2B5EF4-FFF2-40B4-BE49-F238E27FC236}">
                    <a16:creationId xmlns:a16="http://schemas.microsoft.com/office/drawing/2014/main" id="{E7794CFF-F917-4FDC-B9BE-BA4AA2D935F2}"/>
                  </a:ext>
                </a:extLst>
              </p:cNvPr>
              <p:cNvSpPr>
                <a:spLocks/>
              </p:cNvSpPr>
              <p:nvPr/>
            </p:nvSpPr>
            <p:spPr bwMode="auto">
              <a:xfrm>
                <a:off x="-552451" y="2484438"/>
                <a:ext cx="314325" cy="312737"/>
              </a:xfrm>
              <a:custGeom>
                <a:avLst/>
                <a:gdLst>
                  <a:gd name="T0" fmla="*/ 41 w 82"/>
                  <a:gd name="T1" fmla="*/ 0 h 82"/>
                  <a:gd name="T2" fmla="*/ 25 w 82"/>
                  <a:gd name="T3" fmla="*/ 3 h 82"/>
                  <a:gd name="T4" fmla="*/ 47 w 82"/>
                  <a:gd name="T5" fmla="*/ 25 h 82"/>
                  <a:gd name="T6" fmla="*/ 47 w 82"/>
                  <a:gd name="T7" fmla="*/ 39 h 82"/>
                  <a:gd name="T8" fmla="*/ 39 w 82"/>
                  <a:gd name="T9" fmla="*/ 48 h 82"/>
                  <a:gd name="T10" fmla="*/ 24 w 82"/>
                  <a:gd name="T11" fmla="*/ 48 h 82"/>
                  <a:gd name="T12" fmla="*/ 2 w 82"/>
                  <a:gd name="T13" fmla="*/ 26 h 82"/>
                  <a:gd name="T14" fmla="*/ 0 w 82"/>
                  <a:gd name="T15" fmla="*/ 41 h 82"/>
                  <a:gd name="T16" fmla="*/ 41 w 82"/>
                  <a:gd name="T17" fmla="*/ 82 h 82"/>
                  <a:gd name="T18" fmla="*/ 82 w 82"/>
                  <a:gd name="T19" fmla="*/ 41 h 82"/>
                  <a:gd name="T20" fmla="*/ 41 w 82"/>
                  <a:gd name="T21"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82">
                    <a:moveTo>
                      <a:pt x="41" y="0"/>
                    </a:moveTo>
                    <a:cubicBezTo>
                      <a:pt x="35" y="0"/>
                      <a:pt x="30" y="1"/>
                      <a:pt x="25" y="3"/>
                    </a:cubicBezTo>
                    <a:cubicBezTo>
                      <a:pt x="47" y="25"/>
                      <a:pt x="47" y="25"/>
                      <a:pt x="47" y="25"/>
                    </a:cubicBezTo>
                    <a:cubicBezTo>
                      <a:pt x="51" y="29"/>
                      <a:pt x="51" y="35"/>
                      <a:pt x="47" y="39"/>
                    </a:cubicBezTo>
                    <a:cubicBezTo>
                      <a:pt x="39" y="48"/>
                      <a:pt x="39" y="48"/>
                      <a:pt x="39" y="48"/>
                    </a:cubicBezTo>
                    <a:cubicBezTo>
                      <a:pt x="35" y="52"/>
                      <a:pt x="28" y="52"/>
                      <a:pt x="24" y="48"/>
                    </a:cubicBezTo>
                    <a:cubicBezTo>
                      <a:pt x="2" y="26"/>
                      <a:pt x="2" y="26"/>
                      <a:pt x="2" y="26"/>
                    </a:cubicBezTo>
                    <a:cubicBezTo>
                      <a:pt x="1" y="30"/>
                      <a:pt x="0" y="35"/>
                      <a:pt x="0" y="41"/>
                    </a:cubicBezTo>
                    <a:cubicBezTo>
                      <a:pt x="0" y="63"/>
                      <a:pt x="18" y="82"/>
                      <a:pt x="41" y="82"/>
                    </a:cubicBezTo>
                    <a:cubicBezTo>
                      <a:pt x="63" y="82"/>
                      <a:pt x="82" y="63"/>
                      <a:pt x="82" y="41"/>
                    </a:cubicBezTo>
                    <a:cubicBezTo>
                      <a:pt x="82" y="18"/>
                      <a:pt x="63" y="0"/>
                      <a:pt x="41" y="0"/>
                    </a:cubicBezTo>
                    <a:close/>
                  </a:path>
                </a:pathLst>
              </a:custGeom>
              <a:grpFill/>
              <a:ln>
                <a:noFill/>
              </a:ln>
              <a:extLst/>
            </p:spPr>
            <p:txBody>
              <a:bodyPr/>
              <a:lstStyle/>
              <a:p>
                <a:pPr defTabSz="1217769">
                  <a:defRPr/>
                </a:pPr>
                <a:endParaRPr lang="zh-CN" altLang="en-US" sz="1799" kern="0">
                  <a:solidFill>
                    <a:prstClr val="black"/>
                  </a:solidFill>
                  <a:latin typeface="Arial"/>
                  <a:cs typeface="Arial" panose="020B0604020202020204" pitchFamily="34" charset="0"/>
                </a:endParaRPr>
              </a:p>
            </p:txBody>
          </p:sp>
        </p:grpSp>
        <p:grpSp>
          <p:nvGrpSpPr>
            <p:cNvPr id="471" name="组合 11">
              <a:extLst>
                <a:ext uri="{FF2B5EF4-FFF2-40B4-BE49-F238E27FC236}">
                  <a16:creationId xmlns:a16="http://schemas.microsoft.com/office/drawing/2014/main" id="{4BC56A01-21CC-48EF-A918-8F5992929832}"/>
                </a:ext>
              </a:extLst>
            </p:cNvPr>
            <p:cNvGrpSpPr/>
            <p:nvPr/>
          </p:nvGrpSpPr>
          <p:grpSpPr>
            <a:xfrm>
              <a:off x="2968034" y="4868821"/>
              <a:ext cx="75585" cy="72206"/>
              <a:chOff x="-552451" y="2484438"/>
              <a:chExt cx="649289" cy="638174"/>
            </a:xfrm>
            <a:solidFill>
              <a:srgbClr val="C00000"/>
            </a:solidFill>
          </p:grpSpPr>
          <p:sp>
            <p:nvSpPr>
              <p:cNvPr id="482" name="Freeform 5">
                <a:extLst>
                  <a:ext uri="{FF2B5EF4-FFF2-40B4-BE49-F238E27FC236}">
                    <a16:creationId xmlns:a16="http://schemas.microsoft.com/office/drawing/2014/main" id="{0DF0F5A1-9DC7-4F94-B8B0-74D2526DE96E}"/>
                  </a:ext>
                </a:extLst>
              </p:cNvPr>
              <p:cNvSpPr>
                <a:spLocks/>
              </p:cNvSpPr>
              <p:nvPr/>
            </p:nvSpPr>
            <p:spPr bwMode="auto">
              <a:xfrm>
                <a:off x="-493713" y="2854325"/>
                <a:ext cx="250825" cy="252412"/>
              </a:xfrm>
              <a:custGeom>
                <a:avLst/>
                <a:gdLst>
                  <a:gd name="T0" fmla="*/ 84 w 158"/>
                  <a:gd name="T1" fmla="*/ 51 h 159"/>
                  <a:gd name="T2" fmla="*/ 55 w 158"/>
                  <a:gd name="T3" fmla="*/ 56 h 159"/>
                  <a:gd name="T4" fmla="*/ 0 w 158"/>
                  <a:gd name="T5" fmla="*/ 137 h 159"/>
                  <a:gd name="T6" fmla="*/ 21 w 158"/>
                  <a:gd name="T7" fmla="*/ 159 h 159"/>
                  <a:gd name="T8" fmla="*/ 103 w 158"/>
                  <a:gd name="T9" fmla="*/ 104 h 159"/>
                  <a:gd name="T10" fmla="*/ 108 w 158"/>
                  <a:gd name="T11" fmla="*/ 75 h 159"/>
                  <a:gd name="T12" fmla="*/ 158 w 158"/>
                  <a:gd name="T13" fmla="*/ 24 h 159"/>
                  <a:gd name="T14" fmla="*/ 134 w 158"/>
                  <a:gd name="T15" fmla="*/ 0 h 159"/>
                  <a:gd name="T16" fmla="*/ 84 w 158"/>
                  <a:gd name="T17" fmla="*/ 5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159">
                    <a:moveTo>
                      <a:pt x="84" y="51"/>
                    </a:moveTo>
                    <a:lnTo>
                      <a:pt x="55" y="56"/>
                    </a:lnTo>
                    <a:lnTo>
                      <a:pt x="0" y="137"/>
                    </a:lnTo>
                    <a:lnTo>
                      <a:pt x="21" y="159"/>
                    </a:lnTo>
                    <a:lnTo>
                      <a:pt x="103" y="104"/>
                    </a:lnTo>
                    <a:lnTo>
                      <a:pt x="108" y="75"/>
                    </a:lnTo>
                    <a:lnTo>
                      <a:pt x="158" y="24"/>
                    </a:lnTo>
                    <a:lnTo>
                      <a:pt x="134" y="0"/>
                    </a:lnTo>
                    <a:lnTo>
                      <a:pt x="84" y="51"/>
                    </a:lnTo>
                    <a:close/>
                  </a:path>
                </a:pathLst>
              </a:custGeom>
              <a:grpFill/>
              <a:ln>
                <a:noFill/>
              </a:ln>
              <a:extLst/>
            </p:spPr>
            <p:txBody>
              <a:bodyPr/>
              <a:lstStyle/>
              <a:p>
                <a:pPr defTabSz="1217769">
                  <a:defRPr/>
                </a:pPr>
                <a:endParaRPr lang="zh-CN" altLang="en-US" sz="1799" kern="0">
                  <a:solidFill>
                    <a:prstClr val="black"/>
                  </a:solidFill>
                  <a:latin typeface="Arial"/>
                  <a:cs typeface="Arial" panose="020B0604020202020204" pitchFamily="34" charset="0"/>
                </a:endParaRPr>
              </a:p>
            </p:txBody>
          </p:sp>
          <p:sp>
            <p:nvSpPr>
              <p:cNvPr id="483" name="Freeform 6">
                <a:extLst>
                  <a:ext uri="{FF2B5EF4-FFF2-40B4-BE49-F238E27FC236}">
                    <a16:creationId xmlns:a16="http://schemas.microsoft.com/office/drawing/2014/main" id="{8392E05A-221E-4ECD-AA0A-5581AE616979}"/>
                  </a:ext>
                </a:extLst>
              </p:cNvPr>
              <p:cNvSpPr>
                <a:spLocks noEditPoints="1"/>
              </p:cNvSpPr>
              <p:nvPr/>
            </p:nvSpPr>
            <p:spPr bwMode="auto">
              <a:xfrm>
                <a:off x="-295275" y="2522538"/>
                <a:ext cx="392113" cy="393700"/>
              </a:xfrm>
              <a:custGeom>
                <a:avLst/>
                <a:gdLst>
                  <a:gd name="T0" fmla="*/ 94 w 103"/>
                  <a:gd name="T1" fmla="*/ 9 h 103"/>
                  <a:gd name="T2" fmla="*/ 63 w 103"/>
                  <a:gd name="T3" fmla="*/ 9 h 103"/>
                  <a:gd name="T4" fmla="*/ 0 w 103"/>
                  <a:gd name="T5" fmla="*/ 71 h 103"/>
                  <a:gd name="T6" fmla="*/ 31 w 103"/>
                  <a:gd name="T7" fmla="*/ 103 h 103"/>
                  <a:gd name="T8" fmla="*/ 94 w 103"/>
                  <a:gd name="T9" fmla="*/ 40 h 103"/>
                  <a:gd name="T10" fmla="*/ 94 w 103"/>
                  <a:gd name="T11" fmla="*/ 9 h 103"/>
                  <a:gd name="T12" fmla="*/ 27 w 103"/>
                  <a:gd name="T13" fmla="*/ 69 h 103"/>
                  <a:gd name="T14" fmla="*/ 21 w 103"/>
                  <a:gd name="T15" fmla="*/ 69 h 103"/>
                  <a:gd name="T16" fmla="*/ 21 w 103"/>
                  <a:gd name="T17" fmla="*/ 64 h 103"/>
                  <a:gd name="T18" fmla="*/ 70 w 103"/>
                  <a:gd name="T19" fmla="*/ 15 h 103"/>
                  <a:gd name="T20" fmla="*/ 76 w 103"/>
                  <a:gd name="T21" fmla="*/ 15 h 103"/>
                  <a:gd name="T22" fmla="*/ 76 w 103"/>
                  <a:gd name="T23" fmla="*/ 20 h 103"/>
                  <a:gd name="T24" fmla="*/ 27 w 103"/>
                  <a:gd name="T25" fmla="*/ 69 h 103"/>
                  <a:gd name="T26" fmla="*/ 88 w 103"/>
                  <a:gd name="T27" fmla="*/ 32 h 103"/>
                  <a:gd name="T28" fmla="*/ 39 w 103"/>
                  <a:gd name="T29" fmla="*/ 81 h 103"/>
                  <a:gd name="T30" fmla="*/ 33 w 103"/>
                  <a:gd name="T31" fmla="*/ 81 h 103"/>
                  <a:gd name="T32" fmla="*/ 33 w 103"/>
                  <a:gd name="T33" fmla="*/ 76 h 103"/>
                  <a:gd name="T34" fmla="*/ 82 w 103"/>
                  <a:gd name="T35" fmla="*/ 27 h 103"/>
                  <a:gd name="T36" fmla="*/ 88 w 103"/>
                  <a:gd name="T37" fmla="*/ 27 h 103"/>
                  <a:gd name="T38" fmla="*/ 88 w 103"/>
                  <a:gd name="T39" fmla="*/ 3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3" h="103">
                    <a:moveTo>
                      <a:pt x="94" y="9"/>
                    </a:moveTo>
                    <a:cubicBezTo>
                      <a:pt x="85" y="0"/>
                      <a:pt x="71" y="0"/>
                      <a:pt x="63" y="9"/>
                    </a:cubicBezTo>
                    <a:cubicBezTo>
                      <a:pt x="0" y="71"/>
                      <a:pt x="0" y="71"/>
                      <a:pt x="0" y="71"/>
                    </a:cubicBezTo>
                    <a:cubicBezTo>
                      <a:pt x="31" y="103"/>
                      <a:pt x="31" y="103"/>
                      <a:pt x="31" y="103"/>
                    </a:cubicBezTo>
                    <a:cubicBezTo>
                      <a:pt x="94" y="40"/>
                      <a:pt x="94" y="40"/>
                      <a:pt x="94" y="40"/>
                    </a:cubicBezTo>
                    <a:cubicBezTo>
                      <a:pt x="103" y="32"/>
                      <a:pt x="103" y="18"/>
                      <a:pt x="94" y="9"/>
                    </a:cubicBezTo>
                    <a:close/>
                    <a:moveTo>
                      <a:pt x="27" y="69"/>
                    </a:moveTo>
                    <a:cubicBezTo>
                      <a:pt x="26" y="71"/>
                      <a:pt x="23" y="71"/>
                      <a:pt x="21" y="69"/>
                    </a:cubicBezTo>
                    <a:cubicBezTo>
                      <a:pt x="20" y="68"/>
                      <a:pt x="20" y="65"/>
                      <a:pt x="21" y="64"/>
                    </a:cubicBezTo>
                    <a:cubicBezTo>
                      <a:pt x="70" y="15"/>
                      <a:pt x="70" y="15"/>
                      <a:pt x="70" y="15"/>
                    </a:cubicBezTo>
                    <a:cubicBezTo>
                      <a:pt x="72" y="13"/>
                      <a:pt x="75" y="13"/>
                      <a:pt x="76" y="15"/>
                    </a:cubicBezTo>
                    <a:cubicBezTo>
                      <a:pt x="78" y="16"/>
                      <a:pt x="78" y="19"/>
                      <a:pt x="76" y="20"/>
                    </a:cubicBezTo>
                    <a:lnTo>
                      <a:pt x="27" y="69"/>
                    </a:lnTo>
                    <a:close/>
                    <a:moveTo>
                      <a:pt x="88" y="32"/>
                    </a:moveTo>
                    <a:cubicBezTo>
                      <a:pt x="39" y="81"/>
                      <a:pt x="39" y="81"/>
                      <a:pt x="39" y="81"/>
                    </a:cubicBezTo>
                    <a:cubicBezTo>
                      <a:pt x="38" y="83"/>
                      <a:pt x="35" y="83"/>
                      <a:pt x="33" y="81"/>
                    </a:cubicBezTo>
                    <a:cubicBezTo>
                      <a:pt x="32" y="80"/>
                      <a:pt x="32" y="77"/>
                      <a:pt x="33" y="76"/>
                    </a:cubicBezTo>
                    <a:cubicBezTo>
                      <a:pt x="82" y="27"/>
                      <a:pt x="82" y="27"/>
                      <a:pt x="82" y="27"/>
                    </a:cubicBezTo>
                    <a:cubicBezTo>
                      <a:pt x="84" y="25"/>
                      <a:pt x="87" y="25"/>
                      <a:pt x="88" y="27"/>
                    </a:cubicBezTo>
                    <a:cubicBezTo>
                      <a:pt x="90" y="28"/>
                      <a:pt x="90" y="31"/>
                      <a:pt x="88" y="32"/>
                    </a:cubicBezTo>
                    <a:close/>
                  </a:path>
                </a:pathLst>
              </a:custGeom>
              <a:grpFill/>
              <a:ln>
                <a:noFill/>
              </a:ln>
              <a:extLst/>
            </p:spPr>
            <p:txBody>
              <a:bodyPr/>
              <a:lstStyle/>
              <a:p>
                <a:pPr defTabSz="1217769">
                  <a:defRPr/>
                </a:pPr>
                <a:endParaRPr lang="zh-CN" altLang="en-US" sz="1799" kern="0">
                  <a:solidFill>
                    <a:prstClr val="black"/>
                  </a:solidFill>
                  <a:latin typeface="Arial"/>
                  <a:cs typeface="Arial" panose="020B0604020202020204" pitchFamily="34" charset="0"/>
                </a:endParaRPr>
              </a:p>
            </p:txBody>
          </p:sp>
          <p:sp>
            <p:nvSpPr>
              <p:cNvPr id="484" name="Freeform 7">
                <a:extLst>
                  <a:ext uri="{FF2B5EF4-FFF2-40B4-BE49-F238E27FC236}">
                    <a16:creationId xmlns:a16="http://schemas.microsoft.com/office/drawing/2014/main" id="{E5F56BB3-3365-4165-9819-BE092417D0DE}"/>
                  </a:ext>
                </a:extLst>
              </p:cNvPr>
              <p:cNvSpPr>
                <a:spLocks noEditPoints="1"/>
              </p:cNvSpPr>
              <p:nvPr/>
            </p:nvSpPr>
            <p:spPr bwMode="auto">
              <a:xfrm>
                <a:off x="-185737" y="2854325"/>
                <a:ext cx="268288" cy="268287"/>
              </a:xfrm>
              <a:custGeom>
                <a:avLst/>
                <a:gdLst>
                  <a:gd name="T0" fmla="*/ 61 w 70"/>
                  <a:gd name="T1" fmla="*/ 30 h 70"/>
                  <a:gd name="T2" fmla="*/ 61 w 70"/>
                  <a:gd name="T3" fmla="*/ 30 h 70"/>
                  <a:gd name="T4" fmla="*/ 29 w 70"/>
                  <a:gd name="T5" fmla="*/ 0 h 70"/>
                  <a:gd name="T6" fmla="*/ 0 w 70"/>
                  <a:gd name="T7" fmla="*/ 29 h 70"/>
                  <a:gd name="T8" fmla="*/ 30 w 70"/>
                  <a:gd name="T9" fmla="*/ 61 h 70"/>
                  <a:gd name="T10" fmla="*/ 30 w 70"/>
                  <a:gd name="T11" fmla="*/ 61 h 70"/>
                  <a:gd name="T12" fmla="*/ 62 w 70"/>
                  <a:gd name="T13" fmla="*/ 61 h 70"/>
                  <a:gd name="T14" fmla="*/ 61 w 70"/>
                  <a:gd name="T15" fmla="*/ 30 h 70"/>
                  <a:gd name="T16" fmla="*/ 52 w 70"/>
                  <a:gd name="T17" fmla="*/ 52 h 70"/>
                  <a:gd name="T18" fmla="*/ 40 w 70"/>
                  <a:gd name="T19" fmla="*/ 52 h 70"/>
                  <a:gd name="T20" fmla="*/ 40 w 70"/>
                  <a:gd name="T21" fmla="*/ 39 h 70"/>
                  <a:gd name="T22" fmla="*/ 52 w 70"/>
                  <a:gd name="T23" fmla="*/ 39 h 70"/>
                  <a:gd name="T24" fmla="*/ 52 w 70"/>
                  <a:gd name="T25" fmla="*/ 5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70">
                    <a:moveTo>
                      <a:pt x="61" y="30"/>
                    </a:moveTo>
                    <a:cubicBezTo>
                      <a:pt x="61" y="30"/>
                      <a:pt x="61" y="30"/>
                      <a:pt x="61" y="30"/>
                    </a:cubicBezTo>
                    <a:cubicBezTo>
                      <a:pt x="29" y="0"/>
                      <a:pt x="29" y="0"/>
                      <a:pt x="29" y="0"/>
                    </a:cubicBezTo>
                    <a:cubicBezTo>
                      <a:pt x="0" y="29"/>
                      <a:pt x="0" y="29"/>
                      <a:pt x="0" y="29"/>
                    </a:cubicBezTo>
                    <a:cubicBezTo>
                      <a:pt x="14" y="43"/>
                      <a:pt x="25" y="55"/>
                      <a:pt x="30" y="61"/>
                    </a:cubicBezTo>
                    <a:cubicBezTo>
                      <a:pt x="30" y="61"/>
                      <a:pt x="30" y="61"/>
                      <a:pt x="30" y="61"/>
                    </a:cubicBezTo>
                    <a:cubicBezTo>
                      <a:pt x="39" y="69"/>
                      <a:pt x="53" y="70"/>
                      <a:pt x="62" y="61"/>
                    </a:cubicBezTo>
                    <a:cubicBezTo>
                      <a:pt x="70" y="52"/>
                      <a:pt x="70" y="38"/>
                      <a:pt x="61" y="30"/>
                    </a:cubicBezTo>
                    <a:close/>
                    <a:moveTo>
                      <a:pt x="52" y="52"/>
                    </a:moveTo>
                    <a:cubicBezTo>
                      <a:pt x="49" y="55"/>
                      <a:pt x="43" y="55"/>
                      <a:pt x="40" y="52"/>
                    </a:cubicBezTo>
                    <a:cubicBezTo>
                      <a:pt x="36" y="48"/>
                      <a:pt x="36" y="43"/>
                      <a:pt x="40" y="39"/>
                    </a:cubicBezTo>
                    <a:cubicBezTo>
                      <a:pt x="43" y="36"/>
                      <a:pt x="49" y="36"/>
                      <a:pt x="52" y="39"/>
                    </a:cubicBezTo>
                    <a:cubicBezTo>
                      <a:pt x="56" y="43"/>
                      <a:pt x="56" y="48"/>
                      <a:pt x="52" y="52"/>
                    </a:cubicBezTo>
                    <a:close/>
                  </a:path>
                </a:pathLst>
              </a:custGeom>
              <a:grpFill/>
              <a:ln>
                <a:noFill/>
              </a:ln>
              <a:extLst/>
            </p:spPr>
            <p:txBody>
              <a:bodyPr/>
              <a:lstStyle/>
              <a:p>
                <a:pPr defTabSz="1217769">
                  <a:defRPr/>
                </a:pPr>
                <a:endParaRPr lang="zh-CN" altLang="en-US" sz="1799" kern="0">
                  <a:solidFill>
                    <a:prstClr val="black"/>
                  </a:solidFill>
                  <a:latin typeface="Arial"/>
                  <a:cs typeface="Arial" panose="020B0604020202020204" pitchFamily="34" charset="0"/>
                </a:endParaRPr>
              </a:p>
            </p:txBody>
          </p:sp>
          <p:sp>
            <p:nvSpPr>
              <p:cNvPr id="485" name="Freeform 8">
                <a:extLst>
                  <a:ext uri="{FF2B5EF4-FFF2-40B4-BE49-F238E27FC236}">
                    <a16:creationId xmlns:a16="http://schemas.microsoft.com/office/drawing/2014/main" id="{5B6FD13D-6E99-405A-ADBA-EB9E6B0424E8}"/>
                  </a:ext>
                </a:extLst>
              </p:cNvPr>
              <p:cNvSpPr>
                <a:spLocks/>
              </p:cNvSpPr>
              <p:nvPr/>
            </p:nvSpPr>
            <p:spPr bwMode="auto">
              <a:xfrm>
                <a:off x="-552451" y="2484438"/>
                <a:ext cx="314325" cy="312737"/>
              </a:xfrm>
              <a:custGeom>
                <a:avLst/>
                <a:gdLst>
                  <a:gd name="T0" fmla="*/ 41 w 82"/>
                  <a:gd name="T1" fmla="*/ 0 h 82"/>
                  <a:gd name="T2" fmla="*/ 25 w 82"/>
                  <a:gd name="T3" fmla="*/ 3 h 82"/>
                  <a:gd name="T4" fmla="*/ 47 w 82"/>
                  <a:gd name="T5" fmla="*/ 25 h 82"/>
                  <a:gd name="T6" fmla="*/ 47 w 82"/>
                  <a:gd name="T7" fmla="*/ 39 h 82"/>
                  <a:gd name="T8" fmla="*/ 39 w 82"/>
                  <a:gd name="T9" fmla="*/ 48 h 82"/>
                  <a:gd name="T10" fmla="*/ 24 w 82"/>
                  <a:gd name="T11" fmla="*/ 48 h 82"/>
                  <a:gd name="T12" fmla="*/ 2 w 82"/>
                  <a:gd name="T13" fmla="*/ 26 h 82"/>
                  <a:gd name="T14" fmla="*/ 0 w 82"/>
                  <a:gd name="T15" fmla="*/ 41 h 82"/>
                  <a:gd name="T16" fmla="*/ 41 w 82"/>
                  <a:gd name="T17" fmla="*/ 82 h 82"/>
                  <a:gd name="T18" fmla="*/ 82 w 82"/>
                  <a:gd name="T19" fmla="*/ 41 h 82"/>
                  <a:gd name="T20" fmla="*/ 41 w 82"/>
                  <a:gd name="T21"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82">
                    <a:moveTo>
                      <a:pt x="41" y="0"/>
                    </a:moveTo>
                    <a:cubicBezTo>
                      <a:pt x="35" y="0"/>
                      <a:pt x="30" y="1"/>
                      <a:pt x="25" y="3"/>
                    </a:cubicBezTo>
                    <a:cubicBezTo>
                      <a:pt x="47" y="25"/>
                      <a:pt x="47" y="25"/>
                      <a:pt x="47" y="25"/>
                    </a:cubicBezTo>
                    <a:cubicBezTo>
                      <a:pt x="51" y="29"/>
                      <a:pt x="51" y="35"/>
                      <a:pt x="47" y="39"/>
                    </a:cubicBezTo>
                    <a:cubicBezTo>
                      <a:pt x="39" y="48"/>
                      <a:pt x="39" y="48"/>
                      <a:pt x="39" y="48"/>
                    </a:cubicBezTo>
                    <a:cubicBezTo>
                      <a:pt x="35" y="52"/>
                      <a:pt x="28" y="52"/>
                      <a:pt x="24" y="48"/>
                    </a:cubicBezTo>
                    <a:cubicBezTo>
                      <a:pt x="2" y="26"/>
                      <a:pt x="2" y="26"/>
                      <a:pt x="2" y="26"/>
                    </a:cubicBezTo>
                    <a:cubicBezTo>
                      <a:pt x="1" y="30"/>
                      <a:pt x="0" y="35"/>
                      <a:pt x="0" y="41"/>
                    </a:cubicBezTo>
                    <a:cubicBezTo>
                      <a:pt x="0" y="63"/>
                      <a:pt x="18" y="82"/>
                      <a:pt x="41" y="82"/>
                    </a:cubicBezTo>
                    <a:cubicBezTo>
                      <a:pt x="63" y="82"/>
                      <a:pt x="82" y="63"/>
                      <a:pt x="82" y="41"/>
                    </a:cubicBezTo>
                    <a:cubicBezTo>
                      <a:pt x="82" y="18"/>
                      <a:pt x="63" y="0"/>
                      <a:pt x="41" y="0"/>
                    </a:cubicBezTo>
                    <a:close/>
                  </a:path>
                </a:pathLst>
              </a:custGeom>
              <a:grpFill/>
              <a:ln>
                <a:noFill/>
              </a:ln>
              <a:extLst/>
            </p:spPr>
            <p:txBody>
              <a:bodyPr/>
              <a:lstStyle/>
              <a:p>
                <a:pPr defTabSz="1217769">
                  <a:defRPr/>
                </a:pPr>
                <a:endParaRPr lang="zh-CN" altLang="en-US" sz="1799" kern="0">
                  <a:solidFill>
                    <a:prstClr val="black"/>
                  </a:solidFill>
                  <a:latin typeface="Arial"/>
                  <a:cs typeface="Arial" panose="020B0604020202020204" pitchFamily="34" charset="0"/>
                </a:endParaRPr>
              </a:p>
            </p:txBody>
          </p:sp>
        </p:grpSp>
        <p:sp>
          <p:nvSpPr>
            <p:cNvPr id="472" name="矩形 471">
              <a:extLst>
                <a:ext uri="{FF2B5EF4-FFF2-40B4-BE49-F238E27FC236}">
                  <a16:creationId xmlns:a16="http://schemas.microsoft.com/office/drawing/2014/main" id="{C12F561A-677C-436D-9009-FC077D3C3598}"/>
                </a:ext>
              </a:extLst>
            </p:cNvPr>
            <p:cNvSpPr/>
            <p:nvPr/>
          </p:nvSpPr>
          <p:spPr>
            <a:xfrm>
              <a:off x="1287859" y="5207323"/>
              <a:ext cx="760356" cy="230832"/>
            </a:xfrm>
            <a:prstGeom prst="rect">
              <a:avLst/>
            </a:prstGeom>
          </p:spPr>
          <p:txBody>
            <a:bodyPr wrap="square" anchor="ctr">
              <a:spAutoFit/>
            </a:bodyPr>
            <a:lstStyle/>
            <a:p>
              <a:pPr algn="ctr" defTabSz="1217405">
                <a:defRPr/>
              </a:pPr>
              <a:r>
                <a:rPr lang="en-US" altLang="zh-CN" sz="900" kern="0" dirty="0">
                  <a:solidFill>
                    <a:prstClr val="white">
                      <a:lumMod val="50000"/>
                    </a:prstClr>
                  </a:solidFill>
                  <a:latin typeface="Arial"/>
                  <a:cs typeface="Arial" panose="020B0604020202020204" pitchFamily="34" charset="0"/>
                  <a:sym typeface="+mn-lt"/>
                </a:rPr>
                <a:t>Access</a:t>
              </a:r>
              <a:endParaRPr lang="zh-CN" altLang="en-US" sz="900" kern="0" dirty="0">
                <a:solidFill>
                  <a:prstClr val="white">
                    <a:lumMod val="50000"/>
                  </a:prstClr>
                </a:solidFill>
                <a:latin typeface="Arial"/>
                <a:cs typeface="Arial" panose="020B0604020202020204" pitchFamily="34" charset="0"/>
                <a:sym typeface="+mn-lt"/>
              </a:endParaRPr>
            </a:p>
          </p:txBody>
        </p:sp>
        <p:sp>
          <p:nvSpPr>
            <p:cNvPr id="473" name="矩形 472">
              <a:extLst>
                <a:ext uri="{FF2B5EF4-FFF2-40B4-BE49-F238E27FC236}">
                  <a16:creationId xmlns:a16="http://schemas.microsoft.com/office/drawing/2014/main" id="{790F6B8F-4000-4084-A110-6A32F3470C80}"/>
                </a:ext>
              </a:extLst>
            </p:cNvPr>
            <p:cNvSpPr/>
            <p:nvPr/>
          </p:nvSpPr>
          <p:spPr>
            <a:xfrm>
              <a:off x="2083827" y="5209874"/>
              <a:ext cx="756881" cy="215472"/>
            </a:xfrm>
            <a:prstGeom prst="rect">
              <a:avLst/>
            </a:prstGeom>
          </p:spPr>
          <p:txBody>
            <a:bodyPr wrap="square" anchor="ctr">
              <a:spAutoFit/>
            </a:bodyPr>
            <a:lstStyle/>
            <a:p>
              <a:pPr algn="ctr" defTabSz="1217405">
                <a:defRPr/>
              </a:pPr>
              <a:r>
                <a:rPr lang="en-US" altLang="zh-CN" sz="800" kern="0" dirty="0">
                  <a:solidFill>
                    <a:prstClr val="white">
                      <a:lumMod val="50000"/>
                    </a:prstClr>
                  </a:solidFill>
                  <a:latin typeface="Arial"/>
                  <a:cs typeface="Arial" panose="020B0604020202020204" pitchFamily="34" charset="0"/>
                  <a:sym typeface="+mn-lt"/>
                </a:rPr>
                <a:t>Aggregation</a:t>
              </a:r>
              <a:endParaRPr lang="zh-CN" altLang="en-US" sz="800" kern="0" dirty="0">
                <a:solidFill>
                  <a:prstClr val="white">
                    <a:lumMod val="50000"/>
                  </a:prstClr>
                </a:solidFill>
                <a:latin typeface="Arial"/>
                <a:cs typeface="Arial" panose="020B0604020202020204" pitchFamily="34" charset="0"/>
                <a:sym typeface="+mn-lt"/>
              </a:endParaRPr>
            </a:p>
          </p:txBody>
        </p:sp>
        <p:sp>
          <p:nvSpPr>
            <p:cNvPr id="474" name="矩形 473">
              <a:extLst>
                <a:ext uri="{FF2B5EF4-FFF2-40B4-BE49-F238E27FC236}">
                  <a16:creationId xmlns:a16="http://schemas.microsoft.com/office/drawing/2014/main" id="{F92AE80A-7C42-40C7-BA9E-08861E355560}"/>
                </a:ext>
              </a:extLst>
            </p:cNvPr>
            <p:cNvSpPr/>
            <p:nvPr/>
          </p:nvSpPr>
          <p:spPr>
            <a:xfrm>
              <a:off x="2895389" y="5204482"/>
              <a:ext cx="725605" cy="253916"/>
            </a:xfrm>
            <a:prstGeom prst="rect">
              <a:avLst/>
            </a:prstGeom>
          </p:spPr>
          <p:txBody>
            <a:bodyPr wrap="square" anchor="ctr">
              <a:spAutoFit/>
            </a:bodyPr>
            <a:lstStyle/>
            <a:p>
              <a:pPr algn="ctr" defTabSz="1217405">
                <a:defRPr/>
              </a:pPr>
              <a:r>
                <a:rPr lang="en-US" altLang="zh-CN" sz="1050" kern="0" dirty="0">
                  <a:solidFill>
                    <a:prstClr val="white">
                      <a:lumMod val="50000"/>
                    </a:prstClr>
                  </a:solidFill>
                  <a:latin typeface="Arial"/>
                  <a:cs typeface="Arial" panose="020B0604020202020204" pitchFamily="34" charset="0"/>
                  <a:sym typeface="+mn-lt"/>
                </a:rPr>
                <a:t>Cloud</a:t>
              </a:r>
              <a:endParaRPr lang="zh-CN" altLang="en-US" sz="1050" kern="0" dirty="0">
                <a:solidFill>
                  <a:prstClr val="white">
                    <a:lumMod val="50000"/>
                  </a:prstClr>
                </a:solidFill>
                <a:latin typeface="Arial"/>
                <a:cs typeface="Arial" panose="020B0604020202020204" pitchFamily="34" charset="0"/>
                <a:sym typeface="+mn-lt"/>
              </a:endParaRPr>
            </a:p>
          </p:txBody>
        </p:sp>
        <p:grpSp>
          <p:nvGrpSpPr>
            <p:cNvPr id="475" name="组合 474">
              <a:extLst>
                <a:ext uri="{FF2B5EF4-FFF2-40B4-BE49-F238E27FC236}">
                  <a16:creationId xmlns:a16="http://schemas.microsoft.com/office/drawing/2014/main" id="{9D7B50D3-315B-4603-ADDE-34A0B64B7FF6}"/>
                </a:ext>
              </a:extLst>
            </p:cNvPr>
            <p:cNvGrpSpPr>
              <a:grpSpLocks noChangeAspect="1"/>
            </p:cNvGrpSpPr>
            <p:nvPr/>
          </p:nvGrpSpPr>
          <p:grpSpPr>
            <a:xfrm>
              <a:off x="1863846" y="4320001"/>
              <a:ext cx="615615" cy="385982"/>
              <a:chOff x="4494378" y="3689488"/>
              <a:chExt cx="962759" cy="570275"/>
            </a:xfrm>
          </p:grpSpPr>
          <p:pic>
            <p:nvPicPr>
              <p:cNvPr id="480" name="图片 44" descr="云">
                <a:extLst>
                  <a:ext uri="{FF2B5EF4-FFF2-40B4-BE49-F238E27FC236}">
                    <a16:creationId xmlns:a16="http://schemas.microsoft.com/office/drawing/2014/main" id="{5BDAF5CD-877E-4A51-82A9-D197AC0431CA}"/>
                  </a:ext>
                </a:extLst>
              </p:cNvPr>
              <p:cNvPicPr>
                <a:picLocks noChangeAspect="1"/>
              </p:cNvPicPr>
              <p:nvPr/>
            </p:nvPicPr>
            <p:blipFill>
              <a:blip r:embed="rId9" cstate="print"/>
              <a:stretch>
                <a:fillRect/>
              </a:stretch>
            </p:blipFill>
            <p:spPr>
              <a:xfrm>
                <a:off x="4494378" y="3689488"/>
                <a:ext cx="962759" cy="570275"/>
              </a:xfrm>
              <a:prstGeom prst="rect">
                <a:avLst/>
              </a:prstGeom>
            </p:spPr>
          </p:pic>
          <p:pic>
            <p:nvPicPr>
              <p:cNvPr id="481" name="图片 480">
                <a:extLst>
                  <a:ext uri="{FF2B5EF4-FFF2-40B4-BE49-F238E27FC236}">
                    <a16:creationId xmlns:a16="http://schemas.microsoft.com/office/drawing/2014/main" id="{095C7E55-A89D-445F-A4BC-D4C978F33640}"/>
                  </a:ext>
                </a:extLst>
              </p:cNvPr>
              <p:cNvPicPr>
                <a:picLocks noChangeAspect="1"/>
              </p:cNvPicPr>
              <p:nvPr/>
            </p:nvPicPr>
            <p:blipFill>
              <a:blip r:embed="rId10" cstate="print">
                <a:duotone>
                  <a:srgbClr val="4472C4">
                    <a:shade val="45000"/>
                    <a:satMod val="135000"/>
                  </a:srgbClr>
                  <a:prstClr val="white"/>
                </a:duotone>
                <a:extLst>
                  <a:ext uri="{28A0092B-C50C-407E-A947-70E740481C1C}">
                    <a14:useLocalDpi xmlns:a14="http://schemas.microsoft.com/office/drawing/2010/main" val="0"/>
                  </a:ext>
                </a:extLst>
              </a:blip>
              <a:stretch>
                <a:fillRect/>
              </a:stretch>
            </p:blipFill>
            <p:spPr>
              <a:xfrm>
                <a:off x="4668237" y="3911806"/>
                <a:ext cx="705972" cy="134008"/>
              </a:xfrm>
              <a:prstGeom prst="rect">
                <a:avLst/>
              </a:prstGeom>
            </p:spPr>
          </p:pic>
        </p:grpSp>
        <p:sp>
          <p:nvSpPr>
            <p:cNvPr id="476" name="Freeform 127">
              <a:extLst>
                <a:ext uri="{FF2B5EF4-FFF2-40B4-BE49-F238E27FC236}">
                  <a16:creationId xmlns:a16="http://schemas.microsoft.com/office/drawing/2014/main" id="{DEDC6447-90D8-4693-A80D-280271748CD9}"/>
                </a:ext>
              </a:extLst>
            </p:cNvPr>
            <p:cNvSpPr>
              <a:spLocks noEditPoints="1"/>
            </p:cNvSpPr>
            <p:nvPr/>
          </p:nvSpPr>
          <p:spPr bwMode="auto">
            <a:xfrm>
              <a:off x="655306" y="5089518"/>
              <a:ext cx="96747" cy="76287"/>
            </a:xfrm>
            <a:custGeom>
              <a:avLst/>
              <a:gdLst>
                <a:gd name="T0" fmla="*/ 81 w 94"/>
                <a:gd name="T1" fmla="*/ 57 h 98"/>
                <a:gd name="T2" fmla="*/ 81 w 94"/>
                <a:gd name="T3" fmla="*/ 95 h 98"/>
                <a:gd name="T4" fmla="*/ 81 w 94"/>
                <a:gd name="T5" fmla="*/ 98 h 98"/>
                <a:gd name="T6" fmla="*/ 78 w 94"/>
                <a:gd name="T7" fmla="*/ 98 h 98"/>
                <a:gd name="T8" fmla="*/ 67 w 94"/>
                <a:gd name="T9" fmla="*/ 98 h 98"/>
                <a:gd name="T10" fmla="*/ 67 w 94"/>
                <a:gd name="T11" fmla="*/ 68 h 98"/>
                <a:gd name="T12" fmla="*/ 62 w 94"/>
                <a:gd name="T13" fmla="*/ 64 h 98"/>
                <a:gd name="T14" fmla="*/ 49 w 94"/>
                <a:gd name="T15" fmla="*/ 64 h 98"/>
                <a:gd name="T16" fmla="*/ 45 w 94"/>
                <a:gd name="T17" fmla="*/ 68 h 98"/>
                <a:gd name="T18" fmla="*/ 45 w 94"/>
                <a:gd name="T19" fmla="*/ 98 h 98"/>
                <a:gd name="T20" fmla="*/ 15 w 94"/>
                <a:gd name="T21" fmla="*/ 98 h 98"/>
                <a:gd name="T22" fmla="*/ 12 w 94"/>
                <a:gd name="T23" fmla="*/ 98 h 98"/>
                <a:gd name="T24" fmla="*/ 12 w 94"/>
                <a:gd name="T25" fmla="*/ 95 h 98"/>
                <a:gd name="T26" fmla="*/ 12 w 94"/>
                <a:gd name="T27" fmla="*/ 57 h 98"/>
                <a:gd name="T28" fmla="*/ 3 w 94"/>
                <a:gd name="T29" fmla="*/ 57 h 98"/>
                <a:gd name="T30" fmla="*/ 0 w 94"/>
                <a:gd name="T31" fmla="*/ 50 h 98"/>
                <a:gd name="T32" fmla="*/ 44 w 94"/>
                <a:gd name="T33" fmla="*/ 3 h 98"/>
                <a:gd name="T34" fmla="*/ 47 w 94"/>
                <a:gd name="T35" fmla="*/ 0 h 98"/>
                <a:gd name="T36" fmla="*/ 50 w 94"/>
                <a:gd name="T37" fmla="*/ 3 h 98"/>
                <a:gd name="T38" fmla="*/ 94 w 94"/>
                <a:gd name="T39" fmla="*/ 50 h 98"/>
                <a:gd name="T40" fmla="*/ 90 w 94"/>
                <a:gd name="T41" fmla="*/ 57 h 98"/>
                <a:gd name="T42" fmla="*/ 81 w 94"/>
                <a:gd name="T43" fmla="*/ 57 h 98"/>
                <a:gd name="T44" fmla="*/ 74 w 94"/>
                <a:gd name="T45" fmla="*/ 8 h 98"/>
                <a:gd name="T46" fmla="*/ 77 w 94"/>
                <a:gd name="T47" fmla="*/ 8 h 98"/>
                <a:gd name="T48" fmla="*/ 77 w 94"/>
                <a:gd name="T49" fmla="*/ 2 h 98"/>
                <a:gd name="T50" fmla="*/ 61 w 94"/>
                <a:gd name="T51" fmla="*/ 2 h 98"/>
                <a:gd name="T52" fmla="*/ 61 w 94"/>
                <a:gd name="T53" fmla="*/ 8 h 98"/>
                <a:gd name="T54" fmla="*/ 64 w 94"/>
                <a:gd name="T55" fmla="*/ 8 h 98"/>
                <a:gd name="T56" fmla="*/ 64 w 94"/>
                <a:gd name="T57" fmla="*/ 13 h 98"/>
                <a:gd name="T58" fmla="*/ 74 w 94"/>
                <a:gd name="T59" fmla="*/ 25 h 98"/>
                <a:gd name="T60" fmla="*/ 74 w 94"/>
                <a:gd name="T61" fmla="*/ 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98">
                  <a:moveTo>
                    <a:pt x="81" y="57"/>
                  </a:moveTo>
                  <a:cubicBezTo>
                    <a:pt x="81" y="95"/>
                    <a:pt x="81" y="95"/>
                    <a:pt x="81" y="95"/>
                  </a:cubicBezTo>
                  <a:cubicBezTo>
                    <a:pt x="81" y="98"/>
                    <a:pt x="81" y="98"/>
                    <a:pt x="81" y="98"/>
                  </a:cubicBezTo>
                  <a:cubicBezTo>
                    <a:pt x="78" y="98"/>
                    <a:pt x="78" y="98"/>
                    <a:pt x="78" y="98"/>
                  </a:cubicBezTo>
                  <a:cubicBezTo>
                    <a:pt x="67" y="98"/>
                    <a:pt x="67" y="98"/>
                    <a:pt x="67" y="98"/>
                  </a:cubicBezTo>
                  <a:cubicBezTo>
                    <a:pt x="67" y="68"/>
                    <a:pt x="67" y="68"/>
                    <a:pt x="67" y="68"/>
                  </a:cubicBezTo>
                  <a:cubicBezTo>
                    <a:pt x="67" y="66"/>
                    <a:pt x="65" y="64"/>
                    <a:pt x="62" y="64"/>
                  </a:cubicBezTo>
                  <a:cubicBezTo>
                    <a:pt x="49" y="64"/>
                    <a:pt x="49" y="64"/>
                    <a:pt x="49" y="64"/>
                  </a:cubicBezTo>
                  <a:cubicBezTo>
                    <a:pt x="47" y="64"/>
                    <a:pt x="45" y="66"/>
                    <a:pt x="45" y="68"/>
                  </a:cubicBezTo>
                  <a:cubicBezTo>
                    <a:pt x="45" y="98"/>
                    <a:pt x="45" y="98"/>
                    <a:pt x="45" y="98"/>
                  </a:cubicBezTo>
                  <a:cubicBezTo>
                    <a:pt x="15" y="98"/>
                    <a:pt x="15" y="98"/>
                    <a:pt x="15" y="98"/>
                  </a:cubicBezTo>
                  <a:cubicBezTo>
                    <a:pt x="12" y="98"/>
                    <a:pt x="12" y="98"/>
                    <a:pt x="12" y="98"/>
                  </a:cubicBezTo>
                  <a:cubicBezTo>
                    <a:pt x="12" y="95"/>
                    <a:pt x="12" y="95"/>
                    <a:pt x="12" y="95"/>
                  </a:cubicBezTo>
                  <a:cubicBezTo>
                    <a:pt x="12" y="57"/>
                    <a:pt x="12" y="57"/>
                    <a:pt x="12" y="57"/>
                  </a:cubicBezTo>
                  <a:cubicBezTo>
                    <a:pt x="3" y="57"/>
                    <a:pt x="3" y="57"/>
                    <a:pt x="3" y="57"/>
                  </a:cubicBezTo>
                  <a:cubicBezTo>
                    <a:pt x="0" y="50"/>
                    <a:pt x="0" y="50"/>
                    <a:pt x="0" y="50"/>
                  </a:cubicBezTo>
                  <a:cubicBezTo>
                    <a:pt x="44" y="3"/>
                    <a:pt x="44" y="3"/>
                    <a:pt x="44" y="3"/>
                  </a:cubicBezTo>
                  <a:cubicBezTo>
                    <a:pt x="47" y="0"/>
                    <a:pt x="47" y="0"/>
                    <a:pt x="47" y="0"/>
                  </a:cubicBezTo>
                  <a:cubicBezTo>
                    <a:pt x="50" y="3"/>
                    <a:pt x="50" y="3"/>
                    <a:pt x="50" y="3"/>
                  </a:cubicBezTo>
                  <a:cubicBezTo>
                    <a:pt x="94" y="50"/>
                    <a:pt x="94" y="50"/>
                    <a:pt x="94" y="50"/>
                  </a:cubicBezTo>
                  <a:cubicBezTo>
                    <a:pt x="90" y="57"/>
                    <a:pt x="90" y="57"/>
                    <a:pt x="90" y="57"/>
                  </a:cubicBezTo>
                  <a:cubicBezTo>
                    <a:pt x="81" y="57"/>
                    <a:pt x="81" y="57"/>
                    <a:pt x="81" y="57"/>
                  </a:cubicBezTo>
                  <a:close/>
                  <a:moveTo>
                    <a:pt x="74" y="8"/>
                  </a:moveTo>
                  <a:cubicBezTo>
                    <a:pt x="77" y="8"/>
                    <a:pt x="77" y="8"/>
                    <a:pt x="77" y="8"/>
                  </a:cubicBezTo>
                  <a:cubicBezTo>
                    <a:pt x="77" y="2"/>
                    <a:pt x="77" y="2"/>
                    <a:pt x="77" y="2"/>
                  </a:cubicBezTo>
                  <a:cubicBezTo>
                    <a:pt x="61" y="2"/>
                    <a:pt x="61" y="2"/>
                    <a:pt x="61" y="2"/>
                  </a:cubicBezTo>
                  <a:cubicBezTo>
                    <a:pt x="61" y="8"/>
                    <a:pt x="61" y="8"/>
                    <a:pt x="61" y="8"/>
                  </a:cubicBezTo>
                  <a:cubicBezTo>
                    <a:pt x="64" y="8"/>
                    <a:pt x="64" y="8"/>
                    <a:pt x="64" y="8"/>
                  </a:cubicBezTo>
                  <a:cubicBezTo>
                    <a:pt x="64" y="13"/>
                    <a:pt x="64" y="13"/>
                    <a:pt x="64" y="13"/>
                  </a:cubicBezTo>
                  <a:cubicBezTo>
                    <a:pt x="74" y="25"/>
                    <a:pt x="74" y="25"/>
                    <a:pt x="74" y="25"/>
                  </a:cubicBezTo>
                  <a:lnTo>
                    <a:pt x="74" y="8"/>
                  </a:lnTo>
                  <a:close/>
                </a:path>
              </a:pathLst>
            </a:custGeom>
            <a:solidFill>
              <a:sysClr val="window" lastClr="FFFFFF">
                <a:lumMod val="50000"/>
              </a:sysClr>
            </a:solidFill>
            <a:ln w="9525">
              <a:noFill/>
              <a:round/>
              <a:headEnd/>
              <a:tailEnd/>
            </a:ln>
            <a:extLst/>
          </p:spPr>
          <p:txBody>
            <a:bodyPr/>
            <a:lstStyle>
              <a:defPPr>
                <a:defRPr lang="zh-CN"/>
              </a:defPPr>
              <a:lvl1pPr marL="0" algn="l" defTabSz="1219272" rtl="0" eaLnBrk="1" latinLnBrk="0" hangingPunct="1">
                <a:defRPr sz="2400" kern="1200">
                  <a:solidFill>
                    <a:schemeClr val="tx1"/>
                  </a:solidFill>
                  <a:latin typeface="+mn-lt"/>
                  <a:ea typeface="+mn-ea"/>
                  <a:cs typeface="+mn-cs"/>
                </a:defRPr>
              </a:lvl1pPr>
              <a:lvl2pPr marL="609636" algn="l" defTabSz="1219272" rtl="0" eaLnBrk="1" latinLnBrk="0" hangingPunct="1">
                <a:defRPr sz="2400" kern="1200">
                  <a:solidFill>
                    <a:schemeClr val="tx1"/>
                  </a:solidFill>
                  <a:latin typeface="+mn-lt"/>
                  <a:ea typeface="+mn-ea"/>
                  <a:cs typeface="+mn-cs"/>
                </a:defRPr>
              </a:lvl2pPr>
              <a:lvl3pPr marL="1219272" algn="l" defTabSz="1219272" rtl="0" eaLnBrk="1" latinLnBrk="0" hangingPunct="1">
                <a:defRPr sz="2400" kern="1200">
                  <a:solidFill>
                    <a:schemeClr val="tx1"/>
                  </a:solidFill>
                  <a:latin typeface="+mn-lt"/>
                  <a:ea typeface="+mn-ea"/>
                  <a:cs typeface="+mn-cs"/>
                </a:defRPr>
              </a:lvl3pPr>
              <a:lvl4pPr marL="1828908" algn="l" defTabSz="1219272" rtl="0" eaLnBrk="1" latinLnBrk="0" hangingPunct="1">
                <a:defRPr sz="2400" kern="1200">
                  <a:solidFill>
                    <a:schemeClr val="tx1"/>
                  </a:solidFill>
                  <a:latin typeface="+mn-lt"/>
                  <a:ea typeface="+mn-ea"/>
                  <a:cs typeface="+mn-cs"/>
                </a:defRPr>
              </a:lvl4pPr>
              <a:lvl5pPr marL="2438545" algn="l" defTabSz="1219272" rtl="0" eaLnBrk="1" latinLnBrk="0" hangingPunct="1">
                <a:defRPr sz="2400" kern="1200">
                  <a:solidFill>
                    <a:schemeClr val="tx1"/>
                  </a:solidFill>
                  <a:latin typeface="+mn-lt"/>
                  <a:ea typeface="+mn-ea"/>
                  <a:cs typeface="+mn-cs"/>
                </a:defRPr>
              </a:lvl5pPr>
              <a:lvl6pPr marL="3048180" algn="l" defTabSz="1219272" rtl="0" eaLnBrk="1" latinLnBrk="0" hangingPunct="1">
                <a:defRPr sz="2400" kern="1200">
                  <a:solidFill>
                    <a:schemeClr val="tx1"/>
                  </a:solidFill>
                  <a:latin typeface="+mn-lt"/>
                  <a:ea typeface="+mn-ea"/>
                  <a:cs typeface="+mn-cs"/>
                </a:defRPr>
              </a:lvl6pPr>
              <a:lvl7pPr marL="3657816" algn="l" defTabSz="1219272" rtl="0" eaLnBrk="1" latinLnBrk="0" hangingPunct="1">
                <a:defRPr sz="2400" kern="1200">
                  <a:solidFill>
                    <a:schemeClr val="tx1"/>
                  </a:solidFill>
                  <a:latin typeface="+mn-lt"/>
                  <a:ea typeface="+mn-ea"/>
                  <a:cs typeface="+mn-cs"/>
                </a:defRPr>
              </a:lvl7pPr>
              <a:lvl8pPr marL="4267452" algn="l" defTabSz="1219272" rtl="0" eaLnBrk="1" latinLnBrk="0" hangingPunct="1">
                <a:defRPr sz="2400" kern="1200">
                  <a:solidFill>
                    <a:schemeClr val="tx1"/>
                  </a:solidFill>
                  <a:latin typeface="+mn-lt"/>
                  <a:ea typeface="+mn-ea"/>
                  <a:cs typeface="+mn-cs"/>
                </a:defRPr>
              </a:lvl8pPr>
              <a:lvl9pPr marL="4877087" algn="l" defTabSz="1219272" rtl="0" eaLnBrk="1" latinLnBrk="0" hangingPunct="1">
                <a:defRPr sz="2400" kern="1200">
                  <a:solidFill>
                    <a:schemeClr val="tx1"/>
                  </a:solidFill>
                  <a:latin typeface="+mn-lt"/>
                  <a:ea typeface="+mn-ea"/>
                  <a:cs typeface="+mn-cs"/>
                </a:defRPr>
              </a:lvl9pPr>
            </a:lstStyle>
            <a:p>
              <a:pPr>
                <a:defRPr/>
              </a:pPr>
              <a:endParaRPr lang="zh-CN" altLang="en-US" sz="1599" dirty="0">
                <a:solidFill>
                  <a:srgbClr val="FFC000"/>
                </a:solidFill>
                <a:latin typeface="Arial"/>
                <a:ea typeface="宋体" panose="02010600030101010101" pitchFamily="2" charset="-122"/>
                <a:cs typeface="Arial" panose="020B0604020202020204" pitchFamily="34" charset="0"/>
              </a:endParaRPr>
            </a:p>
          </p:txBody>
        </p:sp>
        <p:sp>
          <p:nvSpPr>
            <p:cNvPr id="477" name="Freeform 61">
              <a:extLst>
                <a:ext uri="{FF2B5EF4-FFF2-40B4-BE49-F238E27FC236}">
                  <a16:creationId xmlns:a16="http://schemas.microsoft.com/office/drawing/2014/main" id="{CDB25B21-B923-403F-8333-9E5A5B1961F2}"/>
                </a:ext>
              </a:extLst>
            </p:cNvPr>
            <p:cNvSpPr>
              <a:spLocks noEditPoints="1"/>
            </p:cNvSpPr>
            <p:nvPr/>
          </p:nvSpPr>
          <p:spPr bwMode="auto">
            <a:xfrm>
              <a:off x="664007" y="4937529"/>
              <a:ext cx="79344" cy="88248"/>
            </a:xfrm>
            <a:custGeom>
              <a:avLst/>
              <a:gdLst/>
              <a:ahLst/>
              <a:cxnLst>
                <a:cxn ang="0">
                  <a:pos x="157" y="1174"/>
                </a:cxn>
                <a:cxn ang="0">
                  <a:pos x="963" y="1174"/>
                </a:cxn>
                <a:cxn ang="0">
                  <a:pos x="842" y="1026"/>
                </a:cxn>
                <a:cxn ang="0">
                  <a:pos x="579" y="248"/>
                </a:cxn>
                <a:cxn ang="0">
                  <a:pos x="590" y="238"/>
                </a:cxn>
                <a:cxn ang="0">
                  <a:pos x="611" y="215"/>
                </a:cxn>
                <a:cxn ang="0">
                  <a:pos x="626" y="186"/>
                </a:cxn>
                <a:cxn ang="0">
                  <a:pos x="634" y="154"/>
                </a:cxn>
                <a:cxn ang="0">
                  <a:pos x="634" y="137"/>
                </a:cxn>
                <a:cxn ang="0">
                  <a:pos x="633" y="110"/>
                </a:cxn>
                <a:cxn ang="0">
                  <a:pos x="624" y="85"/>
                </a:cxn>
                <a:cxn ang="0">
                  <a:pos x="611" y="61"/>
                </a:cxn>
                <a:cxn ang="0">
                  <a:pos x="594" y="41"/>
                </a:cxn>
                <a:cxn ang="0">
                  <a:pos x="573" y="24"/>
                </a:cxn>
                <a:cxn ang="0">
                  <a:pos x="552" y="10"/>
                </a:cxn>
                <a:cxn ang="0">
                  <a:pos x="525" y="4"/>
                </a:cxn>
                <a:cxn ang="0">
                  <a:pos x="498" y="0"/>
                </a:cxn>
                <a:cxn ang="0">
                  <a:pos x="484" y="0"/>
                </a:cxn>
                <a:cxn ang="0">
                  <a:pos x="457" y="7"/>
                </a:cxn>
                <a:cxn ang="0">
                  <a:pos x="432" y="17"/>
                </a:cxn>
                <a:cxn ang="0">
                  <a:pos x="410" y="31"/>
                </a:cxn>
                <a:cxn ang="0">
                  <a:pos x="391" y="49"/>
                </a:cxn>
                <a:cxn ang="0">
                  <a:pos x="376" y="71"/>
                </a:cxn>
                <a:cxn ang="0">
                  <a:pos x="366" y="96"/>
                </a:cxn>
                <a:cxn ang="0">
                  <a:pos x="361" y="123"/>
                </a:cxn>
                <a:cxn ang="0">
                  <a:pos x="359" y="137"/>
                </a:cxn>
                <a:cxn ang="0">
                  <a:pos x="364" y="169"/>
                </a:cxn>
                <a:cxn ang="0">
                  <a:pos x="374" y="198"/>
                </a:cxn>
                <a:cxn ang="0">
                  <a:pos x="391" y="223"/>
                </a:cxn>
                <a:cxn ang="0">
                  <a:pos x="412" y="245"/>
                </a:cxn>
                <a:cxn ang="0">
                  <a:pos x="121" y="1026"/>
                </a:cxn>
                <a:cxn ang="0">
                  <a:pos x="0" y="1174"/>
                </a:cxn>
                <a:cxn ang="0">
                  <a:pos x="415" y="977"/>
                </a:cxn>
                <a:cxn ang="0">
                  <a:pos x="698" y="1026"/>
                </a:cxn>
                <a:cxn ang="0">
                  <a:pos x="442" y="478"/>
                </a:cxn>
                <a:cxn ang="0">
                  <a:pos x="410" y="597"/>
                </a:cxn>
                <a:cxn ang="0">
                  <a:pos x="467" y="387"/>
                </a:cxn>
                <a:cxn ang="0">
                  <a:pos x="533" y="429"/>
                </a:cxn>
                <a:cxn ang="0">
                  <a:pos x="582" y="604"/>
                </a:cxn>
                <a:cxn ang="0">
                  <a:pos x="450" y="678"/>
                </a:cxn>
                <a:cxn ang="0">
                  <a:pos x="369" y="743"/>
                </a:cxn>
                <a:cxn ang="0">
                  <a:pos x="324" y="910"/>
                </a:cxn>
              </a:cxnLst>
              <a:rect l="0" t="0" r="r" b="b"/>
              <a:pathLst>
                <a:path w="963" h="1174">
                  <a:moveTo>
                    <a:pt x="0" y="1174"/>
                  </a:moveTo>
                  <a:lnTo>
                    <a:pt x="157" y="1174"/>
                  </a:lnTo>
                  <a:lnTo>
                    <a:pt x="833" y="1174"/>
                  </a:lnTo>
                  <a:lnTo>
                    <a:pt x="963" y="1174"/>
                  </a:lnTo>
                  <a:lnTo>
                    <a:pt x="918" y="1120"/>
                  </a:lnTo>
                  <a:lnTo>
                    <a:pt x="842" y="1026"/>
                  </a:lnTo>
                  <a:lnTo>
                    <a:pt x="793" y="1026"/>
                  </a:lnTo>
                  <a:lnTo>
                    <a:pt x="579" y="248"/>
                  </a:lnTo>
                  <a:lnTo>
                    <a:pt x="579" y="248"/>
                  </a:lnTo>
                  <a:lnTo>
                    <a:pt x="590" y="238"/>
                  </a:lnTo>
                  <a:lnTo>
                    <a:pt x="602" y="226"/>
                  </a:lnTo>
                  <a:lnTo>
                    <a:pt x="611" y="215"/>
                  </a:lnTo>
                  <a:lnTo>
                    <a:pt x="619" y="201"/>
                  </a:lnTo>
                  <a:lnTo>
                    <a:pt x="626" y="186"/>
                  </a:lnTo>
                  <a:lnTo>
                    <a:pt x="631" y="171"/>
                  </a:lnTo>
                  <a:lnTo>
                    <a:pt x="634" y="154"/>
                  </a:lnTo>
                  <a:lnTo>
                    <a:pt x="634" y="137"/>
                  </a:lnTo>
                  <a:lnTo>
                    <a:pt x="634" y="137"/>
                  </a:lnTo>
                  <a:lnTo>
                    <a:pt x="634" y="123"/>
                  </a:lnTo>
                  <a:lnTo>
                    <a:pt x="633" y="110"/>
                  </a:lnTo>
                  <a:lnTo>
                    <a:pt x="629" y="96"/>
                  </a:lnTo>
                  <a:lnTo>
                    <a:pt x="624" y="85"/>
                  </a:lnTo>
                  <a:lnTo>
                    <a:pt x="617" y="71"/>
                  </a:lnTo>
                  <a:lnTo>
                    <a:pt x="611" y="61"/>
                  </a:lnTo>
                  <a:lnTo>
                    <a:pt x="604" y="49"/>
                  </a:lnTo>
                  <a:lnTo>
                    <a:pt x="594" y="41"/>
                  </a:lnTo>
                  <a:lnTo>
                    <a:pt x="585" y="31"/>
                  </a:lnTo>
                  <a:lnTo>
                    <a:pt x="573" y="24"/>
                  </a:lnTo>
                  <a:lnTo>
                    <a:pt x="563" y="17"/>
                  </a:lnTo>
                  <a:lnTo>
                    <a:pt x="552" y="10"/>
                  </a:lnTo>
                  <a:lnTo>
                    <a:pt x="538" y="7"/>
                  </a:lnTo>
                  <a:lnTo>
                    <a:pt x="525" y="4"/>
                  </a:lnTo>
                  <a:lnTo>
                    <a:pt x="511" y="0"/>
                  </a:lnTo>
                  <a:lnTo>
                    <a:pt x="498" y="0"/>
                  </a:lnTo>
                  <a:lnTo>
                    <a:pt x="498" y="0"/>
                  </a:lnTo>
                  <a:lnTo>
                    <a:pt x="484" y="0"/>
                  </a:lnTo>
                  <a:lnTo>
                    <a:pt x="469" y="4"/>
                  </a:lnTo>
                  <a:lnTo>
                    <a:pt x="457" y="7"/>
                  </a:lnTo>
                  <a:lnTo>
                    <a:pt x="444" y="10"/>
                  </a:lnTo>
                  <a:lnTo>
                    <a:pt x="432" y="17"/>
                  </a:lnTo>
                  <a:lnTo>
                    <a:pt x="420" y="24"/>
                  </a:lnTo>
                  <a:lnTo>
                    <a:pt x="410" y="31"/>
                  </a:lnTo>
                  <a:lnTo>
                    <a:pt x="400" y="41"/>
                  </a:lnTo>
                  <a:lnTo>
                    <a:pt x="391" y="49"/>
                  </a:lnTo>
                  <a:lnTo>
                    <a:pt x="383" y="61"/>
                  </a:lnTo>
                  <a:lnTo>
                    <a:pt x="376" y="71"/>
                  </a:lnTo>
                  <a:lnTo>
                    <a:pt x="371" y="85"/>
                  </a:lnTo>
                  <a:lnTo>
                    <a:pt x="366" y="96"/>
                  </a:lnTo>
                  <a:lnTo>
                    <a:pt x="363" y="110"/>
                  </a:lnTo>
                  <a:lnTo>
                    <a:pt x="361" y="123"/>
                  </a:lnTo>
                  <a:lnTo>
                    <a:pt x="359" y="137"/>
                  </a:lnTo>
                  <a:lnTo>
                    <a:pt x="359" y="137"/>
                  </a:lnTo>
                  <a:lnTo>
                    <a:pt x="361" y="154"/>
                  </a:lnTo>
                  <a:lnTo>
                    <a:pt x="364" y="169"/>
                  </a:lnTo>
                  <a:lnTo>
                    <a:pt x="368" y="184"/>
                  </a:lnTo>
                  <a:lnTo>
                    <a:pt x="374" y="198"/>
                  </a:lnTo>
                  <a:lnTo>
                    <a:pt x="381" y="211"/>
                  </a:lnTo>
                  <a:lnTo>
                    <a:pt x="391" y="223"/>
                  </a:lnTo>
                  <a:lnTo>
                    <a:pt x="400" y="235"/>
                  </a:lnTo>
                  <a:lnTo>
                    <a:pt x="412" y="245"/>
                  </a:lnTo>
                  <a:lnTo>
                    <a:pt x="197" y="1026"/>
                  </a:lnTo>
                  <a:lnTo>
                    <a:pt x="121" y="1026"/>
                  </a:lnTo>
                  <a:lnTo>
                    <a:pt x="46" y="1120"/>
                  </a:lnTo>
                  <a:lnTo>
                    <a:pt x="0" y="1174"/>
                  </a:lnTo>
                  <a:close/>
                  <a:moveTo>
                    <a:pt x="577" y="1026"/>
                  </a:moveTo>
                  <a:lnTo>
                    <a:pt x="415" y="977"/>
                  </a:lnTo>
                  <a:lnTo>
                    <a:pt x="663" y="898"/>
                  </a:lnTo>
                  <a:lnTo>
                    <a:pt x="698" y="1026"/>
                  </a:lnTo>
                  <a:lnTo>
                    <a:pt x="577" y="1026"/>
                  </a:lnTo>
                  <a:close/>
                  <a:moveTo>
                    <a:pt x="442" y="478"/>
                  </a:moveTo>
                  <a:lnTo>
                    <a:pt x="526" y="532"/>
                  </a:lnTo>
                  <a:lnTo>
                    <a:pt x="410" y="597"/>
                  </a:lnTo>
                  <a:lnTo>
                    <a:pt x="442" y="478"/>
                  </a:lnTo>
                  <a:close/>
                  <a:moveTo>
                    <a:pt x="467" y="387"/>
                  </a:moveTo>
                  <a:lnTo>
                    <a:pt x="494" y="287"/>
                  </a:lnTo>
                  <a:lnTo>
                    <a:pt x="533" y="429"/>
                  </a:lnTo>
                  <a:lnTo>
                    <a:pt x="467" y="387"/>
                  </a:lnTo>
                  <a:close/>
                  <a:moveTo>
                    <a:pt x="582" y="604"/>
                  </a:moveTo>
                  <a:lnTo>
                    <a:pt x="622" y="753"/>
                  </a:lnTo>
                  <a:lnTo>
                    <a:pt x="450" y="678"/>
                  </a:lnTo>
                  <a:lnTo>
                    <a:pt x="582" y="604"/>
                  </a:lnTo>
                  <a:close/>
                  <a:moveTo>
                    <a:pt x="369" y="743"/>
                  </a:moveTo>
                  <a:lnTo>
                    <a:pt x="573" y="830"/>
                  </a:lnTo>
                  <a:lnTo>
                    <a:pt x="324" y="910"/>
                  </a:lnTo>
                  <a:lnTo>
                    <a:pt x="369" y="743"/>
                  </a:lnTo>
                  <a:close/>
                </a:path>
              </a:pathLst>
            </a:custGeom>
            <a:solidFill>
              <a:sysClr val="window" lastClr="FFFFFF">
                <a:lumMod val="50000"/>
              </a:sysClr>
            </a:solidFill>
            <a:ln w="9525">
              <a:noFill/>
              <a:round/>
              <a:headEnd/>
              <a:tailEnd/>
            </a:ln>
          </p:spPr>
          <p:txBody>
            <a:bodyPr/>
            <a:lstStyle/>
            <a:p>
              <a:pPr defTabSz="1217759">
                <a:defRPr/>
              </a:pPr>
              <a:endParaRPr lang="zh-CN" altLang="en-US" sz="1599" kern="0">
                <a:solidFill>
                  <a:srgbClr val="FFC000"/>
                </a:solidFill>
                <a:latin typeface="Arial"/>
                <a:cs typeface="Arial" panose="020B0604020202020204" pitchFamily="34" charset="0"/>
              </a:endParaRPr>
            </a:p>
          </p:txBody>
        </p:sp>
        <p:sp>
          <p:nvSpPr>
            <p:cNvPr id="478" name="Freeform 6">
              <a:extLst>
                <a:ext uri="{FF2B5EF4-FFF2-40B4-BE49-F238E27FC236}">
                  <a16:creationId xmlns:a16="http://schemas.microsoft.com/office/drawing/2014/main" id="{06BFD374-E177-4C10-AD12-D888B5C87506}"/>
                </a:ext>
              </a:extLst>
            </p:cNvPr>
            <p:cNvSpPr>
              <a:spLocks noChangeAspect="1" noEditPoints="1"/>
            </p:cNvSpPr>
            <p:nvPr/>
          </p:nvSpPr>
          <p:spPr bwMode="auto">
            <a:xfrm>
              <a:off x="652556" y="5236146"/>
              <a:ext cx="102242" cy="81323"/>
            </a:xfrm>
            <a:custGeom>
              <a:avLst/>
              <a:gdLst/>
              <a:ahLst/>
              <a:cxnLst>
                <a:cxn ang="0">
                  <a:pos x="12772" y="618"/>
                </a:cxn>
                <a:cxn ang="0">
                  <a:pos x="0" y="15651"/>
                </a:cxn>
                <a:cxn ang="0">
                  <a:pos x="1941" y="4867"/>
                </a:cxn>
                <a:cxn ang="0">
                  <a:pos x="5964" y="4867"/>
                </a:cxn>
                <a:cxn ang="0">
                  <a:pos x="7512" y="618"/>
                </a:cxn>
                <a:cxn ang="0">
                  <a:pos x="1277" y="12419"/>
                </a:cxn>
                <a:cxn ang="0">
                  <a:pos x="5523" y="7916"/>
                </a:cxn>
                <a:cxn ang="0">
                  <a:pos x="4108" y="7916"/>
                </a:cxn>
                <a:cxn ang="0">
                  <a:pos x="2692" y="7916"/>
                </a:cxn>
                <a:cxn ang="0">
                  <a:pos x="1277" y="7916"/>
                </a:cxn>
                <a:cxn ang="0">
                  <a:pos x="5523" y="9417"/>
                </a:cxn>
                <a:cxn ang="0">
                  <a:pos x="4108" y="9417"/>
                </a:cxn>
                <a:cxn ang="0">
                  <a:pos x="2692" y="9417"/>
                </a:cxn>
                <a:cxn ang="0">
                  <a:pos x="1277" y="9417"/>
                </a:cxn>
                <a:cxn ang="0">
                  <a:pos x="5523" y="10919"/>
                </a:cxn>
                <a:cxn ang="0">
                  <a:pos x="4108" y="10919"/>
                </a:cxn>
                <a:cxn ang="0">
                  <a:pos x="2692" y="10919"/>
                </a:cxn>
                <a:cxn ang="0">
                  <a:pos x="1277" y="10919"/>
                </a:cxn>
                <a:cxn ang="0">
                  <a:pos x="5523" y="12419"/>
                </a:cxn>
                <a:cxn ang="0">
                  <a:pos x="4108" y="12419"/>
                </a:cxn>
                <a:cxn ang="0">
                  <a:pos x="2692" y="12419"/>
                </a:cxn>
                <a:cxn ang="0">
                  <a:pos x="8086" y="1911"/>
                </a:cxn>
                <a:cxn ang="0">
                  <a:pos x="8086" y="12419"/>
                </a:cxn>
                <a:cxn ang="0">
                  <a:pos x="9500" y="12419"/>
                </a:cxn>
                <a:cxn ang="0">
                  <a:pos x="10915" y="12419"/>
                </a:cxn>
                <a:cxn ang="0">
                  <a:pos x="12331" y="12419"/>
                </a:cxn>
                <a:cxn ang="0">
                  <a:pos x="8086" y="10919"/>
                </a:cxn>
                <a:cxn ang="0">
                  <a:pos x="9500" y="10919"/>
                </a:cxn>
                <a:cxn ang="0">
                  <a:pos x="10915" y="10919"/>
                </a:cxn>
                <a:cxn ang="0">
                  <a:pos x="12331" y="10919"/>
                </a:cxn>
                <a:cxn ang="0">
                  <a:pos x="8086" y="9417"/>
                </a:cxn>
                <a:cxn ang="0">
                  <a:pos x="9500" y="9417"/>
                </a:cxn>
                <a:cxn ang="0">
                  <a:pos x="10915" y="9417"/>
                </a:cxn>
                <a:cxn ang="0">
                  <a:pos x="12331" y="9417"/>
                </a:cxn>
                <a:cxn ang="0">
                  <a:pos x="8086" y="7916"/>
                </a:cxn>
                <a:cxn ang="0">
                  <a:pos x="9500" y="7916"/>
                </a:cxn>
                <a:cxn ang="0">
                  <a:pos x="10915" y="7916"/>
                </a:cxn>
                <a:cxn ang="0">
                  <a:pos x="12331" y="7916"/>
                </a:cxn>
                <a:cxn ang="0">
                  <a:pos x="8086" y="6414"/>
                </a:cxn>
                <a:cxn ang="0">
                  <a:pos x="9500" y="6414"/>
                </a:cxn>
                <a:cxn ang="0">
                  <a:pos x="10915" y="6414"/>
                </a:cxn>
                <a:cxn ang="0">
                  <a:pos x="12331" y="6414"/>
                </a:cxn>
                <a:cxn ang="0">
                  <a:pos x="8086" y="4914"/>
                </a:cxn>
                <a:cxn ang="0">
                  <a:pos x="9500" y="4914"/>
                </a:cxn>
                <a:cxn ang="0">
                  <a:pos x="10915" y="4914"/>
                </a:cxn>
                <a:cxn ang="0">
                  <a:pos x="12331" y="4914"/>
                </a:cxn>
                <a:cxn ang="0">
                  <a:pos x="8086" y="3413"/>
                </a:cxn>
                <a:cxn ang="0">
                  <a:pos x="9500" y="3413"/>
                </a:cxn>
                <a:cxn ang="0">
                  <a:pos x="10915" y="3413"/>
                </a:cxn>
                <a:cxn ang="0">
                  <a:pos x="9500" y="1911"/>
                </a:cxn>
                <a:cxn ang="0">
                  <a:pos x="10915" y="1911"/>
                </a:cxn>
                <a:cxn ang="0">
                  <a:pos x="12331" y="1911"/>
                </a:cxn>
                <a:cxn ang="0">
                  <a:pos x="12331" y="3413"/>
                </a:cxn>
              </a:cxnLst>
              <a:rect l="0" t="0" r="r" b="b"/>
              <a:pathLst>
                <a:path w="16169" h="15651">
                  <a:moveTo>
                    <a:pt x="7512" y="618"/>
                  </a:moveTo>
                  <a:lnTo>
                    <a:pt x="8749" y="618"/>
                  </a:lnTo>
                  <a:lnTo>
                    <a:pt x="8749" y="0"/>
                  </a:lnTo>
                  <a:lnTo>
                    <a:pt x="12772" y="0"/>
                  </a:lnTo>
                  <a:lnTo>
                    <a:pt x="12772" y="618"/>
                  </a:lnTo>
                  <a:lnTo>
                    <a:pt x="14010" y="618"/>
                  </a:lnTo>
                  <a:lnTo>
                    <a:pt x="14010" y="13875"/>
                  </a:lnTo>
                  <a:lnTo>
                    <a:pt x="16169" y="13875"/>
                  </a:lnTo>
                  <a:lnTo>
                    <a:pt x="16169" y="15651"/>
                  </a:lnTo>
                  <a:lnTo>
                    <a:pt x="0" y="15651"/>
                  </a:lnTo>
                  <a:lnTo>
                    <a:pt x="0" y="13875"/>
                  </a:lnTo>
                  <a:lnTo>
                    <a:pt x="781" y="13875"/>
                  </a:lnTo>
                  <a:lnTo>
                    <a:pt x="781" y="6103"/>
                  </a:lnTo>
                  <a:lnTo>
                    <a:pt x="1941" y="6103"/>
                  </a:lnTo>
                  <a:lnTo>
                    <a:pt x="1941" y="4867"/>
                  </a:lnTo>
                  <a:lnTo>
                    <a:pt x="4469" y="4867"/>
                  </a:lnTo>
                  <a:lnTo>
                    <a:pt x="4469" y="2808"/>
                  </a:lnTo>
                  <a:lnTo>
                    <a:pt x="5088" y="2808"/>
                  </a:lnTo>
                  <a:lnTo>
                    <a:pt x="5088" y="4867"/>
                  </a:lnTo>
                  <a:lnTo>
                    <a:pt x="5964" y="4867"/>
                  </a:lnTo>
                  <a:lnTo>
                    <a:pt x="5964" y="6103"/>
                  </a:lnTo>
                  <a:lnTo>
                    <a:pt x="7124" y="6103"/>
                  </a:lnTo>
                  <a:lnTo>
                    <a:pt x="7124" y="13875"/>
                  </a:lnTo>
                  <a:lnTo>
                    <a:pt x="7512" y="13875"/>
                  </a:lnTo>
                  <a:lnTo>
                    <a:pt x="7512" y="618"/>
                  </a:lnTo>
                  <a:close/>
                  <a:moveTo>
                    <a:pt x="1277" y="12419"/>
                  </a:moveTo>
                  <a:lnTo>
                    <a:pt x="2383" y="12419"/>
                  </a:lnTo>
                  <a:lnTo>
                    <a:pt x="2383" y="13523"/>
                  </a:lnTo>
                  <a:lnTo>
                    <a:pt x="1277" y="13523"/>
                  </a:lnTo>
                  <a:lnTo>
                    <a:pt x="1277" y="12419"/>
                  </a:lnTo>
                  <a:close/>
                  <a:moveTo>
                    <a:pt x="5523" y="7916"/>
                  </a:moveTo>
                  <a:lnTo>
                    <a:pt x="6628" y="7916"/>
                  </a:lnTo>
                  <a:lnTo>
                    <a:pt x="6628" y="9020"/>
                  </a:lnTo>
                  <a:lnTo>
                    <a:pt x="5523" y="9020"/>
                  </a:lnTo>
                  <a:lnTo>
                    <a:pt x="5523" y="7916"/>
                  </a:lnTo>
                  <a:close/>
                  <a:moveTo>
                    <a:pt x="4108" y="7916"/>
                  </a:moveTo>
                  <a:lnTo>
                    <a:pt x="5213" y="7916"/>
                  </a:lnTo>
                  <a:lnTo>
                    <a:pt x="5213" y="9020"/>
                  </a:lnTo>
                  <a:lnTo>
                    <a:pt x="4108" y="9020"/>
                  </a:lnTo>
                  <a:lnTo>
                    <a:pt x="4108" y="7916"/>
                  </a:lnTo>
                  <a:close/>
                  <a:moveTo>
                    <a:pt x="2692" y="7916"/>
                  </a:moveTo>
                  <a:lnTo>
                    <a:pt x="3798" y="7916"/>
                  </a:lnTo>
                  <a:lnTo>
                    <a:pt x="3798" y="9020"/>
                  </a:lnTo>
                  <a:lnTo>
                    <a:pt x="2692" y="9020"/>
                  </a:lnTo>
                  <a:lnTo>
                    <a:pt x="2692" y="7916"/>
                  </a:lnTo>
                  <a:close/>
                  <a:moveTo>
                    <a:pt x="1277" y="7916"/>
                  </a:moveTo>
                  <a:lnTo>
                    <a:pt x="2383" y="7916"/>
                  </a:lnTo>
                  <a:lnTo>
                    <a:pt x="2383" y="9020"/>
                  </a:lnTo>
                  <a:lnTo>
                    <a:pt x="1277" y="9020"/>
                  </a:lnTo>
                  <a:lnTo>
                    <a:pt x="1277" y="7916"/>
                  </a:lnTo>
                  <a:close/>
                  <a:moveTo>
                    <a:pt x="5523" y="9417"/>
                  </a:moveTo>
                  <a:lnTo>
                    <a:pt x="6628" y="9417"/>
                  </a:lnTo>
                  <a:lnTo>
                    <a:pt x="6628" y="10521"/>
                  </a:lnTo>
                  <a:lnTo>
                    <a:pt x="5523" y="10521"/>
                  </a:lnTo>
                  <a:lnTo>
                    <a:pt x="5523" y="9417"/>
                  </a:lnTo>
                  <a:close/>
                  <a:moveTo>
                    <a:pt x="4108" y="9417"/>
                  </a:moveTo>
                  <a:lnTo>
                    <a:pt x="5213" y="9417"/>
                  </a:lnTo>
                  <a:lnTo>
                    <a:pt x="5213" y="10521"/>
                  </a:lnTo>
                  <a:lnTo>
                    <a:pt x="4108" y="10521"/>
                  </a:lnTo>
                  <a:lnTo>
                    <a:pt x="4108" y="9417"/>
                  </a:lnTo>
                  <a:close/>
                  <a:moveTo>
                    <a:pt x="2692" y="9417"/>
                  </a:moveTo>
                  <a:lnTo>
                    <a:pt x="3798" y="9417"/>
                  </a:lnTo>
                  <a:lnTo>
                    <a:pt x="3798" y="10521"/>
                  </a:lnTo>
                  <a:lnTo>
                    <a:pt x="2692" y="10521"/>
                  </a:lnTo>
                  <a:lnTo>
                    <a:pt x="2692" y="9417"/>
                  </a:lnTo>
                  <a:close/>
                  <a:moveTo>
                    <a:pt x="1277" y="9417"/>
                  </a:moveTo>
                  <a:lnTo>
                    <a:pt x="2383" y="9417"/>
                  </a:lnTo>
                  <a:lnTo>
                    <a:pt x="2383" y="10521"/>
                  </a:lnTo>
                  <a:lnTo>
                    <a:pt x="1277" y="10521"/>
                  </a:lnTo>
                  <a:lnTo>
                    <a:pt x="1277" y="9417"/>
                  </a:lnTo>
                  <a:close/>
                  <a:moveTo>
                    <a:pt x="5523" y="10919"/>
                  </a:moveTo>
                  <a:lnTo>
                    <a:pt x="6628" y="10919"/>
                  </a:lnTo>
                  <a:lnTo>
                    <a:pt x="6628" y="12023"/>
                  </a:lnTo>
                  <a:lnTo>
                    <a:pt x="5523" y="12023"/>
                  </a:lnTo>
                  <a:lnTo>
                    <a:pt x="5523" y="10919"/>
                  </a:lnTo>
                  <a:close/>
                  <a:moveTo>
                    <a:pt x="4108" y="10919"/>
                  </a:moveTo>
                  <a:lnTo>
                    <a:pt x="5213" y="10919"/>
                  </a:lnTo>
                  <a:lnTo>
                    <a:pt x="5213" y="12023"/>
                  </a:lnTo>
                  <a:lnTo>
                    <a:pt x="4108" y="12023"/>
                  </a:lnTo>
                  <a:lnTo>
                    <a:pt x="4108" y="10919"/>
                  </a:lnTo>
                  <a:close/>
                  <a:moveTo>
                    <a:pt x="2692" y="10919"/>
                  </a:moveTo>
                  <a:lnTo>
                    <a:pt x="3798" y="10919"/>
                  </a:lnTo>
                  <a:lnTo>
                    <a:pt x="3798" y="12023"/>
                  </a:lnTo>
                  <a:lnTo>
                    <a:pt x="2692" y="12023"/>
                  </a:lnTo>
                  <a:lnTo>
                    <a:pt x="2692" y="10919"/>
                  </a:lnTo>
                  <a:close/>
                  <a:moveTo>
                    <a:pt x="1277" y="10919"/>
                  </a:moveTo>
                  <a:lnTo>
                    <a:pt x="2383" y="10919"/>
                  </a:lnTo>
                  <a:lnTo>
                    <a:pt x="2383" y="12023"/>
                  </a:lnTo>
                  <a:lnTo>
                    <a:pt x="1277" y="12023"/>
                  </a:lnTo>
                  <a:lnTo>
                    <a:pt x="1277" y="10919"/>
                  </a:lnTo>
                  <a:close/>
                  <a:moveTo>
                    <a:pt x="5523" y="12419"/>
                  </a:moveTo>
                  <a:lnTo>
                    <a:pt x="6628" y="12419"/>
                  </a:lnTo>
                  <a:lnTo>
                    <a:pt x="6628" y="13523"/>
                  </a:lnTo>
                  <a:lnTo>
                    <a:pt x="5523" y="13523"/>
                  </a:lnTo>
                  <a:lnTo>
                    <a:pt x="5523" y="12419"/>
                  </a:lnTo>
                  <a:close/>
                  <a:moveTo>
                    <a:pt x="4108" y="12419"/>
                  </a:moveTo>
                  <a:lnTo>
                    <a:pt x="5213" y="12419"/>
                  </a:lnTo>
                  <a:lnTo>
                    <a:pt x="5213" y="13523"/>
                  </a:lnTo>
                  <a:lnTo>
                    <a:pt x="4108" y="13523"/>
                  </a:lnTo>
                  <a:lnTo>
                    <a:pt x="4108" y="12419"/>
                  </a:lnTo>
                  <a:close/>
                  <a:moveTo>
                    <a:pt x="2692" y="12419"/>
                  </a:moveTo>
                  <a:lnTo>
                    <a:pt x="3798" y="12419"/>
                  </a:lnTo>
                  <a:lnTo>
                    <a:pt x="3798" y="13523"/>
                  </a:lnTo>
                  <a:lnTo>
                    <a:pt x="2692" y="13523"/>
                  </a:lnTo>
                  <a:lnTo>
                    <a:pt x="2692" y="12419"/>
                  </a:lnTo>
                  <a:close/>
                  <a:moveTo>
                    <a:pt x="8086" y="1911"/>
                  </a:moveTo>
                  <a:lnTo>
                    <a:pt x="9191" y="1911"/>
                  </a:lnTo>
                  <a:lnTo>
                    <a:pt x="9191" y="3015"/>
                  </a:lnTo>
                  <a:lnTo>
                    <a:pt x="8086" y="3015"/>
                  </a:lnTo>
                  <a:lnTo>
                    <a:pt x="8086" y="1911"/>
                  </a:lnTo>
                  <a:close/>
                  <a:moveTo>
                    <a:pt x="8086" y="12419"/>
                  </a:moveTo>
                  <a:lnTo>
                    <a:pt x="9191" y="12419"/>
                  </a:lnTo>
                  <a:lnTo>
                    <a:pt x="9191" y="13523"/>
                  </a:lnTo>
                  <a:lnTo>
                    <a:pt x="8086" y="13523"/>
                  </a:lnTo>
                  <a:lnTo>
                    <a:pt x="8086" y="12419"/>
                  </a:lnTo>
                  <a:close/>
                  <a:moveTo>
                    <a:pt x="9500" y="12419"/>
                  </a:moveTo>
                  <a:lnTo>
                    <a:pt x="10606" y="12419"/>
                  </a:lnTo>
                  <a:lnTo>
                    <a:pt x="10606" y="13523"/>
                  </a:lnTo>
                  <a:lnTo>
                    <a:pt x="9500" y="13523"/>
                  </a:lnTo>
                  <a:lnTo>
                    <a:pt x="9500" y="12419"/>
                  </a:lnTo>
                  <a:close/>
                  <a:moveTo>
                    <a:pt x="10915" y="12419"/>
                  </a:moveTo>
                  <a:lnTo>
                    <a:pt x="12021" y="12419"/>
                  </a:lnTo>
                  <a:lnTo>
                    <a:pt x="12021" y="13523"/>
                  </a:lnTo>
                  <a:lnTo>
                    <a:pt x="10915" y="13523"/>
                  </a:lnTo>
                  <a:lnTo>
                    <a:pt x="10915" y="12419"/>
                  </a:lnTo>
                  <a:close/>
                  <a:moveTo>
                    <a:pt x="12331" y="12419"/>
                  </a:moveTo>
                  <a:lnTo>
                    <a:pt x="13436" y="12419"/>
                  </a:lnTo>
                  <a:lnTo>
                    <a:pt x="13436" y="13523"/>
                  </a:lnTo>
                  <a:lnTo>
                    <a:pt x="12331" y="13523"/>
                  </a:lnTo>
                  <a:lnTo>
                    <a:pt x="12331" y="12419"/>
                  </a:lnTo>
                  <a:close/>
                  <a:moveTo>
                    <a:pt x="8086" y="10919"/>
                  </a:moveTo>
                  <a:lnTo>
                    <a:pt x="9191" y="10919"/>
                  </a:lnTo>
                  <a:lnTo>
                    <a:pt x="9191" y="12023"/>
                  </a:lnTo>
                  <a:lnTo>
                    <a:pt x="8086" y="12023"/>
                  </a:lnTo>
                  <a:lnTo>
                    <a:pt x="8086" y="10919"/>
                  </a:lnTo>
                  <a:close/>
                  <a:moveTo>
                    <a:pt x="9500" y="10919"/>
                  </a:moveTo>
                  <a:lnTo>
                    <a:pt x="10606" y="10919"/>
                  </a:lnTo>
                  <a:lnTo>
                    <a:pt x="10606" y="12023"/>
                  </a:lnTo>
                  <a:lnTo>
                    <a:pt x="9500" y="12023"/>
                  </a:lnTo>
                  <a:lnTo>
                    <a:pt x="9500" y="10919"/>
                  </a:lnTo>
                  <a:close/>
                  <a:moveTo>
                    <a:pt x="10915" y="10919"/>
                  </a:moveTo>
                  <a:lnTo>
                    <a:pt x="12021" y="10919"/>
                  </a:lnTo>
                  <a:lnTo>
                    <a:pt x="12021" y="12023"/>
                  </a:lnTo>
                  <a:lnTo>
                    <a:pt x="10915" y="12023"/>
                  </a:lnTo>
                  <a:lnTo>
                    <a:pt x="10915" y="10919"/>
                  </a:lnTo>
                  <a:close/>
                  <a:moveTo>
                    <a:pt x="12331" y="10919"/>
                  </a:moveTo>
                  <a:lnTo>
                    <a:pt x="13436" y="10919"/>
                  </a:lnTo>
                  <a:lnTo>
                    <a:pt x="13436" y="12023"/>
                  </a:lnTo>
                  <a:lnTo>
                    <a:pt x="12331" y="12023"/>
                  </a:lnTo>
                  <a:lnTo>
                    <a:pt x="12331" y="10919"/>
                  </a:lnTo>
                  <a:close/>
                  <a:moveTo>
                    <a:pt x="8086" y="9417"/>
                  </a:moveTo>
                  <a:lnTo>
                    <a:pt x="9191" y="9417"/>
                  </a:lnTo>
                  <a:lnTo>
                    <a:pt x="9191" y="10521"/>
                  </a:lnTo>
                  <a:lnTo>
                    <a:pt x="8086" y="10521"/>
                  </a:lnTo>
                  <a:lnTo>
                    <a:pt x="8086" y="9417"/>
                  </a:lnTo>
                  <a:close/>
                  <a:moveTo>
                    <a:pt x="9500" y="9417"/>
                  </a:moveTo>
                  <a:lnTo>
                    <a:pt x="10606" y="9417"/>
                  </a:lnTo>
                  <a:lnTo>
                    <a:pt x="10606" y="10521"/>
                  </a:lnTo>
                  <a:lnTo>
                    <a:pt x="9500" y="10521"/>
                  </a:lnTo>
                  <a:lnTo>
                    <a:pt x="9500" y="9417"/>
                  </a:lnTo>
                  <a:close/>
                  <a:moveTo>
                    <a:pt x="10915" y="9417"/>
                  </a:moveTo>
                  <a:lnTo>
                    <a:pt x="12021" y="9417"/>
                  </a:lnTo>
                  <a:lnTo>
                    <a:pt x="12021" y="10521"/>
                  </a:lnTo>
                  <a:lnTo>
                    <a:pt x="10915" y="10521"/>
                  </a:lnTo>
                  <a:lnTo>
                    <a:pt x="10915" y="9417"/>
                  </a:lnTo>
                  <a:close/>
                  <a:moveTo>
                    <a:pt x="12331" y="9417"/>
                  </a:moveTo>
                  <a:lnTo>
                    <a:pt x="13436" y="9417"/>
                  </a:lnTo>
                  <a:lnTo>
                    <a:pt x="13436" y="10521"/>
                  </a:lnTo>
                  <a:lnTo>
                    <a:pt x="12331" y="10521"/>
                  </a:lnTo>
                  <a:lnTo>
                    <a:pt x="12331" y="9417"/>
                  </a:lnTo>
                  <a:close/>
                  <a:moveTo>
                    <a:pt x="8086" y="7916"/>
                  </a:moveTo>
                  <a:lnTo>
                    <a:pt x="9191" y="7916"/>
                  </a:lnTo>
                  <a:lnTo>
                    <a:pt x="9191" y="9020"/>
                  </a:lnTo>
                  <a:lnTo>
                    <a:pt x="8086" y="9020"/>
                  </a:lnTo>
                  <a:lnTo>
                    <a:pt x="8086" y="7916"/>
                  </a:lnTo>
                  <a:close/>
                  <a:moveTo>
                    <a:pt x="9500" y="7916"/>
                  </a:moveTo>
                  <a:lnTo>
                    <a:pt x="10606" y="7916"/>
                  </a:lnTo>
                  <a:lnTo>
                    <a:pt x="10606" y="9020"/>
                  </a:lnTo>
                  <a:lnTo>
                    <a:pt x="9500" y="9020"/>
                  </a:lnTo>
                  <a:lnTo>
                    <a:pt x="9500" y="7916"/>
                  </a:lnTo>
                  <a:close/>
                  <a:moveTo>
                    <a:pt x="10915" y="7916"/>
                  </a:moveTo>
                  <a:lnTo>
                    <a:pt x="12021" y="7916"/>
                  </a:lnTo>
                  <a:lnTo>
                    <a:pt x="12021" y="9020"/>
                  </a:lnTo>
                  <a:lnTo>
                    <a:pt x="10915" y="9020"/>
                  </a:lnTo>
                  <a:lnTo>
                    <a:pt x="10915" y="7916"/>
                  </a:lnTo>
                  <a:close/>
                  <a:moveTo>
                    <a:pt x="12331" y="7916"/>
                  </a:moveTo>
                  <a:lnTo>
                    <a:pt x="13436" y="7916"/>
                  </a:lnTo>
                  <a:lnTo>
                    <a:pt x="13436" y="9020"/>
                  </a:lnTo>
                  <a:lnTo>
                    <a:pt x="12331" y="9020"/>
                  </a:lnTo>
                  <a:lnTo>
                    <a:pt x="12331" y="7916"/>
                  </a:lnTo>
                  <a:close/>
                  <a:moveTo>
                    <a:pt x="8086" y="6414"/>
                  </a:moveTo>
                  <a:lnTo>
                    <a:pt x="9191" y="6414"/>
                  </a:lnTo>
                  <a:lnTo>
                    <a:pt x="9191" y="7518"/>
                  </a:lnTo>
                  <a:lnTo>
                    <a:pt x="8086" y="7518"/>
                  </a:lnTo>
                  <a:lnTo>
                    <a:pt x="8086" y="6414"/>
                  </a:lnTo>
                  <a:close/>
                  <a:moveTo>
                    <a:pt x="9500" y="6414"/>
                  </a:moveTo>
                  <a:lnTo>
                    <a:pt x="10606" y="6414"/>
                  </a:lnTo>
                  <a:lnTo>
                    <a:pt x="10606" y="7518"/>
                  </a:lnTo>
                  <a:lnTo>
                    <a:pt x="9500" y="7518"/>
                  </a:lnTo>
                  <a:lnTo>
                    <a:pt x="9500" y="6414"/>
                  </a:lnTo>
                  <a:close/>
                  <a:moveTo>
                    <a:pt x="10915" y="6414"/>
                  </a:moveTo>
                  <a:lnTo>
                    <a:pt x="12021" y="6414"/>
                  </a:lnTo>
                  <a:lnTo>
                    <a:pt x="12021" y="7518"/>
                  </a:lnTo>
                  <a:lnTo>
                    <a:pt x="10915" y="7518"/>
                  </a:lnTo>
                  <a:lnTo>
                    <a:pt x="10915" y="6414"/>
                  </a:lnTo>
                  <a:close/>
                  <a:moveTo>
                    <a:pt x="12331" y="6414"/>
                  </a:moveTo>
                  <a:lnTo>
                    <a:pt x="13436" y="6414"/>
                  </a:lnTo>
                  <a:lnTo>
                    <a:pt x="13436" y="7518"/>
                  </a:lnTo>
                  <a:lnTo>
                    <a:pt x="12331" y="7518"/>
                  </a:lnTo>
                  <a:lnTo>
                    <a:pt x="12331" y="6414"/>
                  </a:lnTo>
                  <a:close/>
                  <a:moveTo>
                    <a:pt x="8086" y="4914"/>
                  </a:moveTo>
                  <a:lnTo>
                    <a:pt x="9191" y="4914"/>
                  </a:lnTo>
                  <a:lnTo>
                    <a:pt x="9191" y="6018"/>
                  </a:lnTo>
                  <a:lnTo>
                    <a:pt x="8086" y="6018"/>
                  </a:lnTo>
                  <a:lnTo>
                    <a:pt x="8086" y="4914"/>
                  </a:lnTo>
                  <a:close/>
                  <a:moveTo>
                    <a:pt x="9500" y="4914"/>
                  </a:moveTo>
                  <a:lnTo>
                    <a:pt x="10606" y="4914"/>
                  </a:lnTo>
                  <a:lnTo>
                    <a:pt x="10606" y="6018"/>
                  </a:lnTo>
                  <a:lnTo>
                    <a:pt x="9500" y="6018"/>
                  </a:lnTo>
                  <a:lnTo>
                    <a:pt x="9500" y="4914"/>
                  </a:lnTo>
                  <a:close/>
                  <a:moveTo>
                    <a:pt x="10915" y="4914"/>
                  </a:moveTo>
                  <a:lnTo>
                    <a:pt x="12021" y="4914"/>
                  </a:lnTo>
                  <a:lnTo>
                    <a:pt x="12021" y="6018"/>
                  </a:lnTo>
                  <a:lnTo>
                    <a:pt x="10915" y="6018"/>
                  </a:lnTo>
                  <a:lnTo>
                    <a:pt x="10915" y="4914"/>
                  </a:lnTo>
                  <a:close/>
                  <a:moveTo>
                    <a:pt x="12331" y="4914"/>
                  </a:moveTo>
                  <a:lnTo>
                    <a:pt x="13436" y="4914"/>
                  </a:lnTo>
                  <a:lnTo>
                    <a:pt x="13436" y="6018"/>
                  </a:lnTo>
                  <a:lnTo>
                    <a:pt x="12331" y="6018"/>
                  </a:lnTo>
                  <a:lnTo>
                    <a:pt x="12331" y="4914"/>
                  </a:lnTo>
                  <a:close/>
                  <a:moveTo>
                    <a:pt x="8086" y="3413"/>
                  </a:moveTo>
                  <a:lnTo>
                    <a:pt x="9191" y="3413"/>
                  </a:lnTo>
                  <a:lnTo>
                    <a:pt x="9191" y="4516"/>
                  </a:lnTo>
                  <a:lnTo>
                    <a:pt x="8086" y="4516"/>
                  </a:lnTo>
                  <a:lnTo>
                    <a:pt x="8086" y="3413"/>
                  </a:lnTo>
                  <a:close/>
                  <a:moveTo>
                    <a:pt x="9500" y="3413"/>
                  </a:moveTo>
                  <a:lnTo>
                    <a:pt x="10606" y="3413"/>
                  </a:lnTo>
                  <a:lnTo>
                    <a:pt x="10606" y="4516"/>
                  </a:lnTo>
                  <a:lnTo>
                    <a:pt x="9500" y="4516"/>
                  </a:lnTo>
                  <a:lnTo>
                    <a:pt x="9500" y="3413"/>
                  </a:lnTo>
                  <a:close/>
                  <a:moveTo>
                    <a:pt x="10915" y="3413"/>
                  </a:moveTo>
                  <a:lnTo>
                    <a:pt x="12021" y="3413"/>
                  </a:lnTo>
                  <a:lnTo>
                    <a:pt x="12021" y="4516"/>
                  </a:lnTo>
                  <a:lnTo>
                    <a:pt x="10915" y="4516"/>
                  </a:lnTo>
                  <a:lnTo>
                    <a:pt x="10915" y="3413"/>
                  </a:lnTo>
                  <a:close/>
                  <a:moveTo>
                    <a:pt x="9500" y="1911"/>
                  </a:moveTo>
                  <a:lnTo>
                    <a:pt x="10606" y="1911"/>
                  </a:lnTo>
                  <a:lnTo>
                    <a:pt x="10606" y="3015"/>
                  </a:lnTo>
                  <a:lnTo>
                    <a:pt x="9500" y="3015"/>
                  </a:lnTo>
                  <a:lnTo>
                    <a:pt x="9500" y="1911"/>
                  </a:lnTo>
                  <a:close/>
                  <a:moveTo>
                    <a:pt x="10915" y="1911"/>
                  </a:moveTo>
                  <a:lnTo>
                    <a:pt x="12021" y="1911"/>
                  </a:lnTo>
                  <a:lnTo>
                    <a:pt x="12021" y="3015"/>
                  </a:lnTo>
                  <a:lnTo>
                    <a:pt x="10915" y="3015"/>
                  </a:lnTo>
                  <a:lnTo>
                    <a:pt x="10915" y="1911"/>
                  </a:lnTo>
                  <a:close/>
                  <a:moveTo>
                    <a:pt x="12331" y="1911"/>
                  </a:moveTo>
                  <a:lnTo>
                    <a:pt x="13436" y="1911"/>
                  </a:lnTo>
                  <a:lnTo>
                    <a:pt x="13436" y="3015"/>
                  </a:lnTo>
                  <a:lnTo>
                    <a:pt x="12331" y="3015"/>
                  </a:lnTo>
                  <a:lnTo>
                    <a:pt x="12331" y="1911"/>
                  </a:lnTo>
                  <a:close/>
                  <a:moveTo>
                    <a:pt x="12331" y="3413"/>
                  </a:moveTo>
                  <a:lnTo>
                    <a:pt x="13436" y="3413"/>
                  </a:lnTo>
                  <a:lnTo>
                    <a:pt x="13436" y="4516"/>
                  </a:lnTo>
                  <a:lnTo>
                    <a:pt x="12331" y="4516"/>
                  </a:lnTo>
                  <a:lnTo>
                    <a:pt x="12331" y="3413"/>
                  </a:lnTo>
                  <a:close/>
                </a:path>
              </a:pathLst>
            </a:custGeom>
            <a:solidFill>
              <a:sysClr val="window" lastClr="FFFFFF">
                <a:lumMod val="50000"/>
              </a:sysClr>
            </a:solidFill>
            <a:ln w="9525">
              <a:noFill/>
              <a:round/>
              <a:headEnd/>
              <a:tailEnd/>
            </a:ln>
          </p:spPr>
          <p:txBody>
            <a:bodyPr/>
            <a:lstStyle>
              <a:defPPr>
                <a:defRPr lang="zh-CN"/>
              </a:defPPr>
              <a:lvl1pPr marL="0" algn="l" defTabSz="1219272" rtl="0" eaLnBrk="1" latinLnBrk="0" hangingPunct="1">
                <a:defRPr sz="2400" kern="1200">
                  <a:solidFill>
                    <a:schemeClr val="tx1"/>
                  </a:solidFill>
                  <a:latin typeface="+mn-lt"/>
                  <a:ea typeface="+mn-ea"/>
                  <a:cs typeface="+mn-cs"/>
                </a:defRPr>
              </a:lvl1pPr>
              <a:lvl2pPr marL="609636" algn="l" defTabSz="1219272" rtl="0" eaLnBrk="1" latinLnBrk="0" hangingPunct="1">
                <a:defRPr sz="2400" kern="1200">
                  <a:solidFill>
                    <a:schemeClr val="tx1"/>
                  </a:solidFill>
                  <a:latin typeface="+mn-lt"/>
                  <a:ea typeface="+mn-ea"/>
                  <a:cs typeface="+mn-cs"/>
                </a:defRPr>
              </a:lvl2pPr>
              <a:lvl3pPr marL="1219272" algn="l" defTabSz="1219272" rtl="0" eaLnBrk="1" latinLnBrk="0" hangingPunct="1">
                <a:defRPr sz="2400" kern="1200">
                  <a:solidFill>
                    <a:schemeClr val="tx1"/>
                  </a:solidFill>
                  <a:latin typeface="+mn-lt"/>
                  <a:ea typeface="+mn-ea"/>
                  <a:cs typeface="+mn-cs"/>
                </a:defRPr>
              </a:lvl3pPr>
              <a:lvl4pPr marL="1828908" algn="l" defTabSz="1219272" rtl="0" eaLnBrk="1" latinLnBrk="0" hangingPunct="1">
                <a:defRPr sz="2400" kern="1200">
                  <a:solidFill>
                    <a:schemeClr val="tx1"/>
                  </a:solidFill>
                  <a:latin typeface="+mn-lt"/>
                  <a:ea typeface="+mn-ea"/>
                  <a:cs typeface="+mn-cs"/>
                </a:defRPr>
              </a:lvl4pPr>
              <a:lvl5pPr marL="2438545" algn="l" defTabSz="1219272" rtl="0" eaLnBrk="1" latinLnBrk="0" hangingPunct="1">
                <a:defRPr sz="2400" kern="1200">
                  <a:solidFill>
                    <a:schemeClr val="tx1"/>
                  </a:solidFill>
                  <a:latin typeface="+mn-lt"/>
                  <a:ea typeface="+mn-ea"/>
                  <a:cs typeface="+mn-cs"/>
                </a:defRPr>
              </a:lvl5pPr>
              <a:lvl6pPr marL="3048180" algn="l" defTabSz="1219272" rtl="0" eaLnBrk="1" latinLnBrk="0" hangingPunct="1">
                <a:defRPr sz="2400" kern="1200">
                  <a:solidFill>
                    <a:schemeClr val="tx1"/>
                  </a:solidFill>
                  <a:latin typeface="+mn-lt"/>
                  <a:ea typeface="+mn-ea"/>
                  <a:cs typeface="+mn-cs"/>
                </a:defRPr>
              </a:lvl6pPr>
              <a:lvl7pPr marL="3657816" algn="l" defTabSz="1219272" rtl="0" eaLnBrk="1" latinLnBrk="0" hangingPunct="1">
                <a:defRPr sz="2400" kern="1200">
                  <a:solidFill>
                    <a:schemeClr val="tx1"/>
                  </a:solidFill>
                  <a:latin typeface="+mn-lt"/>
                  <a:ea typeface="+mn-ea"/>
                  <a:cs typeface="+mn-cs"/>
                </a:defRPr>
              </a:lvl7pPr>
              <a:lvl8pPr marL="4267452" algn="l" defTabSz="1219272" rtl="0" eaLnBrk="1" latinLnBrk="0" hangingPunct="1">
                <a:defRPr sz="2400" kern="1200">
                  <a:solidFill>
                    <a:schemeClr val="tx1"/>
                  </a:solidFill>
                  <a:latin typeface="+mn-lt"/>
                  <a:ea typeface="+mn-ea"/>
                  <a:cs typeface="+mn-cs"/>
                </a:defRPr>
              </a:lvl8pPr>
              <a:lvl9pPr marL="4877087" algn="l" defTabSz="1219272" rtl="0" eaLnBrk="1" latinLnBrk="0" hangingPunct="1">
                <a:defRPr sz="2400" kern="1200">
                  <a:solidFill>
                    <a:schemeClr val="tx1"/>
                  </a:solidFill>
                  <a:latin typeface="+mn-lt"/>
                  <a:ea typeface="+mn-ea"/>
                  <a:cs typeface="+mn-cs"/>
                </a:defRPr>
              </a:lvl9pPr>
            </a:lstStyle>
            <a:p>
              <a:pPr>
                <a:defRPr/>
              </a:pPr>
              <a:endParaRPr lang="zh-CN" altLang="en-US" sz="1599" dirty="0">
                <a:solidFill>
                  <a:srgbClr val="FFC000"/>
                </a:solidFill>
                <a:latin typeface="Arial"/>
                <a:ea typeface="宋体" panose="02010600030101010101" pitchFamily="2" charset="-122"/>
                <a:cs typeface="Arial" panose="020B0604020202020204" pitchFamily="34" charset="0"/>
              </a:endParaRPr>
            </a:p>
          </p:txBody>
        </p:sp>
        <p:pic>
          <p:nvPicPr>
            <p:cNvPr id="479" name="图片 44" descr="云">
              <a:extLst>
                <a:ext uri="{FF2B5EF4-FFF2-40B4-BE49-F238E27FC236}">
                  <a16:creationId xmlns:a16="http://schemas.microsoft.com/office/drawing/2014/main" id="{1E6D736E-F891-4551-9436-E646107EC577}"/>
                </a:ext>
              </a:extLst>
            </p:cNvPr>
            <p:cNvPicPr>
              <a:picLocks noChangeAspect="1"/>
            </p:cNvPicPr>
            <p:nvPr/>
          </p:nvPicPr>
          <p:blipFill>
            <a:blip r:embed="rId5"/>
            <a:stretch>
              <a:fillRect/>
            </a:stretch>
          </p:blipFill>
          <p:spPr>
            <a:xfrm>
              <a:off x="3221357" y="4844970"/>
              <a:ext cx="373454" cy="265796"/>
            </a:xfrm>
            <a:prstGeom prst="rect">
              <a:avLst/>
            </a:prstGeom>
          </p:spPr>
        </p:pic>
      </p:grpSp>
      <p:sp>
        <p:nvSpPr>
          <p:cNvPr id="495" name="PA-圆角矩形 96">
            <a:extLst>
              <a:ext uri="{FF2B5EF4-FFF2-40B4-BE49-F238E27FC236}">
                <a16:creationId xmlns:a16="http://schemas.microsoft.com/office/drawing/2014/main" id="{855DD251-B8CE-4BC3-834A-D83A10DD2AEE}"/>
              </a:ext>
            </a:extLst>
          </p:cNvPr>
          <p:cNvSpPr/>
          <p:nvPr>
            <p:custDataLst>
              <p:tags r:id="rId1"/>
            </p:custDataLst>
          </p:nvPr>
        </p:nvSpPr>
        <p:spPr>
          <a:xfrm rot="16200000">
            <a:off x="-225414" y="2023155"/>
            <a:ext cx="4666850" cy="3604339"/>
          </a:xfrm>
          <a:prstGeom prst="roundRect">
            <a:avLst>
              <a:gd name="adj" fmla="val 4201"/>
            </a:avLst>
          </a:prstGeom>
          <a:noFill/>
          <a:ln w="6350" cap="flat" cmpd="sng" algn="ctr">
            <a:gradFill>
              <a:gsLst>
                <a:gs pos="98230">
                  <a:sysClr val="window" lastClr="FFFFFF">
                    <a:alpha val="50000"/>
                  </a:sysClr>
                </a:gs>
                <a:gs pos="0">
                  <a:sysClr val="window" lastClr="FFFFFF">
                    <a:alpha val="50000"/>
                  </a:sysClr>
                </a:gs>
                <a:gs pos="85000">
                  <a:srgbClr val="FFFFFF">
                    <a:alpha val="0"/>
                  </a:srgbClr>
                </a:gs>
                <a:gs pos="15000">
                  <a:sysClr val="window" lastClr="FFFFFF">
                    <a:alpha val="0"/>
                  </a:sysClr>
                </a:gs>
              </a:gsLst>
              <a:lin ang="5400000" scaled="1"/>
            </a:gradFill>
            <a:prstDash val="solid"/>
            <a:miter lim="800000"/>
          </a:ln>
          <a:effectLst/>
        </p:spPr>
        <p:txBody>
          <a:bodyPr wrap="square" rtlCol="0" anchor="ctr">
            <a:noAutofit/>
          </a:bodyPr>
          <a:lstStyle/>
          <a:p>
            <a:pPr algn="ctr" defTabSz="781383">
              <a:defRPr/>
            </a:pPr>
            <a:endParaRPr lang="zh-CN" altLang="en-US" sz="1537" kern="0" dirty="0">
              <a:solidFill>
                <a:prstClr val="white"/>
              </a:solidFill>
              <a:latin typeface="Arial" panose="020B0604020202020204" pitchFamily="34" charset="0"/>
              <a:ea typeface="等线" panose="02010600030101010101" pitchFamily="2" charset="-122"/>
              <a:cs typeface="Arial" panose="020B0604020202020204" pitchFamily="34" charset="0"/>
              <a:sym typeface="方正兰亭黑简体" panose="02000500000000000000" pitchFamily="2" charset="-122"/>
            </a:endParaRPr>
          </a:p>
        </p:txBody>
      </p:sp>
      <p:sp>
        <p:nvSpPr>
          <p:cNvPr id="496" name="PA-圆角矩形 96">
            <a:extLst>
              <a:ext uri="{FF2B5EF4-FFF2-40B4-BE49-F238E27FC236}">
                <a16:creationId xmlns:a16="http://schemas.microsoft.com/office/drawing/2014/main" id="{44AA35D3-2137-4F40-BCF7-91F6969804F0}"/>
              </a:ext>
            </a:extLst>
          </p:cNvPr>
          <p:cNvSpPr/>
          <p:nvPr>
            <p:custDataLst>
              <p:tags r:id="rId2"/>
            </p:custDataLst>
          </p:nvPr>
        </p:nvSpPr>
        <p:spPr>
          <a:xfrm rot="16200000">
            <a:off x="3702112" y="1923426"/>
            <a:ext cx="4666849" cy="3766034"/>
          </a:xfrm>
          <a:prstGeom prst="roundRect">
            <a:avLst>
              <a:gd name="adj" fmla="val 4201"/>
            </a:avLst>
          </a:prstGeom>
          <a:noFill/>
          <a:ln w="6350" cap="flat" cmpd="sng" algn="ctr">
            <a:gradFill>
              <a:gsLst>
                <a:gs pos="98230">
                  <a:sysClr val="window" lastClr="FFFFFF">
                    <a:alpha val="50000"/>
                  </a:sysClr>
                </a:gs>
                <a:gs pos="0">
                  <a:sysClr val="window" lastClr="FFFFFF">
                    <a:alpha val="50000"/>
                  </a:sysClr>
                </a:gs>
                <a:gs pos="85000">
                  <a:srgbClr val="FFFFFF">
                    <a:alpha val="0"/>
                  </a:srgbClr>
                </a:gs>
                <a:gs pos="15000">
                  <a:sysClr val="window" lastClr="FFFFFF">
                    <a:alpha val="0"/>
                  </a:sysClr>
                </a:gs>
              </a:gsLst>
              <a:lin ang="5400000" scaled="1"/>
            </a:gradFill>
            <a:prstDash val="solid"/>
            <a:miter lim="800000"/>
          </a:ln>
          <a:effectLst/>
        </p:spPr>
        <p:txBody>
          <a:bodyPr wrap="square" rtlCol="0" anchor="ctr">
            <a:noAutofit/>
          </a:bodyPr>
          <a:lstStyle/>
          <a:p>
            <a:pPr algn="ctr" defTabSz="781383">
              <a:defRPr/>
            </a:pPr>
            <a:endParaRPr lang="zh-CN" altLang="en-US" sz="1537" kern="0" dirty="0">
              <a:solidFill>
                <a:prstClr val="white"/>
              </a:solidFill>
              <a:latin typeface="Arial" panose="020B0604020202020204" pitchFamily="34" charset="0"/>
              <a:ea typeface="等线" panose="02010600030101010101" pitchFamily="2" charset="-122"/>
              <a:cs typeface="Arial" panose="020B0604020202020204" pitchFamily="34" charset="0"/>
              <a:sym typeface="方正兰亭黑简体" panose="02000500000000000000" pitchFamily="2" charset="-122"/>
            </a:endParaRPr>
          </a:p>
        </p:txBody>
      </p:sp>
      <p:sp>
        <p:nvSpPr>
          <p:cNvPr id="497" name="PA-圆角矩形 96">
            <a:extLst>
              <a:ext uri="{FF2B5EF4-FFF2-40B4-BE49-F238E27FC236}">
                <a16:creationId xmlns:a16="http://schemas.microsoft.com/office/drawing/2014/main" id="{2968D689-A18C-403E-B670-7CC8A03793E7}"/>
              </a:ext>
            </a:extLst>
          </p:cNvPr>
          <p:cNvSpPr/>
          <p:nvPr>
            <p:custDataLst>
              <p:tags r:id="rId3"/>
            </p:custDataLst>
          </p:nvPr>
        </p:nvSpPr>
        <p:spPr>
          <a:xfrm rot="16200000">
            <a:off x="7693188" y="1965124"/>
            <a:ext cx="4672948" cy="3713006"/>
          </a:xfrm>
          <a:prstGeom prst="roundRect">
            <a:avLst>
              <a:gd name="adj" fmla="val 4201"/>
            </a:avLst>
          </a:prstGeom>
          <a:noFill/>
          <a:ln w="6350" cap="flat" cmpd="sng" algn="ctr">
            <a:gradFill>
              <a:gsLst>
                <a:gs pos="98230">
                  <a:sysClr val="window" lastClr="FFFFFF">
                    <a:alpha val="50000"/>
                  </a:sysClr>
                </a:gs>
                <a:gs pos="0">
                  <a:sysClr val="window" lastClr="FFFFFF">
                    <a:alpha val="50000"/>
                  </a:sysClr>
                </a:gs>
                <a:gs pos="85000">
                  <a:srgbClr val="FFFFFF">
                    <a:alpha val="0"/>
                  </a:srgbClr>
                </a:gs>
                <a:gs pos="15000">
                  <a:sysClr val="window" lastClr="FFFFFF">
                    <a:alpha val="0"/>
                  </a:sysClr>
                </a:gs>
              </a:gsLst>
              <a:lin ang="5400000" scaled="1"/>
            </a:gradFill>
            <a:prstDash val="solid"/>
            <a:miter lim="800000"/>
          </a:ln>
          <a:effectLst/>
        </p:spPr>
        <p:txBody>
          <a:bodyPr wrap="square" rtlCol="0" anchor="ctr">
            <a:noAutofit/>
          </a:bodyPr>
          <a:lstStyle/>
          <a:p>
            <a:pPr algn="ctr" defTabSz="781383">
              <a:defRPr/>
            </a:pPr>
            <a:endParaRPr lang="zh-CN" altLang="en-US" sz="1537" kern="0" dirty="0">
              <a:solidFill>
                <a:prstClr val="white"/>
              </a:solidFill>
              <a:latin typeface="Arial" panose="020B0604020202020204" pitchFamily="34" charset="0"/>
              <a:ea typeface="等线" panose="02010600030101010101" pitchFamily="2" charset="-122"/>
              <a:cs typeface="Arial" panose="020B0604020202020204" pitchFamily="34" charset="0"/>
              <a:sym typeface="方正兰亭黑简体" panose="02000500000000000000" pitchFamily="2" charset="-122"/>
            </a:endParaRPr>
          </a:p>
        </p:txBody>
      </p:sp>
      <p:sp>
        <p:nvSpPr>
          <p:cNvPr id="498" name="矩形 497">
            <a:extLst>
              <a:ext uri="{FF2B5EF4-FFF2-40B4-BE49-F238E27FC236}">
                <a16:creationId xmlns:a16="http://schemas.microsoft.com/office/drawing/2014/main" id="{25085A31-BEFF-4E6C-A5BF-A94777D0268C}"/>
              </a:ext>
            </a:extLst>
          </p:cNvPr>
          <p:cNvSpPr/>
          <p:nvPr/>
        </p:nvSpPr>
        <p:spPr>
          <a:xfrm>
            <a:off x="4230482" y="1978798"/>
            <a:ext cx="3633893" cy="276855"/>
          </a:xfrm>
          <a:prstGeom prst="rect">
            <a:avLst/>
          </a:prstGeom>
        </p:spPr>
        <p:txBody>
          <a:bodyPr wrap="square">
            <a:spAutoFit/>
          </a:bodyPr>
          <a:lstStyle/>
          <a:p>
            <a:pPr algn="ctr"/>
            <a:r>
              <a:rPr lang="en-US" altLang="zh-CN" sz="1200" dirty="0">
                <a:latin typeface="微软雅黑"/>
                <a:ea typeface="微软雅黑"/>
              </a:rPr>
              <a:t>Un-routable 20-bits label with Limited capacity</a:t>
            </a:r>
            <a:endParaRPr lang="zh-CN" altLang="en-US" sz="1200" dirty="0">
              <a:latin typeface="微软雅黑"/>
              <a:ea typeface="微软雅黑"/>
            </a:endParaRPr>
          </a:p>
        </p:txBody>
      </p:sp>
      <p:grpSp>
        <p:nvGrpSpPr>
          <p:cNvPr id="499" name="组合 498">
            <a:extLst>
              <a:ext uri="{FF2B5EF4-FFF2-40B4-BE49-F238E27FC236}">
                <a16:creationId xmlns:a16="http://schemas.microsoft.com/office/drawing/2014/main" id="{853FB129-7713-4FF7-9FCB-6B7F9AA36258}"/>
              </a:ext>
            </a:extLst>
          </p:cNvPr>
          <p:cNvGrpSpPr/>
          <p:nvPr/>
        </p:nvGrpSpPr>
        <p:grpSpPr>
          <a:xfrm>
            <a:off x="4317404" y="2443767"/>
            <a:ext cx="3479426" cy="265891"/>
            <a:chOff x="4234360" y="1874995"/>
            <a:chExt cx="3777130" cy="400576"/>
          </a:xfrm>
        </p:grpSpPr>
        <p:sp>
          <p:nvSpPr>
            <p:cNvPr id="500" name="矩形 499">
              <a:extLst>
                <a:ext uri="{FF2B5EF4-FFF2-40B4-BE49-F238E27FC236}">
                  <a16:creationId xmlns:a16="http://schemas.microsoft.com/office/drawing/2014/main" id="{48EBF18B-460D-405B-8CA5-21A1DA8856C0}"/>
                </a:ext>
              </a:extLst>
            </p:cNvPr>
            <p:cNvSpPr/>
            <p:nvPr/>
          </p:nvSpPr>
          <p:spPr>
            <a:xfrm>
              <a:off x="4234360" y="1874997"/>
              <a:ext cx="2272530" cy="400574"/>
            </a:xfrm>
            <a:prstGeom prst="rect">
              <a:avLst/>
            </a:prstGeom>
            <a:solidFill>
              <a:srgbClr val="344373"/>
            </a:solidFill>
            <a:ln w="12700" cap="flat" cmpd="sng" algn="ctr">
              <a:solidFill>
                <a:srgbClr val="FFFFFF">
                  <a:lumMod val="75000"/>
                </a:srgbClr>
              </a:solidFill>
              <a:prstDash val="solid"/>
              <a:miter lim="800000"/>
            </a:ln>
            <a:effectLst/>
          </p:spPr>
          <p:txBody>
            <a:bodyPr wrap="square" rtlCol="0" anchor="ctr">
              <a:noAutofit/>
            </a:bodyPr>
            <a:lstStyle/>
            <a:p>
              <a:pPr algn="ctr" fontAlgn="ctr">
                <a:defRPr/>
              </a:pPr>
              <a:r>
                <a:rPr lang="en-US" sz="1200" kern="0" dirty="0">
                  <a:solidFill>
                    <a:srgbClr val="FFFFFF"/>
                  </a:solidFill>
                  <a:latin typeface="Calibri" panose="020F0502020204030204"/>
                  <a:ea typeface="微软雅黑"/>
                  <a:cs typeface="Arial"/>
                  <a:sym typeface="+mn-lt"/>
                </a:rPr>
                <a:t>Label</a:t>
              </a:r>
            </a:p>
          </p:txBody>
        </p:sp>
        <p:sp>
          <p:nvSpPr>
            <p:cNvPr id="501" name="矩形 500">
              <a:extLst>
                <a:ext uri="{FF2B5EF4-FFF2-40B4-BE49-F238E27FC236}">
                  <a16:creationId xmlns:a16="http://schemas.microsoft.com/office/drawing/2014/main" id="{5C46D375-C91F-41AC-AED8-C476FBA7756E}"/>
                </a:ext>
              </a:extLst>
            </p:cNvPr>
            <p:cNvSpPr/>
            <p:nvPr/>
          </p:nvSpPr>
          <p:spPr>
            <a:xfrm>
              <a:off x="6504705" y="1874997"/>
              <a:ext cx="485173" cy="400574"/>
            </a:xfrm>
            <a:prstGeom prst="rect">
              <a:avLst/>
            </a:prstGeom>
            <a:solidFill>
              <a:srgbClr val="344373"/>
            </a:solidFill>
            <a:ln w="12700" cap="flat" cmpd="sng" algn="ctr">
              <a:solidFill>
                <a:srgbClr val="FFFFFF">
                  <a:lumMod val="75000"/>
                </a:srgbClr>
              </a:solidFill>
              <a:prstDash val="solid"/>
              <a:miter lim="800000"/>
            </a:ln>
            <a:effectLst/>
          </p:spPr>
          <p:txBody>
            <a:bodyPr wrap="square" rtlCol="0" anchor="ctr">
              <a:noAutofit/>
            </a:bodyPr>
            <a:lstStyle/>
            <a:p>
              <a:pPr algn="ctr" fontAlgn="ctr">
                <a:defRPr/>
              </a:pPr>
              <a:r>
                <a:rPr lang="en-US" sz="1200" kern="0" dirty="0">
                  <a:solidFill>
                    <a:srgbClr val="FFFFFF"/>
                  </a:solidFill>
                  <a:latin typeface="Calibri" panose="020F0502020204030204"/>
                  <a:ea typeface="微软雅黑"/>
                  <a:cs typeface="Arial"/>
                  <a:sym typeface="+mn-lt"/>
                </a:rPr>
                <a:t>EXP</a:t>
              </a:r>
            </a:p>
          </p:txBody>
        </p:sp>
        <p:sp>
          <p:nvSpPr>
            <p:cNvPr id="502" name="矩形 501">
              <a:extLst>
                <a:ext uri="{FF2B5EF4-FFF2-40B4-BE49-F238E27FC236}">
                  <a16:creationId xmlns:a16="http://schemas.microsoft.com/office/drawing/2014/main" id="{4BF1A2C2-13FD-46B3-A6FB-FD818DF771FC}"/>
                </a:ext>
              </a:extLst>
            </p:cNvPr>
            <p:cNvSpPr/>
            <p:nvPr/>
          </p:nvSpPr>
          <p:spPr>
            <a:xfrm>
              <a:off x="6976206" y="1874997"/>
              <a:ext cx="307190" cy="400574"/>
            </a:xfrm>
            <a:prstGeom prst="rect">
              <a:avLst/>
            </a:prstGeom>
            <a:solidFill>
              <a:srgbClr val="344373"/>
            </a:solidFill>
            <a:ln w="12700" cap="flat" cmpd="sng" algn="ctr">
              <a:solidFill>
                <a:srgbClr val="FFFFFF">
                  <a:lumMod val="75000"/>
                </a:srgbClr>
              </a:solidFill>
              <a:prstDash val="solid"/>
              <a:miter lim="800000"/>
            </a:ln>
            <a:effectLst/>
          </p:spPr>
          <p:txBody>
            <a:bodyPr wrap="square" rtlCol="0" anchor="ctr">
              <a:noAutofit/>
            </a:bodyPr>
            <a:lstStyle/>
            <a:p>
              <a:pPr algn="ctr" fontAlgn="ctr">
                <a:defRPr/>
              </a:pPr>
              <a:r>
                <a:rPr lang="en-US" altLang="zh-CN" sz="1200" kern="0" dirty="0">
                  <a:solidFill>
                    <a:srgbClr val="FFFFFF"/>
                  </a:solidFill>
                  <a:latin typeface="Calibri" panose="020F0502020204030204"/>
                  <a:ea typeface="微软雅黑"/>
                  <a:cs typeface="Arial"/>
                  <a:sym typeface="+mn-lt"/>
                </a:rPr>
                <a:t>S</a:t>
              </a:r>
              <a:endParaRPr lang="en-US" sz="1200" kern="0" dirty="0">
                <a:solidFill>
                  <a:srgbClr val="FFFFFF"/>
                </a:solidFill>
                <a:latin typeface="Calibri" panose="020F0502020204030204"/>
                <a:ea typeface="微软雅黑"/>
                <a:cs typeface="Arial"/>
                <a:sym typeface="+mn-lt"/>
              </a:endParaRPr>
            </a:p>
          </p:txBody>
        </p:sp>
        <p:sp>
          <p:nvSpPr>
            <p:cNvPr id="503" name="矩形 502">
              <a:extLst>
                <a:ext uri="{FF2B5EF4-FFF2-40B4-BE49-F238E27FC236}">
                  <a16:creationId xmlns:a16="http://schemas.microsoft.com/office/drawing/2014/main" id="{36A5D45A-AA21-412A-9F26-A018375440B7}"/>
                </a:ext>
              </a:extLst>
            </p:cNvPr>
            <p:cNvSpPr/>
            <p:nvPr/>
          </p:nvSpPr>
          <p:spPr>
            <a:xfrm>
              <a:off x="7284462" y="1874995"/>
              <a:ext cx="727028" cy="400574"/>
            </a:xfrm>
            <a:prstGeom prst="rect">
              <a:avLst/>
            </a:prstGeom>
            <a:solidFill>
              <a:srgbClr val="344373"/>
            </a:solidFill>
            <a:ln w="12700" cap="flat" cmpd="sng" algn="ctr">
              <a:solidFill>
                <a:srgbClr val="FFFFFF">
                  <a:lumMod val="75000"/>
                </a:srgbClr>
              </a:solidFill>
              <a:prstDash val="solid"/>
              <a:miter lim="800000"/>
            </a:ln>
            <a:effectLst/>
          </p:spPr>
          <p:txBody>
            <a:bodyPr wrap="square" rtlCol="0" anchor="ctr">
              <a:noAutofit/>
            </a:bodyPr>
            <a:lstStyle/>
            <a:p>
              <a:pPr algn="ctr" fontAlgn="ctr">
                <a:defRPr/>
              </a:pPr>
              <a:r>
                <a:rPr lang="en-US" sz="1200" kern="0" dirty="0">
                  <a:solidFill>
                    <a:srgbClr val="FFFFFF"/>
                  </a:solidFill>
                  <a:latin typeface="Calibri" panose="020F0502020204030204"/>
                  <a:ea typeface="微软雅黑"/>
                  <a:cs typeface="Arial"/>
                  <a:sym typeface="+mn-lt"/>
                </a:rPr>
                <a:t>TTL</a:t>
              </a:r>
            </a:p>
          </p:txBody>
        </p:sp>
      </p:grpSp>
      <p:sp>
        <p:nvSpPr>
          <p:cNvPr id="504" name="下箭头 176">
            <a:extLst>
              <a:ext uri="{FF2B5EF4-FFF2-40B4-BE49-F238E27FC236}">
                <a16:creationId xmlns:a16="http://schemas.microsoft.com/office/drawing/2014/main" id="{80EBBE99-B806-43DB-8B36-D21DC179D16A}"/>
              </a:ext>
            </a:extLst>
          </p:cNvPr>
          <p:cNvSpPr/>
          <p:nvPr/>
        </p:nvSpPr>
        <p:spPr>
          <a:xfrm>
            <a:off x="1826250" y="3410578"/>
            <a:ext cx="563520" cy="506957"/>
          </a:xfrm>
          <a:prstGeom prst="downArrow">
            <a:avLst/>
          </a:prstGeom>
          <a:solidFill>
            <a:schemeClr val="tx2">
              <a:lumMod val="85000"/>
            </a:schemeClr>
          </a:solidFill>
          <a:ln w="12700" cap="flat" cmpd="sng" algn="ctr">
            <a:noFill/>
            <a:prstDash val="solid"/>
          </a:ln>
          <a:effectLst/>
        </p:spPr>
        <p:txBody>
          <a:bodyPr rtlCol="0" anchor="ctr"/>
          <a:lstStyle/>
          <a:p>
            <a:pPr algn="ctr" defTabSz="914034">
              <a:defRPr/>
            </a:pPr>
            <a:endParaRPr lang="zh-CN" altLang="en-US" sz="1599" kern="0">
              <a:solidFill>
                <a:prstClr val="white"/>
              </a:solidFill>
              <a:latin typeface="Arial"/>
              <a:ea typeface="等线" panose="02010600030101010101" pitchFamily="2" charset="-122"/>
              <a:cs typeface="Arial" panose="020B0604020202020204" pitchFamily="34" charset="0"/>
            </a:endParaRPr>
          </a:p>
        </p:txBody>
      </p:sp>
      <p:sp>
        <p:nvSpPr>
          <p:cNvPr id="505" name="矩形 504">
            <a:extLst>
              <a:ext uri="{FF2B5EF4-FFF2-40B4-BE49-F238E27FC236}">
                <a16:creationId xmlns:a16="http://schemas.microsoft.com/office/drawing/2014/main" id="{A8338617-F3DE-4E08-8F61-4FA5971AFCA4}"/>
              </a:ext>
            </a:extLst>
          </p:cNvPr>
          <p:cNvSpPr/>
          <p:nvPr/>
        </p:nvSpPr>
        <p:spPr>
          <a:xfrm>
            <a:off x="550462" y="3941815"/>
            <a:ext cx="3400151" cy="338378"/>
          </a:xfrm>
          <a:prstGeom prst="rect">
            <a:avLst/>
          </a:prstGeom>
        </p:spPr>
        <p:txBody>
          <a:bodyPr wrap="square">
            <a:spAutoFit/>
          </a:bodyPr>
          <a:lstStyle/>
          <a:p>
            <a:r>
              <a:rPr lang="en-US" altLang="zh-CN" sz="1599" dirty="0">
                <a:latin typeface="Arial"/>
                <a:ea typeface="微软雅黑"/>
                <a:cs typeface="Arial"/>
                <a:sym typeface="+mn-lt"/>
              </a:rPr>
              <a:t> U</a:t>
            </a:r>
            <a:r>
              <a:rPr lang="en-US" altLang="zh-CN" sz="1599" dirty="0">
                <a:latin typeface="Arial"/>
                <a:ea typeface="微软雅黑"/>
                <a:sym typeface="+mn-lt"/>
              </a:rPr>
              <a:t>nified &amp; simplified Protocols</a:t>
            </a:r>
            <a:endParaRPr lang="zh-CN" altLang="en-US" sz="1599" dirty="0">
              <a:latin typeface="Arial"/>
              <a:ea typeface="微软雅黑"/>
            </a:endParaRPr>
          </a:p>
        </p:txBody>
      </p:sp>
      <p:sp>
        <p:nvSpPr>
          <p:cNvPr id="506" name="文本框 505">
            <a:extLst>
              <a:ext uri="{FF2B5EF4-FFF2-40B4-BE49-F238E27FC236}">
                <a16:creationId xmlns:a16="http://schemas.microsoft.com/office/drawing/2014/main" id="{2FF7D1D5-DD95-41B2-A576-C2205346055E}"/>
              </a:ext>
            </a:extLst>
          </p:cNvPr>
          <p:cNvSpPr txBox="1"/>
          <p:nvPr/>
        </p:nvSpPr>
        <p:spPr>
          <a:xfrm>
            <a:off x="4448998" y="3941815"/>
            <a:ext cx="3604339" cy="478743"/>
          </a:xfrm>
          <a:prstGeom prst="rect">
            <a:avLst/>
          </a:prstGeom>
          <a:noFill/>
        </p:spPr>
        <p:txBody>
          <a:bodyPr vert="horz" wrap="square" rtlCol="0">
            <a:noAutofit/>
          </a:bodyPr>
          <a:lstStyle/>
          <a:p>
            <a:pPr defTabSz="914021" fontAlgn="ctr"/>
            <a:r>
              <a:rPr lang="en-US" sz="1599" dirty="0">
                <a:latin typeface="Arial"/>
                <a:ea typeface="微软雅黑"/>
                <a:sym typeface="+mn-lt"/>
              </a:rPr>
              <a:t>Programmable Paths &amp; Services</a:t>
            </a:r>
          </a:p>
        </p:txBody>
      </p:sp>
      <p:sp>
        <p:nvSpPr>
          <p:cNvPr id="507" name="文本框 506">
            <a:extLst>
              <a:ext uri="{FF2B5EF4-FFF2-40B4-BE49-F238E27FC236}">
                <a16:creationId xmlns:a16="http://schemas.microsoft.com/office/drawing/2014/main" id="{C0DEF7E6-33A2-49BA-A947-BF8E8D723221}"/>
              </a:ext>
            </a:extLst>
          </p:cNvPr>
          <p:cNvSpPr txBox="1"/>
          <p:nvPr/>
        </p:nvSpPr>
        <p:spPr>
          <a:xfrm>
            <a:off x="8550988" y="3941816"/>
            <a:ext cx="3285324" cy="499231"/>
          </a:xfrm>
          <a:prstGeom prst="rect">
            <a:avLst/>
          </a:prstGeom>
          <a:noFill/>
        </p:spPr>
        <p:txBody>
          <a:bodyPr vert="horz" wrap="square" rtlCol="0">
            <a:noAutofit/>
          </a:bodyPr>
          <a:lstStyle/>
          <a:p>
            <a:pPr defTabSz="914021" fontAlgn="ctr"/>
            <a:r>
              <a:rPr lang="en-US" sz="1599" dirty="0">
                <a:latin typeface="Arial"/>
                <a:ea typeface="微软雅黑"/>
                <a:sym typeface="+mn-lt"/>
              </a:rPr>
              <a:t>Programmable Applications</a:t>
            </a:r>
          </a:p>
        </p:txBody>
      </p:sp>
      <p:sp>
        <p:nvSpPr>
          <p:cNvPr id="508" name="下箭头 176">
            <a:extLst>
              <a:ext uri="{FF2B5EF4-FFF2-40B4-BE49-F238E27FC236}">
                <a16:creationId xmlns:a16="http://schemas.microsoft.com/office/drawing/2014/main" id="{46504F93-0DAE-4DC2-8B8B-9B3F362535F6}"/>
              </a:ext>
            </a:extLst>
          </p:cNvPr>
          <p:cNvSpPr/>
          <p:nvPr/>
        </p:nvSpPr>
        <p:spPr>
          <a:xfrm>
            <a:off x="5833329" y="3410578"/>
            <a:ext cx="563520" cy="506957"/>
          </a:xfrm>
          <a:prstGeom prst="downArrow">
            <a:avLst/>
          </a:prstGeom>
          <a:solidFill>
            <a:schemeClr val="tx2">
              <a:lumMod val="85000"/>
            </a:schemeClr>
          </a:solidFill>
          <a:ln w="12700" cap="flat" cmpd="sng" algn="ctr">
            <a:noFill/>
            <a:prstDash val="solid"/>
          </a:ln>
          <a:effectLst/>
        </p:spPr>
        <p:txBody>
          <a:bodyPr rtlCol="0" anchor="ctr"/>
          <a:lstStyle/>
          <a:p>
            <a:pPr algn="ctr"/>
            <a:endParaRPr lang="zh-CN" altLang="en-US" sz="1599" kern="0">
              <a:solidFill>
                <a:prstClr val="white"/>
              </a:solidFill>
              <a:latin typeface="Arial"/>
              <a:ea typeface="等线" panose="02010600030101010101" pitchFamily="2" charset="-122"/>
              <a:cs typeface="Arial" panose="020B0604020202020204" pitchFamily="34" charset="0"/>
            </a:endParaRPr>
          </a:p>
        </p:txBody>
      </p:sp>
      <p:sp>
        <p:nvSpPr>
          <p:cNvPr id="509" name="下箭头 176">
            <a:extLst>
              <a:ext uri="{FF2B5EF4-FFF2-40B4-BE49-F238E27FC236}">
                <a16:creationId xmlns:a16="http://schemas.microsoft.com/office/drawing/2014/main" id="{13F02A4E-113B-4EAA-8D9E-44F27E45A8F7}"/>
              </a:ext>
            </a:extLst>
          </p:cNvPr>
          <p:cNvSpPr/>
          <p:nvPr/>
        </p:nvSpPr>
        <p:spPr>
          <a:xfrm>
            <a:off x="9692715" y="3410578"/>
            <a:ext cx="563520" cy="506957"/>
          </a:xfrm>
          <a:prstGeom prst="downArrow">
            <a:avLst/>
          </a:prstGeom>
          <a:solidFill>
            <a:schemeClr val="tx2">
              <a:lumMod val="85000"/>
            </a:schemeClr>
          </a:solidFill>
          <a:ln w="12700" cap="flat" cmpd="sng" algn="ctr">
            <a:noFill/>
            <a:prstDash val="solid"/>
          </a:ln>
          <a:effectLst/>
        </p:spPr>
        <p:txBody>
          <a:bodyPr rtlCol="0" anchor="ctr"/>
          <a:lstStyle/>
          <a:p>
            <a:pPr algn="ctr"/>
            <a:endParaRPr lang="zh-CN" altLang="en-US" sz="1599" kern="0">
              <a:solidFill>
                <a:prstClr val="white"/>
              </a:solidFill>
              <a:latin typeface="Arial"/>
              <a:ea typeface="等线" panose="02010600030101010101" pitchFamily="2" charset="-122"/>
              <a:cs typeface="Arial" panose="020B0604020202020204" pitchFamily="34" charset="0"/>
            </a:endParaRPr>
          </a:p>
        </p:txBody>
      </p:sp>
      <p:sp>
        <p:nvSpPr>
          <p:cNvPr id="140" name="圆角矩形 70">
            <a:extLst>
              <a:ext uri="{FF2B5EF4-FFF2-40B4-BE49-F238E27FC236}">
                <a16:creationId xmlns:a16="http://schemas.microsoft.com/office/drawing/2014/main" id="{70B1EB14-78E2-49EB-B40E-6797B6112F2A}"/>
              </a:ext>
            </a:extLst>
          </p:cNvPr>
          <p:cNvSpPr/>
          <p:nvPr/>
        </p:nvSpPr>
        <p:spPr bwMode="auto">
          <a:xfrm>
            <a:off x="8027934" y="1762516"/>
            <a:ext cx="3587285" cy="4359117"/>
          </a:xfrm>
          <a:prstGeom prst="rect">
            <a:avLst/>
          </a:prstGeom>
          <a:gradFill>
            <a:gsLst>
              <a:gs pos="40000">
                <a:sysClr val="window" lastClr="FFFFFF">
                  <a:lumMod val="65000"/>
                  <a:alpha val="10000"/>
                </a:sysClr>
              </a:gs>
              <a:gs pos="100000">
                <a:sysClr val="window" lastClr="FFFFFF">
                  <a:lumMod val="65000"/>
                  <a:alpha val="0"/>
                </a:sysClr>
              </a:gs>
            </a:gsLst>
            <a:lin ang="5400000" scaled="0"/>
          </a:gradFill>
          <a:ln w="12700">
            <a:gradFill>
              <a:gsLst>
                <a:gs pos="11000">
                  <a:sysClr val="window" lastClr="FFFFFF">
                    <a:lumMod val="65000"/>
                    <a:alpha val="30000"/>
                  </a:sysClr>
                </a:gs>
                <a:gs pos="100000">
                  <a:sysClr val="window" lastClr="FFFFFF">
                    <a:lumMod val="65000"/>
                    <a:alpha val="0"/>
                  </a:sysClr>
                </a:gs>
              </a:gsLst>
              <a:lin ang="5400000" scaled="0"/>
            </a:gradFill>
          </a:ln>
        </p:spPr>
        <p:txBody>
          <a:bodyPr vert="horz" wrap="square" lIns="91404" tIns="45702" rIns="91404" bIns="45702" numCol="1" anchor="t" anchorCtr="0" compatLnSpc="1">
            <a:prstTxWarp prst="textNoShape">
              <a:avLst/>
            </a:prstTxWarp>
            <a:noAutofit/>
          </a:bodyPr>
          <a:lstStyle/>
          <a:p>
            <a:pPr algn="ctr" defTabSz="914034" fontAlgn="ctr">
              <a:lnSpc>
                <a:spcPct val="150000"/>
              </a:lnSpc>
              <a:defRPr/>
            </a:pPr>
            <a:endParaRPr lang="en-US" altLang="zh-CN" sz="1200" b="1"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Huawei Sans" panose="020C0503030203020204" pitchFamily="34" charset="0"/>
            </a:endParaRPr>
          </a:p>
        </p:txBody>
      </p:sp>
    </p:spTree>
    <p:extLst>
      <p:ext uri="{BB962C8B-B14F-4D97-AF65-F5344CB8AC3E}">
        <p14:creationId xmlns:p14="http://schemas.microsoft.com/office/powerpoint/2010/main" val="214852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a:extLst>
              <a:ext uri="{FF2B5EF4-FFF2-40B4-BE49-F238E27FC236}">
                <a16:creationId xmlns:a16="http://schemas.microsoft.com/office/drawing/2014/main" id="{C659317F-DCE9-487A-980F-841FB0211A50}"/>
              </a:ext>
            </a:extLst>
          </p:cNvPr>
          <p:cNvSpPr txBox="1">
            <a:spLocks/>
          </p:cNvSpPr>
          <p:nvPr/>
        </p:nvSpPr>
        <p:spPr>
          <a:xfrm>
            <a:off x="599206" y="397101"/>
            <a:ext cx="10573416" cy="576037"/>
          </a:xfrm>
          <a:prstGeom prst="rect">
            <a:avLst/>
          </a:prstGeom>
        </p:spPr>
        <p:txBody>
          <a:bodyPr vert="horz" wrap="none" lIns="91404" tIns="45702" rIns="91404" bIns="45702" rtlCol="0" anchor="t">
            <a:noAutofit/>
          </a:bodyPr>
          <a:lstStyle>
            <a:lvl1pPr defTabSz="914491">
              <a:lnSpc>
                <a:spcPct val="100000"/>
              </a:lnSpc>
              <a:spcBef>
                <a:spcPct val="0"/>
              </a:spcBef>
              <a:buNone/>
              <a:defRPr sz="2800" b="1">
                <a:solidFill>
                  <a:schemeClr val="tx2"/>
                </a:solidFill>
                <a:latin typeface="+mj-lt"/>
                <a:ea typeface="+mj-ea"/>
                <a:cs typeface="+mj-cs"/>
              </a:defRPr>
            </a:lvl1pPr>
          </a:lstStyle>
          <a:p>
            <a:pPr>
              <a:defRPr/>
            </a:pPr>
            <a:r>
              <a:rPr lang="en-US" sz="2799" b="0" dirty="0">
                <a:latin typeface="Arial"/>
                <a:ea typeface="黑体"/>
                <a:cs typeface="Arial"/>
              </a:rPr>
              <a:t>SRv6 Related Standards Progress</a:t>
            </a:r>
          </a:p>
        </p:txBody>
      </p:sp>
      <p:graphicFrame>
        <p:nvGraphicFramePr>
          <p:cNvPr id="9" name="表格 8">
            <a:extLst>
              <a:ext uri="{FF2B5EF4-FFF2-40B4-BE49-F238E27FC236}">
                <a16:creationId xmlns:a16="http://schemas.microsoft.com/office/drawing/2014/main" id="{B2A895B8-6A57-47D8-9B02-0BFE5533B5C5}"/>
              </a:ext>
            </a:extLst>
          </p:cNvPr>
          <p:cNvGraphicFramePr>
            <a:graphicFrameLocks noGrp="1"/>
          </p:cNvGraphicFramePr>
          <p:nvPr>
            <p:extLst/>
          </p:nvPr>
        </p:nvGraphicFramePr>
        <p:xfrm>
          <a:off x="749643" y="999009"/>
          <a:ext cx="10692715" cy="5011382"/>
        </p:xfrm>
        <a:graphic>
          <a:graphicData uri="http://schemas.openxmlformats.org/drawingml/2006/table">
            <a:tbl>
              <a:tblPr/>
              <a:tblGrid>
                <a:gridCol w="1137778">
                  <a:extLst>
                    <a:ext uri="{9D8B030D-6E8A-4147-A177-3AD203B41FA5}">
                      <a16:colId xmlns:a16="http://schemas.microsoft.com/office/drawing/2014/main" val="1533786284"/>
                    </a:ext>
                  </a:extLst>
                </a:gridCol>
                <a:gridCol w="5898765">
                  <a:extLst>
                    <a:ext uri="{9D8B030D-6E8A-4147-A177-3AD203B41FA5}">
                      <a16:colId xmlns:a16="http://schemas.microsoft.com/office/drawing/2014/main" val="1708722275"/>
                    </a:ext>
                  </a:extLst>
                </a:gridCol>
                <a:gridCol w="2593332">
                  <a:extLst>
                    <a:ext uri="{9D8B030D-6E8A-4147-A177-3AD203B41FA5}">
                      <a16:colId xmlns:a16="http://schemas.microsoft.com/office/drawing/2014/main" val="3673310219"/>
                    </a:ext>
                  </a:extLst>
                </a:gridCol>
                <a:gridCol w="1062840">
                  <a:extLst>
                    <a:ext uri="{9D8B030D-6E8A-4147-A177-3AD203B41FA5}">
                      <a16:colId xmlns:a16="http://schemas.microsoft.com/office/drawing/2014/main" val="1546607952"/>
                    </a:ext>
                  </a:extLst>
                </a:gridCol>
              </a:tblGrid>
              <a:tr h="172877">
                <a:tc>
                  <a:txBody>
                    <a:bodyPr/>
                    <a:lstStyle/>
                    <a:p>
                      <a:pPr algn="ctr" fontAlgn="ctr"/>
                      <a:r>
                        <a:rPr lang="en-US" sz="1100" b="1" i="0" u="none" strike="noStrike" dirty="0">
                          <a:solidFill>
                            <a:srgbClr val="000000"/>
                          </a:solidFill>
                          <a:effectLst/>
                          <a:latin typeface="Arial" panose="020B0604020202020204" pitchFamily="34" charset="0"/>
                          <a:ea typeface="等线" panose="02010600030101010101" pitchFamily="2" charset="-122"/>
                        </a:rPr>
                        <a:t>Area</a:t>
                      </a:r>
                      <a:endParaRPr lang="zh-CN" sz="1100" b="1" i="0" u="none" strike="noStrike" dirty="0">
                        <a:solidFill>
                          <a:srgbClr val="000000"/>
                        </a:solidFill>
                        <a:effectLst/>
                        <a:latin typeface="Arial" panose="020B0604020202020204" pitchFamily="34" charset="0"/>
                        <a:ea typeface="等线" panose="02010600030101010101" pitchFamily="2" charset="-122"/>
                      </a:endParaRPr>
                    </a:p>
                  </a:txBody>
                  <a:tcPr marL="5303" marR="5303" marT="5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100" b="1" i="0" u="none" strike="noStrike" dirty="0">
                          <a:solidFill>
                            <a:srgbClr val="000000"/>
                          </a:solidFill>
                          <a:effectLst/>
                          <a:latin typeface="Arial" panose="020B0604020202020204" pitchFamily="34" charset="0"/>
                          <a:ea typeface="等线" panose="02010600030101010101" pitchFamily="2" charset="-122"/>
                        </a:rPr>
                        <a:t>Topic</a:t>
                      </a:r>
                      <a:endParaRPr lang="zh-CN" sz="1100" b="1" i="0" u="none" strike="noStrike" dirty="0">
                        <a:solidFill>
                          <a:srgbClr val="000000"/>
                        </a:solidFill>
                        <a:effectLst/>
                        <a:latin typeface="Arial" panose="020B0604020202020204" pitchFamily="34" charset="0"/>
                        <a:ea typeface="等线" panose="02010600030101010101" pitchFamily="2" charset="-122"/>
                      </a:endParaRPr>
                    </a:p>
                  </a:txBody>
                  <a:tcPr marL="5303" marR="5303" marT="5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100" b="1" i="0" u="none" strike="noStrike" dirty="0">
                          <a:solidFill>
                            <a:srgbClr val="000000"/>
                          </a:solidFill>
                          <a:effectLst/>
                          <a:latin typeface="Arial" panose="020B0604020202020204" pitchFamily="34" charset="0"/>
                          <a:ea typeface="等线" panose="02010600030101010101" pitchFamily="2" charset="-122"/>
                        </a:rPr>
                        <a:t>Draft</a:t>
                      </a:r>
                      <a:endParaRPr lang="zh-CN" sz="1100" b="1" i="0" u="none" strike="noStrike" dirty="0">
                        <a:solidFill>
                          <a:srgbClr val="000000"/>
                        </a:solidFill>
                        <a:effectLst/>
                        <a:latin typeface="Arial" panose="020B0604020202020204" pitchFamily="34" charset="0"/>
                        <a:ea typeface="等线" panose="02010600030101010101" pitchFamily="2" charset="-122"/>
                      </a:endParaRPr>
                    </a:p>
                  </a:txBody>
                  <a:tcPr marL="5303" marR="5303" marT="5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zh-CN" sz="1100" b="1" i="0" u="none" strike="noStrike" dirty="0">
                          <a:solidFill>
                            <a:srgbClr val="000000"/>
                          </a:solidFill>
                          <a:effectLst/>
                          <a:latin typeface="Arial" panose="020B0604020202020204" pitchFamily="34" charset="0"/>
                          <a:ea typeface="等线" panose="02010600030101010101" pitchFamily="2" charset="-122"/>
                        </a:rPr>
                        <a:t>work group</a:t>
                      </a:r>
                    </a:p>
                  </a:txBody>
                  <a:tcPr marL="5303" marR="5303" marT="5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362471278"/>
                  </a:ext>
                </a:extLst>
              </a:tr>
              <a:tr h="142409">
                <a:tc>
                  <a:txBody>
                    <a:bodyPr/>
                    <a:lstStyle/>
                    <a:p>
                      <a:pPr algn="l" fontAlgn="ctr"/>
                      <a:r>
                        <a:rPr lang="en-US" sz="900" b="0" i="0" u="none" strike="noStrike" dirty="0">
                          <a:solidFill>
                            <a:srgbClr val="000000"/>
                          </a:solidFill>
                          <a:effectLst/>
                          <a:latin typeface="Arial" panose="020B0604020202020204" pitchFamily="34" charset="0"/>
                          <a:ea typeface="等线" panose="02010600030101010101" pitchFamily="2" charset="-122"/>
                        </a:rPr>
                        <a:t>Architecture</a:t>
                      </a:r>
                      <a:endParaRPr lang="zh-CN" sz="900" b="0" i="0" u="none" strike="noStrike" dirty="0">
                        <a:solidFill>
                          <a:srgbClr val="000000"/>
                        </a:solidFill>
                        <a:effectLst/>
                        <a:latin typeface="Arial" panose="020B0604020202020204" pitchFamily="34" charset="0"/>
                        <a:ea typeface="等线" panose="02010600030101010101" pitchFamily="2" charset="-122"/>
                      </a:endParaRPr>
                    </a:p>
                  </a:txBody>
                  <a:tcPr marL="5303" marR="5303" marT="5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Arial" panose="020B0604020202020204" pitchFamily="34" charset="0"/>
                          <a:ea typeface="等线" panose="02010600030101010101" pitchFamily="2" charset="-122"/>
                        </a:rPr>
                        <a:t>SRv6 Network Programming</a:t>
                      </a:r>
                      <a:endParaRPr lang="zh-CN" sz="900" b="0" i="0" u="none" strike="noStrike">
                        <a:solidFill>
                          <a:srgbClr val="000000"/>
                        </a:solidFill>
                        <a:effectLst/>
                        <a:latin typeface="Arial" panose="020B0604020202020204" pitchFamily="34" charset="0"/>
                        <a:ea typeface="等线" panose="02010600030101010101" pitchFamily="2" charset="-122"/>
                      </a:endParaRPr>
                    </a:p>
                  </a:txBody>
                  <a:tcPr marL="5303" marR="5303" marT="5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Arial" panose="020B0604020202020204" pitchFamily="34" charset="0"/>
                          <a:ea typeface="等线" panose="02010600030101010101" pitchFamily="2" charset="-122"/>
                        </a:rPr>
                        <a:t>RFC8986</a:t>
                      </a:r>
                      <a:endParaRPr lang="zh-CN" sz="900" b="0" i="0" u="none" strike="noStrike">
                        <a:solidFill>
                          <a:srgbClr val="000000"/>
                        </a:solidFill>
                        <a:effectLst/>
                        <a:latin typeface="Arial" panose="020B0604020202020204" pitchFamily="34" charset="0"/>
                        <a:ea typeface="等线" panose="02010600030101010101" pitchFamily="2" charset="-122"/>
                      </a:endParaRPr>
                    </a:p>
                  </a:txBody>
                  <a:tcPr marL="5303" marR="5303" marT="5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sz="900" b="0" i="0" u="none" strike="noStrike" dirty="0">
                          <a:solidFill>
                            <a:srgbClr val="000000"/>
                          </a:solidFill>
                          <a:effectLst/>
                          <a:latin typeface="Arial" panose="020B0604020202020204" pitchFamily="34" charset="0"/>
                          <a:ea typeface="等线" panose="02010600030101010101" pitchFamily="2" charset="-122"/>
                        </a:rPr>
                        <a:t>spring</a:t>
                      </a:r>
                    </a:p>
                  </a:txBody>
                  <a:tcPr marL="5303" marR="5303" marT="5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0261292"/>
                  </a:ext>
                </a:extLst>
              </a:tr>
              <a:tr h="142409">
                <a:tc>
                  <a:txBody>
                    <a:bodyPr/>
                    <a:lstStyle/>
                    <a:p>
                      <a:pPr algn="l" fontAlgn="ctr"/>
                      <a:r>
                        <a:rPr lang="en-US" sz="900" b="0" i="0" u="none" strike="noStrike" dirty="0">
                          <a:solidFill>
                            <a:srgbClr val="000000"/>
                          </a:solidFill>
                          <a:effectLst/>
                          <a:latin typeface="Arial" panose="020B0604020202020204" pitchFamily="34" charset="0"/>
                          <a:ea typeface="等线" panose="02010600030101010101" pitchFamily="2" charset="-122"/>
                        </a:rPr>
                        <a:t>SRH</a:t>
                      </a:r>
                      <a:endParaRPr lang="zh-CN" sz="900" b="0" i="0" u="none" strike="noStrike" dirty="0">
                        <a:solidFill>
                          <a:srgbClr val="000000"/>
                        </a:solidFill>
                        <a:effectLst/>
                        <a:latin typeface="Arial" panose="020B0604020202020204" pitchFamily="34" charset="0"/>
                        <a:ea typeface="等线" panose="02010600030101010101" pitchFamily="2" charset="-122"/>
                      </a:endParaRPr>
                    </a:p>
                  </a:txBody>
                  <a:tcPr marL="5303" marR="5303" marT="5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dirty="0">
                          <a:solidFill>
                            <a:srgbClr val="000000"/>
                          </a:solidFill>
                          <a:effectLst/>
                          <a:latin typeface="Arial" panose="020B0604020202020204" pitchFamily="34" charset="0"/>
                          <a:ea typeface="等线" panose="02010600030101010101" pitchFamily="2" charset="-122"/>
                        </a:rPr>
                        <a:t>IPv6 Segment Routing Header (SRH)</a:t>
                      </a:r>
                      <a:endParaRPr lang="zh-CN" sz="900" b="0" i="0" u="none" strike="noStrike" dirty="0">
                        <a:solidFill>
                          <a:srgbClr val="000000"/>
                        </a:solidFill>
                        <a:effectLst/>
                        <a:latin typeface="Arial" panose="020B0604020202020204" pitchFamily="34" charset="0"/>
                        <a:ea typeface="等线" panose="02010600030101010101" pitchFamily="2" charset="-122"/>
                      </a:endParaRPr>
                    </a:p>
                  </a:txBody>
                  <a:tcPr marL="5303" marR="5303" marT="5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Arial" panose="020B0604020202020204" pitchFamily="34" charset="0"/>
                          <a:ea typeface="等线" panose="02010600030101010101" pitchFamily="2" charset="-122"/>
                        </a:rPr>
                        <a:t>RFC8754</a:t>
                      </a:r>
                      <a:endParaRPr lang="zh-CN" sz="900" b="0" i="0" u="none" strike="noStrike">
                        <a:solidFill>
                          <a:srgbClr val="000000"/>
                        </a:solidFill>
                        <a:effectLst/>
                        <a:latin typeface="Arial" panose="020B0604020202020204" pitchFamily="34" charset="0"/>
                        <a:ea typeface="等线" panose="02010600030101010101" pitchFamily="2" charset="-122"/>
                      </a:endParaRPr>
                    </a:p>
                  </a:txBody>
                  <a:tcPr marL="5303" marR="5303" marT="5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sz="900" b="0" i="0" u="none" strike="noStrike">
                          <a:solidFill>
                            <a:srgbClr val="000000"/>
                          </a:solidFill>
                          <a:effectLst/>
                          <a:latin typeface="Arial" panose="020B0604020202020204" pitchFamily="34" charset="0"/>
                          <a:ea typeface="等线" panose="02010600030101010101" pitchFamily="2" charset="-122"/>
                        </a:rPr>
                        <a:t>6man</a:t>
                      </a:r>
                    </a:p>
                  </a:txBody>
                  <a:tcPr marL="5303" marR="5303" marT="5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1131733"/>
                  </a:ext>
                </a:extLst>
              </a:tr>
              <a:tr h="142409">
                <a:tc rowSpan="5">
                  <a:txBody>
                    <a:bodyPr/>
                    <a:lstStyle/>
                    <a:p>
                      <a:pPr algn="l" fontAlgn="ctr"/>
                      <a:r>
                        <a:rPr lang="en-US" sz="900" b="0" i="0" u="none" strike="noStrike" dirty="0">
                          <a:solidFill>
                            <a:srgbClr val="000000"/>
                          </a:solidFill>
                          <a:effectLst/>
                          <a:latin typeface="Arial" panose="020B0604020202020204" pitchFamily="34" charset="0"/>
                          <a:ea typeface="等线" panose="02010600030101010101" pitchFamily="2" charset="-122"/>
                        </a:rPr>
                        <a:t>IGP</a:t>
                      </a:r>
                      <a:endParaRPr lang="zh-CN" sz="900" b="0" i="0" u="none" strike="noStrike" dirty="0">
                        <a:solidFill>
                          <a:srgbClr val="000000"/>
                        </a:solidFill>
                        <a:effectLst/>
                        <a:latin typeface="Arial" panose="020B0604020202020204" pitchFamily="34" charset="0"/>
                        <a:ea typeface="等线" panose="02010600030101010101" pitchFamily="2" charset="-122"/>
                      </a:endParaRPr>
                    </a:p>
                  </a:txBody>
                  <a:tcPr marL="5303" marR="5303" marT="5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dirty="0">
                          <a:solidFill>
                            <a:srgbClr val="000000"/>
                          </a:solidFill>
                          <a:effectLst/>
                          <a:latin typeface="Arial" panose="020B0604020202020204" pitchFamily="34" charset="0"/>
                          <a:ea typeface="等线" panose="02010600030101010101" pitchFamily="2" charset="-122"/>
                        </a:rPr>
                        <a:t>ISIS Extensions for SRv6</a:t>
                      </a:r>
                      <a:endParaRPr lang="zh-CN" sz="900" b="0" i="0" u="none" strike="noStrike" dirty="0">
                        <a:solidFill>
                          <a:srgbClr val="000000"/>
                        </a:solidFill>
                        <a:effectLst/>
                        <a:latin typeface="Arial" panose="020B0604020202020204" pitchFamily="34" charset="0"/>
                        <a:ea typeface="等线" panose="02010600030101010101" pitchFamily="2" charset="-122"/>
                      </a:endParaRPr>
                    </a:p>
                  </a:txBody>
                  <a:tcPr marL="5303" marR="5303" marT="5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Arial" panose="020B0604020202020204" pitchFamily="34" charset="0"/>
                          <a:ea typeface="等线" panose="02010600030101010101" pitchFamily="2" charset="-122"/>
                        </a:rPr>
                        <a:t>draft-ietf-lsr-isis-srv6-extensions</a:t>
                      </a:r>
                      <a:endParaRPr lang="zh-CN" sz="900" b="0" i="0" u="none" strike="noStrike">
                        <a:solidFill>
                          <a:srgbClr val="000000"/>
                        </a:solidFill>
                        <a:effectLst/>
                        <a:latin typeface="Arial" panose="020B0604020202020204" pitchFamily="34" charset="0"/>
                        <a:ea typeface="等线" panose="02010600030101010101" pitchFamily="2" charset="-122"/>
                      </a:endParaRPr>
                    </a:p>
                  </a:txBody>
                  <a:tcPr marL="5303" marR="5303" marT="5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sz="900" b="0" i="0" u="none" strike="noStrike">
                          <a:solidFill>
                            <a:srgbClr val="000000"/>
                          </a:solidFill>
                          <a:effectLst/>
                          <a:latin typeface="Arial" panose="020B0604020202020204" pitchFamily="34" charset="0"/>
                          <a:ea typeface="等线" panose="02010600030101010101" pitchFamily="2" charset="-122"/>
                        </a:rPr>
                        <a:t>lsr</a:t>
                      </a:r>
                    </a:p>
                  </a:txBody>
                  <a:tcPr marL="5303" marR="5303" marT="5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4244730"/>
                  </a:ext>
                </a:extLst>
              </a:tr>
              <a:tr h="142409">
                <a:tc vMerge="1">
                  <a:txBody>
                    <a:bodyPr/>
                    <a:lstStyle/>
                    <a:p>
                      <a:endParaRPr lang="zh-CN" altLang="en-US"/>
                    </a:p>
                  </a:txBody>
                  <a:tcPr/>
                </a:tc>
                <a:tc>
                  <a:txBody>
                    <a:bodyPr/>
                    <a:lstStyle/>
                    <a:p>
                      <a:pPr algn="l" fontAlgn="ctr"/>
                      <a:r>
                        <a:rPr lang="en-US" sz="900" b="0" i="0" u="none" strike="noStrike" dirty="0">
                          <a:solidFill>
                            <a:srgbClr val="000000"/>
                          </a:solidFill>
                          <a:effectLst/>
                          <a:latin typeface="Arial" panose="020B0604020202020204" pitchFamily="34" charset="0"/>
                          <a:ea typeface="等线" panose="02010600030101010101" pitchFamily="2" charset="-122"/>
                        </a:rPr>
                        <a:t>OSPFv3 Extensions for SRv6</a:t>
                      </a:r>
                      <a:endParaRPr lang="zh-CN" sz="900" b="0" i="0" u="none" strike="noStrike" dirty="0">
                        <a:solidFill>
                          <a:srgbClr val="000000"/>
                        </a:solidFill>
                        <a:effectLst/>
                        <a:latin typeface="Arial" panose="020B0604020202020204" pitchFamily="34" charset="0"/>
                        <a:ea typeface="等线" panose="02010600030101010101" pitchFamily="2" charset="-122"/>
                      </a:endParaRPr>
                    </a:p>
                  </a:txBody>
                  <a:tcPr marL="5303" marR="5303" marT="5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Arial" panose="020B0604020202020204" pitchFamily="34" charset="0"/>
                          <a:ea typeface="等线" panose="02010600030101010101" pitchFamily="2" charset="-122"/>
                        </a:rPr>
                        <a:t>draft-ietf-lsr-ospfv3-srv6-extensions</a:t>
                      </a:r>
                      <a:endParaRPr lang="zh-CN" sz="900" b="0" i="0" u="none" strike="noStrike">
                        <a:solidFill>
                          <a:srgbClr val="000000"/>
                        </a:solidFill>
                        <a:effectLst/>
                        <a:latin typeface="Arial" panose="020B0604020202020204" pitchFamily="34" charset="0"/>
                        <a:ea typeface="等线" panose="02010600030101010101" pitchFamily="2" charset="-122"/>
                      </a:endParaRPr>
                    </a:p>
                  </a:txBody>
                  <a:tcPr marL="5303" marR="5303" marT="5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sz="900" b="0" i="0" u="none" strike="noStrike">
                          <a:solidFill>
                            <a:srgbClr val="000000"/>
                          </a:solidFill>
                          <a:effectLst/>
                          <a:latin typeface="Arial" panose="020B0604020202020204" pitchFamily="34" charset="0"/>
                          <a:ea typeface="等线" panose="02010600030101010101" pitchFamily="2" charset="-122"/>
                        </a:rPr>
                        <a:t>lsr</a:t>
                      </a:r>
                    </a:p>
                  </a:txBody>
                  <a:tcPr marL="5303" marR="5303" marT="5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1119280"/>
                  </a:ext>
                </a:extLst>
              </a:tr>
              <a:tr h="142409">
                <a:tc vMerge="1">
                  <a:txBody>
                    <a:bodyPr/>
                    <a:lstStyle/>
                    <a:p>
                      <a:endParaRPr lang="zh-CN" altLang="en-US"/>
                    </a:p>
                  </a:txBody>
                  <a:tcPr/>
                </a:tc>
                <a:tc>
                  <a:txBody>
                    <a:bodyPr/>
                    <a:lstStyle/>
                    <a:p>
                      <a:pPr algn="l" fontAlgn="ctr"/>
                      <a:r>
                        <a:rPr lang="zh-CN" sz="900" b="0" i="0" u="none" strike="noStrike" dirty="0">
                          <a:solidFill>
                            <a:srgbClr val="000000"/>
                          </a:solidFill>
                          <a:effectLst/>
                          <a:latin typeface="Arial" panose="020B0604020202020204" pitchFamily="34" charset="0"/>
                          <a:ea typeface="等线" panose="02010600030101010101" pitchFamily="2" charset="-122"/>
                        </a:rPr>
                        <a:t>BGP Link State Extensions for SRv6</a:t>
                      </a:r>
                    </a:p>
                  </a:txBody>
                  <a:tcPr marL="5303" marR="5303" marT="5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sz="900" b="0" i="0" u="none" strike="noStrike">
                          <a:solidFill>
                            <a:srgbClr val="000000"/>
                          </a:solidFill>
                          <a:effectLst/>
                          <a:latin typeface="Arial" panose="020B0604020202020204" pitchFamily="34" charset="0"/>
                          <a:ea typeface="等线" panose="02010600030101010101" pitchFamily="2" charset="-122"/>
                        </a:rPr>
                        <a:t>draft-ietf-idr-bgpls-srv6-ext-14</a:t>
                      </a:r>
                    </a:p>
                  </a:txBody>
                  <a:tcPr marL="5303" marR="5303" marT="5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sz="900" b="0" i="0" u="none" strike="noStrike">
                          <a:solidFill>
                            <a:srgbClr val="000000"/>
                          </a:solidFill>
                          <a:effectLst/>
                          <a:latin typeface="Arial" panose="020B0604020202020204" pitchFamily="34" charset="0"/>
                          <a:ea typeface="等线" panose="02010600030101010101" pitchFamily="2" charset="-122"/>
                        </a:rPr>
                        <a:t>idr</a:t>
                      </a:r>
                    </a:p>
                  </a:txBody>
                  <a:tcPr marL="5303" marR="5303" marT="5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4500127"/>
                  </a:ext>
                </a:extLst>
              </a:tr>
              <a:tr h="142409">
                <a:tc vMerge="1">
                  <a:txBody>
                    <a:bodyPr/>
                    <a:lstStyle/>
                    <a:p>
                      <a:endParaRPr lang="zh-CN" altLang="en-US"/>
                    </a:p>
                  </a:txBody>
                  <a:tcPr/>
                </a:tc>
                <a:tc>
                  <a:txBody>
                    <a:bodyPr/>
                    <a:lstStyle/>
                    <a:p>
                      <a:pPr algn="l" fontAlgn="ctr"/>
                      <a:r>
                        <a:rPr lang="zh-CN" sz="900" b="0" i="0" u="none" strike="noStrike" dirty="0">
                          <a:solidFill>
                            <a:srgbClr val="000000"/>
                          </a:solidFill>
                          <a:effectLst/>
                          <a:latin typeface="Arial" panose="020B0604020202020204" pitchFamily="34" charset="0"/>
                          <a:ea typeface="等线" panose="02010600030101010101" pitchFamily="2" charset="-122"/>
                        </a:rPr>
                        <a:t>Path Computation Element Communication Protocol (PCEP) Extensions for Segment Routing</a:t>
                      </a:r>
                    </a:p>
                  </a:txBody>
                  <a:tcPr marL="5303" marR="5303" marT="5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sz="900" b="0" i="0" u="none" strike="noStrike" dirty="0">
                          <a:solidFill>
                            <a:srgbClr val="000000"/>
                          </a:solidFill>
                          <a:effectLst/>
                          <a:latin typeface="Arial" panose="020B0604020202020204" pitchFamily="34" charset="0"/>
                          <a:ea typeface="等线" panose="02010600030101010101" pitchFamily="2" charset="-122"/>
                        </a:rPr>
                        <a:t>draft-ietf-pce-segment-routing-ipv6-16</a:t>
                      </a:r>
                    </a:p>
                  </a:txBody>
                  <a:tcPr marL="5303" marR="5303" marT="5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sz="900" b="0" i="0" u="none" strike="noStrike">
                          <a:solidFill>
                            <a:srgbClr val="000000"/>
                          </a:solidFill>
                          <a:effectLst/>
                          <a:latin typeface="Arial" panose="020B0604020202020204" pitchFamily="34" charset="0"/>
                          <a:ea typeface="等线" panose="02010600030101010101" pitchFamily="2" charset="-122"/>
                        </a:rPr>
                        <a:t>pce</a:t>
                      </a:r>
                    </a:p>
                  </a:txBody>
                  <a:tcPr marL="5303" marR="5303" marT="5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2480265"/>
                  </a:ext>
                </a:extLst>
              </a:tr>
              <a:tr h="279516">
                <a:tc vMerge="1">
                  <a:txBody>
                    <a:bodyPr/>
                    <a:lstStyle/>
                    <a:p>
                      <a:endParaRPr lang="zh-CN" altLang="en-US"/>
                    </a:p>
                  </a:txBody>
                  <a:tcPr/>
                </a:tc>
                <a:tc>
                  <a:txBody>
                    <a:bodyPr/>
                    <a:lstStyle/>
                    <a:p>
                      <a:pPr algn="l" fontAlgn="ctr"/>
                      <a:r>
                        <a:rPr lang="zh-CN" sz="900" b="0" i="0" u="none" strike="noStrike" dirty="0">
                          <a:solidFill>
                            <a:srgbClr val="000000"/>
                          </a:solidFill>
                          <a:effectLst/>
                          <a:latin typeface="Arial" panose="020B0604020202020204" pitchFamily="34" charset="0"/>
                          <a:ea typeface="等线" panose="02010600030101010101" pitchFamily="2" charset="-122"/>
                        </a:rPr>
                        <a:t>Path Computation Element Communication Protocol (PCEP) Extensions for Associated Bidirectional Segment Routing (SR) Paths</a:t>
                      </a:r>
                    </a:p>
                  </a:txBody>
                  <a:tcPr marL="5303" marR="5303" marT="5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sz="900" b="0" i="0" u="none" strike="noStrike" dirty="0">
                          <a:solidFill>
                            <a:srgbClr val="000000"/>
                          </a:solidFill>
                          <a:effectLst/>
                          <a:latin typeface="Arial" panose="020B0604020202020204" pitchFamily="34" charset="0"/>
                          <a:ea typeface="等线" panose="02010600030101010101" pitchFamily="2" charset="-122"/>
                        </a:rPr>
                        <a:t>draft-ietf-pce-sr-bidir-path-11</a:t>
                      </a:r>
                    </a:p>
                  </a:txBody>
                  <a:tcPr marL="5303" marR="5303" marT="5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sz="900" b="0" i="0" u="none" strike="noStrike">
                          <a:solidFill>
                            <a:srgbClr val="000000"/>
                          </a:solidFill>
                          <a:effectLst/>
                          <a:latin typeface="Arial" panose="020B0604020202020204" pitchFamily="34" charset="0"/>
                          <a:ea typeface="等线" panose="02010600030101010101" pitchFamily="2" charset="-122"/>
                        </a:rPr>
                        <a:t>pce</a:t>
                      </a:r>
                    </a:p>
                  </a:txBody>
                  <a:tcPr marL="5303" marR="5303" marT="5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5009698"/>
                  </a:ext>
                </a:extLst>
              </a:tr>
              <a:tr h="142409">
                <a:tc>
                  <a:txBody>
                    <a:bodyPr/>
                    <a:lstStyle/>
                    <a:p>
                      <a:pPr algn="l" fontAlgn="ctr"/>
                      <a:r>
                        <a:rPr lang="en-US" sz="900" b="0" i="0" u="none" strike="noStrike">
                          <a:solidFill>
                            <a:srgbClr val="000000"/>
                          </a:solidFill>
                          <a:effectLst/>
                          <a:latin typeface="Arial" panose="020B0604020202020204" pitchFamily="34" charset="0"/>
                          <a:ea typeface="等线" panose="02010600030101010101" pitchFamily="2" charset="-122"/>
                        </a:rPr>
                        <a:t>VPN</a:t>
                      </a:r>
                      <a:endParaRPr lang="zh-CN" sz="900" b="0" i="0" u="none" strike="noStrike">
                        <a:solidFill>
                          <a:srgbClr val="000000"/>
                        </a:solidFill>
                        <a:effectLst/>
                        <a:latin typeface="Arial" panose="020B0604020202020204" pitchFamily="34" charset="0"/>
                        <a:ea typeface="等线" panose="02010600030101010101" pitchFamily="2" charset="-122"/>
                      </a:endParaRPr>
                    </a:p>
                  </a:txBody>
                  <a:tcPr marL="5303" marR="5303" marT="5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Arial" panose="020B0604020202020204" pitchFamily="34" charset="0"/>
                          <a:ea typeface="等线" panose="02010600030101010101" pitchFamily="2" charset="-122"/>
                        </a:rPr>
                        <a:t>SRv6 VPN</a:t>
                      </a:r>
                      <a:endParaRPr lang="zh-CN" sz="900" b="0" i="0" u="none" strike="noStrike">
                        <a:solidFill>
                          <a:srgbClr val="000000"/>
                        </a:solidFill>
                        <a:effectLst/>
                        <a:latin typeface="Arial" panose="020B0604020202020204" pitchFamily="34" charset="0"/>
                        <a:ea typeface="等线" panose="02010600030101010101" pitchFamily="2" charset="-122"/>
                      </a:endParaRPr>
                    </a:p>
                  </a:txBody>
                  <a:tcPr marL="5303" marR="5303" marT="5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dirty="0">
                          <a:solidFill>
                            <a:srgbClr val="000000"/>
                          </a:solidFill>
                          <a:effectLst/>
                          <a:latin typeface="Arial" panose="020B0604020202020204" pitchFamily="34" charset="0"/>
                          <a:ea typeface="等线" panose="02010600030101010101" pitchFamily="2" charset="-122"/>
                        </a:rPr>
                        <a:t>RFC9252</a:t>
                      </a:r>
                      <a:endParaRPr lang="zh-CN" sz="900" b="0" i="0" u="none" strike="noStrike" dirty="0">
                        <a:solidFill>
                          <a:srgbClr val="000000"/>
                        </a:solidFill>
                        <a:effectLst/>
                        <a:latin typeface="Arial" panose="020B0604020202020204" pitchFamily="34" charset="0"/>
                        <a:ea typeface="等线" panose="02010600030101010101" pitchFamily="2" charset="-122"/>
                      </a:endParaRPr>
                    </a:p>
                  </a:txBody>
                  <a:tcPr marL="5303" marR="5303" marT="5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sz="900" b="0" i="0" u="none" strike="noStrike">
                          <a:solidFill>
                            <a:srgbClr val="000000"/>
                          </a:solidFill>
                          <a:effectLst/>
                          <a:latin typeface="Arial" panose="020B0604020202020204" pitchFamily="34" charset="0"/>
                          <a:ea typeface="等线" panose="02010600030101010101" pitchFamily="2" charset="-122"/>
                        </a:rPr>
                        <a:t>bess</a:t>
                      </a:r>
                    </a:p>
                  </a:txBody>
                  <a:tcPr marL="5303" marR="5303" marT="5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9281075"/>
                  </a:ext>
                </a:extLst>
              </a:tr>
              <a:tr h="142409">
                <a:tc>
                  <a:txBody>
                    <a:bodyPr/>
                    <a:lstStyle/>
                    <a:p>
                      <a:pPr algn="l" fontAlgn="ctr"/>
                      <a:r>
                        <a:rPr lang="en-US" sz="900" b="0" i="0" u="none" strike="noStrike">
                          <a:solidFill>
                            <a:srgbClr val="000000"/>
                          </a:solidFill>
                          <a:effectLst/>
                          <a:latin typeface="Arial" panose="020B0604020202020204" pitchFamily="34" charset="0"/>
                          <a:ea typeface="等线" panose="02010600030101010101" pitchFamily="2" charset="-122"/>
                        </a:rPr>
                        <a:t>SDN Interface</a:t>
                      </a:r>
                      <a:endParaRPr lang="zh-CN" sz="900" b="0" i="0" u="none" strike="noStrike">
                        <a:solidFill>
                          <a:srgbClr val="000000"/>
                        </a:solidFill>
                        <a:effectLst/>
                        <a:latin typeface="Arial" panose="020B0604020202020204" pitchFamily="34" charset="0"/>
                        <a:ea typeface="等线" panose="02010600030101010101" pitchFamily="2" charset="-122"/>
                      </a:endParaRPr>
                    </a:p>
                  </a:txBody>
                  <a:tcPr marL="5303" marR="5303" marT="5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Arial" panose="020B0604020202020204" pitchFamily="34" charset="0"/>
                          <a:ea typeface="等线" panose="02010600030101010101" pitchFamily="2" charset="-122"/>
                        </a:rPr>
                        <a:t>BGP-LS for SRv6</a:t>
                      </a:r>
                      <a:endParaRPr lang="zh-CN" sz="900" b="0" i="0" u="none" strike="noStrike">
                        <a:solidFill>
                          <a:srgbClr val="000000"/>
                        </a:solidFill>
                        <a:effectLst/>
                        <a:latin typeface="Arial" panose="020B0604020202020204" pitchFamily="34" charset="0"/>
                        <a:ea typeface="等线" panose="02010600030101010101" pitchFamily="2" charset="-122"/>
                      </a:endParaRPr>
                    </a:p>
                  </a:txBody>
                  <a:tcPr marL="5303" marR="5303" marT="5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dirty="0">
                          <a:solidFill>
                            <a:srgbClr val="000000"/>
                          </a:solidFill>
                          <a:effectLst/>
                          <a:latin typeface="Arial" panose="020B0604020202020204" pitchFamily="34" charset="0"/>
                          <a:ea typeface="等线" panose="02010600030101010101" pitchFamily="2" charset="-122"/>
                        </a:rPr>
                        <a:t>draft-ietf-idr-bgpls-srv6-ext</a:t>
                      </a:r>
                      <a:endParaRPr lang="zh-CN" sz="900" b="0" i="0" u="none" strike="noStrike" dirty="0">
                        <a:solidFill>
                          <a:srgbClr val="000000"/>
                        </a:solidFill>
                        <a:effectLst/>
                        <a:latin typeface="Arial" panose="020B0604020202020204" pitchFamily="34" charset="0"/>
                        <a:ea typeface="等线" panose="02010600030101010101" pitchFamily="2" charset="-122"/>
                      </a:endParaRPr>
                    </a:p>
                  </a:txBody>
                  <a:tcPr marL="5303" marR="5303" marT="5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sz="900" b="0" i="0" u="none" strike="noStrike">
                          <a:solidFill>
                            <a:srgbClr val="000000"/>
                          </a:solidFill>
                          <a:effectLst/>
                          <a:latin typeface="Arial" panose="020B0604020202020204" pitchFamily="34" charset="0"/>
                          <a:ea typeface="等线" panose="02010600030101010101" pitchFamily="2" charset="-122"/>
                        </a:rPr>
                        <a:t>idr</a:t>
                      </a:r>
                    </a:p>
                  </a:txBody>
                  <a:tcPr marL="5303" marR="5303" marT="5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9553961"/>
                  </a:ext>
                </a:extLst>
              </a:tr>
              <a:tr h="142409">
                <a:tc rowSpan="4">
                  <a:txBody>
                    <a:bodyPr/>
                    <a:lstStyle/>
                    <a:p>
                      <a:pPr algn="l" fontAlgn="ctr"/>
                      <a:r>
                        <a:rPr lang="en-US" sz="900" b="0" i="0" u="none" strike="noStrike">
                          <a:solidFill>
                            <a:srgbClr val="000000"/>
                          </a:solidFill>
                          <a:effectLst/>
                          <a:latin typeface="Arial" panose="020B0604020202020204" pitchFamily="34" charset="0"/>
                          <a:ea typeface="等线" panose="02010600030101010101" pitchFamily="2" charset="-122"/>
                        </a:rPr>
                        <a:t>Policy</a:t>
                      </a:r>
                      <a:endParaRPr lang="zh-CN" sz="900" b="0" i="0" u="none" strike="noStrike">
                        <a:solidFill>
                          <a:srgbClr val="000000"/>
                        </a:solidFill>
                        <a:effectLst/>
                        <a:latin typeface="Arial" panose="020B0604020202020204" pitchFamily="34" charset="0"/>
                        <a:ea typeface="等线" panose="02010600030101010101" pitchFamily="2" charset="-122"/>
                      </a:endParaRPr>
                    </a:p>
                  </a:txBody>
                  <a:tcPr marL="5303" marR="5303" marT="5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Arial" panose="020B0604020202020204" pitchFamily="34" charset="0"/>
                          <a:ea typeface="等线" panose="02010600030101010101" pitchFamily="2" charset="-122"/>
                        </a:rPr>
                        <a:t>SR Policy Architecture</a:t>
                      </a:r>
                      <a:endParaRPr lang="zh-CN" sz="900" b="0" i="0" u="none" strike="noStrike">
                        <a:solidFill>
                          <a:srgbClr val="000000"/>
                        </a:solidFill>
                        <a:effectLst/>
                        <a:latin typeface="Arial" panose="020B0604020202020204" pitchFamily="34" charset="0"/>
                        <a:ea typeface="等线" panose="02010600030101010101" pitchFamily="2" charset="-122"/>
                      </a:endParaRPr>
                    </a:p>
                  </a:txBody>
                  <a:tcPr marL="5303" marR="5303" marT="5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dirty="0">
                          <a:solidFill>
                            <a:srgbClr val="000000"/>
                          </a:solidFill>
                          <a:effectLst/>
                          <a:latin typeface="Arial" panose="020B0604020202020204" pitchFamily="34" charset="0"/>
                          <a:ea typeface="等线" panose="02010600030101010101" pitchFamily="2" charset="-122"/>
                        </a:rPr>
                        <a:t>RFC9256</a:t>
                      </a:r>
                      <a:endParaRPr lang="zh-CN" sz="900" b="0" i="0" u="none" strike="noStrike" dirty="0">
                        <a:solidFill>
                          <a:srgbClr val="000000"/>
                        </a:solidFill>
                        <a:effectLst/>
                        <a:latin typeface="Arial" panose="020B0604020202020204" pitchFamily="34" charset="0"/>
                        <a:ea typeface="等线" panose="02010600030101010101" pitchFamily="2" charset="-122"/>
                      </a:endParaRPr>
                    </a:p>
                  </a:txBody>
                  <a:tcPr marL="5303" marR="5303" marT="5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sz="900" b="0" i="0" u="none" strike="noStrike">
                          <a:solidFill>
                            <a:srgbClr val="000000"/>
                          </a:solidFill>
                          <a:effectLst/>
                          <a:latin typeface="Arial" panose="020B0604020202020204" pitchFamily="34" charset="0"/>
                          <a:ea typeface="等线" panose="02010600030101010101" pitchFamily="2" charset="-122"/>
                        </a:rPr>
                        <a:t>spring</a:t>
                      </a:r>
                    </a:p>
                  </a:txBody>
                  <a:tcPr marL="5303" marR="5303" marT="5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3132899"/>
                  </a:ext>
                </a:extLst>
              </a:tr>
              <a:tr h="142409">
                <a:tc vMerge="1">
                  <a:txBody>
                    <a:bodyPr/>
                    <a:lstStyle/>
                    <a:p>
                      <a:endParaRPr lang="zh-CN" altLang="en-US"/>
                    </a:p>
                  </a:txBody>
                  <a:tcPr/>
                </a:tc>
                <a:tc>
                  <a:txBody>
                    <a:bodyPr/>
                    <a:lstStyle/>
                    <a:p>
                      <a:pPr algn="l" fontAlgn="ctr"/>
                      <a:r>
                        <a:rPr lang="en-US" sz="900" b="0" i="0" u="none" strike="noStrike">
                          <a:solidFill>
                            <a:srgbClr val="000000"/>
                          </a:solidFill>
                          <a:effectLst/>
                          <a:latin typeface="Arial" panose="020B0604020202020204" pitchFamily="34" charset="0"/>
                          <a:ea typeface="等线" panose="02010600030101010101" pitchFamily="2" charset="-122"/>
                        </a:rPr>
                        <a:t>BGP for SRv6</a:t>
                      </a:r>
                      <a:endParaRPr lang="zh-CN" sz="900" b="0" i="0" u="none" strike="noStrike">
                        <a:solidFill>
                          <a:srgbClr val="000000"/>
                        </a:solidFill>
                        <a:effectLst/>
                        <a:latin typeface="Arial" panose="020B0604020202020204" pitchFamily="34" charset="0"/>
                        <a:ea typeface="等线" panose="02010600030101010101" pitchFamily="2" charset="-122"/>
                      </a:endParaRPr>
                    </a:p>
                  </a:txBody>
                  <a:tcPr marL="5303" marR="5303" marT="5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dirty="0">
                          <a:solidFill>
                            <a:srgbClr val="000000"/>
                          </a:solidFill>
                          <a:effectLst/>
                          <a:latin typeface="Arial" panose="020B0604020202020204" pitchFamily="34" charset="0"/>
                          <a:ea typeface="等线" panose="02010600030101010101" pitchFamily="2" charset="-122"/>
                        </a:rPr>
                        <a:t>draft-</a:t>
                      </a:r>
                      <a:r>
                        <a:rPr lang="en-US" sz="900" b="0" i="0" u="none" strike="noStrike" dirty="0" err="1">
                          <a:solidFill>
                            <a:srgbClr val="000000"/>
                          </a:solidFill>
                          <a:effectLst/>
                          <a:latin typeface="Arial" panose="020B0604020202020204" pitchFamily="34" charset="0"/>
                          <a:ea typeface="等线" panose="02010600030101010101" pitchFamily="2" charset="-122"/>
                        </a:rPr>
                        <a:t>ietf</a:t>
                      </a:r>
                      <a:r>
                        <a:rPr lang="en-US" sz="900" b="0" i="0" u="none" strike="noStrike" dirty="0">
                          <a:solidFill>
                            <a:srgbClr val="000000"/>
                          </a:solidFill>
                          <a:effectLst/>
                          <a:latin typeface="Arial" panose="020B0604020202020204" pitchFamily="34" charset="0"/>
                          <a:ea typeface="等线" panose="02010600030101010101" pitchFamily="2" charset="-122"/>
                        </a:rPr>
                        <a:t>-</a:t>
                      </a:r>
                      <a:r>
                        <a:rPr lang="en-US" sz="900" b="0" i="0" u="none" strike="noStrike" dirty="0" err="1">
                          <a:solidFill>
                            <a:srgbClr val="000000"/>
                          </a:solidFill>
                          <a:effectLst/>
                          <a:latin typeface="Arial" panose="020B0604020202020204" pitchFamily="34" charset="0"/>
                          <a:ea typeface="等线" panose="02010600030101010101" pitchFamily="2" charset="-122"/>
                        </a:rPr>
                        <a:t>idr</a:t>
                      </a:r>
                      <a:r>
                        <a:rPr lang="en-US" sz="900" b="0" i="0" u="none" strike="noStrike" dirty="0">
                          <a:solidFill>
                            <a:srgbClr val="000000"/>
                          </a:solidFill>
                          <a:effectLst/>
                          <a:latin typeface="Arial" panose="020B0604020202020204" pitchFamily="34" charset="0"/>
                          <a:ea typeface="等线" panose="02010600030101010101" pitchFamily="2" charset="-122"/>
                        </a:rPr>
                        <a:t>-segment-routing-</a:t>
                      </a:r>
                      <a:r>
                        <a:rPr lang="en-US" sz="900" b="0" i="0" u="none" strike="noStrike" dirty="0" err="1">
                          <a:solidFill>
                            <a:srgbClr val="000000"/>
                          </a:solidFill>
                          <a:effectLst/>
                          <a:latin typeface="Arial" panose="020B0604020202020204" pitchFamily="34" charset="0"/>
                          <a:ea typeface="等线" panose="02010600030101010101" pitchFamily="2" charset="-122"/>
                        </a:rPr>
                        <a:t>te</a:t>
                      </a:r>
                      <a:r>
                        <a:rPr lang="en-US" sz="900" b="0" i="0" u="none" strike="noStrike" dirty="0">
                          <a:solidFill>
                            <a:srgbClr val="000000"/>
                          </a:solidFill>
                          <a:effectLst/>
                          <a:latin typeface="Arial" panose="020B0604020202020204" pitchFamily="34" charset="0"/>
                          <a:ea typeface="等线" panose="02010600030101010101" pitchFamily="2" charset="-122"/>
                        </a:rPr>
                        <a:t>-policy</a:t>
                      </a:r>
                      <a:endParaRPr lang="zh-CN" sz="900" b="0" i="0" u="none" strike="noStrike" dirty="0">
                        <a:solidFill>
                          <a:srgbClr val="000000"/>
                        </a:solidFill>
                        <a:effectLst/>
                        <a:latin typeface="Arial" panose="020B0604020202020204" pitchFamily="34" charset="0"/>
                        <a:ea typeface="等线" panose="02010600030101010101" pitchFamily="2" charset="-122"/>
                      </a:endParaRPr>
                    </a:p>
                  </a:txBody>
                  <a:tcPr marL="5303" marR="5303" marT="5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sz="900" b="0" i="0" u="none" strike="noStrike">
                          <a:solidFill>
                            <a:srgbClr val="000000"/>
                          </a:solidFill>
                          <a:effectLst/>
                          <a:latin typeface="Arial" panose="020B0604020202020204" pitchFamily="34" charset="0"/>
                          <a:ea typeface="等线" panose="02010600030101010101" pitchFamily="2" charset="-122"/>
                        </a:rPr>
                        <a:t>idr</a:t>
                      </a:r>
                    </a:p>
                  </a:txBody>
                  <a:tcPr marL="5303" marR="5303" marT="5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9321705"/>
                  </a:ext>
                </a:extLst>
              </a:tr>
              <a:tr h="142409">
                <a:tc vMerge="1">
                  <a:txBody>
                    <a:bodyPr/>
                    <a:lstStyle/>
                    <a:p>
                      <a:endParaRPr lang="zh-CN" altLang="en-US"/>
                    </a:p>
                  </a:txBody>
                  <a:tcPr/>
                </a:tc>
                <a:tc>
                  <a:txBody>
                    <a:bodyPr/>
                    <a:lstStyle/>
                    <a:p>
                      <a:pPr algn="l" fontAlgn="ctr"/>
                      <a:r>
                        <a:rPr lang="en-US" sz="900" b="0" i="0" u="none" strike="noStrike">
                          <a:solidFill>
                            <a:srgbClr val="000000"/>
                          </a:solidFill>
                          <a:effectLst/>
                          <a:latin typeface="Arial" panose="020B0604020202020204" pitchFamily="34" charset="0"/>
                          <a:ea typeface="等线" panose="02010600030101010101" pitchFamily="2" charset="-122"/>
                        </a:rPr>
                        <a:t>PCEP for SRv6</a:t>
                      </a:r>
                      <a:endParaRPr lang="zh-CN" sz="900" b="0" i="0" u="none" strike="noStrike">
                        <a:solidFill>
                          <a:srgbClr val="000000"/>
                        </a:solidFill>
                        <a:effectLst/>
                        <a:latin typeface="Arial" panose="020B0604020202020204" pitchFamily="34" charset="0"/>
                        <a:ea typeface="等线" panose="02010600030101010101" pitchFamily="2" charset="-122"/>
                      </a:endParaRPr>
                    </a:p>
                  </a:txBody>
                  <a:tcPr marL="5303" marR="5303" marT="5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dirty="0">
                          <a:solidFill>
                            <a:srgbClr val="000000"/>
                          </a:solidFill>
                          <a:effectLst/>
                          <a:latin typeface="Arial" panose="020B0604020202020204" pitchFamily="34" charset="0"/>
                          <a:ea typeface="等线" panose="02010600030101010101" pitchFamily="2" charset="-122"/>
                        </a:rPr>
                        <a:t>draft-ietf-pce-segment-routing-ipv6</a:t>
                      </a:r>
                      <a:endParaRPr lang="zh-CN" sz="900" b="0" i="0" u="none" strike="noStrike" dirty="0">
                        <a:solidFill>
                          <a:srgbClr val="000000"/>
                        </a:solidFill>
                        <a:effectLst/>
                        <a:latin typeface="Arial" panose="020B0604020202020204" pitchFamily="34" charset="0"/>
                        <a:ea typeface="等线" panose="02010600030101010101" pitchFamily="2" charset="-122"/>
                      </a:endParaRPr>
                    </a:p>
                  </a:txBody>
                  <a:tcPr marL="5303" marR="5303" marT="5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sz="900" b="0" i="0" u="none" strike="noStrike">
                          <a:solidFill>
                            <a:srgbClr val="000000"/>
                          </a:solidFill>
                          <a:effectLst/>
                          <a:latin typeface="Arial" panose="020B0604020202020204" pitchFamily="34" charset="0"/>
                          <a:ea typeface="等线" panose="02010600030101010101" pitchFamily="2" charset="-122"/>
                        </a:rPr>
                        <a:t>pce</a:t>
                      </a:r>
                    </a:p>
                  </a:txBody>
                  <a:tcPr marL="5303" marR="5303" marT="5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4775685"/>
                  </a:ext>
                </a:extLst>
              </a:tr>
              <a:tr h="142409">
                <a:tc vMerge="1">
                  <a:txBody>
                    <a:bodyPr/>
                    <a:lstStyle/>
                    <a:p>
                      <a:endParaRPr lang="zh-CN" altLang="en-US"/>
                    </a:p>
                  </a:txBody>
                  <a:tcPr/>
                </a:tc>
                <a:tc>
                  <a:txBody>
                    <a:bodyPr/>
                    <a:lstStyle/>
                    <a:p>
                      <a:pPr algn="l" fontAlgn="ctr"/>
                      <a:r>
                        <a:rPr lang="en-US" sz="900" b="0" i="0" u="none" strike="noStrike">
                          <a:solidFill>
                            <a:srgbClr val="000000"/>
                          </a:solidFill>
                          <a:effectLst/>
                          <a:latin typeface="Arial" panose="020B0604020202020204" pitchFamily="34" charset="0"/>
                          <a:ea typeface="等线" panose="02010600030101010101" pitchFamily="2" charset="-122"/>
                        </a:rPr>
                        <a:t>Circuit-style </a:t>
                      </a:r>
                      <a:endParaRPr lang="zh-CN" sz="900" b="0" i="0" u="none" strike="noStrike">
                        <a:solidFill>
                          <a:srgbClr val="000000"/>
                        </a:solidFill>
                        <a:effectLst/>
                        <a:latin typeface="Arial" panose="020B0604020202020204" pitchFamily="34" charset="0"/>
                        <a:ea typeface="等线" panose="02010600030101010101" pitchFamily="2" charset="-122"/>
                      </a:endParaRPr>
                    </a:p>
                  </a:txBody>
                  <a:tcPr marL="5303" marR="5303" marT="5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dirty="0">
                          <a:solidFill>
                            <a:srgbClr val="000000"/>
                          </a:solidFill>
                          <a:effectLst/>
                          <a:latin typeface="Arial" panose="020B0604020202020204" pitchFamily="34" charset="0"/>
                          <a:ea typeface="等线" panose="02010600030101010101" pitchFamily="2" charset="-122"/>
                        </a:rPr>
                        <a:t>draft-</a:t>
                      </a:r>
                      <a:r>
                        <a:rPr lang="en-US" sz="900" b="0" i="0" u="none" strike="noStrike" dirty="0" err="1">
                          <a:solidFill>
                            <a:srgbClr val="000000"/>
                          </a:solidFill>
                          <a:effectLst/>
                          <a:latin typeface="Arial" panose="020B0604020202020204" pitchFamily="34" charset="0"/>
                          <a:ea typeface="等线" panose="02010600030101010101" pitchFamily="2" charset="-122"/>
                        </a:rPr>
                        <a:t>schmutzer</a:t>
                      </a:r>
                      <a:r>
                        <a:rPr lang="en-US" sz="900" b="0" i="0" u="none" strike="noStrike" dirty="0">
                          <a:solidFill>
                            <a:srgbClr val="000000"/>
                          </a:solidFill>
                          <a:effectLst/>
                          <a:latin typeface="Arial" panose="020B0604020202020204" pitchFamily="34" charset="0"/>
                          <a:ea typeface="等线" panose="02010600030101010101" pitchFamily="2" charset="-122"/>
                        </a:rPr>
                        <a:t>-</a:t>
                      </a:r>
                      <a:r>
                        <a:rPr lang="en-US" sz="900" b="0" i="0" u="none" strike="noStrike" dirty="0" err="1">
                          <a:solidFill>
                            <a:srgbClr val="000000"/>
                          </a:solidFill>
                          <a:effectLst/>
                          <a:latin typeface="Arial" panose="020B0604020202020204" pitchFamily="34" charset="0"/>
                          <a:ea typeface="等线" panose="02010600030101010101" pitchFamily="2" charset="-122"/>
                        </a:rPr>
                        <a:t>pce</a:t>
                      </a:r>
                      <a:r>
                        <a:rPr lang="en-US" sz="900" b="0" i="0" u="none" strike="noStrike" dirty="0">
                          <a:solidFill>
                            <a:srgbClr val="000000"/>
                          </a:solidFill>
                          <a:effectLst/>
                          <a:latin typeface="Arial" panose="020B0604020202020204" pitchFamily="34" charset="0"/>
                          <a:ea typeface="等线" panose="02010600030101010101" pitchFamily="2" charset="-122"/>
                        </a:rPr>
                        <a:t>-cs-</a:t>
                      </a:r>
                      <a:r>
                        <a:rPr lang="en-US" sz="900" b="0" i="0" u="none" strike="noStrike" dirty="0" err="1">
                          <a:solidFill>
                            <a:srgbClr val="000000"/>
                          </a:solidFill>
                          <a:effectLst/>
                          <a:latin typeface="Arial" panose="020B0604020202020204" pitchFamily="34" charset="0"/>
                          <a:ea typeface="等线" panose="02010600030101010101" pitchFamily="2" charset="-122"/>
                        </a:rPr>
                        <a:t>sr</a:t>
                      </a:r>
                      <a:r>
                        <a:rPr lang="en-US" sz="900" b="0" i="0" u="none" strike="noStrike" dirty="0">
                          <a:solidFill>
                            <a:srgbClr val="000000"/>
                          </a:solidFill>
                          <a:effectLst/>
                          <a:latin typeface="Arial" panose="020B0604020202020204" pitchFamily="34" charset="0"/>
                          <a:ea typeface="等线" panose="02010600030101010101" pitchFamily="2" charset="-122"/>
                        </a:rPr>
                        <a:t>-policy</a:t>
                      </a:r>
                      <a:endParaRPr lang="zh-CN" sz="900" b="0" i="0" u="none" strike="noStrike" dirty="0">
                        <a:solidFill>
                          <a:srgbClr val="000000"/>
                        </a:solidFill>
                        <a:effectLst/>
                        <a:latin typeface="Arial" panose="020B0604020202020204" pitchFamily="34" charset="0"/>
                        <a:ea typeface="等线" panose="02010600030101010101" pitchFamily="2" charset="-122"/>
                      </a:endParaRPr>
                    </a:p>
                  </a:txBody>
                  <a:tcPr marL="5303" marR="5303" marT="5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sz="900" b="0" i="0" u="none" strike="noStrike">
                          <a:solidFill>
                            <a:srgbClr val="000000"/>
                          </a:solidFill>
                          <a:effectLst/>
                          <a:latin typeface="Arial" panose="020B0604020202020204" pitchFamily="34" charset="0"/>
                          <a:ea typeface="等线" panose="02010600030101010101" pitchFamily="2" charset="-122"/>
                        </a:rPr>
                        <a:t>pce</a:t>
                      </a:r>
                    </a:p>
                  </a:txBody>
                  <a:tcPr marL="5303" marR="5303" marT="5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4847961"/>
                  </a:ext>
                </a:extLst>
              </a:tr>
              <a:tr h="142409">
                <a:tc rowSpan="6">
                  <a:txBody>
                    <a:bodyPr/>
                    <a:lstStyle/>
                    <a:p>
                      <a:pPr algn="l" fontAlgn="ctr"/>
                      <a:r>
                        <a:rPr lang="en-US" sz="900" b="0" i="0" u="none" strike="noStrike">
                          <a:solidFill>
                            <a:srgbClr val="000000"/>
                          </a:solidFill>
                          <a:effectLst/>
                          <a:latin typeface="Arial" panose="020B0604020202020204" pitchFamily="34" charset="0"/>
                          <a:ea typeface="等线" panose="02010600030101010101" pitchFamily="2" charset="-122"/>
                        </a:rPr>
                        <a:t>Yang Models</a:t>
                      </a:r>
                      <a:endParaRPr lang="zh-CN" sz="900" b="0" i="0" u="none" strike="noStrike">
                        <a:solidFill>
                          <a:srgbClr val="000000"/>
                        </a:solidFill>
                        <a:effectLst/>
                        <a:latin typeface="Arial" panose="020B0604020202020204" pitchFamily="34" charset="0"/>
                        <a:ea typeface="等线" panose="02010600030101010101" pitchFamily="2" charset="-122"/>
                      </a:endParaRPr>
                    </a:p>
                  </a:txBody>
                  <a:tcPr marL="5303" marR="5303" marT="5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dirty="0">
                          <a:solidFill>
                            <a:srgbClr val="000000"/>
                          </a:solidFill>
                          <a:effectLst/>
                          <a:latin typeface="Arial" panose="020B0604020202020204" pitchFamily="34" charset="0"/>
                          <a:ea typeface="等线" panose="02010600030101010101" pitchFamily="2" charset="-122"/>
                        </a:rPr>
                        <a:t>SRv6 Base Yang</a:t>
                      </a:r>
                      <a:endParaRPr lang="zh-CN" sz="900" b="0" i="0" u="none" strike="noStrike" dirty="0">
                        <a:solidFill>
                          <a:srgbClr val="000000"/>
                        </a:solidFill>
                        <a:effectLst/>
                        <a:latin typeface="Arial" panose="020B0604020202020204" pitchFamily="34" charset="0"/>
                        <a:ea typeface="等线" panose="02010600030101010101" pitchFamily="2" charset="-122"/>
                      </a:endParaRPr>
                    </a:p>
                  </a:txBody>
                  <a:tcPr marL="5303" marR="5303" marT="5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dirty="0">
                          <a:solidFill>
                            <a:srgbClr val="000000"/>
                          </a:solidFill>
                          <a:effectLst/>
                          <a:latin typeface="Arial" panose="020B0604020202020204" pitchFamily="34" charset="0"/>
                          <a:ea typeface="等线" panose="02010600030101010101" pitchFamily="2" charset="-122"/>
                        </a:rPr>
                        <a:t>draft-ietf-spring-srv6-yang</a:t>
                      </a:r>
                      <a:endParaRPr lang="zh-CN" sz="900" b="0" i="0" u="none" strike="noStrike" dirty="0">
                        <a:solidFill>
                          <a:srgbClr val="000000"/>
                        </a:solidFill>
                        <a:effectLst/>
                        <a:latin typeface="Arial" panose="020B0604020202020204" pitchFamily="34" charset="0"/>
                        <a:ea typeface="等线" panose="02010600030101010101" pitchFamily="2" charset="-122"/>
                      </a:endParaRPr>
                    </a:p>
                  </a:txBody>
                  <a:tcPr marL="5303" marR="5303" marT="5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sz="900" b="0" i="0" u="none" strike="noStrike">
                          <a:solidFill>
                            <a:srgbClr val="000000"/>
                          </a:solidFill>
                          <a:effectLst/>
                          <a:latin typeface="Arial" panose="020B0604020202020204" pitchFamily="34" charset="0"/>
                          <a:ea typeface="等线" panose="02010600030101010101" pitchFamily="2" charset="-122"/>
                        </a:rPr>
                        <a:t>spring </a:t>
                      </a:r>
                    </a:p>
                  </a:txBody>
                  <a:tcPr marL="5303" marR="5303" marT="5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7280839"/>
                  </a:ext>
                </a:extLst>
              </a:tr>
              <a:tr h="142409">
                <a:tc vMerge="1">
                  <a:txBody>
                    <a:bodyPr/>
                    <a:lstStyle/>
                    <a:p>
                      <a:endParaRPr lang="zh-CN" altLang="en-US"/>
                    </a:p>
                  </a:txBody>
                  <a:tcPr/>
                </a:tc>
                <a:tc>
                  <a:txBody>
                    <a:bodyPr/>
                    <a:lstStyle/>
                    <a:p>
                      <a:pPr algn="l" fontAlgn="ctr"/>
                      <a:r>
                        <a:rPr lang="en-US" sz="900" b="0" i="0" u="none" strike="noStrike">
                          <a:solidFill>
                            <a:srgbClr val="000000"/>
                          </a:solidFill>
                          <a:effectLst/>
                          <a:latin typeface="Arial" panose="020B0604020202020204" pitchFamily="34" charset="0"/>
                          <a:ea typeface="等线" panose="02010600030101010101" pitchFamily="2" charset="-122"/>
                        </a:rPr>
                        <a:t>SRv6 TE Yang (SR Policy Yang)</a:t>
                      </a:r>
                      <a:endParaRPr lang="zh-CN" sz="900" b="0" i="0" u="none" strike="noStrike">
                        <a:solidFill>
                          <a:srgbClr val="000000"/>
                        </a:solidFill>
                        <a:effectLst/>
                        <a:latin typeface="Arial" panose="020B0604020202020204" pitchFamily="34" charset="0"/>
                        <a:ea typeface="等线" panose="02010600030101010101" pitchFamily="2" charset="-122"/>
                      </a:endParaRPr>
                    </a:p>
                  </a:txBody>
                  <a:tcPr marL="5303" marR="5303" marT="5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dirty="0">
                          <a:solidFill>
                            <a:srgbClr val="000000"/>
                          </a:solidFill>
                          <a:effectLst/>
                          <a:latin typeface="Arial" panose="020B0604020202020204" pitchFamily="34" charset="0"/>
                          <a:ea typeface="等线" panose="02010600030101010101" pitchFamily="2" charset="-122"/>
                        </a:rPr>
                        <a:t>draft-</a:t>
                      </a:r>
                      <a:r>
                        <a:rPr lang="en-US" sz="900" b="0" i="0" u="none" strike="noStrike" dirty="0" err="1">
                          <a:solidFill>
                            <a:srgbClr val="000000"/>
                          </a:solidFill>
                          <a:effectLst/>
                          <a:latin typeface="Arial" panose="020B0604020202020204" pitchFamily="34" charset="0"/>
                          <a:ea typeface="等线" panose="02010600030101010101" pitchFamily="2" charset="-122"/>
                        </a:rPr>
                        <a:t>ietf</a:t>
                      </a:r>
                      <a:r>
                        <a:rPr lang="en-US" sz="900" b="0" i="0" u="none" strike="noStrike" dirty="0">
                          <a:solidFill>
                            <a:srgbClr val="000000"/>
                          </a:solidFill>
                          <a:effectLst/>
                          <a:latin typeface="Arial" panose="020B0604020202020204" pitchFamily="34" charset="0"/>
                          <a:ea typeface="等线" panose="02010600030101010101" pitchFamily="2" charset="-122"/>
                        </a:rPr>
                        <a:t>-spring-</a:t>
                      </a:r>
                      <a:r>
                        <a:rPr lang="en-US" sz="900" b="0" i="0" u="none" strike="noStrike" dirty="0" err="1">
                          <a:solidFill>
                            <a:srgbClr val="000000"/>
                          </a:solidFill>
                          <a:effectLst/>
                          <a:latin typeface="Arial" panose="020B0604020202020204" pitchFamily="34" charset="0"/>
                          <a:ea typeface="等线" panose="02010600030101010101" pitchFamily="2" charset="-122"/>
                        </a:rPr>
                        <a:t>sr</a:t>
                      </a:r>
                      <a:r>
                        <a:rPr lang="en-US" sz="900" b="0" i="0" u="none" strike="noStrike" dirty="0">
                          <a:solidFill>
                            <a:srgbClr val="000000"/>
                          </a:solidFill>
                          <a:effectLst/>
                          <a:latin typeface="Arial" panose="020B0604020202020204" pitchFamily="34" charset="0"/>
                          <a:ea typeface="等线" panose="02010600030101010101" pitchFamily="2" charset="-122"/>
                        </a:rPr>
                        <a:t>-policy-yang</a:t>
                      </a:r>
                      <a:endParaRPr lang="zh-CN" sz="900" b="0" i="0" u="none" strike="noStrike" dirty="0">
                        <a:solidFill>
                          <a:srgbClr val="000000"/>
                        </a:solidFill>
                        <a:effectLst/>
                        <a:latin typeface="Arial" panose="020B0604020202020204" pitchFamily="34" charset="0"/>
                        <a:ea typeface="等线" panose="02010600030101010101" pitchFamily="2" charset="-122"/>
                      </a:endParaRPr>
                    </a:p>
                  </a:txBody>
                  <a:tcPr marL="5303" marR="5303" marT="5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sz="900" b="0" i="0" u="none" strike="noStrike">
                          <a:solidFill>
                            <a:srgbClr val="000000"/>
                          </a:solidFill>
                          <a:effectLst/>
                          <a:latin typeface="Arial" panose="020B0604020202020204" pitchFamily="34" charset="0"/>
                          <a:ea typeface="等线" panose="02010600030101010101" pitchFamily="2" charset="-122"/>
                        </a:rPr>
                        <a:t>spring </a:t>
                      </a:r>
                    </a:p>
                  </a:txBody>
                  <a:tcPr marL="5303" marR="5303" marT="5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8800219"/>
                  </a:ext>
                </a:extLst>
              </a:tr>
              <a:tr h="142409">
                <a:tc vMerge="1">
                  <a:txBody>
                    <a:bodyPr/>
                    <a:lstStyle/>
                    <a:p>
                      <a:endParaRPr lang="zh-CN" altLang="en-US"/>
                    </a:p>
                  </a:txBody>
                  <a:tcPr/>
                </a:tc>
                <a:tc>
                  <a:txBody>
                    <a:bodyPr/>
                    <a:lstStyle/>
                    <a:p>
                      <a:pPr algn="l" fontAlgn="ctr"/>
                      <a:r>
                        <a:rPr lang="en-US" sz="900" b="0" i="0" u="none" strike="noStrike">
                          <a:solidFill>
                            <a:srgbClr val="000000"/>
                          </a:solidFill>
                          <a:effectLst/>
                          <a:latin typeface="Arial" panose="020B0604020202020204" pitchFamily="34" charset="0"/>
                          <a:ea typeface="等线" panose="02010600030101010101" pitchFamily="2" charset="-122"/>
                        </a:rPr>
                        <a:t>SRv6 ISIS Yang</a:t>
                      </a:r>
                      <a:endParaRPr lang="zh-CN" sz="900" b="0" i="0" u="none" strike="noStrike">
                        <a:solidFill>
                          <a:srgbClr val="000000"/>
                        </a:solidFill>
                        <a:effectLst/>
                        <a:latin typeface="Arial" panose="020B0604020202020204" pitchFamily="34" charset="0"/>
                        <a:ea typeface="等线" panose="02010600030101010101" pitchFamily="2" charset="-122"/>
                      </a:endParaRPr>
                    </a:p>
                  </a:txBody>
                  <a:tcPr marL="5303" marR="5303" marT="5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dirty="0">
                          <a:solidFill>
                            <a:srgbClr val="000000"/>
                          </a:solidFill>
                          <a:effectLst/>
                          <a:latin typeface="Arial" panose="020B0604020202020204" pitchFamily="34" charset="0"/>
                          <a:ea typeface="等线" panose="02010600030101010101" pitchFamily="2" charset="-122"/>
                        </a:rPr>
                        <a:t>draft-ietf-isis-srv6-yang</a:t>
                      </a:r>
                      <a:endParaRPr lang="zh-CN" sz="900" b="0" i="0" u="none" strike="noStrike" dirty="0">
                        <a:solidFill>
                          <a:srgbClr val="000000"/>
                        </a:solidFill>
                        <a:effectLst/>
                        <a:latin typeface="Arial" panose="020B0604020202020204" pitchFamily="34" charset="0"/>
                        <a:ea typeface="等线" panose="02010600030101010101" pitchFamily="2" charset="-122"/>
                      </a:endParaRPr>
                    </a:p>
                  </a:txBody>
                  <a:tcPr marL="5303" marR="5303" marT="5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sz="900" b="0" i="0" u="none" strike="noStrike">
                          <a:solidFill>
                            <a:srgbClr val="000000"/>
                          </a:solidFill>
                          <a:effectLst/>
                          <a:latin typeface="Arial" panose="020B0604020202020204" pitchFamily="34" charset="0"/>
                          <a:ea typeface="等线" panose="02010600030101010101" pitchFamily="2" charset="-122"/>
                        </a:rPr>
                        <a:t>lsr</a:t>
                      </a:r>
                    </a:p>
                  </a:txBody>
                  <a:tcPr marL="5303" marR="5303" marT="5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8113526"/>
                  </a:ext>
                </a:extLst>
              </a:tr>
              <a:tr h="142409">
                <a:tc vMerge="1">
                  <a:txBody>
                    <a:bodyPr/>
                    <a:lstStyle/>
                    <a:p>
                      <a:endParaRPr lang="zh-CN" altLang="en-US"/>
                    </a:p>
                  </a:txBody>
                  <a:tcPr/>
                </a:tc>
                <a:tc>
                  <a:txBody>
                    <a:bodyPr/>
                    <a:lstStyle/>
                    <a:p>
                      <a:pPr algn="l" fontAlgn="ctr"/>
                      <a:r>
                        <a:rPr lang="en-US" sz="900" b="0" i="0" u="none" strike="noStrike">
                          <a:solidFill>
                            <a:srgbClr val="000000"/>
                          </a:solidFill>
                          <a:effectLst/>
                          <a:latin typeface="Arial" panose="020B0604020202020204" pitchFamily="34" charset="0"/>
                          <a:ea typeface="等线" panose="02010600030101010101" pitchFamily="2" charset="-122"/>
                        </a:rPr>
                        <a:t>SRv6 OSPF Yang</a:t>
                      </a:r>
                      <a:endParaRPr lang="zh-CN" sz="900" b="0" i="0" u="none" strike="noStrike">
                        <a:solidFill>
                          <a:srgbClr val="000000"/>
                        </a:solidFill>
                        <a:effectLst/>
                        <a:latin typeface="Arial" panose="020B0604020202020204" pitchFamily="34" charset="0"/>
                        <a:ea typeface="等线" panose="02010600030101010101" pitchFamily="2" charset="-122"/>
                      </a:endParaRPr>
                    </a:p>
                  </a:txBody>
                  <a:tcPr marL="5303" marR="5303" marT="5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dirty="0">
                          <a:solidFill>
                            <a:srgbClr val="000000"/>
                          </a:solidFill>
                          <a:effectLst/>
                          <a:latin typeface="Arial" panose="020B0604020202020204" pitchFamily="34" charset="0"/>
                          <a:ea typeface="等线" panose="02010600030101010101" pitchFamily="2" charset="-122"/>
                        </a:rPr>
                        <a:t>draft-ietf-lsr-ospf-srv6-yang</a:t>
                      </a:r>
                      <a:endParaRPr lang="zh-CN" sz="900" b="0" i="0" u="none" strike="noStrike" dirty="0">
                        <a:solidFill>
                          <a:srgbClr val="000000"/>
                        </a:solidFill>
                        <a:effectLst/>
                        <a:latin typeface="Arial" panose="020B0604020202020204" pitchFamily="34" charset="0"/>
                        <a:ea typeface="等线" panose="02010600030101010101" pitchFamily="2" charset="-122"/>
                      </a:endParaRPr>
                    </a:p>
                  </a:txBody>
                  <a:tcPr marL="5303" marR="5303" marT="5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sz="900" b="0" i="0" u="none" strike="noStrike">
                          <a:solidFill>
                            <a:srgbClr val="000000"/>
                          </a:solidFill>
                          <a:effectLst/>
                          <a:latin typeface="Arial" panose="020B0604020202020204" pitchFamily="34" charset="0"/>
                          <a:ea typeface="等线" panose="02010600030101010101" pitchFamily="2" charset="-122"/>
                        </a:rPr>
                        <a:t>lsr</a:t>
                      </a:r>
                    </a:p>
                  </a:txBody>
                  <a:tcPr marL="5303" marR="5303" marT="5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9077132"/>
                  </a:ext>
                </a:extLst>
              </a:tr>
              <a:tr h="142409">
                <a:tc vMerge="1">
                  <a:txBody>
                    <a:bodyPr/>
                    <a:lstStyle/>
                    <a:p>
                      <a:endParaRPr lang="zh-CN" altLang="en-US"/>
                    </a:p>
                  </a:txBody>
                  <a:tcPr/>
                </a:tc>
                <a:tc>
                  <a:txBody>
                    <a:bodyPr/>
                    <a:lstStyle/>
                    <a:p>
                      <a:pPr algn="l" fontAlgn="ctr"/>
                      <a:r>
                        <a:rPr lang="en-US" sz="900" b="0" i="0" u="none" strike="noStrike">
                          <a:solidFill>
                            <a:srgbClr val="000000"/>
                          </a:solidFill>
                          <a:effectLst/>
                          <a:latin typeface="Arial" panose="020B0604020202020204" pitchFamily="34" charset="0"/>
                          <a:ea typeface="等线" panose="02010600030101010101" pitchFamily="2" charset="-122"/>
                        </a:rPr>
                        <a:t>SRv6 PCEP Yang</a:t>
                      </a:r>
                      <a:endParaRPr lang="zh-CN" sz="900" b="0" i="0" u="none" strike="noStrike">
                        <a:solidFill>
                          <a:srgbClr val="000000"/>
                        </a:solidFill>
                        <a:effectLst/>
                        <a:latin typeface="Arial" panose="020B0604020202020204" pitchFamily="34" charset="0"/>
                        <a:ea typeface="等线" panose="02010600030101010101" pitchFamily="2" charset="-122"/>
                      </a:endParaRPr>
                    </a:p>
                  </a:txBody>
                  <a:tcPr marL="5303" marR="5303" marT="5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dirty="0">
                          <a:solidFill>
                            <a:srgbClr val="000000"/>
                          </a:solidFill>
                          <a:effectLst/>
                          <a:latin typeface="Arial" panose="020B0604020202020204" pitchFamily="34" charset="0"/>
                          <a:ea typeface="等线" panose="02010600030101010101" pitchFamily="2" charset="-122"/>
                        </a:rPr>
                        <a:t>draft-ietf-pce-pcep-srv6-yang</a:t>
                      </a:r>
                      <a:endParaRPr lang="zh-CN" sz="900" b="0" i="0" u="none" strike="noStrike" dirty="0">
                        <a:solidFill>
                          <a:srgbClr val="000000"/>
                        </a:solidFill>
                        <a:effectLst/>
                        <a:latin typeface="Arial" panose="020B0604020202020204" pitchFamily="34" charset="0"/>
                        <a:ea typeface="等线" panose="02010600030101010101" pitchFamily="2" charset="-122"/>
                      </a:endParaRPr>
                    </a:p>
                  </a:txBody>
                  <a:tcPr marL="5303" marR="5303" marT="5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sz="900" b="0" i="0" u="none" strike="noStrike">
                          <a:solidFill>
                            <a:srgbClr val="000000"/>
                          </a:solidFill>
                          <a:effectLst/>
                          <a:latin typeface="Arial" panose="020B0604020202020204" pitchFamily="34" charset="0"/>
                          <a:ea typeface="等线" panose="02010600030101010101" pitchFamily="2" charset="-122"/>
                        </a:rPr>
                        <a:t>pce</a:t>
                      </a:r>
                    </a:p>
                  </a:txBody>
                  <a:tcPr marL="5303" marR="5303" marT="5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4710488"/>
                  </a:ext>
                </a:extLst>
              </a:tr>
              <a:tr h="142409">
                <a:tc vMerge="1">
                  <a:txBody>
                    <a:bodyPr/>
                    <a:lstStyle/>
                    <a:p>
                      <a:endParaRPr lang="zh-CN" altLang="en-US"/>
                    </a:p>
                  </a:txBody>
                  <a:tcPr/>
                </a:tc>
                <a:tc>
                  <a:txBody>
                    <a:bodyPr/>
                    <a:lstStyle/>
                    <a:p>
                      <a:pPr algn="l" fontAlgn="ctr"/>
                      <a:r>
                        <a:rPr lang="en-US" sz="900" b="0" i="0" u="none" strike="noStrike">
                          <a:solidFill>
                            <a:srgbClr val="000000"/>
                          </a:solidFill>
                          <a:effectLst/>
                          <a:latin typeface="Arial" panose="020B0604020202020204" pitchFamily="34" charset="0"/>
                          <a:ea typeface="等线" panose="02010600030101010101" pitchFamily="2" charset="-122"/>
                        </a:rPr>
                        <a:t>SRv6 VPN YANG</a:t>
                      </a:r>
                      <a:endParaRPr lang="zh-CN" sz="900" b="0" i="0" u="none" strike="noStrike">
                        <a:solidFill>
                          <a:srgbClr val="000000"/>
                        </a:solidFill>
                        <a:effectLst/>
                        <a:latin typeface="Arial" panose="020B0604020202020204" pitchFamily="34" charset="0"/>
                        <a:ea typeface="等线" panose="02010600030101010101" pitchFamily="2" charset="-122"/>
                      </a:endParaRPr>
                    </a:p>
                  </a:txBody>
                  <a:tcPr marL="5303" marR="5303" marT="5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dirty="0">
                          <a:solidFill>
                            <a:srgbClr val="000000"/>
                          </a:solidFill>
                          <a:effectLst/>
                          <a:latin typeface="Arial" panose="020B0604020202020204" pitchFamily="34" charset="0"/>
                          <a:ea typeface="等线" panose="02010600030101010101" pitchFamily="2" charset="-122"/>
                        </a:rPr>
                        <a:t>draft-ietf-bess-srv6-services-yang</a:t>
                      </a:r>
                      <a:endParaRPr lang="zh-CN" sz="900" b="0" i="0" u="none" strike="noStrike" dirty="0">
                        <a:solidFill>
                          <a:srgbClr val="000000"/>
                        </a:solidFill>
                        <a:effectLst/>
                        <a:latin typeface="Arial" panose="020B0604020202020204" pitchFamily="34" charset="0"/>
                        <a:ea typeface="等线" panose="02010600030101010101" pitchFamily="2" charset="-122"/>
                      </a:endParaRPr>
                    </a:p>
                  </a:txBody>
                  <a:tcPr marL="5303" marR="5303" marT="5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sz="900" b="0" i="0" u="none" strike="noStrike">
                          <a:solidFill>
                            <a:srgbClr val="000000"/>
                          </a:solidFill>
                          <a:effectLst/>
                          <a:latin typeface="Arial" panose="020B0604020202020204" pitchFamily="34" charset="0"/>
                          <a:ea typeface="等线" panose="02010600030101010101" pitchFamily="2" charset="-122"/>
                        </a:rPr>
                        <a:t>bess</a:t>
                      </a:r>
                    </a:p>
                  </a:txBody>
                  <a:tcPr marL="5303" marR="5303" marT="5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8633334"/>
                  </a:ext>
                </a:extLst>
              </a:tr>
              <a:tr h="142409">
                <a:tc rowSpan="2">
                  <a:txBody>
                    <a:bodyPr/>
                    <a:lstStyle/>
                    <a:p>
                      <a:pPr algn="l" fontAlgn="ctr"/>
                      <a:r>
                        <a:rPr lang="en-US" sz="900" b="0" i="0" u="none" strike="noStrike">
                          <a:solidFill>
                            <a:srgbClr val="000000"/>
                          </a:solidFill>
                          <a:effectLst/>
                          <a:latin typeface="Arial" panose="020B0604020202020204" pitchFamily="34" charset="0"/>
                          <a:ea typeface="等线" panose="02010600030101010101" pitchFamily="2" charset="-122"/>
                        </a:rPr>
                        <a:t>SRv6 Deployment Migration</a:t>
                      </a:r>
                      <a:endParaRPr lang="zh-CN" sz="900" b="0" i="0" u="none" strike="noStrike">
                        <a:solidFill>
                          <a:srgbClr val="000000"/>
                        </a:solidFill>
                        <a:effectLst/>
                        <a:latin typeface="Arial" panose="020B0604020202020204" pitchFamily="34" charset="0"/>
                        <a:ea typeface="等线" panose="02010600030101010101" pitchFamily="2" charset="-122"/>
                      </a:endParaRPr>
                    </a:p>
                  </a:txBody>
                  <a:tcPr marL="5303" marR="5303" marT="5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dirty="0">
                          <a:solidFill>
                            <a:srgbClr val="000000"/>
                          </a:solidFill>
                          <a:effectLst/>
                          <a:latin typeface="Arial" panose="020B0604020202020204" pitchFamily="34" charset="0"/>
                          <a:ea typeface="等线" panose="02010600030101010101" pitchFamily="2" charset="-122"/>
                        </a:rPr>
                        <a:t>SRv6 Deployment Status</a:t>
                      </a:r>
                      <a:endParaRPr lang="zh-CN" sz="900" b="0" i="0" u="none" strike="noStrike" dirty="0">
                        <a:solidFill>
                          <a:srgbClr val="000000"/>
                        </a:solidFill>
                        <a:effectLst/>
                        <a:latin typeface="Arial" panose="020B0604020202020204" pitchFamily="34" charset="0"/>
                        <a:ea typeface="等线" panose="02010600030101010101" pitchFamily="2" charset="-122"/>
                      </a:endParaRPr>
                    </a:p>
                  </a:txBody>
                  <a:tcPr marL="5303" marR="5303" marT="5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dirty="0">
                          <a:solidFill>
                            <a:srgbClr val="000000"/>
                          </a:solidFill>
                          <a:effectLst/>
                          <a:latin typeface="Arial" panose="020B0604020202020204" pitchFamily="34" charset="0"/>
                          <a:ea typeface="等线" panose="02010600030101010101" pitchFamily="2" charset="-122"/>
                        </a:rPr>
                        <a:t>draft-matsushima-spring-srv6-deployment-status</a:t>
                      </a:r>
                      <a:endParaRPr lang="zh-CN" sz="900" b="0" i="0" u="none" strike="noStrike" dirty="0">
                        <a:solidFill>
                          <a:srgbClr val="000000"/>
                        </a:solidFill>
                        <a:effectLst/>
                        <a:latin typeface="Arial" panose="020B0604020202020204" pitchFamily="34" charset="0"/>
                        <a:ea typeface="等线" panose="02010600030101010101" pitchFamily="2" charset="-122"/>
                      </a:endParaRPr>
                    </a:p>
                  </a:txBody>
                  <a:tcPr marL="5303" marR="5303" marT="5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sz="900" b="0" i="0" u="none" strike="noStrike">
                          <a:solidFill>
                            <a:srgbClr val="000000"/>
                          </a:solidFill>
                          <a:effectLst/>
                          <a:latin typeface="Arial" panose="020B0604020202020204" pitchFamily="34" charset="0"/>
                          <a:ea typeface="等线" panose="02010600030101010101" pitchFamily="2" charset="-122"/>
                        </a:rPr>
                        <a:t>spring</a:t>
                      </a:r>
                    </a:p>
                  </a:txBody>
                  <a:tcPr marL="5303" marR="5303" marT="5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8375080"/>
                  </a:ext>
                </a:extLst>
              </a:tr>
              <a:tr h="142409">
                <a:tc vMerge="1">
                  <a:txBody>
                    <a:bodyPr/>
                    <a:lstStyle/>
                    <a:p>
                      <a:endParaRPr lang="zh-CN" altLang="en-US"/>
                    </a:p>
                  </a:txBody>
                  <a:tcPr/>
                </a:tc>
                <a:tc>
                  <a:txBody>
                    <a:bodyPr/>
                    <a:lstStyle/>
                    <a:p>
                      <a:pPr algn="l" fontAlgn="ctr"/>
                      <a:r>
                        <a:rPr lang="en-US" sz="900" b="0" i="0" u="none" strike="noStrike">
                          <a:solidFill>
                            <a:srgbClr val="000000"/>
                          </a:solidFill>
                          <a:effectLst/>
                          <a:latin typeface="Arial" panose="020B0604020202020204" pitchFamily="34" charset="0"/>
                          <a:ea typeface="等线" panose="02010600030101010101" pitchFamily="2" charset="-122"/>
                        </a:rPr>
                        <a:t>SRv6 Deployment Consideration</a:t>
                      </a:r>
                      <a:endParaRPr lang="zh-CN" sz="900" b="0" i="0" u="none" strike="noStrike">
                        <a:solidFill>
                          <a:srgbClr val="000000"/>
                        </a:solidFill>
                        <a:effectLst/>
                        <a:latin typeface="Arial" panose="020B0604020202020204" pitchFamily="34" charset="0"/>
                        <a:ea typeface="等线" panose="02010600030101010101" pitchFamily="2" charset="-122"/>
                      </a:endParaRPr>
                    </a:p>
                  </a:txBody>
                  <a:tcPr marL="5303" marR="5303" marT="5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dirty="0">
                          <a:solidFill>
                            <a:srgbClr val="000000"/>
                          </a:solidFill>
                          <a:effectLst/>
                          <a:latin typeface="Arial" panose="020B0604020202020204" pitchFamily="34" charset="0"/>
                          <a:ea typeface="等线" panose="02010600030101010101" pitchFamily="2" charset="-122"/>
                        </a:rPr>
                        <a:t>draft-tian-spring-srv6-deployment-consideration</a:t>
                      </a:r>
                      <a:endParaRPr lang="zh-CN" sz="900" b="0" i="0" u="none" strike="noStrike" dirty="0">
                        <a:solidFill>
                          <a:srgbClr val="000000"/>
                        </a:solidFill>
                        <a:effectLst/>
                        <a:latin typeface="Arial" panose="020B0604020202020204" pitchFamily="34" charset="0"/>
                        <a:ea typeface="等线" panose="02010600030101010101" pitchFamily="2" charset="-122"/>
                      </a:endParaRPr>
                    </a:p>
                  </a:txBody>
                  <a:tcPr marL="5303" marR="5303" marT="5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sz="900" b="0" i="0" u="none" strike="noStrike" dirty="0">
                          <a:solidFill>
                            <a:srgbClr val="000000"/>
                          </a:solidFill>
                          <a:effectLst/>
                          <a:latin typeface="Arial" panose="020B0604020202020204" pitchFamily="34" charset="0"/>
                          <a:ea typeface="等线" panose="02010600030101010101" pitchFamily="2" charset="-122"/>
                        </a:rPr>
                        <a:t>spring</a:t>
                      </a:r>
                    </a:p>
                  </a:txBody>
                  <a:tcPr marL="5303" marR="5303" marT="5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0358740"/>
                  </a:ext>
                </a:extLst>
              </a:tr>
              <a:tr h="142409">
                <a:tc rowSpan="2">
                  <a:txBody>
                    <a:bodyPr/>
                    <a:lstStyle/>
                    <a:p>
                      <a:pPr algn="l" fontAlgn="ctr"/>
                      <a:r>
                        <a:rPr lang="en-US" sz="900" b="0" i="0" u="none" strike="noStrike">
                          <a:solidFill>
                            <a:srgbClr val="000000"/>
                          </a:solidFill>
                          <a:effectLst/>
                          <a:latin typeface="Arial" panose="020B0604020202020204" pitchFamily="34" charset="0"/>
                          <a:ea typeface="等线" panose="02010600030101010101" pitchFamily="2" charset="-122"/>
                        </a:rPr>
                        <a:t>SRv6 Security</a:t>
                      </a:r>
                      <a:endParaRPr lang="zh-CN" sz="900" b="0" i="0" u="none" strike="noStrike">
                        <a:solidFill>
                          <a:srgbClr val="000000"/>
                        </a:solidFill>
                        <a:effectLst/>
                        <a:latin typeface="Arial" panose="020B0604020202020204" pitchFamily="34" charset="0"/>
                        <a:ea typeface="等线" panose="02010600030101010101" pitchFamily="2" charset="-122"/>
                      </a:endParaRPr>
                    </a:p>
                  </a:txBody>
                  <a:tcPr marL="5303" marR="5303" marT="5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Arial" panose="020B0604020202020204" pitchFamily="34" charset="0"/>
                          <a:ea typeface="等线" panose="02010600030101010101" pitchFamily="2" charset="-122"/>
                        </a:rPr>
                        <a:t>SRv6 Security Framework</a:t>
                      </a:r>
                      <a:endParaRPr lang="zh-CN" sz="900" b="0" i="0" u="none" strike="noStrike">
                        <a:solidFill>
                          <a:srgbClr val="000000"/>
                        </a:solidFill>
                        <a:effectLst/>
                        <a:latin typeface="Arial" panose="020B0604020202020204" pitchFamily="34" charset="0"/>
                        <a:ea typeface="等线" panose="02010600030101010101" pitchFamily="2" charset="-122"/>
                      </a:endParaRPr>
                    </a:p>
                  </a:txBody>
                  <a:tcPr marL="5303" marR="5303" marT="5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dirty="0">
                          <a:solidFill>
                            <a:srgbClr val="000000"/>
                          </a:solidFill>
                          <a:effectLst/>
                          <a:latin typeface="Arial" panose="020B0604020202020204" pitchFamily="34" charset="0"/>
                          <a:ea typeface="等线" panose="02010600030101010101" pitchFamily="2" charset="-122"/>
                        </a:rPr>
                        <a:t>draft-li-spring-srv6-security-consideration</a:t>
                      </a:r>
                      <a:endParaRPr lang="zh-CN" sz="900" b="0" i="0" u="none" strike="noStrike" dirty="0">
                        <a:solidFill>
                          <a:srgbClr val="000000"/>
                        </a:solidFill>
                        <a:effectLst/>
                        <a:latin typeface="Arial" panose="020B0604020202020204" pitchFamily="34" charset="0"/>
                        <a:ea typeface="等线" panose="02010600030101010101" pitchFamily="2" charset="-122"/>
                      </a:endParaRPr>
                    </a:p>
                  </a:txBody>
                  <a:tcPr marL="5303" marR="5303" marT="5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sz="900" b="0" i="0" u="none" strike="noStrike" dirty="0">
                          <a:solidFill>
                            <a:srgbClr val="000000"/>
                          </a:solidFill>
                          <a:effectLst/>
                          <a:latin typeface="Arial" panose="020B0604020202020204" pitchFamily="34" charset="0"/>
                          <a:ea typeface="等线" panose="02010600030101010101" pitchFamily="2" charset="-122"/>
                        </a:rPr>
                        <a:t>spring</a:t>
                      </a:r>
                    </a:p>
                  </a:txBody>
                  <a:tcPr marL="5303" marR="5303" marT="5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3008875"/>
                  </a:ext>
                </a:extLst>
              </a:tr>
              <a:tr h="142409">
                <a:tc vMerge="1">
                  <a:txBody>
                    <a:bodyPr/>
                    <a:lstStyle/>
                    <a:p>
                      <a:endParaRPr lang="zh-CN" altLang="en-US"/>
                    </a:p>
                  </a:txBody>
                  <a:tcPr/>
                </a:tc>
                <a:tc>
                  <a:txBody>
                    <a:bodyPr/>
                    <a:lstStyle/>
                    <a:p>
                      <a:pPr algn="l" fontAlgn="ctr"/>
                      <a:r>
                        <a:rPr lang="zh-CN" sz="900" b="0" i="0" u="none" strike="noStrike">
                          <a:solidFill>
                            <a:srgbClr val="000000"/>
                          </a:solidFill>
                          <a:effectLst/>
                          <a:latin typeface="Arial" panose="020B0604020202020204" pitchFamily="34" charset="0"/>
                          <a:ea typeface="等线" panose="02010600030101010101" pitchFamily="2" charset="-122"/>
                        </a:rPr>
                        <a:t>SRH and IP header protection</a:t>
                      </a:r>
                    </a:p>
                  </a:txBody>
                  <a:tcPr marL="5303" marR="5303" marT="5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Arial" panose="020B0604020202020204" pitchFamily="34" charset="0"/>
                          <a:ea typeface="等线" panose="02010600030101010101" pitchFamily="2" charset="-122"/>
                        </a:rPr>
                        <a:t>draft-chen-spring-srv6-srh-security</a:t>
                      </a:r>
                      <a:endParaRPr lang="zh-CN" sz="900" b="0" i="0" u="none" strike="noStrike" dirty="0">
                        <a:solidFill>
                          <a:srgbClr val="000000"/>
                        </a:solidFill>
                        <a:effectLst/>
                        <a:latin typeface="Arial" panose="020B0604020202020204" pitchFamily="34" charset="0"/>
                        <a:ea typeface="等线" panose="02010600030101010101" pitchFamily="2" charset="-122"/>
                      </a:endParaRPr>
                    </a:p>
                  </a:txBody>
                  <a:tcPr marL="5303" marR="5303" marT="5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sz="900" b="0" i="0" u="none" strike="noStrike" dirty="0">
                          <a:solidFill>
                            <a:srgbClr val="000000"/>
                          </a:solidFill>
                          <a:effectLst/>
                          <a:latin typeface="Arial" panose="020B0604020202020204" pitchFamily="34" charset="0"/>
                          <a:ea typeface="等线" panose="02010600030101010101" pitchFamily="2" charset="-122"/>
                        </a:rPr>
                        <a:t>spring</a:t>
                      </a:r>
                    </a:p>
                  </a:txBody>
                  <a:tcPr marL="5303" marR="5303" marT="5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0690392"/>
                  </a:ext>
                </a:extLst>
              </a:tr>
              <a:tr h="142409">
                <a:tc rowSpan="2">
                  <a:txBody>
                    <a:bodyPr/>
                    <a:lstStyle/>
                    <a:p>
                      <a:pPr algn="l" fontAlgn="ctr"/>
                      <a:r>
                        <a:rPr lang="en-US" sz="900" b="0" i="0" u="none" strike="noStrike">
                          <a:solidFill>
                            <a:srgbClr val="000000"/>
                          </a:solidFill>
                          <a:effectLst/>
                          <a:latin typeface="Arial" panose="020B0604020202020204" pitchFamily="34" charset="0"/>
                          <a:ea typeface="等线" panose="02010600030101010101" pitchFamily="2" charset="-122"/>
                        </a:rPr>
                        <a:t>Interworking </a:t>
                      </a:r>
                      <a:endParaRPr lang="zh-CN" sz="900" b="0" i="0" u="none" strike="noStrike">
                        <a:solidFill>
                          <a:srgbClr val="000000"/>
                        </a:solidFill>
                        <a:effectLst/>
                        <a:latin typeface="Arial" panose="020B0604020202020204" pitchFamily="34" charset="0"/>
                        <a:ea typeface="等线" panose="02010600030101010101" pitchFamily="2" charset="-122"/>
                      </a:endParaRPr>
                    </a:p>
                  </a:txBody>
                  <a:tcPr marL="5303" marR="5303" marT="5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Arial" panose="020B0604020202020204" pitchFamily="34" charset="0"/>
                          <a:ea typeface="等线" panose="02010600030101010101" pitchFamily="2" charset="-122"/>
                        </a:rPr>
                        <a:t>MPLS SRv6</a:t>
                      </a:r>
                      <a:endParaRPr lang="zh-CN" sz="900" b="0" i="0" u="none" strike="noStrike">
                        <a:solidFill>
                          <a:srgbClr val="000000"/>
                        </a:solidFill>
                        <a:effectLst/>
                        <a:latin typeface="Arial" panose="020B0604020202020204" pitchFamily="34" charset="0"/>
                        <a:ea typeface="等线" panose="02010600030101010101" pitchFamily="2" charset="-122"/>
                      </a:endParaRPr>
                    </a:p>
                  </a:txBody>
                  <a:tcPr marL="5303" marR="5303" marT="5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dirty="0">
                          <a:solidFill>
                            <a:srgbClr val="212529"/>
                          </a:solidFill>
                          <a:effectLst/>
                          <a:latin typeface="Arial" panose="020B0604020202020204" pitchFamily="34" charset="0"/>
                          <a:ea typeface="等线" panose="02010600030101010101" pitchFamily="2" charset="-122"/>
                        </a:rPr>
                        <a:t>draft-agrawal-spring-srv6-mpls-interworking</a:t>
                      </a:r>
                      <a:endParaRPr lang="zh-CN" sz="900" b="0" i="0" u="none" strike="noStrike" dirty="0">
                        <a:solidFill>
                          <a:srgbClr val="212529"/>
                        </a:solidFill>
                        <a:effectLst/>
                        <a:latin typeface="Arial" panose="020B0604020202020204" pitchFamily="34" charset="0"/>
                        <a:ea typeface="等线" panose="02010600030101010101" pitchFamily="2" charset="-122"/>
                      </a:endParaRPr>
                    </a:p>
                  </a:txBody>
                  <a:tcPr marL="5303" marR="5303" marT="5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sz="900" b="0" i="0" u="none" strike="noStrike" dirty="0">
                          <a:solidFill>
                            <a:srgbClr val="000000"/>
                          </a:solidFill>
                          <a:effectLst/>
                          <a:latin typeface="Arial" panose="020B0604020202020204" pitchFamily="34" charset="0"/>
                          <a:ea typeface="等线" panose="02010600030101010101" pitchFamily="2" charset="-122"/>
                        </a:rPr>
                        <a:t>spring</a:t>
                      </a:r>
                    </a:p>
                  </a:txBody>
                  <a:tcPr marL="5303" marR="5303" marT="5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1744531"/>
                  </a:ext>
                </a:extLst>
              </a:tr>
              <a:tr h="142409">
                <a:tc vMerge="1">
                  <a:txBody>
                    <a:bodyPr/>
                    <a:lstStyle/>
                    <a:p>
                      <a:endParaRPr lang="zh-CN" altLang="en-US"/>
                    </a:p>
                  </a:txBody>
                  <a:tcPr/>
                </a:tc>
                <a:tc>
                  <a:txBody>
                    <a:bodyPr/>
                    <a:lstStyle/>
                    <a:p>
                      <a:pPr algn="l" fontAlgn="ctr"/>
                      <a:r>
                        <a:rPr lang="zh-CN" sz="900" b="0" i="0" u="none" strike="noStrike">
                          <a:solidFill>
                            <a:srgbClr val="000000"/>
                          </a:solidFill>
                          <a:effectLst/>
                          <a:latin typeface="Arial" panose="020B0604020202020204" pitchFamily="34" charset="0"/>
                          <a:ea typeface="等线" panose="02010600030101010101" pitchFamily="2" charset="-122"/>
                        </a:rPr>
                        <a:t>SR-MPLS / SRv6 Transport Interworking</a:t>
                      </a:r>
                    </a:p>
                  </a:txBody>
                  <a:tcPr marL="5303" marR="5303" marT="5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dirty="0">
                          <a:solidFill>
                            <a:srgbClr val="212529"/>
                          </a:solidFill>
                          <a:effectLst/>
                          <a:latin typeface="Arial" panose="020B0604020202020204" pitchFamily="34" charset="0"/>
                          <a:ea typeface="等线" panose="02010600030101010101" pitchFamily="2" charset="-122"/>
                        </a:rPr>
                        <a:t>draft-bonica-spring-srv6-end-dtm</a:t>
                      </a:r>
                      <a:endParaRPr lang="zh-CN" sz="900" b="0" i="0" u="none" strike="noStrike" dirty="0">
                        <a:solidFill>
                          <a:srgbClr val="212529"/>
                        </a:solidFill>
                        <a:effectLst/>
                        <a:latin typeface="Arial" panose="020B0604020202020204" pitchFamily="34" charset="0"/>
                        <a:ea typeface="等线" panose="02010600030101010101" pitchFamily="2" charset="-122"/>
                      </a:endParaRPr>
                    </a:p>
                  </a:txBody>
                  <a:tcPr marL="5303" marR="5303" marT="5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sz="900" b="0" i="0" u="none" strike="noStrike" dirty="0">
                          <a:solidFill>
                            <a:srgbClr val="000000"/>
                          </a:solidFill>
                          <a:effectLst/>
                          <a:latin typeface="Arial" panose="020B0604020202020204" pitchFamily="34" charset="0"/>
                          <a:ea typeface="等线" panose="02010600030101010101" pitchFamily="2" charset="-122"/>
                        </a:rPr>
                        <a:t>spring</a:t>
                      </a:r>
                    </a:p>
                  </a:txBody>
                  <a:tcPr marL="5303" marR="5303" marT="5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4591734"/>
                  </a:ext>
                </a:extLst>
              </a:tr>
              <a:tr h="142409">
                <a:tc rowSpan="5">
                  <a:txBody>
                    <a:bodyPr/>
                    <a:lstStyle/>
                    <a:p>
                      <a:pPr algn="l" fontAlgn="ctr"/>
                      <a:r>
                        <a:rPr lang="en-US" sz="900" b="0" i="0" u="none" strike="noStrike">
                          <a:solidFill>
                            <a:srgbClr val="000000"/>
                          </a:solidFill>
                          <a:effectLst/>
                          <a:latin typeface="Arial" panose="020B0604020202020204" pitchFamily="34" charset="0"/>
                          <a:ea typeface="等线" panose="02010600030101010101" pitchFamily="2" charset="-122"/>
                        </a:rPr>
                        <a:t>PMTU</a:t>
                      </a:r>
                      <a:endParaRPr lang="zh-CN" sz="900" b="0" i="0" u="none" strike="noStrike">
                        <a:solidFill>
                          <a:srgbClr val="000000"/>
                        </a:solidFill>
                        <a:effectLst/>
                        <a:latin typeface="Arial" panose="020B0604020202020204" pitchFamily="34" charset="0"/>
                        <a:ea typeface="等线" panose="02010600030101010101" pitchFamily="2" charset="-122"/>
                      </a:endParaRPr>
                    </a:p>
                  </a:txBody>
                  <a:tcPr marL="5303" marR="5303" marT="5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Arial" panose="020B0604020202020204" pitchFamily="34" charset="0"/>
                          <a:ea typeface="等线" panose="02010600030101010101" pitchFamily="2" charset="-122"/>
                        </a:rPr>
                        <a:t>Path MTU (PMTU) for SR Policy</a:t>
                      </a:r>
                      <a:endParaRPr lang="zh-CN" sz="900" b="0" i="0" u="none" strike="noStrike">
                        <a:solidFill>
                          <a:srgbClr val="000000"/>
                        </a:solidFill>
                        <a:effectLst/>
                        <a:latin typeface="Arial" panose="020B0604020202020204" pitchFamily="34" charset="0"/>
                        <a:ea typeface="等线" panose="02010600030101010101" pitchFamily="2" charset="-122"/>
                      </a:endParaRPr>
                    </a:p>
                  </a:txBody>
                  <a:tcPr marL="5303" marR="5303" marT="5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dirty="0">
                          <a:solidFill>
                            <a:srgbClr val="212529"/>
                          </a:solidFill>
                          <a:effectLst/>
                          <a:latin typeface="Arial" panose="020B0604020202020204" pitchFamily="34" charset="0"/>
                          <a:ea typeface="等线" panose="02010600030101010101" pitchFamily="2" charset="-122"/>
                        </a:rPr>
                        <a:t>draft-</a:t>
                      </a:r>
                      <a:r>
                        <a:rPr lang="en-US" sz="900" b="0" i="0" u="none" strike="noStrike" dirty="0" err="1">
                          <a:solidFill>
                            <a:srgbClr val="212529"/>
                          </a:solidFill>
                          <a:effectLst/>
                          <a:latin typeface="Arial" panose="020B0604020202020204" pitchFamily="34" charset="0"/>
                          <a:ea typeface="等线" panose="02010600030101010101" pitchFamily="2" charset="-122"/>
                        </a:rPr>
                        <a:t>peng</a:t>
                      </a:r>
                      <a:r>
                        <a:rPr lang="en-US" sz="900" b="0" i="0" u="none" strike="noStrike" dirty="0">
                          <a:solidFill>
                            <a:srgbClr val="212529"/>
                          </a:solidFill>
                          <a:effectLst/>
                          <a:latin typeface="Arial" panose="020B0604020202020204" pitchFamily="34" charset="0"/>
                          <a:ea typeface="等线" panose="02010600030101010101" pitchFamily="2" charset="-122"/>
                        </a:rPr>
                        <a:t>-spring-</a:t>
                      </a:r>
                      <a:r>
                        <a:rPr lang="en-US" sz="900" b="0" i="0" u="none" strike="noStrike" dirty="0" err="1">
                          <a:solidFill>
                            <a:srgbClr val="212529"/>
                          </a:solidFill>
                          <a:effectLst/>
                          <a:latin typeface="Arial" panose="020B0604020202020204" pitchFamily="34" charset="0"/>
                          <a:ea typeface="等线" panose="02010600030101010101" pitchFamily="2" charset="-122"/>
                        </a:rPr>
                        <a:t>pmtu</a:t>
                      </a:r>
                      <a:r>
                        <a:rPr lang="en-US" sz="900" b="0" i="0" u="none" strike="noStrike" dirty="0">
                          <a:solidFill>
                            <a:srgbClr val="212529"/>
                          </a:solidFill>
                          <a:effectLst/>
                          <a:latin typeface="Arial" panose="020B0604020202020204" pitchFamily="34" charset="0"/>
                          <a:ea typeface="等线" panose="02010600030101010101" pitchFamily="2" charset="-122"/>
                        </a:rPr>
                        <a:t>-</a:t>
                      </a:r>
                      <a:r>
                        <a:rPr lang="en-US" sz="900" b="0" i="0" u="none" strike="noStrike" dirty="0" err="1">
                          <a:solidFill>
                            <a:srgbClr val="212529"/>
                          </a:solidFill>
                          <a:effectLst/>
                          <a:latin typeface="Arial" panose="020B0604020202020204" pitchFamily="34" charset="0"/>
                          <a:ea typeface="等线" panose="02010600030101010101" pitchFamily="2" charset="-122"/>
                        </a:rPr>
                        <a:t>sr</a:t>
                      </a:r>
                      <a:r>
                        <a:rPr lang="en-US" sz="900" b="0" i="0" u="none" strike="noStrike" dirty="0">
                          <a:solidFill>
                            <a:srgbClr val="212529"/>
                          </a:solidFill>
                          <a:effectLst/>
                          <a:latin typeface="Arial" panose="020B0604020202020204" pitchFamily="34" charset="0"/>
                          <a:ea typeface="等线" panose="02010600030101010101" pitchFamily="2" charset="-122"/>
                        </a:rPr>
                        <a:t>-policy</a:t>
                      </a:r>
                      <a:endParaRPr lang="zh-CN" sz="900" b="0" i="0" u="none" strike="noStrike" dirty="0">
                        <a:solidFill>
                          <a:srgbClr val="212529"/>
                        </a:solidFill>
                        <a:effectLst/>
                        <a:latin typeface="Arial" panose="020B0604020202020204" pitchFamily="34" charset="0"/>
                        <a:ea typeface="等线" panose="02010600030101010101" pitchFamily="2" charset="-122"/>
                      </a:endParaRPr>
                    </a:p>
                  </a:txBody>
                  <a:tcPr marL="5303" marR="5303" marT="5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sz="900" b="0" i="0" u="none" strike="noStrike" dirty="0">
                          <a:solidFill>
                            <a:srgbClr val="000000"/>
                          </a:solidFill>
                          <a:effectLst/>
                          <a:latin typeface="Arial" panose="020B0604020202020204" pitchFamily="34" charset="0"/>
                          <a:ea typeface="等线" panose="02010600030101010101" pitchFamily="2" charset="-122"/>
                        </a:rPr>
                        <a:t>spring</a:t>
                      </a:r>
                    </a:p>
                  </a:txBody>
                  <a:tcPr marL="5303" marR="5303" marT="5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947179"/>
                  </a:ext>
                </a:extLst>
              </a:tr>
              <a:tr h="142409">
                <a:tc vMerge="1">
                  <a:txBody>
                    <a:bodyPr/>
                    <a:lstStyle/>
                    <a:p>
                      <a:endParaRPr lang="zh-CN" altLang="en-US"/>
                    </a:p>
                  </a:txBody>
                  <a:tcPr/>
                </a:tc>
                <a:tc>
                  <a:txBody>
                    <a:bodyPr/>
                    <a:lstStyle/>
                    <a:p>
                      <a:pPr algn="l" fontAlgn="ctr"/>
                      <a:r>
                        <a:rPr lang="en-US" sz="900" b="0" i="0" u="none" strike="noStrike">
                          <a:solidFill>
                            <a:srgbClr val="000000"/>
                          </a:solidFill>
                          <a:effectLst/>
                          <a:latin typeface="Arial" panose="020B0604020202020204" pitchFamily="34" charset="0"/>
                          <a:ea typeface="等线" panose="02010600030101010101" pitchFamily="2" charset="-122"/>
                        </a:rPr>
                        <a:t>Segment Routing Path MTU in BGP</a:t>
                      </a:r>
                      <a:endParaRPr lang="zh-CN" sz="900" b="0" i="0" u="none" strike="noStrike">
                        <a:solidFill>
                          <a:srgbClr val="000000"/>
                        </a:solidFill>
                        <a:effectLst/>
                        <a:latin typeface="Arial" panose="020B0604020202020204" pitchFamily="34" charset="0"/>
                        <a:ea typeface="等线" panose="02010600030101010101" pitchFamily="2" charset="-122"/>
                      </a:endParaRPr>
                    </a:p>
                  </a:txBody>
                  <a:tcPr marL="5303" marR="5303" marT="5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dirty="0">
                          <a:solidFill>
                            <a:srgbClr val="000000"/>
                          </a:solidFill>
                          <a:effectLst/>
                          <a:latin typeface="Arial" panose="020B0604020202020204" pitchFamily="34" charset="0"/>
                          <a:ea typeface="等线" panose="02010600030101010101" pitchFamily="2" charset="-122"/>
                        </a:rPr>
                        <a:t>draft-</a:t>
                      </a:r>
                      <a:r>
                        <a:rPr lang="en-US" sz="900" b="0" i="0" u="none" strike="noStrike" dirty="0" err="1">
                          <a:solidFill>
                            <a:srgbClr val="000000"/>
                          </a:solidFill>
                          <a:effectLst/>
                          <a:latin typeface="Arial" panose="020B0604020202020204" pitchFamily="34" charset="0"/>
                          <a:ea typeface="等线" panose="02010600030101010101" pitchFamily="2" charset="-122"/>
                        </a:rPr>
                        <a:t>ietf</a:t>
                      </a:r>
                      <a:r>
                        <a:rPr lang="en-US" sz="900" b="0" i="0" u="none" strike="noStrike" dirty="0">
                          <a:solidFill>
                            <a:srgbClr val="000000"/>
                          </a:solidFill>
                          <a:effectLst/>
                          <a:latin typeface="Arial" panose="020B0604020202020204" pitchFamily="34" charset="0"/>
                          <a:ea typeface="等线" panose="02010600030101010101" pitchFamily="2" charset="-122"/>
                        </a:rPr>
                        <a:t>-</a:t>
                      </a:r>
                      <a:r>
                        <a:rPr lang="en-US" sz="900" b="0" i="0" u="none" strike="noStrike" dirty="0" err="1">
                          <a:solidFill>
                            <a:srgbClr val="000000"/>
                          </a:solidFill>
                          <a:effectLst/>
                          <a:latin typeface="Arial" panose="020B0604020202020204" pitchFamily="34" charset="0"/>
                          <a:ea typeface="等线" panose="02010600030101010101" pitchFamily="2" charset="-122"/>
                        </a:rPr>
                        <a:t>idr</a:t>
                      </a:r>
                      <a:r>
                        <a:rPr lang="en-US" sz="900" b="0" i="0" u="none" strike="noStrike" dirty="0">
                          <a:solidFill>
                            <a:srgbClr val="000000"/>
                          </a:solidFill>
                          <a:effectLst/>
                          <a:latin typeface="Arial" panose="020B0604020202020204" pitchFamily="34" charset="0"/>
                          <a:ea typeface="等线" panose="02010600030101010101" pitchFamily="2" charset="-122"/>
                        </a:rPr>
                        <a:t>-</a:t>
                      </a:r>
                      <a:r>
                        <a:rPr lang="en-US" sz="900" b="0" i="0" u="none" strike="noStrike" dirty="0" err="1">
                          <a:solidFill>
                            <a:srgbClr val="000000"/>
                          </a:solidFill>
                          <a:effectLst/>
                          <a:latin typeface="Arial" panose="020B0604020202020204" pitchFamily="34" charset="0"/>
                          <a:ea typeface="等线" panose="02010600030101010101" pitchFamily="2" charset="-122"/>
                        </a:rPr>
                        <a:t>sr</a:t>
                      </a:r>
                      <a:r>
                        <a:rPr lang="en-US" sz="900" b="0" i="0" u="none" strike="noStrike" dirty="0">
                          <a:solidFill>
                            <a:srgbClr val="000000"/>
                          </a:solidFill>
                          <a:effectLst/>
                          <a:latin typeface="Arial" panose="020B0604020202020204" pitchFamily="34" charset="0"/>
                          <a:ea typeface="等线" panose="02010600030101010101" pitchFamily="2" charset="-122"/>
                        </a:rPr>
                        <a:t>-policy-path-</a:t>
                      </a:r>
                      <a:r>
                        <a:rPr lang="en-US" sz="900" b="0" i="0" u="none" strike="noStrike" dirty="0" err="1">
                          <a:solidFill>
                            <a:srgbClr val="000000"/>
                          </a:solidFill>
                          <a:effectLst/>
                          <a:latin typeface="Arial" panose="020B0604020202020204" pitchFamily="34" charset="0"/>
                          <a:ea typeface="等线" panose="02010600030101010101" pitchFamily="2" charset="-122"/>
                        </a:rPr>
                        <a:t>mtu</a:t>
                      </a:r>
                      <a:endParaRPr lang="zh-CN" sz="900" b="0" i="0" u="none" strike="noStrike" dirty="0">
                        <a:solidFill>
                          <a:srgbClr val="000000"/>
                        </a:solidFill>
                        <a:effectLst/>
                        <a:latin typeface="Arial" panose="020B0604020202020204" pitchFamily="34" charset="0"/>
                        <a:ea typeface="等线" panose="02010600030101010101" pitchFamily="2" charset="-122"/>
                      </a:endParaRPr>
                    </a:p>
                  </a:txBody>
                  <a:tcPr marL="5303" marR="5303" marT="5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sz="900" b="0" i="0" u="none" strike="noStrike" dirty="0">
                          <a:solidFill>
                            <a:srgbClr val="000000"/>
                          </a:solidFill>
                          <a:effectLst/>
                          <a:latin typeface="Arial" panose="020B0604020202020204" pitchFamily="34" charset="0"/>
                          <a:ea typeface="等线" panose="02010600030101010101" pitchFamily="2" charset="-122"/>
                        </a:rPr>
                        <a:t>idr</a:t>
                      </a:r>
                    </a:p>
                  </a:txBody>
                  <a:tcPr marL="5303" marR="5303" marT="5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8446266"/>
                  </a:ext>
                </a:extLst>
              </a:tr>
              <a:tr h="142409">
                <a:tc vMerge="1">
                  <a:txBody>
                    <a:bodyPr/>
                    <a:lstStyle/>
                    <a:p>
                      <a:endParaRPr lang="zh-CN" altLang="en-US"/>
                    </a:p>
                  </a:txBody>
                  <a:tcPr/>
                </a:tc>
                <a:tc>
                  <a:txBody>
                    <a:bodyPr/>
                    <a:lstStyle/>
                    <a:p>
                      <a:pPr algn="l" fontAlgn="ctr"/>
                      <a:r>
                        <a:rPr lang="en-US" sz="900" b="0" i="0" u="none" strike="noStrike">
                          <a:solidFill>
                            <a:srgbClr val="000000"/>
                          </a:solidFill>
                          <a:effectLst/>
                          <a:latin typeface="Arial" panose="020B0604020202020204" pitchFamily="34" charset="0"/>
                          <a:ea typeface="等线" panose="02010600030101010101" pitchFamily="2" charset="-122"/>
                        </a:rPr>
                        <a:t>BGP-LS Extensions for Advertising Link MTU</a:t>
                      </a:r>
                      <a:endParaRPr lang="zh-CN" sz="900" b="0" i="0" u="none" strike="noStrike">
                        <a:solidFill>
                          <a:srgbClr val="000000"/>
                        </a:solidFill>
                        <a:effectLst/>
                        <a:latin typeface="Arial" panose="020B0604020202020204" pitchFamily="34" charset="0"/>
                        <a:ea typeface="等线" panose="02010600030101010101" pitchFamily="2" charset="-122"/>
                      </a:endParaRPr>
                    </a:p>
                  </a:txBody>
                  <a:tcPr marL="5303" marR="5303" marT="5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dirty="0">
                          <a:solidFill>
                            <a:srgbClr val="000000"/>
                          </a:solidFill>
                          <a:effectLst/>
                          <a:latin typeface="Arial" panose="020B0604020202020204" pitchFamily="34" charset="0"/>
                          <a:ea typeface="等线" panose="02010600030101010101" pitchFamily="2" charset="-122"/>
                        </a:rPr>
                        <a:t>draft-</a:t>
                      </a:r>
                      <a:r>
                        <a:rPr lang="en-US" sz="900" b="0" i="0" u="none" strike="noStrike" dirty="0" err="1">
                          <a:solidFill>
                            <a:srgbClr val="000000"/>
                          </a:solidFill>
                          <a:effectLst/>
                          <a:latin typeface="Arial" panose="020B0604020202020204" pitchFamily="34" charset="0"/>
                          <a:ea typeface="等线" panose="02010600030101010101" pitchFamily="2" charset="-122"/>
                        </a:rPr>
                        <a:t>ietf</a:t>
                      </a:r>
                      <a:r>
                        <a:rPr lang="en-US" sz="900" b="0" i="0" u="none" strike="noStrike" dirty="0">
                          <a:solidFill>
                            <a:srgbClr val="000000"/>
                          </a:solidFill>
                          <a:effectLst/>
                          <a:latin typeface="Arial" panose="020B0604020202020204" pitchFamily="34" charset="0"/>
                          <a:ea typeface="等线" panose="02010600030101010101" pitchFamily="2" charset="-122"/>
                        </a:rPr>
                        <a:t>-</a:t>
                      </a:r>
                      <a:r>
                        <a:rPr lang="en-US" sz="900" b="0" i="0" u="none" strike="noStrike" dirty="0" err="1">
                          <a:solidFill>
                            <a:srgbClr val="000000"/>
                          </a:solidFill>
                          <a:effectLst/>
                          <a:latin typeface="Arial" panose="020B0604020202020204" pitchFamily="34" charset="0"/>
                          <a:ea typeface="等线" panose="02010600030101010101" pitchFamily="2" charset="-122"/>
                        </a:rPr>
                        <a:t>idr</a:t>
                      </a:r>
                      <a:r>
                        <a:rPr lang="en-US" sz="900" b="0" i="0" u="none" strike="noStrike" dirty="0">
                          <a:solidFill>
                            <a:srgbClr val="000000"/>
                          </a:solidFill>
                          <a:effectLst/>
                          <a:latin typeface="Arial" panose="020B0604020202020204" pitchFamily="34" charset="0"/>
                          <a:ea typeface="等线" panose="02010600030101010101" pitchFamily="2" charset="-122"/>
                        </a:rPr>
                        <a:t>-</a:t>
                      </a:r>
                      <a:r>
                        <a:rPr lang="en-US" sz="900" b="0" i="0" u="none" strike="noStrike" dirty="0" err="1">
                          <a:solidFill>
                            <a:srgbClr val="000000"/>
                          </a:solidFill>
                          <a:effectLst/>
                          <a:latin typeface="Arial" panose="020B0604020202020204" pitchFamily="34" charset="0"/>
                          <a:ea typeface="等线" panose="02010600030101010101" pitchFamily="2" charset="-122"/>
                        </a:rPr>
                        <a:t>bgp</a:t>
                      </a:r>
                      <a:r>
                        <a:rPr lang="en-US" sz="900" b="0" i="0" u="none" strike="noStrike" dirty="0">
                          <a:solidFill>
                            <a:srgbClr val="000000"/>
                          </a:solidFill>
                          <a:effectLst/>
                          <a:latin typeface="Arial" panose="020B0604020202020204" pitchFamily="34" charset="0"/>
                          <a:ea typeface="等线" panose="02010600030101010101" pitchFamily="2" charset="-122"/>
                        </a:rPr>
                        <a:t>-ls-link-</a:t>
                      </a:r>
                      <a:r>
                        <a:rPr lang="en-US" sz="900" b="0" i="0" u="none" strike="noStrike" dirty="0" err="1">
                          <a:solidFill>
                            <a:srgbClr val="000000"/>
                          </a:solidFill>
                          <a:effectLst/>
                          <a:latin typeface="Arial" panose="020B0604020202020204" pitchFamily="34" charset="0"/>
                          <a:ea typeface="等线" panose="02010600030101010101" pitchFamily="2" charset="-122"/>
                        </a:rPr>
                        <a:t>mtu</a:t>
                      </a:r>
                      <a:endParaRPr lang="zh-CN" sz="900" b="0" i="0" u="none" strike="noStrike" dirty="0">
                        <a:solidFill>
                          <a:srgbClr val="000000"/>
                        </a:solidFill>
                        <a:effectLst/>
                        <a:latin typeface="Arial" panose="020B0604020202020204" pitchFamily="34" charset="0"/>
                        <a:ea typeface="等线" panose="02010600030101010101" pitchFamily="2" charset="-122"/>
                      </a:endParaRPr>
                    </a:p>
                  </a:txBody>
                  <a:tcPr marL="5303" marR="5303" marT="5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sz="900" b="0" i="0" u="none" strike="noStrike" dirty="0">
                          <a:solidFill>
                            <a:srgbClr val="000000"/>
                          </a:solidFill>
                          <a:effectLst/>
                          <a:latin typeface="Arial" panose="020B0604020202020204" pitchFamily="34" charset="0"/>
                          <a:ea typeface="等线" panose="02010600030101010101" pitchFamily="2" charset="-122"/>
                        </a:rPr>
                        <a:t>idr</a:t>
                      </a:r>
                    </a:p>
                  </a:txBody>
                  <a:tcPr marL="5303" marR="5303" marT="5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4234068"/>
                  </a:ext>
                </a:extLst>
              </a:tr>
              <a:tr h="142409">
                <a:tc vMerge="1">
                  <a:txBody>
                    <a:bodyPr/>
                    <a:lstStyle/>
                    <a:p>
                      <a:endParaRPr lang="zh-CN" altLang="en-US"/>
                    </a:p>
                  </a:txBody>
                  <a:tcPr/>
                </a:tc>
                <a:tc>
                  <a:txBody>
                    <a:bodyPr/>
                    <a:lstStyle/>
                    <a:p>
                      <a:pPr algn="l" fontAlgn="ctr"/>
                      <a:r>
                        <a:rPr lang="en-US" sz="900" b="0" i="0" u="none" strike="noStrike">
                          <a:solidFill>
                            <a:srgbClr val="000000"/>
                          </a:solidFill>
                          <a:effectLst/>
                          <a:latin typeface="Arial" panose="020B0604020202020204" pitchFamily="34" charset="0"/>
                          <a:ea typeface="等线" panose="02010600030101010101" pitchFamily="2" charset="-122"/>
                        </a:rPr>
                        <a:t>PMTU in PCEP</a:t>
                      </a:r>
                      <a:endParaRPr lang="zh-CN" sz="900" b="0" i="0" u="none" strike="noStrike">
                        <a:solidFill>
                          <a:srgbClr val="000000"/>
                        </a:solidFill>
                        <a:effectLst/>
                        <a:latin typeface="Arial" panose="020B0604020202020204" pitchFamily="34" charset="0"/>
                        <a:ea typeface="等线" panose="02010600030101010101" pitchFamily="2" charset="-122"/>
                      </a:endParaRPr>
                    </a:p>
                  </a:txBody>
                  <a:tcPr marL="5303" marR="5303" marT="5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dirty="0">
                          <a:solidFill>
                            <a:srgbClr val="000000"/>
                          </a:solidFill>
                          <a:effectLst/>
                          <a:latin typeface="Arial" panose="020B0604020202020204" pitchFamily="34" charset="0"/>
                          <a:ea typeface="等线" panose="02010600030101010101" pitchFamily="2" charset="-122"/>
                        </a:rPr>
                        <a:t>draft-</a:t>
                      </a:r>
                      <a:r>
                        <a:rPr lang="en-US" sz="900" b="0" i="0" u="none" strike="noStrike" dirty="0" err="1">
                          <a:solidFill>
                            <a:srgbClr val="000000"/>
                          </a:solidFill>
                          <a:effectLst/>
                          <a:latin typeface="Arial" panose="020B0604020202020204" pitchFamily="34" charset="0"/>
                          <a:ea typeface="等线" panose="02010600030101010101" pitchFamily="2" charset="-122"/>
                        </a:rPr>
                        <a:t>ietf</a:t>
                      </a:r>
                      <a:r>
                        <a:rPr lang="en-US" sz="900" b="0" i="0" u="none" strike="noStrike" dirty="0">
                          <a:solidFill>
                            <a:srgbClr val="000000"/>
                          </a:solidFill>
                          <a:effectLst/>
                          <a:latin typeface="Arial" panose="020B0604020202020204" pitchFamily="34" charset="0"/>
                          <a:ea typeface="等线" panose="02010600030101010101" pitchFamily="2" charset="-122"/>
                        </a:rPr>
                        <a:t>-</a:t>
                      </a:r>
                      <a:r>
                        <a:rPr lang="en-US" sz="900" b="0" i="0" u="none" strike="noStrike" dirty="0" err="1">
                          <a:solidFill>
                            <a:srgbClr val="000000"/>
                          </a:solidFill>
                          <a:effectLst/>
                          <a:latin typeface="Arial" panose="020B0604020202020204" pitchFamily="34" charset="0"/>
                          <a:ea typeface="等线" panose="02010600030101010101" pitchFamily="2" charset="-122"/>
                        </a:rPr>
                        <a:t>pce-pcep-pmtu</a:t>
                      </a:r>
                      <a:endParaRPr lang="zh-CN" sz="900" b="0" i="0" u="none" strike="noStrike" dirty="0">
                        <a:solidFill>
                          <a:srgbClr val="000000"/>
                        </a:solidFill>
                        <a:effectLst/>
                        <a:latin typeface="Arial" panose="020B0604020202020204" pitchFamily="34" charset="0"/>
                        <a:ea typeface="等线" panose="02010600030101010101" pitchFamily="2" charset="-122"/>
                      </a:endParaRPr>
                    </a:p>
                  </a:txBody>
                  <a:tcPr marL="5303" marR="5303" marT="5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sz="900" b="0" i="0" u="none" strike="noStrike" dirty="0">
                          <a:solidFill>
                            <a:srgbClr val="000000"/>
                          </a:solidFill>
                          <a:effectLst/>
                          <a:latin typeface="Arial" panose="020B0604020202020204" pitchFamily="34" charset="0"/>
                          <a:ea typeface="等线" panose="02010600030101010101" pitchFamily="2" charset="-122"/>
                        </a:rPr>
                        <a:t>pce</a:t>
                      </a:r>
                    </a:p>
                  </a:txBody>
                  <a:tcPr marL="5303" marR="5303" marT="5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9556857"/>
                  </a:ext>
                </a:extLst>
              </a:tr>
              <a:tr h="142409">
                <a:tc vMerge="1">
                  <a:txBody>
                    <a:bodyPr/>
                    <a:lstStyle/>
                    <a:p>
                      <a:endParaRPr lang="zh-CN" altLang="en-US"/>
                    </a:p>
                  </a:txBody>
                  <a:tcPr/>
                </a:tc>
                <a:tc>
                  <a:txBody>
                    <a:bodyPr/>
                    <a:lstStyle/>
                    <a:p>
                      <a:pPr algn="l" fontAlgn="ctr"/>
                      <a:r>
                        <a:rPr lang="en-US" sz="900" b="0" i="0" u="none" strike="noStrike">
                          <a:solidFill>
                            <a:srgbClr val="000000"/>
                          </a:solidFill>
                          <a:effectLst/>
                          <a:latin typeface="Arial" panose="020B0604020202020204" pitchFamily="34" charset="0"/>
                          <a:ea typeface="等线" panose="02010600030101010101" pitchFamily="2" charset="-122"/>
                        </a:rPr>
                        <a:t>PMTU in ISIS</a:t>
                      </a:r>
                      <a:endParaRPr lang="zh-CN" sz="900" b="0" i="0" u="none" strike="noStrike">
                        <a:solidFill>
                          <a:srgbClr val="000000"/>
                        </a:solidFill>
                        <a:effectLst/>
                        <a:latin typeface="Arial" panose="020B0604020202020204" pitchFamily="34" charset="0"/>
                        <a:ea typeface="等线" panose="02010600030101010101" pitchFamily="2" charset="-122"/>
                      </a:endParaRPr>
                    </a:p>
                  </a:txBody>
                  <a:tcPr marL="5303" marR="5303" marT="5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dirty="0">
                          <a:solidFill>
                            <a:srgbClr val="000000"/>
                          </a:solidFill>
                          <a:effectLst/>
                          <a:latin typeface="Arial" panose="020B0604020202020204" pitchFamily="34" charset="0"/>
                          <a:ea typeface="等线" panose="02010600030101010101" pitchFamily="2" charset="-122"/>
                        </a:rPr>
                        <a:t>draft-hu-</a:t>
                      </a:r>
                      <a:r>
                        <a:rPr lang="en-US" sz="900" b="0" i="0" u="none" strike="noStrike" dirty="0" err="1">
                          <a:solidFill>
                            <a:srgbClr val="000000"/>
                          </a:solidFill>
                          <a:effectLst/>
                          <a:latin typeface="Arial" panose="020B0604020202020204" pitchFamily="34" charset="0"/>
                          <a:ea typeface="等线" panose="02010600030101010101" pitchFamily="2" charset="-122"/>
                        </a:rPr>
                        <a:t>lsr</a:t>
                      </a:r>
                      <a:r>
                        <a:rPr lang="en-US" sz="900" b="0" i="0" u="none" strike="noStrike" dirty="0">
                          <a:solidFill>
                            <a:srgbClr val="000000"/>
                          </a:solidFill>
                          <a:effectLst/>
                          <a:latin typeface="Arial" panose="020B0604020202020204" pitchFamily="34" charset="0"/>
                          <a:ea typeface="等线" panose="02010600030101010101" pitchFamily="2" charset="-122"/>
                        </a:rPr>
                        <a:t>-</a:t>
                      </a:r>
                      <a:r>
                        <a:rPr lang="en-US" sz="900" b="0" i="0" u="none" strike="noStrike" dirty="0" err="1">
                          <a:solidFill>
                            <a:srgbClr val="000000"/>
                          </a:solidFill>
                          <a:effectLst/>
                          <a:latin typeface="Arial" panose="020B0604020202020204" pitchFamily="34" charset="0"/>
                          <a:ea typeface="等线" panose="02010600030101010101" pitchFamily="2" charset="-122"/>
                        </a:rPr>
                        <a:t>igp</a:t>
                      </a:r>
                      <a:r>
                        <a:rPr lang="en-US" sz="900" b="0" i="0" u="none" strike="noStrike" dirty="0">
                          <a:solidFill>
                            <a:srgbClr val="000000"/>
                          </a:solidFill>
                          <a:effectLst/>
                          <a:latin typeface="Arial" panose="020B0604020202020204" pitchFamily="34" charset="0"/>
                          <a:ea typeface="等线" panose="02010600030101010101" pitchFamily="2" charset="-122"/>
                        </a:rPr>
                        <a:t>-path-</a:t>
                      </a:r>
                      <a:r>
                        <a:rPr lang="en-US" sz="900" b="0" i="0" u="none" strike="noStrike" dirty="0" err="1">
                          <a:solidFill>
                            <a:srgbClr val="000000"/>
                          </a:solidFill>
                          <a:effectLst/>
                          <a:latin typeface="Arial" panose="020B0604020202020204" pitchFamily="34" charset="0"/>
                          <a:ea typeface="等线" panose="02010600030101010101" pitchFamily="2" charset="-122"/>
                        </a:rPr>
                        <a:t>mtu</a:t>
                      </a:r>
                      <a:endParaRPr lang="zh-CN" sz="900" b="0" i="0" u="none" strike="noStrike" dirty="0">
                        <a:solidFill>
                          <a:srgbClr val="000000"/>
                        </a:solidFill>
                        <a:effectLst/>
                        <a:latin typeface="Arial" panose="020B0604020202020204" pitchFamily="34" charset="0"/>
                        <a:ea typeface="等线" panose="02010600030101010101" pitchFamily="2" charset="-122"/>
                      </a:endParaRPr>
                    </a:p>
                  </a:txBody>
                  <a:tcPr marL="5303" marR="5303" marT="5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sz="900" b="0" i="0" u="none" strike="noStrike" dirty="0">
                          <a:solidFill>
                            <a:srgbClr val="000000"/>
                          </a:solidFill>
                          <a:effectLst/>
                          <a:latin typeface="Arial" panose="020B0604020202020204" pitchFamily="34" charset="0"/>
                          <a:ea typeface="等线" panose="02010600030101010101" pitchFamily="2" charset="-122"/>
                        </a:rPr>
                        <a:t>lsr</a:t>
                      </a:r>
                    </a:p>
                  </a:txBody>
                  <a:tcPr marL="5303" marR="5303" marT="5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7669775"/>
                  </a:ext>
                </a:extLst>
              </a:tr>
              <a:tr h="142409">
                <a:tc rowSpan="2">
                  <a:txBody>
                    <a:bodyPr/>
                    <a:lstStyle/>
                    <a:p>
                      <a:pPr algn="l" fontAlgn="ctr"/>
                      <a:r>
                        <a:rPr lang="en-US" sz="900" b="0" i="0" u="none" strike="noStrike">
                          <a:solidFill>
                            <a:srgbClr val="000000"/>
                          </a:solidFill>
                          <a:effectLst/>
                          <a:latin typeface="Arial" panose="020B0604020202020204" pitchFamily="34" charset="0"/>
                          <a:ea typeface="等线" panose="02010600030101010101" pitchFamily="2" charset="-122"/>
                        </a:rPr>
                        <a:t>Flowspec</a:t>
                      </a:r>
                      <a:endParaRPr lang="zh-CN" sz="900" b="0" i="0" u="none" strike="noStrike">
                        <a:solidFill>
                          <a:srgbClr val="000000"/>
                        </a:solidFill>
                        <a:effectLst/>
                        <a:latin typeface="Arial" panose="020B0604020202020204" pitchFamily="34" charset="0"/>
                        <a:ea typeface="等线" panose="02010600030101010101" pitchFamily="2" charset="-122"/>
                      </a:endParaRPr>
                    </a:p>
                  </a:txBody>
                  <a:tcPr marL="5303" marR="5303" marT="5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Arial" panose="020B0604020202020204" pitchFamily="34" charset="0"/>
                          <a:ea typeface="等线" panose="02010600030101010101" pitchFamily="2" charset="-122"/>
                        </a:rPr>
                        <a:t>BGP Flowspec for SRv6</a:t>
                      </a:r>
                      <a:endParaRPr lang="zh-CN" sz="900" b="0" i="0" u="none" strike="noStrike">
                        <a:solidFill>
                          <a:srgbClr val="000000"/>
                        </a:solidFill>
                        <a:effectLst/>
                        <a:latin typeface="Arial" panose="020B0604020202020204" pitchFamily="34" charset="0"/>
                        <a:ea typeface="等线" panose="02010600030101010101" pitchFamily="2" charset="-122"/>
                      </a:endParaRPr>
                    </a:p>
                  </a:txBody>
                  <a:tcPr marL="5303" marR="5303" marT="5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dirty="0">
                          <a:solidFill>
                            <a:srgbClr val="000000"/>
                          </a:solidFill>
                          <a:effectLst/>
                          <a:latin typeface="Arial" panose="020B0604020202020204" pitchFamily="34" charset="0"/>
                          <a:ea typeface="等线" panose="02010600030101010101" pitchFamily="2" charset="-122"/>
                        </a:rPr>
                        <a:t>draft-ietf-idr-flowspec-srv6</a:t>
                      </a:r>
                      <a:endParaRPr lang="zh-CN" sz="900" b="0" i="0" u="none" strike="noStrike" dirty="0">
                        <a:solidFill>
                          <a:srgbClr val="000000"/>
                        </a:solidFill>
                        <a:effectLst/>
                        <a:latin typeface="Arial" panose="020B0604020202020204" pitchFamily="34" charset="0"/>
                        <a:ea typeface="等线" panose="02010600030101010101" pitchFamily="2" charset="-122"/>
                      </a:endParaRPr>
                    </a:p>
                  </a:txBody>
                  <a:tcPr marL="5303" marR="5303" marT="5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sz="900" b="0" i="0" u="none" strike="noStrike" dirty="0">
                          <a:solidFill>
                            <a:srgbClr val="000000"/>
                          </a:solidFill>
                          <a:effectLst/>
                          <a:latin typeface="Arial" panose="020B0604020202020204" pitchFamily="34" charset="0"/>
                          <a:ea typeface="等线" panose="02010600030101010101" pitchFamily="2" charset="-122"/>
                        </a:rPr>
                        <a:t>idr</a:t>
                      </a:r>
                    </a:p>
                  </a:txBody>
                  <a:tcPr marL="5303" marR="5303" marT="5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9645495"/>
                  </a:ext>
                </a:extLst>
              </a:tr>
              <a:tr h="142409">
                <a:tc vMerge="1">
                  <a:txBody>
                    <a:bodyPr/>
                    <a:lstStyle/>
                    <a:p>
                      <a:endParaRPr lang="zh-CN" altLang="en-US"/>
                    </a:p>
                  </a:txBody>
                  <a:tcPr/>
                </a:tc>
                <a:tc>
                  <a:txBody>
                    <a:bodyPr/>
                    <a:lstStyle/>
                    <a:p>
                      <a:pPr algn="l" fontAlgn="ctr"/>
                      <a:r>
                        <a:rPr lang="zh-CN" sz="900" b="0" i="0" u="none" strike="noStrike">
                          <a:solidFill>
                            <a:srgbClr val="000000"/>
                          </a:solidFill>
                          <a:effectLst/>
                          <a:latin typeface="Arial" panose="020B0604020202020204" pitchFamily="34" charset="0"/>
                          <a:ea typeface="等线" panose="02010600030101010101" pitchFamily="2" charset="-122"/>
                        </a:rPr>
                        <a:t>SRH TLV Processing Programming</a:t>
                      </a:r>
                    </a:p>
                  </a:txBody>
                  <a:tcPr marL="5303" marR="5303" marT="5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dirty="0">
                          <a:solidFill>
                            <a:srgbClr val="000000"/>
                          </a:solidFill>
                          <a:effectLst/>
                          <a:latin typeface="Arial" panose="020B0604020202020204" pitchFamily="34" charset="0"/>
                          <a:ea typeface="等线" panose="02010600030101010101" pitchFamily="2" charset="-122"/>
                        </a:rPr>
                        <a:t>draft-li-spring-</a:t>
                      </a:r>
                      <a:r>
                        <a:rPr lang="en-US" sz="900" b="0" i="0" u="none" strike="noStrike" dirty="0" err="1">
                          <a:solidFill>
                            <a:srgbClr val="000000"/>
                          </a:solidFill>
                          <a:effectLst/>
                          <a:latin typeface="Arial" panose="020B0604020202020204" pitchFamily="34" charset="0"/>
                          <a:ea typeface="等线" panose="02010600030101010101" pitchFamily="2" charset="-122"/>
                        </a:rPr>
                        <a:t>srh</a:t>
                      </a:r>
                      <a:r>
                        <a:rPr lang="en-US" sz="900" b="0" i="0" u="none" strike="noStrike" dirty="0">
                          <a:solidFill>
                            <a:srgbClr val="000000"/>
                          </a:solidFill>
                          <a:effectLst/>
                          <a:latin typeface="Arial" panose="020B0604020202020204" pitchFamily="34" charset="0"/>
                          <a:ea typeface="等线" panose="02010600030101010101" pitchFamily="2" charset="-122"/>
                        </a:rPr>
                        <a:t>-</a:t>
                      </a:r>
                      <a:r>
                        <a:rPr lang="en-US" sz="900" b="0" i="0" u="none" strike="noStrike" dirty="0" err="1">
                          <a:solidFill>
                            <a:srgbClr val="000000"/>
                          </a:solidFill>
                          <a:effectLst/>
                          <a:latin typeface="Arial" panose="020B0604020202020204" pitchFamily="34" charset="0"/>
                          <a:ea typeface="等线" panose="02010600030101010101" pitchFamily="2" charset="-122"/>
                        </a:rPr>
                        <a:t>tlv</a:t>
                      </a:r>
                      <a:r>
                        <a:rPr lang="en-US" sz="900" b="0" i="0" u="none" strike="noStrike" dirty="0">
                          <a:solidFill>
                            <a:srgbClr val="000000"/>
                          </a:solidFill>
                          <a:effectLst/>
                          <a:latin typeface="Arial" panose="020B0604020202020204" pitchFamily="34" charset="0"/>
                          <a:ea typeface="等线" panose="02010600030101010101" pitchFamily="2" charset="-122"/>
                        </a:rPr>
                        <a:t>-processing-programming</a:t>
                      </a:r>
                      <a:endParaRPr lang="zh-CN" sz="900" b="0" i="0" u="none" strike="noStrike" dirty="0">
                        <a:solidFill>
                          <a:srgbClr val="000000"/>
                        </a:solidFill>
                        <a:effectLst/>
                        <a:latin typeface="Arial" panose="020B0604020202020204" pitchFamily="34" charset="0"/>
                        <a:ea typeface="等线" panose="02010600030101010101" pitchFamily="2" charset="-122"/>
                      </a:endParaRPr>
                    </a:p>
                  </a:txBody>
                  <a:tcPr marL="5303" marR="5303" marT="5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sz="900" b="0" i="0" u="none" strike="noStrike" dirty="0">
                          <a:solidFill>
                            <a:srgbClr val="000000"/>
                          </a:solidFill>
                          <a:effectLst/>
                          <a:latin typeface="Arial" panose="020B0604020202020204" pitchFamily="34" charset="0"/>
                          <a:ea typeface="等线" panose="02010600030101010101" pitchFamily="2" charset="-122"/>
                        </a:rPr>
                        <a:t>spring</a:t>
                      </a:r>
                    </a:p>
                  </a:txBody>
                  <a:tcPr marL="5303" marR="5303" marT="5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882803"/>
                  </a:ext>
                </a:extLst>
              </a:tr>
              <a:tr h="142409">
                <a:tc>
                  <a:txBody>
                    <a:bodyPr/>
                    <a:lstStyle/>
                    <a:p>
                      <a:pPr algn="l" fontAlgn="ctr"/>
                      <a:r>
                        <a:rPr lang="zh-CN" sz="900" b="0" i="0" u="none" strike="noStrike">
                          <a:solidFill>
                            <a:srgbClr val="000000"/>
                          </a:solidFill>
                          <a:effectLst/>
                          <a:latin typeface="Arial" panose="020B0604020202020204" pitchFamily="34" charset="0"/>
                          <a:ea typeface="等线" panose="02010600030101010101" pitchFamily="2" charset="-122"/>
                        </a:rPr>
                        <a:t>OAM</a:t>
                      </a:r>
                    </a:p>
                  </a:txBody>
                  <a:tcPr marL="5303" marR="5303" marT="5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sz="900" b="0" i="0" u="none" strike="noStrike">
                          <a:solidFill>
                            <a:srgbClr val="000000"/>
                          </a:solidFill>
                          <a:effectLst/>
                          <a:latin typeface="Arial" panose="020B0604020202020204" pitchFamily="34" charset="0"/>
                          <a:ea typeface="等线" panose="02010600030101010101" pitchFamily="2" charset="-122"/>
                        </a:rPr>
                        <a:t>OAM in SRv6</a:t>
                      </a:r>
                    </a:p>
                  </a:txBody>
                  <a:tcPr marL="5303" marR="5303" marT="5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sz="900" b="0" i="0" u="none" strike="noStrike" dirty="0">
                          <a:solidFill>
                            <a:srgbClr val="000000"/>
                          </a:solidFill>
                          <a:effectLst/>
                          <a:latin typeface="Arial" panose="020B0604020202020204" pitchFamily="34" charset="0"/>
                          <a:ea typeface="等线" panose="02010600030101010101" pitchFamily="2" charset="-122"/>
                        </a:rPr>
                        <a:t>RFC 9259</a:t>
                      </a:r>
                    </a:p>
                  </a:txBody>
                  <a:tcPr marL="5303" marR="5303" marT="5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sz="900" b="0" i="0" u="none" strike="noStrike" dirty="0">
                          <a:solidFill>
                            <a:srgbClr val="000000"/>
                          </a:solidFill>
                          <a:effectLst/>
                          <a:latin typeface="Arial" panose="020B0604020202020204" pitchFamily="34" charset="0"/>
                          <a:ea typeface="等线" panose="02010600030101010101" pitchFamily="2" charset="-122"/>
                        </a:rPr>
                        <a:t>6man</a:t>
                      </a:r>
                    </a:p>
                  </a:txBody>
                  <a:tcPr marL="5303" marR="5303" marT="53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4469693"/>
                  </a:ext>
                </a:extLst>
              </a:tr>
            </a:tbl>
          </a:graphicData>
        </a:graphic>
      </p:graphicFrame>
      <p:sp>
        <p:nvSpPr>
          <p:cNvPr id="10" name="矩形 9">
            <a:extLst>
              <a:ext uri="{FF2B5EF4-FFF2-40B4-BE49-F238E27FC236}">
                <a16:creationId xmlns:a16="http://schemas.microsoft.com/office/drawing/2014/main" id="{E34648D4-C149-4ECD-89A7-6B6B335D9D3D}"/>
              </a:ext>
            </a:extLst>
          </p:cNvPr>
          <p:cNvSpPr/>
          <p:nvPr/>
        </p:nvSpPr>
        <p:spPr>
          <a:xfrm>
            <a:off x="749642" y="6044363"/>
            <a:ext cx="9746787" cy="830673"/>
          </a:xfrm>
          <a:prstGeom prst="rect">
            <a:avLst/>
          </a:prstGeom>
        </p:spPr>
        <p:txBody>
          <a:bodyPr wrap="square">
            <a:spAutoFit/>
          </a:bodyPr>
          <a:lstStyle/>
          <a:p>
            <a:pPr marL="285636" indent="-285636">
              <a:buFont typeface="Arial" panose="020B0604020202020204" pitchFamily="34" charset="0"/>
              <a:buChar char="•"/>
            </a:pPr>
            <a:r>
              <a:rPr lang="en-US" altLang="zh-CN" sz="1599" dirty="0">
                <a:latin typeface="Arial" panose="020B0604020202020204" pitchFamily="34" charset="0"/>
                <a:cs typeface="Arial" panose="020B0604020202020204" pitchFamily="34" charset="0"/>
              </a:rPr>
              <a:t>5 RFCs are released include</a:t>
            </a:r>
            <a:r>
              <a:rPr lang="zh-CN" altLang="en-US" sz="1599" dirty="0">
                <a:latin typeface="Arial" panose="020B0604020202020204" pitchFamily="34" charset="0"/>
                <a:cs typeface="Arial" panose="020B0604020202020204" pitchFamily="34" charset="0"/>
              </a:rPr>
              <a:t> </a:t>
            </a:r>
            <a:r>
              <a:rPr lang="en-US" altLang="zh-CN" sz="1599" dirty="0">
                <a:latin typeface="Arial" panose="020B0604020202020204" pitchFamily="34" charset="0"/>
                <a:cs typeface="Arial" panose="020B0604020202020204" pitchFamily="34" charset="0"/>
              </a:rPr>
              <a:t>architecture</a:t>
            </a:r>
            <a:r>
              <a:rPr lang="zh-CN" altLang="en-US" sz="1599" dirty="0">
                <a:latin typeface="Arial" panose="020B0604020202020204" pitchFamily="34" charset="0"/>
                <a:cs typeface="Arial" panose="020B0604020202020204" pitchFamily="34" charset="0"/>
              </a:rPr>
              <a:t>，</a:t>
            </a:r>
            <a:r>
              <a:rPr lang="en-US" altLang="zh-CN" sz="1599" dirty="0">
                <a:latin typeface="Arial" panose="020B0604020202020204" pitchFamily="34" charset="0"/>
                <a:cs typeface="Arial" panose="020B0604020202020204" pitchFamily="34" charset="0"/>
              </a:rPr>
              <a:t>SRH</a:t>
            </a:r>
            <a:r>
              <a:rPr lang="zh-CN" altLang="en-US" sz="1599" dirty="0">
                <a:latin typeface="Arial" panose="020B0604020202020204" pitchFamily="34" charset="0"/>
                <a:cs typeface="Arial" panose="020B0604020202020204" pitchFamily="34" charset="0"/>
              </a:rPr>
              <a:t>，</a:t>
            </a:r>
            <a:r>
              <a:rPr lang="en-US" altLang="zh-CN" sz="1599" dirty="0">
                <a:latin typeface="Arial" panose="020B0604020202020204" pitchFamily="34" charset="0"/>
                <a:cs typeface="Arial" panose="020B0604020202020204" pitchFamily="34" charset="0"/>
              </a:rPr>
              <a:t>SRv6 VPN, Policy, OAM</a:t>
            </a:r>
          </a:p>
          <a:p>
            <a:pPr marL="285636" indent="-285636">
              <a:buFont typeface="Arial" panose="020B0604020202020204" pitchFamily="34" charset="0"/>
              <a:buChar char="•"/>
            </a:pPr>
            <a:r>
              <a:rPr lang="en-US" altLang="zh-CN" sz="1599" dirty="0">
                <a:latin typeface="Arial" panose="020B0604020202020204" pitchFamily="34" charset="0"/>
                <a:cs typeface="Arial" panose="020B0604020202020204" pitchFamily="34" charset="0"/>
              </a:rPr>
              <a:t>40+ Drafts are becoming Standard RFC</a:t>
            </a:r>
            <a:endParaRPr lang="zh-CN" altLang="en-US" sz="1599" dirty="0">
              <a:latin typeface="Arial" panose="020B0604020202020204" pitchFamily="34" charset="0"/>
              <a:cs typeface="Arial" panose="020B0604020202020204" pitchFamily="34" charset="0"/>
            </a:endParaRPr>
          </a:p>
          <a:p>
            <a:pPr marL="285636" indent="-285636">
              <a:buFont typeface="Arial" panose="020B0604020202020204" pitchFamily="34" charset="0"/>
              <a:buChar char="•"/>
            </a:pPr>
            <a:endParaRPr lang="zh-CN" altLang="en-US" sz="1599"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7684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Title 2"/>
          <p:cNvSpPr txBox="1">
            <a:spLocks/>
          </p:cNvSpPr>
          <p:nvPr/>
        </p:nvSpPr>
        <p:spPr bwMode="auto">
          <a:xfrm>
            <a:off x="486435" y="210461"/>
            <a:ext cx="11783600" cy="771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53396" rIns="106795" bIns="53396" numCol="1" anchor="ctr" anchorCtr="0" compatLnSpc="1">
            <a:prstTxWarp prst="textNoShape">
              <a:avLst/>
            </a:prstTxWarp>
          </a:bodyPr>
          <a:lstStyle>
            <a:defPPr>
              <a:defRPr lang="zh-CN"/>
            </a:defPPr>
            <a:lvl1pPr marL="0" marR="0" lvl="0" indent="0" defTabSz="914400" eaLnBrk="0" latinLnBrk="0" hangingPunct="0">
              <a:lnSpc>
                <a:spcPct val="100000"/>
              </a:lnSpc>
              <a:buClrTx/>
              <a:buSzTx/>
              <a:buFontTx/>
              <a:buNone/>
              <a:tabLst/>
              <a:defRPr kumimoji="0" sz="2800" i="0" u="none" strike="noStrike" kern="0" cap="none" spc="0" normalizeH="0" baseline="0">
                <a:ln>
                  <a:noFill/>
                </a:ln>
                <a:solidFill>
                  <a:srgbClr val="990000"/>
                </a:solidFill>
                <a:effectLst/>
                <a:uLnTx/>
                <a:uFillTx/>
                <a:latin typeface="Arial" pitchFamily="34" charset="0"/>
                <a:ea typeface="黑体" pitchFamily="49" charset="-122"/>
                <a:cs typeface="Arial" pitchFamily="34" charset="0"/>
              </a:defRPr>
            </a:lvl1pPr>
            <a:lvl2pPr eaLnBrk="0" hangingPunct="0">
              <a:defRPr sz="4300">
                <a:solidFill>
                  <a:srgbClr val="990000"/>
                </a:solidFill>
                <a:latin typeface="黑体" pitchFamily="49" charset="-122"/>
                <a:ea typeface="黑体" pitchFamily="49" charset="-122"/>
                <a:cs typeface="宋体" charset="-122"/>
              </a:defRPr>
            </a:lvl2pPr>
            <a:lvl3pPr eaLnBrk="0" hangingPunct="0">
              <a:defRPr sz="4300">
                <a:solidFill>
                  <a:srgbClr val="990000"/>
                </a:solidFill>
                <a:latin typeface="黑体" pitchFamily="49" charset="-122"/>
                <a:ea typeface="黑体" pitchFamily="49" charset="-122"/>
                <a:cs typeface="宋体" charset="-122"/>
              </a:defRPr>
            </a:lvl3pPr>
            <a:lvl4pPr eaLnBrk="0" hangingPunct="0">
              <a:defRPr sz="4300">
                <a:solidFill>
                  <a:srgbClr val="990000"/>
                </a:solidFill>
                <a:latin typeface="黑体" pitchFamily="49" charset="-122"/>
                <a:ea typeface="黑体" pitchFamily="49" charset="-122"/>
                <a:cs typeface="宋体" charset="-122"/>
              </a:defRPr>
            </a:lvl4pPr>
            <a:lvl5pPr eaLnBrk="0" hangingPunct="0">
              <a:defRPr sz="4300">
                <a:solidFill>
                  <a:srgbClr val="990000"/>
                </a:solidFill>
                <a:latin typeface="黑体" pitchFamily="49" charset="-122"/>
                <a:ea typeface="黑体" pitchFamily="49" charset="-122"/>
                <a:cs typeface="宋体" charset="-122"/>
              </a:defRPr>
            </a:lvl5pPr>
            <a:lvl6pPr marL="609590" fontAlgn="base">
              <a:spcBef>
                <a:spcPct val="0"/>
              </a:spcBef>
              <a:spcAft>
                <a:spcPct val="0"/>
              </a:spcAft>
              <a:defRPr sz="4300">
                <a:solidFill>
                  <a:srgbClr val="990000"/>
                </a:solidFill>
                <a:latin typeface="FrutigerNext LT Medium" pitchFamily="34" charset="0"/>
                <a:ea typeface="华文细黑" pitchFamily="2" charset="-122"/>
                <a:cs typeface="宋体" charset="-122"/>
              </a:defRPr>
            </a:lvl6pPr>
            <a:lvl7pPr marL="1219179" fontAlgn="base">
              <a:spcBef>
                <a:spcPct val="0"/>
              </a:spcBef>
              <a:spcAft>
                <a:spcPct val="0"/>
              </a:spcAft>
              <a:defRPr sz="4300">
                <a:solidFill>
                  <a:srgbClr val="990000"/>
                </a:solidFill>
                <a:latin typeface="FrutigerNext LT Medium" pitchFamily="34" charset="0"/>
                <a:ea typeface="华文细黑" pitchFamily="2" charset="-122"/>
                <a:cs typeface="宋体" charset="-122"/>
              </a:defRPr>
            </a:lvl7pPr>
            <a:lvl8pPr marL="1828770" fontAlgn="base">
              <a:spcBef>
                <a:spcPct val="0"/>
              </a:spcBef>
              <a:spcAft>
                <a:spcPct val="0"/>
              </a:spcAft>
              <a:defRPr sz="4300">
                <a:solidFill>
                  <a:srgbClr val="990000"/>
                </a:solidFill>
                <a:latin typeface="FrutigerNext LT Medium" pitchFamily="34" charset="0"/>
                <a:ea typeface="华文细黑" pitchFamily="2" charset="-122"/>
                <a:cs typeface="宋体" charset="-122"/>
              </a:defRPr>
            </a:lvl8pPr>
            <a:lvl9pPr marL="2438359" fontAlgn="base">
              <a:spcBef>
                <a:spcPct val="0"/>
              </a:spcBef>
              <a:spcAft>
                <a:spcPct val="0"/>
              </a:spcAft>
              <a:defRPr sz="4300">
                <a:solidFill>
                  <a:srgbClr val="990000"/>
                </a:solidFill>
                <a:latin typeface="FrutigerNext LT Medium" pitchFamily="34" charset="0"/>
                <a:ea typeface="华文细黑" pitchFamily="2" charset="-122"/>
                <a:cs typeface="宋体" charset="-122"/>
              </a:defRPr>
            </a:lvl9pPr>
          </a:lstStyle>
          <a:p>
            <a:r>
              <a:rPr lang="en-US" altLang="zh-CN" sz="2799" dirty="0">
                <a:solidFill>
                  <a:schemeClr val="tx2"/>
                </a:solidFill>
              </a:rPr>
              <a:t>Rich Eco-system &amp; Record-Speed Deployment in Global Carriers</a:t>
            </a:r>
          </a:p>
        </p:txBody>
      </p:sp>
      <p:grpSp>
        <p:nvGrpSpPr>
          <p:cNvPr id="244" name="组合 243">
            <a:extLst>
              <a:ext uri="{FF2B5EF4-FFF2-40B4-BE49-F238E27FC236}">
                <a16:creationId xmlns:a16="http://schemas.microsoft.com/office/drawing/2014/main" id="{7128D706-1D3F-4EDD-AE64-7522E018EF0E}"/>
              </a:ext>
            </a:extLst>
          </p:cNvPr>
          <p:cNvGrpSpPr/>
          <p:nvPr/>
        </p:nvGrpSpPr>
        <p:grpSpPr>
          <a:xfrm>
            <a:off x="5451349" y="1863220"/>
            <a:ext cx="6271199" cy="3302169"/>
            <a:chOff x="615453" y="4155133"/>
            <a:chExt cx="3590547" cy="1994153"/>
          </a:xfrm>
        </p:grpSpPr>
        <p:grpSp>
          <p:nvGrpSpPr>
            <p:cNvPr id="245" name="组合 244">
              <a:extLst>
                <a:ext uri="{FF2B5EF4-FFF2-40B4-BE49-F238E27FC236}">
                  <a16:creationId xmlns:a16="http://schemas.microsoft.com/office/drawing/2014/main" id="{EAFC40F8-CA70-4106-882D-C7B3A820254E}"/>
                </a:ext>
              </a:extLst>
            </p:cNvPr>
            <p:cNvGrpSpPr/>
            <p:nvPr/>
          </p:nvGrpSpPr>
          <p:grpSpPr>
            <a:xfrm>
              <a:off x="615453" y="4155133"/>
              <a:ext cx="3282435" cy="1994153"/>
              <a:chOff x="8414394" y="2416858"/>
              <a:chExt cx="2715266" cy="1519029"/>
            </a:xfrm>
          </p:grpSpPr>
          <p:pic>
            <p:nvPicPr>
              <p:cNvPr id="269" name="图片 268">
                <a:extLst>
                  <a:ext uri="{FF2B5EF4-FFF2-40B4-BE49-F238E27FC236}">
                    <a16:creationId xmlns:a16="http://schemas.microsoft.com/office/drawing/2014/main" id="{A89E5FED-1C0E-4048-BF87-F00E3D208A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0375" y="2416858"/>
                <a:ext cx="1129285" cy="1519029"/>
              </a:xfrm>
              <a:prstGeom prst="rect">
                <a:avLst/>
              </a:prstGeom>
            </p:spPr>
          </p:pic>
          <p:pic>
            <p:nvPicPr>
              <p:cNvPr id="270" name="图片 269">
                <a:extLst>
                  <a:ext uri="{FF2B5EF4-FFF2-40B4-BE49-F238E27FC236}">
                    <a16:creationId xmlns:a16="http://schemas.microsoft.com/office/drawing/2014/main" id="{FADBF77C-A766-40D0-A700-3E2AFB6CD3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4394" y="2455791"/>
                <a:ext cx="1565728" cy="1379007"/>
              </a:xfrm>
              <a:prstGeom prst="rect">
                <a:avLst/>
              </a:prstGeom>
            </p:spPr>
          </p:pic>
        </p:grpSp>
        <p:pic>
          <p:nvPicPr>
            <p:cNvPr id="246" name="图片 245">
              <a:extLst>
                <a:ext uri="{FF2B5EF4-FFF2-40B4-BE49-F238E27FC236}">
                  <a16:creationId xmlns:a16="http://schemas.microsoft.com/office/drawing/2014/main" id="{BB4FC6EB-EBA0-4FAD-9248-D005CCCC9BE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9403" y="5250634"/>
              <a:ext cx="150132" cy="150132"/>
            </a:xfrm>
            <a:prstGeom prst="rect">
              <a:avLst/>
            </a:prstGeom>
            <a:ln>
              <a:noFill/>
            </a:ln>
          </p:spPr>
        </p:pic>
        <p:pic>
          <p:nvPicPr>
            <p:cNvPr id="247" name="图片 246">
              <a:extLst>
                <a:ext uri="{FF2B5EF4-FFF2-40B4-BE49-F238E27FC236}">
                  <a16:creationId xmlns:a16="http://schemas.microsoft.com/office/drawing/2014/main" id="{676C26E7-992C-4454-9A9A-664605C10E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7226" y="4791469"/>
              <a:ext cx="138165" cy="138165"/>
            </a:xfrm>
            <a:prstGeom prst="rect">
              <a:avLst/>
            </a:prstGeom>
          </p:spPr>
        </p:pic>
        <p:pic>
          <p:nvPicPr>
            <p:cNvPr id="248" name="图片 247">
              <a:extLst>
                <a:ext uri="{FF2B5EF4-FFF2-40B4-BE49-F238E27FC236}">
                  <a16:creationId xmlns:a16="http://schemas.microsoft.com/office/drawing/2014/main" id="{990F2C25-FB7B-48AF-9517-A2A07FE5D54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2364" y="4558178"/>
              <a:ext cx="158407" cy="158406"/>
            </a:xfrm>
            <a:prstGeom prst="rect">
              <a:avLst/>
            </a:prstGeom>
          </p:spPr>
        </p:pic>
        <p:pic>
          <p:nvPicPr>
            <p:cNvPr id="249" name="图片 248">
              <a:extLst>
                <a:ext uri="{FF2B5EF4-FFF2-40B4-BE49-F238E27FC236}">
                  <a16:creationId xmlns:a16="http://schemas.microsoft.com/office/drawing/2014/main" id="{DD4B314D-DBB8-4650-A98C-480F0BB2B60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86294" y="5370599"/>
              <a:ext cx="155308" cy="124247"/>
            </a:xfrm>
            <a:prstGeom prst="rect">
              <a:avLst/>
            </a:prstGeom>
          </p:spPr>
        </p:pic>
        <p:sp>
          <p:nvSpPr>
            <p:cNvPr id="250" name="文本框 249">
              <a:extLst>
                <a:ext uri="{FF2B5EF4-FFF2-40B4-BE49-F238E27FC236}">
                  <a16:creationId xmlns:a16="http://schemas.microsoft.com/office/drawing/2014/main" id="{B74D7FFF-DF4E-4EFB-869E-7EF94DD24CDB}"/>
                </a:ext>
              </a:extLst>
            </p:cNvPr>
            <p:cNvSpPr txBox="1"/>
            <p:nvPr/>
          </p:nvSpPr>
          <p:spPr>
            <a:xfrm>
              <a:off x="1100757" y="4761180"/>
              <a:ext cx="1497975" cy="139343"/>
            </a:xfrm>
            <a:prstGeom prst="rect">
              <a:avLst/>
            </a:prstGeom>
            <a:noFill/>
          </p:spPr>
          <p:txBody>
            <a:bodyPr wrap="square" rtlCol="0">
              <a:spAutoFit/>
            </a:bodyPr>
            <a:lstStyle/>
            <a:p>
              <a:r>
                <a:rPr lang="en-US" altLang="zh-CN" sz="900" dirty="0">
                  <a:latin typeface="Huawei Sans" panose="020C0503030203020204" pitchFamily="34" charset="0"/>
                  <a:ea typeface="Microsoft YaHei" panose="020B0503020204020204" pitchFamily="34" charset="-122"/>
                  <a:cs typeface="Huawei Sans" panose="020C0503030203020204" pitchFamily="34" charset="0"/>
                </a:rPr>
                <a:t>Orange Spain</a:t>
              </a:r>
              <a:endParaRPr lang="zh-CN" altLang="en-US" sz="900" dirty="0">
                <a:latin typeface="Huawei Sans" panose="020C0503030203020204" pitchFamily="34" charset="0"/>
                <a:ea typeface="Microsoft YaHei" panose="020B0503020204020204" pitchFamily="34" charset="-122"/>
                <a:cs typeface="Huawei Sans" panose="020C0503030203020204" pitchFamily="34" charset="0"/>
              </a:endParaRPr>
            </a:p>
          </p:txBody>
        </p:sp>
        <p:sp>
          <p:nvSpPr>
            <p:cNvPr id="251" name="文本框 250">
              <a:extLst>
                <a:ext uri="{FF2B5EF4-FFF2-40B4-BE49-F238E27FC236}">
                  <a16:creationId xmlns:a16="http://schemas.microsoft.com/office/drawing/2014/main" id="{6832C8B2-79DB-4E2A-A329-F0EA622239A9}"/>
                </a:ext>
              </a:extLst>
            </p:cNvPr>
            <p:cNvSpPr txBox="1"/>
            <p:nvPr/>
          </p:nvSpPr>
          <p:spPr>
            <a:xfrm>
              <a:off x="1109069" y="4516995"/>
              <a:ext cx="1348503" cy="139343"/>
            </a:xfrm>
            <a:prstGeom prst="rect">
              <a:avLst/>
            </a:prstGeom>
            <a:noFill/>
          </p:spPr>
          <p:txBody>
            <a:bodyPr wrap="square" rtlCol="0">
              <a:spAutoFit/>
            </a:bodyPr>
            <a:lstStyle>
              <a:defPPr>
                <a:defRPr lang="en-US"/>
              </a:defPPr>
              <a:lvl1pPr>
                <a:defRPr sz="1000" b="1">
                  <a:ea typeface="Microsoft YaHei" panose="020B0503020204020204" pitchFamily="34" charset="-122"/>
                </a:defRPr>
              </a:lvl1pPr>
            </a:lstStyle>
            <a:p>
              <a:r>
                <a:rPr lang="en-US" altLang="zh-CN" sz="900" dirty="0">
                  <a:latin typeface="Huawei Sans" panose="020C0503030203020204" pitchFamily="34" charset="0"/>
                  <a:cs typeface="Huawei Sans" panose="020C0503030203020204" pitchFamily="34" charset="0"/>
                </a:rPr>
                <a:t>POST Luxembourg</a:t>
              </a:r>
              <a:endParaRPr lang="zh-CN" altLang="en-US" sz="900" dirty="0">
                <a:latin typeface="Huawei Sans" panose="020C0503030203020204" pitchFamily="34" charset="0"/>
                <a:cs typeface="Huawei Sans" panose="020C0503030203020204" pitchFamily="34" charset="0"/>
              </a:endParaRPr>
            </a:p>
          </p:txBody>
        </p:sp>
        <p:sp>
          <p:nvSpPr>
            <p:cNvPr id="252" name="文本框 251">
              <a:extLst>
                <a:ext uri="{FF2B5EF4-FFF2-40B4-BE49-F238E27FC236}">
                  <a16:creationId xmlns:a16="http://schemas.microsoft.com/office/drawing/2014/main" id="{C46380D5-DCB7-4132-9473-3D59EC0E07A5}"/>
                </a:ext>
              </a:extLst>
            </p:cNvPr>
            <p:cNvSpPr txBox="1"/>
            <p:nvPr/>
          </p:nvSpPr>
          <p:spPr>
            <a:xfrm>
              <a:off x="670339" y="5388688"/>
              <a:ext cx="1348503" cy="306555"/>
            </a:xfrm>
            <a:prstGeom prst="rect">
              <a:avLst/>
            </a:prstGeom>
            <a:noFill/>
          </p:spPr>
          <p:txBody>
            <a:bodyPr wrap="square" rtlCol="0">
              <a:spAutoFit/>
            </a:bodyPr>
            <a:lstStyle/>
            <a:p>
              <a:r>
                <a:rPr lang="en-US" altLang="zh-CN" sz="900" dirty="0">
                  <a:latin typeface="Huawei Sans" panose="020C0503030203020204" pitchFamily="34" charset="0"/>
                  <a:ea typeface="Microsoft YaHei" panose="020B0503020204020204" pitchFamily="34" charset="-122"/>
                  <a:cs typeface="Huawei Sans" panose="020C0503030203020204" pitchFamily="34" charset="0"/>
                </a:rPr>
                <a:t>MTN South Africa</a:t>
              </a:r>
            </a:p>
            <a:p>
              <a:r>
                <a:rPr lang="en-US" altLang="zh-CN" sz="900" dirty="0">
                  <a:latin typeface="Huawei Sans" panose="020C0503030203020204" pitchFamily="34" charset="0"/>
                  <a:ea typeface="Microsoft YaHei" panose="020B0503020204020204" pitchFamily="34" charset="-122"/>
                  <a:cs typeface="Huawei Sans" panose="020C0503030203020204" pitchFamily="34" charset="0"/>
                </a:rPr>
                <a:t>MTN Rwanda</a:t>
              </a:r>
            </a:p>
            <a:p>
              <a:r>
                <a:rPr lang="en-US" altLang="zh-CN" sz="900" dirty="0">
                  <a:latin typeface="Huawei Sans" panose="020C0503030203020204" pitchFamily="34" charset="0"/>
                  <a:ea typeface="Microsoft YaHei" panose="020B0503020204020204" pitchFamily="34" charset="-122"/>
                  <a:cs typeface="Huawei Sans" panose="020C0503030203020204" pitchFamily="34" charset="0"/>
                </a:rPr>
                <a:t>MTN Uganda</a:t>
              </a:r>
              <a:endParaRPr lang="zh-CN" altLang="en-US" sz="900" dirty="0">
                <a:latin typeface="Huawei Sans" panose="020C0503030203020204" pitchFamily="34" charset="0"/>
                <a:ea typeface="Microsoft YaHei" panose="020B0503020204020204" pitchFamily="34" charset="-122"/>
                <a:cs typeface="Huawei Sans" panose="020C0503030203020204" pitchFamily="34" charset="0"/>
              </a:endParaRPr>
            </a:p>
          </p:txBody>
        </p:sp>
        <p:sp>
          <p:nvSpPr>
            <p:cNvPr id="253" name="文本框 252">
              <a:extLst>
                <a:ext uri="{FF2B5EF4-FFF2-40B4-BE49-F238E27FC236}">
                  <a16:creationId xmlns:a16="http://schemas.microsoft.com/office/drawing/2014/main" id="{F9A81DCD-7175-492B-A9B9-92E097008754}"/>
                </a:ext>
              </a:extLst>
            </p:cNvPr>
            <p:cNvSpPr txBox="1"/>
            <p:nvPr/>
          </p:nvSpPr>
          <p:spPr>
            <a:xfrm>
              <a:off x="1831972" y="5320229"/>
              <a:ext cx="1348503" cy="139343"/>
            </a:xfrm>
            <a:prstGeom prst="rect">
              <a:avLst/>
            </a:prstGeom>
            <a:noFill/>
          </p:spPr>
          <p:txBody>
            <a:bodyPr wrap="square" rtlCol="0">
              <a:spAutoFit/>
            </a:bodyPr>
            <a:lstStyle>
              <a:defPPr>
                <a:defRPr lang="en-US"/>
              </a:defPPr>
              <a:lvl1pPr>
                <a:defRPr sz="1000" b="1">
                  <a:ea typeface="Microsoft YaHei" panose="020B0503020204020204" pitchFamily="34" charset="-122"/>
                </a:defRPr>
              </a:lvl1pPr>
            </a:lstStyle>
            <a:p>
              <a:r>
                <a:rPr lang="en-US" altLang="zh-CN" sz="900" dirty="0">
                  <a:latin typeface="Huawei Sans" panose="020C0503030203020204" pitchFamily="34" charset="0"/>
                  <a:cs typeface="Huawei Sans" panose="020C0503030203020204" pitchFamily="34" charset="0"/>
                </a:rPr>
                <a:t>XL Axiata</a:t>
              </a:r>
            </a:p>
          </p:txBody>
        </p:sp>
        <p:pic>
          <p:nvPicPr>
            <p:cNvPr id="254" name="Picture 4" descr="Zain Logo PNG Vector">
              <a:extLst>
                <a:ext uri="{FF2B5EF4-FFF2-40B4-BE49-F238E27FC236}">
                  <a16:creationId xmlns:a16="http://schemas.microsoft.com/office/drawing/2014/main" id="{64513FC8-4F6F-4548-8E5E-91AA63C62BE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60771" y="5213407"/>
              <a:ext cx="190147" cy="184842"/>
            </a:xfrm>
            <a:prstGeom prst="rect">
              <a:avLst/>
            </a:prstGeom>
            <a:noFill/>
            <a:extLst>
              <a:ext uri="{909E8E84-426E-40DD-AFC4-6F175D3DCCD1}">
                <a14:hiddenFill xmlns:a14="http://schemas.microsoft.com/office/drawing/2010/main">
                  <a:solidFill>
                    <a:srgbClr val="FFFFFF"/>
                  </a:solidFill>
                </a14:hiddenFill>
              </a:ext>
            </a:extLst>
          </p:spPr>
        </p:pic>
        <p:sp>
          <p:nvSpPr>
            <p:cNvPr id="255" name="文本框 254">
              <a:extLst>
                <a:ext uri="{FF2B5EF4-FFF2-40B4-BE49-F238E27FC236}">
                  <a16:creationId xmlns:a16="http://schemas.microsoft.com/office/drawing/2014/main" id="{05E2F8FD-8362-4776-985C-72C66442EA9C}"/>
                </a:ext>
              </a:extLst>
            </p:cNvPr>
            <p:cNvSpPr txBox="1"/>
            <p:nvPr/>
          </p:nvSpPr>
          <p:spPr>
            <a:xfrm>
              <a:off x="1409013" y="5180240"/>
              <a:ext cx="1348503" cy="139343"/>
            </a:xfrm>
            <a:prstGeom prst="rect">
              <a:avLst/>
            </a:prstGeom>
            <a:noFill/>
          </p:spPr>
          <p:txBody>
            <a:bodyPr wrap="square" rtlCol="0">
              <a:spAutoFit/>
            </a:bodyPr>
            <a:lstStyle>
              <a:defPPr>
                <a:defRPr lang="en-US"/>
              </a:defPPr>
              <a:lvl1pPr>
                <a:defRPr sz="1000" b="1">
                  <a:ea typeface="Microsoft YaHei" panose="020B0503020204020204" pitchFamily="34" charset="-122"/>
                </a:defRPr>
              </a:lvl1pPr>
            </a:lstStyle>
            <a:p>
              <a:r>
                <a:rPr lang="en-US" altLang="zh-CN" sz="900" dirty="0">
                  <a:latin typeface="Huawei Sans" panose="020C0503030203020204" pitchFamily="34" charset="0"/>
                  <a:cs typeface="Huawei Sans" panose="020C0503030203020204" pitchFamily="34" charset="0"/>
                </a:rPr>
                <a:t>Zain Saudi Arabia</a:t>
              </a:r>
            </a:p>
          </p:txBody>
        </p:sp>
        <p:pic>
          <p:nvPicPr>
            <p:cNvPr id="256" name="Picture 18" descr="C:\Users\l00422307\AppData\Roaming\eSpace_Desktop\UserData\l00422307\imagefiles\90175EDC-17F1-4643-9493-8FA9E4035248.png">
              <a:extLst>
                <a:ext uri="{FF2B5EF4-FFF2-40B4-BE49-F238E27FC236}">
                  <a16:creationId xmlns:a16="http://schemas.microsoft.com/office/drawing/2014/main" id="{55C86AE6-A0C2-4DCF-B2FB-18AED0F9B909}"/>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1285152" y="5054255"/>
              <a:ext cx="157576" cy="116474"/>
            </a:xfrm>
            <a:prstGeom prst="rect">
              <a:avLst/>
            </a:prstGeom>
            <a:noFill/>
            <a:extLst>
              <a:ext uri="{909E8E84-426E-40DD-AFC4-6F175D3DCCD1}">
                <a14:hiddenFill xmlns:a14="http://schemas.microsoft.com/office/drawing/2010/main">
                  <a:solidFill>
                    <a:srgbClr val="FFFFFF"/>
                  </a:solidFill>
                </a14:hiddenFill>
              </a:ext>
            </a:extLst>
          </p:spPr>
        </p:pic>
        <p:sp>
          <p:nvSpPr>
            <p:cNvPr id="257" name="文本框 256">
              <a:extLst>
                <a:ext uri="{FF2B5EF4-FFF2-40B4-BE49-F238E27FC236}">
                  <a16:creationId xmlns:a16="http://schemas.microsoft.com/office/drawing/2014/main" id="{9472B70E-6183-451B-94B5-55C94D0DC424}"/>
                </a:ext>
              </a:extLst>
            </p:cNvPr>
            <p:cNvSpPr txBox="1"/>
            <p:nvPr/>
          </p:nvSpPr>
          <p:spPr>
            <a:xfrm>
              <a:off x="1404256" y="4997963"/>
              <a:ext cx="1348503" cy="139343"/>
            </a:xfrm>
            <a:prstGeom prst="rect">
              <a:avLst/>
            </a:prstGeom>
            <a:noFill/>
          </p:spPr>
          <p:txBody>
            <a:bodyPr wrap="square" rtlCol="0">
              <a:spAutoFit/>
            </a:bodyPr>
            <a:lstStyle>
              <a:defPPr>
                <a:defRPr lang="en-US"/>
              </a:defPPr>
              <a:lvl1pPr>
                <a:defRPr sz="1000" b="1">
                  <a:ea typeface="Microsoft YaHei" panose="020B0503020204020204" pitchFamily="34" charset="-122"/>
                </a:defRPr>
              </a:lvl1pPr>
            </a:lstStyle>
            <a:p>
              <a:r>
                <a:rPr lang="en-US" altLang="zh-CN" sz="900" dirty="0">
                  <a:latin typeface="Huawei Sans" panose="020C0503030203020204" pitchFamily="34" charset="0"/>
                  <a:cs typeface="Huawei Sans" panose="020C0503030203020204" pitchFamily="34" charset="0"/>
                </a:rPr>
                <a:t>Algeria Telecom</a:t>
              </a:r>
            </a:p>
          </p:txBody>
        </p:sp>
        <p:pic>
          <p:nvPicPr>
            <p:cNvPr id="258" name="Picture 6" descr="logo">
              <a:extLst>
                <a:ext uri="{FF2B5EF4-FFF2-40B4-BE49-F238E27FC236}">
                  <a16:creationId xmlns:a16="http://schemas.microsoft.com/office/drawing/2014/main" id="{0CF1E73D-BA25-430B-AC9C-09CC3C895374}"/>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659929" y="5535528"/>
              <a:ext cx="201027" cy="110565"/>
            </a:xfrm>
            <a:prstGeom prst="rect">
              <a:avLst/>
            </a:prstGeom>
            <a:noFill/>
            <a:extLst>
              <a:ext uri="{909E8E84-426E-40DD-AFC4-6F175D3DCCD1}">
                <a14:hiddenFill xmlns:a14="http://schemas.microsoft.com/office/drawing/2010/main">
                  <a:solidFill>
                    <a:srgbClr val="FFFFFF"/>
                  </a:solidFill>
                </a14:hiddenFill>
              </a:ext>
            </a:extLst>
          </p:spPr>
        </p:pic>
        <p:sp>
          <p:nvSpPr>
            <p:cNvPr id="259" name="文本框 258">
              <a:extLst>
                <a:ext uri="{FF2B5EF4-FFF2-40B4-BE49-F238E27FC236}">
                  <a16:creationId xmlns:a16="http://schemas.microsoft.com/office/drawing/2014/main" id="{FD8B2922-871C-442F-9B65-6D795F96ED23}"/>
                </a:ext>
              </a:extLst>
            </p:cNvPr>
            <p:cNvSpPr txBox="1"/>
            <p:nvPr/>
          </p:nvSpPr>
          <p:spPr>
            <a:xfrm>
              <a:off x="1850361" y="5484157"/>
              <a:ext cx="1348503" cy="139343"/>
            </a:xfrm>
            <a:prstGeom prst="rect">
              <a:avLst/>
            </a:prstGeom>
            <a:noFill/>
          </p:spPr>
          <p:txBody>
            <a:bodyPr wrap="square" rtlCol="0">
              <a:spAutoFit/>
            </a:bodyPr>
            <a:lstStyle>
              <a:defPPr>
                <a:defRPr lang="en-US"/>
              </a:defPPr>
              <a:lvl1pPr>
                <a:defRPr sz="1000" b="1">
                  <a:ea typeface="Microsoft YaHei" panose="020B0503020204020204" pitchFamily="34" charset="-122"/>
                </a:defRPr>
              </a:lvl1pPr>
            </a:lstStyle>
            <a:p>
              <a:r>
                <a:rPr lang="en-US" altLang="zh-CN" sz="900" dirty="0">
                  <a:latin typeface="Huawei Sans" panose="020C0503030203020204" pitchFamily="34" charset="0"/>
                  <a:cs typeface="Huawei Sans" panose="020C0503030203020204" pitchFamily="34" charset="0"/>
                </a:rPr>
                <a:t>SingTel Singapore</a:t>
              </a:r>
            </a:p>
          </p:txBody>
        </p:sp>
        <p:pic>
          <p:nvPicPr>
            <p:cNvPr id="260" name="Picture 12" descr="https://download.logo.wine/logo/Am%C3%A9rica_M%C3%B3vil/Am%C3%A9rica_M%C3%B3vil-Logo.wine.png">
              <a:extLst>
                <a:ext uri="{FF2B5EF4-FFF2-40B4-BE49-F238E27FC236}">
                  <a16:creationId xmlns:a16="http://schemas.microsoft.com/office/drawing/2014/main" id="{3A80976B-5FCA-4D1E-B7A0-E4CEABF39E35}"/>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960184" y="5272963"/>
              <a:ext cx="589796" cy="393197"/>
            </a:xfrm>
            <a:prstGeom prst="rect">
              <a:avLst/>
            </a:prstGeom>
            <a:noFill/>
            <a:extLst>
              <a:ext uri="{909E8E84-426E-40DD-AFC4-6F175D3DCCD1}">
                <a14:hiddenFill xmlns:a14="http://schemas.microsoft.com/office/drawing/2010/main">
                  <a:solidFill>
                    <a:srgbClr val="FFFFFF"/>
                  </a:solidFill>
                </a14:hiddenFill>
              </a:ext>
            </a:extLst>
          </p:spPr>
        </p:pic>
        <p:sp>
          <p:nvSpPr>
            <p:cNvPr id="261" name="文本框 260">
              <a:extLst>
                <a:ext uri="{FF2B5EF4-FFF2-40B4-BE49-F238E27FC236}">
                  <a16:creationId xmlns:a16="http://schemas.microsoft.com/office/drawing/2014/main" id="{910AF53B-5F6D-43C3-B1C2-C85969074D4E}"/>
                </a:ext>
              </a:extLst>
            </p:cNvPr>
            <p:cNvSpPr txBox="1"/>
            <p:nvPr/>
          </p:nvSpPr>
          <p:spPr>
            <a:xfrm>
              <a:off x="3408481" y="5377232"/>
              <a:ext cx="797519" cy="139343"/>
            </a:xfrm>
            <a:prstGeom prst="rect">
              <a:avLst/>
            </a:prstGeom>
            <a:noFill/>
          </p:spPr>
          <p:txBody>
            <a:bodyPr wrap="square" rtlCol="0">
              <a:spAutoFit/>
            </a:bodyPr>
            <a:lstStyle>
              <a:defPPr>
                <a:defRPr lang="en-US"/>
              </a:defPPr>
              <a:lvl1pPr>
                <a:defRPr sz="1000" b="1">
                  <a:ea typeface="Microsoft YaHei" panose="020B0503020204020204" pitchFamily="34" charset="-122"/>
                </a:defRPr>
              </a:lvl1pPr>
            </a:lstStyle>
            <a:p>
              <a:r>
                <a:rPr lang="en-US" altLang="zh-CN" sz="900" dirty="0">
                  <a:latin typeface="Huawei Sans" panose="020C0503030203020204" pitchFamily="34" charset="0"/>
                  <a:cs typeface="Huawei Sans" panose="020C0503030203020204" pitchFamily="34" charset="0"/>
                </a:rPr>
                <a:t>AM Ecuador</a:t>
              </a:r>
            </a:p>
          </p:txBody>
        </p:sp>
        <p:pic>
          <p:nvPicPr>
            <p:cNvPr id="262" name="Picture 14" descr="https://www.millicom.com/media/3545/tigologo.png">
              <a:extLst>
                <a:ext uri="{FF2B5EF4-FFF2-40B4-BE49-F238E27FC236}">
                  <a16:creationId xmlns:a16="http://schemas.microsoft.com/office/drawing/2014/main" id="{A97B16B6-03CE-4AA7-82FC-997A6AE2C79C}"/>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154765" y="5213407"/>
              <a:ext cx="317393" cy="130079"/>
            </a:xfrm>
            <a:prstGeom prst="rect">
              <a:avLst/>
            </a:prstGeom>
            <a:noFill/>
            <a:extLst>
              <a:ext uri="{909E8E84-426E-40DD-AFC4-6F175D3DCCD1}">
                <a14:hiddenFill xmlns:a14="http://schemas.microsoft.com/office/drawing/2010/main">
                  <a:solidFill>
                    <a:srgbClr val="FFFFFF"/>
                  </a:solidFill>
                </a14:hiddenFill>
              </a:ext>
            </a:extLst>
          </p:spPr>
        </p:pic>
        <p:pic>
          <p:nvPicPr>
            <p:cNvPr id="263" name="图片 262">
              <a:extLst>
                <a:ext uri="{FF2B5EF4-FFF2-40B4-BE49-F238E27FC236}">
                  <a16:creationId xmlns:a16="http://schemas.microsoft.com/office/drawing/2014/main" id="{CFA25208-D464-4998-B3FF-3767D7CFEE62}"/>
                </a:ext>
              </a:extLst>
            </p:cNvPr>
            <p:cNvPicPr>
              <a:picLocks noChangeAspect="1"/>
            </p:cNvPicPr>
            <p:nvPr/>
          </p:nvPicPr>
          <p:blipFill>
            <a:blip r:embed="rId14"/>
            <a:stretch>
              <a:fillRect/>
            </a:stretch>
          </p:blipFill>
          <p:spPr>
            <a:xfrm>
              <a:off x="1781165" y="4817348"/>
              <a:ext cx="273976" cy="80713"/>
            </a:xfrm>
            <a:prstGeom prst="rect">
              <a:avLst/>
            </a:prstGeom>
          </p:spPr>
        </p:pic>
        <p:pic>
          <p:nvPicPr>
            <p:cNvPr id="264" name="图片 263" descr="浙江移动kv-确定-02">
              <a:extLst>
                <a:ext uri="{FF2B5EF4-FFF2-40B4-BE49-F238E27FC236}">
                  <a16:creationId xmlns:a16="http://schemas.microsoft.com/office/drawing/2014/main" id="{0C215825-9CD0-46BE-9BBE-182721581620}"/>
                </a:ext>
              </a:extLst>
            </p:cNvPr>
            <p:cNvPicPr>
              <a:picLocks noChangeAspect="1"/>
            </p:cNvPicPr>
            <p:nvPr/>
          </p:nvPicPr>
          <p:blipFill>
            <a:blip r:embed="rId15"/>
            <a:stretch>
              <a:fillRect/>
            </a:stretch>
          </p:blipFill>
          <p:spPr>
            <a:xfrm>
              <a:off x="1843223" y="4689870"/>
              <a:ext cx="235110" cy="78021"/>
            </a:xfrm>
            <a:prstGeom prst="rect">
              <a:avLst/>
            </a:prstGeom>
          </p:spPr>
        </p:pic>
        <p:pic>
          <p:nvPicPr>
            <p:cNvPr id="265" name="Picture 20" descr="https://download.logo.wine/logo/China_Unicom/China_Unicom-Logo.wine.png">
              <a:extLst>
                <a:ext uri="{FF2B5EF4-FFF2-40B4-BE49-F238E27FC236}">
                  <a16:creationId xmlns:a16="http://schemas.microsoft.com/office/drawing/2014/main" id="{D22F6B38-A478-4EE1-B152-EEFF4788390A}"/>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726101" y="4896937"/>
              <a:ext cx="254965" cy="169977"/>
            </a:xfrm>
            <a:prstGeom prst="rect">
              <a:avLst/>
            </a:prstGeom>
            <a:noFill/>
            <a:extLst>
              <a:ext uri="{909E8E84-426E-40DD-AFC4-6F175D3DCCD1}">
                <a14:hiddenFill xmlns:a14="http://schemas.microsoft.com/office/drawing/2010/main">
                  <a:solidFill>
                    <a:srgbClr val="FFFFFF"/>
                  </a:solidFill>
                </a14:hiddenFill>
              </a:ext>
            </a:extLst>
          </p:spPr>
        </p:pic>
        <p:sp>
          <p:nvSpPr>
            <p:cNvPr id="266" name="文本框 265">
              <a:extLst>
                <a:ext uri="{FF2B5EF4-FFF2-40B4-BE49-F238E27FC236}">
                  <a16:creationId xmlns:a16="http://schemas.microsoft.com/office/drawing/2014/main" id="{A88B138E-75AA-4355-B95E-D752C628A046}"/>
                </a:ext>
              </a:extLst>
            </p:cNvPr>
            <p:cNvSpPr txBox="1"/>
            <p:nvPr/>
          </p:nvSpPr>
          <p:spPr>
            <a:xfrm>
              <a:off x="2020575" y="4610416"/>
              <a:ext cx="1348503" cy="139343"/>
            </a:xfrm>
            <a:prstGeom prst="rect">
              <a:avLst/>
            </a:prstGeom>
            <a:noFill/>
          </p:spPr>
          <p:txBody>
            <a:bodyPr wrap="square" rtlCol="0">
              <a:spAutoFit/>
            </a:bodyPr>
            <a:lstStyle>
              <a:defPPr>
                <a:defRPr lang="en-US"/>
              </a:defPPr>
              <a:lvl1pPr>
                <a:defRPr sz="1000" b="1">
                  <a:ea typeface="Microsoft YaHei" panose="020B0503020204020204" pitchFamily="34" charset="-122"/>
                </a:defRPr>
              </a:lvl1pPr>
            </a:lstStyle>
            <a:p>
              <a:r>
                <a:rPr lang="en-US" altLang="zh-CN" sz="900" dirty="0">
                  <a:latin typeface="Huawei Sans" panose="020C0503030203020204" pitchFamily="34" charset="0"/>
                  <a:cs typeface="Huawei Sans" panose="020C0503030203020204" pitchFamily="34" charset="0"/>
                </a:rPr>
                <a:t>China Mobile</a:t>
              </a:r>
            </a:p>
          </p:txBody>
        </p:sp>
        <p:sp>
          <p:nvSpPr>
            <p:cNvPr id="267" name="文本框 266">
              <a:extLst>
                <a:ext uri="{FF2B5EF4-FFF2-40B4-BE49-F238E27FC236}">
                  <a16:creationId xmlns:a16="http://schemas.microsoft.com/office/drawing/2014/main" id="{CB012BAB-165A-495F-AD85-9E24664073BD}"/>
                </a:ext>
              </a:extLst>
            </p:cNvPr>
            <p:cNvSpPr txBox="1"/>
            <p:nvPr/>
          </p:nvSpPr>
          <p:spPr>
            <a:xfrm>
              <a:off x="2027864" y="4746801"/>
              <a:ext cx="1348503" cy="139343"/>
            </a:xfrm>
            <a:prstGeom prst="rect">
              <a:avLst/>
            </a:prstGeom>
            <a:noFill/>
          </p:spPr>
          <p:txBody>
            <a:bodyPr wrap="square" rtlCol="0">
              <a:spAutoFit/>
            </a:bodyPr>
            <a:lstStyle>
              <a:defPPr>
                <a:defRPr lang="en-US"/>
              </a:defPPr>
              <a:lvl1pPr>
                <a:defRPr sz="1000" b="1">
                  <a:ea typeface="Microsoft YaHei" panose="020B0503020204020204" pitchFamily="34" charset="-122"/>
                </a:defRPr>
              </a:lvl1pPr>
            </a:lstStyle>
            <a:p>
              <a:r>
                <a:rPr lang="en-US" altLang="zh-CN" sz="900" dirty="0">
                  <a:latin typeface="Huawei Sans" panose="020C0503030203020204" pitchFamily="34" charset="0"/>
                  <a:cs typeface="Huawei Sans" panose="020C0503030203020204" pitchFamily="34" charset="0"/>
                </a:rPr>
                <a:t>China Telecom</a:t>
              </a:r>
            </a:p>
          </p:txBody>
        </p:sp>
        <p:sp>
          <p:nvSpPr>
            <p:cNvPr id="268" name="文本框 267">
              <a:extLst>
                <a:ext uri="{FF2B5EF4-FFF2-40B4-BE49-F238E27FC236}">
                  <a16:creationId xmlns:a16="http://schemas.microsoft.com/office/drawing/2014/main" id="{81ECD915-2A56-4018-B166-ABEC06306083}"/>
                </a:ext>
              </a:extLst>
            </p:cNvPr>
            <p:cNvSpPr txBox="1"/>
            <p:nvPr/>
          </p:nvSpPr>
          <p:spPr>
            <a:xfrm>
              <a:off x="1931769" y="4871889"/>
              <a:ext cx="1348503" cy="139343"/>
            </a:xfrm>
            <a:prstGeom prst="rect">
              <a:avLst/>
            </a:prstGeom>
            <a:noFill/>
          </p:spPr>
          <p:txBody>
            <a:bodyPr wrap="square" rtlCol="0">
              <a:spAutoFit/>
            </a:bodyPr>
            <a:lstStyle>
              <a:defPPr>
                <a:defRPr lang="en-US"/>
              </a:defPPr>
              <a:lvl1pPr>
                <a:defRPr sz="1000" b="1">
                  <a:ea typeface="Microsoft YaHei" panose="020B0503020204020204" pitchFamily="34" charset="-122"/>
                </a:defRPr>
              </a:lvl1pPr>
            </a:lstStyle>
            <a:p>
              <a:r>
                <a:rPr lang="en-US" altLang="zh-CN" sz="900" dirty="0">
                  <a:latin typeface="Huawei Sans" panose="020C0503030203020204" pitchFamily="34" charset="0"/>
                  <a:cs typeface="Huawei Sans" panose="020C0503030203020204" pitchFamily="34" charset="0"/>
                </a:rPr>
                <a:t>China Unicom</a:t>
              </a:r>
            </a:p>
          </p:txBody>
        </p:sp>
      </p:grpSp>
      <p:grpSp>
        <p:nvGrpSpPr>
          <p:cNvPr id="271" name="组合 270">
            <a:extLst>
              <a:ext uri="{FF2B5EF4-FFF2-40B4-BE49-F238E27FC236}">
                <a16:creationId xmlns:a16="http://schemas.microsoft.com/office/drawing/2014/main" id="{428410AC-AE72-48E9-B393-E47A85F30012}"/>
              </a:ext>
            </a:extLst>
          </p:cNvPr>
          <p:cNvGrpSpPr/>
          <p:nvPr/>
        </p:nvGrpSpPr>
        <p:grpSpPr>
          <a:xfrm>
            <a:off x="5758721" y="5268875"/>
            <a:ext cx="4774230" cy="564121"/>
            <a:chOff x="6526494" y="4430524"/>
            <a:chExt cx="3042532" cy="221929"/>
          </a:xfrm>
        </p:grpSpPr>
        <p:sp>
          <p:nvSpPr>
            <p:cNvPr id="272" name="文本框 271">
              <a:extLst>
                <a:ext uri="{FF2B5EF4-FFF2-40B4-BE49-F238E27FC236}">
                  <a16:creationId xmlns:a16="http://schemas.microsoft.com/office/drawing/2014/main" id="{B9762395-F941-4160-B756-23030229F7F6}"/>
                </a:ext>
              </a:extLst>
            </p:cNvPr>
            <p:cNvSpPr txBox="1"/>
            <p:nvPr/>
          </p:nvSpPr>
          <p:spPr>
            <a:xfrm>
              <a:off x="6526494" y="4442629"/>
              <a:ext cx="648308" cy="72621"/>
            </a:xfrm>
            <a:prstGeom prst="rect">
              <a:avLst/>
            </a:prstGeom>
            <a:noFill/>
          </p:spPr>
          <p:txBody>
            <a:bodyPr wrap="square" lIns="0" tIns="0" rIns="0" bIns="0" rtlCol="0" anchor="ctr" anchorCtr="0">
              <a:spAutoFit/>
            </a:bodyPr>
            <a:lstStyle>
              <a:defPPr>
                <a:defRPr lang="en-US"/>
              </a:defPPr>
              <a:lvl1pPr algn="ctr">
                <a:defRPr kumimoji="1" sz="1200" b="1">
                  <a:solidFill>
                    <a:srgbClr val="C00000"/>
                  </a:solidFill>
                  <a:latin typeface="Microsoft YaHei" panose="020B0503020204020204" pitchFamily="34" charset="-122"/>
                  <a:ea typeface="Microsoft YaHei" panose="020B0503020204020204" pitchFamily="34" charset="-122"/>
                </a:defRPr>
              </a:lvl1pPr>
            </a:lstStyle>
            <a:p>
              <a:pPr defTabSz="798888">
                <a:defRPr/>
              </a:pPr>
              <a:r>
                <a:rPr lang="en-US" altLang="zh-CN" kern="0" dirty="0">
                  <a:solidFill>
                    <a:schemeClr val="tx1"/>
                  </a:solidFill>
                  <a:latin typeface="Huawei Sans" panose="020C0503030203020204" pitchFamily="34" charset="0"/>
                  <a:ea typeface="等线" panose="02010600030101010101" pitchFamily="2" charset="-122"/>
                  <a:cs typeface="Huawei Sans" panose="020C0503030203020204" pitchFamily="34" charset="0"/>
                  <a:sym typeface="+mn-lt"/>
                </a:rPr>
                <a:t>10+</a:t>
              </a:r>
            </a:p>
          </p:txBody>
        </p:sp>
        <p:sp>
          <p:nvSpPr>
            <p:cNvPr id="273" name="文本框 272">
              <a:extLst>
                <a:ext uri="{FF2B5EF4-FFF2-40B4-BE49-F238E27FC236}">
                  <a16:creationId xmlns:a16="http://schemas.microsoft.com/office/drawing/2014/main" id="{213918FD-657A-4EF3-9107-A2B848321FBF}"/>
                </a:ext>
              </a:extLst>
            </p:cNvPr>
            <p:cNvSpPr txBox="1"/>
            <p:nvPr/>
          </p:nvSpPr>
          <p:spPr>
            <a:xfrm>
              <a:off x="8122981" y="4436575"/>
              <a:ext cx="581584" cy="84724"/>
            </a:xfrm>
            <a:prstGeom prst="rect">
              <a:avLst/>
            </a:prstGeom>
            <a:noFill/>
          </p:spPr>
          <p:txBody>
            <a:bodyPr wrap="square" lIns="0" tIns="0" rIns="0" bIns="0" rtlCol="0" anchor="ctr" anchorCtr="0">
              <a:spAutoFit/>
            </a:bodyPr>
            <a:lstStyle>
              <a:defPPr>
                <a:defRPr lang="en-US"/>
              </a:defPPr>
              <a:lvl1pPr algn="ctr">
                <a:defRPr kumimoji="1" sz="1200" b="1">
                  <a:solidFill>
                    <a:srgbClr val="C00000"/>
                  </a:solidFill>
                  <a:latin typeface="Microsoft YaHei" panose="020B0503020204020204" pitchFamily="34" charset="-122"/>
                  <a:ea typeface="Microsoft YaHei" panose="020B0503020204020204" pitchFamily="34" charset="-122"/>
                </a:defRPr>
              </a:lvl1pPr>
            </a:lstStyle>
            <a:p>
              <a:pPr defTabSz="798888">
                <a:defRPr/>
              </a:pPr>
              <a:r>
                <a:rPr lang="en-US" altLang="zh-CN" sz="1399" kern="0" dirty="0">
                  <a:solidFill>
                    <a:schemeClr val="tx1"/>
                  </a:solidFill>
                  <a:latin typeface="Huawei Sans" panose="020C0503030203020204" pitchFamily="34" charset="0"/>
                  <a:ea typeface="等线" panose="02010600030101010101" pitchFamily="2" charset="-122"/>
                  <a:cs typeface="Huawei Sans" panose="020C0503030203020204" pitchFamily="34" charset="0"/>
                  <a:sym typeface="+mn-lt"/>
                </a:rPr>
                <a:t>100+</a:t>
              </a:r>
            </a:p>
          </p:txBody>
        </p:sp>
        <p:sp>
          <p:nvSpPr>
            <p:cNvPr id="274" name="文本框 273">
              <a:extLst>
                <a:ext uri="{FF2B5EF4-FFF2-40B4-BE49-F238E27FC236}">
                  <a16:creationId xmlns:a16="http://schemas.microsoft.com/office/drawing/2014/main" id="{CA3A1004-CBB0-4DCA-BC38-BB5408504148}"/>
                </a:ext>
              </a:extLst>
            </p:cNvPr>
            <p:cNvSpPr txBox="1"/>
            <p:nvPr/>
          </p:nvSpPr>
          <p:spPr>
            <a:xfrm>
              <a:off x="7275386" y="4442629"/>
              <a:ext cx="721595" cy="72621"/>
            </a:xfrm>
            <a:prstGeom prst="rect">
              <a:avLst/>
            </a:prstGeom>
            <a:noFill/>
          </p:spPr>
          <p:txBody>
            <a:bodyPr wrap="square" lIns="0" tIns="0" rIns="0" bIns="0" rtlCol="0" anchor="ctr" anchorCtr="0">
              <a:spAutoFit/>
            </a:bodyPr>
            <a:lstStyle>
              <a:defPPr>
                <a:defRPr lang="en-US"/>
              </a:defPPr>
              <a:lvl1pPr algn="ctr">
                <a:defRPr kumimoji="1" sz="1200" b="1">
                  <a:solidFill>
                    <a:srgbClr val="C00000"/>
                  </a:solidFill>
                  <a:latin typeface="Microsoft YaHei" panose="020B0503020204020204" pitchFamily="34" charset="-122"/>
                  <a:ea typeface="Microsoft YaHei" panose="020B0503020204020204" pitchFamily="34" charset="-122"/>
                </a:defRPr>
              </a:lvl1pPr>
            </a:lstStyle>
            <a:p>
              <a:pPr defTabSz="798888">
                <a:defRPr/>
              </a:pPr>
              <a:r>
                <a:rPr lang="en-US" altLang="zh-CN" kern="0" dirty="0">
                  <a:solidFill>
                    <a:schemeClr val="tx1"/>
                  </a:solidFill>
                  <a:latin typeface="Huawei Sans" panose="020C0503030203020204" pitchFamily="34" charset="0"/>
                  <a:ea typeface="等线" panose="02010600030101010101" pitchFamily="2" charset="-122"/>
                  <a:cs typeface="Huawei Sans" panose="020C0503030203020204" pitchFamily="34" charset="0"/>
                  <a:sym typeface="+mn-lt"/>
                </a:rPr>
                <a:t>60+</a:t>
              </a:r>
            </a:p>
          </p:txBody>
        </p:sp>
        <p:sp>
          <p:nvSpPr>
            <p:cNvPr id="275" name="文本框 274">
              <a:extLst>
                <a:ext uri="{FF2B5EF4-FFF2-40B4-BE49-F238E27FC236}">
                  <a16:creationId xmlns:a16="http://schemas.microsoft.com/office/drawing/2014/main" id="{A1D945BD-8759-4E9C-B516-DC5C14D047E7}"/>
                </a:ext>
              </a:extLst>
            </p:cNvPr>
            <p:cNvSpPr txBox="1"/>
            <p:nvPr/>
          </p:nvSpPr>
          <p:spPr>
            <a:xfrm>
              <a:off x="8987442" y="4430524"/>
              <a:ext cx="581584" cy="96827"/>
            </a:xfrm>
            <a:prstGeom prst="rect">
              <a:avLst/>
            </a:prstGeom>
            <a:noFill/>
          </p:spPr>
          <p:txBody>
            <a:bodyPr wrap="square" lIns="0" tIns="0" rIns="0" bIns="0" rtlCol="0" anchor="ctr" anchorCtr="0">
              <a:spAutoFit/>
            </a:bodyPr>
            <a:lstStyle>
              <a:defPPr>
                <a:defRPr lang="en-US"/>
              </a:defPPr>
              <a:lvl1pPr algn="ctr">
                <a:defRPr kumimoji="1" sz="1200" b="1">
                  <a:solidFill>
                    <a:srgbClr val="C00000"/>
                  </a:solidFill>
                  <a:latin typeface="Microsoft YaHei" panose="020B0503020204020204" pitchFamily="34" charset="-122"/>
                  <a:ea typeface="Microsoft YaHei" panose="020B0503020204020204" pitchFamily="34" charset="-122"/>
                </a:defRPr>
              </a:lvl1pPr>
            </a:lstStyle>
            <a:p>
              <a:pPr defTabSz="798888">
                <a:defRPr/>
              </a:pPr>
              <a:r>
                <a:rPr lang="en-US" altLang="zh-CN" sz="1599" kern="0" dirty="0">
                  <a:solidFill>
                    <a:schemeClr val="tx1"/>
                  </a:solidFill>
                  <a:latin typeface="Huawei Sans" panose="020C0503030203020204" pitchFamily="34" charset="0"/>
                  <a:ea typeface="等线" panose="02010600030101010101" pitchFamily="2" charset="-122"/>
                  <a:cs typeface="Huawei Sans" panose="020C0503030203020204" pitchFamily="34" charset="0"/>
                  <a:sym typeface="+mn-lt"/>
                </a:rPr>
                <a:t>160+</a:t>
              </a:r>
            </a:p>
          </p:txBody>
        </p:sp>
        <p:sp>
          <p:nvSpPr>
            <p:cNvPr id="276" name="文本框 275">
              <a:extLst>
                <a:ext uri="{FF2B5EF4-FFF2-40B4-BE49-F238E27FC236}">
                  <a16:creationId xmlns:a16="http://schemas.microsoft.com/office/drawing/2014/main" id="{B61FE492-E183-4DD0-A28D-1AC38F2CF819}"/>
                </a:ext>
              </a:extLst>
            </p:cNvPr>
            <p:cNvSpPr txBox="1"/>
            <p:nvPr/>
          </p:nvSpPr>
          <p:spPr>
            <a:xfrm>
              <a:off x="6725126" y="4591935"/>
              <a:ext cx="251043" cy="60517"/>
            </a:xfrm>
            <a:prstGeom prst="rect">
              <a:avLst/>
            </a:prstGeom>
            <a:noFill/>
          </p:spPr>
          <p:txBody>
            <a:bodyPr wrap="square" lIns="0" tIns="0" rIns="0" bIns="0" rtlCol="0" anchor="ctr" anchorCtr="0">
              <a:spAutoFit/>
            </a:bodyPr>
            <a:lstStyle/>
            <a:p>
              <a:pPr algn="ctr" defTabSz="798888">
                <a:defRPr/>
              </a:pPr>
              <a:r>
                <a:rPr kumimoji="1" lang="en-US" altLang="zh-CN" sz="1000" kern="0" dirty="0">
                  <a:latin typeface="Huawei Sans" panose="020C0503030203020204" pitchFamily="34" charset="0"/>
                  <a:ea typeface="等线" panose="02010600030101010101" pitchFamily="2" charset="-122"/>
                  <a:cs typeface="Huawei Sans" panose="020C0503030203020204" pitchFamily="34" charset="0"/>
                  <a:sym typeface="+mn-lt"/>
                </a:rPr>
                <a:t>2019</a:t>
              </a:r>
            </a:p>
          </p:txBody>
        </p:sp>
        <p:sp>
          <p:nvSpPr>
            <p:cNvPr id="277" name="文本框 276">
              <a:extLst>
                <a:ext uri="{FF2B5EF4-FFF2-40B4-BE49-F238E27FC236}">
                  <a16:creationId xmlns:a16="http://schemas.microsoft.com/office/drawing/2014/main" id="{9CDAAA10-5B7E-450D-81D4-7559A5E4C7D9}"/>
                </a:ext>
              </a:extLst>
            </p:cNvPr>
            <p:cNvSpPr txBox="1"/>
            <p:nvPr/>
          </p:nvSpPr>
          <p:spPr>
            <a:xfrm>
              <a:off x="7510662" y="4591935"/>
              <a:ext cx="251043" cy="60517"/>
            </a:xfrm>
            <a:prstGeom prst="rect">
              <a:avLst/>
            </a:prstGeom>
            <a:noFill/>
          </p:spPr>
          <p:txBody>
            <a:bodyPr wrap="square" lIns="0" tIns="0" rIns="0" bIns="0" rtlCol="0" anchor="ctr" anchorCtr="0">
              <a:spAutoFit/>
            </a:bodyPr>
            <a:lstStyle/>
            <a:p>
              <a:pPr algn="ctr" defTabSz="798888">
                <a:defRPr/>
              </a:pPr>
              <a:r>
                <a:rPr kumimoji="1" lang="en-US" altLang="zh-CN" sz="1000" kern="0" dirty="0">
                  <a:latin typeface="Huawei Sans" panose="020C0503030203020204" pitchFamily="34" charset="0"/>
                  <a:ea typeface="等线" panose="02010600030101010101" pitchFamily="2" charset="-122"/>
                  <a:cs typeface="Huawei Sans" panose="020C0503030203020204" pitchFamily="34" charset="0"/>
                  <a:sym typeface="+mn-lt"/>
                </a:rPr>
                <a:t>2020</a:t>
              </a:r>
            </a:p>
          </p:txBody>
        </p:sp>
        <p:sp>
          <p:nvSpPr>
            <p:cNvPr id="278" name="文本框 277">
              <a:extLst>
                <a:ext uri="{FF2B5EF4-FFF2-40B4-BE49-F238E27FC236}">
                  <a16:creationId xmlns:a16="http://schemas.microsoft.com/office/drawing/2014/main" id="{1992FC47-28B7-4EE6-B2D3-B387469B2E10}"/>
                </a:ext>
              </a:extLst>
            </p:cNvPr>
            <p:cNvSpPr txBox="1"/>
            <p:nvPr/>
          </p:nvSpPr>
          <p:spPr>
            <a:xfrm>
              <a:off x="8182605" y="4591936"/>
              <a:ext cx="457802" cy="60517"/>
            </a:xfrm>
            <a:prstGeom prst="rect">
              <a:avLst/>
            </a:prstGeom>
            <a:noFill/>
          </p:spPr>
          <p:txBody>
            <a:bodyPr wrap="square" lIns="0" tIns="0" rIns="0" bIns="0" rtlCol="0" anchor="ctr" anchorCtr="0">
              <a:spAutoFit/>
            </a:bodyPr>
            <a:lstStyle/>
            <a:p>
              <a:pPr algn="ctr" defTabSz="798888">
                <a:defRPr/>
              </a:pPr>
              <a:r>
                <a:rPr kumimoji="1" lang="en-US" altLang="zh-CN" sz="1000" kern="0" dirty="0">
                  <a:latin typeface="Huawei Sans" panose="020C0503030203020204" pitchFamily="34" charset="0"/>
                  <a:ea typeface="等线" panose="02010600030101010101" pitchFamily="2" charset="-122"/>
                  <a:cs typeface="Huawei Sans" panose="020C0503030203020204" pitchFamily="34" charset="0"/>
                  <a:sym typeface="+mn-lt"/>
                </a:rPr>
                <a:t>2021</a:t>
              </a:r>
            </a:p>
          </p:txBody>
        </p:sp>
        <p:sp>
          <p:nvSpPr>
            <p:cNvPr id="279" name="文本框 278">
              <a:extLst>
                <a:ext uri="{FF2B5EF4-FFF2-40B4-BE49-F238E27FC236}">
                  <a16:creationId xmlns:a16="http://schemas.microsoft.com/office/drawing/2014/main" id="{93482718-50B4-4210-AFFB-8023DF7DD7AE}"/>
                </a:ext>
              </a:extLst>
            </p:cNvPr>
            <p:cNvSpPr txBox="1"/>
            <p:nvPr/>
          </p:nvSpPr>
          <p:spPr>
            <a:xfrm>
              <a:off x="9130327" y="4591936"/>
              <a:ext cx="295812" cy="60517"/>
            </a:xfrm>
            <a:prstGeom prst="rect">
              <a:avLst/>
            </a:prstGeom>
            <a:noFill/>
          </p:spPr>
          <p:txBody>
            <a:bodyPr wrap="square" lIns="0" tIns="0" rIns="0" bIns="0" rtlCol="0" anchor="ctr" anchorCtr="0">
              <a:spAutoFit/>
            </a:bodyPr>
            <a:lstStyle/>
            <a:p>
              <a:pPr algn="ctr" defTabSz="798888">
                <a:defRPr/>
              </a:pPr>
              <a:r>
                <a:rPr kumimoji="1" lang="en-US" altLang="zh-CN" sz="1000" kern="0" dirty="0">
                  <a:latin typeface="Huawei Sans" panose="020C0503030203020204" pitchFamily="34" charset="0"/>
                  <a:ea typeface="等线" panose="02010600030101010101" pitchFamily="2" charset="-122"/>
                  <a:cs typeface="Huawei Sans" panose="020C0503030203020204" pitchFamily="34" charset="0"/>
                  <a:sym typeface="+mn-lt"/>
                </a:rPr>
                <a:t>2022</a:t>
              </a:r>
            </a:p>
          </p:txBody>
        </p:sp>
        <p:cxnSp>
          <p:nvCxnSpPr>
            <p:cNvPr id="280" name="直接箭头连接符 279">
              <a:extLst>
                <a:ext uri="{FF2B5EF4-FFF2-40B4-BE49-F238E27FC236}">
                  <a16:creationId xmlns:a16="http://schemas.microsoft.com/office/drawing/2014/main" id="{23E409EB-67F3-4856-A647-5047D8C2C059}"/>
                </a:ext>
              </a:extLst>
            </p:cNvPr>
            <p:cNvCxnSpPr>
              <a:cxnSpLocks/>
            </p:cNvCxnSpPr>
            <p:nvPr/>
          </p:nvCxnSpPr>
          <p:spPr>
            <a:xfrm>
              <a:off x="6619769" y="4548998"/>
              <a:ext cx="2905687" cy="0"/>
            </a:xfrm>
            <a:prstGeom prst="straightConnector1">
              <a:avLst/>
            </a:prstGeom>
            <a:gradFill>
              <a:gsLst>
                <a:gs pos="0">
                  <a:srgbClr val="E7E6E6">
                    <a:alpha val="20943"/>
                  </a:srgbClr>
                </a:gs>
                <a:gs pos="100000">
                  <a:srgbClr val="E7E6E6">
                    <a:alpha val="0"/>
                  </a:srgbClr>
                </a:gs>
              </a:gsLst>
              <a:lin ang="5400000"/>
            </a:gradFill>
            <a:ln w="28575">
              <a:gradFill>
                <a:gsLst>
                  <a:gs pos="6431">
                    <a:srgbClr val="87A2C3"/>
                  </a:gs>
                  <a:gs pos="100000">
                    <a:srgbClr val="87A2C3">
                      <a:alpha val="0"/>
                    </a:srgbClr>
                  </a:gs>
                </a:gsLst>
                <a:lin ang="13800000" scaled="0"/>
              </a:gradFill>
              <a:miter lim="400000"/>
              <a:headEnd type="none"/>
              <a:tailEnd type="stealth"/>
            </a:ln>
          </p:spPr>
        </p:cxnSp>
        <p:grpSp>
          <p:nvGrpSpPr>
            <p:cNvPr id="281" name="组合 280">
              <a:extLst>
                <a:ext uri="{FF2B5EF4-FFF2-40B4-BE49-F238E27FC236}">
                  <a16:creationId xmlns:a16="http://schemas.microsoft.com/office/drawing/2014/main" id="{CE0FA302-59D8-4123-A41E-10E90160A425}"/>
                </a:ext>
              </a:extLst>
            </p:cNvPr>
            <p:cNvGrpSpPr/>
            <p:nvPr/>
          </p:nvGrpSpPr>
          <p:grpSpPr>
            <a:xfrm>
              <a:off x="6823795" y="4520920"/>
              <a:ext cx="53707" cy="57275"/>
              <a:chOff x="6442654" y="5296296"/>
              <a:chExt cx="61730" cy="116150"/>
            </a:xfrm>
          </p:grpSpPr>
          <p:grpSp>
            <p:nvGrpSpPr>
              <p:cNvPr id="321" name="组合 320">
                <a:extLst>
                  <a:ext uri="{FF2B5EF4-FFF2-40B4-BE49-F238E27FC236}">
                    <a16:creationId xmlns:a16="http://schemas.microsoft.com/office/drawing/2014/main" id="{F5536A51-CEBE-463B-8727-94F7B52022E4}"/>
                  </a:ext>
                </a:extLst>
              </p:cNvPr>
              <p:cNvGrpSpPr/>
              <p:nvPr/>
            </p:nvGrpSpPr>
            <p:grpSpPr>
              <a:xfrm>
                <a:off x="6445035" y="5296296"/>
                <a:ext cx="59349" cy="54238"/>
                <a:chOff x="2233794" y="2438813"/>
                <a:chExt cx="1427297" cy="1304378"/>
              </a:xfrm>
            </p:grpSpPr>
            <p:sp>
              <p:nvSpPr>
                <p:cNvPr id="328" name="等腰三角形 173">
                  <a:extLst>
                    <a:ext uri="{FF2B5EF4-FFF2-40B4-BE49-F238E27FC236}">
                      <a16:creationId xmlns:a16="http://schemas.microsoft.com/office/drawing/2014/main" id="{B132160C-499E-4FF3-998F-97FAD97C6BD1}"/>
                    </a:ext>
                  </a:extLst>
                </p:cNvPr>
                <p:cNvSpPr/>
                <p:nvPr/>
              </p:nvSpPr>
              <p:spPr>
                <a:xfrm>
                  <a:off x="2233794" y="2457750"/>
                  <a:ext cx="1427297" cy="1280671"/>
                </a:xfrm>
                <a:prstGeom prst="triangle">
                  <a:avLst/>
                </a:prstGeom>
                <a:gradFill>
                  <a:gsLst>
                    <a:gs pos="0">
                      <a:srgbClr val="44546A">
                        <a:alpha val="0"/>
                      </a:srgbClr>
                    </a:gs>
                    <a:gs pos="59000">
                      <a:srgbClr val="44546A">
                        <a:alpha val="16000"/>
                      </a:srgbClr>
                    </a:gs>
                    <a:gs pos="100000">
                      <a:srgbClr val="44546A">
                        <a:alpha val="6000"/>
                      </a:srgbClr>
                    </a:gs>
                  </a:gsLst>
                  <a:lin ang="13800000" scaled="0"/>
                </a:gradFill>
                <a:ln w="12700">
                  <a:miter lim="400000"/>
                </a:ln>
              </p:spPr>
              <p:txBody>
                <a:bodyPr lIns="96003" tIns="96003" rIns="96003" bIns="96003" anchor="ctr"/>
                <a:lstStyle/>
                <a:p>
                  <a:pPr defTabSz="1066037">
                    <a:defRPr/>
                  </a:pPr>
                  <a:endParaRPr sz="1999" kern="0" dirty="0">
                    <a:latin typeface="Huawei Sans" panose="020C0503030203020204" pitchFamily="34" charset="0"/>
                    <a:ea typeface="微软雅黑"/>
                    <a:cs typeface="Huawei Sans" panose="020C0503030203020204" pitchFamily="34" charset="0"/>
                  </a:endParaRPr>
                </a:p>
              </p:txBody>
            </p:sp>
            <p:grpSp>
              <p:nvGrpSpPr>
                <p:cNvPr id="329" name="组合 328">
                  <a:extLst>
                    <a:ext uri="{FF2B5EF4-FFF2-40B4-BE49-F238E27FC236}">
                      <a16:creationId xmlns:a16="http://schemas.microsoft.com/office/drawing/2014/main" id="{52E2F4F4-819F-4566-8E5F-E2FA3AAF89C3}"/>
                    </a:ext>
                  </a:extLst>
                </p:cNvPr>
                <p:cNvGrpSpPr/>
                <p:nvPr/>
              </p:nvGrpSpPr>
              <p:grpSpPr>
                <a:xfrm>
                  <a:off x="2370973" y="2438813"/>
                  <a:ext cx="1152938" cy="1304378"/>
                  <a:chOff x="2370973" y="2438813"/>
                  <a:chExt cx="1152938" cy="1304378"/>
                </a:xfrm>
              </p:grpSpPr>
              <p:sp>
                <p:nvSpPr>
                  <p:cNvPr id="330" name="xcc">
                    <a:extLst>
                      <a:ext uri="{FF2B5EF4-FFF2-40B4-BE49-F238E27FC236}">
                        <a16:creationId xmlns:a16="http://schemas.microsoft.com/office/drawing/2014/main" id="{9988018E-6EC0-47C0-9C46-94129CC5B91C}"/>
                      </a:ext>
                    </a:extLst>
                  </p:cNvPr>
                  <p:cNvSpPr/>
                  <p:nvPr/>
                </p:nvSpPr>
                <p:spPr>
                  <a:xfrm rot="16200000">
                    <a:off x="2942293" y="3161573"/>
                    <a:ext cx="10298" cy="1152938"/>
                  </a:xfrm>
                  <a:prstGeom prst="ellipse">
                    <a:avLst/>
                  </a:prstGeom>
                  <a:gradFill>
                    <a:gsLst>
                      <a:gs pos="0">
                        <a:srgbClr val="FFFFFF">
                          <a:alpha val="0"/>
                        </a:srgbClr>
                      </a:gs>
                      <a:gs pos="48046">
                        <a:srgbClr val="FFFFFF"/>
                      </a:gs>
                      <a:gs pos="100000">
                        <a:srgbClr val="FFFFFF">
                          <a:alpha val="0"/>
                        </a:srgbClr>
                      </a:gs>
                    </a:gsLst>
                    <a:lin ang="5400000"/>
                  </a:gra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12839" tIns="112839" rIns="112839" bIns="112839" anchor="ctr"/>
                  <a:lstStyle>
                    <a:lvl1pPr defTabSz="969328">
                      <a:defRPr sz="3800">
                        <a:solidFill>
                          <a:srgbClr val="000000"/>
                        </a:solidFill>
                        <a:latin typeface="Calibri"/>
                        <a:ea typeface="Calibri"/>
                        <a:cs typeface="Calibri"/>
                        <a:sym typeface="Calibri"/>
                      </a:defRPr>
                    </a:lvl1pPr>
                  </a:lstStyle>
                  <a:p>
                    <a:pPr defTabSz="1130429">
                      <a:defRPr/>
                    </a:pPr>
                    <a:endParaRPr sz="4798" kern="0" dirty="0">
                      <a:solidFill>
                        <a:schemeClr val="tx1"/>
                      </a:solidFill>
                      <a:latin typeface="Huawei Sans" panose="020C0503030203020204" pitchFamily="34" charset="0"/>
                      <a:cs typeface="Huawei Sans" panose="020C0503030203020204" pitchFamily="34" charset="0"/>
                    </a:endParaRPr>
                  </a:p>
                </p:txBody>
              </p:sp>
              <p:sp>
                <p:nvSpPr>
                  <p:cNvPr id="331" name="xcc">
                    <a:extLst>
                      <a:ext uri="{FF2B5EF4-FFF2-40B4-BE49-F238E27FC236}">
                        <a16:creationId xmlns:a16="http://schemas.microsoft.com/office/drawing/2014/main" id="{07221035-34C2-4B7B-B646-246C223CB943}"/>
                      </a:ext>
                    </a:extLst>
                  </p:cNvPr>
                  <p:cNvSpPr/>
                  <p:nvPr/>
                </p:nvSpPr>
                <p:spPr>
                  <a:xfrm rot="19835331">
                    <a:off x="3291624" y="2438813"/>
                    <a:ext cx="9441" cy="1257721"/>
                  </a:xfrm>
                  <a:prstGeom prst="ellipse">
                    <a:avLst/>
                  </a:prstGeom>
                  <a:gradFill>
                    <a:gsLst>
                      <a:gs pos="0">
                        <a:srgbClr val="FFFFFF">
                          <a:alpha val="0"/>
                        </a:srgbClr>
                      </a:gs>
                      <a:gs pos="48046">
                        <a:srgbClr val="FFFFFF"/>
                      </a:gs>
                      <a:gs pos="100000">
                        <a:srgbClr val="FFFFFF">
                          <a:alpha val="0"/>
                        </a:srgbClr>
                      </a:gs>
                    </a:gsLst>
                    <a:lin ang="5400000"/>
                  </a:gra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12839" tIns="112839" rIns="112839" bIns="112839" anchor="ctr"/>
                  <a:lstStyle>
                    <a:lvl1pPr defTabSz="969328">
                      <a:defRPr sz="3800">
                        <a:solidFill>
                          <a:srgbClr val="000000"/>
                        </a:solidFill>
                        <a:latin typeface="Calibri"/>
                        <a:ea typeface="Calibri"/>
                        <a:cs typeface="Calibri"/>
                        <a:sym typeface="Calibri"/>
                      </a:defRPr>
                    </a:lvl1pPr>
                  </a:lstStyle>
                  <a:p>
                    <a:pPr defTabSz="1130429">
                      <a:defRPr/>
                    </a:pPr>
                    <a:endParaRPr sz="4798" kern="0" dirty="0">
                      <a:solidFill>
                        <a:schemeClr val="tx1"/>
                      </a:solidFill>
                      <a:latin typeface="Huawei Sans" panose="020C0503030203020204" pitchFamily="34" charset="0"/>
                      <a:cs typeface="Huawei Sans" panose="020C0503030203020204" pitchFamily="34" charset="0"/>
                    </a:endParaRPr>
                  </a:p>
                </p:txBody>
              </p:sp>
              <p:sp>
                <p:nvSpPr>
                  <p:cNvPr id="332" name="xcc">
                    <a:extLst>
                      <a:ext uri="{FF2B5EF4-FFF2-40B4-BE49-F238E27FC236}">
                        <a16:creationId xmlns:a16="http://schemas.microsoft.com/office/drawing/2014/main" id="{2096B612-D8FA-493B-9B6C-6917653D2597}"/>
                      </a:ext>
                    </a:extLst>
                  </p:cNvPr>
                  <p:cNvSpPr/>
                  <p:nvPr/>
                </p:nvSpPr>
                <p:spPr>
                  <a:xfrm rot="12530053" flipH="1">
                    <a:off x="2596978" y="2443997"/>
                    <a:ext cx="9441" cy="1257721"/>
                  </a:xfrm>
                  <a:prstGeom prst="ellipse">
                    <a:avLst/>
                  </a:prstGeom>
                  <a:gradFill>
                    <a:gsLst>
                      <a:gs pos="0">
                        <a:srgbClr val="FFFFFF">
                          <a:alpha val="0"/>
                        </a:srgbClr>
                      </a:gs>
                      <a:gs pos="48046">
                        <a:srgbClr val="FFFFFF"/>
                      </a:gs>
                      <a:gs pos="100000">
                        <a:srgbClr val="FFFFFF">
                          <a:alpha val="0"/>
                        </a:srgbClr>
                      </a:gs>
                    </a:gsLst>
                    <a:lin ang="5400000"/>
                  </a:gra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12839" tIns="112839" rIns="112839" bIns="112839" anchor="ctr"/>
                  <a:lstStyle>
                    <a:lvl1pPr defTabSz="969328">
                      <a:defRPr sz="3800">
                        <a:solidFill>
                          <a:srgbClr val="000000"/>
                        </a:solidFill>
                        <a:latin typeface="Calibri"/>
                        <a:ea typeface="Calibri"/>
                        <a:cs typeface="Calibri"/>
                        <a:sym typeface="Calibri"/>
                      </a:defRPr>
                    </a:lvl1pPr>
                  </a:lstStyle>
                  <a:p>
                    <a:pPr defTabSz="1130429">
                      <a:defRPr/>
                    </a:pPr>
                    <a:endParaRPr sz="4798" kern="0" dirty="0">
                      <a:solidFill>
                        <a:schemeClr val="tx1"/>
                      </a:solidFill>
                      <a:latin typeface="Huawei Sans" panose="020C0503030203020204" pitchFamily="34" charset="0"/>
                      <a:cs typeface="Huawei Sans" panose="020C0503030203020204" pitchFamily="34" charset="0"/>
                    </a:endParaRPr>
                  </a:p>
                </p:txBody>
              </p:sp>
            </p:grpSp>
          </p:grpSp>
          <p:grpSp>
            <p:nvGrpSpPr>
              <p:cNvPr id="322" name="组合 321">
                <a:extLst>
                  <a:ext uri="{FF2B5EF4-FFF2-40B4-BE49-F238E27FC236}">
                    <a16:creationId xmlns:a16="http://schemas.microsoft.com/office/drawing/2014/main" id="{AAD904E7-EE4B-42D9-91BD-361F63DF5428}"/>
                  </a:ext>
                </a:extLst>
              </p:cNvPr>
              <p:cNvGrpSpPr/>
              <p:nvPr/>
            </p:nvGrpSpPr>
            <p:grpSpPr>
              <a:xfrm rot="10800000">
                <a:off x="6442654" y="5358208"/>
                <a:ext cx="59349" cy="54238"/>
                <a:chOff x="2233794" y="2438813"/>
                <a:chExt cx="1427297" cy="1304378"/>
              </a:xfrm>
            </p:grpSpPr>
            <p:sp>
              <p:nvSpPr>
                <p:cNvPr id="323" name="等腰三角形 173">
                  <a:extLst>
                    <a:ext uri="{FF2B5EF4-FFF2-40B4-BE49-F238E27FC236}">
                      <a16:creationId xmlns:a16="http://schemas.microsoft.com/office/drawing/2014/main" id="{7BD97B1B-4646-45F4-86F1-7D7A862167A3}"/>
                    </a:ext>
                  </a:extLst>
                </p:cNvPr>
                <p:cNvSpPr/>
                <p:nvPr/>
              </p:nvSpPr>
              <p:spPr>
                <a:xfrm>
                  <a:off x="2233794" y="2457750"/>
                  <a:ext cx="1427297" cy="1280671"/>
                </a:xfrm>
                <a:prstGeom prst="triangle">
                  <a:avLst/>
                </a:prstGeom>
                <a:gradFill>
                  <a:gsLst>
                    <a:gs pos="0">
                      <a:srgbClr val="44546A">
                        <a:alpha val="0"/>
                      </a:srgbClr>
                    </a:gs>
                    <a:gs pos="59000">
                      <a:srgbClr val="44546A">
                        <a:alpha val="16000"/>
                      </a:srgbClr>
                    </a:gs>
                    <a:gs pos="100000">
                      <a:srgbClr val="44546A">
                        <a:alpha val="6000"/>
                      </a:srgbClr>
                    </a:gs>
                  </a:gsLst>
                  <a:lin ang="13800000" scaled="0"/>
                </a:gradFill>
                <a:ln w="12700">
                  <a:miter lim="400000"/>
                </a:ln>
              </p:spPr>
              <p:txBody>
                <a:bodyPr lIns="96003" tIns="96003" rIns="96003" bIns="96003" anchor="ctr"/>
                <a:lstStyle/>
                <a:p>
                  <a:pPr defTabSz="1066037">
                    <a:defRPr/>
                  </a:pPr>
                  <a:endParaRPr sz="1999" kern="0" dirty="0">
                    <a:latin typeface="Huawei Sans" panose="020C0503030203020204" pitchFamily="34" charset="0"/>
                    <a:ea typeface="微软雅黑"/>
                    <a:cs typeface="Huawei Sans" panose="020C0503030203020204" pitchFamily="34" charset="0"/>
                  </a:endParaRPr>
                </a:p>
              </p:txBody>
            </p:sp>
            <p:grpSp>
              <p:nvGrpSpPr>
                <p:cNvPr id="324" name="组合 323">
                  <a:extLst>
                    <a:ext uri="{FF2B5EF4-FFF2-40B4-BE49-F238E27FC236}">
                      <a16:creationId xmlns:a16="http://schemas.microsoft.com/office/drawing/2014/main" id="{004221FB-83D3-47B4-B525-1FA6EB07A7A9}"/>
                    </a:ext>
                  </a:extLst>
                </p:cNvPr>
                <p:cNvGrpSpPr/>
                <p:nvPr/>
              </p:nvGrpSpPr>
              <p:grpSpPr>
                <a:xfrm>
                  <a:off x="2370973" y="2438813"/>
                  <a:ext cx="1152938" cy="1304378"/>
                  <a:chOff x="2370973" y="2438813"/>
                  <a:chExt cx="1152938" cy="1304378"/>
                </a:xfrm>
              </p:grpSpPr>
              <p:sp>
                <p:nvSpPr>
                  <p:cNvPr id="325" name="xcc">
                    <a:extLst>
                      <a:ext uri="{FF2B5EF4-FFF2-40B4-BE49-F238E27FC236}">
                        <a16:creationId xmlns:a16="http://schemas.microsoft.com/office/drawing/2014/main" id="{F8E20A45-58F5-4CB9-BB5E-FE58EBF23A15}"/>
                      </a:ext>
                    </a:extLst>
                  </p:cNvPr>
                  <p:cNvSpPr/>
                  <p:nvPr/>
                </p:nvSpPr>
                <p:spPr>
                  <a:xfrm rot="16200000">
                    <a:off x="2942293" y="3161573"/>
                    <a:ext cx="10298" cy="1152938"/>
                  </a:xfrm>
                  <a:prstGeom prst="ellipse">
                    <a:avLst/>
                  </a:prstGeom>
                  <a:gradFill>
                    <a:gsLst>
                      <a:gs pos="0">
                        <a:srgbClr val="FFFFFF">
                          <a:alpha val="0"/>
                        </a:srgbClr>
                      </a:gs>
                      <a:gs pos="48046">
                        <a:srgbClr val="FFFFFF"/>
                      </a:gs>
                      <a:gs pos="100000">
                        <a:srgbClr val="FFFFFF">
                          <a:alpha val="0"/>
                        </a:srgbClr>
                      </a:gs>
                    </a:gsLst>
                    <a:lin ang="5400000"/>
                  </a:gra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12839" tIns="112839" rIns="112839" bIns="112839" anchor="ctr"/>
                  <a:lstStyle>
                    <a:lvl1pPr defTabSz="969328">
                      <a:defRPr sz="3800">
                        <a:solidFill>
                          <a:srgbClr val="000000"/>
                        </a:solidFill>
                        <a:latin typeface="Calibri"/>
                        <a:ea typeface="Calibri"/>
                        <a:cs typeface="Calibri"/>
                        <a:sym typeface="Calibri"/>
                      </a:defRPr>
                    </a:lvl1pPr>
                  </a:lstStyle>
                  <a:p>
                    <a:pPr defTabSz="1130429">
                      <a:defRPr/>
                    </a:pPr>
                    <a:endParaRPr sz="4798" kern="0" dirty="0">
                      <a:solidFill>
                        <a:schemeClr val="tx1"/>
                      </a:solidFill>
                      <a:latin typeface="Huawei Sans" panose="020C0503030203020204" pitchFamily="34" charset="0"/>
                      <a:cs typeface="Huawei Sans" panose="020C0503030203020204" pitchFamily="34" charset="0"/>
                    </a:endParaRPr>
                  </a:p>
                </p:txBody>
              </p:sp>
              <p:sp>
                <p:nvSpPr>
                  <p:cNvPr id="326" name="xcc">
                    <a:extLst>
                      <a:ext uri="{FF2B5EF4-FFF2-40B4-BE49-F238E27FC236}">
                        <a16:creationId xmlns:a16="http://schemas.microsoft.com/office/drawing/2014/main" id="{070B78C5-60AD-4B36-B2F8-01AB472853A0}"/>
                      </a:ext>
                    </a:extLst>
                  </p:cNvPr>
                  <p:cNvSpPr/>
                  <p:nvPr/>
                </p:nvSpPr>
                <p:spPr>
                  <a:xfrm rot="19835331">
                    <a:off x="3291624" y="2438813"/>
                    <a:ext cx="9441" cy="1257721"/>
                  </a:xfrm>
                  <a:prstGeom prst="ellipse">
                    <a:avLst/>
                  </a:prstGeom>
                  <a:gradFill>
                    <a:gsLst>
                      <a:gs pos="0">
                        <a:srgbClr val="FFFFFF">
                          <a:alpha val="0"/>
                        </a:srgbClr>
                      </a:gs>
                      <a:gs pos="48046">
                        <a:srgbClr val="FFFFFF"/>
                      </a:gs>
                      <a:gs pos="100000">
                        <a:srgbClr val="FFFFFF">
                          <a:alpha val="0"/>
                        </a:srgbClr>
                      </a:gs>
                    </a:gsLst>
                    <a:lin ang="5400000"/>
                  </a:gra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12839" tIns="112839" rIns="112839" bIns="112839" anchor="ctr"/>
                  <a:lstStyle>
                    <a:lvl1pPr defTabSz="969328">
                      <a:defRPr sz="3800">
                        <a:solidFill>
                          <a:srgbClr val="000000"/>
                        </a:solidFill>
                        <a:latin typeface="Calibri"/>
                        <a:ea typeface="Calibri"/>
                        <a:cs typeface="Calibri"/>
                        <a:sym typeface="Calibri"/>
                      </a:defRPr>
                    </a:lvl1pPr>
                  </a:lstStyle>
                  <a:p>
                    <a:pPr defTabSz="1130429">
                      <a:defRPr/>
                    </a:pPr>
                    <a:endParaRPr sz="4798" kern="0" dirty="0">
                      <a:solidFill>
                        <a:schemeClr val="tx1"/>
                      </a:solidFill>
                      <a:latin typeface="Huawei Sans" panose="020C0503030203020204" pitchFamily="34" charset="0"/>
                      <a:cs typeface="Huawei Sans" panose="020C0503030203020204" pitchFamily="34" charset="0"/>
                    </a:endParaRPr>
                  </a:p>
                </p:txBody>
              </p:sp>
              <p:sp>
                <p:nvSpPr>
                  <p:cNvPr id="327" name="xcc">
                    <a:extLst>
                      <a:ext uri="{FF2B5EF4-FFF2-40B4-BE49-F238E27FC236}">
                        <a16:creationId xmlns:a16="http://schemas.microsoft.com/office/drawing/2014/main" id="{DA364034-76EF-4F2C-8B87-EBA30D0899C6}"/>
                      </a:ext>
                    </a:extLst>
                  </p:cNvPr>
                  <p:cNvSpPr/>
                  <p:nvPr/>
                </p:nvSpPr>
                <p:spPr>
                  <a:xfrm rot="12530053" flipH="1">
                    <a:off x="2596978" y="2443997"/>
                    <a:ext cx="9441" cy="1257721"/>
                  </a:xfrm>
                  <a:prstGeom prst="ellipse">
                    <a:avLst/>
                  </a:prstGeom>
                  <a:gradFill>
                    <a:gsLst>
                      <a:gs pos="0">
                        <a:srgbClr val="FFFFFF">
                          <a:alpha val="0"/>
                        </a:srgbClr>
                      </a:gs>
                      <a:gs pos="48046">
                        <a:srgbClr val="FFFFFF"/>
                      </a:gs>
                      <a:gs pos="100000">
                        <a:srgbClr val="FFFFFF">
                          <a:alpha val="0"/>
                        </a:srgbClr>
                      </a:gs>
                    </a:gsLst>
                    <a:lin ang="5400000"/>
                  </a:gra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12839" tIns="112839" rIns="112839" bIns="112839" anchor="ctr"/>
                  <a:lstStyle>
                    <a:lvl1pPr defTabSz="969328">
                      <a:defRPr sz="3800">
                        <a:solidFill>
                          <a:srgbClr val="000000"/>
                        </a:solidFill>
                        <a:latin typeface="Calibri"/>
                        <a:ea typeface="Calibri"/>
                        <a:cs typeface="Calibri"/>
                        <a:sym typeface="Calibri"/>
                      </a:defRPr>
                    </a:lvl1pPr>
                  </a:lstStyle>
                  <a:p>
                    <a:pPr defTabSz="1130429">
                      <a:defRPr/>
                    </a:pPr>
                    <a:endParaRPr sz="4798" kern="0" dirty="0">
                      <a:solidFill>
                        <a:schemeClr val="tx1"/>
                      </a:solidFill>
                      <a:latin typeface="Huawei Sans" panose="020C0503030203020204" pitchFamily="34" charset="0"/>
                      <a:cs typeface="Huawei Sans" panose="020C0503030203020204" pitchFamily="34" charset="0"/>
                    </a:endParaRPr>
                  </a:p>
                </p:txBody>
              </p:sp>
            </p:grpSp>
          </p:grpSp>
        </p:grpSp>
        <p:grpSp>
          <p:nvGrpSpPr>
            <p:cNvPr id="282" name="组合 281">
              <a:extLst>
                <a:ext uri="{FF2B5EF4-FFF2-40B4-BE49-F238E27FC236}">
                  <a16:creationId xmlns:a16="http://schemas.microsoft.com/office/drawing/2014/main" id="{8CBD6D3E-4C66-49EE-B182-09ACE588C831}"/>
                </a:ext>
              </a:extLst>
            </p:cNvPr>
            <p:cNvGrpSpPr/>
            <p:nvPr/>
          </p:nvGrpSpPr>
          <p:grpSpPr>
            <a:xfrm>
              <a:off x="7609331" y="4520920"/>
              <a:ext cx="53707" cy="57275"/>
              <a:chOff x="6442654" y="5296296"/>
              <a:chExt cx="61730" cy="116150"/>
            </a:xfrm>
          </p:grpSpPr>
          <p:grpSp>
            <p:nvGrpSpPr>
              <p:cNvPr id="309" name="组合 308">
                <a:extLst>
                  <a:ext uri="{FF2B5EF4-FFF2-40B4-BE49-F238E27FC236}">
                    <a16:creationId xmlns:a16="http://schemas.microsoft.com/office/drawing/2014/main" id="{F2EAE43B-F0F6-428E-A077-1830D8BC5265}"/>
                  </a:ext>
                </a:extLst>
              </p:cNvPr>
              <p:cNvGrpSpPr/>
              <p:nvPr/>
            </p:nvGrpSpPr>
            <p:grpSpPr>
              <a:xfrm>
                <a:off x="6445035" y="5296296"/>
                <a:ext cx="59349" cy="54238"/>
                <a:chOff x="2233794" y="2438813"/>
                <a:chExt cx="1427297" cy="1304378"/>
              </a:xfrm>
            </p:grpSpPr>
            <p:sp>
              <p:nvSpPr>
                <p:cNvPr id="316" name="等腰三角形 173">
                  <a:extLst>
                    <a:ext uri="{FF2B5EF4-FFF2-40B4-BE49-F238E27FC236}">
                      <a16:creationId xmlns:a16="http://schemas.microsoft.com/office/drawing/2014/main" id="{B499D28D-7D75-476C-AB61-1961E17C312C}"/>
                    </a:ext>
                  </a:extLst>
                </p:cNvPr>
                <p:cNvSpPr/>
                <p:nvPr/>
              </p:nvSpPr>
              <p:spPr>
                <a:xfrm>
                  <a:off x="2233794" y="2457750"/>
                  <a:ext cx="1427297" cy="1280671"/>
                </a:xfrm>
                <a:prstGeom prst="triangle">
                  <a:avLst/>
                </a:prstGeom>
                <a:gradFill>
                  <a:gsLst>
                    <a:gs pos="0">
                      <a:srgbClr val="44546A">
                        <a:alpha val="0"/>
                      </a:srgbClr>
                    </a:gs>
                    <a:gs pos="59000">
                      <a:srgbClr val="44546A">
                        <a:alpha val="16000"/>
                      </a:srgbClr>
                    </a:gs>
                    <a:gs pos="100000">
                      <a:srgbClr val="44546A">
                        <a:alpha val="6000"/>
                      </a:srgbClr>
                    </a:gs>
                  </a:gsLst>
                  <a:lin ang="13800000" scaled="0"/>
                </a:gradFill>
                <a:ln w="12700">
                  <a:miter lim="400000"/>
                </a:ln>
              </p:spPr>
              <p:txBody>
                <a:bodyPr lIns="96003" tIns="96003" rIns="96003" bIns="96003" anchor="ctr"/>
                <a:lstStyle/>
                <a:p>
                  <a:pPr defTabSz="1066037">
                    <a:defRPr/>
                  </a:pPr>
                  <a:endParaRPr sz="1999" kern="0" dirty="0">
                    <a:latin typeface="Huawei Sans" panose="020C0503030203020204" pitchFamily="34" charset="0"/>
                    <a:ea typeface="微软雅黑"/>
                    <a:cs typeface="Huawei Sans" panose="020C0503030203020204" pitchFamily="34" charset="0"/>
                  </a:endParaRPr>
                </a:p>
              </p:txBody>
            </p:sp>
            <p:grpSp>
              <p:nvGrpSpPr>
                <p:cNvPr id="317" name="组合 316">
                  <a:extLst>
                    <a:ext uri="{FF2B5EF4-FFF2-40B4-BE49-F238E27FC236}">
                      <a16:creationId xmlns:a16="http://schemas.microsoft.com/office/drawing/2014/main" id="{5ABC3263-698B-4AB0-9D0E-AF8BECEBD442}"/>
                    </a:ext>
                  </a:extLst>
                </p:cNvPr>
                <p:cNvGrpSpPr/>
                <p:nvPr/>
              </p:nvGrpSpPr>
              <p:grpSpPr>
                <a:xfrm>
                  <a:off x="2370973" y="2438813"/>
                  <a:ext cx="1152938" cy="1304378"/>
                  <a:chOff x="2370973" y="2438813"/>
                  <a:chExt cx="1152938" cy="1304378"/>
                </a:xfrm>
              </p:grpSpPr>
              <p:sp>
                <p:nvSpPr>
                  <p:cNvPr id="318" name="xcc">
                    <a:extLst>
                      <a:ext uri="{FF2B5EF4-FFF2-40B4-BE49-F238E27FC236}">
                        <a16:creationId xmlns:a16="http://schemas.microsoft.com/office/drawing/2014/main" id="{9EBBB7BF-4A88-4375-BC08-59748FA1C116}"/>
                      </a:ext>
                    </a:extLst>
                  </p:cNvPr>
                  <p:cNvSpPr/>
                  <p:nvPr/>
                </p:nvSpPr>
                <p:spPr>
                  <a:xfrm rot="16200000">
                    <a:off x="2942293" y="3161573"/>
                    <a:ext cx="10298" cy="1152938"/>
                  </a:xfrm>
                  <a:prstGeom prst="ellipse">
                    <a:avLst/>
                  </a:prstGeom>
                  <a:gradFill>
                    <a:gsLst>
                      <a:gs pos="0">
                        <a:srgbClr val="FFFFFF">
                          <a:alpha val="0"/>
                        </a:srgbClr>
                      </a:gs>
                      <a:gs pos="48046">
                        <a:srgbClr val="FFFFFF"/>
                      </a:gs>
                      <a:gs pos="100000">
                        <a:srgbClr val="FFFFFF">
                          <a:alpha val="0"/>
                        </a:srgbClr>
                      </a:gs>
                    </a:gsLst>
                    <a:lin ang="5400000"/>
                  </a:gra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12839" tIns="112839" rIns="112839" bIns="112839" anchor="ctr"/>
                  <a:lstStyle>
                    <a:lvl1pPr defTabSz="969328">
                      <a:defRPr sz="3800">
                        <a:solidFill>
                          <a:srgbClr val="000000"/>
                        </a:solidFill>
                        <a:latin typeface="Calibri"/>
                        <a:ea typeface="Calibri"/>
                        <a:cs typeface="Calibri"/>
                        <a:sym typeface="Calibri"/>
                      </a:defRPr>
                    </a:lvl1pPr>
                  </a:lstStyle>
                  <a:p>
                    <a:pPr defTabSz="1130429">
                      <a:defRPr/>
                    </a:pPr>
                    <a:endParaRPr sz="4798" kern="0" dirty="0">
                      <a:solidFill>
                        <a:schemeClr val="tx1"/>
                      </a:solidFill>
                      <a:latin typeface="Huawei Sans" panose="020C0503030203020204" pitchFamily="34" charset="0"/>
                      <a:cs typeface="Huawei Sans" panose="020C0503030203020204" pitchFamily="34" charset="0"/>
                    </a:endParaRPr>
                  </a:p>
                </p:txBody>
              </p:sp>
              <p:sp>
                <p:nvSpPr>
                  <p:cNvPr id="319" name="xcc">
                    <a:extLst>
                      <a:ext uri="{FF2B5EF4-FFF2-40B4-BE49-F238E27FC236}">
                        <a16:creationId xmlns:a16="http://schemas.microsoft.com/office/drawing/2014/main" id="{FCFE45E9-E77A-44FE-8FA4-903FE0220CA1}"/>
                      </a:ext>
                    </a:extLst>
                  </p:cNvPr>
                  <p:cNvSpPr/>
                  <p:nvPr/>
                </p:nvSpPr>
                <p:spPr>
                  <a:xfrm rot="19835331">
                    <a:off x="3291624" y="2438813"/>
                    <a:ext cx="9441" cy="1257721"/>
                  </a:xfrm>
                  <a:prstGeom prst="ellipse">
                    <a:avLst/>
                  </a:prstGeom>
                  <a:gradFill>
                    <a:gsLst>
                      <a:gs pos="0">
                        <a:srgbClr val="FFFFFF">
                          <a:alpha val="0"/>
                        </a:srgbClr>
                      </a:gs>
                      <a:gs pos="48046">
                        <a:srgbClr val="FFFFFF"/>
                      </a:gs>
                      <a:gs pos="100000">
                        <a:srgbClr val="FFFFFF">
                          <a:alpha val="0"/>
                        </a:srgbClr>
                      </a:gs>
                    </a:gsLst>
                    <a:lin ang="5400000"/>
                  </a:gra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12839" tIns="112839" rIns="112839" bIns="112839" anchor="ctr"/>
                  <a:lstStyle>
                    <a:lvl1pPr defTabSz="969328">
                      <a:defRPr sz="3800">
                        <a:solidFill>
                          <a:srgbClr val="000000"/>
                        </a:solidFill>
                        <a:latin typeface="Calibri"/>
                        <a:ea typeface="Calibri"/>
                        <a:cs typeface="Calibri"/>
                        <a:sym typeface="Calibri"/>
                      </a:defRPr>
                    </a:lvl1pPr>
                  </a:lstStyle>
                  <a:p>
                    <a:pPr defTabSz="1130429">
                      <a:defRPr/>
                    </a:pPr>
                    <a:endParaRPr sz="4798" kern="0" dirty="0">
                      <a:solidFill>
                        <a:schemeClr val="tx1"/>
                      </a:solidFill>
                      <a:latin typeface="Huawei Sans" panose="020C0503030203020204" pitchFamily="34" charset="0"/>
                      <a:cs typeface="Huawei Sans" panose="020C0503030203020204" pitchFamily="34" charset="0"/>
                    </a:endParaRPr>
                  </a:p>
                </p:txBody>
              </p:sp>
              <p:sp>
                <p:nvSpPr>
                  <p:cNvPr id="320" name="xcc">
                    <a:extLst>
                      <a:ext uri="{FF2B5EF4-FFF2-40B4-BE49-F238E27FC236}">
                        <a16:creationId xmlns:a16="http://schemas.microsoft.com/office/drawing/2014/main" id="{A469BC12-2879-467D-B544-F937492CDD10}"/>
                      </a:ext>
                    </a:extLst>
                  </p:cNvPr>
                  <p:cNvSpPr/>
                  <p:nvPr/>
                </p:nvSpPr>
                <p:spPr>
                  <a:xfrm rot="12530053" flipH="1">
                    <a:off x="2596978" y="2443997"/>
                    <a:ext cx="9441" cy="1257721"/>
                  </a:xfrm>
                  <a:prstGeom prst="ellipse">
                    <a:avLst/>
                  </a:prstGeom>
                  <a:gradFill>
                    <a:gsLst>
                      <a:gs pos="0">
                        <a:srgbClr val="FFFFFF">
                          <a:alpha val="0"/>
                        </a:srgbClr>
                      </a:gs>
                      <a:gs pos="48046">
                        <a:srgbClr val="FFFFFF"/>
                      </a:gs>
                      <a:gs pos="100000">
                        <a:srgbClr val="FFFFFF">
                          <a:alpha val="0"/>
                        </a:srgbClr>
                      </a:gs>
                    </a:gsLst>
                    <a:lin ang="5400000"/>
                  </a:gra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12839" tIns="112839" rIns="112839" bIns="112839" anchor="ctr"/>
                  <a:lstStyle>
                    <a:lvl1pPr defTabSz="969328">
                      <a:defRPr sz="3800">
                        <a:solidFill>
                          <a:srgbClr val="000000"/>
                        </a:solidFill>
                        <a:latin typeface="Calibri"/>
                        <a:ea typeface="Calibri"/>
                        <a:cs typeface="Calibri"/>
                        <a:sym typeface="Calibri"/>
                      </a:defRPr>
                    </a:lvl1pPr>
                  </a:lstStyle>
                  <a:p>
                    <a:pPr defTabSz="1130429">
                      <a:defRPr/>
                    </a:pPr>
                    <a:endParaRPr sz="4798" kern="0" dirty="0">
                      <a:solidFill>
                        <a:schemeClr val="tx1"/>
                      </a:solidFill>
                      <a:latin typeface="Huawei Sans" panose="020C0503030203020204" pitchFamily="34" charset="0"/>
                      <a:cs typeface="Huawei Sans" panose="020C0503030203020204" pitchFamily="34" charset="0"/>
                    </a:endParaRPr>
                  </a:p>
                </p:txBody>
              </p:sp>
            </p:grpSp>
          </p:grpSp>
          <p:grpSp>
            <p:nvGrpSpPr>
              <p:cNvPr id="310" name="组合 309">
                <a:extLst>
                  <a:ext uri="{FF2B5EF4-FFF2-40B4-BE49-F238E27FC236}">
                    <a16:creationId xmlns:a16="http://schemas.microsoft.com/office/drawing/2014/main" id="{58A58DB5-349B-49A5-ACFA-F33155C15AC9}"/>
                  </a:ext>
                </a:extLst>
              </p:cNvPr>
              <p:cNvGrpSpPr/>
              <p:nvPr/>
            </p:nvGrpSpPr>
            <p:grpSpPr>
              <a:xfrm rot="10800000">
                <a:off x="6442654" y="5358208"/>
                <a:ext cx="59349" cy="54238"/>
                <a:chOff x="2233794" y="2438813"/>
                <a:chExt cx="1427297" cy="1304378"/>
              </a:xfrm>
            </p:grpSpPr>
            <p:sp>
              <p:nvSpPr>
                <p:cNvPr id="311" name="等腰三角形 173">
                  <a:extLst>
                    <a:ext uri="{FF2B5EF4-FFF2-40B4-BE49-F238E27FC236}">
                      <a16:creationId xmlns:a16="http://schemas.microsoft.com/office/drawing/2014/main" id="{9CB82182-9A0A-401F-996F-7BDDEC18927E}"/>
                    </a:ext>
                  </a:extLst>
                </p:cNvPr>
                <p:cNvSpPr/>
                <p:nvPr/>
              </p:nvSpPr>
              <p:spPr>
                <a:xfrm>
                  <a:off x="2233794" y="2457750"/>
                  <a:ext cx="1427297" cy="1280671"/>
                </a:xfrm>
                <a:prstGeom prst="triangle">
                  <a:avLst/>
                </a:prstGeom>
                <a:gradFill>
                  <a:gsLst>
                    <a:gs pos="0">
                      <a:srgbClr val="44546A">
                        <a:alpha val="0"/>
                      </a:srgbClr>
                    </a:gs>
                    <a:gs pos="59000">
                      <a:srgbClr val="44546A">
                        <a:alpha val="16000"/>
                      </a:srgbClr>
                    </a:gs>
                    <a:gs pos="100000">
                      <a:srgbClr val="44546A">
                        <a:alpha val="6000"/>
                      </a:srgbClr>
                    </a:gs>
                  </a:gsLst>
                  <a:lin ang="13800000" scaled="0"/>
                </a:gradFill>
                <a:ln w="12700">
                  <a:miter lim="400000"/>
                </a:ln>
              </p:spPr>
              <p:txBody>
                <a:bodyPr lIns="96003" tIns="96003" rIns="96003" bIns="96003" anchor="ctr"/>
                <a:lstStyle/>
                <a:p>
                  <a:pPr defTabSz="1066037">
                    <a:defRPr/>
                  </a:pPr>
                  <a:endParaRPr sz="1999" kern="0" dirty="0">
                    <a:latin typeface="Huawei Sans" panose="020C0503030203020204" pitchFamily="34" charset="0"/>
                    <a:ea typeface="微软雅黑"/>
                    <a:cs typeface="Huawei Sans" panose="020C0503030203020204" pitchFamily="34" charset="0"/>
                  </a:endParaRPr>
                </a:p>
              </p:txBody>
            </p:sp>
            <p:grpSp>
              <p:nvGrpSpPr>
                <p:cNvPr id="312" name="组合 311">
                  <a:extLst>
                    <a:ext uri="{FF2B5EF4-FFF2-40B4-BE49-F238E27FC236}">
                      <a16:creationId xmlns:a16="http://schemas.microsoft.com/office/drawing/2014/main" id="{0DA0FEAD-3364-41FC-A1B3-EA842DB818CA}"/>
                    </a:ext>
                  </a:extLst>
                </p:cNvPr>
                <p:cNvGrpSpPr/>
                <p:nvPr/>
              </p:nvGrpSpPr>
              <p:grpSpPr>
                <a:xfrm>
                  <a:off x="2370973" y="2438813"/>
                  <a:ext cx="1152938" cy="1304378"/>
                  <a:chOff x="2370973" y="2438813"/>
                  <a:chExt cx="1152938" cy="1304378"/>
                </a:xfrm>
              </p:grpSpPr>
              <p:sp>
                <p:nvSpPr>
                  <p:cNvPr id="313" name="xcc">
                    <a:extLst>
                      <a:ext uri="{FF2B5EF4-FFF2-40B4-BE49-F238E27FC236}">
                        <a16:creationId xmlns:a16="http://schemas.microsoft.com/office/drawing/2014/main" id="{BC1EA9F4-618F-4E79-A002-6AB41B37471A}"/>
                      </a:ext>
                    </a:extLst>
                  </p:cNvPr>
                  <p:cNvSpPr/>
                  <p:nvPr/>
                </p:nvSpPr>
                <p:spPr>
                  <a:xfrm rot="16200000">
                    <a:off x="2942293" y="3161573"/>
                    <a:ext cx="10298" cy="1152938"/>
                  </a:xfrm>
                  <a:prstGeom prst="ellipse">
                    <a:avLst/>
                  </a:prstGeom>
                  <a:gradFill>
                    <a:gsLst>
                      <a:gs pos="0">
                        <a:srgbClr val="FFFFFF">
                          <a:alpha val="0"/>
                        </a:srgbClr>
                      </a:gs>
                      <a:gs pos="48046">
                        <a:srgbClr val="FFFFFF"/>
                      </a:gs>
                      <a:gs pos="100000">
                        <a:srgbClr val="FFFFFF">
                          <a:alpha val="0"/>
                        </a:srgbClr>
                      </a:gs>
                    </a:gsLst>
                    <a:lin ang="5400000"/>
                  </a:gra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12839" tIns="112839" rIns="112839" bIns="112839" anchor="ctr"/>
                  <a:lstStyle>
                    <a:lvl1pPr defTabSz="969328">
                      <a:defRPr sz="3800">
                        <a:solidFill>
                          <a:srgbClr val="000000"/>
                        </a:solidFill>
                        <a:latin typeface="Calibri"/>
                        <a:ea typeface="Calibri"/>
                        <a:cs typeface="Calibri"/>
                        <a:sym typeface="Calibri"/>
                      </a:defRPr>
                    </a:lvl1pPr>
                  </a:lstStyle>
                  <a:p>
                    <a:pPr defTabSz="1130429">
                      <a:defRPr/>
                    </a:pPr>
                    <a:endParaRPr sz="4798" kern="0" dirty="0">
                      <a:solidFill>
                        <a:schemeClr val="tx1"/>
                      </a:solidFill>
                      <a:latin typeface="Huawei Sans" panose="020C0503030203020204" pitchFamily="34" charset="0"/>
                      <a:cs typeface="Huawei Sans" panose="020C0503030203020204" pitchFamily="34" charset="0"/>
                    </a:endParaRPr>
                  </a:p>
                </p:txBody>
              </p:sp>
              <p:sp>
                <p:nvSpPr>
                  <p:cNvPr id="314" name="xcc">
                    <a:extLst>
                      <a:ext uri="{FF2B5EF4-FFF2-40B4-BE49-F238E27FC236}">
                        <a16:creationId xmlns:a16="http://schemas.microsoft.com/office/drawing/2014/main" id="{B892D56B-A63E-42EE-969D-CA034B35FF4F}"/>
                      </a:ext>
                    </a:extLst>
                  </p:cNvPr>
                  <p:cNvSpPr/>
                  <p:nvPr/>
                </p:nvSpPr>
                <p:spPr>
                  <a:xfrm rot="19835331">
                    <a:off x="3291624" y="2438813"/>
                    <a:ext cx="9441" cy="1257721"/>
                  </a:xfrm>
                  <a:prstGeom prst="ellipse">
                    <a:avLst/>
                  </a:prstGeom>
                  <a:gradFill>
                    <a:gsLst>
                      <a:gs pos="0">
                        <a:srgbClr val="FFFFFF">
                          <a:alpha val="0"/>
                        </a:srgbClr>
                      </a:gs>
                      <a:gs pos="48046">
                        <a:srgbClr val="FFFFFF"/>
                      </a:gs>
                      <a:gs pos="100000">
                        <a:srgbClr val="FFFFFF">
                          <a:alpha val="0"/>
                        </a:srgbClr>
                      </a:gs>
                    </a:gsLst>
                    <a:lin ang="5400000"/>
                  </a:gra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12839" tIns="112839" rIns="112839" bIns="112839" anchor="ctr"/>
                  <a:lstStyle>
                    <a:lvl1pPr defTabSz="969328">
                      <a:defRPr sz="3800">
                        <a:solidFill>
                          <a:srgbClr val="000000"/>
                        </a:solidFill>
                        <a:latin typeface="Calibri"/>
                        <a:ea typeface="Calibri"/>
                        <a:cs typeface="Calibri"/>
                        <a:sym typeface="Calibri"/>
                      </a:defRPr>
                    </a:lvl1pPr>
                  </a:lstStyle>
                  <a:p>
                    <a:pPr defTabSz="1130429">
                      <a:defRPr/>
                    </a:pPr>
                    <a:endParaRPr sz="4798" kern="0" dirty="0">
                      <a:solidFill>
                        <a:schemeClr val="tx1"/>
                      </a:solidFill>
                      <a:latin typeface="Huawei Sans" panose="020C0503030203020204" pitchFamily="34" charset="0"/>
                      <a:cs typeface="Huawei Sans" panose="020C0503030203020204" pitchFamily="34" charset="0"/>
                    </a:endParaRPr>
                  </a:p>
                </p:txBody>
              </p:sp>
              <p:sp>
                <p:nvSpPr>
                  <p:cNvPr id="315" name="xcc">
                    <a:extLst>
                      <a:ext uri="{FF2B5EF4-FFF2-40B4-BE49-F238E27FC236}">
                        <a16:creationId xmlns:a16="http://schemas.microsoft.com/office/drawing/2014/main" id="{60AA84F8-C312-4F93-B56C-08A8C8F8BFBA}"/>
                      </a:ext>
                    </a:extLst>
                  </p:cNvPr>
                  <p:cNvSpPr/>
                  <p:nvPr/>
                </p:nvSpPr>
                <p:spPr>
                  <a:xfrm rot="12530053" flipH="1">
                    <a:off x="2596978" y="2443997"/>
                    <a:ext cx="9441" cy="1257721"/>
                  </a:xfrm>
                  <a:prstGeom prst="ellipse">
                    <a:avLst/>
                  </a:prstGeom>
                  <a:gradFill>
                    <a:gsLst>
                      <a:gs pos="0">
                        <a:srgbClr val="FFFFFF">
                          <a:alpha val="0"/>
                        </a:srgbClr>
                      </a:gs>
                      <a:gs pos="48046">
                        <a:srgbClr val="FFFFFF"/>
                      </a:gs>
                      <a:gs pos="100000">
                        <a:srgbClr val="FFFFFF">
                          <a:alpha val="0"/>
                        </a:srgbClr>
                      </a:gs>
                    </a:gsLst>
                    <a:lin ang="5400000"/>
                  </a:gra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12839" tIns="112839" rIns="112839" bIns="112839" anchor="ctr"/>
                  <a:lstStyle>
                    <a:lvl1pPr defTabSz="969328">
                      <a:defRPr sz="3800">
                        <a:solidFill>
                          <a:srgbClr val="000000"/>
                        </a:solidFill>
                        <a:latin typeface="Calibri"/>
                        <a:ea typeface="Calibri"/>
                        <a:cs typeface="Calibri"/>
                        <a:sym typeface="Calibri"/>
                      </a:defRPr>
                    </a:lvl1pPr>
                  </a:lstStyle>
                  <a:p>
                    <a:pPr defTabSz="1130429">
                      <a:defRPr/>
                    </a:pPr>
                    <a:endParaRPr sz="4798" kern="0" dirty="0">
                      <a:solidFill>
                        <a:schemeClr val="tx1"/>
                      </a:solidFill>
                      <a:latin typeface="Huawei Sans" panose="020C0503030203020204" pitchFamily="34" charset="0"/>
                      <a:cs typeface="Huawei Sans" panose="020C0503030203020204" pitchFamily="34" charset="0"/>
                    </a:endParaRPr>
                  </a:p>
                </p:txBody>
              </p:sp>
            </p:grpSp>
          </p:grpSp>
        </p:grpSp>
        <p:grpSp>
          <p:nvGrpSpPr>
            <p:cNvPr id="283" name="组合 282">
              <a:extLst>
                <a:ext uri="{FF2B5EF4-FFF2-40B4-BE49-F238E27FC236}">
                  <a16:creationId xmlns:a16="http://schemas.microsoft.com/office/drawing/2014/main" id="{9923563B-A325-47B8-84F9-0B530E237987}"/>
                </a:ext>
              </a:extLst>
            </p:cNvPr>
            <p:cNvGrpSpPr/>
            <p:nvPr/>
          </p:nvGrpSpPr>
          <p:grpSpPr>
            <a:xfrm>
              <a:off x="8386919" y="4520920"/>
              <a:ext cx="53707" cy="57275"/>
              <a:chOff x="6442654" y="5296296"/>
              <a:chExt cx="61730" cy="116150"/>
            </a:xfrm>
          </p:grpSpPr>
          <p:grpSp>
            <p:nvGrpSpPr>
              <p:cNvPr id="297" name="组合 296">
                <a:extLst>
                  <a:ext uri="{FF2B5EF4-FFF2-40B4-BE49-F238E27FC236}">
                    <a16:creationId xmlns:a16="http://schemas.microsoft.com/office/drawing/2014/main" id="{33258A95-C578-4192-B29E-2165C758EEAC}"/>
                  </a:ext>
                </a:extLst>
              </p:cNvPr>
              <p:cNvGrpSpPr/>
              <p:nvPr/>
            </p:nvGrpSpPr>
            <p:grpSpPr>
              <a:xfrm>
                <a:off x="6445035" y="5296296"/>
                <a:ext cx="59349" cy="54238"/>
                <a:chOff x="2233794" y="2438813"/>
                <a:chExt cx="1427297" cy="1304378"/>
              </a:xfrm>
            </p:grpSpPr>
            <p:sp>
              <p:nvSpPr>
                <p:cNvPr id="304" name="等腰三角形 173">
                  <a:extLst>
                    <a:ext uri="{FF2B5EF4-FFF2-40B4-BE49-F238E27FC236}">
                      <a16:creationId xmlns:a16="http://schemas.microsoft.com/office/drawing/2014/main" id="{EBA17E33-9BFD-4D84-8171-6CD8D0540E66}"/>
                    </a:ext>
                  </a:extLst>
                </p:cNvPr>
                <p:cNvSpPr/>
                <p:nvPr/>
              </p:nvSpPr>
              <p:spPr>
                <a:xfrm>
                  <a:off x="2233794" y="2457750"/>
                  <a:ext cx="1427297" cy="1280671"/>
                </a:xfrm>
                <a:prstGeom prst="triangle">
                  <a:avLst/>
                </a:prstGeom>
                <a:gradFill>
                  <a:gsLst>
                    <a:gs pos="0">
                      <a:srgbClr val="44546A">
                        <a:alpha val="0"/>
                      </a:srgbClr>
                    </a:gs>
                    <a:gs pos="59000">
                      <a:srgbClr val="44546A">
                        <a:alpha val="16000"/>
                      </a:srgbClr>
                    </a:gs>
                    <a:gs pos="100000">
                      <a:srgbClr val="44546A">
                        <a:alpha val="6000"/>
                      </a:srgbClr>
                    </a:gs>
                  </a:gsLst>
                  <a:lin ang="13800000" scaled="0"/>
                </a:gradFill>
                <a:ln w="12700">
                  <a:miter lim="400000"/>
                </a:ln>
              </p:spPr>
              <p:txBody>
                <a:bodyPr lIns="96003" tIns="96003" rIns="96003" bIns="96003" anchor="ctr"/>
                <a:lstStyle/>
                <a:p>
                  <a:pPr defTabSz="1066037">
                    <a:defRPr/>
                  </a:pPr>
                  <a:endParaRPr sz="1999" kern="0" dirty="0">
                    <a:latin typeface="Huawei Sans" panose="020C0503030203020204" pitchFamily="34" charset="0"/>
                    <a:ea typeface="微软雅黑"/>
                    <a:cs typeface="Huawei Sans" panose="020C0503030203020204" pitchFamily="34" charset="0"/>
                  </a:endParaRPr>
                </a:p>
              </p:txBody>
            </p:sp>
            <p:grpSp>
              <p:nvGrpSpPr>
                <p:cNvPr id="305" name="组合 304">
                  <a:extLst>
                    <a:ext uri="{FF2B5EF4-FFF2-40B4-BE49-F238E27FC236}">
                      <a16:creationId xmlns:a16="http://schemas.microsoft.com/office/drawing/2014/main" id="{3D5A5454-9E28-45EF-B5A8-859F682C0246}"/>
                    </a:ext>
                  </a:extLst>
                </p:cNvPr>
                <p:cNvGrpSpPr/>
                <p:nvPr/>
              </p:nvGrpSpPr>
              <p:grpSpPr>
                <a:xfrm>
                  <a:off x="2370973" y="2438813"/>
                  <a:ext cx="1152938" cy="1304378"/>
                  <a:chOff x="2370973" y="2438813"/>
                  <a:chExt cx="1152938" cy="1304378"/>
                </a:xfrm>
              </p:grpSpPr>
              <p:sp>
                <p:nvSpPr>
                  <p:cNvPr id="306" name="xcc">
                    <a:extLst>
                      <a:ext uri="{FF2B5EF4-FFF2-40B4-BE49-F238E27FC236}">
                        <a16:creationId xmlns:a16="http://schemas.microsoft.com/office/drawing/2014/main" id="{0FAF9781-D92D-49AD-A67F-064D67125D26}"/>
                      </a:ext>
                    </a:extLst>
                  </p:cNvPr>
                  <p:cNvSpPr/>
                  <p:nvPr/>
                </p:nvSpPr>
                <p:spPr>
                  <a:xfrm rot="16200000">
                    <a:off x="2942293" y="3161573"/>
                    <a:ext cx="10298" cy="1152938"/>
                  </a:xfrm>
                  <a:prstGeom prst="ellipse">
                    <a:avLst/>
                  </a:prstGeom>
                  <a:gradFill>
                    <a:gsLst>
                      <a:gs pos="0">
                        <a:srgbClr val="FFFFFF">
                          <a:alpha val="0"/>
                        </a:srgbClr>
                      </a:gs>
                      <a:gs pos="48046">
                        <a:srgbClr val="FFFFFF"/>
                      </a:gs>
                      <a:gs pos="100000">
                        <a:srgbClr val="FFFFFF">
                          <a:alpha val="0"/>
                        </a:srgbClr>
                      </a:gs>
                    </a:gsLst>
                    <a:lin ang="5400000"/>
                  </a:gra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12839" tIns="112839" rIns="112839" bIns="112839" anchor="ctr"/>
                  <a:lstStyle>
                    <a:lvl1pPr defTabSz="969328">
                      <a:defRPr sz="3800">
                        <a:solidFill>
                          <a:srgbClr val="000000"/>
                        </a:solidFill>
                        <a:latin typeface="Calibri"/>
                        <a:ea typeface="Calibri"/>
                        <a:cs typeface="Calibri"/>
                        <a:sym typeface="Calibri"/>
                      </a:defRPr>
                    </a:lvl1pPr>
                  </a:lstStyle>
                  <a:p>
                    <a:pPr defTabSz="1130429">
                      <a:defRPr/>
                    </a:pPr>
                    <a:endParaRPr sz="4798" kern="0" dirty="0">
                      <a:solidFill>
                        <a:schemeClr val="tx1"/>
                      </a:solidFill>
                      <a:latin typeface="Huawei Sans" panose="020C0503030203020204" pitchFamily="34" charset="0"/>
                      <a:cs typeface="Huawei Sans" panose="020C0503030203020204" pitchFamily="34" charset="0"/>
                    </a:endParaRPr>
                  </a:p>
                </p:txBody>
              </p:sp>
              <p:sp>
                <p:nvSpPr>
                  <p:cNvPr id="307" name="xcc">
                    <a:extLst>
                      <a:ext uri="{FF2B5EF4-FFF2-40B4-BE49-F238E27FC236}">
                        <a16:creationId xmlns:a16="http://schemas.microsoft.com/office/drawing/2014/main" id="{E64650B0-D4E7-49A3-98E9-874B4BDA99B5}"/>
                      </a:ext>
                    </a:extLst>
                  </p:cNvPr>
                  <p:cNvSpPr/>
                  <p:nvPr/>
                </p:nvSpPr>
                <p:spPr>
                  <a:xfrm rot="19835331">
                    <a:off x="3291624" y="2438813"/>
                    <a:ext cx="9441" cy="1257721"/>
                  </a:xfrm>
                  <a:prstGeom prst="ellipse">
                    <a:avLst/>
                  </a:prstGeom>
                  <a:gradFill>
                    <a:gsLst>
                      <a:gs pos="0">
                        <a:srgbClr val="FFFFFF">
                          <a:alpha val="0"/>
                        </a:srgbClr>
                      </a:gs>
                      <a:gs pos="48046">
                        <a:srgbClr val="FFFFFF"/>
                      </a:gs>
                      <a:gs pos="100000">
                        <a:srgbClr val="FFFFFF">
                          <a:alpha val="0"/>
                        </a:srgbClr>
                      </a:gs>
                    </a:gsLst>
                    <a:lin ang="5400000"/>
                  </a:gra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12839" tIns="112839" rIns="112839" bIns="112839" anchor="ctr"/>
                  <a:lstStyle>
                    <a:lvl1pPr defTabSz="969328">
                      <a:defRPr sz="3800">
                        <a:solidFill>
                          <a:srgbClr val="000000"/>
                        </a:solidFill>
                        <a:latin typeface="Calibri"/>
                        <a:ea typeface="Calibri"/>
                        <a:cs typeface="Calibri"/>
                        <a:sym typeface="Calibri"/>
                      </a:defRPr>
                    </a:lvl1pPr>
                  </a:lstStyle>
                  <a:p>
                    <a:pPr defTabSz="1130429">
                      <a:defRPr/>
                    </a:pPr>
                    <a:endParaRPr sz="4798" kern="0" dirty="0">
                      <a:solidFill>
                        <a:schemeClr val="tx1"/>
                      </a:solidFill>
                      <a:latin typeface="Huawei Sans" panose="020C0503030203020204" pitchFamily="34" charset="0"/>
                      <a:cs typeface="Huawei Sans" panose="020C0503030203020204" pitchFamily="34" charset="0"/>
                    </a:endParaRPr>
                  </a:p>
                </p:txBody>
              </p:sp>
              <p:sp>
                <p:nvSpPr>
                  <p:cNvPr id="308" name="xcc">
                    <a:extLst>
                      <a:ext uri="{FF2B5EF4-FFF2-40B4-BE49-F238E27FC236}">
                        <a16:creationId xmlns:a16="http://schemas.microsoft.com/office/drawing/2014/main" id="{74CCA588-9760-4F4B-9FBC-C5EB29AAD3F3}"/>
                      </a:ext>
                    </a:extLst>
                  </p:cNvPr>
                  <p:cNvSpPr/>
                  <p:nvPr/>
                </p:nvSpPr>
                <p:spPr>
                  <a:xfrm rot="12530053" flipH="1">
                    <a:off x="2596978" y="2443997"/>
                    <a:ext cx="9441" cy="1257721"/>
                  </a:xfrm>
                  <a:prstGeom prst="ellipse">
                    <a:avLst/>
                  </a:prstGeom>
                  <a:gradFill>
                    <a:gsLst>
                      <a:gs pos="0">
                        <a:srgbClr val="FFFFFF">
                          <a:alpha val="0"/>
                        </a:srgbClr>
                      </a:gs>
                      <a:gs pos="48046">
                        <a:srgbClr val="FFFFFF"/>
                      </a:gs>
                      <a:gs pos="100000">
                        <a:srgbClr val="FFFFFF">
                          <a:alpha val="0"/>
                        </a:srgbClr>
                      </a:gs>
                    </a:gsLst>
                    <a:lin ang="5400000"/>
                  </a:gra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12839" tIns="112839" rIns="112839" bIns="112839" anchor="ctr"/>
                  <a:lstStyle>
                    <a:lvl1pPr defTabSz="969328">
                      <a:defRPr sz="3800">
                        <a:solidFill>
                          <a:srgbClr val="000000"/>
                        </a:solidFill>
                        <a:latin typeface="Calibri"/>
                        <a:ea typeface="Calibri"/>
                        <a:cs typeface="Calibri"/>
                        <a:sym typeface="Calibri"/>
                      </a:defRPr>
                    </a:lvl1pPr>
                  </a:lstStyle>
                  <a:p>
                    <a:pPr defTabSz="1130429">
                      <a:defRPr/>
                    </a:pPr>
                    <a:endParaRPr sz="4798" kern="0" dirty="0">
                      <a:solidFill>
                        <a:schemeClr val="tx1"/>
                      </a:solidFill>
                      <a:latin typeface="Huawei Sans" panose="020C0503030203020204" pitchFamily="34" charset="0"/>
                      <a:cs typeface="Huawei Sans" panose="020C0503030203020204" pitchFamily="34" charset="0"/>
                    </a:endParaRPr>
                  </a:p>
                </p:txBody>
              </p:sp>
            </p:grpSp>
          </p:grpSp>
          <p:grpSp>
            <p:nvGrpSpPr>
              <p:cNvPr id="298" name="组合 297">
                <a:extLst>
                  <a:ext uri="{FF2B5EF4-FFF2-40B4-BE49-F238E27FC236}">
                    <a16:creationId xmlns:a16="http://schemas.microsoft.com/office/drawing/2014/main" id="{E38388DF-0B20-4706-AE0B-2ED687FB08B0}"/>
                  </a:ext>
                </a:extLst>
              </p:cNvPr>
              <p:cNvGrpSpPr/>
              <p:nvPr/>
            </p:nvGrpSpPr>
            <p:grpSpPr>
              <a:xfrm rot="10800000">
                <a:off x="6442654" y="5358208"/>
                <a:ext cx="59349" cy="54238"/>
                <a:chOff x="2233794" y="2438813"/>
                <a:chExt cx="1427297" cy="1304378"/>
              </a:xfrm>
            </p:grpSpPr>
            <p:sp>
              <p:nvSpPr>
                <p:cNvPr id="299" name="等腰三角形 173">
                  <a:extLst>
                    <a:ext uri="{FF2B5EF4-FFF2-40B4-BE49-F238E27FC236}">
                      <a16:creationId xmlns:a16="http://schemas.microsoft.com/office/drawing/2014/main" id="{E2718434-8907-498C-9CD4-39A60DFA56C4}"/>
                    </a:ext>
                  </a:extLst>
                </p:cNvPr>
                <p:cNvSpPr/>
                <p:nvPr/>
              </p:nvSpPr>
              <p:spPr>
                <a:xfrm>
                  <a:off x="2233794" y="2457750"/>
                  <a:ext cx="1427297" cy="1280671"/>
                </a:xfrm>
                <a:prstGeom prst="triangle">
                  <a:avLst/>
                </a:prstGeom>
                <a:gradFill>
                  <a:gsLst>
                    <a:gs pos="0">
                      <a:srgbClr val="44546A">
                        <a:alpha val="0"/>
                      </a:srgbClr>
                    </a:gs>
                    <a:gs pos="59000">
                      <a:srgbClr val="44546A">
                        <a:alpha val="16000"/>
                      </a:srgbClr>
                    </a:gs>
                    <a:gs pos="100000">
                      <a:srgbClr val="44546A">
                        <a:alpha val="6000"/>
                      </a:srgbClr>
                    </a:gs>
                  </a:gsLst>
                  <a:lin ang="13800000" scaled="0"/>
                </a:gradFill>
                <a:ln w="12700">
                  <a:miter lim="400000"/>
                </a:ln>
              </p:spPr>
              <p:txBody>
                <a:bodyPr lIns="96003" tIns="96003" rIns="96003" bIns="96003" anchor="ctr"/>
                <a:lstStyle/>
                <a:p>
                  <a:pPr defTabSz="1066037">
                    <a:defRPr/>
                  </a:pPr>
                  <a:endParaRPr sz="1999" kern="0" dirty="0">
                    <a:latin typeface="Huawei Sans" panose="020C0503030203020204" pitchFamily="34" charset="0"/>
                    <a:ea typeface="微软雅黑"/>
                    <a:cs typeface="Huawei Sans" panose="020C0503030203020204" pitchFamily="34" charset="0"/>
                  </a:endParaRPr>
                </a:p>
              </p:txBody>
            </p:sp>
            <p:grpSp>
              <p:nvGrpSpPr>
                <p:cNvPr id="300" name="组合 299">
                  <a:extLst>
                    <a:ext uri="{FF2B5EF4-FFF2-40B4-BE49-F238E27FC236}">
                      <a16:creationId xmlns:a16="http://schemas.microsoft.com/office/drawing/2014/main" id="{179342A4-C5D0-4F64-9D4F-2B3879067E07}"/>
                    </a:ext>
                  </a:extLst>
                </p:cNvPr>
                <p:cNvGrpSpPr/>
                <p:nvPr/>
              </p:nvGrpSpPr>
              <p:grpSpPr>
                <a:xfrm>
                  <a:off x="2370973" y="2438813"/>
                  <a:ext cx="1152938" cy="1304378"/>
                  <a:chOff x="2370973" y="2438813"/>
                  <a:chExt cx="1152938" cy="1304378"/>
                </a:xfrm>
              </p:grpSpPr>
              <p:sp>
                <p:nvSpPr>
                  <p:cNvPr id="301" name="xcc">
                    <a:extLst>
                      <a:ext uri="{FF2B5EF4-FFF2-40B4-BE49-F238E27FC236}">
                        <a16:creationId xmlns:a16="http://schemas.microsoft.com/office/drawing/2014/main" id="{9493E6A1-AEF9-45D8-94E8-3F7504312E81}"/>
                      </a:ext>
                    </a:extLst>
                  </p:cNvPr>
                  <p:cNvSpPr/>
                  <p:nvPr/>
                </p:nvSpPr>
                <p:spPr>
                  <a:xfrm rot="16200000">
                    <a:off x="2942293" y="3161573"/>
                    <a:ext cx="10298" cy="1152938"/>
                  </a:xfrm>
                  <a:prstGeom prst="ellipse">
                    <a:avLst/>
                  </a:prstGeom>
                  <a:gradFill>
                    <a:gsLst>
                      <a:gs pos="0">
                        <a:srgbClr val="FFFFFF">
                          <a:alpha val="0"/>
                        </a:srgbClr>
                      </a:gs>
                      <a:gs pos="48046">
                        <a:srgbClr val="FFFFFF"/>
                      </a:gs>
                      <a:gs pos="100000">
                        <a:srgbClr val="FFFFFF">
                          <a:alpha val="0"/>
                        </a:srgbClr>
                      </a:gs>
                    </a:gsLst>
                    <a:lin ang="5400000"/>
                  </a:gra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12839" tIns="112839" rIns="112839" bIns="112839" anchor="ctr"/>
                  <a:lstStyle>
                    <a:lvl1pPr defTabSz="969328">
                      <a:defRPr sz="3800">
                        <a:solidFill>
                          <a:srgbClr val="000000"/>
                        </a:solidFill>
                        <a:latin typeface="Calibri"/>
                        <a:ea typeface="Calibri"/>
                        <a:cs typeface="Calibri"/>
                        <a:sym typeface="Calibri"/>
                      </a:defRPr>
                    </a:lvl1pPr>
                  </a:lstStyle>
                  <a:p>
                    <a:pPr defTabSz="1130429">
                      <a:defRPr/>
                    </a:pPr>
                    <a:endParaRPr sz="4798" kern="0" dirty="0">
                      <a:solidFill>
                        <a:schemeClr val="tx1"/>
                      </a:solidFill>
                      <a:latin typeface="Huawei Sans" panose="020C0503030203020204" pitchFamily="34" charset="0"/>
                      <a:cs typeface="Huawei Sans" panose="020C0503030203020204" pitchFamily="34" charset="0"/>
                    </a:endParaRPr>
                  </a:p>
                </p:txBody>
              </p:sp>
              <p:sp>
                <p:nvSpPr>
                  <p:cNvPr id="302" name="xcc">
                    <a:extLst>
                      <a:ext uri="{FF2B5EF4-FFF2-40B4-BE49-F238E27FC236}">
                        <a16:creationId xmlns:a16="http://schemas.microsoft.com/office/drawing/2014/main" id="{D05018D9-C0CD-4289-89D6-44082F01C2B2}"/>
                      </a:ext>
                    </a:extLst>
                  </p:cNvPr>
                  <p:cNvSpPr/>
                  <p:nvPr/>
                </p:nvSpPr>
                <p:spPr>
                  <a:xfrm rot="19835331">
                    <a:off x="3291624" y="2438813"/>
                    <a:ext cx="9441" cy="1257721"/>
                  </a:xfrm>
                  <a:prstGeom prst="ellipse">
                    <a:avLst/>
                  </a:prstGeom>
                  <a:gradFill>
                    <a:gsLst>
                      <a:gs pos="0">
                        <a:srgbClr val="FFFFFF">
                          <a:alpha val="0"/>
                        </a:srgbClr>
                      </a:gs>
                      <a:gs pos="48046">
                        <a:srgbClr val="FFFFFF"/>
                      </a:gs>
                      <a:gs pos="100000">
                        <a:srgbClr val="FFFFFF">
                          <a:alpha val="0"/>
                        </a:srgbClr>
                      </a:gs>
                    </a:gsLst>
                    <a:lin ang="5400000"/>
                  </a:gra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12839" tIns="112839" rIns="112839" bIns="112839" anchor="ctr"/>
                  <a:lstStyle>
                    <a:lvl1pPr defTabSz="969328">
                      <a:defRPr sz="3800">
                        <a:solidFill>
                          <a:srgbClr val="000000"/>
                        </a:solidFill>
                        <a:latin typeface="Calibri"/>
                        <a:ea typeface="Calibri"/>
                        <a:cs typeface="Calibri"/>
                        <a:sym typeface="Calibri"/>
                      </a:defRPr>
                    </a:lvl1pPr>
                  </a:lstStyle>
                  <a:p>
                    <a:pPr defTabSz="1130429">
                      <a:defRPr/>
                    </a:pPr>
                    <a:endParaRPr sz="4798" kern="0" dirty="0">
                      <a:solidFill>
                        <a:schemeClr val="tx1"/>
                      </a:solidFill>
                      <a:latin typeface="Huawei Sans" panose="020C0503030203020204" pitchFamily="34" charset="0"/>
                      <a:cs typeface="Huawei Sans" panose="020C0503030203020204" pitchFamily="34" charset="0"/>
                    </a:endParaRPr>
                  </a:p>
                </p:txBody>
              </p:sp>
              <p:sp>
                <p:nvSpPr>
                  <p:cNvPr id="303" name="xcc">
                    <a:extLst>
                      <a:ext uri="{FF2B5EF4-FFF2-40B4-BE49-F238E27FC236}">
                        <a16:creationId xmlns:a16="http://schemas.microsoft.com/office/drawing/2014/main" id="{15D5D0B1-5DC8-4F75-806C-105EB614E8F6}"/>
                      </a:ext>
                    </a:extLst>
                  </p:cNvPr>
                  <p:cNvSpPr/>
                  <p:nvPr/>
                </p:nvSpPr>
                <p:spPr>
                  <a:xfrm rot="12530053" flipH="1">
                    <a:off x="2596978" y="2443997"/>
                    <a:ext cx="9441" cy="1257721"/>
                  </a:xfrm>
                  <a:prstGeom prst="ellipse">
                    <a:avLst/>
                  </a:prstGeom>
                  <a:gradFill>
                    <a:gsLst>
                      <a:gs pos="0">
                        <a:srgbClr val="FFFFFF">
                          <a:alpha val="0"/>
                        </a:srgbClr>
                      </a:gs>
                      <a:gs pos="48046">
                        <a:srgbClr val="FFFFFF"/>
                      </a:gs>
                      <a:gs pos="100000">
                        <a:srgbClr val="FFFFFF">
                          <a:alpha val="0"/>
                        </a:srgbClr>
                      </a:gs>
                    </a:gsLst>
                    <a:lin ang="5400000"/>
                  </a:gra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12839" tIns="112839" rIns="112839" bIns="112839" anchor="ctr"/>
                  <a:lstStyle>
                    <a:lvl1pPr defTabSz="969328">
                      <a:defRPr sz="3800">
                        <a:solidFill>
                          <a:srgbClr val="000000"/>
                        </a:solidFill>
                        <a:latin typeface="Calibri"/>
                        <a:ea typeface="Calibri"/>
                        <a:cs typeface="Calibri"/>
                        <a:sym typeface="Calibri"/>
                      </a:defRPr>
                    </a:lvl1pPr>
                  </a:lstStyle>
                  <a:p>
                    <a:pPr defTabSz="1130429">
                      <a:defRPr/>
                    </a:pPr>
                    <a:endParaRPr sz="4798" kern="0" dirty="0">
                      <a:solidFill>
                        <a:schemeClr val="tx1"/>
                      </a:solidFill>
                      <a:latin typeface="Huawei Sans" panose="020C0503030203020204" pitchFamily="34" charset="0"/>
                      <a:cs typeface="Huawei Sans" panose="020C0503030203020204" pitchFamily="34" charset="0"/>
                    </a:endParaRPr>
                  </a:p>
                </p:txBody>
              </p:sp>
            </p:grpSp>
          </p:grpSp>
        </p:grpSp>
        <p:grpSp>
          <p:nvGrpSpPr>
            <p:cNvPr id="284" name="组合 283">
              <a:extLst>
                <a:ext uri="{FF2B5EF4-FFF2-40B4-BE49-F238E27FC236}">
                  <a16:creationId xmlns:a16="http://schemas.microsoft.com/office/drawing/2014/main" id="{316876BA-1F0D-4FCB-8204-39B9A79312DC}"/>
                </a:ext>
              </a:extLst>
            </p:cNvPr>
            <p:cNvGrpSpPr/>
            <p:nvPr/>
          </p:nvGrpSpPr>
          <p:grpSpPr>
            <a:xfrm>
              <a:off x="9202532" y="4520920"/>
              <a:ext cx="53707" cy="57275"/>
              <a:chOff x="6442654" y="5296296"/>
              <a:chExt cx="61730" cy="116150"/>
            </a:xfrm>
          </p:grpSpPr>
          <p:grpSp>
            <p:nvGrpSpPr>
              <p:cNvPr id="285" name="组合 284">
                <a:extLst>
                  <a:ext uri="{FF2B5EF4-FFF2-40B4-BE49-F238E27FC236}">
                    <a16:creationId xmlns:a16="http://schemas.microsoft.com/office/drawing/2014/main" id="{7C780410-C401-4AEE-9488-8DEB87CFCCAD}"/>
                  </a:ext>
                </a:extLst>
              </p:cNvPr>
              <p:cNvGrpSpPr/>
              <p:nvPr/>
            </p:nvGrpSpPr>
            <p:grpSpPr>
              <a:xfrm>
                <a:off x="6445035" y="5296296"/>
                <a:ext cx="59349" cy="54238"/>
                <a:chOff x="2233794" y="2438813"/>
                <a:chExt cx="1427297" cy="1304378"/>
              </a:xfrm>
            </p:grpSpPr>
            <p:sp>
              <p:nvSpPr>
                <p:cNvPr id="292" name="等腰三角形 173">
                  <a:extLst>
                    <a:ext uri="{FF2B5EF4-FFF2-40B4-BE49-F238E27FC236}">
                      <a16:creationId xmlns:a16="http://schemas.microsoft.com/office/drawing/2014/main" id="{6D0E126B-40B9-41B5-B165-7842B5804793}"/>
                    </a:ext>
                  </a:extLst>
                </p:cNvPr>
                <p:cNvSpPr/>
                <p:nvPr/>
              </p:nvSpPr>
              <p:spPr>
                <a:xfrm>
                  <a:off x="2233794" y="2457750"/>
                  <a:ext cx="1427297" cy="1280671"/>
                </a:xfrm>
                <a:prstGeom prst="triangle">
                  <a:avLst/>
                </a:prstGeom>
                <a:gradFill>
                  <a:gsLst>
                    <a:gs pos="0">
                      <a:srgbClr val="44546A">
                        <a:alpha val="0"/>
                      </a:srgbClr>
                    </a:gs>
                    <a:gs pos="59000">
                      <a:srgbClr val="44546A">
                        <a:alpha val="16000"/>
                      </a:srgbClr>
                    </a:gs>
                    <a:gs pos="100000">
                      <a:srgbClr val="44546A">
                        <a:alpha val="6000"/>
                      </a:srgbClr>
                    </a:gs>
                  </a:gsLst>
                  <a:lin ang="13800000" scaled="0"/>
                </a:gradFill>
                <a:ln w="12700">
                  <a:miter lim="400000"/>
                </a:ln>
              </p:spPr>
              <p:txBody>
                <a:bodyPr lIns="96003" tIns="96003" rIns="96003" bIns="96003" anchor="ctr"/>
                <a:lstStyle/>
                <a:p>
                  <a:pPr defTabSz="1066037">
                    <a:defRPr/>
                  </a:pPr>
                  <a:endParaRPr sz="1999" kern="0" dirty="0">
                    <a:latin typeface="Huawei Sans" panose="020C0503030203020204" pitchFamily="34" charset="0"/>
                    <a:ea typeface="微软雅黑"/>
                    <a:cs typeface="Huawei Sans" panose="020C0503030203020204" pitchFamily="34" charset="0"/>
                  </a:endParaRPr>
                </a:p>
              </p:txBody>
            </p:sp>
            <p:grpSp>
              <p:nvGrpSpPr>
                <p:cNvPr id="293" name="组合 292">
                  <a:extLst>
                    <a:ext uri="{FF2B5EF4-FFF2-40B4-BE49-F238E27FC236}">
                      <a16:creationId xmlns:a16="http://schemas.microsoft.com/office/drawing/2014/main" id="{513F04CA-A437-4ECF-9158-A49097117BBF}"/>
                    </a:ext>
                  </a:extLst>
                </p:cNvPr>
                <p:cNvGrpSpPr/>
                <p:nvPr/>
              </p:nvGrpSpPr>
              <p:grpSpPr>
                <a:xfrm>
                  <a:off x="2370973" y="2438813"/>
                  <a:ext cx="1152938" cy="1304378"/>
                  <a:chOff x="2370973" y="2438813"/>
                  <a:chExt cx="1152938" cy="1304378"/>
                </a:xfrm>
              </p:grpSpPr>
              <p:sp>
                <p:nvSpPr>
                  <p:cNvPr id="294" name="xcc">
                    <a:extLst>
                      <a:ext uri="{FF2B5EF4-FFF2-40B4-BE49-F238E27FC236}">
                        <a16:creationId xmlns:a16="http://schemas.microsoft.com/office/drawing/2014/main" id="{9B36ACF1-7DCD-4E26-BB7A-7578F369CB57}"/>
                      </a:ext>
                    </a:extLst>
                  </p:cNvPr>
                  <p:cNvSpPr/>
                  <p:nvPr/>
                </p:nvSpPr>
                <p:spPr>
                  <a:xfrm rot="16200000">
                    <a:off x="2942293" y="3161573"/>
                    <a:ext cx="10298" cy="1152938"/>
                  </a:xfrm>
                  <a:prstGeom prst="ellipse">
                    <a:avLst/>
                  </a:prstGeom>
                  <a:gradFill>
                    <a:gsLst>
                      <a:gs pos="0">
                        <a:srgbClr val="FFFFFF">
                          <a:alpha val="0"/>
                        </a:srgbClr>
                      </a:gs>
                      <a:gs pos="48046">
                        <a:srgbClr val="FFFFFF"/>
                      </a:gs>
                      <a:gs pos="100000">
                        <a:srgbClr val="FFFFFF">
                          <a:alpha val="0"/>
                        </a:srgbClr>
                      </a:gs>
                    </a:gsLst>
                    <a:lin ang="5400000"/>
                  </a:gra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12839" tIns="112839" rIns="112839" bIns="112839" anchor="ctr"/>
                  <a:lstStyle>
                    <a:lvl1pPr defTabSz="969328">
                      <a:defRPr sz="3800">
                        <a:solidFill>
                          <a:srgbClr val="000000"/>
                        </a:solidFill>
                        <a:latin typeface="Calibri"/>
                        <a:ea typeface="Calibri"/>
                        <a:cs typeface="Calibri"/>
                        <a:sym typeface="Calibri"/>
                      </a:defRPr>
                    </a:lvl1pPr>
                  </a:lstStyle>
                  <a:p>
                    <a:pPr defTabSz="1130429">
                      <a:defRPr/>
                    </a:pPr>
                    <a:endParaRPr sz="4798" kern="0" dirty="0">
                      <a:solidFill>
                        <a:schemeClr val="tx1"/>
                      </a:solidFill>
                      <a:latin typeface="Huawei Sans" panose="020C0503030203020204" pitchFamily="34" charset="0"/>
                      <a:cs typeface="Huawei Sans" panose="020C0503030203020204" pitchFamily="34" charset="0"/>
                    </a:endParaRPr>
                  </a:p>
                </p:txBody>
              </p:sp>
              <p:sp>
                <p:nvSpPr>
                  <p:cNvPr id="295" name="xcc">
                    <a:extLst>
                      <a:ext uri="{FF2B5EF4-FFF2-40B4-BE49-F238E27FC236}">
                        <a16:creationId xmlns:a16="http://schemas.microsoft.com/office/drawing/2014/main" id="{A71B98DF-C277-4F40-AEF9-3FF31C807DD4}"/>
                      </a:ext>
                    </a:extLst>
                  </p:cNvPr>
                  <p:cNvSpPr/>
                  <p:nvPr/>
                </p:nvSpPr>
                <p:spPr>
                  <a:xfrm rot="19835331">
                    <a:off x="3291624" y="2438813"/>
                    <a:ext cx="9441" cy="1257721"/>
                  </a:xfrm>
                  <a:prstGeom prst="ellipse">
                    <a:avLst/>
                  </a:prstGeom>
                  <a:gradFill>
                    <a:gsLst>
                      <a:gs pos="0">
                        <a:srgbClr val="FFFFFF">
                          <a:alpha val="0"/>
                        </a:srgbClr>
                      </a:gs>
                      <a:gs pos="48046">
                        <a:srgbClr val="FFFFFF"/>
                      </a:gs>
                      <a:gs pos="100000">
                        <a:srgbClr val="FFFFFF">
                          <a:alpha val="0"/>
                        </a:srgbClr>
                      </a:gs>
                    </a:gsLst>
                    <a:lin ang="5400000"/>
                  </a:gra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12839" tIns="112839" rIns="112839" bIns="112839" anchor="ctr"/>
                  <a:lstStyle>
                    <a:lvl1pPr defTabSz="969328">
                      <a:defRPr sz="3800">
                        <a:solidFill>
                          <a:srgbClr val="000000"/>
                        </a:solidFill>
                        <a:latin typeface="Calibri"/>
                        <a:ea typeface="Calibri"/>
                        <a:cs typeface="Calibri"/>
                        <a:sym typeface="Calibri"/>
                      </a:defRPr>
                    </a:lvl1pPr>
                  </a:lstStyle>
                  <a:p>
                    <a:pPr defTabSz="1130429">
                      <a:defRPr/>
                    </a:pPr>
                    <a:endParaRPr sz="4798" kern="0" dirty="0">
                      <a:solidFill>
                        <a:schemeClr val="tx1"/>
                      </a:solidFill>
                      <a:latin typeface="Huawei Sans" panose="020C0503030203020204" pitchFamily="34" charset="0"/>
                      <a:cs typeface="Huawei Sans" panose="020C0503030203020204" pitchFamily="34" charset="0"/>
                    </a:endParaRPr>
                  </a:p>
                </p:txBody>
              </p:sp>
              <p:sp>
                <p:nvSpPr>
                  <p:cNvPr id="296" name="xcc">
                    <a:extLst>
                      <a:ext uri="{FF2B5EF4-FFF2-40B4-BE49-F238E27FC236}">
                        <a16:creationId xmlns:a16="http://schemas.microsoft.com/office/drawing/2014/main" id="{E22C7B89-17A5-4C63-96F6-215C455F79A1}"/>
                      </a:ext>
                    </a:extLst>
                  </p:cNvPr>
                  <p:cNvSpPr/>
                  <p:nvPr/>
                </p:nvSpPr>
                <p:spPr>
                  <a:xfrm rot="12530053" flipH="1">
                    <a:off x="2596978" y="2443997"/>
                    <a:ext cx="9441" cy="1257721"/>
                  </a:xfrm>
                  <a:prstGeom prst="ellipse">
                    <a:avLst/>
                  </a:prstGeom>
                  <a:gradFill>
                    <a:gsLst>
                      <a:gs pos="0">
                        <a:srgbClr val="FFFFFF">
                          <a:alpha val="0"/>
                        </a:srgbClr>
                      </a:gs>
                      <a:gs pos="48046">
                        <a:srgbClr val="FFFFFF"/>
                      </a:gs>
                      <a:gs pos="100000">
                        <a:srgbClr val="FFFFFF">
                          <a:alpha val="0"/>
                        </a:srgbClr>
                      </a:gs>
                    </a:gsLst>
                    <a:lin ang="5400000"/>
                  </a:gra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12839" tIns="112839" rIns="112839" bIns="112839" anchor="ctr"/>
                  <a:lstStyle>
                    <a:lvl1pPr defTabSz="969328">
                      <a:defRPr sz="3800">
                        <a:solidFill>
                          <a:srgbClr val="000000"/>
                        </a:solidFill>
                        <a:latin typeface="Calibri"/>
                        <a:ea typeface="Calibri"/>
                        <a:cs typeface="Calibri"/>
                        <a:sym typeface="Calibri"/>
                      </a:defRPr>
                    </a:lvl1pPr>
                  </a:lstStyle>
                  <a:p>
                    <a:pPr defTabSz="1130429">
                      <a:defRPr/>
                    </a:pPr>
                    <a:endParaRPr sz="4798" kern="0" dirty="0">
                      <a:solidFill>
                        <a:schemeClr val="tx1"/>
                      </a:solidFill>
                      <a:latin typeface="Huawei Sans" panose="020C0503030203020204" pitchFamily="34" charset="0"/>
                      <a:cs typeface="Huawei Sans" panose="020C0503030203020204" pitchFamily="34" charset="0"/>
                    </a:endParaRPr>
                  </a:p>
                </p:txBody>
              </p:sp>
            </p:grpSp>
          </p:grpSp>
          <p:grpSp>
            <p:nvGrpSpPr>
              <p:cNvPr id="286" name="组合 285">
                <a:extLst>
                  <a:ext uri="{FF2B5EF4-FFF2-40B4-BE49-F238E27FC236}">
                    <a16:creationId xmlns:a16="http://schemas.microsoft.com/office/drawing/2014/main" id="{9809AADE-BFDA-427F-AF30-D7B8F4CB415B}"/>
                  </a:ext>
                </a:extLst>
              </p:cNvPr>
              <p:cNvGrpSpPr/>
              <p:nvPr/>
            </p:nvGrpSpPr>
            <p:grpSpPr>
              <a:xfrm rot="10800000">
                <a:off x="6442654" y="5358208"/>
                <a:ext cx="59349" cy="54238"/>
                <a:chOff x="2233794" y="2438813"/>
                <a:chExt cx="1427297" cy="1304378"/>
              </a:xfrm>
            </p:grpSpPr>
            <p:sp>
              <p:nvSpPr>
                <p:cNvPr id="287" name="等腰三角形 173">
                  <a:extLst>
                    <a:ext uri="{FF2B5EF4-FFF2-40B4-BE49-F238E27FC236}">
                      <a16:creationId xmlns:a16="http://schemas.microsoft.com/office/drawing/2014/main" id="{892541D5-E172-40EF-9B81-549A902E8743}"/>
                    </a:ext>
                  </a:extLst>
                </p:cNvPr>
                <p:cNvSpPr/>
                <p:nvPr/>
              </p:nvSpPr>
              <p:spPr>
                <a:xfrm>
                  <a:off x="2233794" y="2457750"/>
                  <a:ext cx="1427297" cy="1280671"/>
                </a:xfrm>
                <a:prstGeom prst="triangle">
                  <a:avLst/>
                </a:prstGeom>
                <a:gradFill>
                  <a:gsLst>
                    <a:gs pos="0">
                      <a:srgbClr val="44546A">
                        <a:alpha val="0"/>
                      </a:srgbClr>
                    </a:gs>
                    <a:gs pos="59000">
                      <a:srgbClr val="44546A">
                        <a:alpha val="16000"/>
                      </a:srgbClr>
                    </a:gs>
                    <a:gs pos="100000">
                      <a:srgbClr val="44546A">
                        <a:alpha val="6000"/>
                      </a:srgbClr>
                    </a:gs>
                  </a:gsLst>
                  <a:lin ang="13800000" scaled="0"/>
                </a:gradFill>
                <a:ln w="12700">
                  <a:miter lim="400000"/>
                </a:ln>
              </p:spPr>
              <p:txBody>
                <a:bodyPr lIns="96003" tIns="96003" rIns="96003" bIns="96003" anchor="ctr"/>
                <a:lstStyle/>
                <a:p>
                  <a:pPr defTabSz="1066037">
                    <a:defRPr/>
                  </a:pPr>
                  <a:endParaRPr sz="1999" kern="0" dirty="0">
                    <a:latin typeface="Huawei Sans" panose="020C0503030203020204" pitchFamily="34" charset="0"/>
                    <a:ea typeface="微软雅黑"/>
                    <a:cs typeface="Huawei Sans" panose="020C0503030203020204" pitchFamily="34" charset="0"/>
                  </a:endParaRPr>
                </a:p>
              </p:txBody>
            </p:sp>
            <p:grpSp>
              <p:nvGrpSpPr>
                <p:cNvPr id="288" name="组合 287">
                  <a:extLst>
                    <a:ext uri="{FF2B5EF4-FFF2-40B4-BE49-F238E27FC236}">
                      <a16:creationId xmlns:a16="http://schemas.microsoft.com/office/drawing/2014/main" id="{BA75D372-0E7C-46F1-A1D3-517E428A4655}"/>
                    </a:ext>
                  </a:extLst>
                </p:cNvPr>
                <p:cNvGrpSpPr/>
                <p:nvPr/>
              </p:nvGrpSpPr>
              <p:grpSpPr>
                <a:xfrm>
                  <a:off x="2370973" y="2438813"/>
                  <a:ext cx="1152938" cy="1304378"/>
                  <a:chOff x="2370973" y="2438813"/>
                  <a:chExt cx="1152938" cy="1304378"/>
                </a:xfrm>
              </p:grpSpPr>
              <p:sp>
                <p:nvSpPr>
                  <p:cNvPr id="289" name="xcc">
                    <a:extLst>
                      <a:ext uri="{FF2B5EF4-FFF2-40B4-BE49-F238E27FC236}">
                        <a16:creationId xmlns:a16="http://schemas.microsoft.com/office/drawing/2014/main" id="{3130D500-7BB7-43A9-BE9F-5952967D31C6}"/>
                      </a:ext>
                    </a:extLst>
                  </p:cNvPr>
                  <p:cNvSpPr/>
                  <p:nvPr/>
                </p:nvSpPr>
                <p:spPr>
                  <a:xfrm rot="16200000">
                    <a:off x="2942293" y="3161573"/>
                    <a:ext cx="10298" cy="1152938"/>
                  </a:xfrm>
                  <a:prstGeom prst="ellipse">
                    <a:avLst/>
                  </a:prstGeom>
                  <a:gradFill>
                    <a:gsLst>
                      <a:gs pos="0">
                        <a:srgbClr val="FFFFFF">
                          <a:alpha val="0"/>
                        </a:srgbClr>
                      </a:gs>
                      <a:gs pos="48046">
                        <a:srgbClr val="FFFFFF"/>
                      </a:gs>
                      <a:gs pos="100000">
                        <a:srgbClr val="FFFFFF">
                          <a:alpha val="0"/>
                        </a:srgbClr>
                      </a:gs>
                    </a:gsLst>
                    <a:lin ang="5400000"/>
                  </a:gra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12839" tIns="112839" rIns="112839" bIns="112839" anchor="ctr"/>
                  <a:lstStyle>
                    <a:lvl1pPr defTabSz="969328">
                      <a:defRPr sz="3800">
                        <a:solidFill>
                          <a:srgbClr val="000000"/>
                        </a:solidFill>
                        <a:latin typeface="Calibri"/>
                        <a:ea typeface="Calibri"/>
                        <a:cs typeface="Calibri"/>
                        <a:sym typeface="Calibri"/>
                      </a:defRPr>
                    </a:lvl1pPr>
                  </a:lstStyle>
                  <a:p>
                    <a:pPr defTabSz="1130429">
                      <a:defRPr/>
                    </a:pPr>
                    <a:endParaRPr sz="4798" kern="0" dirty="0">
                      <a:solidFill>
                        <a:schemeClr val="tx1"/>
                      </a:solidFill>
                      <a:latin typeface="Huawei Sans" panose="020C0503030203020204" pitchFamily="34" charset="0"/>
                      <a:cs typeface="Huawei Sans" panose="020C0503030203020204" pitchFamily="34" charset="0"/>
                    </a:endParaRPr>
                  </a:p>
                </p:txBody>
              </p:sp>
              <p:sp>
                <p:nvSpPr>
                  <p:cNvPr id="290" name="xcc">
                    <a:extLst>
                      <a:ext uri="{FF2B5EF4-FFF2-40B4-BE49-F238E27FC236}">
                        <a16:creationId xmlns:a16="http://schemas.microsoft.com/office/drawing/2014/main" id="{CDDF7B17-C8EB-401A-8450-E962A89E8DEB}"/>
                      </a:ext>
                    </a:extLst>
                  </p:cNvPr>
                  <p:cNvSpPr/>
                  <p:nvPr/>
                </p:nvSpPr>
                <p:spPr>
                  <a:xfrm rot="19835331">
                    <a:off x="3291624" y="2438813"/>
                    <a:ext cx="9441" cy="1257721"/>
                  </a:xfrm>
                  <a:prstGeom prst="ellipse">
                    <a:avLst/>
                  </a:prstGeom>
                  <a:gradFill>
                    <a:gsLst>
                      <a:gs pos="0">
                        <a:srgbClr val="FFFFFF">
                          <a:alpha val="0"/>
                        </a:srgbClr>
                      </a:gs>
                      <a:gs pos="48046">
                        <a:srgbClr val="FFFFFF"/>
                      </a:gs>
                      <a:gs pos="100000">
                        <a:srgbClr val="FFFFFF">
                          <a:alpha val="0"/>
                        </a:srgbClr>
                      </a:gs>
                    </a:gsLst>
                    <a:lin ang="5400000"/>
                  </a:gra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12839" tIns="112839" rIns="112839" bIns="112839" anchor="ctr"/>
                  <a:lstStyle>
                    <a:lvl1pPr defTabSz="969328">
                      <a:defRPr sz="3800">
                        <a:solidFill>
                          <a:srgbClr val="000000"/>
                        </a:solidFill>
                        <a:latin typeface="Calibri"/>
                        <a:ea typeface="Calibri"/>
                        <a:cs typeface="Calibri"/>
                        <a:sym typeface="Calibri"/>
                      </a:defRPr>
                    </a:lvl1pPr>
                  </a:lstStyle>
                  <a:p>
                    <a:pPr defTabSz="1130429">
                      <a:defRPr/>
                    </a:pPr>
                    <a:endParaRPr sz="4798" kern="0" dirty="0">
                      <a:solidFill>
                        <a:schemeClr val="tx1"/>
                      </a:solidFill>
                      <a:latin typeface="Huawei Sans" panose="020C0503030203020204" pitchFamily="34" charset="0"/>
                      <a:cs typeface="Huawei Sans" panose="020C0503030203020204" pitchFamily="34" charset="0"/>
                    </a:endParaRPr>
                  </a:p>
                </p:txBody>
              </p:sp>
              <p:sp>
                <p:nvSpPr>
                  <p:cNvPr id="291" name="xcc">
                    <a:extLst>
                      <a:ext uri="{FF2B5EF4-FFF2-40B4-BE49-F238E27FC236}">
                        <a16:creationId xmlns:a16="http://schemas.microsoft.com/office/drawing/2014/main" id="{B7C168C9-C101-4624-85E0-75D29676CAD4}"/>
                      </a:ext>
                    </a:extLst>
                  </p:cNvPr>
                  <p:cNvSpPr/>
                  <p:nvPr/>
                </p:nvSpPr>
                <p:spPr>
                  <a:xfrm rot="12530053" flipH="1">
                    <a:off x="2596978" y="2443997"/>
                    <a:ext cx="9441" cy="1257721"/>
                  </a:xfrm>
                  <a:prstGeom prst="ellipse">
                    <a:avLst/>
                  </a:prstGeom>
                  <a:gradFill>
                    <a:gsLst>
                      <a:gs pos="0">
                        <a:srgbClr val="FFFFFF">
                          <a:alpha val="0"/>
                        </a:srgbClr>
                      </a:gs>
                      <a:gs pos="48046">
                        <a:srgbClr val="FFFFFF"/>
                      </a:gs>
                      <a:gs pos="100000">
                        <a:srgbClr val="FFFFFF">
                          <a:alpha val="0"/>
                        </a:srgbClr>
                      </a:gs>
                    </a:gsLst>
                    <a:lin ang="5400000"/>
                  </a:gra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12839" tIns="112839" rIns="112839" bIns="112839" anchor="ctr"/>
                  <a:lstStyle>
                    <a:lvl1pPr defTabSz="969328">
                      <a:defRPr sz="3800">
                        <a:solidFill>
                          <a:srgbClr val="000000"/>
                        </a:solidFill>
                        <a:latin typeface="Calibri"/>
                        <a:ea typeface="Calibri"/>
                        <a:cs typeface="Calibri"/>
                        <a:sym typeface="Calibri"/>
                      </a:defRPr>
                    </a:lvl1pPr>
                  </a:lstStyle>
                  <a:p>
                    <a:pPr defTabSz="1130429">
                      <a:defRPr/>
                    </a:pPr>
                    <a:endParaRPr sz="4798" kern="0" dirty="0">
                      <a:solidFill>
                        <a:schemeClr val="tx1"/>
                      </a:solidFill>
                      <a:latin typeface="Huawei Sans" panose="020C0503030203020204" pitchFamily="34" charset="0"/>
                      <a:cs typeface="Huawei Sans" panose="020C0503030203020204" pitchFamily="34" charset="0"/>
                    </a:endParaRPr>
                  </a:p>
                </p:txBody>
              </p:sp>
            </p:grpSp>
          </p:grpSp>
        </p:grpSp>
      </p:grpSp>
      <p:sp>
        <p:nvSpPr>
          <p:cNvPr id="334" name="矩形 333">
            <a:extLst>
              <a:ext uri="{FF2B5EF4-FFF2-40B4-BE49-F238E27FC236}">
                <a16:creationId xmlns:a16="http://schemas.microsoft.com/office/drawing/2014/main" id="{A81871A2-58A6-4E6C-8D3D-73CA0A03D3B6}"/>
              </a:ext>
            </a:extLst>
          </p:cNvPr>
          <p:cNvSpPr/>
          <p:nvPr/>
        </p:nvSpPr>
        <p:spPr>
          <a:xfrm>
            <a:off x="7303042" y="1260638"/>
            <a:ext cx="2320563" cy="399954"/>
          </a:xfrm>
          <a:prstGeom prst="rect">
            <a:avLst/>
          </a:prstGeom>
        </p:spPr>
        <p:txBody>
          <a:bodyPr wrap="none">
            <a:spAutoFit/>
          </a:bodyPr>
          <a:lstStyle/>
          <a:p>
            <a:pPr>
              <a:defRPr/>
            </a:pPr>
            <a:r>
              <a:rPr lang="en-US" altLang="zh-CN" sz="1999" kern="0" dirty="0">
                <a:latin typeface="Huawei Sans" panose="020C0503030203020204" pitchFamily="34" charset="0"/>
                <a:ea typeface="微软雅黑"/>
                <a:cs typeface="Huawei Sans" panose="020C0503030203020204" pitchFamily="34" charset="0"/>
                <a:sym typeface="+mn-lt"/>
              </a:rPr>
              <a:t>Global SRv6 Cases</a:t>
            </a:r>
          </a:p>
        </p:txBody>
      </p:sp>
      <p:pic>
        <p:nvPicPr>
          <p:cNvPr id="335" name="Picture 2" descr="SoftBank Logo and symbol, meaning, history, PNG">
            <a:extLst>
              <a:ext uri="{FF2B5EF4-FFF2-40B4-BE49-F238E27FC236}">
                <a16:creationId xmlns:a16="http://schemas.microsoft.com/office/drawing/2014/main" id="{E201EF9D-7BA7-43E4-B327-ED8196DF70C0}"/>
              </a:ext>
            </a:extLst>
          </p:cNvPr>
          <p:cNvPicPr>
            <a:picLocks noChangeAspect="1" noChangeArrowheads="1"/>
          </p:cNvPicPr>
          <p:nvPr/>
        </p:nvPicPr>
        <p:blipFill>
          <a:blip r:embed="rId17" cstate="print">
            <a:lum bright="70000" contrast="-70000"/>
            <a:extLst>
              <a:ext uri="{28A0092B-C50C-407E-A947-70E740481C1C}">
                <a14:useLocalDpi xmlns:a14="http://schemas.microsoft.com/office/drawing/2010/main" val="0"/>
              </a:ext>
            </a:extLst>
          </a:blip>
          <a:srcRect/>
          <a:stretch>
            <a:fillRect/>
          </a:stretch>
        </p:blipFill>
        <p:spPr bwMode="auto">
          <a:xfrm>
            <a:off x="7957741" y="3118727"/>
            <a:ext cx="799510" cy="449724"/>
          </a:xfrm>
          <a:prstGeom prst="rect">
            <a:avLst/>
          </a:prstGeom>
          <a:noFill/>
          <a:extLst>
            <a:ext uri="{909E8E84-426E-40DD-AFC4-6F175D3DCCD1}">
              <a14:hiddenFill xmlns:a14="http://schemas.microsoft.com/office/drawing/2010/main">
                <a:solidFill>
                  <a:srgbClr val="FFFFFF"/>
                </a:solidFill>
              </a14:hiddenFill>
            </a:ext>
          </a:extLst>
        </p:spPr>
      </p:pic>
      <p:grpSp>
        <p:nvGrpSpPr>
          <p:cNvPr id="2" name="组合 1">
            <a:extLst>
              <a:ext uri="{FF2B5EF4-FFF2-40B4-BE49-F238E27FC236}">
                <a16:creationId xmlns:a16="http://schemas.microsoft.com/office/drawing/2014/main" id="{589BBF98-5C23-4EC9-980B-0D6815A709DB}"/>
              </a:ext>
            </a:extLst>
          </p:cNvPr>
          <p:cNvGrpSpPr>
            <a:grpSpLocks noChangeAspect="1"/>
          </p:cNvGrpSpPr>
          <p:nvPr/>
        </p:nvGrpSpPr>
        <p:grpSpPr>
          <a:xfrm>
            <a:off x="486434" y="1284878"/>
            <a:ext cx="5143013" cy="4548113"/>
            <a:chOff x="-187696" y="1247742"/>
            <a:chExt cx="5913818" cy="5177460"/>
          </a:xfrm>
        </p:grpSpPr>
        <p:sp>
          <p:nvSpPr>
            <p:cNvPr id="102" name="PA-圆角矩形 96">
              <a:extLst>
                <a:ext uri="{FF2B5EF4-FFF2-40B4-BE49-F238E27FC236}">
                  <a16:creationId xmlns:a16="http://schemas.microsoft.com/office/drawing/2014/main" id="{A4EAD70E-809D-44B1-AB31-0D4F3735ADFF}"/>
                </a:ext>
              </a:extLst>
            </p:cNvPr>
            <p:cNvSpPr/>
            <p:nvPr>
              <p:custDataLst>
                <p:tags r:id="rId1"/>
              </p:custDataLst>
            </p:nvPr>
          </p:nvSpPr>
          <p:spPr>
            <a:xfrm rot="16200000">
              <a:off x="1531507" y="2061270"/>
              <a:ext cx="4674773" cy="3714456"/>
            </a:xfrm>
            <a:prstGeom prst="roundRect">
              <a:avLst>
                <a:gd name="adj" fmla="val 4201"/>
              </a:avLst>
            </a:prstGeom>
            <a:noFill/>
            <a:ln w="6350" cap="flat" cmpd="sng" algn="ctr">
              <a:gradFill>
                <a:gsLst>
                  <a:gs pos="98230">
                    <a:sysClr val="window" lastClr="FFFFFF">
                      <a:alpha val="50000"/>
                    </a:sysClr>
                  </a:gs>
                  <a:gs pos="0">
                    <a:sysClr val="window" lastClr="FFFFFF">
                      <a:alpha val="50000"/>
                    </a:sysClr>
                  </a:gs>
                  <a:gs pos="85000">
                    <a:srgbClr val="FFFFFF">
                      <a:alpha val="0"/>
                    </a:srgbClr>
                  </a:gs>
                  <a:gs pos="15000">
                    <a:sysClr val="window" lastClr="FFFFFF">
                      <a:alpha val="0"/>
                    </a:sysClr>
                  </a:gs>
                </a:gsLst>
                <a:lin ang="5400000" scaled="1"/>
              </a:gradFill>
              <a:prstDash val="solid"/>
              <a:miter lim="800000"/>
            </a:ln>
            <a:effectLst/>
          </p:spPr>
          <p:txBody>
            <a:bodyPr wrap="square" rtlCol="0" anchor="ctr">
              <a:noAutofit/>
            </a:bodyPr>
            <a:lstStyle/>
            <a:p>
              <a:pPr algn="ctr" defTabSz="781383">
                <a:defRPr/>
              </a:pPr>
              <a:endParaRPr lang="zh-CN" altLang="en-US" sz="1537" kern="0" dirty="0">
                <a:solidFill>
                  <a:prstClr val="white"/>
                </a:solidFill>
                <a:latin typeface="Arial" panose="020B0604020202020204" pitchFamily="34" charset="0"/>
                <a:ea typeface="等线" panose="02010600030101010101" pitchFamily="2" charset="-122"/>
                <a:cs typeface="Arial" panose="020B0604020202020204" pitchFamily="34" charset="0"/>
                <a:sym typeface="方正兰亭黑简体" panose="02000500000000000000" pitchFamily="2" charset="-122"/>
              </a:endParaRPr>
            </a:p>
          </p:txBody>
        </p:sp>
        <p:sp>
          <p:nvSpPr>
            <p:cNvPr id="103" name="文本框 102">
              <a:extLst>
                <a:ext uri="{FF2B5EF4-FFF2-40B4-BE49-F238E27FC236}">
                  <a16:creationId xmlns:a16="http://schemas.microsoft.com/office/drawing/2014/main" id="{D3394134-6C77-4E3B-9CED-93B12E3FFDEE}"/>
                </a:ext>
              </a:extLst>
            </p:cNvPr>
            <p:cNvSpPr txBox="1"/>
            <p:nvPr/>
          </p:nvSpPr>
          <p:spPr>
            <a:xfrm>
              <a:off x="-187696" y="1247742"/>
              <a:ext cx="5907821" cy="455151"/>
            </a:xfrm>
            <a:prstGeom prst="rect">
              <a:avLst/>
            </a:prstGeom>
            <a:noFill/>
          </p:spPr>
          <p:txBody>
            <a:bodyPr wrap="none" rtlCol="0">
              <a:spAutoFit/>
            </a:bodyPr>
            <a:lstStyle>
              <a:defPPr>
                <a:defRPr lang="zh-CN"/>
              </a:defPPr>
              <a:lvl1pPr>
                <a:defRPr b="1">
                  <a:solidFill>
                    <a:schemeClr val="bg1"/>
                  </a:solidFill>
                  <a:latin typeface="Huawei Sans" panose="020C0503030203020204" pitchFamily="34" charset="0"/>
                  <a:cs typeface="Huawei Sans" panose="020C0503030203020204" pitchFamily="34" charset="0"/>
                </a:defRPr>
              </a:lvl1pPr>
            </a:lstStyle>
            <a:p>
              <a:r>
                <a:rPr lang="en-US" altLang="zh-CN" sz="1999" b="0" dirty="0">
                  <a:solidFill>
                    <a:schemeClr val="tx1"/>
                  </a:solidFill>
                  <a:latin typeface="Arial" panose="020B0604020202020204" pitchFamily="34" charset="0"/>
                  <a:ea typeface="微软雅黑"/>
                  <a:cs typeface="Arial" panose="020B0604020202020204" pitchFamily="34" charset="0"/>
                </a:rPr>
                <a:t>Mainstream Vendors already support SRv6 </a:t>
              </a:r>
            </a:p>
          </p:txBody>
        </p:sp>
        <p:sp>
          <p:nvSpPr>
            <p:cNvPr id="104" name="矩形: 圆角 49">
              <a:extLst>
                <a:ext uri="{FF2B5EF4-FFF2-40B4-BE49-F238E27FC236}">
                  <a16:creationId xmlns:a16="http://schemas.microsoft.com/office/drawing/2014/main" id="{6BA27782-B78C-48DC-BAEC-274DC24C1AAB}"/>
                </a:ext>
              </a:extLst>
            </p:cNvPr>
            <p:cNvSpPr/>
            <p:nvPr/>
          </p:nvSpPr>
          <p:spPr>
            <a:xfrm rot="10800000">
              <a:off x="1813" y="2079698"/>
              <a:ext cx="5144319" cy="4345504"/>
            </a:xfrm>
            <a:prstGeom prst="roundRect">
              <a:avLst>
                <a:gd name="adj" fmla="val 2119"/>
              </a:avLst>
            </a:prstGeom>
            <a:solidFill>
              <a:schemeClr val="bg1">
                <a:lumMod val="95000"/>
              </a:schemeClr>
            </a:solidFill>
            <a:ln w="6350" cap="flat" cmpd="sng" algn="ctr">
              <a:noFill/>
              <a:prstDash val="solid"/>
              <a:miter lim="800000"/>
            </a:ln>
            <a:effectLst/>
          </p:spPr>
          <p:txBody>
            <a:bodyPr rtlCol="0" anchor="ctr"/>
            <a:lstStyle/>
            <a:p>
              <a:pPr algn="ctr" defTabSz="914034">
                <a:defRPr/>
              </a:pPr>
              <a:endParaRPr lang="zh-CN" altLang="en-US" sz="2799" kern="0">
                <a:latin typeface="Arial"/>
                <a:ea typeface="微软雅黑"/>
              </a:endParaRPr>
            </a:p>
          </p:txBody>
        </p:sp>
        <p:pic>
          <p:nvPicPr>
            <p:cNvPr id="105" name="Picture 2" descr="Cisco Systems Logo - PNG and Vector - Logo Download">
              <a:extLst>
                <a:ext uri="{FF2B5EF4-FFF2-40B4-BE49-F238E27FC236}">
                  <a16:creationId xmlns:a16="http://schemas.microsoft.com/office/drawing/2014/main" id="{8DC8DE99-2F11-4F55-8DB8-F25B5D236E42}"/>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031236" y="2324707"/>
              <a:ext cx="844739" cy="445248"/>
            </a:xfrm>
            <a:prstGeom prst="rect">
              <a:avLst/>
            </a:prstGeom>
            <a:noFill/>
            <a:extLst>
              <a:ext uri="{909E8E84-426E-40DD-AFC4-6F175D3DCCD1}">
                <a14:hiddenFill xmlns:a14="http://schemas.microsoft.com/office/drawing/2010/main">
                  <a:solidFill>
                    <a:srgbClr val="FFFFFF"/>
                  </a:solidFill>
                </a14:hiddenFill>
              </a:ext>
            </a:extLst>
          </p:spPr>
        </p:pic>
        <p:pic>
          <p:nvPicPr>
            <p:cNvPr id="106" name="图形 14">
              <a:extLst>
                <a:ext uri="{FF2B5EF4-FFF2-40B4-BE49-F238E27FC236}">
                  <a16:creationId xmlns:a16="http://schemas.microsoft.com/office/drawing/2014/main" id="{3307A5A2-BA1D-4E91-A9FC-57C85B15B011}"/>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3673508" y="2464162"/>
              <a:ext cx="1028095" cy="280651"/>
            </a:xfrm>
            <a:prstGeom prst="rect">
              <a:avLst/>
            </a:prstGeom>
          </p:spPr>
        </p:pic>
        <p:pic>
          <p:nvPicPr>
            <p:cNvPr id="107" name="Picture 6" descr="Logo Nokia: valor, história, png, vector">
              <a:extLst>
                <a:ext uri="{FF2B5EF4-FFF2-40B4-BE49-F238E27FC236}">
                  <a16:creationId xmlns:a16="http://schemas.microsoft.com/office/drawing/2014/main" id="{075A5A36-2ADA-4F29-B054-57203D5D81B7}"/>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54250" y="2940773"/>
              <a:ext cx="1354667" cy="762000"/>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8" descr="ZTE – Logos Download">
              <a:extLst>
                <a:ext uri="{FF2B5EF4-FFF2-40B4-BE49-F238E27FC236}">
                  <a16:creationId xmlns:a16="http://schemas.microsoft.com/office/drawing/2014/main" id="{0F9CB034-CFEF-4E12-BB15-E7E80DD5DC13}"/>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224888" y="3873715"/>
              <a:ext cx="514137" cy="248834"/>
            </a:xfrm>
            <a:prstGeom prst="rect">
              <a:avLst/>
            </a:prstGeom>
            <a:noFill/>
            <a:extLst>
              <a:ext uri="{909E8E84-426E-40DD-AFC4-6F175D3DCCD1}">
                <a14:hiddenFill xmlns:a14="http://schemas.microsoft.com/office/drawing/2010/main">
                  <a:solidFill>
                    <a:srgbClr val="FFFFFF"/>
                  </a:solidFill>
                </a14:hiddenFill>
              </a:ext>
            </a:extLst>
          </p:spPr>
        </p:pic>
        <p:pic>
          <p:nvPicPr>
            <p:cNvPr id="109" name="图片 108">
              <a:extLst>
                <a:ext uri="{FF2B5EF4-FFF2-40B4-BE49-F238E27FC236}">
                  <a16:creationId xmlns:a16="http://schemas.microsoft.com/office/drawing/2014/main" id="{C4DF5512-71AB-40E5-960D-A6EF2E7A7039}"/>
                </a:ext>
              </a:extLst>
            </p:cNvPr>
            <p:cNvPicPr>
              <a:picLocks noChangeAspect="1"/>
            </p:cNvPicPr>
            <p:nvPr/>
          </p:nvPicPr>
          <p:blipFill>
            <a:blip r:embed="rId23"/>
            <a:stretch>
              <a:fillRect/>
            </a:stretch>
          </p:blipFill>
          <p:spPr>
            <a:xfrm>
              <a:off x="1795871" y="3082265"/>
              <a:ext cx="1438781" cy="591363"/>
            </a:xfrm>
            <a:prstGeom prst="rect">
              <a:avLst/>
            </a:prstGeom>
          </p:spPr>
        </p:pic>
        <p:pic>
          <p:nvPicPr>
            <p:cNvPr id="110" name="图形 23">
              <a:extLst>
                <a:ext uri="{FF2B5EF4-FFF2-40B4-BE49-F238E27FC236}">
                  <a16:creationId xmlns:a16="http://schemas.microsoft.com/office/drawing/2014/main" id="{A1FD4E49-8268-4431-BE66-A88C18B83D87}"/>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25294" y="3839260"/>
              <a:ext cx="1192437" cy="342054"/>
            </a:xfrm>
            <a:prstGeom prst="rect">
              <a:avLst/>
            </a:prstGeom>
          </p:spPr>
        </p:pic>
        <p:pic>
          <p:nvPicPr>
            <p:cNvPr id="111" name="图片 110">
              <a:extLst>
                <a:ext uri="{FF2B5EF4-FFF2-40B4-BE49-F238E27FC236}">
                  <a16:creationId xmlns:a16="http://schemas.microsoft.com/office/drawing/2014/main" id="{A3301690-7269-4CB2-8292-ED68F6BDACAF}"/>
                </a:ext>
              </a:extLst>
            </p:cNvPr>
            <p:cNvPicPr>
              <a:picLocks noChangeAspect="1"/>
            </p:cNvPicPr>
            <p:nvPr/>
          </p:nvPicPr>
          <p:blipFill>
            <a:blip r:embed="rId26"/>
            <a:stretch>
              <a:fillRect/>
            </a:stretch>
          </p:blipFill>
          <p:spPr>
            <a:xfrm>
              <a:off x="354250" y="2440138"/>
              <a:ext cx="1215935" cy="263617"/>
            </a:xfrm>
            <a:prstGeom prst="rect">
              <a:avLst/>
            </a:prstGeom>
          </p:spPr>
        </p:pic>
        <p:pic>
          <p:nvPicPr>
            <p:cNvPr id="112" name="Picture 14" descr="Ixia Logos">
              <a:extLst>
                <a:ext uri="{FF2B5EF4-FFF2-40B4-BE49-F238E27FC236}">
                  <a16:creationId xmlns:a16="http://schemas.microsoft.com/office/drawing/2014/main" id="{3F89D908-DF53-4126-8C4D-BCC8E84CBECD}"/>
                </a:ext>
              </a:extLst>
            </p:cNvPr>
            <p:cNvPicPr>
              <a:picLocks noChangeAspect="1" noChangeArrowheads="1"/>
            </p:cNvPicPr>
            <p:nvPr/>
          </p:nvPicPr>
          <p:blipFill>
            <a:blip r:embed="rId27" cstate="print">
              <a:lum bright="70000" contrast="-70000"/>
              <a:extLst>
                <a:ext uri="{28A0092B-C50C-407E-A947-70E740481C1C}">
                  <a14:useLocalDpi xmlns:a14="http://schemas.microsoft.com/office/drawing/2010/main" val="0"/>
                </a:ext>
              </a:extLst>
            </a:blip>
            <a:srcRect/>
            <a:stretch>
              <a:fillRect/>
            </a:stretch>
          </p:blipFill>
          <p:spPr bwMode="auto">
            <a:xfrm>
              <a:off x="799530" y="4445089"/>
              <a:ext cx="735352" cy="342054"/>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16" descr="Arrcus vs ZPE Systems: Gartner Peer Insights 2021">
              <a:extLst>
                <a:ext uri="{FF2B5EF4-FFF2-40B4-BE49-F238E27FC236}">
                  <a16:creationId xmlns:a16="http://schemas.microsoft.com/office/drawing/2014/main" id="{5265F9CB-B412-402C-80D2-CCB7F03A64AD}"/>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888683" y="4506903"/>
              <a:ext cx="1186545" cy="218426"/>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18" descr="Spirent Communications Logo PNG Transparent &amp; SVG Vector - Freebie Supply">
              <a:extLst>
                <a:ext uri="{FF2B5EF4-FFF2-40B4-BE49-F238E27FC236}">
                  <a16:creationId xmlns:a16="http://schemas.microsoft.com/office/drawing/2014/main" id="{179F51BD-3399-4D8E-955C-AD8848BB1E03}"/>
                </a:ext>
              </a:extLst>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3534064" y="3497695"/>
              <a:ext cx="947394" cy="947394"/>
            </a:xfrm>
            <a:prstGeom prst="rect">
              <a:avLst/>
            </a:prstGeom>
            <a:noFill/>
            <a:extLst>
              <a:ext uri="{909E8E84-426E-40DD-AFC4-6F175D3DCCD1}">
                <a14:hiddenFill xmlns:a14="http://schemas.microsoft.com/office/drawing/2010/main">
                  <a:solidFill>
                    <a:srgbClr val="FFFFFF"/>
                  </a:solidFill>
                </a14:hiddenFill>
              </a:ext>
            </a:extLst>
          </p:spPr>
        </p:pic>
        <p:pic>
          <p:nvPicPr>
            <p:cNvPr id="115" name="图片 114">
              <a:extLst>
                <a:ext uri="{FF2B5EF4-FFF2-40B4-BE49-F238E27FC236}">
                  <a16:creationId xmlns:a16="http://schemas.microsoft.com/office/drawing/2014/main" id="{44E246CB-1E39-4900-B31F-00E9B164DDFE}"/>
                </a:ext>
              </a:extLst>
            </p:cNvPr>
            <p:cNvPicPr>
              <a:picLocks noChangeAspect="1"/>
            </p:cNvPicPr>
            <p:nvPr/>
          </p:nvPicPr>
          <p:blipFill>
            <a:blip r:embed="rId30"/>
            <a:stretch>
              <a:fillRect/>
            </a:stretch>
          </p:blipFill>
          <p:spPr>
            <a:xfrm>
              <a:off x="3510312" y="3200829"/>
              <a:ext cx="1191291" cy="286537"/>
            </a:xfrm>
            <a:prstGeom prst="rect">
              <a:avLst/>
            </a:prstGeom>
          </p:spPr>
        </p:pic>
        <p:sp>
          <p:nvSpPr>
            <p:cNvPr id="116" name="文本框 115">
              <a:extLst>
                <a:ext uri="{FF2B5EF4-FFF2-40B4-BE49-F238E27FC236}">
                  <a16:creationId xmlns:a16="http://schemas.microsoft.com/office/drawing/2014/main" id="{5167E414-9CD2-415E-AAF9-71C9880BB7C0}"/>
                </a:ext>
              </a:extLst>
            </p:cNvPr>
            <p:cNvSpPr txBox="1"/>
            <p:nvPr/>
          </p:nvSpPr>
          <p:spPr>
            <a:xfrm>
              <a:off x="3635315" y="4355997"/>
              <a:ext cx="1081934" cy="420129"/>
            </a:xfrm>
            <a:prstGeom prst="rect">
              <a:avLst/>
            </a:prstGeom>
            <a:noFill/>
          </p:spPr>
          <p:txBody>
            <a:bodyPr wrap="none" rtlCol="0">
              <a:spAutoFit/>
            </a:bodyPr>
            <a:lstStyle/>
            <a:p>
              <a:r>
                <a:rPr lang="en-US" altLang="zh-CN" sz="1799" dirty="0">
                  <a:latin typeface="Arial"/>
                  <a:ea typeface="微软雅黑"/>
                </a:rPr>
                <a:t>…more</a:t>
              </a:r>
              <a:endParaRPr lang="zh-CN" altLang="en-US" sz="1799" dirty="0">
                <a:latin typeface="Arial"/>
                <a:ea typeface="微软雅黑"/>
              </a:endParaRPr>
            </a:p>
          </p:txBody>
        </p:sp>
        <p:sp>
          <p:nvSpPr>
            <p:cNvPr id="117" name="文本框 116">
              <a:extLst>
                <a:ext uri="{FF2B5EF4-FFF2-40B4-BE49-F238E27FC236}">
                  <a16:creationId xmlns:a16="http://schemas.microsoft.com/office/drawing/2014/main" id="{B9C1F3A3-B0BA-45DC-B96B-BD13B8325FFB}"/>
                </a:ext>
              </a:extLst>
            </p:cNvPr>
            <p:cNvSpPr txBox="1"/>
            <p:nvPr/>
          </p:nvSpPr>
          <p:spPr>
            <a:xfrm>
              <a:off x="71307" y="5071420"/>
              <a:ext cx="4748023" cy="665434"/>
            </a:xfrm>
            <a:prstGeom prst="rect">
              <a:avLst/>
            </a:prstGeom>
            <a:noFill/>
          </p:spPr>
          <p:txBody>
            <a:bodyPr wrap="square" rtlCol="0">
              <a:spAutoFit/>
            </a:bodyPr>
            <a:lstStyle>
              <a:defPPr>
                <a:defRPr lang="zh-CN"/>
              </a:defPPr>
              <a:lvl1pPr>
                <a:defRPr b="1">
                  <a:solidFill>
                    <a:schemeClr val="bg1"/>
                  </a:solidFill>
                  <a:latin typeface="Huawei Sans" panose="020C0503030203020204" pitchFamily="34" charset="0"/>
                  <a:cs typeface="Huawei Sans" panose="020C0503030203020204" pitchFamily="34" charset="0"/>
                </a:defRPr>
              </a:lvl1pPr>
            </a:lstStyle>
            <a:p>
              <a:pPr algn="ctr"/>
              <a:r>
                <a:rPr lang="en-US" altLang="zh-CN" sz="1599" b="0" dirty="0">
                  <a:solidFill>
                    <a:schemeClr val="tx1"/>
                  </a:solidFill>
                  <a:latin typeface="Arial" panose="020B0604020202020204" pitchFamily="34" charset="0"/>
                  <a:ea typeface="Arial Unicode MS" panose="020B0604020202020204" pitchFamily="34" charset="-122"/>
                  <a:cs typeface="Arial" panose="020B0604020202020204" pitchFamily="34" charset="0"/>
                </a:rPr>
                <a:t>EANTC Continuous SRv6 Inter-op Test (2018 – 2023)</a:t>
              </a:r>
            </a:p>
          </p:txBody>
        </p:sp>
      </p:grpSp>
      <p:sp>
        <p:nvSpPr>
          <p:cNvPr id="3" name="文本框 2">
            <a:extLst>
              <a:ext uri="{FF2B5EF4-FFF2-40B4-BE49-F238E27FC236}">
                <a16:creationId xmlns:a16="http://schemas.microsoft.com/office/drawing/2014/main" id="{167D4F6F-1054-4124-9371-84218B22B368}"/>
              </a:ext>
            </a:extLst>
          </p:cNvPr>
          <p:cNvSpPr txBox="1"/>
          <p:nvPr/>
        </p:nvSpPr>
        <p:spPr>
          <a:xfrm>
            <a:off x="2459219" y="5528613"/>
            <a:ext cx="2627368" cy="261508"/>
          </a:xfrm>
          <a:prstGeom prst="rect">
            <a:avLst/>
          </a:prstGeom>
          <a:noFill/>
        </p:spPr>
        <p:txBody>
          <a:bodyPr wrap="square" rtlCol="0">
            <a:spAutoFit/>
          </a:bodyPr>
          <a:lstStyle/>
          <a:p>
            <a:r>
              <a:rPr lang="en-US" altLang="zh-CN" sz="1100" i="1" dirty="0"/>
              <a:t>Source:</a:t>
            </a:r>
            <a:r>
              <a:rPr lang="zh-CN" altLang="en-US" sz="1100" i="1" dirty="0"/>
              <a:t> </a:t>
            </a:r>
            <a:r>
              <a:rPr lang="en-US" altLang="zh-CN" sz="1100" i="1" dirty="0"/>
              <a:t>EANTC</a:t>
            </a:r>
            <a:r>
              <a:rPr lang="zh-CN" altLang="en-US" sz="1100" i="1" dirty="0"/>
              <a:t> </a:t>
            </a:r>
            <a:r>
              <a:rPr lang="en-US" altLang="zh-CN" sz="1100" i="1" dirty="0"/>
              <a:t>interconnectivity report</a:t>
            </a:r>
          </a:p>
        </p:txBody>
      </p:sp>
    </p:spTree>
    <p:extLst>
      <p:ext uri="{BB962C8B-B14F-4D97-AF65-F5344CB8AC3E}">
        <p14:creationId xmlns:p14="http://schemas.microsoft.com/office/powerpoint/2010/main" val="2828530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矩形 97">
            <a:extLst>
              <a:ext uri="{FF2B5EF4-FFF2-40B4-BE49-F238E27FC236}">
                <a16:creationId xmlns:a16="http://schemas.microsoft.com/office/drawing/2014/main" id="{9051B3FA-319D-418F-A6FB-3BBB347AAA00}"/>
              </a:ext>
            </a:extLst>
          </p:cNvPr>
          <p:cNvSpPr/>
          <p:nvPr/>
        </p:nvSpPr>
        <p:spPr>
          <a:xfrm>
            <a:off x="6328502" y="2507711"/>
            <a:ext cx="5084123" cy="1687738"/>
          </a:xfrm>
          <a:prstGeom prst="rect">
            <a:avLst/>
          </a:prstGeom>
          <a:gradFill>
            <a:gsLst>
              <a:gs pos="100000">
                <a:srgbClr val="666666">
                  <a:lumMod val="60000"/>
                  <a:lumOff val="40000"/>
                  <a:alpha val="0"/>
                </a:srgbClr>
              </a:gs>
              <a:gs pos="33000">
                <a:srgbClr val="666666">
                  <a:lumMod val="60000"/>
                  <a:lumOff val="40000"/>
                  <a:alpha val="15000"/>
                </a:srgbClr>
              </a:gs>
            </a:gsLst>
            <a:lin ang="5400000" scaled="0"/>
          </a:gradFill>
          <a:ln w="6350" cap="flat" cmpd="sng" algn="ctr">
            <a:gradFill>
              <a:gsLst>
                <a:gs pos="0">
                  <a:srgbClr val="666666">
                    <a:lumMod val="40000"/>
                    <a:lumOff val="60000"/>
                  </a:srgbClr>
                </a:gs>
                <a:gs pos="100000">
                  <a:srgbClr val="666666">
                    <a:lumMod val="40000"/>
                    <a:lumOff val="60000"/>
                    <a:alpha val="0"/>
                  </a:srgbClr>
                </a:gs>
              </a:gsLst>
              <a:lin ang="5400000" scaled="0"/>
            </a:gradFill>
            <a:prstDash val="solid"/>
            <a:miter lim="800000"/>
          </a:ln>
          <a:effectLst/>
        </p:spPr>
        <p:txBody>
          <a:bodyPr rot="0" spcFirstLastPara="0" vertOverflow="overflow" horzOverflow="overflow" vert="horz" wrap="square" lIns="91404" tIns="45702" rIns="91404" bIns="45702" numCol="1" spcCol="0" rtlCol="0" fromWordArt="0" anchor="ctr" anchorCtr="0" forceAA="0" compatLnSpc="1">
            <a:noAutofit/>
          </a:bodyPr>
          <a:lstStyle/>
          <a:p>
            <a:pPr defTabSz="914111">
              <a:lnSpc>
                <a:spcPct val="120000"/>
              </a:lnSpc>
              <a:defRPr/>
            </a:pPr>
            <a:endParaRPr kumimoji="1" lang="zh-CN" altLang="en-US" sz="1200" kern="0" dirty="0">
              <a:latin typeface="Arial" panose="020B0604020202020204" pitchFamily="34" charset="0"/>
              <a:ea typeface="微软雅黑" panose="020B0503020204020204" pitchFamily="34" charset="-122"/>
              <a:sym typeface="Arial" panose="020B0604020202020204" pitchFamily="34" charset="0"/>
            </a:endParaRPr>
          </a:p>
        </p:txBody>
      </p:sp>
      <p:sp>
        <p:nvSpPr>
          <p:cNvPr id="99" name="标题 1">
            <a:extLst>
              <a:ext uri="{FF2B5EF4-FFF2-40B4-BE49-F238E27FC236}">
                <a16:creationId xmlns:a16="http://schemas.microsoft.com/office/drawing/2014/main" id="{86703ABB-203E-4040-AA62-C4C660637918}"/>
              </a:ext>
            </a:extLst>
          </p:cNvPr>
          <p:cNvSpPr txBox="1">
            <a:spLocks/>
          </p:cNvSpPr>
          <p:nvPr/>
        </p:nvSpPr>
        <p:spPr>
          <a:xfrm>
            <a:off x="691679" y="407248"/>
            <a:ext cx="11673441" cy="523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53396" rIns="106795" bIns="53396" numCol="1" anchor="ctr" anchorCtr="0" compatLnSpc="1">
            <a:prstTxWarp prst="textNoShape">
              <a:avLst/>
            </a:prstTxWarp>
          </a:bodyPr>
          <a:lstStyle>
            <a:defPPr>
              <a:defRPr lang="en-US"/>
            </a:defPPr>
            <a:lvl1pPr marR="0" lvl="0" indent="0" defTabSz="914400" eaLnBrk="0" hangingPunct="0">
              <a:lnSpc>
                <a:spcPct val="100000"/>
              </a:lnSpc>
              <a:buClrTx/>
              <a:buSzTx/>
              <a:buFontTx/>
              <a:buNone/>
              <a:tabLst/>
              <a:defRPr kumimoji="0" sz="2400" i="0" u="none" strike="noStrike" kern="0" cap="none" spc="0" normalizeH="0" baseline="0">
                <a:ln>
                  <a:noFill/>
                </a:ln>
                <a:effectLst/>
                <a:uLnTx/>
                <a:uFillTx/>
                <a:latin typeface="Arial" pitchFamily="34" charset="0"/>
                <a:ea typeface="黑体" pitchFamily="49" charset="-122"/>
                <a:cs typeface="Arial" pitchFamily="34" charset="0"/>
              </a:defRPr>
            </a:lvl1pPr>
            <a:lvl2pPr eaLnBrk="0" hangingPunct="0">
              <a:defRPr sz="4300">
                <a:solidFill>
                  <a:srgbClr val="990000"/>
                </a:solidFill>
                <a:latin typeface="黑体" pitchFamily="49" charset="-122"/>
                <a:ea typeface="黑体" pitchFamily="49" charset="-122"/>
                <a:cs typeface="宋体" charset="-122"/>
              </a:defRPr>
            </a:lvl2pPr>
            <a:lvl3pPr eaLnBrk="0" hangingPunct="0">
              <a:defRPr sz="4300">
                <a:solidFill>
                  <a:srgbClr val="990000"/>
                </a:solidFill>
                <a:latin typeface="黑体" pitchFamily="49" charset="-122"/>
                <a:ea typeface="黑体" pitchFamily="49" charset="-122"/>
                <a:cs typeface="宋体" charset="-122"/>
              </a:defRPr>
            </a:lvl3pPr>
            <a:lvl4pPr eaLnBrk="0" hangingPunct="0">
              <a:defRPr sz="4300">
                <a:solidFill>
                  <a:srgbClr val="990000"/>
                </a:solidFill>
                <a:latin typeface="黑体" pitchFamily="49" charset="-122"/>
                <a:ea typeface="黑体" pitchFamily="49" charset="-122"/>
                <a:cs typeface="宋体" charset="-122"/>
              </a:defRPr>
            </a:lvl4pPr>
            <a:lvl5pPr eaLnBrk="0" hangingPunct="0">
              <a:defRPr sz="4300">
                <a:solidFill>
                  <a:srgbClr val="990000"/>
                </a:solidFill>
                <a:latin typeface="黑体" pitchFamily="49" charset="-122"/>
                <a:ea typeface="黑体" pitchFamily="49" charset="-122"/>
                <a:cs typeface="宋体" charset="-122"/>
              </a:defRPr>
            </a:lvl5pPr>
            <a:lvl6pPr marL="609590" fontAlgn="base">
              <a:spcBef>
                <a:spcPct val="0"/>
              </a:spcBef>
              <a:spcAft>
                <a:spcPct val="0"/>
              </a:spcAft>
              <a:defRPr sz="4300">
                <a:solidFill>
                  <a:srgbClr val="990000"/>
                </a:solidFill>
                <a:latin typeface="FrutigerNext LT Medium" pitchFamily="34" charset="0"/>
                <a:ea typeface="华文细黑" pitchFamily="2" charset="-122"/>
                <a:cs typeface="宋体" charset="-122"/>
              </a:defRPr>
            </a:lvl6pPr>
            <a:lvl7pPr marL="1219179" fontAlgn="base">
              <a:spcBef>
                <a:spcPct val="0"/>
              </a:spcBef>
              <a:spcAft>
                <a:spcPct val="0"/>
              </a:spcAft>
              <a:defRPr sz="4300">
                <a:solidFill>
                  <a:srgbClr val="990000"/>
                </a:solidFill>
                <a:latin typeface="FrutigerNext LT Medium" pitchFamily="34" charset="0"/>
                <a:ea typeface="华文细黑" pitchFamily="2" charset="-122"/>
                <a:cs typeface="宋体" charset="-122"/>
              </a:defRPr>
            </a:lvl7pPr>
            <a:lvl8pPr marL="1828770" fontAlgn="base">
              <a:spcBef>
                <a:spcPct val="0"/>
              </a:spcBef>
              <a:spcAft>
                <a:spcPct val="0"/>
              </a:spcAft>
              <a:defRPr sz="4300">
                <a:solidFill>
                  <a:srgbClr val="990000"/>
                </a:solidFill>
                <a:latin typeface="FrutigerNext LT Medium" pitchFamily="34" charset="0"/>
                <a:ea typeface="华文细黑" pitchFamily="2" charset="-122"/>
                <a:cs typeface="宋体" charset="-122"/>
              </a:defRPr>
            </a:lvl8pPr>
            <a:lvl9pPr marL="2438359" fontAlgn="base">
              <a:spcBef>
                <a:spcPct val="0"/>
              </a:spcBef>
              <a:spcAft>
                <a:spcPct val="0"/>
              </a:spcAft>
              <a:defRPr sz="4300">
                <a:solidFill>
                  <a:srgbClr val="990000"/>
                </a:solidFill>
                <a:latin typeface="FrutigerNext LT Medium" pitchFamily="34" charset="0"/>
                <a:ea typeface="华文细黑" pitchFamily="2" charset="-122"/>
                <a:cs typeface="宋体" charset="-122"/>
              </a:defRPr>
            </a:lvl9pPr>
          </a:lstStyle>
          <a:p>
            <a:r>
              <a:rPr lang="en-US" altLang="zh-CN" sz="2399" dirty="0">
                <a:solidFill>
                  <a:schemeClr val="tx2"/>
                </a:solidFill>
                <a:sym typeface="Arial" panose="020B0604020202020204" pitchFamily="34" charset="0"/>
              </a:rPr>
              <a:t>Operator I Completed SRv6 Micro-SID Interoperability Test</a:t>
            </a:r>
          </a:p>
        </p:txBody>
      </p:sp>
      <p:sp>
        <p:nvSpPr>
          <p:cNvPr id="100" name="矩形 99">
            <a:extLst>
              <a:ext uri="{FF2B5EF4-FFF2-40B4-BE49-F238E27FC236}">
                <a16:creationId xmlns:a16="http://schemas.microsoft.com/office/drawing/2014/main" id="{9051B3FA-319D-418F-A6FB-3BBB347AAA00}"/>
              </a:ext>
            </a:extLst>
          </p:cNvPr>
          <p:cNvSpPr/>
          <p:nvPr/>
        </p:nvSpPr>
        <p:spPr>
          <a:xfrm>
            <a:off x="608661" y="2525320"/>
            <a:ext cx="4773293" cy="1687738"/>
          </a:xfrm>
          <a:prstGeom prst="rect">
            <a:avLst/>
          </a:prstGeom>
          <a:gradFill>
            <a:gsLst>
              <a:gs pos="100000">
                <a:srgbClr val="666666">
                  <a:lumMod val="60000"/>
                  <a:lumOff val="40000"/>
                  <a:alpha val="0"/>
                </a:srgbClr>
              </a:gs>
              <a:gs pos="33000">
                <a:srgbClr val="666666">
                  <a:lumMod val="60000"/>
                  <a:lumOff val="40000"/>
                  <a:alpha val="15000"/>
                </a:srgbClr>
              </a:gs>
            </a:gsLst>
            <a:lin ang="5400000" scaled="0"/>
          </a:gradFill>
          <a:ln w="6350" cap="flat" cmpd="sng" algn="ctr">
            <a:gradFill>
              <a:gsLst>
                <a:gs pos="0">
                  <a:srgbClr val="666666">
                    <a:lumMod val="40000"/>
                    <a:lumOff val="60000"/>
                  </a:srgbClr>
                </a:gs>
                <a:gs pos="100000">
                  <a:srgbClr val="666666">
                    <a:lumMod val="40000"/>
                    <a:lumOff val="60000"/>
                    <a:alpha val="0"/>
                  </a:srgbClr>
                </a:gs>
              </a:gsLst>
              <a:lin ang="5400000" scaled="0"/>
            </a:gradFill>
            <a:prstDash val="solid"/>
            <a:miter lim="800000"/>
          </a:ln>
          <a:effectLst/>
        </p:spPr>
        <p:txBody>
          <a:bodyPr rot="0" spcFirstLastPara="0" vertOverflow="overflow" horzOverflow="overflow" vert="horz" wrap="square" lIns="91404" tIns="45702" rIns="91404" bIns="45702" numCol="1" spcCol="0" rtlCol="0" fromWordArt="0" anchor="ctr" anchorCtr="0" forceAA="0" compatLnSpc="1">
            <a:noAutofit/>
          </a:bodyPr>
          <a:lstStyle/>
          <a:p>
            <a:pPr defTabSz="914111">
              <a:lnSpc>
                <a:spcPct val="120000"/>
              </a:lnSpc>
              <a:defRPr/>
            </a:pPr>
            <a:endParaRPr kumimoji="1" lang="zh-CN" altLang="en-US" sz="1200" kern="0" dirty="0">
              <a:latin typeface="Arial" panose="020B0604020202020204" pitchFamily="34" charset="0"/>
              <a:ea typeface="微软雅黑" panose="020B0503020204020204" pitchFamily="34" charset="-122"/>
              <a:sym typeface="Arial" panose="020B0604020202020204" pitchFamily="34" charset="0"/>
            </a:endParaRPr>
          </a:p>
        </p:txBody>
      </p:sp>
      <p:sp>
        <p:nvSpPr>
          <p:cNvPr id="101" name="Rectangle 51">
            <a:extLst>
              <a:ext uri="{FF2B5EF4-FFF2-40B4-BE49-F238E27FC236}">
                <a16:creationId xmlns:a16="http://schemas.microsoft.com/office/drawing/2014/main" id="{F7FD9065-4A7A-4E77-B600-DD4B22980C2A}"/>
              </a:ext>
            </a:extLst>
          </p:cNvPr>
          <p:cNvSpPr/>
          <p:nvPr/>
        </p:nvSpPr>
        <p:spPr>
          <a:xfrm>
            <a:off x="5929138" y="1843161"/>
            <a:ext cx="5945580" cy="399954"/>
          </a:xfrm>
          <a:prstGeom prst="rect">
            <a:avLst/>
          </a:prstGeom>
        </p:spPr>
        <p:txBody>
          <a:bodyPr wrap="square">
            <a:spAutoFit/>
          </a:bodyPr>
          <a:lstStyle/>
          <a:p>
            <a:pPr algn="ctr">
              <a:defRPr/>
            </a:pPr>
            <a:r>
              <a:rPr lang="en-US" sz="1999" kern="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SRv6 </a:t>
            </a:r>
            <a:r>
              <a:rPr lang="en-US" altLang="zh-CN" sz="1999" kern="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Brings Great Value </a:t>
            </a:r>
            <a:r>
              <a:rPr lang="en-US" altLang="zh-CN" sz="1999"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to Customer’s Network</a:t>
            </a:r>
          </a:p>
        </p:txBody>
      </p:sp>
      <p:pic>
        <p:nvPicPr>
          <p:cNvPr id="102" name="图片 101">
            <a:extLst>
              <a:ext uri="{FF2B5EF4-FFF2-40B4-BE49-F238E27FC236}">
                <a16:creationId xmlns:a16="http://schemas.microsoft.com/office/drawing/2014/main" id="{5376E876-7214-4050-9341-D8969F801D18}"/>
              </a:ext>
            </a:extLst>
          </p:cNvPr>
          <p:cNvPicPr>
            <a:picLocks noChangeAspect="1"/>
          </p:cNvPicPr>
          <p:nvPr/>
        </p:nvPicPr>
        <p:blipFill rotWithShape="1">
          <a:blip r:embed="rId2" cstate="screen">
            <a:duotone>
              <a:prstClr val="black"/>
              <a:srgbClr val="FFFFFF">
                <a:tint val="45000"/>
                <a:satMod val="400000"/>
              </a:srgbClr>
            </a:duotone>
            <a:extLst>
              <a:ext uri="{BEBA8EAE-BF5A-486C-A8C5-ECC9F3942E4B}">
                <a14:imgProps xmlns:a14="http://schemas.microsoft.com/office/drawing/2010/main">
                  <a14:imgLayer r:embed="rId3">
                    <a14:imgEffect>
                      <a14:brightnessContrast bright="15000"/>
                    </a14:imgEffect>
                  </a14:imgLayer>
                </a14:imgProps>
              </a:ext>
              <a:ext uri="{28A0092B-C50C-407E-A947-70E740481C1C}">
                <a14:useLocalDpi xmlns:a14="http://schemas.microsoft.com/office/drawing/2010/main"/>
              </a:ext>
            </a:extLst>
          </a:blip>
          <a:srcRect/>
          <a:stretch/>
        </p:blipFill>
        <p:spPr>
          <a:xfrm rot="5400000" flipH="1">
            <a:off x="5216544" y="2982398"/>
            <a:ext cx="1330606" cy="523907"/>
          </a:xfrm>
          <a:prstGeom prst="rect">
            <a:avLst/>
          </a:prstGeom>
        </p:spPr>
      </p:pic>
      <p:sp>
        <p:nvSpPr>
          <p:cNvPr id="106" name="梯形 105">
            <a:extLst>
              <a:ext uri="{FF2B5EF4-FFF2-40B4-BE49-F238E27FC236}">
                <a16:creationId xmlns:a16="http://schemas.microsoft.com/office/drawing/2014/main" id="{65E8B167-28CC-472F-BB08-17E443DA2550}"/>
              </a:ext>
            </a:extLst>
          </p:cNvPr>
          <p:cNvSpPr/>
          <p:nvPr/>
        </p:nvSpPr>
        <p:spPr>
          <a:xfrm>
            <a:off x="1995131" y="5639652"/>
            <a:ext cx="8262990" cy="429257"/>
          </a:xfrm>
          <a:prstGeom prst="trapezoid">
            <a:avLst>
              <a:gd name="adj" fmla="val 169425"/>
            </a:avLst>
          </a:prstGeom>
          <a:gradFill>
            <a:gsLst>
              <a:gs pos="100000">
                <a:srgbClr val="666666">
                  <a:lumMod val="60000"/>
                  <a:lumOff val="40000"/>
                  <a:alpha val="20000"/>
                </a:srgbClr>
              </a:gs>
              <a:gs pos="0">
                <a:srgbClr val="666666">
                  <a:lumMod val="60000"/>
                  <a:lumOff val="40000"/>
                  <a:alpha val="0"/>
                </a:srgbClr>
              </a:gs>
            </a:gsLst>
            <a:lin ang="5400000" scaled="0"/>
          </a:gradFill>
          <a:ln w="3175">
            <a:gradFill>
              <a:gsLst>
                <a:gs pos="100000">
                  <a:srgbClr val="666666">
                    <a:lumMod val="60000"/>
                    <a:lumOff val="40000"/>
                    <a:alpha val="30000"/>
                  </a:srgbClr>
                </a:gs>
                <a:gs pos="0">
                  <a:srgbClr val="666666">
                    <a:lumMod val="60000"/>
                    <a:lumOff val="40000"/>
                    <a:alpha val="0"/>
                  </a:srgbClr>
                </a:gs>
              </a:gsLst>
              <a:lin ang="5400000" scaled="0"/>
            </a:gradFill>
          </a:ln>
        </p:spPr>
        <p:txBody>
          <a:bodyPr vert="horz" wrap="square" lIns="91404" tIns="45702" rIns="91404" bIns="45702" numCol="1" anchor="t" anchorCtr="0" compatLnSpc="1">
            <a:prstTxWarp prst="textNoShape">
              <a:avLst/>
            </a:prstTxWarp>
          </a:bodyPr>
          <a:lstStyle/>
          <a:p>
            <a:pPr defTabSz="914111">
              <a:defRPr/>
            </a:pPr>
            <a:endParaRPr lang="zh-CN" altLang="en-US" sz="1799" kern="0" dirty="0">
              <a:latin typeface="Arial" panose="020B0604020202020204" pitchFamily="34" charset="0"/>
              <a:ea typeface="微软雅黑" panose="020B0503020204020204" pitchFamily="34" charset="-122"/>
              <a:cs typeface="Arial" pitchFamily="34" charset="0"/>
              <a:sym typeface="Arial" panose="020B0604020202020204" pitchFamily="34" charset="0"/>
            </a:endParaRPr>
          </a:p>
        </p:txBody>
      </p:sp>
      <p:sp>
        <p:nvSpPr>
          <p:cNvPr id="107" name="Rectangle 51">
            <a:extLst>
              <a:ext uri="{FF2B5EF4-FFF2-40B4-BE49-F238E27FC236}">
                <a16:creationId xmlns:a16="http://schemas.microsoft.com/office/drawing/2014/main" id="{F7FD9065-4A7A-4E77-B600-DD4B22980C2A}"/>
              </a:ext>
            </a:extLst>
          </p:cNvPr>
          <p:cNvSpPr/>
          <p:nvPr/>
        </p:nvSpPr>
        <p:spPr>
          <a:xfrm>
            <a:off x="3316697" y="5564796"/>
            <a:ext cx="5619857" cy="369060"/>
          </a:xfrm>
          <a:prstGeom prst="rect">
            <a:avLst/>
          </a:prstGeom>
        </p:spPr>
        <p:txBody>
          <a:bodyPr wrap="none">
            <a:spAutoFit/>
          </a:bodyPr>
          <a:lstStyle/>
          <a:p>
            <a:pPr algn="ctr">
              <a:defRPr/>
            </a:pPr>
            <a:r>
              <a:rPr kumimoji="1" lang="en-US" altLang="zh-CN" sz="1798" dirty="0">
                <a:latin typeface="Arial" panose="020B0604020202020204" pitchFamily="34" charset="0"/>
                <a:ea typeface="微软雅黑" panose="020B0503020204020204" pitchFamily="34" charset="-122"/>
                <a:cs typeface="+mn-ea"/>
                <a:sym typeface="Arial" panose="020B0604020202020204" pitchFamily="34" charset="0"/>
              </a:rPr>
              <a:t>Outstanding Contribution to Regional IPv6 Innovation</a:t>
            </a:r>
          </a:p>
        </p:txBody>
      </p:sp>
      <p:grpSp>
        <p:nvGrpSpPr>
          <p:cNvPr id="108" name="组合 107"/>
          <p:cNvGrpSpPr/>
          <p:nvPr/>
        </p:nvGrpSpPr>
        <p:grpSpPr>
          <a:xfrm>
            <a:off x="569761" y="2597048"/>
            <a:ext cx="4988761" cy="1364249"/>
            <a:chOff x="774409" y="4843856"/>
            <a:chExt cx="4990710" cy="1364782"/>
          </a:xfrm>
        </p:grpSpPr>
        <p:grpSp>
          <p:nvGrpSpPr>
            <p:cNvPr id="109" name="组合 108">
              <a:extLst>
                <a:ext uri="{FF2B5EF4-FFF2-40B4-BE49-F238E27FC236}">
                  <a16:creationId xmlns:a16="http://schemas.microsoft.com/office/drawing/2014/main" id="{A59D43A5-C72E-490F-B58E-2E6C9137BA70}"/>
                </a:ext>
              </a:extLst>
            </p:cNvPr>
            <p:cNvGrpSpPr/>
            <p:nvPr/>
          </p:nvGrpSpPr>
          <p:grpSpPr>
            <a:xfrm>
              <a:off x="1152752" y="4843856"/>
              <a:ext cx="1045464" cy="1039600"/>
              <a:chOff x="6237869" y="1190596"/>
              <a:chExt cx="1006244" cy="1004557"/>
            </a:xfrm>
          </p:grpSpPr>
          <p:sp>
            <p:nvSpPr>
              <p:cNvPr id="126" name="椭圆 125">
                <a:extLst>
                  <a:ext uri="{FF2B5EF4-FFF2-40B4-BE49-F238E27FC236}">
                    <a16:creationId xmlns:a16="http://schemas.microsoft.com/office/drawing/2014/main" id="{B292A4BF-41AE-4555-B811-786D132F5CF2}"/>
                  </a:ext>
                </a:extLst>
              </p:cNvPr>
              <p:cNvSpPr/>
              <p:nvPr/>
            </p:nvSpPr>
            <p:spPr>
              <a:xfrm>
                <a:off x="6336963" y="1288846"/>
                <a:ext cx="808056" cy="808056"/>
              </a:xfrm>
              <a:prstGeom prst="ellipse">
                <a:avLst/>
              </a:prstGeom>
              <a:solidFill>
                <a:srgbClr val="666666">
                  <a:lumMod val="95000"/>
                  <a:alpha val="20000"/>
                </a:srgbClr>
              </a:solidFill>
              <a:ln w="12700" cap="flat" cmpd="sng" algn="ctr">
                <a:noFill/>
                <a:prstDash val="lgDash"/>
              </a:ln>
              <a:effectLst/>
            </p:spPr>
            <p:txBody>
              <a:bodyPr rtlCol="0" anchor="ctr"/>
              <a:lstStyle/>
              <a:p>
                <a:pPr algn="ctr">
                  <a:defRPr/>
                </a:pPr>
                <a:endParaRPr lang="zh-CN" altLang="en-US" sz="3423" kern="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nvGrpSpPr>
              <p:cNvPr id="127" name="组合 126">
                <a:extLst>
                  <a:ext uri="{FF2B5EF4-FFF2-40B4-BE49-F238E27FC236}">
                    <a16:creationId xmlns:a16="http://schemas.microsoft.com/office/drawing/2014/main" id="{97611EDE-8533-4404-90E8-8DA321DBE924}"/>
                  </a:ext>
                </a:extLst>
              </p:cNvPr>
              <p:cNvGrpSpPr/>
              <p:nvPr/>
            </p:nvGrpSpPr>
            <p:grpSpPr>
              <a:xfrm>
                <a:off x="6237869" y="1190596"/>
                <a:ext cx="1006244" cy="1004557"/>
                <a:chOff x="-3442574" y="1070118"/>
                <a:chExt cx="1892300" cy="1889125"/>
              </a:xfrm>
            </p:grpSpPr>
            <p:sp>
              <p:nvSpPr>
                <p:cNvPr id="128" name="Freeform 7">
                  <a:extLst>
                    <a:ext uri="{FF2B5EF4-FFF2-40B4-BE49-F238E27FC236}">
                      <a16:creationId xmlns:a16="http://schemas.microsoft.com/office/drawing/2014/main" id="{0951E6BC-E759-4930-90BF-027BA4AF7EED}"/>
                    </a:ext>
                  </a:extLst>
                </p:cNvPr>
                <p:cNvSpPr>
                  <a:spLocks noEditPoints="1"/>
                </p:cNvSpPr>
                <p:nvPr/>
              </p:nvSpPr>
              <p:spPr bwMode="auto">
                <a:xfrm>
                  <a:off x="-3331449" y="1178068"/>
                  <a:ext cx="1670050" cy="1673225"/>
                </a:xfrm>
                <a:custGeom>
                  <a:avLst/>
                  <a:gdLst/>
                  <a:ahLst/>
                  <a:cxnLst>
                    <a:cxn ang="0">
                      <a:pos x="166" y="150"/>
                    </a:cxn>
                    <a:cxn ang="0">
                      <a:pos x="148" y="168"/>
                    </a:cxn>
                    <a:cxn ang="0">
                      <a:pos x="126" y="184"/>
                    </a:cxn>
                    <a:cxn ang="0">
                      <a:pos x="110" y="202"/>
                    </a:cxn>
                    <a:cxn ang="0">
                      <a:pos x="100" y="226"/>
                    </a:cxn>
                    <a:cxn ang="0">
                      <a:pos x="336" y="36"/>
                    </a:cxn>
                    <a:cxn ang="0">
                      <a:pos x="362" y="32"/>
                    </a:cxn>
                    <a:cxn ang="0">
                      <a:pos x="386" y="26"/>
                    </a:cxn>
                    <a:cxn ang="0">
                      <a:pos x="408" y="14"/>
                    </a:cxn>
                    <a:cxn ang="0">
                      <a:pos x="436" y="8"/>
                    </a:cxn>
                    <a:cxn ang="0">
                      <a:pos x="24" y="388"/>
                    </a:cxn>
                    <a:cxn ang="0">
                      <a:pos x="18" y="414"/>
                    </a:cxn>
                    <a:cxn ang="0">
                      <a:pos x="8" y="440"/>
                    </a:cxn>
                    <a:cxn ang="0">
                      <a:pos x="4" y="462"/>
                    </a:cxn>
                    <a:cxn ang="0">
                      <a:pos x="6" y="488"/>
                    </a:cxn>
                    <a:cxn ang="0">
                      <a:pos x="616" y="8"/>
                    </a:cxn>
                    <a:cxn ang="0">
                      <a:pos x="640" y="18"/>
                    </a:cxn>
                    <a:cxn ang="0">
                      <a:pos x="664" y="24"/>
                    </a:cxn>
                    <a:cxn ang="0">
                      <a:pos x="690" y="26"/>
                    </a:cxn>
                    <a:cxn ang="0">
                      <a:pos x="716" y="36"/>
                    </a:cxn>
                    <a:cxn ang="0">
                      <a:pos x="24" y="666"/>
                    </a:cxn>
                    <a:cxn ang="0">
                      <a:pos x="32" y="692"/>
                    </a:cxn>
                    <a:cxn ang="0">
                      <a:pos x="36" y="718"/>
                    </a:cxn>
                    <a:cxn ang="0">
                      <a:pos x="44" y="740"/>
                    </a:cxn>
                    <a:cxn ang="0">
                      <a:pos x="60" y="762"/>
                    </a:cxn>
                    <a:cxn ang="0">
                      <a:pos x="870" y="128"/>
                    </a:cxn>
                    <a:cxn ang="0">
                      <a:pos x="886" y="150"/>
                    </a:cxn>
                    <a:cxn ang="0">
                      <a:pos x="902" y="166"/>
                    </a:cxn>
                    <a:cxn ang="0">
                      <a:pos x="924" y="182"/>
                    </a:cxn>
                    <a:cxn ang="0">
                      <a:pos x="940" y="200"/>
                    </a:cxn>
                    <a:cxn ang="0">
                      <a:pos x="168" y="906"/>
                    </a:cxn>
                    <a:cxn ang="0">
                      <a:pos x="184" y="926"/>
                    </a:cxn>
                    <a:cxn ang="0">
                      <a:pos x="202" y="942"/>
                    </a:cxn>
                    <a:cxn ang="0">
                      <a:pos x="226" y="952"/>
                    </a:cxn>
                    <a:cxn ang="0">
                      <a:pos x="250" y="968"/>
                    </a:cxn>
                    <a:cxn ang="0">
                      <a:pos x="1026" y="360"/>
                    </a:cxn>
                    <a:cxn ang="0">
                      <a:pos x="1034" y="386"/>
                    </a:cxn>
                    <a:cxn ang="0">
                      <a:pos x="1034" y="412"/>
                    </a:cxn>
                    <a:cxn ang="0">
                      <a:pos x="1040" y="436"/>
                    </a:cxn>
                    <a:cxn ang="0">
                      <a:pos x="1048" y="460"/>
                    </a:cxn>
                    <a:cxn ang="0">
                      <a:pos x="414" y="1036"/>
                    </a:cxn>
                    <a:cxn ang="0">
                      <a:pos x="438" y="1046"/>
                    </a:cxn>
                    <a:cxn ang="0">
                      <a:pos x="462" y="1050"/>
                    </a:cxn>
                    <a:cxn ang="0">
                      <a:pos x="488" y="1046"/>
                    </a:cxn>
                    <a:cxn ang="0">
                      <a:pos x="516" y="1048"/>
                    </a:cxn>
                    <a:cxn ang="0">
                      <a:pos x="1040" y="640"/>
                    </a:cxn>
                    <a:cxn ang="0">
                      <a:pos x="1034" y="666"/>
                    </a:cxn>
                    <a:cxn ang="0">
                      <a:pos x="1022" y="690"/>
                    </a:cxn>
                    <a:cxn ang="0">
                      <a:pos x="1014" y="712"/>
                    </a:cxn>
                    <a:cxn ang="0">
                      <a:pos x="1008" y="738"/>
                    </a:cxn>
                    <a:cxn ang="0">
                      <a:pos x="692" y="1020"/>
                    </a:cxn>
                    <a:cxn ang="0">
                      <a:pos x="718" y="1018"/>
                    </a:cxn>
                    <a:cxn ang="0">
                      <a:pos x="740" y="1008"/>
                    </a:cxn>
                    <a:cxn ang="0">
                      <a:pos x="760" y="992"/>
                    </a:cxn>
                    <a:cxn ang="0">
                      <a:pos x="784" y="978"/>
                    </a:cxn>
                    <a:cxn ang="0">
                      <a:pos x="910" y="888"/>
                    </a:cxn>
                    <a:cxn ang="0">
                      <a:pos x="890" y="908"/>
                    </a:cxn>
                    <a:cxn ang="0">
                      <a:pos x="866" y="920"/>
                    </a:cxn>
                  </a:cxnLst>
                  <a:rect l="0" t="0" r="r" b="b"/>
                  <a:pathLst>
                    <a:path w="1052" h="1054">
                      <a:moveTo>
                        <a:pt x="186" y="132"/>
                      </a:moveTo>
                      <a:lnTo>
                        <a:pt x="184" y="134"/>
                      </a:lnTo>
                      <a:lnTo>
                        <a:pt x="180" y="130"/>
                      </a:lnTo>
                      <a:lnTo>
                        <a:pt x="182" y="128"/>
                      </a:lnTo>
                      <a:lnTo>
                        <a:pt x="186" y="132"/>
                      </a:lnTo>
                      <a:close/>
                      <a:moveTo>
                        <a:pt x="202" y="112"/>
                      </a:moveTo>
                      <a:lnTo>
                        <a:pt x="206" y="116"/>
                      </a:lnTo>
                      <a:lnTo>
                        <a:pt x="204" y="118"/>
                      </a:lnTo>
                      <a:lnTo>
                        <a:pt x="200" y="112"/>
                      </a:lnTo>
                      <a:lnTo>
                        <a:pt x="202" y="112"/>
                      </a:lnTo>
                      <a:close/>
                      <a:moveTo>
                        <a:pt x="166" y="150"/>
                      </a:moveTo>
                      <a:lnTo>
                        <a:pt x="166" y="150"/>
                      </a:lnTo>
                      <a:lnTo>
                        <a:pt x="162" y="146"/>
                      </a:lnTo>
                      <a:lnTo>
                        <a:pt x="164" y="146"/>
                      </a:lnTo>
                      <a:lnTo>
                        <a:pt x="166" y="150"/>
                      </a:lnTo>
                      <a:close/>
                      <a:moveTo>
                        <a:pt x="222" y="96"/>
                      </a:moveTo>
                      <a:lnTo>
                        <a:pt x="226" y="100"/>
                      </a:lnTo>
                      <a:lnTo>
                        <a:pt x="224" y="102"/>
                      </a:lnTo>
                      <a:lnTo>
                        <a:pt x="222" y="98"/>
                      </a:lnTo>
                      <a:lnTo>
                        <a:pt x="222" y="96"/>
                      </a:lnTo>
                      <a:close/>
                      <a:moveTo>
                        <a:pt x="148" y="168"/>
                      </a:moveTo>
                      <a:lnTo>
                        <a:pt x="148" y="168"/>
                      </a:lnTo>
                      <a:lnTo>
                        <a:pt x="144" y="166"/>
                      </a:lnTo>
                      <a:lnTo>
                        <a:pt x="144" y="164"/>
                      </a:lnTo>
                      <a:lnTo>
                        <a:pt x="148" y="168"/>
                      </a:lnTo>
                      <a:close/>
                      <a:moveTo>
                        <a:pt x="244" y="82"/>
                      </a:moveTo>
                      <a:lnTo>
                        <a:pt x="248" y="86"/>
                      </a:lnTo>
                      <a:lnTo>
                        <a:pt x="246" y="88"/>
                      </a:lnTo>
                      <a:lnTo>
                        <a:pt x="242" y="82"/>
                      </a:lnTo>
                      <a:lnTo>
                        <a:pt x="244" y="82"/>
                      </a:lnTo>
                      <a:close/>
                      <a:moveTo>
                        <a:pt x="132" y="186"/>
                      </a:moveTo>
                      <a:lnTo>
                        <a:pt x="130" y="188"/>
                      </a:lnTo>
                      <a:lnTo>
                        <a:pt x="126" y="184"/>
                      </a:lnTo>
                      <a:lnTo>
                        <a:pt x="128" y="182"/>
                      </a:lnTo>
                      <a:lnTo>
                        <a:pt x="132" y="186"/>
                      </a:lnTo>
                      <a:close/>
                      <a:moveTo>
                        <a:pt x="266" y="68"/>
                      </a:moveTo>
                      <a:lnTo>
                        <a:pt x="270" y="74"/>
                      </a:lnTo>
                      <a:lnTo>
                        <a:pt x="268" y="74"/>
                      </a:lnTo>
                      <a:lnTo>
                        <a:pt x="264" y="70"/>
                      </a:lnTo>
                      <a:lnTo>
                        <a:pt x="266" y="68"/>
                      </a:lnTo>
                      <a:close/>
                      <a:moveTo>
                        <a:pt x="116" y="206"/>
                      </a:moveTo>
                      <a:lnTo>
                        <a:pt x="114" y="208"/>
                      </a:lnTo>
                      <a:lnTo>
                        <a:pt x="110" y="204"/>
                      </a:lnTo>
                      <a:lnTo>
                        <a:pt x="110" y="202"/>
                      </a:lnTo>
                      <a:lnTo>
                        <a:pt x="116" y="206"/>
                      </a:lnTo>
                      <a:close/>
                      <a:moveTo>
                        <a:pt x="290" y="56"/>
                      </a:moveTo>
                      <a:lnTo>
                        <a:pt x="292" y="62"/>
                      </a:lnTo>
                      <a:lnTo>
                        <a:pt x="290" y="62"/>
                      </a:lnTo>
                      <a:lnTo>
                        <a:pt x="288" y="58"/>
                      </a:lnTo>
                      <a:lnTo>
                        <a:pt x="290" y="56"/>
                      </a:lnTo>
                      <a:close/>
                      <a:moveTo>
                        <a:pt x="100" y="226"/>
                      </a:moveTo>
                      <a:lnTo>
                        <a:pt x="100" y="228"/>
                      </a:lnTo>
                      <a:lnTo>
                        <a:pt x="94" y="226"/>
                      </a:lnTo>
                      <a:lnTo>
                        <a:pt x="96" y="224"/>
                      </a:lnTo>
                      <a:lnTo>
                        <a:pt x="100" y="226"/>
                      </a:lnTo>
                      <a:close/>
                      <a:moveTo>
                        <a:pt x="312" y="46"/>
                      </a:moveTo>
                      <a:lnTo>
                        <a:pt x="314" y="50"/>
                      </a:lnTo>
                      <a:lnTo>
                        <a:pt x="314" y="52"/>
                      </a:lnTo>
                      <a:lnTo>
                        <a:pt x="310" y="46"/>
                      </a:lnTo>
                      <a:lnTo>
                        <a:pt x="312" y="46"/>
                      </a:lnTo>
                      <a:close/>
                      <a:moveTo>
                        <a:pt x="86" y="248"/>
                      </a:moveTo>
                      <a:lnTo>
                        <a:pt x="84" y="250"/>
                      </a:lnTo>
                      <a:lnTo>
                        <a:pt x="80" y="246"/>
                      </a:lnTo>
                      <a:lnTo>
                        <a:pt x="82" y="246"/>
                      </a:lnTo>
                      <a:lnTo>
                        <a:pt x="86" y="248"/>
                      </a:lnTo>
                      <a:close/>
                      <a:moveTo>
                        <a:pt x="336" y="36"/>
                      </a:moveTo>
                      <a:lnTo>
                        <a:pt x="338" y="40"/>
                      </a:lnTo>
                      <a:lnTo>
                        <a:pt x="336" y="42"/>
                      </a:lnTo>
                      <a:lnTo>
                        <a:pt x="334" y="36"/>
                      </a:lnTo>
                      <a:lnTo>
                        <a:pt x="336" y="36"/>
                      </a:lnTo>
                      <a:close/>
                      <a:moveTo>
                        <a:pt x="72" y="270"/>
                      </a:moveTo>
                      <a:lnTo>
                        <a:pt x="72" y="272"/>
                      </a:lnTo>
                      <a:lnTo>
                        <a:pt x="66" y="268"/>
                      </a:lnTo>
                      <a:lnTo>
                        <a:pt x="68" y="268"/>
                      </a:lnTo>
                      <a:lnTo>
                        <a:pt x="72" y="270"/>
                      </a:lnTo>
                      <a:close/>
                      <a:moveTo>
                        <a:pt x="360" y="26"/>
                      </a:moveTo>
                      <a:lnTo>
                        <a:pt x="362" y="32"/>
                      </a:lnTo>
                      <a:lnTo>
                        <a:pt x="360" y="32"/>
                      </a:lnTo>
                      <a:lnTo>
                        <a:pt x="360" y="28"/>
                      </a:lnTo>
                      <a:lnTo>
                        <a:pt x="360" y="26"/>
                      </a:lnTo>
                      <a:close/>
                      <a:moveTo>
                        <a:pt x="60" y="292"/>
                      </a:moveTo>
                      <a:lnTo>
                        <a:pt x="60" y="294"/>
                      </a:lnTo>
                      <a:lnTo>
                        <a:pt x="54" y="292"/>
                      </a:lnTo>
                      <a:lnTo>
                        <a:pt x="56" y="290"/>
                      </a:lnTo>
                      <a:lnTo>
                        <a:pt x="60" y="292"/>
                      </a:lnTo>
                      <a:close/>
                      <a:moveTo>
                        <a:pt x="386" y="20"/>
                      </a:moveTo>
                      <a:lnTo>
                        <a:pt x="386" y="24"/>
                      </a:lnTo>
                      <a:lnTo>
                        <a:pt x="386" y="26"/>
                      </a:lnTo>
                      <a:lnTo>
                        <a:pt x="384" y="20"/>
                      </a:lnTo>
                      <a:lnTo>
                        <a:pt x="386" y="20"/>
                      </a:lnTo>
                      <a:close/>
                      <a:moveTo>
                        <a:pt x="50" y="316"/>
                      </a:moveTo>
                      <a:lnTo>
                        <a:pt x="48" y="318"/>
                      </a:lnTo>
                      <a:lnTo>
                        <a:pt x="44" y="316"/>
                      </a:lnTo>
                      <a:lnTo>
                        <a:pt x="44" y="314"/>
                      </a:lnTo>
                      <a:lnTo>
                        <a:pt x="50" y="316"/>
                      </a:lnTo>
                      <a:close/>
                      <a:moveTo>
                        <a:pt x="410" y="12"/>
                      </a:moveTo>
                      <a:lnTo>
                        <a:pt x="412" y="18"/>
                      </a:lnTo>
                      <a:lnTo>
                        <a:pt x="410" y="18"/>
                      </a:lnTo>
                      <a:lnTo>
                        <a:pt x="408" y="14"/>
                      </a:lnTo>
                      <a:lnTo>
                        <a:pt x="410" y="12"/>
                      </a:lnTo>
                      <a:close/>
                      <a:moveTo>
                        <a:pt x="40" y="340"/>
                      </a:moveTo>
                      <a:lnTo>
                        <a:pt x="40" y="342"/>
                      </a:lnTo>
                      <a:lnTo>
                        <a:pt x="34" y="340"/>
                      </a:lnTo>
                      <a:lnTo>
                        <a:pt x="34" y="338"/>
                      </a:lnTo>
                      <a:lnTo>
                        <a:pt x="40" y="340"/>
                      </a:lnTo>
                      <a:close/>
                      <a:moveTo>
                        <a:pt x="436" y="8"/>
                      </a:moveTo>
                      <a:lnTo>
                        <a:pt x="436" y="14"/>
                      </a:lnTo>
                      <a:lnTo>
                        <a:pt x="436" y="14"/>
                      </a:lnTo>
                      <a:lnTo>
                        <a:pt x="434" y="8"/>
                      </a:lnTo>
                      <a:lnTo>
                        <a:pt x="436" y="8"/>
                      </a:lnTo>
                      <a:close/>
                      <a:moveTo>
                        <a:pt x="32" y="364"/>
                      </a:moveTo>
                      <a:lnTo>
                        <a:pt x="30" y="366"/>
                      </a:lnTo>
                      <a:lnTo>
                        <a:pt x="26" y="364"/>
                      </a:lnTo>
                      <a:lnTo>
                        <a:pt x="26" y="362"/>
                      </a:lnTo>
                      <a:lnTo>
                        <a:pt x="32" y="364"/>
                      </a:lnTo>
                      <a:close/>
                      <a:moveTo>
                        <a:pt x="462" y="4"/>
                      </a:moveTo>
                      <a:lnTo>
                        <a:pt x="462" y="10"/>
                      </a:lnTo>
                      <a:lnTo>
                        <a:pt x="460" y="10"/>
                      </a:lnTo>
                      <a:lnTo>
                        <a:pt x="460" y="4"/>
                      </a:lnTo>
                      <a:lnTo>
                        <a:pt x="462" y="4"/>
                      </a:lnTo>
                      <a:close/>
                      <a:moveTo>
                        <a:pt x="24" y="388"/>
                      </a:moveTo>
                      <a:lnTo>
                        <a:pt x="24" y="390"/>
                      </a:lnTo>
                      <a:lnTo>
                        <a:pt x="18" y="388"/>
                      </a:lnTo>
                      <a:lnTo>
                        <a:pt x="18" y="386"/>
                      </a:lnTo>
                      <a:lnTo>
                        <a:pt x="24" y="388"/>
                      </a:lnTo>
                      <a:close/>
                      <a:moveTo>
                        <a:pt x="488" y="2"/>
                      </a:moveTo>
                      <a:lnTo>
                        <a:pt x="488" y="8"/>
                      </a:lnTo>
                      <a:lnTo>
                        <a:pt x="486" y="8"/>
                      </a:lnTo>
                      <a:lnTo>
                        <a:pt x="486" y="2"/>
                      </a:lnTo>
                      <a:lnTo>
                        <a:pt x="488" y="2"/>
                      </a:lnTo>
                      <a:close/>
                      <a:moveTo>
                        <a:pt x="18" y="414"/>
                      </a:moveTo>
                      <a:lnTo>
                        <a:pt x="18" y="414"/>
                      </a:lnTo>
                      <a:lnTo>
                        <a:pt x="12" y="414"/>
                      </a:lnTo>
                      <a:lnTo>
                        <a:pt x="12" y="412"/>
                      </a:lnTo>
                      <a:lnTo>
                        <a:pt x="18" y="414"/>
                      </a:lnTo>
                      <a:close/>
                      <a:moveTo>
                        <a:pt x="512" y="0"/>
                      </a:moveTo>
                      <a:lnTo>
                        <a:pt x="514" y="6"/>
                      </a:lnTo>
                      <a:lnTo>
                        <a:pt x="512" y="6"/>
                      </a:lnTo>
                      <a:lnTo>
                        <a:pt x="512" y="0"/>
                      </a:lnTo>
                      <a:lnTo>
                        <a:pt x="512" y="0"/>
                      </a:lnTo>
                      <a:close/>
                      <a:moveTo>
                        <a:pt x="12" y="438"/>
                      </a:moveTo>
                      <a:lnTo>
                        <a:pt x="12" y="440"/>
                      </a:lnTo>
                      <a:lnTo>
                        <a:pt x="8" y="440"/>
                      </a:lnTo>
                      <a:lnTo>
                        <a:pt x="8" y="438"/>
                      </a:lnTo>
                      <a:lnTo>
                        <a:pt x="12" y="438"/>
                      </a:lnTo>
                      <a:close/>
                      <a:moveTo>
                        <a:pt x="538" y="0"/>
                      </a:moveTo>
                      <a:lnTo>
                        <a:pt x="538" y="6"/>
                      </a:lnTo>
                      <a:lnTo>
                        <a:pt x="536" y="6"/>
                      </a:lnTo>
                      <a:lnTo>
                        <a:pt x="536" y="0"/>
                      </a:lnTo>
                      <a:lnTo>
                        <a:pt x="538" y="0"/>
                      </a:lnTo>
                      <a:close/>
                      <a:moveTo>
                        <a:pt x="10" y="464"/>
                      </a:moveTo>
                      <a:lnTo>
                        <a:pt x="8" y="466"/>
                      </a:lnTo>
                      <a:lnTo>
                        <a:pt x="4" y="464"/>
                      </a:lnTo>
                      <a:lnTo>
                        <a:pt x="4" y="462"/>
                      </a:lnTo>
                      <a:lnTo>
                        <a:pt x="10" y="464"/>
                      </a:lnTo>
                      <a:close/>
                      <a:moveTo>
                        <a:pt x="564" y="2"/>
                      </a:moveTo>
                      <a:lnTo>
                        <a:pt x="564" y="8"/>
                      </a:lnTo>
                      <a:lnTo>
                        <a:pt x="562" y="8"/>
                      </a:lnTo>
                      <a:lnTo>
                        <a:pt x="562" y="2"/>
                      </a:lnTo>
                      <a:lnTo>
                        <a:pt x="564" y="2"/>
                      </a:lnTo>
                      <a:close/>
                      <a:moveTo>
                        <a:pt x="6" y="488"/>
                      </a:moveTo>
                      <a:lnTo>
                        <a:pt x="6" y="490"/>
                      </a:lnTo>
                      <a:lnTo>
                        <a:pt x="2" y="490"/>
                      </a:lnTo>
                      <a:lnTo>
                        <a:pt x="2" y="488"/>
                      </a:lnTo>
                      <a:lnTo>
                        <a:pt x="6" y="488"/>
                      </a:lnTo>
                      <a:close/>
                      <a:moveTo>
                        <a:pt x="590" y="4"/>
                      </a:moveTo>
                      <a:lnTo>
                        <a:pt x="590" y="10"/>
                      </a:lnTo>
                      <a:lnTo>
                        <a:pt x="588" y="10"/>
                      </a:lnTo>
                      <a:lnTo>
                        <a:pt x="588" y="4"/>
                      </a:lnTo>
                      <a:lnTo>
                        <a:pt x="590" y="4"/>
                      </a:lnTo>
                      <a:close/>
                      <a:moveTo>
                        <a:pt x="6" y="514"/>
                      </a:moveTo>
                      <a:lnTo>
                        <a:pt x="6" y="516"/>
                      </a:lnTo>
                      <a:lnTo>
                        <a:pt x="0" y="516"/>
                      </a:lnTo>
                      <a:lnTo>
                        <a:pt x="0" y="514"/>
                      </a:lnTo>
                      <a:lnTo>
                        <a:pt x="6" y="514"/>
                      </a:lnTo>
                      <a:close/>
                      <a:moveTo>
                        <a:pt x="616" y="8"/>
                      </a:moveTo>
                      <a:lnTo>
                        <a:pt x="614" y="14"/>
                      </a:lnTo>
                      <a:lnTo>
                        <a:pt x="614" y="14"/>
                      </a:lnTo>
                      <a:lnTo>
                        <a:pt x="614" y="8"/>
                      </a:lnTo>
                      <a:lnTo>
                        <a:pt x="616" y="8"/>
                      </a:lnTo>
                      <a:close/>
                      <a:moveTo>
                        <a:pt x="6" y="540"/>
                      </a:moveTo>
                      <a:lnTo>
                        <a:pt x="6" y="542"/>
                      </a:lnTo>
                      <a:lnTo>
                        <a:pt x="0" y="542"/>
                      </a:lnTo>
                      <a:lnTo>
                        <a:pt x="0" y="540"/>
                      </a:lnTo>
                      <a:lnTo>
                        <a:pt x="6" y="540"/>
                      </a:lnTo>
                      <a:close/>
                      <a:moveTo>
                        <a:pt x="642" y="12"/>
                      </a:moveTo>
                      <a:lnTo>
                        <a:pt x="640" y="18"/>
                      </a:lnTo>
                      <a:lnTo>
                        <a:pt x="638" y="18"/>
                      </a:lnTo>
                      <a:lnTo>
                        <a:pt x="640" y="12"/>
                      </a:lnTo>
                      <a:lnTo>
                        <a:pt x="642" y="12"/>
                      </a:lnTo>
                      <a:close/>
                      <a:moveTo>
                        <a:pt x="6" y="566"/>
                      </a:moveTo>
                      <a:lnTo>
                        <a:pt x="6" y="568"/>
                      </a:lnTo>
                      <a:lnTo>
                        <a:pt x="2" y="568"/>
                      </a:lnTo>
                      <a:lnTo>
                        <a:pt x="2" y="566"/>
                      </a:lnTo>
                      <a:lnTo>
                        <a:pt x="6" y="566"/>
                      </a:lnTo>
                      <a:close/>
                      <a:moveTo>
                        <a:pt x="666" y="20"/>
                      </a:moveTo>
                      <a:lnTo>
                        <a:pt x="664" y="24"/>
                      </a:lnTo>
                      <a:lnTo>
                        <a:pt x="664" y="24"/>
                      </a:lnTo>
                      <a:lnTo>
                        <a:pt x="664" y="18"/>
                      </a:lnTo>
                      <a:lnTo>
                        <a:pt x="666" y="20"/>
                      </a:lnTo>
                      <a:close/>
                      <a:moveTo>
                        <a:pt x="10" y="590"/>
                      </a:moveTo>
                      <a:lnTo>
                        <a:pt x="10" y="592"/>
                      </a:lnTo>
                      <a:lnTo>
                        <a:pt x="4" y="594"/>
                      </a:lnTo>
                      <a:lnTo>
                        <a:pt x="4" y="592"/>
                      </a:lnTo>
                      <a:lnTo>
                        <a:pt x="10" y="590"/>
                      </a:lnTo>
                      <a:close/>
                      <a:moveTo>
                        <a:pt x="692" y="26"/>
                      </a:moveTo>
                      <a:lnTo>
                        <a:pt x="690" y="32"/>
                      </a:lnTo>
                      <a:lnTo>
                        <a:pt x="688" y="32"/>
                      </a:lnTo>
                      <a:lnTo>
                        <a:pt x="690" y="26"/>
                      </a:lnTo>
                      <a:lnTo>
                        <a:pt x="692" y="26"/>
                      </a:lnTo>
                      <a:close/>
                      <a:moveTo>
                        <a:pt x="12" y="616"/>
                      </a:moveTo>
                      <a:lnTo>
                        <a:pt x="14" y="618"/>
                      </a:lnTo>
                      <a:lnTo>
                        <a:pt x="8" y="618"/>
                      </a:lnTo>
                      <a:lnTo>
                        <a:pt x="8" y="618"/>
                      </a:lnTo>
                      <a:lnTo>
                        <a:pt x="12" y="616"/>
                      </a:lnTo>
                      <a:close/>
                      <a:moveTo>
                        <a:pt x="716" y="36"/>
                      </a:moveTo>
                      <a:lnTo>
                        <a:pt x="714" y="40"/>
                      </a:lnTo>
                      <a:lnTo>
                        <a:pt x="712" y="40"/>
                      </a:lnTo>
                      <a:lnTo>
                        <a:pt x="714" y="34"/>
                      </a:lnTo>
                      <a:lnTo>
                        <a:pt x="716" y="36"/>
                      </a:lnTo>
                      <a:close/>
                      <a:moveTo>
                        <a:pt x="18" y="642"/>
                      </a:moveTo>
                      <a:lnTo>
                        <a:pt x="18" y="644"/>
                      </a:lnTo>
                      <a:lnTo>
                        <a:pt x="12" y="644"/>
                      </a:lnTo>
                      <a:lnTo>
                        <a:pt x="12" y="642"/>
                      </a:lnTo>
                      <a:lnTo>
                        <a:pt x="18" y="642"/>
                      </a:lnTo>
                      <a:close/>
                      <a:moveTo>
                        <a:pt x="740" y="46"/>
                      </a:moveTo>
                      <a:lnTo>
                        <a:pt x="738" y="50"/>
                      </a:lnTo>
                      <a:lnTo>
                        <a:pt x="736" y="50"/>
                      </a:lnTo>
                      <a:lnTo>
                        <a:pt x="738" y="44"/>
                      </a:lnTo>
                      <a:lnTo>
                        <a:pt x="740" y="46"/>
                      </a:lnTo>
                      <a:close/>
                      <a:moveTo>
                        <a:pt x="24" y="666"/>
                      </a:moveTo>
                      <a:lnTo>
                        <a:pt x="24" y="668"/>
                      </a:lnTo>
                      <a:lnTo>
                        <a:pt x="20" y="670"/>
                      </a:lnTo>
                      <a:lnTo>
                        <a:pt x="18" y="668"/>
                      </a:lnTo>
                      <a:lnTo>
                        <a:pt x="24" y="666"/>
                      </a:lnTo>
                      <a:close/>
                      <a:moveTo>
                        <a:pt x="762" y="56"/>
                      </a:moveTo>
                      <a:lnTo>
                        <a:pt x="760" y="62"/>
                      </a:lnTo>
                      <a:lnTo>
                        <a:pt x="758" y="60"/>
                      </a:lnTo>
                      <a:lnTo>
                        <a:pt x="762" y="56"/>
                      </a:lnTo>
                      <a:lnTo>
                        <a:pt x="762" y="56"/>
                      </a:lnTo>
                      <a:close/>
                      <a:moveTo>
                        <a:pt x="32" y="690"/>
                      </a:moveTo>
                      <a:lnTo>
                        <a:pt x="32" y="692"/>
                      </a:lnTo>
                      <a:lnTo>
                        <a:pt x="26" y="694"/>
                      </a:lnTo>
                      <a:lnTo>
                        <a:pt x="26" y="692"/>
                      </a:lnTo>
                      <a:lnTo>
                        <a:pt x="32" y="690"/>
                      </a:lnTo>
                      <a:close/>
                      <a:moveTo>
                        <a:pt x="786" y="68"/>
                      </a:moveTo>
                      <a:lnTo>
                        <a:pt x="782" y="74"/>
                      </a:lnTo>
                      <a:lnTo>
                        <a:pt x="782" y="72"/>
                      </a:lnTo>
                      <a:lnTo>
                        <a:pt x="784" y="68"/>
                      </a:lnTo>
                      <a:lnTo>
                        <a:pt x="786" y="68"/>
                      </a:lnTo>
                      <a:close/>
                      <a:moveTo>
                        <a:pt x="40" y="714"/>
                      </a:moveTo>
                      <a:lnTo>
                        <a:pt x="40" y="716"/>
                      </a:lnTo>
                      <a:lnTo>
                        <a:pt x="36" y="718"/>
                      </a:lnTo>
                      <a:lnTo>
                        <a:pt x="36" y="716"/>
                      </a:lnTo>
                      <a:lnTo>
                        <a:pt x="40" y="714"/>
                      </a:lnTo>
                      <a:close/>
                      <a:moveTo>
                        <a:pt x="808" y="82"/>
                      </a:moveTo>
                      <a:lnTo>
                        <a:pt x="804" y="86"/>
                      </a:lnTo>
                      <a:lnTo>
                        <a:pt x="804" y="86"/>
                      </a:lnTo>
                      <a:lnTo>
                        <a:pt x="806" y="80"/>
                      </a:lnTo>
                      <a:lnTo>
                        <a:pt x="808" y="82"/>
                      </a:lnTo>
                      <a:close/>
                      <a:moveTo>
                        <a:pt x="50" y="738"/>
                      </a:moveTo>
                      <a:lnTo>
                        <a:pt x="50" y="740"/>
                      </a:lnTo>
                      <a:lnTo>
                        <a:pt x="46" y="742"/>
                      </a:lnTo>
                      <a:lnTo>
                        <a:pt x="44" y="740"/>
                      </a:lnTo>
                      <a:lnTo>
                        <a:pt x="50" y="738"/>
                      </a:lnTo>
                      <a:close/>
                      <a:moveTo>
                        <a:pt x="830" y="96"/>
                      </a:moveTo>
                      <a:lnTo>
                        <a:pt x="826" y="100"/>
                      </a:lnTo>
                      <a:lnTo>
                        <a:pt x="824" y="100"/>
                      </a:lnTo>
                      <a:lnTo>
                        <a:pt x="828" y="96"/>
                      </a:lnTo>
                      <a:lnTo>
                        <a:pt x="830" y="96"/>
                      </a:lnTo>
                      <a:close/>
                      <a:moveTo>
                        <a:pt x="60" y="762"/>
                      </a:moveTo>
                      <a:lnTo>
                        <a:pt x="62" y="762"/>
                      </a:lnTo>
                      <a:lnTo>
                        <a:pt x="56" y="766"/>
                      </a:lnTo>
                      <a:lnTo>
                        <a:pt x="56" y="764"/>
                      </a:lnTo>
                      <a:lnTo>
                        <a:pt x="60" y="762"/>
                      </a:lnTo>
                      <a:close/>
                      <a:moveTo>
                        <a:pt x="850" y="112"/>
                      </a:moveTo>
                      <a:lnTo>
                        <a:pt x="846" y="116"/>
                      </a:lnTo>
                      <a:lnTo>
                        <a:pt x="846" y="114"/>
                      </a:lnTo>
                      <a:lnTo>
                        <a:pt x="848" y="110"/>
                      </a:lnTo>
                      <a:lnTo>
                        <a:pt x="850" y="112"/>
                      </a:lnTo>
                      <a:close/>
                      <a:moveTo>
                        <a:pt x="72" y="784"/>
                      </a:moveTo>
                      <a:lnTo>
                        <a:pt x="74" y="786"/>
                      </a:lnTo>
                      <a:lnTo>
                        <a:pt x="70" y="788"/>
                      </a:lnTo>
                      <a:lnTo>
                        <a:pt x="68" y="786"/>
                      </a:lnTo>
                      <a:lnTo>
                        <a:pt x="72" y="784"/>
                      </a:lnTo>
                      <a:close/>
                      <a:moveTo>
                        <a:pt x="870" y="128"/>
                      </a:moveTo>
                      <a:lnTo>
                        <a:pt x="866" y="132"/>
                      </a:lnTo>
                      <a:lnTo>
                        <a:pt x="866" y="130"/>
                      </a:lnTo>
                      <a:lnTo>
                        <a:pt x="868" y="126"/>
                      </a:lnTo>
                      <a:lnTo>
                        <a:pt x="870" y="128"/>
                      </a:lnTo>
                      <a:close/>
                      <a:moveTo>
                        <a:pt x="86" y="806"/>
                      </a:moveTo>
                      <a:lnTo>
                        <a:pt x="88" y="808"/>
                      </a:lnTo>
                      <a:lnTo>
                        <a:pt x="82" y="810"/>
                      </a:lnTo>
                      <a:lnTo>
                        <a:pt x="82" y="808"/>
                      </a:lnTo>
                      <a:lnTo>
                        <a:pt x="86" y="806"/>
                      </a:lnTo>
                      <a:close/>
                      <a:moveTo>
                        <a:pt x="890" y="146"/>
                      </a:moveTo>
                      <a:lnTo>
                        <a:pt x="886" y="150"/>
                      </a:lnTo>
                      <a:lnTo>
                        <a:pt x="884" y="148"/>
                      </a:lnTo>
                      <a:lnTo>
                        <a:pt x="888" y="144"/>
                      </a:lnTo>
                      <a:lnTo>
                        <a:pt x="890" y="146"/>
                      </a:lnTo>
                      <a:close/>
                      <a:moveTo>
                        <a:pt x="100" y="826"/>
                      </a:moveTo>
                      <a:lnTo>
                        <a:pt x="102" y="828"/>
                      </a:lnTo>
                      <a:lnTo>
                        <a:pt x="96" y="832"/>
                      </a:lnTo>
                      <a:lnTo>
                        <a:pt x="96" y="830"/>
                      </a:lnTo>
                      <a:lnTo>
                        <a:pt x="100" y="826"/>
                      </a:lnTo>
                      <a:close/>
                      <a:moveTo>
                        <a:pt x="908" y="164"/>
                      </a:moveTo>
                      <a:lnTo>
                        <a:pt x="904" y="168"/>
                      </a:lnTo>
                      <a:lnTo>
                        <a:pt x="902" y="166"/>
                      </a:lnTo>
                      <a:lnTo>
                        <a:pt x="906" y="162"/>
                      </a:lnTo>
                      <a:lnTo>
                        <a:pt x="908" y="164"/>
                      </a:lnTo>
                      <a:close/>
                      <a:moveTo>
                        <a:pt x="116" y="848"/>
                      </a:moveTo>
                      <a:lnTo>
                        <a:pt x="116" y="848"/>
                      </a:lnTo>
                      <a:lnTo>
                        <a:pt x="112" y="852"/>
                      </a:lnTo>
                      <a:lnTo>
                        <a:pt x="112" y="850"/>
                      </a:lnTo>
                      <a:lnTo>
                        <a:pt x="116" y="848"/>
                      </a:lnTo>
                      <a:close/>
                      <a:moveTo>
                        <a:pt x="924" y="182"/>
                      </a:moveTo>
                      <a:lnTo>
                        <a:pt x="920" y="186"/>
                      </a:lnTo>
                      <a:lnTo>
                        <a:pt x="920" y="186"/>
                      </a:lnTo>
                      <a:lnTo>
                        <a:pt x="924" y="182"/>
                      </a:lnTo>
                      <a:lnTo>
                        <a:pt x="924" y="182"/>
                      </a:lnTo>
                      <a:close/>
                      <a:moveTo>
                        <a:pt x="134" y="868"/>
                      </a:moveTo>
                      <a:lnTo>
                        <a:pt x="128" y="872"/>
                      </a:lnTo>
                      <a:lnTo>
                        <a:pt x="128" y="870"/>
                      </a:lnTo>
                      <a:lnTo>
                        <a:pt x="132" y="868"/>
                      </a:lnTo>
                      <a:lnTo>
                        <a:pt x="134" y="868"/>
                      </a:lnTo>
                      <a:close/>
                      <a:moveTo>
                        <a:pt x="940" y="200"/>
                      </a:moveTo>
                      <a:lnTo>
                        <a:pt x="940" y="202"/>
                      </a:lnTo>
                      <a:lnTo>
                        <a:pt x="936" y="206"/>
                      </a:lnTo>
                      <a:lnTo>
                        <a:pt x="936" y="204"/>
                      </a:lnTo>
                      <a:lnTo>
                        <a:pt x="940" y="200"/>
                      </a:lnTo>
                      <a:close/>
                      <a:moveTo>
                        <a:pt x="150" y="888"/>
                      </a:moveTo>
                      <a:lnTo>
                        <a:pt x="146" y="892"/>
                      </a:lnTo>
                      <a:lnTo>
                        <a:pt x="146" y="890"/>
                      </a:lnTo>
                      <a:lnTo>
                        <a:pt x="150" y="886"/>
                      </a:lnTo>
                      <a:lnTo>
                        <a:pt x="150" y="888"/>
                      </a:lnTo>
                      <a:close/>
                      <a:moveTo>
                        <a:pt x="956" y="222"/>
                      </a:moveTo>
                      <a:lnTo>
                        <a:pt x="956" y="224"/>
                      </a:lnTo>
                      <a:lnTo>
                        <a:pt x="952" y="226"/>
                      </a:lnTo>
                      <a:lnTo>
                        <a:pt x="950" y="224"/>
                      </a:lnTo>
                      <a:lnTo>
                        <a:pt x="956" y="222"/>
                      </a:lnTo>
                      <a:close/>
                      <a:moveTo>
                        <a:pt x="168" y="906"/>
                      </a:moveTo>
                      <a:lnTo>
                        <a:pt x="164" y="910"/>
                      </a:lnTo>
                      <a:lnTo>
                        <a:pt x="164" y="908"/>
                      </a:lnTo>
                      <a:lnTo>
                        <a:pt x="168" y="904"/>
                      </a:lnTo>
                      <a:lnTo>
                        <a:pt x="168" y="906"/>
                      </a:lnTo>
                      <a:close/>
                      <a:moveTo>
                        <a:pt x="970" y="242"/>
                      </a:moveTo>
                      <a:lnTo>
                        <a:pt x="970" y="244"/>
                      </a:lnTo>
                      <a:lnTo>
                        <a:pt x="966" y="248"/>
                      </a:lnTo>
                      <a:lnTo>
                        <a:pt x="966" y="246"/>
                      </a:lnTo>
                      <a:lnTo>
                        <a:pt x="970" y="242"/>
                      </a:lnTo>
                      <a:close/>
                      <a:moveTo>
                        <a:pt x="188" y="922"/>
                      </a:moveTo>
                      <a:lnTo>
                        <a:pt x="184" y="926"/>
                      </a:lnTo>
                      <a:lnTo>
                        <a:pt x="182" y="926"/>
                      </a:lnTo>
                      <a:lnTo>
                        <a:pt x="186" y="922"/>
                      </a:lnTo>
                      <a:lnTo>
                        <a:pt x="188" y="922"/>
                      </a:lnTo>
                      <a:close/>
                      <a:moveTo>
                        <a:pt x="984" y="266"/>
                      </a:moveTo>
                      <a:lnTo>
                        <a:pt x="984" y="266"/>
                      </a:lnTo>
                      <a:lnTo>
                        <a:pt x="980" y="270"/>
                      </a:lnTo>
                      <a:lnTo>
                        <a:pt x="978" y="268"/>
                      </a:lnTo>
                      <a:lnTo>
                        <a:pt x="984" y="266"/>
                      </a:lnTo>
                      <a:close/>
                      <a:moveTo>
                        <a:pt x="208" y="938"/>
                      </a:moveTo>
                      <a:lnTo>
                        <a:pt x="204" y="944"/>
                      </a:lnTo>
                      <a:lnTo>
                        <a:pt x="202" y="942"/>
                      </a:lnTo>
                      <a:lnTo>
                        <a:pt x="206" y="938"/>
                      </a:lnTo>
                      <a:lnTo>
                        <a:pt x="208" y="938"/>
                      </a:lnTo>
                      <a:close/>
                      <a:moveTo>
                        <a:pt x="996" y="288"/>
                      </a:moveTo>
                      <a:lnTo>
                        <a:pt x="996" y="290"/>
                      </a:lnTo>
                      <a:lnTo>
                        <a:pt x="992" y="292"/>
                      </a:lnTo>
                      <a:lnTo>
                        <a:pt x="990" y="290"/>
                      </a:lnTo>
                      <a:lnTo>
                        <a:pt x="996" y="288"/>
                      </a:lnTo>
                      <a:close/>
                      <a:moveTo>
                        <a:pt x="228" y="954"/>
                      </a:moveTo>
                      <a:lnTo>
                        <a:pt x="224" y="958"/>
                      </a:lnTo>
                      <a:lnTo>
                        <a:pt x="224" y="958"/>
                      </a:lnTo>
                      <a:lnTo>
                        <a:pt x="226" y="952"/>
                      </a:lnTo>
                      <a:lnTo>
                        <a:pt x="228" y="954"/>
                      </a:lnTo>
                      <a:close/>
                      <a:moveTo>
                        <a:pt x="1006" y="312"/>
                      </a:moveTo>
                      <a:lnTo>
                        <a:pt x="1008" y="312"/>
                      </a:lnTo>
                      <a:lnTo>
                        <a:pt x="1002" y="314"/>
                      </a:lnTo>
                      <a:lnTo>
                        <a:pt x="1002" y="314"/>
                      </a:lnTo>
                      <a:lnTo>
                        <a:pt x="1006" y="312"/>
                      </a:lnTo>
                      <a:close/>
                      <a:moveTo>
                        <a:pt x="250" y="968"/>
                      </a:moveTo>
                      <a:lnTo>
                        <a:pt x="246" y="972"/>
                      </a:lnTo>
                      <a:lnTo>
                        <a:pt x="244" y="972"/>
                      </a:lnTo>
                      <a:lnTo>
                        <a:pt x="248" y="968"/>
                      </a:lnTo>
                      <a:lnTo>
                        <a:pt x="250" y="968"/>
                      </a:lnTo>
                      <a:close/>
                      <a:moveTo>
                        <a:pt x="1016" y="334"/>
                      </a:moveTo>
                      <a:lnTo>
                        <a:pt x="1018" y="336"/>
                      </a:lnTo>
                      <a:lnTo>
                        <a:pt x="1012" y="338"/>
                      </a:lnTo>
                      <a:lnTo>
                        <a:pt x="1012" y="336"/>
                      </a:lnTo>
                      <a:lnTo>
                        <a:pt x="1016" y="334"/>
                      </a:lnTo>
                      <a:close/>
                      <a:moveTo>
                        <a:pt x="272" y="982"/>
                      </a:moveTo>
                      <a:lnTo>
                        <a:pt x="268" y="986"/>
                      </a:lnTo>
                      <a:lnTo>
                        <a:pt x="266" y="986"/>
                      </a:lnTo>
                      <a:lnTo>
                        <a:pt x="270" y="980"/>
                      </a:lnTo>
                      <a:lnTo>
                        <a:pt x="272" y="982"/>
                      </a:lnTo>
                      <a:close/>
                      <a:moveTo>
                        <a:pt x="1026" y="360"/>
                      </a:moveTo>
                      <a:lnTo>
                        <a:pt x="1026" y="360"/>
                      </a:lnTo>
                      <a:lnTo>
                        <a:pt x="1020" y="362"/>
                      </a:lnTo>
                      <a:lnTo>
                        <a:pt x="1020" y="360"/>
                      </a:lnTo>
                      <a:lnTo>
                        <a:pt x="1026" y="360"/>
                      </a:lnTo>
                      <a:close/>
                      <a:moveTo>
                        <a:pt x="294" y="994"/>
                      </a:moveTo>
                      <a:lnTo>
                        <a:pt x="292" y="998"/>
                      </a:lnTo>
                      <a:lnTo>
                        <a:pt x="290" y="998"/>
                      </a:lnTo>
                      <a:lnTo>
                        <a:pt x="292" y="992"/>
                      </a:lnTo>
                      <a:lnTo>
                        <a:pt x="294" y="994"/>
                      </a:lnTo>
                      <a:close/>
                      <a:moveTo>
                        <a:pt x="1034" y="384"/>
                      </a:moveTo>
                      <a:lnTo>
                        <a:pt x="1034" y="386"/>
                      </a:lnTo>
                      <a:lnTo>
                        <a:pt x="1028" y="388"/>
                      </a:lnTo>
                      <a:lnTo>
                        <a:pt x="1028" y="386"/>
                      </a:lnTo>
                      <a:lnTo>
                        <a:pt x="1034" y="384"/>
                      </a:lnTo>
                      <a:close/>
                      <a:moveTo>
                        <a:pt x="318" y="1004"/>
                      </a:moveTo>
                      <a:lnTo>
                        <a:pt x="314" y="1010"/>
                      </a:lnTo>
                      <a:lnTo>
                        <a:pt x="314" y="1008"/>
                      </a:lnTo>
                      <a:lnTo>
                        <a:pt x="316" y="1004"/>
                      </a:lnTo>
                      <a:lnTo>
                        <a:pt x="318" y="1004"/>
                      </a:lnTo>
                      <a:close/>
                      <a:moveTo>
                        <a:pt x="1040" y="408"/>
                      </a:moveTo>
                      <a:lnTo>
                        <a:pt x="1040" y="410"/>
                      </a:lnTo>
                      <a:lnTo>
                        <a:pt x="1034" y="412"/>
                      </a:lnTo>
                      <a:lnTo>
                        <a:pt x="1034" y="410"/>
                      </a:lnTo>
                      <a:lnTo>
                        <a:pt x="1040" y="408"/>
                      </a:lnTo>
                      <a:close/>
                      <a:moveTo>
                        <a:pt x="340" y="1014"/>
                      </a:moveTo>
                      <a:lnTo>
                        <a:pt x="338" y="1018"/>
                      </a:lnTo>
                      <a:lnTo>
                        <a:pt x="338" y="1018"/>
                      </a:lnTo>
                      <a:lnTo>
                        <a:pt x="340" y="1014"/>
                      </a:lnTo>
                      <a:lnTo>
                        <a:pt x="340" y="1014"/>
                      </a:lnTo>
                      <a:close/>
                      <a:moveTo>
                        <a:pt x="1044" y="434"/>
                      </a:moveTo>
                      <a:lnTo>
                        <a:pt x="1044" y="436"/>
                      </a:lnTo>
                      <a:lnTo>
                        <a:pt x="1040" y="436"/>
                      </a:lnTo>
                      <a:lnTo>
                        <a:pt x="1040" y="436"/>
                      </a:lnTo>
                      <a:lnTo>
                        <a:pt x="1044" y="434"/>
                      </a:lnTo>
                      <a:close/>
                      <a:moveTo>
                        <a:pt x="366" y="1022"/>
                      </a:moveTo>
                      <a:lnTo>
                        <a:pt x="364" y="1028"/>
                      </a:lnTo>
                      <a:lnTo>
                        <a:pt x="362" y="1026"/>
                      </a:lnTo>
                      <a:lnTo>
                        <a:pt x="364" y="1022"/>
                      </a:lnTo>
                      <a:lnTo>
                        <a:pt x="366" y="1022"/>
                      </a:lnTo>
                      <a:close/>
                      <a:moveTo>
                        <a:pt x="1048" y="460"/>
                      </a:moveTo>
                      <a:lnTo>
                        <a:pt x="1048" y="462"/>
                      </a:lnTo>
                      <a:lnTo>
                        <a:pt x="1044" y="462"/>
                      </a:lnTo>
                      <a:lnTo>
                        <a:pt x="1042" y="460"/>
                      </a:lnTo>
                      <a:lnTo>
                        <a:pt x="1048" y="460"/>
                      </a:lnTo>
                      <a:close/>
                      <a:moveTo>
                        <a:pt x="390" y="1030"/>
                      </a:moveTo>
                      <a:lnTo>
                        <a:pt x="388" y="1034"/>
                      </a:lnTo>
                      <a:lnTo>
                        <a:pt x="386" y="1034"/>
                      </a:lnTo>
                      <a:lnTo>
                        <a:pt x="388" y="1028"/>
                      </a:lnTo>
                      <a:lnTo>
                        <a:pt x="390" y="1030"/>
                      </a:lnTo>
                      <a:close/>
                      <a:moveTo>
                        <a:pt x="1052" y="486"/>
                      </a:moveTo>
                      <a:lnTo>
                        <a:pt x="1052" y="488"/>
                      </a:lnTo>
                      <a:lnTo>
                        <a:pt x="1046" y="488"/>
                      </a:lnTo>
                      <a:lnTo>
                        <a:pt x="1046" y="486"/>
                      </a:lnTo>
                      <a:lnTo>
                        <a:pt x="1052" y="486"/>
                      </a:lnTo>
                      <a:close/>
                      <a:moveTo>
                        <a:pt x="414" y="1036"/>
                      </a:moveTo>
                      <a:lnTo>
                        <a:pt x="414" y="1040"/>
                      </a:lnTo>
                      <a:lnTo>
                        <a:pt x="412" y="1040"/>
                      </a:lnTo>
                      <a:lnTo>
                        <a:pt x="412" y="1036"/>
                      </a:lnTo>
                      <a:lnTo>
                        <a:pt x="414" y="1036"/>
                      </a:lnTo>
                      <a:close/>
                      <a:moveTo>
                        <a:pt x="1052" y="512"/>
                      </a:moveTo>
                      <a:lnTo>
                        <a:pt x="1052" y="512"/>
                      </a:lnTo>
                      <a:lnTo>
                        <a:pt x="1046" y="514"/>
                      </a:lnTo>
                      <a:lnTo>
                        <a:pt x="1046" y="512"/>
                      </a:lnTo>
                      <a:lnTo>
                        <a:pt x="1052" y="512"/>
                      </a:lnTo>
                      <a:close/>
                      <a:moveTo>
                        <a:pt x="440" y="1040"/>
                      </a:moveTo>
                      <a:lnTo>
                        <a:pt x="438" y="1046"/>
                      </a:lnTo>
                      <a:lnTo>
                        <a:pt x="436" y="1046"/>
                      </a:lnTo>
                      <a:lnTo>
                        <a:pt x="438" y="1040"/>
                      </a:lnTo>
                      <a:lnTo>
                        <a:pt x="440" y="1040"/>
                      </a:lnTo>
                      <a:close/>
                      <a:moveTo>
                        <a:pt x="1052" y="536"/>
                      </a:moveTo>
                      <a:lnTo>
                        <a:pt x="1052" y="538"/>
                      </a:lnTo>
                      <a:lnTo>
                        <a:pt x="1048" y="538"/>
                      </a:lnTo>
                      <a:lnTo>
                        <a:pt x="1048" y="536"/>
                      </a:lnTo>
                      <a:lnTo>
                        <a:pt x="1052" y="536"/>
                      </a:lnTo>
                      <a:close/>
                      <a:moveTo>
                        <a:pt x="464" y="1044"/>
                      </a:moveTo>
                      <a:lnTo>
                        <a:pt x="464" y="1050"/>
                      </a:lnTo>
                      <a:lnTo>
                        <a:pt x="462" y="1050"/>
                      </a:lnTo>
                      <a:lnTo>
                        <a:pt x="464" y="1044"/>
                      </a:lnTo>
                      <a:lnTo>
                        <a:pt x="464" y="1044"/>
                      </a:lnTo>
                      <a:close/>
                      <a:moveTo>
                        <a:pt x="1052" y="562"/>
                      </a:moveTo>
                      <a:lnTo>
                        <a:pt x="1052" y="564"/>
                      </a:lnTo>
                      <a:lnTo>
                        <a:pt x="1046" y="564"/>
                      </a:lnTo>
                      <a:lnTo>
                        <a:pt x="1046" y="562"/>
                      </a:lnTo>
                      <a:lnTo>
                        <a:pt x="1052" y="562"/>
                      </a:lnTo>
                      <a:close/>
                      <a:moveTo>
                        <a:pt x="490" y="1046"/>
                      </a:moveTo>
                      <a:lnTo>
                        <a:pt x="490" y="1052"/>
                      </a:lnTo>
                      <a:lnTo>
                        <a:pt x="488" y="1052"/>
                      </a:lnTo>
                      <a:lnTo>
                        <a:pt x="488" y="1046"/>
                      </a:lnTo>
                      <a:lnTo>
                        <a:pt x="490" y="1046"/>
                      </a:lnTo>
                      <a:close/>
                      <a:moveTo>
                        <a:pt x="1050" y="588"/>
                      </a:moveTo>
                      <a:lnTo>
                        <a:pt x="1048" y="590"/>
                      </a:lnTo>
                      <a:lnTo>
                        <a:pt x="1044" y="590"/>
                      </a:lnTo>
                      <a:lnTo>
                        <a:pt x="1044" y="588"/>
                      </a:lnTo>
                      <a:lnTo>
                        <a:pt x="1050" y="588"/>
                      </a:lnTo>
                      <a:close/>
                      <a:moveTo>
                        <a:pt x="516" y="1048"/>
                      </a:moveTo>
                      <a:lnTo>
                        <a:pt x="516" y="1054"/>
                      </a:lnTo>
                      <a:lnTo>
                        <a:pt x="514" y="1052"/>
                      </a:lnTo>
                      <a:lnTo>
                        <a:pt x="514" y="1048"/>
                      </a:lnTo>
                      <a:lnTo>
                        <a:pt x="516" y="1048"/>
                      </a:lnTo>
                      <a:close/>
                      <a:moveTo>
                        <a:pt x="1046" y="614"/>
                      </a:moveTo>
                      <a:lnTo>
                        <a:pt x="1046" y="616"/>
                      </a:lnTo>
                      <a:lnTo>
                        <a:pt x="1040" y="614"/>
                      </a:lnTo>
                      <a:lnTo>
                        <a:pt x="1040" y="614"/>
                      </a:lnTo>
                      <a:lnTo>
                        <a:pt x="1046" y="614"/>
                      </a:lnTo>
                      <a:close/>
                      <a:moveTo>
                        <a:pt x="542" y="1048"/>
                      </a:moveTo>
                      <a:lnTo>
                        <a:pt x="542" y="1052"/>
                      </a:lnTo>
                      <a:lnTo>
                        <a:pt x="540" y="1052"/>
                      </a:lnTo>
                      <a:lnTo>
                        <a:pt x="540" y="1048"/>
                      </a:lnTo>
                      <a:lnTo>
                        <a:pt x="542" y="1048"/>
                      </a:lnTo>
                      <a:close/>
                      <a:moveTo>
                        <a:pt x="1040" y="640"/>
                      </a:moveTo>
                      <a:lnTo>
                        <a:pt x="1040" y="642"/>
                      </a:lnTo>
                      <a:lnTo>
                        <a:pt x="1034" y="640"/>
                      </a:lnTo>
                      <a:lnTo>
                        <a:pt x="1036" y="638"/>
                      </a:lnTo>
                      <a:lnTo>
                        <a:pt x="1040" y="640"/>
                      </a:lnTo>
                      <a:close/>
                      <a:moveTo>
                        <a:pt x="566" y="1046"/>
                      </a:moveTo>
                      <a:lnTo>
                        <a:pt x="568" y="1052"/>
                      </a:lnTo>
                      <a:lnTo>
                        <a:pt x="566" y="1052"/>
                      </a:lnTo>
                      <a:lnTo>
                        <a:pt x="566" y="1046"/>
                      </a:lnTo>
                      <a:lnTo>
                        <a:pt x="566" y="1046"/>
                      </a:lnTo>
                      <a:close/>
                      <a:moveTo>
                        <a:pt x="1034" y="664"/>
                      </a:moveTo>
                      <a:lnTo>
                        <a:pt x="1034" y="666"/>
                      </a:lnTo>
                      <a:lnTo>
                        <a:pt x="1028" y="664"/>
                      </a:lnTo>
                      <a:lnTo>
                        <a:pt x="1028" y="664"/>
                      </a:lnTo>
                      <a:lnTo>
                        <a:pt x="1034" y="664"/>
                      </a:lnTo>
                      <a:close/>
                      <a:moveTo>
                        <a:pt x="592" y="1044"/>
                      </a:moveTo>
                      <a:lnTo>
                        <a:pt x="594" y="1048"/>
                      </a:lnTo>
                      <a:lnTo>
                        <a:pt x="592" y="1050"/>
                      </a:lnTo>
                      <a:lnTo>
                        <a:pt x="590" y="1044"/>
                      </a:lnTo>
                      <a:lnTo>
                        <a:pt x="592" y="1044"/>
                      </a:lnTo>
                      <a:close/>
                      <a:moveTo>
                        <a:pt x="1026" y="690"/>
                      </a:moveTo>
                      <a:lnTo>
                        <a:pt x="1026" y="692"/>
                      </a:lnTo>
                      <a:lnTo>
                        <a:pt x="1022" y="690"/>
                      </a:lnTo>
                      <a:lnTo>
                        <a:pt x="1022" y="688"/>
                      </a:lnTo>
                      <a:lnTo>
                        <a:pt x="1026" y="690"/>
                      </a:lnTo>
                      <a:close/>
                      <a:moveTo>
                        <a:pt x="618" y="1040"/>
                      </a:moveTo>
                      <a:lnTo>
                        <a:pt x="618" y="1046"/>
                      </a:lnTo>
                      <a:lnTo>
                        <a:pt x="616" y="1046"/>
                      </a:lnTo>
                      <a:lnTo>
                        <a:pt x="616" y="1040"/>
                      </a:lnTo>
                      <a:lnTo>
                        <a:pt x="618" y="1040"/>
                      </a:lnTo>
                      <a:close/>
                      <a:moveTo>
                        <a:pt x="1018" y="714"/>
                      </a:moveTo>
                      <a:lnTo>
                        <a:pt x="1018" y="716"/>
                      </a:lnTo>
                      <a:lnTo>
                        <a:pt x="1012" y="714"/>
                      </a:lnTo>
                      <a:lnTo>
                        <a:pt x="1014" y="712"/>
                      </a:lnTo>
                      <a:lnTo>
                        <a:pt x="1018" y="714"/>
                      </a:lnTo>
                      <a:close/>
                      <a:moveTo>
                        <a:pt x="642" y="1034"/>
                      </a:moveTo>
                      <a:lnTo>
                        <a:pt x="644" y="1040"/>
                      </a:lnTo>
                      <a:lnTo>
                        <a:pt x="642" y="1040"/>
                      </a:lnTo>
                      <a:lnTo>
                        <a:pt x="640" y="1034"/>
                      </a:lnTo>
                      <a:lnTo>
                        <a:pt x="642" y="1034"/>
                      </a:lnTo>
                      <a:close/>
                      <a:moveTo>
                        <a:pt x="1008" y="738"/>
                      </a:moveTo>
                      <a:lnTo>
                        <a:pt x="1008" y="740"/>
                      </a:lnTo>
                      <a:lnTo>
                        <a:pt x="1002" y="738"/>
                      </a:lnTo>
                      <a:lnTo>
                        <a:pt x="1004" y="736"/>
                      </a:lnTo>
                      <a:lnTo>
                        <a:pt x="1008" y="738"/>
                      </a:lnTo>
                      <a:close/>
                      <a:moveTo>
                        <a:pt x="668" y="1028"/>
                      </a:moveTo>
                      <a:lnTo>
                        <a:pt x="668" y="1034"/>
                      </a:lnTo>
                      <a:lnTo>
                        <a:pt x="668" y="1034"/>
                      </a:lnTo>
                      <a:lnTo>
                        <a:pt x="666" y="1028"/>
                      </a:lnTo>
                      <a:lnTo>
                        <a:pt x="668" y="1028"/>
                      </a:lnTo>
                      <a:close/>
                      <a:moveTo>
                        <a:pt x="998" y="762"/>
                      </a:moveTo>
                      <a:lnTo>
                        <a:pt x="996" y="762"/>
                      </a:lnTo>
                      <a:lnTo>
                        <a:pt x="992" y="760"/>
                      </a:lnTo>
                      <a:lnTo>
                        <a:pt x="992" y="758"/>
                      </a:lnTo>
                      <a:lnTo>
                        <a:pt x="998" y="762"/>
                      </a:lnTo>
                      <a:close/>
                      <a:moveTo>
                        <a:pt x="692" y="1020"/>
                      </a:moveTo>
                      <a:lnTo>
                        <a:pt x="694" y="1026"/>
                      </a:lnTo>
                      <a:lnTo>
                        <a:pt x="692" y="1026"/>
                      </a:lnTo>
                      <a:lnTo>
                        <a:pt x="690" y="1022"/>
                      </a:lnTo>
                      <a:lnTo>
                        <a:pt x="692" y="1020"/>
                      </a:lnTo>
                      <a:close/>
                      <a:moveTo>
                        <a:pt x="986" y="784"/>
                      </a:moveTo>
                      <a:lnTo>
                        <a:pt x="984" y="786"/>
                      </a:lnTo>
                      <a:lnTo>
                        <a:pt x="980" y="784"/>
                      </a:lnTo>
                      <a:lnTo>
                        <a:pt x="980" y="782"/>
                      </a:lnTo>
                      <a:lnTo>
                        <a:pt x="986" y="784"/>
                      </a:lnTo>
                      <a:close/>
                      <a:moveTo>
                        <a:pt x="716" y="1012"/>
                      </a:moveTo>
                      <a:lnTo>
                        <a:pt x="718" y="1018"/>
                      </a:lnTo>
                      <a:lnTo>
                        <a:pt x="716" y="1018"/>
                      </a:lnTo>
                      <a:lnTo>
                        <a:pt x="714" y="1012"/>
                      </a:lnTo>
                      <a:lnTo>
                        <a:pt x="716" y="1012"/>
                      </a:lnTo>
                      <a:close/>
                      <a:moveTo>
                        <a:pt x="972" y="806"/>
                      </a:moveTo>
                      <a:lnTo>
                        <a:pt x="972" y="808"/>
                      </a:lnTo>
                      <a:lnTo>
                        <a:pt x="966" y="806"/>
                      </a:lnTo>
                      <a:lnTo>
                        <a:pt x="968" y="804"/>
                      </a:lnTo>
                      <a:lnTo>
                        <a:pt x="972" y="806"/>
                      </a:lnTo>
                      <a:close/>
                      <a:moveTo>
                        <a:pt x="740" y="1002"/>
                      </a:moveTo>
                      <a:lnTo>
                        <a:pt x="742" y="1008"/>
                      </a:lnTo>
                      <a:lnTo>
                        <a:pt x="740" y="1008"/>
                      </a:lnTo>
                      <a:lnTo>
                        <a:pt x="738" y="1002"/>
                      </a:lnTo>
                      <a:lnTo>
                        <a:pt x="740" y="1002"/>
                      </a:lnTo>
                      <a:close/>
                      <a:moveTo>
                        <a:pt x="958" y="828"/>
                      </a:moveTo>
                      <a:lnTo>
                        <a:pt x="956" y="830"/>
                      </a:lnTo>
                      <a:lnTo>
                        <a:pt x="952" y="826"/>
                      </a:lnTo>
                      <a:lnTo>
                        <a:pt x="954" y="824"/>
                      </a:lnTo>
                      <a:lnTo>
                        <a:pt x="958" y="828"/>
                      </a:lnTo>
                      <a:close/>
                      <a:moveTo>
                        <a:pt x="762" y="992"/>
                      </a:moveTo>
                      <a:lnTo>
                        <a:pt x="764" y="996"/>
                      </a:lnTo>
                      <a:lnTo>
                        <a:pt x="764" y="996"/>
                      </a:lnTo>
                      <a:lnTo>
                        <a:pt x="760" y="992"/>
                      </a:lnTo>
                      <a:lnTo>
                        <a:pt x="762" y="992"/>
                      </a:lnTo>
                      <a:close/>
                      <a:moveTo>
                        <a:pt x="942" y="848"/>
                      </a:moveTo>
                      <a:lnTo>
                        <a:pt x="942" y="850"/>
                      </a:lnTo>
                      <a:lnTo>
                        <a:pt x="938" y="846"/>
                      </a:lnTo>
                      <a:lnTo>
                        <a:pt x="938" y="846"/>
                      </a:lnTo>
                      <a:lnTo>
                        <a:pt x="942" y="848"/>
                      </a:lnTo>
                      <a:close/>
                      <a:moveTo>
                        <a:pt x="784" y="978"/>
                      </a:moveTo>
                      <a:lnTo>
                        <a:pt x="788" y="984"/>
                      </a:lnTo>
                      <a:lnTo>
                        <a:pt x="786" y="984"/>
                      </a:lnTo>
                      <a:lnTo>
                        <a:pt x="784" y="980"/>
                      </a:lnTo>
                      <a:lnTo>
                        <a:pt x="784" y="978"/>
                      </a:lnTo>
                      <a:close/>
                      <a:moveTo>
                        <a:pt x="926" y="868"/>
                      </a:moveTo>
                      <a:lnTo>
                        <a:pt x="926" y="870"/>
                      </a:lnTo>
                      <a:lnTo>
                        <a:pt x="922" y="866"/>
                      </a:lnTo>
                      <a:lnTo>
                        <a:pt x="922" y="866"/>
                      </a:lnTo>
                      <a:lnTo>
                        <a:pt x="926" y="868"/>
                      </a:lnTo>
                      <a:close/>
                      <a:moveTo>
                        <a:pt x="806" y="966"/>
                      </a:moveTo>
                      <a:lnTo>
                        <a:pt x="810" y="970"/>
                      </a:lnTo>
                      <a:lnTo>
                        <a:pt x="808" y="972"/>
                      </a:lnTo>
                      <a:lnTo>
                        <a:pt x="806" y="966"/>
                      </a:lnTo>
                      <a:lnTo>
                        <a:pt x="806" y="966"/>
                      </a:lnTo>
                      <a:close/>
                      <a:moveTo>
                        <a:pt x="910" y="888"/>
                      </a:moveTo>
                      <a:lnTo>
                        <a:pt x="908" y="890"/>
                      </a:lnTo>
                      <a:lnTo>
                        <a:pt x="904" y="886"/>
                      </a:lnTo>
                      <a:lnTo>
                        <a:pt x="906" y="884"/>
                      </a:lnTo>
                      <a:lnTo>
                        <a:pt x="910" y="888"/>
                      </a:lnTo>
                      <a:close/>
                      <a:moveTo>
                        <a:pt x="828" y="952"/>
                      </a:moveTo>
                      <a:lnTo>
                        <a:pt x="832" y="956"/>
                      </a:lnTo>
                      <a:lnTo>
                        <a:pt x="830" y="956"/>
                      </a:lnTo>
                      <a:lnTo>
                        <a:pt x="826" y="952"/>
                      </a:lnTo>
                      <a:lnTo>
                        <a:pt x="828" y="952"/>
                      </a:lnTo>
                      <a:close/>
                      <a:moveTo>
                        <a:pt x="890" y="906"/>
                      </a:moveTo>
                      <a:lnTo>
                        <a:pt x="890" y="908"/>
                      </a:lnTo>
                      <a:lnTo>
                        <a:pt x="886" y="904"/>
                      </a:lnTo>
                      <a:lnTo>
                        <a:pt x="888" y="902"/>
                      </a:lnTo>
                      <a:lnTo>
                        <a:pt x="890" y="906"/>
                      </a:lnTo>
                      <a:close/>
                      <a:moveTo>
                        <a:pt x="848" y="936"/>
                      </a:moveTo>
                      <a:lnTo>
                        <a:pt x="852" y="940"/>
                      </a:lnTo>
                      <a:lnTo>
                        <a:pt x="850" y="942"/>
                      </a:lnTo>
                      <a:lnTo>
                        <a:pt x="848" y="938"/>
                      </a:lnTo>
                      <a:lnTo>
                        <a:pt x="848" y="936"/>
                      </a:lnTo>
                      <a:close/>
                      <a:moveTo>
                        <a:pt x="872" y="924"/>
                      </a:moveTo>
                      <a:lnTo>
                        <a:pt x="870" y="926"/>
                      </a:lnTo>
                      <a:lnTo>
                        <a:pt x="866" y="920"/>
                      </a:lnTo>
                      <a:lnTo>
                        <a:pt x="868" y="920"/>
                      </a:lnTo>
                      <a:lnTo>
                        <a:pt x="872" y="924"/>
                      </a:lnTo>
                      <a:close/>
                    </a:path>
                  </a:pathLst>
                </a:custGeom>
                <a:gradFill flip="none" rotWithShape="1">
                  <a:gsLst>
                    <a:gs pos="0">
                      <a:srgbClr val="94A5B8"/>
                    </a:gs>
                    <a:gs pos="100000">
                      <a:srgbClr val="7A8EA3"/>
                    </a:gs>
                  </a:gsLst>
                  <a:path path="circle">
                    <a:fillToRect l="50000" t="50000" r="50000" b="50000"/>
                  </a:path>
                  <a:tileRect/>
                </a:gradFill>
                <a:ln w="25400" cap="flat" cmpd="sng" algn="ctr">
                  <a:noFill/>
                  <a:prstDash val="solid"/>
                </a:ln>
                <a:effectLst/>
              </p:spPr>
              <p:txBody>
                <a:bodyPr rtlCol="0" anchor="ctr"/>
                <a:lstStyle/>
                <a:p>
                  <a:pPr marL="0" lvl="1" algn="ctr" defTabSz="2920699">
                    <a:defRPr/>
                  </a:pPr>
                  <a:endParaRPr lang="zh-CN" altLang="en-US" sz="3423" kern="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29" name="Freeform 8">
                  <a:extLst>
                    <a:ext uri="{FF2B5EF4-FFF2-40B4-BE49-F238E27FC236}">
                      <a16:creationId xmlns:a16="http://schemas.microsoft.com/office/drawing/2014/main" id="{46125FAD-60C0-4464-A10D-20CCD99DCD16}"/>
                    </a:ext>
                  </a:extLst>
                </p:cNvPr>
                <p:cNvSpPr>
                  <a:spLocks noEditPoints="1"/>
                </p:cNvSpPr>
                <p:nvPr/>
              </p:nvSpPr>
              <p:spPr bwMode="auto">
                <a:xfrm>
                  <a:off x="-3442574" y="1070118"/>
                  <a:ext cx="1892300" cy="1889125"/>
                </a:xfrm>
                <a:custGeom>
                  <a:avLst/>
                  <a:gdLst/>
                  <a:ahLst/>
                  <a:cxnLst>
                    <a:cxn ang="0">
                      <a:pos x="184" y="166"/>
                    </a:cxn>
                    <a:cxn ang="0">
                      <a:pos x="192" y="220"/>
                    </a:cxn>
                    <a:cxn ang="0">
                      <a:pos x="174" y="240"/>
                    </a:cxn>
                    <a:cxn ang="0">
                      <a:pos x="298" y="80"/>
                    </a:cxn>
                    <a:cxn ang="0">
                      <a:pos x="322" y="66"/>
                    </a:cxn>
                    <a:cxn ang="0">
                      <a:pos x="376" y="88"/>
                    </a:cxn>
                    <a:cxn ang="0">
                      <a:pos x="390" y="36"/>
                    </a:cxn>
                    <a:cxn ang="0">
                      <a:pos x="66" y="326"/>
                    </a:cxn>
                    <a:cxn ang="0">
                      <a:pos x="48" y="362"/>
                    </a:cxn>
                    <a:cxn ang="0">
                      <a:pos x="78" y="404"/>
                    </a:cxn>
                    <a:cxn ang="0">
                      <a:pos x="490" y="8"/>
                    </a:cxn>
                    <a:cxn ang="0">
                      <a:pos x="518" y="4"/>
                    </a:cxn>
                    <a:cxn ang="0">
                      <a:pos x="556" y="44"/>
                    </a:cxn>
                    <a:cxn ang="0">
                      <a:pos x="592" y="44"/>
                    </a:cxn>
                    <a:cxn ang="0">
                      <a:pos x="50" y="528"/>
                    </a:cxn>
                    <a:cxn ang="0">
                      <a:pos x="2" y="562"/>
                    </a:cxn>
                    <a:cxn ang="0">
                      <a:pos x="44" y="596"/>
                    </a:cxn>
                    <a:cxn ang="0">
                      <a:pos x="46" y="622"/>
                    </a:cxn>
                    <a:cxn ang="0">
                      <a:pos x="728" y="14"/>
                    </a:cxn>
                    <a:cxn ang="0">
                      <a:pos x="756" y="22"/>
                    </a:cxn>
                    <a:cxn ang="0">
                      <a:pos x="780" y="74"/>
                    </a:cxn>
                    <a:cxn ang="0">
                      <a:pos x="826" y="46"/>
                    </a:cxn>
                    <a:cxn ang="0">
                      <a:pos x="24" y="760"/>
                    </a:cxn>
                    <a:cxn ang="0">
                      <a:pos x="36" y="798"/>
                    </a:cxn>
                    <a:cxn ang="0">
                      <a:pos x="88" y="808"/>
                    </a:cxn>
                    <a:cxn ang="0">
                      <a:pos x="918" y="94"/>
                    </a:cxn>
                    <a:cxn ang="0">
                      <a:pos x="942" y="110"/>
                    </a:cxn>
                    <a:cxn ang="0">
                      <a:pos x="942" y="164"/>
                    </a:cxn>
                    <a:cxn ang="0">
                      <a:pos x="970" y="188"/>
                    </a:cxn>
                    <a:cxn ang="0">
                      <a:pos x="150" y="918"/>
                    </a:cxn>
                    <a:cxn ang="0">
                      <a:pos x="138" y="976"/>
                    </a:cxn>
                    <a:cxn ang="0">
                      <a:pos x="160" y="1000"/>
                    </a:cxn>
                    <a:cxn ang="0">
                      <a:pos x="216" y="994"/>
                    </a:cxn>
                    <a:cxn ang="0">
                      <a:pos x="1048" y="280"/>
                    </a:cxn>
                    <a:cxn ang="0">
                      <a:pos x="1068" y="312"/>
                    </a:cxn>
                    <a:cxn ang="0">
                      <a:pos x="1120" y="314"/>
                    </a:cxn>
                    <a:cxn ang="0">
                      <a:pos x="290" y="1054"/>
                    </a:cxn>
                    <a:cxn ang="0">
                      <a:pos x="312" y="1068"/>
                    </a:cxn>
                    <a:cxn ang="0">
                      <a:pos x="320" y="1122"/>
                    </a:cxn>
                    <a:cxn ang="0">
                      <a:pos x="356" y="1140"/>
                    </a:cxn>
                    <a:cxn ang="0">
                      <a:pos x="1172" y="440"/>
                    </a:cxn>
                    <a:cxn ang="0">
                      <a:pos x="1138" y="488"/>
                    </a:cxn>
                    <a:cxn ang="0">
                      <a:pos x="1186" y="514"/>
                    </a:cxn>
                    <a:cxn ang="0">
                      <a:pos x="1190" y="542"/>
                    </a:cxn>
                    <a:cxn ang="0">
                      <a:pos x="494" y="1136"/>
                    </a:cxn>
                    <a:cxn ang="0">
                      <a:pos x="520" y="1140"/>
                    </a:cxn>
                    <a:cxn ang="0">
                      <a:pos x="554" y="1188"/>
                    </a:cxn>
                    <a:cxn ang="0">
                      <a:pos x="590" y="1146"/>
                    </a:cxn>
                    <a:cxn ang="0">
                      <a:pos x="1142" y="672"/>
                    </a:cxn>
                    <a:cxn ang="0">
                      <a:pos x="1136" y="708"/>
                    </a:cxn>
                    <a:cxn ang="0">
                      <a:pos x="1172" y="746"/>
                    </a:cxn>
                    <a:cxn ang="0">
                      <a:pos x="684" y="1138"/>
                    </a:cxn>
                    <a:cxn ang="0">
                      <a:pos x="710" y="1134"/>
                    </a:cxn>
                    <a:cxn ang="0">
                      <a:pos x="752" y="1170"/>
                    </a:cxn>
                    <a:cxn ang="0">
                      <a:pos x="792" y="1158"/>
                    </a:cxn>
                    <a:cxn ang="0">
                      <a:pos x="1122" y="874"/>
                    </a:cxn>
                    <a:cxn ang="0">
                      <a:pos x="1064" y="886"/>
                    </a:cxn>
                    <a:cxn ang="0">
                      <a:pos x="1084" y="938"/>
                    </a:cxn>
                    <a:cxn ang="0">
                      <a:pos x="1066" y="960"/>
                    </a:cxn>
                    <a:cxn ang="0">
                      <a:pos x="890" y="1060"/>
                    </a:cxn>
                    <a:cxn ang="0">
                      <a:pos x="912" y="1046"/>
                    </a:cxn>
                    <a:cxn ang="0">
                      <a:pos x="970" y="1058"/>
                    </a:cxn>
                  </a:cxnLst>
                  <a:rect l="0" t="0" r="r" b="b"/>
                  <a:pathLst>
                    <a:path w="1192" h="1190">
                      <a:moveTo>
                        <a:pt x="214" y="138"/>
                      </a:moveTo>
                      <a:lnTo>
                        <a:pt x="242" y="172"/>
                      </a:lnTo>
                      <a:lnTo>
                        <a:pt x="242" y="172"/>
                      </a:lnTo>
                      <a:lnTo>
                        <a:pt x="238" y="176"/>
                      </a:lnTo>
                      <a:lnTo>
                        <a:pt x="210" y="142"/>
                      </a:lnTo>
                      <a:lnTo>
                        <a:pt x="210" y="142"/>
                      </a:lnTo>
                      <a:lnTo>
                        <a:pt x="214" y="138"/>
                      </a:lnTo>
                      <a:lnTo>
                        <a:pt x="214" y="138"/>
                      </a:lnTo>
                      <a:close/>
                      <a:moveTo>
                        <a:pt x="218" y="194"/>
                      </a:moveTo>
                      <a:lnTo>
                        <a:pt x="218" y="194"/>
                      </a:lnTo>
                      <a:lnTo>
                        <a:pt x="214" y="198"/>
                      </a:lnTo>
                      <a:lnTo>
                        <a:pt x="184" y="166"/>
                      </a:lnTo>
                      <a:lnTo>
                        <a:pt x="184" y="166"/>
                      </a:lnTo>
                      <a:lnTo>
                        <a:pt x="188" y="162"/>
                      </a:lnTo>
                      <a:lnTo>
                        <a:pt x="218" y="194"/>
                      </a:lnTo>
                      <a:close/>
                      <a:moveTo>
                        <a:pt x="240" y="118"/>
                      </a:moveTo>
                      <a:lnTo>
                        <a:pt x="266" y="152"/>
                      </a:lnTo>
                      <a:lnTo>
                        <a:pt x="266" y="152"/>
                      </a:lnTo>
                      <a:lnTo>
                        <a:pt x="262" y="156"/>
                      </a:lnTo>
                      <a:lnTo>
                        <a:pt x="236" y="120"/>
                      </a:lnTo>
                      <a:lnTo>
                        <a:pt x="236" y="120"/>
                      </a:lnTo>
                      <a:lnTo>
                        <a:pt x="240" y="118"/>
                      </a:lnTo>
                      <a:lnTo>
                        <a:pt x="240" y="118"/>
                      </a:lnTo>
                      <a:close/>
                      <a:moveTo>
                        <a:pt x="196" y="216"/>
                      </a:moveTo>
                      <a:lnTo>
                        <a:pt x="196" y="216"/>
                      </a:lnTo>
                      <a:lnTo>
                        <a:pt x="192" y="220"/>
                      </a:lnTo>
                      <a:lnTo>
                        <a:pt x="160" y="190"/>
                      </a:lnTo>
                      <a:lnTo>
                        <a:pt x="160" y="190"/>
                      </a:lnTo>
                      <a:lnTo>
                        <a:pt x="164" y="186"/>
                      </a:lnTo>
                      <a:lnTo>
                        <a:pt x="196" y="216"/>
                      </a:lnTo>
                      <a:close/>
                      <a:moveTo>
                        <a:pt x="268" y="98"/>
                      </a:moveTo>
                      <a:lnTo>
                        <a:pt x="292" y="134"/>
                      </a:lnTo>
                      <a:lnTo>
                        <a:pt x="292" y="134"/>
                      </a:lnTo>
                      <a:lnTo>
                        <a:pt x="288" y="138"/>
                      </a:lnTo>
                      <a:lnTo>
                        <a:pt x="264" y="100"/>
                      </a:lnTo>
                      <a:lnTo>
                        <a:pt x="264" y="100"/>
                      </a:lnTo>
                      <a:lnTo>
                        <a:pt x="268" y="98"/>
                      </a:lnTo>
                      <a:lnTo>
                        <a:pt x="268" y="98"/>
                      </a:lnTo>
                      <a:close/>
                      <a:moveTo>
                        <a:pt x="174" y="240"/>
                      </a:moveTo>
                      <a:lnTo>
                        <a:pt x="174" y="240"/>
                      </a:lnTo>
                      <a:lnTo>
                        <a:pt x="172" y="244"/>
                      </a:lnTo>
                      <a:lnTo>
                        <a:pt x="138" y="216"/>
                      </a:lnTo>
                      <a:lnTo>
                        <a:pt x="138" y="216"/>
                      </a:lnTo>
                      <a:lnTo>
                        <a:pt x="140" y="212"/>
                      </a:lnTo>
                      <a:lnTo>
                        <a:pt x="174" y="240"/>
                      </a:lnTo>
                      <a:close/>
                      <a:moveTo>
                        <a:pt x="298" y="80"/>
                      </a:moveTo>
                      <a:lnTo>
                        <a:pt x="320" y="118"/>
                      </a:lnTo>
                      <a:lnTo>
                        <a:pt x="320" y="118"/>
                      </a:lnTo>
                      <a:lnTo>
                        <a:pt x="316" y="120"/>
                      </a:lnTo>
                      <a:lnTo>
                        <a:pt x="292" y="82"/>
                      </a:lnTo>
                      <a:lnTo>
                        <a:pt x="292" y="82"/>
                      </a:lnTo>
                      <a:lnTo>
                        <a:pt x="298" y="80"/>
                      </a:lnTo>
                      <a:lnTo>
                        <a:pt x="298" y="80"/>
                      </a:lnTo>
                      <a:close/>
                      <a:moveTo>
                        <a:pt x="154" y="264"/>
                      </a:moveTo>
                      <a:lnTo>
                        <a:pt x="154" y="264"/>
                      </a:lnTo>
                      <a:lnTo>
                        <a:pt x="152" y="268"/>
                      </a:lnTo>
                      <a:lnTo>
                        <a:pt x="116" y="242"/>
                      </a:lnTo>
                      <a:lnTo>
                        <a:pt x="116" y="242"/>
                      </a:lnTo>
                      <a:lnTo>
                        <a:pt x="120" y="238"/>
                      </a:lnTo>
                      <a:lnTo>
                        <a:pt x="154" y="264"/>
                      </a:lnTo>
                      <a:close/>
                      <a:moveTo>
                        <a:pt x="328" y="64"/>
                      </a:moveTo>
                      <a:lnTo>
                        <a:pt x="348" y="102"/>
                      </a:lnTo>
                      <a:lnTo>
                        <a:pt x="348" y="102"/>
                      </a:lnTo>
                      <a:lnTo>
                        <a:pt x="344" y="104"/>
                      </a:lnTo>
                      <a:lnTo>
                        <a:pt x="322" y="66"/>
                      </a:lnTo>
                      <a:lnTo>
                        <a:pt x="322" y="66"/>
                      </a:lnTo>
                      <a:lnTo>
                        <a:pt x="328" y="64"/>
                      </a:lnTo>
                      <a:lnTo>
                        <a:pt x="328" y="64"/>
                      </a:lnTo>
                      <a:close/>
                      <a:moveTo>
                        <a:pt x="136" y="290"/>
                      </a:moveTo>
                      <a:lnTo>
                        <a:pt x="136" y="290"/>
                      </a:lnTo>
                      <a:lnTo>
                        <a:pt x="134" y="294"/>
                      </a:lnTo>
                      <a:lnTo>
                        <a:pt x="96" y="270"/>
                      </a:lnTo>
                      <a:lnTo>
                        <a:pt x="96" y="270"/>
                      </a:lnTo>
                      <a:lnTo>
                        <a:pt x="100" y="266"/>
                      </a:lnTo>
                      <a:lnTo>
                        <a:pt x="136" y="290"/>
                      </a:lnTo>
                      <a:close/>
                      <a:moveTo>
                        <a:pt x="360" y="48"/>
                      </a:moveTo>
                      <a:lnTo>
                        <a:pt x="376" y="88"/>
                      </a:lnTo>
                      <a:lnTo>
                        <a:pt x="376" y="88"/>
                      </a:lnTo>
                      <a:lnTo>
                        <a:pt x="372" y="92"/>
                      </a:lnTo>
                      <a:lnTo>
                        <a:pt x="354" y="50"/>
                      </a:lnTo>
                      <a:lnTo>
                        <a:pt x="354" y="50"/>
                      </a:lnTo>
                      <a:lnTo>
                        <a:pt x="360" y="48"/>
                      </a:lnTo>
                      <a:lnTo>
                        <a:pt x="360" y="48"/>
                      </a:lnTo>
                      <a:close/>
                      <a:moveTo>
                        <a:pt x="120" y="318"/>
                      </a:moveTo>
                      <a:lnTo>
                        <a:pt x="120" y="318"/>
                      </a:lnTo>
                      <a:lnTo>
                        <a:pt x="116" y="322"/>
                      </a:lnTo>
                      <a:lnTo>
                        <a:pt x="78" y="300"/>
                      </a:lnTo>
                      <a:lnTo>
                        <a:pt x="78" y="300"/>
                      </a:lnTo>
                      <a:lnTo>
                        <a:pt x="82" y="296"/>
                      </a:lnTo>
                      <a:lnTo>
                        <a:pt x="120" y="318"/>
                      </a:lnTo>
                      <a:close/>
                      <a:moveTo>
                        <a:pt x="390" y="36"/>
                      </a:moveTo>
                      <a:lnTo>
                        <a:pt x="406" y="78"/>
                      </a:lnTo>
                      <a:lnTo>
                        <a:pt x="406" y="78"/>
                      </a:lnTo>
                      <a:lnTo>
                        <a:pt x="402" y="78"/>
                      </a:lnTo>
                      <a:lnTo>
                        <a:pt x="386" y="38"/>
                      </a:lnTo>
                      <a:lnTo>
                        <a:pt x="386" y="38"/>
                      </a:lnTo>
                      <a:lnTo>
                        <a:pt x="390" y="36"/>
                      </a:lnTo>
                      <a:lnTo>
                        <a:pt x="390" y="36"/>
                      </a:lnTo>
                      <a:close/>
                      <a:moveTo>
                        <a:pt x="104" y="346"/>
                      </a:moveTo>
                      <a:lnTo>
                        <a:pt x="104" y="346"/>
                      </a:lnTo>
                      <a:lnTo>
                        <a:pt x="102" y="350"/>
                      </a:lnTo>
                      <a:lnTo>
                        <a:pt x="62" y="330"/>
                      </a:lnTo>
                      <a:lnTo>
                        <a:pt x="62" y="330"/>
                      </a:lnTo>
                      <a:lnTo>
                        <a:pt x="66" y="326"/>
                      </a:lnTo>
                      <a:lnTo>
                        <a:pt x="104" y="346"/>
                      </a:lnTo>
                      <a:close/>
                      <a:moveTo>
                        <a:pt x="424" y="24"/>
                      </a:moveTo>
                      <a:lnTo>
                        <a:pt x="436" y="68"/>
                      </a:lnTo>
                      <a:lnTo>
                        <a:pt x="436" y="68"/>
                      </a:lnTo>
                      <a:lnTo>
                        <a:pt x="432" y="68"/>
                      </a:lnTo>
                      <a:lnTo>
                        <a:pt x="418" y="26"/>
                      </a:lnTo>
                      <a:lnTo>
                        <a:pt x="418" y="26"/>
                      </a:lnTo>
                      <a:lnTo>
                        <a:pt x="424" y="24"/>
                      </a:lnTo>
                      <a:lnTo>
                        <a:pt x="424" y="24"/>
                      </a:lnTo>
                      <a:close/>
                      <a:moveTo>
                        <a:pt x="90" y="374"/>
                      </a:moveTo>
                      <a:lnTo>
                        <a:pt x="90" y="374"/>
                      </a:lnTo>
                      <a:lnTo>
                        <a:pt x="88" y="378"/>
                      </a:lnTo>
                      <a:lnTo>
                        <a:pt x="48" y="362"/>
                      </a:lnTo>
                      <a:lnTo>
                        <a:pt x="48" y="362"/>
                      </a:lnTo>
                      <a:lnTo>
                        <a:pt x="50" y="356"/>
                      </a:lnTo>
                      <a:lnTo>
                        <a:pt x="90" y="374"/>
                      </a:lnTo>
                      <a:close/>
                      <a:moveTo>
                        <a:pt x="456" y="16"/>
                      </a:moveTo>
                      <a:lnTo>
                        <a:pt x="466" y="58"/>
                      </a:lnTo>
                      <a:lnTo>
                        <a:pt x="466" y="58"/>
                      </a:lnTo>
                      <a:lnTo>
                        <a:pt x="462" y="60"/>
                      </a:lnTo>
                      <a:lnTo>
                        <a:pt x="450" y="18"/>
                      </a:lnTo>
                      <a:lnTo>
                        <a:pt x="450" y="18"/>
                      </a:lnTo>
                      <a:lnTo>
                        <a:pt x="456" y="16"/>
                      </a:lnTo>
                      <a:lnTo>
                        <a:pt x="456" y="16"/>
                      </a:lnTo>
                      <a:close/>
                      <a:moveTo>
                        <a:pt x="78" y="404"/>
                      </a:moveTo>
                      <a:lnTo>
                        <a:pt x="78" y="404"/>
                      </a:lnTo>
                      <a:lnTo>
                        <a:pt x="78" y="408"/>
                      </a:lnTo>
                      <a:lnTo>
                        <a:pt x="36" y="394"/>
                      </a:lnTo>
                      <a:lnTo>
                        <a:pt x="36" y="394"/>
                      </a:lnTo>
                      <a:lnTo>
                        <a:pt x="38" y="388"/>
                      </a:lnTo>
                      <a:lnTo>
                        <a:pt x="78" y="404"/>
                      </a:lnTo>
                      <a:close/>
                      <a:moveTo>
                        <a:pt x="490" y="8"/>
                      </a:moveTo>
                      <a:lnTo>
                        <a:pt x="498" y="52"/>
                      </a:lnTo>
                      <a:lnTo>
                        <a:pt x="498" y="52"/>
                      </a:lnTo>
                      <a:lnTo>
                        <a:pt x="492" y="54"/>
                      </a:lnTo>
                      <a:lnTo>
                        <a:pt x="484" y="10"/>
                      </a:lnTo>
                      <a:lnTo>
                        <a:pt x="484" y="10"/>
                      </a:lnTo>
                      <a:lnTo>
                        <a:pt x="490" y="8"/>
                      </a:lnTo>
                      <a:lnTo>
                        <a:pt x="490" y="8"/>
                      </a:lnTo>
                      <a:close/>
                      <a:moveTo>
                        <a:pt x="68" y="434"/>
                      </a:moveTo>
                      <a:lnTo>
                        <a:pt x="68" y="434"/>
                      </a:lnTo>
                      <a:lnTo>
                        <a:pt x="68" y="438"/>
                      </a:lnTo>
                      <a:lnTo>
                        <a:pt x="26" y="426"/>
                      </a:lnTo>
                      <a:lnTo>
                        <a:pt x="26" y="426"/>
                      </a:lnTo>
                      <a:lnTo>
                        <a:pt x="26" y="422"/>
                      </a:lnTo>
                      <a:lnTo>
                        <a:pt x="68" y="434"/>
                      </a:lnTo>
                      <a:close/>
                      <a:moveTo>
                        <a:pt x="524" y="4"/>
                      </a:moveTo>
                      <a:lnTo>
                        <a:pt x="530" y="48"/>
                      </a:lnTo>
                      <a:lnTo>
                        <a:pt x="530" y="48"/>
                      </a:lnTo>
                      <a:lnTo>
                        <a:pt x="524" y="48"/>
                      </a:lnTo>
                      <a:lnTo>
                        <a:pt x="518" y="4"/>
                      </a:lnTo>
                      <a:lnTo>
                        <a:pt x="518" y="4"/>
                      </a:lnTo>
                      <a:lnTo>
                        <a:pt x="524" y="4"/>
                      </a:lnTo>
                      <a:lnTo>
                        <a:pt x="524" y="4"/>
                      </a:lnTo>
                      <a:close/>
                      <a:moveTo>
                        <a:pt x="60" y="464"/>
                      </a:moveTo>
                      <a:lnTo>
                        <a:pt x="60" y="464"/>
                      </a:lnTo>
                      <a:lnTo>
                        <a:pt x="60" y="470"/>
                      </a:lnTo>
                      <a:lnTo>
                        <a:pt x="16" y="460"/>
                      </a:lnTo>
                      <a:lnTo>
                        <a:pt x="16" y="460"/>
                      </a:lnTo>
                      <a:lnTo>
                        <a:pt x="18" y="454"/>
                      </a:lnTo>
                      <a:lnTo>
                        <a:pt x="60" y="464"/>
                      </a:lnTo>
                      <a:close/>
                      <a:moveTo>
                        <a:pt x="558" y="0"/>
                      </a:moveTo>
                      <a:lnTo>
                        <a:pt x="560" y="44"/>
                      </a:lnTo>
                      <a:lnTo>
                        <a:pt x="560" y="44"/>
                      </a:lnTo>
                      <a:lnTo>
                        <a:pt x="556" y="44"/>
                      </a:lnTo>
                      <a:lnTo>
                        <a:pt x="552" y="0"/>
                      </a:lnTo>
                      <a:lnTo>
                        <a:pt x="552" y="0"/>
                      </a:lnTo>
                      <a:lnTo>
                        <a:pt x="558" y="0"/>
                      </a:lnTo>
                      <a:lnTo>
                        <a:pt x="558" y="0"/>
                      </a:lnTo>
                      <a:close/>
                      <a:moveTo>
                        <a:pt x="54" y="496"/>
                      </a:moveTo>
                      <a:lnTo>
                        <a:pt x="54" y="496"/>
                      </a:lnTo>
                      <a:lnTo>
                        <a:pt x="52" y="500"/>
                      </a:lnTo>
                      <a:lnTo>
                        <a:pt x="10" y="494"/>
                      </a:lnTo>
                      <a:lnTo>
                        <a:pt x="10" y="494"/>
                      </a:lnTo>
                      <a:lnTo>
                        <a:pt x="10" y="488"/>
                      </a:lnTo>
                      <a:lnTo>
                        <a:pt x="54" y="496"/>
                      </a:lnTo>
                      <a:close/>
                      <a:moveTo>
                        <a:pt x="592" y="0"/>
                      </a:moveTo>
                      <a:lnTo>
                        <a:pt x="592" y="44"/>
                      </a:lnTo>
                      <a:lnTo>
                        <a:pt x="592" y="44"/>
                      </a:lnTo>
                      <a:lnTo>
                        <a:pt x="588" y="44"/>
                      </a:lnTo>
                      <a:lnTo>
                        <a:pt x="586" y="0"/>
                      </a:lnTo>
                      <a:lnTo>
                        <a:pt x="586" y="0"/>
                      </a:lnTo>
                      <a:lnTo>
                        <a:pt x="592" y="0"/>
                      </a:lnTo>
                      <a:lnTo>
                        <a:pt x="592" y="0"/>
                      </a:lnTo>
                      <a:close/>
                      <a:moveTo>
                        <a:pt x="50" y="528"/>
                      </a:moveTo>
                      <a:lnTo>
                        <a:pt x="50" y="528"/>
                      </a:lnTo>
                      <a:lnTo>
                        <a:pt x="48" y="532"/>
                      </a:lnTo>
                      <a:lnTo>
                        <a:pt x="4" y="528"/>
                      </a:lnTo>
                      <a:lnTo>
                        <a:pt x="4" y="528"/>
                      </a:lnTo>
                      <a:lnTo>
                        <a:pt x="6" y="522"/>
                      </a:lnTo>
                      <a:lnTo>
                        <a:pt x="50" y="528"/>
                      </a:lnTo>
                      <a:close/>
                      <a:moveTo>
                        <a:pt x="626" y="0"/>
                      </a:moveTo>
                      <a:lnTo>
                        <a:pt x="624" y="44"/>
                      </a:lnTo>
                      <a:lnTo>
                        <a:pt x="624" y="44"/>
                      </a:lnTo>
                      <a:lnTo>
                        <a:pt x="620" y="44"/>
                      </a:lnTo>
                      <a:lnTo>
                        <a:pt x="620" y="0"/>
                      </a:lnTo>
                      <a:lnTo>
                        <a:pt x="620" y="0"/>
                      </a:lnTo>
                      <a:lnTo>
                        <a:pt x="626" y="0"/>
                      </a:lnTo>
                      <a:lnTo>
                        <a:pt x="626" y="0"/>
                      </a:lnTo>
                      <a:close/>
                      <a:moveTo>
                        <a:pt x="46" y="558"/>
                      </a:moveTo>
                      <a:lnTo>
                        <a:pt x="46" y="558"/>
                      </a:lnTo>
                      <a:lnTo>
                        <a:pt x="46" y="564"/>
                      </a:lnTo>
                      <a:lnTo>
                        <a:pt x="2" y="562"/>
                      </a:lnTo>
                      <a:lnTo>
                        <a:pt x="2" y="562"/>
                      </a:lnTo>
                      <a:lnTo>
                        <a:pt x="2" y="556"/>
                      </a:lnTo>
                      <a:lnTo>
                        <a:pt x="46" y="558"/>
                      </a:lnTo>
                      <a:close/>
                      <a:moveTo>
                        <a:pt x="660" y="2"/>
                      </a:moveTo>
                      <a:lnTo>
                        <a:pt x="656" y="46"/>
                      </a:lnTo>
                      <a:lnTo>
                        <a:pt x="656" y="46"/>
                      </a:lnTo>
                      <a:lnTo>
                        <a:pt x="650" y="46"/>
                      </a:lnTo>
                      <a:lnTo>
                        <a:pt x="656" y="2"/>
                      </a:lnTo>
                      <a:lnTo>
                        <a:pt x="656" y="2"/>
                      </a:lnTo>
                      <a:lnTo>
                        <a:pt x="660" y="2"/>
                      </a:lnTo>
                      <a:lnTo>
                        <a:pt x="660" y="2"/>
                      </a:lnTo>
                      <a:close/>
                      <a:moveTo>
                        <a:pt x="44" y="590"/>
                      </a:moveTo>
                      <a:lnTo>
                        <a:pt x="44" y="590"/>
                      </a:lnTo>
                      <a:lnTo>
                        <a:pt x="44" y="596"/>
                      </a:lnTo>
                      <a:lnTo>
                        <a:pt x="0" y="596"/>
                      </a:lnTo>
                      <a:lnTo>
                        <a:pt x="0" y="596"/>
                      </a:lnTo>
                      <a:lnTo>
                        <a:pt x="0" y="590"/>
                      </a:lnTo>
                      <a:lnTo>
                        <a:pt x="44" y="590"/>
                      </a:lnTo>
                      <a:close/>
                      <a:moveTo>
                        <a:pt x="694" y="8"/>
                      </a:moveTo>
                      <a:lnTo>
                        <a:pt x="688" y="52"/>
                      </a:lnTo>
                      <a:lnTo>
                        <a:pt x="688" y="52"/>
                      </a:lnTo>
                      <a:lnTo>
                        <a:pt x="682" y="50"/>
                      </a:lnTo>
                      <a:lnTo>
                        <a:pt x="690" y="6"/>
                      </a:lnTo>
                      <a:lnTo>
                        <a:pt x="690" y="6"/>
                      </a:lnTo>
                      <a:lnTo>
                        <a:pt x="694" y="8"/>
                      </a:lnTo>
                      <a:lnTo>
                        <a:pt x="694" y="8"/>
                      </a:lnTo>
                      <a:close/>
                      <a:moveTo>
                        <a:pt x="46" y="622"/>
                      </a:moveTo>
                      <a:lnTo>
                        <a:pt x="46" y="622"/>
                      </a:lnTo>
                      <a:lnTo>
                        <a:pt x="46" y="628"/>
                      </a:lnTo>
                      <a:lnTo>
                        <a:pt x="2" y="630"/>
                      </a:lnTo>
                      <a:lnTo>
                        <a:pt x="2" y="630"/>
                      </a:lnTo>
                      <a:lnTo>
                        <a:pt x="2" y="624"/>
                      </a:lnTo>
                      <a:lnTo>
                        <a:pt x="46" y="622"/>
                      </a:lnTo>
                      <a:close/>
                      <a:moveTo>
                        <a:pt x="728" y="14"/>
                      </a:moveTo>
                      <a:lnTo>
                        <a:pt x="718" y="58"/>
                      </a:lnTo>
                      <a:lnTo>
                        <a:pt x="718" y="58"/>
                      </a:lnTo>
                      <a:lnTo>
                        <a:pt x="714" y="56"/>
                      </a:lnTo>
                      <a:lnTo>
                        <a:pt x="722" y="12"/>
                      </a:lnTo>
                      <a:lnTo>
                        <a:pt x="722" y="12"/>
                      </a:lnTo>
                      <a:lnTo>
                        <a:pt x="728" y="14"/>
                      </a:lnTo>
                      <a:lnTo>
                        <a:pt x="728" y="14"/>
                      </a:lnTo>
                      <a:close/>
                      <a:moveTo>
                        <a:pt x="48" y="654"/>
                      </a:moveTo>
                      <a:lnTo>
                        <a:pt x="48" y="654"/>
                      </a:lnTo>
                      <a:lnTo>
                        <a:pt x="48" y="660"/>
                      </a:lnTo>
                      <a:lnTo>
                        <a:pt x="4" y="664"/>
                      </a:lnTo>
                      <a:lnTo>
                        <a:pt x="4" y="664"/>
                      </a:lnTo>
                      <a:lnTo>
                        <a:pt x="4" y="658"/>
                      </a:lnTo>
                      <a:lnTo>
                        <a:pt x="48" y="654"/>
                      </a:lnTo>
                      <a:close/>
                      <a:moveTo>
                        <a:pt x="762" y="22"/>
                      </a:moveTo>
                      <a:lnTo>
                        <a:pt x="750" y="66"/>
                      </a:lnTo>
                      <a:lnTo>
                        <a:pt x="750" y="66"/>
                      </a:lnTo>
                      <a:lnTo>
                        <a:pt x="744" y="64"/>
                      </a:lnTo>
                      <a:lnTo>
                        <a:pt x="756" y="22"/>
                      </a:lnTo>
                      <a:lnTo>
                        <a:pt x="756" y="22"/>
                      </a:lnTo>
                      <a:lnTo>
                        <a:pt x="762" y="22"/>
                      </a:lnTo>
                      <a:lnTo>
                        <a:pt x="762" y="22"/>
                      </a:lnTo>
                      <a:close/>
                      <a:moveTo>
                        <a:pt x="52" y="686"/>
                      </a:moveTo>
                      <a:lnTo>
                        <a:pt x="52" y="686"/>
                      </a:lnTo>
                      <a:lnTo>
                        <a:pt x="54" y="690"/>
                      </a:lnTo>
                      <a:lnTo>
                        <a:pt x="10" y="698"/>
                      </a:lnTo>
                      <a:lnTo>
                        <a:pt x="10" y="698"/>
                      </a:lnTo>
                      <a:lnTo>
                        <a:pt x="8" y="692"/>
                      </a:lnTo>
                      <a:lnTo>
                        <a:pt x="52" y="686"/>
                      </a:lnTo>
                      <a:close/>
                      <a:moveTo>
                        <a:pt x="794" y="34"/>
                      </a:moveTo>
                      <a:lnTo>
                        <a:pt x="780" y="74"/>
                      </a:lnTo>
                      <a:lnTo>
                        <a:pt x="780" y="74"/>
                      </a:lnTo>
                      <a:lnTo>
                        <a:pt x="774" y="74"/>
                      </a:lnTo>
                      <a:lnTo>
                        <a:pt x="790" y="32"/>
                      </a:lnTo>
                      <a:lnTo>
                        <a:pt x="790" y="32"/>
                      </a:lnTo>
                      <a:lnTo>
                        <a:pt x="794" y="34"/>
                      </a:lnTo>
                      <a:lnTo>
                        <a:pt x="794" y="34"/>
                      </a:lnTo>
                      <a:close/>
                      <a:moveTo>
                        <a:pt x="58" y="716"/>
                      </a:moveTo>
                      <a:lnTo>
                        <a:pt x="58" y="716"/>
                      </a:lnTo>
                      <a:lnTo>
                        <a:pt x="60" y="722"/>
                      </a:lnTo>
                      <a:lnTo>
                        <a:pt x="16" y="732"/>
                      </a:lnTo>
                      <a:lnTo>
                        <a:pt x="16" y="732"/>
                      </a:lnTo>
                      <a:lnTo>
                        <a:pt x="16" y="726"/>
                      </a:lnTo>
                      <a:lnTo>
                        <a:pt x="58" y="716"/>
                      </a:lnTo>
                      <a:close/>
                      <a:moveTo>
                        <a:pt x="826" y="46"/>
                      </a:moveTo>
                      <a:lnTo>
                        <a:pt x="810" y="86"/>
                      </a:lnTo>
                      <a:lnTo>
                        <a:pt x="810" y="86"/>
                      </a:lnTo>
                      <a:lnTo>
                        <a:pt x="804" y="84"/>
                      </a:lnTo>
                      <a:lnTo>
                        <a:pt x="822" y="44"/>
                      </a:lnTo>
                      <a:lnTo>
                        <a:pt x="822" y="44"/>
                      </a:lnTo>
                      <a:lnTo>
                        <a:pt x="826" y="46"/>
                      </a:lnTo>
                      <a:lnTo>
                        <a:pt x="826" y="46"/>
                      </a:lnTo>
                      <a:close/>
                      <a:moveTo>
                        <a:pt x="66" y="748"/>
                      </a:moveTo>
                      <a:lnTo>
                        <a:pt x="66" y="748"/>
                      </a:lnTo>
                      <a:lnTo>
                        <a:pt x="68" y="752"/>
                      </a:lnTo>
                      <a:lnTo>
                        <a:pt x="26" y="764"/>
                      </a:lnTo>
                      <a:lnTo>
                        <a:pt x="26" y="764"/>
                      </a:lnTo>
                      <a:lnTo>
                        <a:pt x="24" y="760"/>
                      </a:lnTo>
                      <a:lnTo>
                        <a:pt x="66" y="748"/>
                      </a:lnTo>
                      <a:close/>
                      <a:moveTo>
                        <a:pt x="858" y="60"/>
                      </a:moveTo>
                      <a:lnTo>
                        <a:pt x="838" y="100"/>
                      </a:lnTo>
                      <a:lnTo>
                        <a:pt x="838" y="100"/>
                      </a:lnTo>
                      <a:lnTo>
                        <a:pt x="834" y="98"/>
                      </a:lnTo>
                      <a:lnTo>
                        <a:pt x="852" y="58"/>
                      </a:lnTo>
                      <a:lnTo>
                        <a:pt x="852" y="58"/>
                      </a:lnTo>
                      <a:lnTo>
                        <a:pt x="858" y="60"/>
                      </a:lnTo>
                      <a:lnTo>
                        <a:pt x="858" y="60"/>
                      </a:lnTo>
                      <a:close/>
                      <a:moveTo>
                        <a:pt x="76" y="778"/>
                      </a:moveTo>
                      <a:lnTo>
                        <a:pt x="76" y="778"/>
                      </a:lnTo>
                      <a:lnTo>
                        <a:pt x="78" y="782"/>
                      </a:lnTo>
                      <a:lnTo>
                        <a:pt x="36" y="798"/>
                      </a:lnTo>
                      <a:lnTo>
                        <a:pt x="36" y="798"/>
                      </a:lnTo>
                      <a:lnTo>
                        <a:pt x="34" y="792"/>
                      </a:lnTo>
                      <a:lnTo>
                        <a:pt x="76" y="778"/>
                      </a:lnTo>
                      <a:close/>
                      <a:moveTo>
                        <a:pt x="888" y="76"/>
                      </a:moveTo>
                      <a:lnTo>
                        <a:pt x="866" y="114"/>
                      </a:lnTo>
                      <a:lnTo>
                        <a:pt x="866" y="114"/>
                      </a:lnTo>
                      <a:lnTo>
                        <a:pt x="862" y="112"/>
                      </a:lnTo>
                      <a:lnTo>
                        <a:pt x="884" y="74"/>
                      </a:lnTo>
                      <a:lnTo>
                        <a:pt x="884" y="74"/>
                      </a:lnTo>
                      <a:lnTo>
                        <a:pt x="888" y="76"/>
                      </a:lnTo>
                      <a:lnTo>
                        <a:pt x="888" y="76"/>
                      </a:lnTo>
                      <a:close/>
                      <a:moveTo>
                        <a:pt x="88" y="808"/>
                      </a:moveTo>
                      <a:lnTo>
                        <a:pt x="88" y="808"/>
                      </a:lnTo>
                      <a:lnTo>
                        <a:pt x="90" y="812"/>
                      </a:lnTo>
                      <a:lnTo>
                        <a:pt x="48" y="830"/>
                      </a:lnTo>
                      <a:lnTo>
                        <a:pt x="48" y="830"/>
                      </a:lnTo>
                      <a:lnTo>
                        <a:pt x="46" y="824"/>
                      </a:lnTo>
                      <a:lnTo>
                        <a:pt x="88" y="808"/>
                      </a:lnTo>
                      <a:close/>
                      <a:moveTo>
                        <a:pt x="918" y="94"/>
                      </a:moveTo>
                      <a:lnTo>
                        <a:pt x="894" y="130"/>
                      </a:lnTo>
                      <a:lnTo>
                        <a:pt x="894" y="130"/>
                      </a:lnTo>
                      <a:lnTo>
                        <a:pt x="890" y="128"/>
                      </a:lnTo>
                      <a:lnTo>
                        <a:pt x="914" y="90"/>
                      </a:lnTo>
                      <a:lnTo>
                        <a:pt x="914" y="90"/>
                      </a:lnTo>
                      <a:lnTo>
                        <a:pt x="918" y="94"/>
                      </a:lnTo>
                      <a:lnTo>
                        <a:pt x="918" y="94"/>
                      </a:lnTo>
                      <a:close/>
                      <a:moveTo>
                        <a:pt x="100" y="836"/>
                      </a:moveTo>
                      <a:lnTo>
                        <a:pt x="100" y="836"/>
                      </a:lnTo>
                      <a:lnTo>
                        <a:pt x="102" y="840"/>
                      </a:lnTo>
                      <a:lnTo>
                        <a:pt x="64" y="860"/>
                      </a:lnTo>
                      <a:lnTo>
                        <a:pt x="64" y="860"/>
                      </a:lnTo>
                      <a:lnTo>
                        <a:pt x="60" y="856"/>
                      </a:lnTo>
                      <a:lnTo>
                        <a:pt x="100" y="836"/>
                      </a:lnTo>
                      <a:close/>
                      <a:moveTo>
                        <a:pt x="946" y="112"/>
                      </a:moveTo>
                      <a:lnTo>
                        <a:pt x="920" y="148"/>
                      </a:lnTo>
                      <a:lnTo>
                        <a:pt x="920" y="148"/>
                      </a:lnTo>
                      <a:lnTo>
                        <a:pt x="916" y="146"/>
                      </a:lnTo>
                      <a:lnTo>
                        <a:pt x="942" y="110"/>
                      </a:lnTo>
                      <a:lnTo>
                        <a:pt x="942" y="110"/>
                      </a:lnTo>
                      <a:lnTo>
                        <a:pt x="946" y="112"/>
                      </a:lnTo>
                      <a:lnTo>
                        <a:pt x="946" y="112"/>
                      </a:lnTo>
                      <a:close/>
                      <a:moveTo>
                        <a:pt x="116" y="864"/>
                      </a:moveTo>
                      <a:lnTo>
                        <a:pt x="116" y="864"/>
                      </a:lnTo>
                      <a:lnTo>
                        <a:pt x="118" y="868"/>
                      </a:lnTo>
                      <a:lnTo>
                        <a:pt x="80" y="890"/>
                      </a:lnTo>
                      <a:lnTo>
                        <a:pt x="80" y="890"/>
                      </a:lnTo>
                      <a:lnTo>
                        <a:pt x="76" y="886"/>
                      </a:lnTo>
                      <a:lnTo>
                        <a:pt x="116" y="864"/>
                      </a:lnTo>
                      <a:close/>
                      <a:moveTo>
                        <a:pt x="974" y="134"/>
                      </a:moveTo>
                      <a:lnTo>
                        <a:pt x="946" y="168"/>
                      </a:lnTo>
                      <a:lnTo>
                        <a:pt x="946" y="168"/>
                      </a:lnTo>
                      <a:lnTo>
                        <a:pt x="942" y="164"/>
                      </a:lnTo>
                      <a:lnTo>
                        <a:pt x="968" y="130"/>
                      </a:lnTo>
                      <a:lnTo>
                        <a:pt x="968" y="130"/>
                      </a:lnTo>
                      <a:lnTo>
                        <a:pt x="974" y="134"/>
                      </a:lnTo>
                      <a:lnTo>
                        <a:pt x="974" y="134"/>
                      </a:lnTo>
                      <a:close/>
                      <a:moveTo>
                        <a:pt x="132" y="892"/>
                      </a:moveTo>
                      <a:lnTo>
                        <a:pt x="132" y="892"/>
                      </a:lnTo>
                      <a:lnTo>
                        <a:pt x="134" y="896"/>
                      </a:lnTo>
                      <a:lnTo>
                        <a:pt x="98" y="920"/>
                      </a:lnTo>
                      <a:lnTo>
                        <a:pt x="98" y="920"/>
                      </a:lnTo>
                      <a:lnTo>
                        <a:pt x="94" y="916"/>
                      </a:lnTo>
                      <a:lnTo>
                        <a:pt x="132" y="892"/>
                      </a:lnTo>
                      <a:close/>
                      <a:moveTo>
                        <a:pt x="1000" y="156"/>
                      </a:moveTo>
                      <a:lnTo>
                        <a:pt x="970" y="188"/>
                      </a:lnTo>
                      <a:lnTo>
                        <a:pt x="970" y="188"/>
                      </a:lnTo>
                      <a:lnTo>
                        <a:pt x="966" y="186"/>
                      </a:lnTo>
                      <a:lnTo>
                        <a:pt x="996" y="152"/>
                      </a:lnTo>
                      <a:lnTo>
                        <a:pt x="996" y="152"/>
                      </a:lnTo>
                      <a:lnTo>
                        <a:pt x="1000" y="156"/>
                      </a:lnTo>
                      <a:lnTo>
                        <a:pt x="1000" y="156"/>
                      </a:lnTo>
                      <a:close/>
                      <a:moveTo>
                        <a:pt x="150" y="918"/>
                      </a:moveTo>
                      <a:lnTo>
                        <a:pt x="150" y="918"/>
                      </a:lnTo>
                      <a:lnTo>
                        <a:pt x="152" y="922"/>
                      </a:lnTo>
                      <a:lnTo>
                        <a:pt x="118" y="948"/>
                      </a:lnTo>
                      <a:lnTo>
                        <a:pt x="118" y="948"/>
                      </a:lnTo>
                      <a:lnTo>
                        <a:pt x="114" y="944"/>
                      </a:lnTo>
                      <a:lnTo>
                        <a:pt x="150" y="918"/>
                      </a:lnTo>
                      <a:close/>
                      <a:moveTo>
                        <a:pt x="1024" y="180"/>
                      </a:moveTo>
                      <a:lnTo>
                        <a:pt x="992" y="212"/>
                      </a:lnTo>
                      <a:lnTo>
                        <a:pt x="992" y="212"/>
                      </a:lnTo>
                      <a:lnTo>
                        <a:pt x="988" y="208"/>
                      </a:lnTo>
                      <a:lnTo>
                        <a:pt x="1020" y="176"/>
                      </a:lnTo>
                      <a:lnTo>
                        <a:pt x="1020" y="176"/>
                      </a:lnTo>
                      <a:lnTo>
                        <a:pt x="1024" y="180"/>
                      </a:lnTo>
                      <a:lnTo>
                        <a:pt x="1024" y="180"/>
                      </a:lnTo>
                      <a:close/>
                      <a:moveTo>
                        <a:pt x="168" y="942"/>
                      </a:moveTo>
                      <a:lnTo>
                        <a:pt x="168" y="942"/>
                      </a:lnTo>
                      <a:lnTo>
                        <a:pt x="172" y="946"/>
                      </a:lnTo>
                      <a:lnTo>
                        <a:pt x="138" y="976"/>
                      </a:lnTo>
                      <a:lnTo>
                        <a:pt x="138" y="976"/>
                      </a:lnTo>
                      <a:lnTo>
                        <a:pt x="134" y="970"/>
                      </a:lnTo>
                      <a:lnTo>
                        <a:pt x="168" y="942"/>
                      </a:lnTo>
                      <a:close/>
                      <a:moveTo>
                        <a:pt x="1046" y="206"/>
                      </a:moveTo>
                      <a:lnTo>
                        <a:pt x="1014" y="234"/>
                      </a:lnTo>
                      <a:lnTo>
                        <a:pt x="1014" y="234"/>
                      </a:lnTo>
                      <a:lnTo>
                        <a:pt x="1010" y="230"/>
                      </a:lnTo>
                      <a:lnTo>
                        <a:pt x="1044" y="202"/>
                      </a:lnTo>
                      <a:lnTo>
                        <a:pt x="1044" y="202"/>
                      </a:lnTo>
                      <a:lnTo>
                        <a:pt x="1046" y="206"/>
                      </a:lnTo>
                      <a:lnTo>
                        <a:pt x="1046" y="206"/>
                      </a:lnTo>
                      <a:close/>
                      <a:moveTo>
                        <a:pt x="194" y="970"/>
                      </a:moveTo>
                      <a:lnTo>
                        <a:pt x="160" y="1000"/>
                      </a:lnTo>
                      <a:lnTo>
                        <a:pt x="160" y="1000"/>
                      </a:lnTo>
                      <a:lnTo>
                        <a:pt x="158" y="996"/>
                      </a:lnTo>
                      <a:lnTo>
                        <a:pt x="190" y="966"/>
                      </a:lnTo>
                      <a:lnTo>
                        <a:pt x="190" y="966"/>
                      </a:lnTo>
                      <a:lnTo>
                        <a:pt x="194" y="970"/>
                      </a:lnTo>
                      <a:lnTo>
                        <a:pt x="194" y="970"/>
                      </a:lnTo>
                      <a:close/>
                      <a:moveTo>
                        <a:pt x="1064" y="228"/>
                      </a:moveTo>
                      <a:lnTo>
                        <a:pt x="1064" y="228"/>
                      </a:lnTo>
                      <a:lnTo>
                        <a:pt x="1068" y="232"/>
                      </a:lnTo>
                      <a:lnTo>
                        <a:pt x="1034" y="258"/>
                      </a:lnTo>
                      <a:lnTo>
                        <a:pt x="1034" y="258"/>
                      </a:lnTo>
                      <a:lnTo>
                        <a:pt x="1030" y="254"/>
                      </a:lnTo>
                      <a:lnTo>
                        <a:pt x="1064" y="228"/>
                      </a:lnTo>
                      <a:close/>
                      <a:moveTo>
                        <a:pt x="216" y="994"/>
                      </a:moveTo>
                      <a:lnTo>
                        <a:pt x="186" y="1026"/>
                      </a:lnTo>
                      <a:lnTo>
                        <a:pt x="186" y="1026"/>
                      </a:lnTo>
                      <a:lnTo>
                        <a:pt x="180" y="1022"/>
                      </a:lnTo>
                      <a:lnTo>
                        <a:pt x="212" y="990"/>
                      </a:lnTo>
                      <a:lnTo>
                        <a:pt x="212" y="990"/>
                      </a:lnTo>
                      <a:lnTo>
                        <a:pt x="216" y="994"/>
                      </a:lnTo>
                      <a:lnTo>
                        <a:pt x="216" y="994"/>
                      </a:lnTo>
                      <a:close/>
                      <a:moveTo>
                        <a:pt x="1084" y="254"/>
                      </a:moveTo>
                      <a:lnTo>
                        <a:pt x="1084" y="254"/>
                      </a:lnTo>
                      <a:lnTo>
                        <a:pt x="1088" y="260"/>
                      </a:lnTo>
                      <a:lnTo>
                        <a:pt x="1052" y="284"/>
                      </a:lnTo>
                      <a:lnTo>
                        <a:pt x="1052" y="284"/>
                      </a:lnTo>
                      <a:lnTo>
                        <a:pt x="1048" y="280"/>
                      </a:lnTo>
                      <a:lnTo>
                        <a:pt x="1084" y="254"/>
                      </a:lnTo>
                      <a:close/>
                      <a:moveTo>
                        <a:pt x="240" y="1014"/>
                      </a:moveTo>
                      <a:lnTo>
                        <a:pt x="210" y="1048"/>
                      </a:lnTo>
                      <a:lnTo>
                        <a:pt x="210" y="1048"/>
                      </a:lnTo>
                      <a:lnTo>
                        <a:pt x="206" y="1044"/>
                      </a:lnTo>
                      <a:lnTo>
                        <a:pt x="236" y="1012"/>
                      </a:lnTo>
                      <a:lnTo>
                        <a:pt x="236" y="1012"/>
                      </a:lnTo>
                      <a:lnTo>
                        <a:pt x="240" y="1014"/>
                      </a:lnTo>
                      <a:lnTo>
                        <a:pt x="240" y="1014"/>
                      </a:lnTo>
                      <a:close/>
                      <a:moveTo>
                        <a:pt x="1104" y="284"/>
                      </a:moveTo>
                      <a:lnTo>
                        <a:pt x="1104" y="284"/>
                      </a:lnTo>
                      <a:lnTo>
                        <a:pt x="1106" y="288"/>
                      </a:lnTo>
                      <a:lnTo>
                        <a:pt x="1068" y="312"/>
                      </a:lnTo>
                      <a:lnTo>
                        <a:pt x="1068" y="312"/>
                      </a:lnTo>
                      <a:lnTo>
                        <a:pt x="1066" y="306"/>
                      </a:lnTo>
                      <a:lnTo>
                        <a:pt x="1104" y="284"/>
                      </a:lnTo>
                      <a:close/>
                      <a:moveTo>
                        <a:pt x="264" y="1034"/>
                      </a:moveTo>
                      <a:lnTo>
                        <a:pt x="238" y="1070"/>
                      </a:lnTo>
                      <a:lnTo>
                        <a:pt x="238" y="1070"/>
                      </a:lnTo>
                      <a:lnTo>
                        <a:pt x="232" y="1066"/>
                      </a:lnTo>
                      <a:lnTo>
                        <a:pt x="260" y="1032"/>
                      </a:lnTo>
                      <a:lnTo>
                        <a:pt x="260" y="1032"/>
                      </a:lnTo>
                      <a:lnTo>
                        <a:pt x="264" y="1034"/>
                      </a:lnTo>
                      <a:lnTo>
                        <a:pt x="264" y="1034"/>
                      </a:lnTo>
                      <a:close/>
                      <a:moveTo>
                        <a:pt x="1120" y="314"/>
                      </a:moveTo>
                      <a:lnTo>
                        <a:pt x="1120" y="314"/>
                      </a:lnTo>
                      <a:lnTo>
                        <a:pt x="1124" y="318"/>
                      </a:lnTo>
                      <a:lnTo>
                        <a:pt x="1084" y="338"/>
                      </a:lnTo>
                      <a:lnTo>
                        <a:pt x="1084" y="338"/>
                      </a:lnTo>
                      <a:lnTo>
                        <a:pt x="1082" y="334"/>
                      </a:lnTo>
                      <a:lnTo>
                        <a:pt x="1120" y="314"/>
                      </a:lnTo>
                      <a:close/>
                      <a:moveTo>
                        <a:pt x="290" y="1054"/>
                      </a:moveTo>
                      <a:lnTo>
                        <a:pt x="266" y="1090"/>
                      </a:lnTo>
                      <a:lnTo>
                        <a:pt x="266" y="1090"/>
                      </a:lnTo>
                      <a:lnTo>
                        <a:pt x="260" y="1086"/>
                      </a:lnTo>
                      <a:lnTo>
                        <a:pt x="286" y="1050"/>
                      </a:lnTo>
                      <a:lnTo>
                        <a:pt x="286" y="1050"/>
                      </a:lnTo>
                      <a:lnTo>
                        <a:pt x="290" y="1054"/>
                      </a:lnTo>
                      <a:lnTo>
                        <a:pt x="290" y="1054"/>
                      </a:lnTo>
                      <a:close/>
                      <a:moveTo>
                        <a:pt x="1136" y="344"/>
                      </a:moveTo>
                      <a:lnTo>
                        <a:pt x="1136" y="344"/>
                      </a:lnTo>
                      <a:lnTo>
                        <a:pt x="1138" y="350"/>
                      </a:lnTo>
                      <a:lnTo>
                        <a:pt x="1098" y="368"/>
                      </a:lnTo>
                      <a:lnTo>
                        <a:pt x="1098" y="368"/>
                      </a:lnTo>
                      <a:lnTo>
                        <a:pt x="1096" y="362"/>
                      </a:lnTo>
                      <a:lnTo>
                        <a:pt x="1136" y="344"/>
                      </a:lnTo>
                      <a:close/>
                      <a:moveTo>
                        <a:pt x="316" y="1070"/>
                      </a:moveTo>
                      <a:lnTo>
                        <a:pt x="294" y="1108"/>
                      </a:lnTo>
                      <a:lnTo>
                        <a:pt x="294" y="1108"/>
                      </a:lnTo>
                      <a:lnTo>
                        <a:pt x="290" y="1106"/>
                      </a:lnTo>
                      <a:lnTo>
                        <a:pt x="312" y="1068"/>
                      </a:lnTo>
                      <a:lnTo>
                        <a:pt x="312" y="1068"/>
                      </a:lnTo>
                      <a:lnTo>
                        <a:pt x="316" y="1070"/>
                      </a:lnTo>
                      <a:lnTo>
                        <a:pt x="316" y="1070"/>
                      </a:lnTo>
                      <a:close/>
                      <a:moveTo>
                        <a:pt x="1150" y="376"/>
                      </a:moveTo>
                      <a:lnTo>
                        <a:pt x="1150" y="376"/>
                      </a:lnTo>
                      <a:lnTo>
                        <a:pt x="1152" y="380"/>
                      </a:lnTo>
                      <a:lnTo>
                        <a:pt x="1110" y="396"/>
                      </a:lnTo>
                      <a:lnTo>
                        <a:pt x="1110" y="396"/>
                      </a:lnTo>
                      <a:lnTo>
                        <a:pt x="1108" y="392"/>
                      </a:lnTo>
                      <a:lnTo>
                        <a:pt x="1150" y="376"/>
                      </a:lnTo>
                      <a:close/>
                      <a:moveTo>
                        <a:pt x="344" y="1086"/>
                      </a:moveTo>
                      <a:lnTo>
                        <a:pt x="324" y="1124"/>
                      </a:lnTo>
                      <a:lnTo>
                        <a:pt x="324" y="1124"/>
                      </a:lnTo>
                      <a:lnTo>
                        <a:pt x="320" y="1122"/>
                      </a:lnTo>
                      <a:lnTo>
                        <a:pt x="340" y="1082"/>
                      </a:lnTo>
                      <a:lnTo>
                        <a:pt x="340" y="1082"/>
                      </a:lnTo>
                      <a:lnTo>
                        <a:pt x="344" y="1086"/>
                      </a:lnTo>
                      <a:lnTo>
                        <a:pt x="344" y="1086"/>
                      </a:lnTo>
                      <a:close/>
                      <a:moveTo>
                        <a:pt x="1162" y="408"/>
                      </a:moveTo>
                      <a:lnTo>
                        <a:pt x="1162" y="408"/>
                      </a:lnTo>
                      <a:lnTo>
                        <a:pt x="1164" y="414"/>
                      </a:lnTo>
                      <a:lnTo>
                        <a:pt x="1122" y="426"/>
                      </a:lnTo>
                      <a:lnTo>
                        <a:pt x="1122" y="426"/>
                      </a:lnTo>
                      <a:lnTo>
                        <a:pt x="1120" y="422"/>
                      </a:lnTo>
                      <a:lnTo>
                        <a:pt x="1162" y="408"/>
                      </a:lnTo>
                      <a:close/>
                      <a:moveTo>
                        <a:pt x="374" y="1100"/>
                      </a:moveTo>
                      <a:lnTo>
                        <a:pt x="356" y="1140"/>
                      </a:lnTo>
                      <a:lnTo>
                        <a:pt x="356" y="1140"/>
                      </a:lnTo>
                      <a:lnTo>
                        <a:pt x="350" y="1138"/>
                      </a:lnTo>
                      <a:lnTo>
                        <a:pt x="368" y="1096"/>
                      </a:lnTo>
                      <a:lnTo>
                        <a:pt x="368" y="1096"/>
                      </a:lnTo>
                      <a:lnTo>
                        <a:pt x="374" y="1100"/>
                      </a:lnTo>
                      <a:lnTo>
                        <a:pt x="374" y="1100"/>
                      </a:lnTo>
                      <a:close/>
                      <a:moveTo>
                        <a:pt x="1172" y="440"/>
                      </a:moveTo>
                      <a:lnTo>
                        <a:pt x="1172" y="440"/>
                      </a:lnTo>
                      <a:lnTo>
                        <a:pt x="1172" y="446"/>
                      </a:lnTo>
                      <a:lnTo>
                        <a:pt x="1130" y="456"/>
                      </a:lnTo>
                      <a:lnTo>
                        <a:pt x="1130" y="456"/>
                      </a:lnTo>
                      <a:lnTo>
                        <a:pt x="1128" y="452"/>
                      </a:lnTo>
                      <a:lnTo>
                        <a:pt x="1172" y="440"/>
                      </a:lnTo>
                      <a:close/>
                      <a:moveTo>
                        <a:pt x="402" y="1112"/>
                      </a:moveTo>
                      <a:lnTo>
                        <a:pt x="388" y="1152"/>
                      </a:lnTo>
                      <a:lnTo>
                        <a:pt x="388" y="1152"/>
                      </a:lnTo>
                      <a:lnTo>
                        <a:pt x="382" y="1150"/>
                      </a:lnTo>
                      <a:lnTo>
                        <a:pt x="398" y="1110"/>
                      </a:lnTo>
                      <a:lnTo>
                        <a:pt x="398" y="1110"/>
                      </a:lnTo>
                      <a:lnTo>
                        <a:pt x="402" y="1112"/>
                      </a:lnTo>
                      <a:lnTo>
                        <a:pt x="402" y="1112"/>
                      </a:lnTo>
                      <a:close/>
                      <a:moveTo>
                        <a:pt x="1180" y="474"/>
                      </a:moveTo>
                      <a:lnTo>
                        <a:pt x="1180" y="474"/>
                      </a:lnTo>
                      <a:lnTo>
                        <a:pt x="1180" y="480"/>
                      </a:lnTo>
                      <a:lnTo>
                        <a:pt x="1138" y="488"/>
                      </a:lnTo>
                      <a:lnTo>
                        <a:pt x="1138" y="488"/>
                      </a:lnTo>
                      <a:lnTo>
                        <a:pt x="1136" y="482"/>
                      </a:lnTo>
                      <a:lnTo>
                        <a:pt x="1180" y="474"/>
                      </a:lnTo>
                      <a:close/>
                      <a:moveTo>
                        <a:pt x="434" y="1122"/>
                      </a:moveTo>
                      <a:lnTo>
                        <a:pt x="420" y="1164"/>
                      </a:lnTo>
                      <a:lnTo>
                        <a:pt x="420" y="1164"/>
                      </a:lnTo>
                      <a:lnTo>
                        <a:pt x="414" y="1162"/>
                      </a:lnTo>
                      <a:lnTo>
                        <a:pt x="428" y="1120"/>
                      </a:lnTo>
                      <a:lnTo>
                        <a:pt x="428" y="1120"/>
                      </a:lnTo>
                      <a:lnTo>
                        <a:pt x="434" y="1122"/>
                      </a:lnTo>
                      <a:lnTo>
                        <a:pt x="434" y="1122"/>
                      </a:lnTo>
                      <a:close/>
                      <a:moveTo>
                        <a:pt x="1186" y="508"/>
                      </a:moveTo>
                      <a:lnTo>
                        <a:pt x="1186" y="508"/>
                      </a:lnTo>
                      <a:lnTo>
                        <a:pt x="1186" y="514"/>
                      </a:lnTo>
                      <a:lnTo>
                        <a:pt x="1142" y="520"/>
                      </a:lnTo>
                      <a:lnTo>
                        <a:pt x="1142" y="520"/>
                      </a:lnTo>
                      <a:lnTo>
                        <a:pt x="1142" y="514"/>
                      </a:lnTo>
                      <a:lnTo>
                        <a:pt x="1186" y="508"/>
                      </a:lnTo>
                      <a:close/>
                      <a:moveTo>
                        <a:pt x="464" y="1130"/>
                      </a:moveTo>
                      <a:lnTo>
                        <a:pt x="454" y="1172"/>
                      </a:lnTo>
                      <a:lnTo>
                        <a:pt x="454" y="1172"/>
                      </a:lnTo>
                      <a:lnTo>
                        <a:pt x="448" y="1172"/>
                      </a:lnTo>
                      <a:lnTo>
                        <a:pt x="458" y="1128"/>
                      </a:lnTo>
                      <a:lnTo>
                        <a:pt x="458" y="1128"/>
                      </a:lnTo>
                      <a:lnTo>
                        <a:pt x="464" y="1130"/>
                      </a:lnTo>
                      <a:lnTo>
                        <a:pt x="464" y="1130"/>
                      </a:lnTo>
                      <a:close/>
                      <a:moveTo>
                        <a:pt x="1190" y="542"/>
                      </a:moveTo>
                      <a:lnTo>
                        <a:pt x="1190" y="542"/>
                      </a:lnTo>
                      <a:lnTo>
                        <a:pt x="1190" y="548"/>
                      </a:lnTo>
                      <a:lnTo>
                        <a:pt x="1146" y="550"/>
                      </a:lnTo>
                      <a:lnTo>
                        <a:pt x="1146" y="550"/>
                      </a:lnTo>
                      <a:lnTo>
                        <a:pt x="1146" y="546"/>
                      </a:lnTo>
                      <a:lnTo>
                        <a:pt x="1190" y="542"/>
                      </a:lnTo>
                      <a:close/>
                      <a:moveTo>
                        <a:pt x="494" y="1136"/>
                      </a:moveTo>
                      <a:lnTo>
                        <a:pt x="486" y="1180"/>
                      </a:lnTo>
                      <a:lnTo>
                        <a:pt x="486" y="1180"/>
                      </a:lnTo>
                      <a:lnTo>
                        <a:pt x="482" y="1178"/>
                      </a:lnTo>
                      <a:lnTo>
                        <a:pt x="490" y="1136"/>
                      </a:lnTo>
                      <a:lnTo>
                        <a:pt x="490" y="1136"/>
                      </a:lnTo>
                      <a:lnTo>
                        <a:pt x="494" y="1136"/>
                      </a:lnTo>
                      <a:lnTo>
                        <a:pt x="494" y="1136"/>
                      </a:lnTo>
                      <a:close/>
                      <a:moveTo>
                        <a:pt x="1192" y="576"/>
                      </a:moveTo>
                      <a:lnTo>
                        <a:pt x="1192" y="576"/>
                      </a:lnTo>
                      <a:lnTo>
                        <a:pt x="1192" y="582"/>
                      </a:lnTo>
                      <a:lnTo>
                        <a:pt x="1148" y="582"/>
                      </a:lnTo>
                      <a:lnTo>
                        <a:pt x="1148" y="582"/>
                      </a:lnTo>
                      <a:lnTo>
                        <a:pt x="1148" y="578"/>
                      </a:lnTo>
                      <a:lnTo>
                        <a:pt x="1192" y="576"/>
                      </a:lnTo>
                      <a:close/>
                      <a:moveTo>
                        <a:pt x="526" y="1142"/>
                      </a:moveTo>
                      <a:lnTo>
                        <a:pt x="520" y="1186"/>
                      </a:lnTo>
                      <a:lnTo>
                        <a:pt x="520" y="1186"/>
                      </a:lnTo>
                      <a:lnTo>
                        <a:pt x="514" y="1184"/>
                      </a:lnTo>
                      <a:lnTo>
                        <a:pt x="520" y="1140"/>
                      </a:lnTo>
                      <a:lnTo>
                        <a:pt x="520" y="1140"/>
                      </a:lnTo>
                      <a:lnTo>
                        <a:pt x="526" y="1142"/>
                      </a:lnTo>
                      <a:lnTo>
                        <a:pt x="526" y="1142"/>
                      </a:lnTo>
                      <a:close/>
                      <a:moveTo>
                        <a:pt x="1192" y="610"/>
                      </a:moveTo>
                      <a:lnTo>
                        <a:pt x="1192" y="610"/>
                      </a:lnTo>
                      <a:lnTo>
                        <a:pt x="1192" y="616"/>
                      </a:lnTo>
                      <a:lnTo>
                        <a:pt x="1148" y="614"/>
                      </a:lnTo>
                      <a:lnTo>
                        <a:pt x="1148" y="614"/>
                      </a:lnTo>
                      <a:lnTo>
                        <a:pt x="1148" y="610"/>
                      </a:lnTo>
                      <a:lnTo>
                        <a:pt x="1192" y="610"/>
                      </a:lnTo>
                      <a:close/>
                      <a:moveTo>
                        <a:pt x="558" y="1144"/>
                      </a:moveTo>
                      <a:lnTo>
                        <a:pt x="554" y="1188"/>
                      </a:lnTo>
                      <a:lnTo>
                        <a:pt x="554" y="1188"/>
                      </a:lnTo>
                      <a:lnTo>
                        <a:pt x="550" y="1188"/>
                      </a:lnTo>
                      <a:lnTo>
                        <a:pt x="552" y="1144"/>
                      </a:lnTo>
                      <a:lnTo>
                        <a:pt x="552" y="1144"/>
                      </a:lnTo>
                      <a:lnTo>
                        <a:pt x="558" y="1144"/>
                      </a:lnTo>
                      <a:lnTo>
                        <a:pt x="558" y="1144"/>
                      </a:lnTo>
                      <a:close/>
                      <a:moveTo>
                        <a:pt x="1190" y="644"/>
                      </a:moveTo>
                      <a:lnTo>
                        <a:pt x="1190" y="644"/>
                      </a:lnTo>
                      <a:lnTo>
                        <a:pt x="1188" y="650"/>
                      </a:lnTo>
                      <a:lnTo>
                        <a:pt x="1146" y="646"/>
                      </a:lnTo>
                      <a:lnTo>
                        <a:pt x="1146" y="646"/>
                      </a:lnTo>
                      <a:lnTo>
                        <a:pt x="1146" y="640"/>
                      </a:lnTo>
                      <a:lnTo>
                        <a:pt x="1190" y="644"/>
                      </a:lnTo>
                      <a:close/>
                      <a:moveTo>
                        <a:pt x="590" y="1146"/>
                      </a:moveTo>
                      <a:lnTo>
                        <a:pt x="590" y="1190"/>
                      </a:lnTo>
                      <a:lnTo>
                        <a:pt x="590" y="1190"/>
                      </a:lnTo>
                      <a:lnTo>
                        <a:pt x="584" y="1190"/>
                      </a:lnTo>
                      <a:lnTo>
                        <a:pt x="584" y="1146"/>
                      </a:lnTo>
                      <a:lnTo>
                        <a:pt x="584" y="1146"/>
                      </a:lnTo>
                      <a:lnTo>
                        <a:pt x="590" y="1146"/>
                      </a:lnTo>
                      <a:lnTo>
                        <a:pt x="590" y="1146"/>
                      </a:lnTo>
                      <a:close/>
                      <a:moveTo>
                        <a:pt x="1186" y="678"/>
                      </a:moveTo>
                      <a:lnTo>
                        <a:pt x="1186" y="678"/>
                      </a:lnTo>
                      <a:lnTo>
                        <a:pt x="1184" y="684"/>
                      </a:lnTo>
                      <a:lnTo>
                        <a:pt x="1142" y="678"/>
                      </a:lnTo>
                      <a:lnTo>
                        <a:pt x="1142" y="678"/>
                      </a:lnTo>
                      <a:lnTo>
                        <a:pt x="1142" y="672"/>
                      </a:lnTo>
                      <a:lnTo>
                        <a:pt x="1186" y="678"/>
                      </a:lnTo>
                      <a:close/>
                      <a:moveTo>
                        <a:pt x="622" y="1146"/>
                      </a:moveTo>
                      <a:lnTo>
                        <a:pt x="624" y="1190"/>
                      </a:lnTo>
                      <a:lnTo>
                        <a:pt x="624" y="1190"/>
                      </a:lnTo>
                      <a:lnTo>
                        <a:pt x="618" y="1190"/>
                      </a:lnTo>
                      <a:lnTo>
                        <a:pt x="616" y="1146"/>
                      </a:lnTo>
                      <a:lnTo>
                        <a:pt x="616" y="1146"/>
                      </a:lnTo>
                      <a:lnTo>
                        <a:pt x="622" y="1146"/>
                      </a:lnTo>
                      <a:lnTo>
                        <a:pt x="622" y="1146"/>
                      </a:lnTo>
                      <a:close/>
                      <a:moveTo>
                        <a:pt x="1180" y="712"/>
                      </a:moveTo>
                      <a:lnTo>
                        <a:pt x="1180" y="712"/>
                      </a:lnTo>
                      <a:lnTo>
                        <a:pt x="1178" y="718"/>
                      </a:lnTo>
                      <a:lnTo>
                        <a:pt x="1136" y="708"/>
                      </a:lnTo>
                      <a:lnTo>
                        <a:pt x="1136" y="708"/>
                      </a:lnTo>
                      <a:lnTo>
                        <a:pt x="1136" y="704"/>
                      </a:lnTo>
                      <a:lnTo>
                        <a:pt x="1180" y="712"/>
                      </a:lnTo>
                      <a:close/>
                      <a:moveTo>
                        <a:pt x="654" y="1144"/>
                      </a:moveTo>
                      <a:lnTo>
                        <a:pt x="658" y="1186"/>
                      </a:lnTo>
                      <a:lnTo>
                        <a:pt x="658" y="1186"/>
                      </a:lnTo>
                      <a:lnTo>
                        <a:pt x="652" y="1188"/>
                      </a:lnTo>
                      <a:lnTo>
                        <a:pt x="648" y="1144"/>
                      </a:lnTo>
                      <a:lnTo>
                        <a:pt x="648" y="1144"/>
                      </a:lnTo>
                      <a:lnTo>
                        <a:pt x="654" y="1144"/>
                      </a:lnTo>
                      <a:lnTo>
                        <a:pt x="654" y="1144"/>
                      </a:lnTo>
                      <a:close/>
                      <a:moveTo>
                        <a:pt x="1172" y="746"/>
                      </a:moveTo>
                      <a:lnTo>
                        <a:pt x="1172" y="746"/>
                      </a:lnTo>
                      <a:lnTo>
                        <a:pt x="1170" y="752"/>
                      </a:lnTo>
                      <a:lnTo>
                        <a:pt x="1128" y="740"/>
                      </a:lnTo>
                      <a:lnTo>
                        <a:pt x="1128" y="740"/>
                      </a:lnTo>
                      <a:lnTo>
                        <a:pt x="1130" y="734"/>
                      </a:lnTo>
                      <a:lnTo>
                        <a:pt x="1172" y="746"/>
                      </a:lnTo>
                      <a:close/>
                      <a:moveTo>
                        <a:pt x="684" y="1138"/>
                      </a:moveTo>
                      <a:lnTo>
                        <a:pt x="692" y="1182"/>
                      </a:lnTo>
                      <a:lnTo>
                        <a:pt x="692" y="1182"/>
                      </a:lnTo>
                      <a:lnTo>
                        <a:pt x="686" y="1184"/>
                      </a:lnTo>
                      <a:lnTo>
                        <a:pt x="680" y="1140"/>
                      </a:lnTo>
                      <a:lnTo>
                        <a:pt x="680" y="1140"/>
                      </a:lnTo>
                      <a:lnTo>
                        <a:pt x="684" y="1138"/>
                      </a:lnTo>
                      <a:lnTo>
                        <a:pt x="684" y="1138"/>
                      </a:lnTo>
                      <a:close/>
                      <a:moveTo>
                        <a:pt x="1162" y="778"/>
                      </a:moveTo>
                      <a:lnTo>
                        <a:pt x="1162" y="778"/>
                      </a:lnTo>
                      <a:lnTo>
                        <a:pt x="1160" y="784"/>
                      </a:lnTo>
                      <a:lnTo>
                        <a:pt x="1118" y="770"/>
                      </a:lnTo>
                      <a:lnTo>
                        <a:pt x="1118" y="770"/>
                      </a:lnTo>
                      <a:lnTo>
                        <a:pt x="1120" y="766"/>
                      </a:lnTo>
                      <a:lnTo>
                        <a:pt x="1162" y="778"/>
                      </a:lnTo>
                      <a:close/>
                      <a:moveTo>
                        <a:pt x="716" y="1132"/>
                      </a:moveTo>
                      <a:lnTo>
                        <a:pt x="726" y="1176"/>
                      </a:lnTo>
                      <a:lnTo>
                        <a:pt x="726" y="1176"/>
                      </a:lnTo>
                      <a:lnTo>
                        <a:pt x="720" y="1178"/>
                      </a:lnTo>
                      <a:lnTo>
                        <a:pt x="710" y="1134"/>
                      </a:lnTo>
                      <a:lnTo>
                        <a:pt x="710" y="1134"/>
                      </a:lnTo>
                      <a:lnTo>
                        <a:pt x="716" y="1132"/>
                      </a:lnTo>
                      <a:lnTo>
                        <a:pt x="716" y="1132"/>
                      </a:lnTo>
                      <a:close/>
                      <a:moveTo>
                        <a:pt x="1150" y="812"/>
                      </a:moveTo>
                      <a:lnTo>
                        <a:pt x="1150" y="812"/>
                      </a:lnTo>
                      <a:lnTo>
                        <a:pt x="1148" y="816"/>
                      </a:lnTo>
                      <a:lnTo>
                        <a:pt x="1108" y="800"/>
                      </a:lnTo>
                      <a:lnTo>
                        <a:pt x="1108" y="800"/>
                      </a:lnTo>
                      <a:lnTo>
                        <a:pt x="1110" y="796"/>
                      </a:lnTo>
                      <a:lnTo>
                        <a:pt x="1150" y="812"/>
                      </a:lnTo>
                      <a:close/>
                      <a:moveTo>
                        <a:pt x="746" y="1126"/>
                      </a:moveTo>
                      <a:lnTo>
                        <a:pt x="758" y="1168"/>
                      </a:lnTo>
                      <a:lnTo>
                        <a:pt x="758" y="1168"/>
                      </a:lnTo>
                      <a:lnTo>
                        <a:pt x="752" y="1170"/>
                      </a:lnTo>
                      <a:lnTo>
                        <a:pt x="742" y="1126"/>
                      </a:lnTo>
                      <a:lnTo>
                        <a:pt x="742" y="1126"/>
                      </a:lnTo>
                      <a:lnTo>
                        <a:pt x="746" y="1126"/>
                      </a:lnTo>
                      <a:lnTo>
                        <a:pt x="746" y="1126"/>
                      </a:lnTo>
                      <a:close/>
                      <a:moveTo>
                        <a:pt x="1138" y="842"/>
                      </a:moveTo>
                      <a:lnTo>
                        <a:pt x="1138" y="842"/>
                      </a:lnTo>
                      <a:lnTo>
                        <a:pt x="1136" y="848"/>
                      </a:lnTo>
                      <a:lnTo>
                        <a:pt x="1096" y="830"/>
                      </a:lnTo>
                      <a:lnTo>
                        <a:pt x="1096" y="830"/>
                      </a:lnTo>
                      <a:lnTo>
                        <a:pt x="1098" y="824"/>
                      </a:lnTo>
                      <a:lnTo>
                        <a:pt x="1138" y="842"/>
                      </a:lnTo>
                      <a:close/>
                      <a:moveTo>
                        <a:pt x="776" y="1116"/>
                      </a:moveTo>
                      <a:lnTo>
                        <a:pt x="792" y="1158"/>
                      </a:lnTo>
                      <a:lnTo>
                        <a:pt x="792" y="1158"/>
                      </a:lnTo>
                      <a:lnTo>
                        <a:pt x="786" y="1160"/>
                      </a:lnTo>
                      <a:lnTo>
                        <a:pt x="772" y="1118"/>
                      </a:lnTo>
                      <a:lnTo>
                        <a:pt x="772" y="1118"/>
                      </a:lnTo>
                      <a:lnTo>
                        <a:pt x="776" y="1116"/>
                      </a:lnTo>
                      <a:lnTo>
                        <a:pt x="776" y="1116"/>
                      </a:lnTo>
                      <a:close/>
                      <a:moveTo>
                        <a:pt x="1122" y="874"/>
                      </a:moveTo>
                      <a:lnTo>
                        <a:pt x="1122" y="874"/>
                      </a:lnTo>
                      <a:lnTo>
                        <a:pt x="1120" y="878"/>
                      </a:lnTo>
                      <a:lnTo>
                        <a:pt x="1080" y="858"/>
                      </a:lnTo>
                      <a:lnTo>
                        <a:pt x="1080" y="858"/>
                      </a:lnTo>
                      <a:lnTo>
                        <a:pt x="1084" y="854"/>
                      </a:lnTo>
                      <a:lnTo>
                        <a:pt x="1122" y="874"/>
                      </a:lnTo>
                      <a:close/>
                      <a:moveTo>
                        <a:pt x="806" y="1104"/>
                      </a:moveTo>
                      <a:lnTo>
                        <a:pt x="824" y="1146"/>
                      </a:lnTo>
                      <a:lnTo>
                        <a:pt x="824" y="1146"/>
                      </a:lnTo>
                      <a:lnTo>
                        <a:pt x="818" y="1148"/>
                      </a:lnTo>
                      <a:lnTo>
                        <a:pt x="802" y="1106"/>
                      </a:lnTo>
                      <a:lnTo>
                        <a:pt x="802" y="1106"/>
                      </a:lnTo>
                      <a:lnTo>
                        <a:pt x="806" y="1104"/>
                      </a:lnTo>
                      <a:lnTo>
                        <a:pt x="806" y="1104"/>
                      </a:lnTo>
                      <a:close/>
                      <a:moveTo>
                        <a:pt x="1106" y="904"/>
                      </a:moveTo>
                      <a:lnTo>
                        <a:pt x="1106" y="904"/>
                      </a:lnTo>
                      <a:lnTo>
                        <a:pt x="1102" y="908"/>
                      </a:lnTo>
                      <a:lnTo>
                        <a:pt x="1064" y="886"/>
                      </a:lnTo>
                      <a:lnTo>
                        <a:pt x="1064" y="886"/>
                      </a:lnTo>
                      <a:lnTo>
                        <a:pt x="1068" y="880"/>
                      </a:lnTo>
                      <a:lnTo>
                        <a:pt x="1106" y="904"/>
                      </a:lnTo>
                      <a:close/>
                      <a:moveTo>
                        <a:pt x="836" y="1092"/>
                      </a:moveTo>
                      <a:lnTo>
                        <a:pt x="854" y="1132"/>
                      </a:lnTo>
                      <a:lnTo>
                        <a:pt x="854" y="1132"/>
                      </a:lnTo>
                      <a:lnTo>
                        <a:pt x="850" y="1134"/>
                      </a:lnTo>
                      <a:lnTo>
                        <a:pt x="830" y="1094"/>
                      </a:lnTo>
                      <a:lnTo>
                        <a:pt x="830" y="1094"/>
                      </a:lnTo>
                      <a:lnTo>
                        <a:pt x="836" y="1092"/>
                      </a:lnTo>
                      <a:lnTo>
                        <a:pt x="836" y="1092"/>
                      </a:lnTo>
                      <a:close/>
                      <a:moveTo>
                        <a:pt x="1086" y="932"/>
                      </a:moveTo>
                      <a:lnTo>
                        <a:pt x="1086" y="932"/>
                      </a:lnTo>
                      <a:lnTo>
                        <a:pt x="1084" y="938"/>
                      </a:lnTo>
                      <a:lnTo>
                        <a:pt x="1048" y="912"/>
                      </a:lnTo>
                      <a:lnTo>
                        <a:pt x="1048" y="912"/>
                      </a:lnTo>
                      <a:lnTo>
                        <a:pt x="1050" y="908"/>
                      </a:lnTo>
                      <a:lnTo>
                        <a:pt x="1086" y="932"/>
                      </a:lnTo>
                      <a:close/>
                      <a:moveTo>
                        <a:pt x="864" y="1076"/>
                      </a:moveTo>
                      <a:lnTo>
                        <a:pt x="886" y="1116"/>
                      </a:lnTo>
                      <a:lnTo>
                        <a:pt x="886" y="1116"/>
                      </a:lnTo>
                      <a:lnTo>
                        <a:pt x="880" y="1118"/>
                      </a:lnTo>
                      <a:lnTo>
                        <a:pt x="858" y="1080"/>
                      </a:lnTo>
                      <a:lnTo>
                        <a:pt x="858" y="1080"/>
                      </a:lnTo>
                      <a:lnTo>
                        <a:pt x="864" y="1076"/>
                      </a:lnTo>
                      <a:lnTo>
                        <a:pt x="864" y="1076"/>
                      </a:lnTo>
                      <a:close/>
                      <a:moveTo>
                        <a:pt x="1066" y="960"/>
                      </a:moveTo>
                      <a:lnTo>
                        <a:pt x="1066" y="960"/>
                      </a:lnTo>
                      <a:lnTo>
                        <a:pt x="1062" y="964"/>
                      </a:lnTo>
                      <a:lnTo>
                        <a:pt x="1028" y="938"/>
                      </a:lnTo>
                      <a:lnTo>
                        <a:pt x="1028" y="938"/>
                      </a:lnTo>
                      <a:lnTo>
                        <a:pt x="1032" y="934"/>
                      </a:lnTo>
                      <a:lnTo>
                        <a:pt x="1066" y="960"/>
                      </a:lnTo>
                      <a:close/>
                      <a:moveTo>
                        <a:pt x="890" y="1060"/>
                      </a:moveTo>
                      <a:lnTo>
                        <a:pt x="914" y="1098"/>
                      </a:lnTo>
                      <a:lnTo>
                        <a:pt x="914" y="1098"/>
                      </a:lnTo>
                      <a:lnTo>
                        <a:pt x="910" y="1100"/>
                      </a:lnTo>
                      <a:lnTo>
                        <a:pt x="886" y="1064"/>
                      </a:lnTo>
                      <a:lnTo>
                        <a:pt x="886" y="1064"/>
                      </a:lnTo>
                      <a:lnTo>
                        <a:pt x="890" y="1060"/>
                      </a:lnTo>
                      <a:lnTo>
                        <a:pt x="890" y="1060"/>
                      </a:lnTo>
                      <a:close/>
                      <a:moveTo>
                        <a:pt x="1044" y="986"/>
                      </a:moveTo>
                      <a:lnTo>
                        <a:pt x="1044" y="986"/>
                      </a:lnTo>
                      <a:lnTo>
                        <a:pt x="1040" y="990"/>
                      </a:lnTo>
                      <a:lnTo>
                        <a:pt x="1008" y="962"/>
                      </a:lnTo>
                      <a:lnTo>
                        <a:pt x="1008" y="962"/>
                      </a:lnTo>
                      <a:lnTo>
                        <a:pt x="1012" y="958"/>
                      </a:lnTo>
                      <a:lnTo>
                        <a:pt x="1044" y="986"/>
                      </a:lnTo>
                      <a:close/>
                      <a:moveTo>
                        <a:pt x="918" y="1042"/>
                      </a:moveTo>
                      <a:lnTo>
                        <a:pt x="942" y="1078"/>
                      </a:lnTo>
                      <a:lnTo>
                        <a:pt x="942" y="1078"/>
                      </a:lnTo>
                      <a:lnTo>
                        <a:pt x="938" y="1082"/>
                      </a:lnTo>
                      <a:lnTo>
                        <a:pt x="912" y="1046"/>
                      </a:lnTo>
                      <a:lnTo>
                        <a:pt x="912" y="1046"/>
                      </a:lnTo>
                      <a:lnTo>
                        <a:pt x="918" y="1042"/>
                      </a:lnTo>
                      <a:lnTo>
                        <a:pt x="918" y="1042"/>
                      </a:lnTo>
                      <a:close/>
                      <a:moveTo>
                        <a:pt x="1022" y="1012"/>
                      </a:moveTo>
                      <a:lnTo>
                        <a:pt x="1022" y="1012"/>
                      </a:lnTo>
                      <a:lnTo>
                        <a:pt x="1018" y="1016"/>
                      </a:lnTo>
                      <a:lnTo>
                        <a:pt x="986" y="984"/>
                      </a:lnTo>
                      <a:lnTo>
                        <a:pt x="986" y="984"/>
                      </a:lnTo>
                      <a:lnTo>
                        <a:pt x="990" y="980"/>
                      </a:lnTo>
                      <a:lnTo>
                        <a:pt x="1022" y="1012"/>
                      </a:lnTo>
                      <a:close/>
                      <a:moveTo>
                        <a:pt x="942" y="1024"/>
                      </a:moveTo>
                      <a:lnTo>
                        <a:pt x="970" y="1058"/>
                      </a:lnTo>
                      <a:lnTo>
                        <a:pt x="970" y="1058"/>
                      </a:lnTo>
                      <a:lnTo>
                        <a:pt x="966" y="1062"/>
                      </a:lnTo>
                      <a:lnTo>
                        <a:pt x="938" y="1026"/>
                      </a:lnTo>
                      <a:lnTo>
                        <a:pt x="938" y="1026"/>
                      </a:lnTo>
                      <a:lnTo>
                        <a:pt x="942" y="1024"/>
                      </a:lnTo>
                      <a:lnTo>
                        <a:pt x="942" y="1024"/>
                      </a:lnTo>
                      <a:close/>
                      <a:moveTo>
                        <a:pt x="996" y="1036"/>
                      </a:moveTo>
                      <a:lnTo>
                        <a:pt x="996" y="1036"/>
                      </a:lnTo>
                      <a:lnTo>
                        <a:pt x="992" y="1040"/>
                      </a:lnTo>
                      <a:lnTo>
                        <a:pt x="962" y="1006"/>
                      </a:lnTo>
                      <a:lnTo>
                        <a:pt x="962" y="1006"/>
                      </a:lnTo>
                      <a:lnTo>
                        <a:pt x="966" y="1002"/>
                      </a:lnTo>
                      <a:lnTo>
                        <a:pt x="996" y="1036"/>
                      </a:lnTo>
                      <a:close/>
                    </a:path>
                  </a:pathLst>
                </a:custGeom>
                <a:gradFill flip="none" rotWithShape="1">
                  <a:gsLst>
                    <a:gs pos="0">
                      <a:srgbClr val="94A5B8"/>
                    </a:gs>
                    <a:gs pos="100000">
                      <a:srgbClr val="7A8EA3"/>
                    </a:gs>
                  </a:gsLst>
                  <a:path path="circle">
                    <a:fillToRect l="50000" t="50000" r="50000" b="50000"/>
                  </a:path>
                  <a:tileRect/>
                </a:gradFill>
                <a:ln w="25400" cap="flat" cmpd="sng" algn="ctr">
                  <a:noFill/>
                  <a:prstDash val="solid"/>
                </a:ln>
                <a:effectLst/>
              </p:spPr>
              <p:txBody>
                <a:bodyPr rtlCol="0" anchor="ctr"/>
                <a:lstStyle/>
                <a:p>
                  <a:pPr marL="0" lvl="1" algn="ctr" defTabSz="2920699">
                    <a:defRPr/>
                  </a:pPr>
                  <a:endParaRPr lang="zh-CN" altLang="en-US" sz="3423" kern="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grpSp>
          <p:nvGrpSpPr>
            <p:cNvPr id="110" name="组合 109">
              <a:extLst>
                <a:ext uri="{FF2B5EF4-FFF2-40B4-BE49-F238E27FC236}">
                  <a16:creationId xmlns:a16="http://schemas.microsoft.com/office/drawing/2014/main" id="{E67E5A4D-2A9B-489A-9F7B-738C2618E0B6}"/>
                </a:ext>
              </a:extLst>
            </p:cNvPr>
            <p:cNvGrpSpPr/>
            <p:nvPr/>
          </p:nvGrpSpPr>
          <p:grpSpPr>
            <a:xfrm>
              <a:off x="2816318" y="4870449"/>
              <a:ext cx="1045464" cy="1039600"/>
              <a:chOff x="6237869" y="1190596"/>
              <a:chExt cx="1006244" cy="1004557"/>
            </a:xfrm>
          </p:grpSpPr>
          <p:sp>
            <p:nvSpPr>
              <p:cNvPr id="122" name="椭圆 121">
                <a:extLst>
                  <a:ext uri="{FF2B5EF4-FFF2-40B4-BE49-F238E27FC236}">
                    <a16:creationId xmlns:a16="http://schemas.microsoft.com/office/drawing/2014/main" id="{E7AD0159-BA4E-4F0E-8A0D-0D90EC8C2115}"/>
                  </a:ext>
                </a:extLst>
              </p:cNvPr>
              <p:cNvSpPr/>
              <p:nvPr/>
            </p:nvSpPr>
            <p:spPr>
              <a:xfrm>
                <a:off x="6336963" y="1288846"/>
                <a:ext cx="808056" cy="808056"/>
              </a:xfrm>
              <a:prstGeom prst="ellipse">
                <a:avLst/>
              </a:prstGeom>
              <a:solidFill>
                <a:srgbClr val="666666">
                  <a:lumMod val="95000"/>
                  <a:alpha val="20000"/>
                </a:srgbClr>
              </a:solidFill>
              <a:ln w="12700" cap="flat" cmpd="sng" algn="ctr">
                <a:noFill/>
                <a:prstDash val="lgDash"/>
              </a:ln>
              <a:effectLst/>
            </p:spPr>
            <p:txBody>
              <a:bodyPr rtlCol="0" anchor="ctr"/>
              <a:lstStyle/>
              <a:p>
                <a:pPr algn="ctr">
                  <a:defRPr/>
                </a:pPr>
                <a:endParaRPr lang="zh-CN" altLang="en-US" sz="3423" kern="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nvGrpSpPr>
              <p:cNvPr id="123" name="组合 122">
                <a:extLst>
                  <a:ext uri="{FF2B5EF4-FFF2-40B4-BE49-F238E27FC236}">
                    <a16:creationId xmlns:a16="http://schemas.microsoft.com/office/drawing/2014/main" id="{BDF55509-DDAC-438B-BA2E-40C0AC5BC018}"/>
                  </a:ext>
                </a:extLst>
              </p:cNvPr>
              <p:cNvGrpSpPr/>
              <p:nvPr/>
            </p:nvGrpSpPr>
            <p:grpSpPr>
              <a:xfrm>
                <a:off x="6237869" y="1190596"/>
                <a:ext cx="1006244" cy="1004557"/>
                <a:chOff x="-3442574" y="1070118"/>
                <a:chExt cx="1892300" cy="1889125"/>
              </a:xfrm>
            </p:grpSpPr>
            <p:sp>
              <p:nvSpPr>
                <p:cNvPr id="124" name="Freeform 7">
                  <a:extLst>
                    <a:ext uri="{FF2B5EF4-FFF2-40B4-BE49-F238E27FC236}">
                      <a16:creationId xmlns:a16="http://schemas.microsoft.com/office/drawing/2014/main" id="{4C6F2052-624D-44A5-A4EF-57F806097538}"/>
                    </a:ext>
                  </a:extLst>
                </p:cNvPr>
                <p:cNvSpPr>
                  <a:spLocks noEditPoints="1"/>
                </p:cNvSpPr>
                <p:nvPr/>
              </p:nvSpPr>
              <p:spPr bwMode="auto">
                <a:xfrm>
                  <a:off x="-3331449" y="1178068"/>
                  <a:ext cx="1670050" cy="1673225"/>
                </a:xfrm>
                <a:custGeom>
                  <a:avLst/>
                  <a:gdLst/>
                  <a:ahLst/>
                  <a:cxnLst>
                    <a:cxn ang="0">
                      <a:pos x="166" y="150"/>
                    </a:cxn>
                    <a:cxn ang="0">
                      <a:pos x="148" y="168"/>
                    </a:cxn>
                    <a:cxn ang="0">
                      <a:pos x="126" y="184"/>
                    </a:cxn>
                    <a:cxn ang="0">
                      <a:pos x="110" y="202"/>
                    </a:cxn>
                    <a:cxn ang="0">
                      <a:pos x="100" y="226"/>
                    </a:cxn>
                    <a:cxn ang="0">
                      <a:pos x="336" y="36"/>
                    </a:cxn>
                    <a:cxn ang="0">
                      <a:pos x="362" y="32"/>
                    </a:cxn>
                    <a:cxn ang="0">
                      <a:pos x="386" y="26"/>
                    </a:cxn>
                    <a:cxn ang="0">
                      <a:pos x="408" y="14"/>
                    </a:cxn>
                    <a:cxn ang="0">
                      <a:pos x="436" y="8"/>
                    </a:cxn>
                    <a:cxn ang="0">
                      <a:pos x="24" y="388"/>
                    </a:cxn>
                    <a:cxn ang="0">
                      <a:pos x="18" y="414"/>
                    </a:cxn>
                    <a:cxn ang="0">
                      <a:pos x="8" y="440"/>
                    </a:cxn>
                    <a:cxn ang="0">
                      <a:pos x="4" y="462"/>
                    </a:cxn>
                    <a:cxn ang="0">
                      <a:pos x="6" y="488"/>
                    </a:cxn>
                    <a:cxn ang="0">
                      <a:pos x="616" y="8"/>
                    </a:cxn>
                    <a:cxn ang="0">
                      <a:pos x="640" y="18"/>
                    </a:cxn>
                    <a:cxn ang="0">
                      <a:pos x="664" y="24"/>
                    </a:cxn>
                    <a:cxn ang="0">
                      <a:pos x="690" y="26"/>
                    </a:cxn>
                    <a:cxn ang="0">
                      <a:pos x="716" y="36"/>
                    </a:cxn>
                    <a:cxn ang="0">
                      <a:pos x="24" y="666"/>
                    </a:cxn>
                    <a:cxn ang="0">
                      <a:pos x="32" y="692"/>
                    </a:cxn>
                    <a:cxn ang="0">
                      <a:pos x="36" y="718"/>
                    </a:cxn>
                    <a:cxn ang="0">
                      <a:pos x="44" y="740"/>
                    </a:cxn>
                    <a:cxn ang="0">
                      <a:pos x="60" y="762"/>
                    </a:cxn>
                    <a:cxn ang="0">
                      <a:pos x="870" y="128"/>
                    </a:cxn>
                    <a:cxn ang="0">
                      <a:pos x="886" y="150"/>
                    </a:cxn>
                    <a:cxn ang="0">
                      <a:pos x="902" y="166"/>
                    </a:cxn>
                    <a:cxn ang="0">
                      <a:pos x="924" y="182"/>
                    </a:cxn>
                    <a:cxn ang="0">
                      <a:pos x="940" y="200"/>
                    </a:cxn>
                    <a:cxn ang="0">
                      <a:pos x="168" y="906"/>
                    </a:cxn>
                    <a:cxn ang="0">
                      <a:pos x="184" y="926"/>
                    </a:cxn>
                    <a:cxn ang="0">
                      <a:pos x="202" y="942"/>
                    </a:cxn>
                    <a:cxn ang="0">
                      <a:pos x="226" y="952"/>
                    </a:cxn>
                    <a:cxn ang="0">
                      <a:pos x="250" y="968"/>
                    </a:cxn>
                    <a:cxn ang="0">
                      <a:pos x="1026" y="360"/>
                    </a:cxn>
                    <a:cxn ang="0">
                      <a:pos x="1034" y="386"/>
                    </a:cxn>
                    <a:cxn ang="0">
                      <a:pos x="1034" y="412"/>
                    </a:cxn>
                    <a:cxn ang="0">
                      <a:pos x="1040" y="436"/>
                    </a:cxn>
                    <a:cxn ang="0">
                      <a:pos x="1048" y="460"/>
                    </a:cxn>
                    <a:cxn ang="0">
                      <a:pos x="414" y="1036"/>
                    </a:cxn>
                    <a:cxn ang="0">
                      <a:pos x="438" y="1046"/>
                    </a:cxn>
                    <a:cxn ang="0">
                      <a:pos x="462" y="1050"/>
                    </a:cxn>
                    <a:cxn ang="0">
                      <a:pos x="488" y="1046"/>
                    </a:cxn>
                    <a:cxn ang="0">
                      <a:pos x="516" y="1048"/>
                    </a:cxn>
                    <a:cxn ang="0">
                      <a:pos x="1040" y="640"/>
                    </a:cxn>
                    <a:cxn ang="0">
                      <a:pos x="1034" y="666"/>
                    </a:cxn>
                    <a:cxn ang="0">
                      <a:pos x="1022" y="690"/>
                    </a:cxn>
                    <a:cxn ang="0">
                      <a:pos x="1014" y="712"/>
                    </a:cxn>
                    <a:cxn ang="0">
                      <a:pos x="1008" y="738"/>
                    </a:cxn>
                    <a:cxn ang="0">
                      <a:pos x="692" y="1020"/>
                    </a:cxn>
                    <a:cxn ang="0">
                      <a:pos x="718" y="1018"/>
                    </a:cxn>
                    <a:cxn ang="0">
                      <a:pos x="740" y="1008"/>
                    </a:cxn>
                    <a:cxn ang="0">
                      <a:pos x="760" y="992"/>
                    </a:cxn>
                    <a:cxn ang="0">
                      <a:pos x="784" y="978"/>
                    </a:cxn>
                    <a:cxn ang="0">
                      <a:pos x="910" y="888"/>
                    </a:cxn>
                    <a:cxn ang="0">
                      <a:pos x="890" y="908"/>
                    </a:cxn>
                    <a:cxn ang="0">
                      <a:pos x="866" y="920"/>
                    </a:cxn>
                  </a:cxnLst>
                  <a:rect l="0" t="0" r="r" b="b"/>
                  <a:pathLst>
                    <a:path w="1052" h="1054">
                      <a:moveTo>
                        <a:pt x="186" y="132"/>
                      </a:moveTo>
                      <a:lnTo>
                        <a:pt x="184" y="134"/>
                      </a:lnTo>
                      <a:lnTo>
                        <a:pt x="180" y="130"/>
                      </a:lnTo>
                      <a:lnTo>
                        <a:pt x="182" y="128"/>
                      </a:lnTo>
                      <a:lnTo>
                        <a:pt x="186" y="132"/>
                      </a:lnTo>
                      <a:close/>
                      <a:moveTo>
                        <a:pt x="202" y="112"/>
                      </a:moveTo>
                      <a:lnTo>
                        <a:pt x="206" y="116"/>
                      </a:lnTo>
                      <a:lnTo>
                        <a:pt x="204" y="118"/>
                      </a:lnTo>
                      <a:lnTo>
                        <a:pt x="200" y="112"/>
                      </a:lnTo>
                      <a:lnTo>
                        <a:pt x="202" y="112"/>
                      </a:lnTo>
                      <a:close/>
                      <a:moveTo>
                        <a:pt x="166" y="150"/>
                      </a:moveTo>
                      <a:lnTo>
                        <a:pt x="166" y="150"/>
                      </a:lnTo>
                      <a:lnTo>
                        <a:pt x="162" y="146"/>
                      </a:lnTo>
                      <a:lnTo>
                        <a:pt x="164" y="146"/>
                      </a:lnTo>
                      <a:lnTo>
                        <a:pt x="166" y="150"/>
                      </a:lnTo>
                      <a:close/>
                      <a:moveTo>
                        <a:pt x="222" y="96"/>
                      </a:moveTo>
                      <a:lnTo>
                        <a:pt x="226" y="100"/>
                      </a:lnTo>
                      <a:lnTo>
                        <a:pt x="224" y="102"/>
                      </a:lnTo>
                      <a:lnTo>
                        <a:pt x="222" y="98"/>
                      </a:lnTo>
                      <a:lnTo>
                        <a:pt x="222" y="96"/>
                      </a:lnTo>
                      <a:close/>
                      <a:moveTo>
                        <a:pt x="148" y="168"/>
                      </a:moveTo>
                      <a:lnTo>
                        <a:pt x="148" y="168"/>
                      </a:lnTo>
                      <a:lnTo>
                        <a:pt x="144" y="166"/>
                      </a:lnTo>
                      <a:lnTo>
                        <a:pt x="144" y="164"/>
                      </a:lnTo>
                      <a:lnTo>
                        <a:pt x="148" y="168"/>
                      </a:lnTo>
                      <a:close/>
                      <a:moveTo>
                        <a:pt x="244" y="82"/>
                      </a:moveTo>
                      <a:lnTo>
                        <a:pt x="248" y="86"/>
                      </a:lnTo>
                      <a:lnTo>
                        <a:pt x="246" y="88"/>
                      </a:lnTo>
                      <a:lnTo>
                        <a:pt x="242" y="82"/>
                      </a:lnTo>
                      <a:lnTo>
                        <a:pt x="244" y="82"/>
                      </a:lnTo>
                      <a:close/>
                      <a:moveTo>
                        <a:pt x="132" y="186"/>
                      </a:moveTo>
                      <a:lnTo>
                        <a:pt x="130" y="188"/>
                      </a:lnTo>
                      <a:lnTo>
                        <a:pt x="126" y="184"/>
                      </a:lnTo>
                      <a:lnTo>
                        <a:pt x="128" y="182"/>
                      </a:lnTo>
                      <a:lnTo>
                        <a:pt x="132" y="186"/>
                      </a:lnTo>
                      <a:close/>
                      <a:moveTo>
                        <a:pt x="266" y="68"/>
                      </a:moveTo>
                      <a:lnTo>
                        <a:pt x="270" y="74"/>
                      </a:lnTo>
                      <a:lnTo>
                        <a:pt x="268" y="74"/>
                      </a:lnTo>
                      <a:lnTo>
                        <a:pt x="264" y="70"/>
                      </a:lnTo>
                      <a:lnTo>
                        <a:pt x="266" y="68"/>
                      </a:lnTo>
                      <a:close/>
                      <a:moveTo>
                        <a:pt x="116" y="206"/>
                      </a:moveTo>
                      <a:lnTo>
                        <a:pt x="114" y="208"/>
                      </a:lnTo>
                      <a:lnTo>
                        <a:pt x="110" y="204"/>
                      </a:lnTo>
                      <a:lnTo>
                        <a:pt x="110" y="202"/>
                      </a:lnTo>
                      <a:lnTo>
                        <a:pt x="116" y="206"/>
                      </a:lnTo>
                      <a:close/>
                      <a:moveTo>
                        <a:pt x="290" y="56"/>
                      </a:moveTo>
                      <a:lnTo>
                        <a:pt x="292" y="62"/>
                      </a:lnTo>
                      <a:lnTo>
                        <a:pt x="290" y="62"/>
                      </a:lnTo>
                      <a:lnTo>
                        <a:pt x="288" y="58"/>
                      </a:lnTo>
                      <a:lnTo>
                        <a:pt x="290" y="56"/>
                      </a:lnTo>
                      <a:close/>
                      <a:moveTo>
                        <a:pt x="100" y="226"/>
                      </a:moveTo>
                      <a:lnTo>
                        <a:pt x="100" y="228"/>
                      </a:lnTo>
                      <a:lnTo>
                        <a:pt x="94" y="226"/>
                      </a:lnTo>
                      <a:lnTo>
                        <a:pt x="96" y="224"/>
                      </a:lnTo>
                      <a:lnTo>
                        <a:pt x="100" y="226"/>
                      </a:lnTo>
                      <a:close/>
                      <a:moveTo>
                        <a:pt x="312" y="46"/>
                      </a:moveTo>
                      <a:lnTo>
                        <a:pt x="314" y="50"/>
                      </a:lnTo>
                      <a:lnTo>
                        <a:pt x="314" y="52"/>
                      </a:lnTo>
                      <a:lnTo>
                        <a:pt x="310" y="46"/>
                      </a:lnTo>
                      <a:lnTo>
                        <a:pt x="312" y="46"/>
                      </a:lnTo>
                      <a:close/>
                      <a:moveTo>
                        <a:pt x="86" y="248"/>
                      </a:moveTo>
                      <a:lnTo>
                        <a:pt x="84" y="250"/>
                      </a:lnTo>
                      <a:lnTo>
                        <a:pt x="80" y="246"/>
                      </a:lnTo>
                      <a:lnTo>
                        <a:pt x="82" y="246"/>
                      </a:lnTo>
                      <a:lnTo>
                        <a:pt x="86" y="248"/>
                      </a:lnTo>
                      <a:close/>
                      <a:moveTo>
                        <a:pt x="336" y="36"/>
                      </a:moveTo>
                      <a:lnTo>
                        <a:pt x="338" y="40"/>
                      </a:lnTo>
                      <a:lnTo>
                        <a:pt x="336" y="42"/>
                      </a:lnTo>
                      <a:lnTo>
                        <a:pt x="334" y="36"/>
                      </a:lnTo>
                      <a:lnTo>
                        <a:pt x="336" y="36"/>
                      </a:lnTo>
                      <a:close/>
                      <a:moveTo>
                        <a:pt x="72" y="270"/>
                      </a:moveTo>
                      <a:lnTo>
                        <a:pt x="72" y="272"/>
                      </a:lnTo>
                      <a:lnTo>
                        <a:pt x="66" y="268"/>
                      </a:lnTo>
                      <a:lnTo>
                        <a:pt x="68" y="268"/>
                      </a:lnTo>
                      <a:lnTo>
                        <a:pt x="72" y="270"/>
                      </a:lnTo>
                      <a:close/>
                      <a:moveTo>
                        <a:pt x="360" y="26"/>
                      </a:moveTo>
                      <a:lnTo>
                        <a:pt x="362" y="32"/>
                      </a:lnTo>
                      <a:lnTo>
                        <a:pt x="360" y="32"/>
                      </a:lnTo>
                      <a:lnTo>
                        <a:pt x="360" y="28"/>
                      </a:lnTo>
                      <a:lnTo>
                        <a:pt x="360" y="26"/>
                      </a:lnTo>
                      <a:close/>
                      <a:moveTo>
                        <a:pt x="60" y="292"/>
                      </a:moveTo>
                      <a:lnTo>
                        <a:pt x="60" y="294"/>
                      </a:lnTo>
                      <a:lnTo>
                        <a:pt x="54" y="292"/>
                      </a:lnTo>
                      <a:lnTo>
                        <a:pt x="56" y="290"/>
                      </a:lnTo>
                      <a:lnTo>
                        <a:pt x="60" y="292"/>
                      </a:lnTo>
                      <a:close/>
                      <a:moveTo>
                        <a:pt x="386" y="20"/>
                      </a:moveTo>
                      <a:lnTo>
                        <a:pt x="386" y="24"/>
                      </a:lnTo>
                      <a:lnTo>
                        <a:pt x="386" y="26"/>
                      </a:lnTo>
                      <a:lnTo>
                        <a:pt x="384" y="20"/>
                      </a:lnTo>
                      <a:lnTo>
                        <a:pt x="386" y="20"/>
                      </a:lnTo>
                      <a:close/>
                      <a:moveTo>
                        <a:pt x="50" y="316"/>
                      </a:moveTo>
                      <a:lnTo>
                        <a:pt x="48" y="318"/>
                      </a:lnTo>
                      <a:lnTo>
                        <a:pt x="44" y="316"/>
                      </a:lnTo>
                      <a:lnTo>
                        <a:pt x="44" y="314"/>
                      </a:lnTo>
                      <a:lnTo>
                        <a:pt x="50" y="316"/>
                      </a:lnTo>
                      <a:close/>
                      <a:moveTo>
                        <a:pt x="410" y="12"/>
                      </a:moveTo>
                      <a:lnTo>
                        <a:pt x="412" y="18"/>
                      </a:lnTo>
                      <a:lnTo>
                        <a:pt x="410" y="18"/>
                      </a:lnTo>
                      <a:lnTo>
                        <a:pt x="408" y="14"/>
                      </a:lnTo>
                      <a:lnTo>
                        <a:pt x="410" y="12"/>
                      </a:lnTo>
                      <a:close/>
                      <a:moveTo>
                        <a:pt x="40" y="340"/>
                      </a:moveTo>
                      <a:lnTo>
                        <a:pt x="40" y="342"/>
                      </a:lnTo>
                      <a:lnTo>
                        <a:pt x="34" y="340"/>
                      </a:lnTo>
                      <a:lnTo>
                        <a:pt x="34" y="338"/>
                      </a:lnTo>
                      <a:lnTo>
                        <a:pt x="40" y="340"/>
                      </a:lnTo>
                      <a:close/>
                      <a:moveTo>
                        <a:pt x="436" y="8"/>
                      </a:moveTo>
                      <a:lnTo>
                        <a:pt x="436" y="14"/>
                      </a:lnTo>
                      <a:lnTo>
                        <a:pt x="436" y="14"/>
                      </a:lnTo>
                      <a:lnTo>
                        <a:pt x="434" y="8"/>
                      </a:lnTo>
                      <a:lnTo>
                        <a:pt x="436" y="8"/>
                      </a:lnTo>
                      <a:close/>
                      <a:moveTo>
                        <a:pt x="32" y="364"/>
                      </a:moveTo>
                      <a:lnTo>
                        <a:pt x="30" y="366"/>
                      </a:lnTo>
                      <a:lnTo>
                        <a:pt x="26" y="364"/>
                      </a:lnTo>
                      <a:lnTo>
                        <a:pt x="26" y="362"/>
                      </a:lnTo>
                      <a:lnTo>
                        <a:pt x="32" y="364"/>
                      </a:lnTo>
                      <a:close/>
                      <a:moveTo>
                        <a:pt x="462" y="4"/>
                      </a:moveTo>
                      <a:lnTo>
                        <a:pt x="462" y="10"/>
                      </a:lnTo>
                      <a:lnTo>
                        <a:pt x="460" y="10"/>
                      </a:lnTo>
                      <a:lnTo>
                        <a:pt x="460" y="4"/>
                      </a:lnTo>
                      <a:lnTo>
                        <a:pt x="462" y="4"/>
                      </a:lnTo>
                      <a:close/>
                      <a:moveTo>
                        <a:pt x="24" y="388"/>
                      </a:moveTo>
                      <a:lnTo>
                        <a:pt x="24" y="390"/>
                      </a:lnTo>
                      <a:lnTo>
                        <a:pt x="18" y="388"/>
                      </a:lnTo>
                      <a:lnTo>
                        <a:pt x="18" y="386"/>
                      </a:lnTo>
                      <a:lnTo>
                        <a:pt x="24" y="388"/>
                      </a:lnTo>
                      <a:close/>
                      <a:moveTo>
                        <a:pt x="488" y="2"/>
                      </a:moveTo>
                      <a:lnTo>
                        <a:pt x="488" y="8"/>
                      </a:lnTo>
                      <a:lnTo>
                        <a:pt x="486" y="8"/>
                      </a:lnTo>
                      <a:lnTo>
                        <a:pt x="486" y="2"/>
                      </a:lnTo>
                      <a:lnTo>
                        <a:pt x="488" y="2"/>
                      </a:lnTo>
                      <a:close/>
                      <a:moveTo>
                        <a:pt x="18" y="414"/>
                      </a:moveTo>
                      <a:lnTo>
                        <a:pt x="18" y="414"/>
                      </a:lnTo>
                      <a:lnTo>
                        <a:pt x="12" y="414"/>
                      </a:lnTo>
                      <a:lnTo>
                        <a:pt x="12" y="412"/>
                      </a:lnTo>
                      <a:lnTo>
                        <a:pt x="18" y="414"/>
                      </a:lnTo>
                      <a:close/>
                      <a:moveTo>
                        <a:pt x="512" y="0"/>
                      </a:moveTo>
                      <a:lnTo>
                        <a:pt x="514" y="6"/>
                      </a:lnTo>
                      <a:lnTo>
                        <a:pt x="512" y="6"/>
                      </a:lnTo>
                      <a:lnTo>
                        <a:pt x="512" y="0"/>
                      </a:lnTo>
                      <a:lnTo>
                        <a:pt x="512" y="0"/>
                      </a:lnTo>
                      <a:close/>
                      <a:moveTo>
                        <a:pt x="12" y="438"/>
                      </a:moveTo>
                      <a:lnTo>
                        <a:pt x="12" y="440"/>
                      </a:lnTo>
                      <a:lnTo>
                        <a:pt x="8" y="440"/>
                      </a:lnTo>
                      <a:lnTo>
                        <a:pt x="8" y="438"/>
                      </a:lnTo>
                      <a:lnTo>
                        <a:pt x="12" y="438"/>
                      </a:lnTo>
                      <a:close/>
                      <a:moveTo>
                        <a:pt x="538" y="0"/>
                      </a:moveTo>
                      <a:lnTo>
                        <a:pt x="538" y="6"/>
                      </a:lnTo>
                      <a:lnTo>
                        <a:pt x="536" y="6"/>
                      </a:lnTo>
                      <a:lnTo>
                        <a:pt x="536" y="0"/>
                      </a:lnTo>
                      <a:lnTo>
                        <a:pt x="538" y="0"/>
                      </a:lnTo>
                      <a:close/>
                      <a:moveTo>
                        <a:pt x="10" y="464"/>
                      </a:moveTo>
                      <a:lnTo>
                        <a:pt x="8" y="466"/>
                      </a:lnTo>
                      <a:lnTo>
                        <a:pt x="4" y="464"/>
                      </a:lnTo>
                      <a:lnTo>
                        <a:pt x="4" y="462"/>
                      </a:lnTo>
                      <a:lnTo>
                        <a:pt x="10" y="464"/>
                      </a:lnTo>
                      <a:close/>
                      <a:moveTo>
                        <a:pt x="564" y="2"/>
                      </a:moveTo>
                      <a:lnTo>
                        <a:pt x="564" y="8"/>
                      </a:lnTo>
                      <a:lnTo>
                        <a:pt x="562" y="8"/>
                      </a:lnTo>
                      <a:lnTo>
                        <a:pt x="562" y="2"/>
                      </a:lnTo>
                      <a:lnTo>
                        <a:pt x="564" y="2"/>
                      </a:lnTo>
                      <a:close/>
                      <a:moveTo>
                        <a:pt x="6" y="488"/>
                      </a:moveTo>
                      <a:lnTo>
                        <a:pt x="6" y="490"/>
                      </a:lnTo>
                      <a:lnTo>
                        <a:pt x="2" y="490"/>
                      </a:lnTo>
                      <a:lnTo>
                        <a:pt x="2" y="488"/>
                      </a:lnTo>
                      <a:lnTo>
                        <a:pt x="6" y="488"/>
                      </a:lnTo>
                      <a:close/>
                      <a:moveTo>
                        <a:pt x="590" y="4"/>
                      </a:moveTo>
                      <a:lnTo>
                        <a:pt x="590" y="10"/>
                      </a:lnTo>
                      <a:lnTo>
                        <a:pt x="588" y="10"/>
                      </a:lnTo>
                      <a:lnTo>
                        <a:pt x="588" y="4"/>
                      </a:lnTo>
                      <a:lnTo>
                        <a:pt x="590" y="4"/>
                      </a:lnTo>
                      <a:close/>
                      <a:moveTo>
                        <a:pt x="6" y="514"/>
                      </a:moveTo>
                      <a:lnTo>
                        <a:pt x="6" y="516"/>
                      </a:lnTo>
                      <a:lnTo>
                        <a:pt x="0" y="516"/>
                      </a:lnTo>
                      <a:lnTo>
                        <a:pt x="0" y="514"/>
                      </a:lnTo>
                      <a:lnTo>
                        <a:pt x="6" y="514"/>
                      </a:lnTo>
                      <a:close/>
                      <a:moveTo>
                        <a:pt x="616" y="8"/>
                      </a:moveTo>
                      <a:lnTo>
                        <a:pt x="614" y="14"/>
                      </a:lnTo>
                      <a:lnTo>
                        <a:pt x="614" y="14"/>
                      </a:lnTo>
                      <a:lnTo>
                        <a:pt x="614" y="8"/>
                      </a:lnTo>
                      <a:lnTo>
                        <a:pt x="616" y="8"/>
                      </a:lnTo>
                      <a:close/>
                      <a:moveTo>
                        <a:pt x="6" y="540"/>
                      </a:moveTo>
                      <a:lnTo>
                        <a:pt x="6" y="542"/>
                      </a:lnTo>
                      <a:lnTo>
                        <a:pt x="0" y="542"/>
                      </a:lnTo>
                      <a:lnTo>
                        <a:pt x="0" y="540"/>
                      </a:lnTo>
                      <a:lnTo>
                        <a:pt x="6" y="540"/>
                      </a:lnTo>
                      <a:close/>
                      <a:moveTo>
                        <a:pt x="642" y="12"/>
                      </a:moveTo>
                      <a:lnTo>
                        <a:pt x="640" y="18"/>
                      </a:lnTo>
                      <a:lnTo>
                        <a:pt x="638" y="18"/>
                      </a:lnTo>
                      <a:lnTo>
                        <a:pt x="640" y="12"/>
                      </a:lnTo>
                      <a:lnTo>
                        <a:pt x="642" y="12"/>
                      </a:lnTo>
                      <a:close/>
                      <a:moveTo>
                        <a:pt x="6" y="566"/>
                      </a:moveTo>
                      <a:lnTo>
                        <a:pt x="6" y="568"/>
                      </a:lnTo>
                      <a:lnTo>
                        <a:pt x="2" y="568"/>
                      </a:lnTo>
                      <a:lnTo>
                        <a:pt x="2" y="566"/>
                      </a:lnTo>
                      <a:lnTo>
                        <a:pt x="6" y="566"/>
                      </a:lnTo>
                      <a:close/>
                      <a:moveTo>
                        <a:pt x="666" y="20"/>
                      </a:moveTo>
                      <a:lnTo>
                        <a:pt x="664" y="24"/>
                      </a:lnTo>
                      <a:lnTo>
                        <a:pt x="664" y="24"/>
                      </a:lnTo>
                      <a:lnTo>
                        <a:pt x="664" y="18"/>
                      </a:lnTo>
                      <a:lnTo>
                        <a:pt x="666" y="20"/>
                      </a:lnTo>
                      <a:close/>
                      <a:moveTo>
                        <a:pt x="10" y="590"/>
                      </a:moveTo>
                      <a:lnTo>
                        <a:pt x="10" y="592"/>
                      </a:lnTo>
                      <a:lnTo>
                        <a:pt x="4" y="594"/>
                      </a:lnTo>
                      <a:lnTo>
                        <a:pt x="4" y="592"/>
                      </a:lnTo>
                      <a:lnTo>
                        <a:pt x="10" y="590"/>
                      </a:lnTo>
                      <a:close/>
                      <a:moveTo>
                        <a:pt x="692" y="26"/>
                      </a:moveTo>
                      <a:lnTo>
                        <a:pt x="690" y="32"/>
                      </a:lnTo>
                      <a:lnTo>
                        <a:pt x="688" y="32"/>
                      </a:lnTo>
                      <a:lnTo>
                        <a:pt x="690" y="26"/>
                      </a:lnTo>
                      <a:lnTo>
                        <a:pt x="692" y="26"/>
                      </a:lnTo>
                      <a:close/>
                      <a:moveTo>
                        <a:pt x="12" y="616"/>
                      </a:moveTo>
                      <a:lnTo>
                        <a:pt x="14" y="618"/>
                      </a:lnTo>
                      <a:lnTo>
                        <a:pt x="8" y="618"/>
                      </a:lnTo>
                      <a:lnTo>
                        <a:pt x="8" y="618"/>
                      </a:lnTo>
                      <a:lnTo>
                        <a:pt x="12" y="616"/>
                      </a:lnTo>
                      <a:close/>
                      <a:moveTo>
                        <a:pt x="716" y="36"/>
                      </a:moveTo>
                      <a:lnTo>
                        <a:pt x="714" y="40"/>
                      </a:lnTo>
                      <a:lnTo>
                        <a:pt x="712" y="40"/>
                      </a:lnTo>
                      <a:lnTo>
                        <a:pt x="714" y="34"/>
                      </a:lnTo>
                      <a:lnTo>
                        <a:pt x="716" y="36"/>
                      </a:lnTo>
                      <a:close/>
                      <a:moveTo>
                        <a:pt x="18" y="642"/>
                      </a:moveTo>
                      <a:lnTo>
                        <a:pt x="18" y="644"/>
                      </a:lnTo>
                      <a:lnTo>
                        <a:pt x="12" y="644"/>
                      </a:lnTo>
                      <a:lnTo>
                        <a:pt x="12" y="642"/>
                      </a:lnTo>
                      <a:lnTo>
                        <a:pt x="18" y="642"/>
                      </a:lnTo>
                      <a:close/>
                      <a:moveTo>
                        <a:pt x="740" y="46"/>
                      </a:moveTo>
                      <a:lnTo>
                        <a:pt x="738" y="50"/>
                      </a:lnTo>
                      <a:lnTo>
                        <a:pt x="736" y="50"/>
                      </a:lnTo>
                      <a:lnTo>
                        <a:pt x="738" y="44"/>
                      </a:lnTo>
                      <a:lnTo>
                        <a:pt x="740" y="46"/>
                      </a:lnTo>
                      <a:close/>
                      <a:moveTo>
                        <a:pt x="24" y="666"/>
                      </a:moveTo>
                      <a:lnTo>
                        <a:pt x="24" y="668"/>
                      </a:lnTo>
                      <a:lnTo>
                        <a:pt x="20" y="670"/>
                      </a:lnTo>
                      <a:lnTo>
                        <a:pt x="18" y="668"/>
                      </a:lnTo>
                      <a:lnTo>
                        <a:pt x="24" y="666"/>
                      </a:lnTo>
                      <a:close/>
                      <a:moveTo>
                        <a:pt x="762" y="56"/>
                      </a:moveTo>
                      <a:lnTo>
                        <a:pt x="760" y="62"/>
                      </a:lnTo>
                      <a:lnTo>
                        <a:pt x="758" y="60"/>
                      </a:lnTo>
                      <a:lnTo>
                        <a:pt x="762" y="56"/>
                      </a:lnTo>
                      <a:lnTo>
                        <a:pt x="762" y="56"/>
                      </a:lnTo>
                      <a:close/>
                      <a:moveTo>
                        <a:pt x="32" y="690"/>
                      </a:moveTo>
                      <a:lnTo>
                        <a:pt x="32" y="692"/>
                      </a:lnTo>
                      <a:lnTo>
                        <a:pt x="26" y="694"/>
                      </a:lnTo>
                      <a:lnTo>
                        <a:pt x="26" y="692"/>
                      </a:lnTo>
                      <a:lnTo>
                        <a:pt x="32" y="690"/>
                      </a:lnTo>
                      <a:close/>
                      <a:moveTo>
                        <a:pt x="786" y="68"/>
                      </a:moveTo>
                      <a:lnTo>
                        <a:pt x="782" y="74"/>
                      </a:lnTo>
                      <a:lnTo>
                        <a:pt x="782" y="72"/>
                      </a:lnTo>
                      <a:lnTo>
                        <a:pt x="784" y="68"/>
                      </a:lnTo>
                      <a:lnTo>
                        <a:pt x="786" y="68"/>
                      </a:lnTo>
                      <a:close/>
                      <a:moveTo>
                        <a:pt x="40" y="714"/>
                      </a:moveTo>
                      <a:lnTo>
                        <a:pt x="40" y="716"/>
                      </a:lnTo>
                      <a:lnTo>
                        <a:pt x="36" y="718"/>
                      </a:lnTo>
                      <a:lnTo>
                        <a:pt x="36" y="716"/>
                      </a:lnTo>
                      <a:lnTo>
                        <a:pt x="40" y="714"/>
                      </a:lnTo>
                      <a:close/>
                      <a:moveTo>
                        <a:pt x="808" y="82"/>
                      </a:moveTo>
                      <a:lnTo>
                        <a:pt x="804" y="86"/>
                      </a:lnTo>
                      <a:lnTo>
                        <a:pt x="804" y="86"/>
                      </a:lnTo>
                      <a:lnTo>
                        <a:pt x="806" y="80"/>
                      </a:lnTo>
                      <a:lnTo>
                        <a:pt x="808" y="82"/>
                      </a:lnTo>
                      <a:close/>
                      <a:moveTo>
                        <a:pt x="50" y="738"/>
                      </a:moveTo>
                      <a:lnTo>
                        <a:pt x="50" y="740"/>
                      </a:lnTo>
                      <a:lnTo>
                        <a:pt x="46" y="742"/>
                      </a:lnTo>
                      <a:lnTo>
                        <a:pt x="44" y="740"/>
                      </a:lnTo>
                      <a:lnTo>
                        <a:pt x="50" y="738"/>
                      </a:lnTo>
                      <a:close/>
                      <a:moveTo>
                        <a:pt x="830" y="96"/>
                      </a:moveTo>
                      <a:lnTo>
                        <a:pt x="826" y="100"/>
                      </a:lnTo>
                      <a:lnTo>
                        <a:pt x="824" y="100"/>
                      </a:lnTo>
                      <a:lnTo>
                        <a:pt x="828" y="96"/>
                      </a:lnTo>
                      <a:lnTo>
                        <a:pt x="830" y="96"/>
                      </a:lnTo>
                      <a:close/>
                      <a:moveTo>
                        <a:pt x="60" y="762"/>
                      </a:moveTo>
                      <a:lnTo>
                        <a:pt x="62" y="762"/>
                      </a:lnTo>
                      <a:lnTo>
                        <a:pt x="56" y="766"/>
                      </a:lnTo>
                      <a:lnTo>
                        <a:pt x="56" y="764"/>
                      </a:lnTo>
                      <a:lnTo>
                        <a:pt x="60" y="762"/>
                      </a:lnTo>
                      <a:close/>
                      <a:moveTo>
                        <a:pt x="850" y="112"/>
                      </a:moveTo>
                      <a:lnTo>
                        <a:pt x="846" y="116"/>
                      </a:lnTo>
                      <a:lnTo>
                        <a:pt x="846" y="114"/>
                      </a:lnTo>
                      <a:lnTo>
                        <a:pt x="848" y="110"/>
                      </a:lnTo>
                      <a:lnTo>
                        <a:pt x="850" y="112"/>
                      </a:lnTo>
                      <a:close/>
                      <a:moveTo>
                        <a:pt x="72" y="784"/>
                      </a:moveTo>
                      <a:lnTo>
                        <a:pt x="74" y="786"/>
                      </a:lnTo>
                      <a:lnTo>
                        <a:pt x="70" y="788"/>
                      </a:lnTo>
                      <a:lnTo>
                        <a:pt x="68" y="786"/>
                      </a:lnTo>
                      <a:lnTo>
                        <a:pt x="72" y="784"/>
                      </a:lnTo>
                      <a:close/>
                      <a:moveTo>
                        <a:pt x="870" y="128"/>
                      </a:moveTo>
                      <a:lnTo>
                        <a:pt x="866" y="132"/>
                      </a:lnTo>
                      <a:lnTo>
                        <a:pt x="866" y="130"/>
                      </a:lnTo>
                      <a:lnTo>
                        <a:pt x="868" y="126"/>
                      </a:lnTo>
                      <a:lnTo>
                        <a:pt x="870" y="128"/>
                      </a:lnTo>
                      <a:close/>
                      <a:moveTo>
                        <a:pt x="86" y="806"/>
                      </a:moveTo>
                      <a:lnTo>
                        <a:pt x="88" y="808"/>
                      </a:lnTo>
                      <a:lnTo>
                        <a:pt x="82" y="810"/>
                      </a:lnTo>
                      <a:lnTo>
                        <a:pt x="82" y="808"/>
                      </a:lnTo>
                      <a:lnTo>
                        <a:pt x="86" y="806"/>
                      </a:lnTo>
                      <a:close/>
                      <a:moveTo>
                        <a:pt x="890" y="146"/>
                      </a:moveTo>
                      <a:lnTo>
                        <a:pt x="886" y="150"/>
                      </a:lnTo>
                      <a:lnTo>
                        <a:pt x="884" y="148"/>
                      </a:lnTo>
                      <a:lnTo>
                        <a:pt x="888" y="144"/>
                      </a:lnTo>
                      <a:lnTo>
                        <a:pt x="890" y="146"/>
                      </a:lnTo>
                      <a:close/>
                      <a:moveTo>
                        <a:pt x="100" y="826"/>
                      </a:moveTo>
                      <a:lnTo>
                        <a:pt x="102" y="828"/>
                      </a:lnTo>
                      <a:lnTo>
                        <a:pt x="96" y="832"/>
                      </a:lnTo>
                      <a:lnTo>
                        <a:pt x="96" y="830"/>
                      </a:lnTo>
                      <a:lnTo>
                        <a:pt x="100" y="826"/>
                      </a:lnTo>
                      <a:close/>
                      <a:moveTo>
                        <a:pt x="908" y="164"/>
                      </a:moveTo>
                      <a:lnTo>
                        <a:pt x="904" y="168"/>
                      </a:lnTo>
                      <a:lnTo>
                        <a:pt x="902" y="166"/>
                      </a:lnTo>
                      <a:lnTo>
                        <a:pt x="906" y="162"/>
                      </a:lnTo>
                      <a:lnTo>
                        <a:pt x="908" y="164"/>
                      </a:lnTo>
                      <a:close/>
                      <a:moveTo>
                        <a:pt x="116" y="848"/>
                      </a:moveTo>
                      <a:lnTo>
                        <a:pt x="116" y="848"/>
                      </a:lnTo>
                      <a:lnTo>
                        <a:pt x="112" y="852"/>
                      </a:lnTo>
                      <a:lnTo>
                        <a:pt x="112" y="850"/>
                      </a:lnTo>
                      <a:lnTo>
                        <a:pt x="116" y="848"/>
                      </a:lnTo>
                      <a:close/>
                      <a:moveTo>
                        <a:pt x="924" y="182"/>
                      </a:moveTo>
                      <a:lnTo>
                        <a:pt x="920" y="186"/>
                      </a:lnTo>
                      <a:lnTo>
                        <a:pt x="920" y="186"/>
                      </a:lnTo>
                      <a:lnTo>
                        <a:pt x="924" y="182"/>
                      </a:lnTo>
                      <a:lnTo>
                        <a:pt x="924" y="182"/>
                      </a:lnTo>
                      <a:close/>
                      <a:moveTo>
                        <a:pt x="134" y="868"/>
                      </a:moveTo>
                      <a:lnTo>
                        <a:pt x="128" y="872"/>
                      </a:lnTo>
                      <a:lnTo>
                        <a:pt x="128" y="870"/>
                      </a:lnTo>
                      <a:lnTo>
                        <a:pt x="132" y="868"/>
                      </a:lnTo>
                      <a:lnTo>
                        <a:pt x="134" y="868"/>
                      </a:lnTo>
                      <a:close/>
                      <a:moveTo>
                        <a:pt x="940" y="200"/>
                      </a:moveTo>
                      <a:lnTo>
                        <a:pt x="940" y="202"/>
                      </a:lnTo>
                      <a:lnTo>
                        <a:pt x="936" y="206"/>
                      </a:lnTo>
                      <a:lnTo>
                        <a:pt x="936" y="204"/>
                      </a:lnTo>
                      <a:lnTo>
                        <a:pt x="940" y="200"/>
                      </a:lnTo>
                      <a:close/>
                      <a:moveTo>
                        <a:pt x="150" y="888"/>
                      </a:moveTo>
                      <a:lnTo>
                        <a:pt x="146" y="892"/>
                      </a:lnTo>
                      <a:lnTo>
                        <a:pt x="146" y="890"/>
                      </a:lnTo>
                      <a:lnTo>
                        <a:pt x="150" y="886"/>
                      </a:lnTo>
                      <a:lnTo>
                        <a:pt x="150" y="888"/>
                      </a:lnTo>
                      <a:close/>
                      <a:moveTo>
                        <a:pt x="956" y="222"/>
                      </a:moveTo>
                      <a:lnTo>
                        <a:pt x="956" y="224"/>
                      </a:lnTo>
                      <a:lnTo>
                        <a:pt x="952" y="226"/>
                      </a:lnTo>
                      <a:lnTo>
                        <a:pt x="950" y="224"/>
                      </a:lnTo>
                      <a:lnTo>
                        <a:pt x="956" y="222"/>
                      </a:lnTo>
                      <a:close/>
                      <a:moveTo>
                        <a:pt x="168" y="906"/>
                      </a:moveTo>
                      <a:lnTo>
                        <a:pt x="164" y="910"/>
                      </a:lnTo>
                      <a:lnTo>
                        <a:pt x="164" y="908"/>
                      </a:lnTo>
                      <a:lnTo>
                        <a:pt x="168" y="904"/>
                      </a:lnTo>
                      <a:lnTo>
                        <a:pt x="168" y="906"/>
                      </a:lnTo>
                      <a:close/>
                      <a:moveTo>
                        <a:pt x="970" y="242"/>
                      </a:moveTo>
                      <a:lnTo>
                        <a:pt x="970" y="244"/>
                      </a:lnTo>
                      <a:lnTo>
                        <a:pt x="966" y="248"/>
                      </a:lnTo>
                      <a:lnTo>
                        <a:pt x="966" y="246"/>
                      </a:lnTo>
                      <a:lnTo>
                        <a:pt x="970" y="242"/>
                      </a:lnTo>
                      <a:close/>
                      <a:moveTo>
                        <a:pt x="188" y="922"/>
                      </a:moveTo>
                      <a:lnTo>
                        <a:pt x="184" y="926"/>
                      </a:lnTo>
                      <a:lnTo>
                        <a:pt x="182" y="926"/>
                      </a:lnTo>
                      <a:lnTo>
                        <a:pt x="186" y="922"/>
                      </a:lnTo>
                      <a:lnTo>
                        <a:pt x="188" y="922"/>
                      </a:lnTo>
                      <a:close/>
                      <a:moveTo>
                        <a:pt x="984" y="266"/>
                      </a:moveTo>
                      <a:lnTo>
                        <a:pt x="984" y="266"/>
                      </a:lnTo>
                      <a:lnTo>
                        <a:pt x="980" y="270"/>
                      </a:lnTo>
                      <a:lnTo>
                        <a:pt x="978" y="268"/>
                      </a:lnTo>
                      <a:lnTo>
                        <a:pt x="984" y="266"/>
                      </a:lnTo>
                      <a:close/>
                      <a:moveTo>
                        <a:pt x="208" y="938"/>
                      </a:moveTo>
                      <a:lnTo>
                        <a:pt x="204" y="944"/>
                      </a:lnTo>
                      <a:lnTo>
                        <a:pt x="202" y="942"/>
                      </a:lnTo>
                      <a:lnTo>
                        <a:pt x="206" y="938"/>
                      </a:lnTo>
                      <a:lnTo>
                        <a:pt x="208" y="938"/>
                      </a:lnTo>
                      <a:close/>
                      <a:moveTo>
                        <a:pt x="996" y="288"/>
                      </a:moveTo>
                      <a:lnTo>
                        <a:pt x="996" y="290"/>
                      </a:lnTo>
                      <a:lnTo>
                        <a:pt x="992" y="292"/>
                      </a:lnTo>
                      <a:lnTo>
                        <a:pt x="990" y="290"/>
                      </a:lnTo>
                      <a:lnTo>
                        <a:pt x="996" y="288"/>
                      </a:lnTo>
                      <a:close/>
                      <a:moveTo>
                        <a:pt x="228" y="954"/>
                      </a:moveTo>
                      <a:lnTo>
                        <a:pt x="224" y="958"/>
                      </a:lnTo>
                      <a:lnTo>
                        <a:pt x="224" y="958"/>
                      </a:lnTo>
                      <a:lnTo>
                        <a:pt x="226" y="952"/>
                      </a:lnTo>
                      <a:lnTo>
                        <a:pt x="228" y="954"/>
                      </a:lnTo>
                      <a:close/>
                      <a:moveTo>
                        <a:pt x="1006" y="312"/>
                      </a:moveTo>
                      <a:lnTo>
                        <a:pt x="1008" y="312"/>
                      </a:lnTo>
                      <a:lnTo>
                        <a:pt x="1002" y="314"/>
                      </a:lnTo>
                      <a:lnTo>
                        <a:pt x="1002" y="314"/>
                      </a:lnTo>
                      <a:lnTo>
                        <a:pt x="1006" y="312"/>
                      </a:lnTo>
                      <a:close/>
                      <a:moveTo>
                        <a:pt x="250" y="968"/>
                      </a:moveTo>
                      <a:lnTo>
                        <a:pt x="246" y="972"/>
                      </a:lnTo>
                      <a:lnTo>
                        <a:pt x="244" y="972"/>
                      </a:lnTo>
                      <a:lnTo>
                        <a:pt x="248" y="968"/>
                      </a:lnTo>
                      <a:lnTo>
                        <a:pt x="250" y="968"/>
                      </a:lnTo>
                      <a:close/>
                      <a:moveTo>
                        <a:pt x="1016" y="334"/>
                      </a:moveTo>
                      <a:lnTo>
                        <a:pt x="1018" y="336"/>
                      </a:lnTo>
                      <a:lnTo>
                        <a:pt x="1012" y="338"/>
                      </a:lnTo>
                      <a:lnTo>
                        <a:pt x="1012" y="336"/>
                      </a:lnTo>
                      <a:lnTo>
                        <a:pt x="1016" y="334"/>
                      </a:lnTo>
                      <a:close/>
                      <a:moveTo>
                        <a:pt x="272" y="982"/>
                      </a:moveTo>
                      <a:lnTo>
                        <a:pt x="268" y="986"/>
                      </a:lnTo>
                      <a:lnTo>
                        <a:pt x="266" y="986"/>
                      </a:lnTo>
                      <a:lnTo>
                        <a:pt x="270" y="980"/>
                      </a:lnTo>
                      <a:lnTo>
                        <a:pt x="272" y="982"/>
                      </a:lnTo>
                      <a:close/>
                      <a:moveTo>
                        <a:pt x="1026" y="360"/>
                      </a:moveTo>
                      <a:lnTo>
                        <a:pt x="1026" y="360"/>
                      </a:lnTo>
                      <a:lnTo>
                        <a:pt x="1020" y="362"/>
                      </a:lnTo>
                      <a:lnTo>
                        <a:pt x="1020" y="360"/>
                      </a:lnTo>
                      <a:lnTo>
                        <a:pt x="1026" y="360"/>
                      </a:lnTo>
                      <a:close/>
                      <a:moveTo>
                        <a:pt x="294" y="994"/>
                      </a:moveTo>
                      <a:lnTo>
                        <a:pt x="292" y="998"/>
                      </a:lnTo>
                      <a:lnTo>
                        <a:pt x="290" y="998"/>
                      </a:lnTo>
                      <a:lnTo>
                        <a:pt x="292" y="992"/>
                      </a:lnTo>
                      <a:lnTo>
                        <a:pt x="294" y="994"/>
                      </a:lnTo>
                      <a:close/>
                      <a:moveTo>
                        <a:pt x="1034" y="384"/>
                      </a:moveTo>
                      <a:lnTo>
                        <a:pt x="1034" y="386"/>
                      </a:lnTo>
                      <a:lnTo>
                        <a:pt x="1028" y="388"/>
                      </a:lnTo>
                      <a:lnTo>
                        <a:pt x="1028" y="386"/>
                      </a:lnTo>
                      <a:lnTo>
                        <a:pt x="1034" y="384"/>
                      </a:lnTo>
                      <a:close/>
                      <a:moveTo>
                        <a:pt x="318" y="1004"/>
                      </a:moveTo>
                      <a:lnTo>
                        <a:pt x="314" y="1010"/>
                      </a:lnTo>
                      <a:lnTo>
                        <a:pt x="314" y="1008"/>
                      </a:lnTo>
                      <a:lnTo>
                        <a:pt x="316" y="1004"/>
                      </a:lnTo>
                      <a:lnTo>
                        <a:pt x="318" y="1004"/>
                      </a:lnTo>
                      <a:close/>
                      <a:moveTo>
                        <a:pt x="1040" y="408"/>
                      </a:moveTo>
                      <a:lnTo>
                        <a:pt x="1040" y="410"/>
                      </a:lnTo>
                      <a:lnTo>
                        <a:pt x="1034" y="412"/>
                      </a:lnTo>
                      <a:lnTo>
                        <a:pt x="1034" y="410"/>
                      </a:lnTo>
                      <a:lnTo>
                        <a:pt x="1040" y="408"/>
                      </a:lnTo>
                      <a:close/>
                      <a:moveTo>
                        <a:pt x="340" y="1014"/>
                      </a:moveTo>
                      <a:lnTo>
                        <a:pt x="338" y="1018"/>
                      </a:lnTo>
                      <a:lnTo>
                        <a:pt x="338" y="1018"/>
                      </a:lnTo>
                      <a:lnTo>
                        <a:pt x="340" y="1014"/>
                      </a:lnTo>
                      <a:lnTo>
                        <a:pt x="340" y="1014"/>
                      </a:lnTo>
                      <a:close/>
                      <a:moveTo>
                        <a:pt x="1044" y="434"/>
                      </a:moveTo>
                      <a:lnTo>
                        <a:pt x="1044" y="436"/>
                      </a:lnTo>
                      <a:lnTo>
                        <a:pt x="1040" y="436"/>
                      </a:lnTo>
                      <a:lnTo>
                        <a:pt x="1040" y="436"/>
                      </a:lnTo>
                      <a:lnTo>
                        <a:pt x="1044" y="434"/>
                      </a:lnTo>
                      <a:close/>
                      <a:moveTo>
                        <a:pt x="366" y="1022"/>
                      </a:moveTo>
                      <a:lnTo>
                        <a:pt x="364" y="1028"/>
                      </a:lnTo>
                      <a:lnTo>
                        <a:pt x="362" y="1026"/>
                      </a:lnTo>
                      <a:lnTo>
                        <a:pt x="364" y="1022"/>
                      </a:lnTo>
                      <a:lnTo>
                        <a:pt x="366" y="1022"/>
                      </a:lnTo>
                      <a:close/>
                      <a:moveTo>
                        <a:pt x="1048" y="460"/>
                      </a:moveTo>
                      <a:lnTo>
                        <a:pt x="1048" y="462"/>
                      </a:lnTo>
                      <a:lnTo>
                        <a:pt x="1044" y="462"/>
                      </a:lnTo>
                      <a:lnTo>
                        <a:pt x="1042" y="460"/>
                      </a:lnTo>
                      <a:lnTo>
                        <a:pt x="1048" y="460"/>
                      </a:lnTo>
                      <a:close/>
                      <a:moveTo>
                        <a:pt x="390" y="1030"/>
                      </a:moveTo>
                      <a:lnTo>
                        <a:pt x="388" y="1034"/>
                      </a:lnTo>
                      <a:lnTo>
                        <a:pt x="386" y="1034"/>
                      </a:lnTo>
                      <a:lnTo>
                        <a:pt x="388" y="1028"/>
                      </a:lnTo>
                      <a:lnTo>
                        <a:pt x="390" y="1030"/>
                      </a:lnTo>
                      <a:close/>
                      <a:moveTo>
                        <a:pt x="1052" y="486"/>
                      </a:moveTo>
                      <a:lnTo>
                        <a:pt x="1052" y="488"/>
                      </a:lnTo>
                      <a:lnTo>
                        <a:pt x="1046" y="488"/>
                      </a:lnTo>
                      <a:lnTo>
                        <a:pt x="1046" y="486"/>
                      </a:lnTo>
                      <a:lnTo>
                        <a:pt x="1052" y="486"/>
                      </a:lnTo>
                      <a:close/>
                      <a:moveTo>
                        <a:pt x="414" y="1036"/>
                      </a:moveTo>
                      <a:lnTo>
                        <a:pt x="414" y="1040"/>
                      </a:lnTo>
                      <a:lnTo>
                        <a:pt x="412" y="1040"/>
                      </a:lnTo>
                      <a:lnTo>
                        <a:pt x="412" y="1036"/>
                      </a:lnTo>
                      <a:lnTo>
                        <a:pt x="414" y="1036"/>
                      </a:lnTo>
                      <a:close/>
                      <a:moveTo>
                        <a:pt x="1052" y="512"/>
                      </a:moveTo>
                      <a:lnTo>
                        <a:pt x="1052" y="512"/>
                      </a:lnTo>
                      <a:lnTo>
                        <a:pt x="1046" y="514"/>
                      </a:lnTo>
                      <a:lnTo>
                        <a:pt x="1046" y="512"/>
                      </a:lnTo>
                      <a:lnTo>
                        <a:pt x="1052" y="512"/>
                      </a:lnTo>
                      <a:close/>
                      <a:moveTo>
                        <a:pt x="440" y="1040"/>
                      </a:moveTo>
                      <a:lnTo>
                        <a:pt x="438" y="1046"/>
                      </a:lnTo>
                      <a:lnTo>
                        <a:pt x="436" y="1046"/>
                      </a:lnTo>
                      <a:lnTo>
                        <a:pt x="438" y="1040"/>
                      </a:lnTo>
                      <a:lnTo>
                        <a:pt x="440" y="1040"/>
                      </a:lnTo>
                      <a:close/>
                      <a:moveTo>
                        <a:pt x="1052" y="536"/>
                      </a:moveTo>
                      <a:lnTo>
                        <a:pt x="1052" y="538"/>
                      </a:lnTo>
                      <a:lnTo>
                        <a:pt x="1048" y="538"/>
                      </a:lnTo>
                      <a:lnTo>
                        <a:pt x="1048" y="536"/>
                      </a:lnTo>
                      <a:lnTo>
                        <a:pt x="1052" y="536"/>
                      </a:lnTo>
                      <a:close/>
                      <a:moveTo>
                        <a:pt x="464" y="1044"/>
                      </a:moveTo>
                      <a:lnTo>
                        <a:pt x="464" y="1050"/>
                      </a:lnTo>
                      <a:lnTo>
                        <a:pt x="462" y="1050"/>
                      </a:lnTo>
                      <a:lnTo>
                        <a:pt x="464" y="1044"/>
                      </a:lnTo>
                      <a:lnTo>
                        <a:pt x="464" y="1044"/>
                      </a:lnTo>
                      <a:close/>
                      <a:moveTo>
                        <a:pt x="1052" y="562"/>
                      </a:moveTo>
                      <a:lnTo>
                        <a:pt x="1052" y="564"/>
                      </a:lnTo>
                      <a:lnTo>
                        <a:pt x="1046" y="564"/>
                      </a:lnTo>
                      <a:lnTo>
                        <a:pt x="1046" y="562"/>
                      </a:lnTo>
                      <a:lnTo>
                        <a:pt x="1052" y="562"/>
                      </a:lnTo>
                      <a:close/>
                      <a:moveTo>
                        <a:pt x="490" y="1046"/>
                      </a:moveTo>
                      <a:lnTo>
                        <a:pt x="490" y="1052"/>
                      </a:lnTo>
                      <a:lnTo>
                        <a:pt x="488" y="1052"/>
                      </a:lnTo>
                      <a:lnTo>
                        <a:pt x="488" y="1046"/>
                      </a:lnTo>
                      <a:lnTo>
                        <a:pt x="490" y="1046"/>
                      </a:lnTo>
                      <a:close/>
                      <a:moveTo>
                        <a:pt x="1050" y="588"/>
                      </a:moveTo>
                      <a:lnTo>
                        <a:pt x="1048" y="590"/>
                      </a:lnTo>
                      <a:lnTo>
                        <a:pt x="1044" y="590"/>
                      </a:lnTo>
                      <a:lnTo>
                        <a:pt x="1044" y="588"/>
                      </a:lnTo>
                      <a:lnTo>
                        <a:pt x="1050" y="588"/>
                      </a:lnTo>
                      <a:close/>
                      <a:moveTo>
                        <a:pt x="516" y="1048"/>
                      </a:moveTo>
                      <a:lnTo>
                        <a:pt x="516" y="1054"/>
                      </a:lnTo>
                      <a:lnTo>
                        <a:pt x="514" y="1052"/>
                      </a:lnTo>
                      <a:lnTo>
                        <a:pt x="514" y="1048"/>
                      </a:lnTo>
                      <a:lnTo>
                        <a:pt x="516" y="1048"/>
                      </a:lnTo>
                      <a:close/>
                      <a:moveTo>
                        <a:pt x="1046" y="614"/>
                      </a:moveTo>
                      <a:lnTo>
                        <a:pt x="1046" y="616"/>
                      </a:lnTo>
                      <a:lnTo>
                        <a:pt x="1040" y="614"/>
                      </a:lnTo>
                      <a:lnTo>
                        <a:pt x="1040" y="614"/>
                      </a:lnTo>
                      <a:lnTo>
                        <a:pt x="1046" y="614"/>
                      </a:lnTo>
                      <a:close/>
                      <a:moveTo>
                        <a:pt x="542" y="1048"/>
                      </a:moveTo>
                      <a:lnTo>
                        <a:pt x="542" y="1052"/>
                      </a:lnTo>
                      <a:lnTo>
                        <a:pt x="540" y="1052"/>
                      </a:lnTo>
                      <a:lnTo>
                        <a:pt x="540" y="1048"/>
                      </a:lnTo>
                      <a:lnTo>
                        <a:pt x="542" y="1048"/>
                      </a:lnTo>
                      <a:close/>
                      <a:moveTo>
                        <a:pt x="1040" y="640"/>
                      </a:moveTo>
                      <a:lnTo>
                        <a:pt x="1040" y="642"/>
                      </a:lnTo>
                      <a:lnTo>
                        <a:pt x="1034" y="640"/>
                      </a:lnTo>
                      <a:lnTo>
                        <a:pt x="1036" y="638"/>
                      </a:lnTo>
                      <a:lnTo>
                        <a:pt x="1040" y="640"/>
                      </a:lnTo>
                      <a:close/>
                      <a:moveTo>
                        <a:pt x="566" y="1046"/>
                      </a:moveTo>
                      <a:lnTo>
                        <a:pt x="568" y="1052"/>
                      </a:lnTo>
                      <a:lnTo>
                        <a:pt x="566" y="1052"/>
                      </a:lnTo>
                      <a:lnTo>
                        <a:pt x="566" y="1046"/>
                      </a:lnTo>
                      <a:lnTo>
                        <a:pt x="566" y="1046"/>
                      </a:lnTo>
                      <a:close/>
                      <a:moveTo>
                        <a:pt x="1034" y="664"/>
                      </a:moveTo>
                      <a:lnTo>
                        <a:pt x="1034" y="666"/>
                      </a:lnTo>
                      <a:lnTo>
                        <a:pt x="1028" y="664"/>
                      </a:lnTo>
                      <a:lnTo>
                        <a:pt x="1028" y="664"/>
                      </a:lnTo>
                      <a:lnTo>
                        <a:pt x="1034" y="664"/>
                      </a:lnTo>
                      <a:close/>
                      <a:moveTo>
                        <a:pt x="592" y="1044"/>
                      </a:moveTo>
                      <a:lnTo>
                        <a:pt x="594" y="1048"/>
                      </a:lnTo>
                      <a:lnTo>
                        <a:pt x="592" y="1050"/>
                      </a:lnTo>
                      <a:lnTo>
                        <a:pt x="590" y="1044"/>
                      </a:lnTo>
                      <a:lnTo>
                        <a:pt x="592" y="1044"/>
                      </a:lnTo>
                      <a:close/>
                      <a:moveTo>
                        <a:pt x="1026" y="690"/>
                      </a:moveTo>
                      <a:lnTo>
                        <a:pt x="1026" y="692"/>
                      </a:lnTo>
                      <a:lnTo>
                        <a:pt x="1022" y="690"/>
                      </a:lnTo>
                      <a:lnTo>
                        <a:pt x="1022" y="688"/>
                      </a:lnTo>
                      <a:lnTo>
                        <a:pt x="1026" y="690"/>
                      </a:lnTo>
                      <a:close/>
                      <a:moveTo>
                        <a:pt x="618" y="1040"/>
                      </a:moveTo>
                      <a:lnTo>
                        <a:pt x="618" y="1046"/>
                      </a:lnTo>
                      <a:lnTo>
                        <a:pt x="616" y="1046"/>
                      </a:lnTo>
                      <a:lnTo>
                        <a:pt x="616" y="1040"/>
                      </a:lnTo>
                      <a:lnTo>
                        <a:pt x="618" y="1040"/>
                      </a:lnTo>
                      <a:close/>
                      <a:moveTo>
                        <a:pt x="1018" y="714"/>
                      </a:moveTo>
                      <a:lnTo>
                        <a:pt x="1018" y="716"/>
                      </a:lnTo>
                      <a:lnTo>
                        <a:pt x="1012" y="714"/>
                      </a:lnTo>
                      <a:lnTo>
                        <a:pt x="1014" y="712"/>
                      </a:lnTo>
                      <a:lnTo>
                        <a:pt x="1018" y="714"/>
                      </a:lnTo>
                      <a:close/>
                      <a:moveTo>
                        <a:pt x="642" y="1034"/>
                      </a:moveTo>
                      <a:lnTo>
                        <a:pt x="644" y="1040"/>
                      </a:lnTo>
                      <a:lnTo>
                        <a:pt x="642" y="1040"/>
                      </a:lnTo>
                      <a:lnTo>
                        <a:pt x="640" y="1034"/>
                      </a:lnTo>
                      <a:lnTo>
                        <a:pt x="642" y="1034"/>
                      </a:lnTo>
                      <a:close/>
                      <a:moveTo>
                        <a:pt x="1008" y="738"/>
                      </a:moveTo>
                      <a:lnTo>
                        <a:pt x="1008" y="740"/>
                      </a:lnTo>
                      <a:lnTo>
                        <a:pt x="1002" y="738"/>
                      </a:lnTo>
                      <a:lnTo>
                        <a:pt x="1004" y="736"/>
                      </a:lnTo>
                      <a:lnTo>
                        <a:pt x="1008" y="738"/>
                      </a:lnTo>
                      <a:close/>
                      <a:moveTo>
                        <a:pt x="668" y="1028"/>
                      </a:moveTo>
                      <a:lnTo>
                        <a:pt x="668" y="1034"/>
                      </a:lnTo>
                      <a:lnTo>
                        <a:pt x="668" y="1034"/>
                      </a:lnTo>
                      <a:lnTo>
                        <a:pt x="666" y="1028"/>
                      </a:lnTo>
                      <a:lnTo>
                        <a:pt x="668" y="1028"/>
                      </a:lnTo>
                      <a:close/>
                      <a:moveTo>
                        <a:pt x="998" y="762"/>
                      </a:moveTo>
                      <a:lnTo>
                        <a:pt x="996" y="762"/>
                      </a:lnTo>
                      <a:lnTo>
                        <a:pt x="992" y="760"/>
                      </a:lnTo>
                      <a:lnTo>
                        <a:pt x="992" y="758"/>
                      </a:lnTo>
                      <a:lnTo>
                        <a:pt x="998" y="762"/>
                      </a:lnTo>
                      <a:close/>
                      <a:moveTo>
                        <a:pt x="692" y="1020"/>
                      </a:moveTo>
                      <a:lnTo>
                        <a:pt x="694" y="1026"/>
                      </a:lnTo>
                      <a:lnTo>
                        <a:pt x="692" y="1026"/>
                      </a:lnTo>
                      <a:lnTo>
                        <a:pt x="690" y="1022"/>
                      </a:lnTo>
                      <a:lnTo>
                        <a:pt x="692" y="1020"/>
                      </a:lnTo>
                      <a:close/>
                      <a:moveTo>
                        <a:pt x="986" y="784"/>
                      </a:moveTo>
                      <a:lnTo>
                        <a:pt x="984" y="786"/>
                      </a:lnTo>
                      <a:lnTo>
                        <a:pt x="980" y="784"/>
                      </a:lnTo>
                      <a:lnTo>
                        <a:pt x="980" y="782"/>
                      </a:lnTo>
                      <a:lnTo>
                        <a:pt x="986" y="784"/>
                      </a:lnTo>
                      <a:close/>
                      <a:moveTo>
                        <a:pt x="716" y="1012"/>
                      </a:moveTo>
                      <a:lnTo>
                        <a:pt x="718" y="1018"/>
                      </a:lnTo>
                      <a:lnTo>
                        <a:pt x="716" y="1018"/>
                      </a:lnTo>
                      <a:lnTo>
                        <a:pt x="714" y="1012"/>
                      </a:lnTo>
                      <a:lnTo>
                        <a:pt x="716" y="1012"/>
                      </a:lnTo>
                      <a:close/>
                      <a:moveTo>
                        <a:pt x="972" y="806"/>
                      </a:moveTo>
                      <a:lnTo>
                        <a:pt x="972" y="808"/>
                      </a:lnTo>
                      <a:lnTo>
                        <a:pt x="966" y="806"/>
                      </a:lnTo>
                      <a:lnTo>
                        <a:pt x="968" y="804"/>
                      </a:lnTo>
                      <a:lnTo>
                        <a:pt x="972" y="806"/>
                      </a:lnTo>
                      <a:close/>
                      <a:moveTo>
                        <a:pt x="740" y="1002"/>
                      </a:moveTo>
                      <a:lnTo>
                        <a:pt x="742" y="1008"/>
                      </a:lnTo>
                      <a:lnTo>
                        <a:pt x="740" y="1008"/>
                      </a:lnTo>
                      <a:lnTo>
                        <a:pt x="738" y="1002"/>
                      </a:lnTo>
                      <a:lnTo>
                        <a:pt x="740" y="1002"/>
                      </a:lnTo>
                      <a:close/>
                      <a:moveTo>
                        <a:pt x="958" y="828"/>
                      </a:moveTo>
                      <a:lnTo>
                        <a:pt x="956" y="830"/>
                      </a:lnTo>
                      <a:lnTo>
                        <a:pt x="952" y="826"/>
                      </a:lnTo>
                      <a:lnTo>
                        <a:pt x="954" y="824"/>
                      </a:lnTo>
                      <a:lnTo>
                        <a:pt x="958" y="828"/>
                      </a:lnTo>
                      <a:close/>
                      <a:moveTo>
                        <a:pt x="762" y="992"/>
                      </a:moveTo>
                      <a:lnTo>
                        <a:pt x="764" y="996"/>
                      </a:lnTo>
                      <a:lnTo>
                        <a:pt x="764" y="996"/>
                      </a:lnTo>
                      <a:lnTo>
                        <a:pt x="760" y="992"/>
                      </a:lnTo>
                      <a:lnTo>
                        <a:pt x="762" y="992"/>
                      </a:lnTo>
                      <a:close/>
                      <a:moveTo>
                        <a:pt x="942" y="848"/>
                      </a:moveTo>
                      <a:lnTo>
                        <a:pt x="942" y="850"/>
                      </a:lnTo>
                      <a:lnTo>
                        <a:pt x="938" y="846"/>
                      </a:lnTo>
                      <a:lnTo>
                        <a:pt x="938" y="846"/>
                      </a:lnTo>
                      <a:lnTo>
                        <a:pt x="942" y="848"/>
                      </a:lnTo>
                      <a:close/>
                      <a:moveTo>
                        <a:pt x="784" y="978"/>
                      </a:moveTo>
                      <a:lnTo>
                        <a:pt x="788" y="984"/>
                      </a:lnTo>
                      <a:lnTo>
                        <a:pt x="786" y="984"/>
                      </a:lnTo>
                      <a:lnTo>
                        <a:pt x="784" y="980"/>
                      </a:lnTo>
                      <a:lnTo>
                        <a:pt x="784" y="978"/>
                      </a:lnTo>
                      <a:close/>
                      <a:moveTo>
                        <a:pt x="926" y="868"/>
                      </a:moveTo>
                      <a:lnTo>
                        <a:pt x="926" y="870"/>
                      </a:lnTo>
                      <a:lnTo>
                        <a:pt x="922" y="866"/>
                      </a:lnTo>
                      <a:lnTo>
                        <a:pt x="922" y="866"/>
                      </a:lnTo>
                      <a:lnTo>
                        <a:pt x="926" y="868"/>
                      </a:lnTo>
                      <a:close/>
                      <a:moveTo>
                        <a:pt x="806" y="966"/>
                      </a:moveTo>
                      <a:lnTo>
                        <a:pt x="810" y="970"/>
                      </a:lnTo>
                      <a:lnTo>
                        <a:pt x="808" y="972"/>
                      </a:lnTo>
                      <a:lnTo>
                        <a:pt x="806" y="966"/>
                      </a:lnTo>
                      <a:lnTo>
                        <a:pt x="806" y="966"/>
                      </a:lnTo>
                      <a:close/>
                      <a:moveTo>
                        <a:pt x="910" y="888"/>
                      </a:moveTo>
                      <a:lnTo>
                        <a:pt x="908" y="890"/>
                      </a:lnTo>
                      <a:lnTo>
                        <a:pt x="904" y="886"/>
                      </a:lnTo>
                      <a:lnTo>
                        <a:pt x="906" y="884"/>
                      </a:lnTo>
                      <a:lnTo>
                        <a:pt x="910" y="888"/>
                      </a:lnTo>
                      <a:close/>
                      <a:moveTo>
                        <a:pt x="828" y="952"/>
                      </a:moveTo>
                      <a:lnTo>
                        <a:pt x="832" y="956"/>
                      </a:lnTo>
                      <a:lnTo>
                        <a:pt x="830" y="956"/>
                      </a:lnTo>
                      <a:lnTo>
                        <a:pt x="826" y="952"/>
                      </a:lnTo>
                      <a:lnTo>
                        <a:pt x="828" y="952"/>
                      </a:lnTo>
                      <a:close/>
                      <a:moveTo>
                        <a:pt x="890" y="906"/>
                      </a:moveTo>
                      <a:lnTo>
                        <a:pt x="890" y="908"/>
                      </a:lnTo>
                      <a:lnTo>
                        <a:pt x="886" y="904"/>
                      </a:lnTo>
                      <a:lnTo>
                        <a:pt x="888" y="902"/>
                      </a:lnTo>
                      <a:lnTo>
                        <a:pt x="890" y="906"/>
                      </a:lnTo>
                      <a:close/>
                      <a:moveTo>
                        <a:pt x="848" y="936"/>
                      </a:moveTo>
                      <a:lnTo>
                        <a:pt x="852" y="940"/>
                      </a:lnTo>
                      <a:lnTo>
                        <a:pt x="850" y="942"/>
                      </a:lnTo>
                      <a:lnTo>
                        <a:pt x="848" y="938"/>
                      </a:lnTo>
                      <a:lnTo>
                        <a:pt x="848" y="936"/>
                      </a:lnTo>
                      <a:close/>
                      <a:moveTo>
                        <a:pt x="872" y="924"/>
                      </a:moveTo>
                      <a:lnTo>
                        <a:pt x="870" y="926"/>
                      </a:lnTo>
                      <a:lnTo>
                        <a:pt x="866" y="920"/>
                      </a:lnTo>
                      <a:lnTo>
                        <a:pt x="868" y="920"/>
                      </a:lnTo>
                      <a:lnTo>
                        <a:pt x="872" y="924"/>
                      </a:lnTo>
                      <a:close/>
                    </a:path>
                  </a:pathLst>
                </a:custGeom>
                <a:gradFill flip="none" rotWithShape="1">
                  <a:gsLst>
                    <a:gs pos="0">
                      <a:srgbClr val="94A5B8"/>
                    </a:gs>
                    <a:gs pos="100000">
                      <a:srgbClr val="7A8EA3"/>
                    </a:gs>
                  </a:gsLst>
                  <a:path path="circle">
                    <a:fillToRect l="50000" t="50000" r="50000" b="50000"/>
                  </a:path>
                  <a:tileRect/>
                </a:gradFill>
                <a:ln w="25400" cap="flat" cmpd="sng" algn="ctr">
                  <a:noFill/>
                  <a:prstDash val="solid"/>
                </a:ln>
                <a:effectLst/>
              </p:spPr>
              <p:txBody>
                <a:bodyPr rtlCol="0" anchor="ctr"/>
                <a:lstStyle/>
                <a:p>
                  <a:pPr marL="0" lvl="1" algn="ctr" defTabSz="2920699">
                    <a:defRPr/>
                  </a:pPr>
                  <a:endParaRPr lang="zh-CN" altLang="en-US" sz="3423" kern="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25" name="Freeform 8">
                  <a:extLst>
                    <a:ext uri="{FF2B5EF4-FFF2-40B4-BE49-F238E27FC236}">
                      <a16:creationId xmlns:a16="http://schemas.microsoft.com/office/drawing/2014/main" id="{D87677CB-662B-4647-81F7-58CA209C75B1}"/>
                    </a:ext>
                  </a:extLst>
                </p:cNvPr>
                <p:cNvSpPr>
                  <a:spLocks noEditPoints="1"/>
                </p:cNvSpPr>
                <p:nvPr/>
              </p:nvSpPr>
              <p:spPr bwMode="auto">
                <a:xfrm>
                  <a:off x="-3442574" y="1070118"/>
                  <a:ext cx="1892300" cy="1889125"/>
                </a:xfrm>
                <a:custGeom>
                  <a:avLst/>
                  <a:gdLst/>
                  <a:ahLst/>
                  <a:cxnLst>
                    <a:cxn ang="0">
                      <a:pos x="184" y="166"/>
                    </a:cxn>
                    <a:cxn ang="0">
                      <a:pos x="192" y="220"/>
                    </a:cxn>
                    <a:cxn ang="0">
                      <a:pos x="174" y="240"/>
                    </a:cxn>
                    <a:cxn ang="0">
                      <a:pos x="298" y="80"/>
                    </a:cxn>
                    <a:cxn ang="0">
                      <a:pos x="322" y="66"/>
                    </a:cxn>
                    <a:cxn ang="0">
                      <a:pos x="376" y="88"/>
                    </a:cxn>
                    <a:cxn ang="0">
                      <a:pos x="390" y="36"/>
                    </a:cxn>
                    <a:cxn ang="0">
                      <a:pos x="66" y="326"/>
                    </a:cxn>
                    <a:cxn ang="0">
                      <a:pos x="48" y="362"/>
                    </a:cxn>
                    <a:cxn ang="0">
                      <a:pos x="78" y="404"/>
                    </a:cxn>
                    <a:cxn ang="0">
                      <a:pos x="490" y="8"/>
                    </a:cxn>
                    <a:cxn ang="0">
                      <a:pos x="518" y="4"/>
                    </a:cxn>
                    <a:cxn ang="0">
                      <a:pos x="556" y="44"/>
                    </a:cxn>
                    <a:cxn ang="0">
                      <a:pos x="592" y="44"/>
                    </a:cxn>
                    <a:cxn ang="0">
                      <a:pos x="50" y="528"/>
                    </a:cxn>
                    <a:cxn ang="0">
                      <a:pos x="2" y="562"/>
                    </a:cxn>
                    <a:cxn ang="0">
                      <a:pos x="44" y="596"/>
                    </a:cxn>
                    <a:cxn ang="0">
                      <a:pos x="46" y="622"/>
                    </a:cxn>
                    <a:cxn ang="0">
                      <a:pos x="728" y="14"/>
                    </a:cxn>
                    <a:cxn ang="0">
                      <a:pos x="756" y="22"/>
                    </a:cxn>
                    <a:cxn ang="0">
                      <a:pos x="780" y="74"/>
                    </a:cxn>
                    <a:cxn ang="0">
                      <a:pos x="826" y="46"/>
                    </a:cxn>
                    <a:cxn ang="0">
                      <a:pos x="24" y="760"/>
                    </a:cxn>
                    <a:cxn ang="0">
                      <a:pos x="36" y="798"/>
                    </a:cxn>
                    <a:cxn ang="0">
                      <a:pos x="88" y="808"/>
                    </a:cxn>
                    <a:cxn ang="0">
                      <a:pos x="918" y="94"/>
                    </a:cxn>
                    <a:cxn ang="0">
                      <a:pos x="942" y="110"/>
                    </a:cxn>
                    <a:cxn ang="0">
                      <a:pos x="942" y="164"/>
                    </a:cxn>
                    <a:cxn ang="0">
                      <a:pos x="970" y="188"/>
                    </a:cxn>
                    <a:cxn ang="0">
                      <a:pos x="150" y="918"/>
                    </a:cxn>
                    <a:cxn ang="0">
                      <a:pos x="138" y="976"/>
                    </a:cxn>
                    <a:cxn ang="0">
                      <a:pos x="160" y="1000"/>
                    </a:cxn>
                    <a:cxn ang="0">
                      <a:pos x="216" y="994"/>
                    </a:cxn>
                    <a:cxn ang="0">
                      <a:pos x="1048" y="280"/>
                    </a:cxn>
                    <a:cxn ang="0">
                      <a:pos x="1068" y="312"/>
                    </a:cxn>
                    <a:cxn ang="0">
                      <a:pos x="1120" y="314"/>
                    </a:cxn>
                    <a:cxn ang="0">
                      <a:pos x="290" y="1054"/>
                    </a:cxn>
                    <a:cxn ang="0">
                      <a:pos x="312" y="1068"/>
                    </a:cxn>
                    <a:cxn ang="0">
                      <a:pos x="320" y="1122"/>
                    </a:cxn>
                    <a:cxn ang="0">
                      <a:pos x="356" y="1140"/>
                    </a:cxn>
                    <a:cxn ang="0">
                      <a:pos x="1172" y="440"/>
                    </a:cxn>
                    <a:cxn ang="0">
                      <a:pos x="1138" y="488"/>
                    </a:cxn>
                    <a:cxn ang="0">
                      <a:pos x="1186" y="514"/>
                    </a:cxn>
                    <a:cxn ang="0">
                      <a:pos x="1190" y="542"/>
                    </a:cxn>
                    <a:cxn ang="0">
                      <a:pos x="494" y="1136"/>
                    </a:cxn>
                    <a:cxn ang="0">
                      <a:pos x="520" y="1140"/>
                    </a:cxn>
                    <a:cxn ang="0">
                      <a:pos x="554" y="1188"/>
                    </a:cxn>
                    <a:cxn ang="0">
                      <a:pos x="590" y="1146"/>
                    </a:cxn>
                    <a:cxn ang="0">
                      <a:pos x="1142" y="672"/>
                    </a:cxn>
                    <a:cxn ang="0">
                      <a:pos x="1136" y="708"/>
                    </a:cxn>
                    <a:cxn ang="0">
                      <a:pos x="1172" y="746"/>
                    </a:cxn>
                    <a:cxn ang="0">
                      <a:pos x="684" y="1138"/>
                    </a:cxn>
                    <a:cxn ang="0">
                      <a:pos x="710" y="1134"/>
                    </a:cxn>
                    <a:cxn ang="0">
                      <a:pos x="752" y="1170"/>
                    </a:cxn>
                    <a:cxn ang="0">
                      <a:pos x="792" y="1158"/>
                    </a:cxn>
                    <a:cxn ang="0">
                      <a:pos x="1122" y="874"/>
                    </a:cxn>
                    <a:cxn ang="0">
                      <a:pos x="1064" y="886"/>
                    </a:cxn>
                    <a:cxn ang="0">
                      <a:pos x="1084" y="938"/>
                    </a:cxn>
                    <a:cxn ang="0">
                      <a:pos x="1066" y="960"/>
                    </a:cxn>
                    <a:cxn ang="0">
                      <a:pos x="890" y="1060"/>
                    </a:cxn>
                    <a:cxn ang="0">
                      <a:pos x="912" y="1046"/>
                    </a:cxn>
                    <a:cxn ang="0">
                      <a:pos x="970" y="1058"/>
                    </a:cxn>
                  </a:cxnLst>
                  <a:rect l="0" t="0" r="r" b="b"/>
                  <a:pathLst>
                    <a:path w="1192" h="1190">
                      <a:moveTo>
                        <a:pt x="214" y="138"/>
                      </a:moveTo>
                      <a:lnTo>
                        <a:pt x="242" y="172"/>
                      </a:lnTo>
                      <a:lnTo>
                        <a:pt x="242" y="172"/>
                      </a:lnTo>
                      <a:lnTo>
                        <a:pt x="238" y="176"/>
                      </a:lnTo>
                      <a:lnTo>
                        <a:pt x="210" y="142"/>
                      </a:lnTo>
                      <a:lnTo>
                        <a:pt x="210" y="142"/>
                      </a:lnTo>
                      <a:lnTo>
                        <a:pt x="214" y="138"/>
                      </a:lnTo>
                      <a:lnTo>
                        <a:pt x="214" y="138"/>
                      </a:lnTo>
                      <a:close/>
                      <a:moveTo>
                        <a:pt x="218" y="194"/>
                      </a:moveTo>
                      <a:lnTo>
                        <a:pt x="218" y="194"/>
                      </a:lnTo>
                      <a:lnTo>
                        <a:pt x="214" y="198"/>
                      </a:lnTo>
                      <a:lnTo>
                        <a:pt x="184" y="166"/>
                      </a:lnTo>
                      <a:lnTo>
                        <a:pt x="184" y="166"/>
                      </a:lnTo>
                      <a:lnTo>
                        <a:pt x="188" y="162"/>
                      </a:lnTo>
                      <a:lnTo>
                        <a:pt x="218" y="194"/>
                      </a:lnTo>
                      <a:close/>
                      <a:moveTo>
                        <a:pt x="240" y="118"/>
                      </a:moveTo>
                      <a:lnTo>
                        <a:pt x="266" y="152"/>
                      </a:lnTo>
                      <a:lnTo>
                        <a:pt x="266" y="152"/>
                      </a:lnTo>
                      <a:lnTo>
                        <a:pt x="262" y="156"/>
                      </a:lnTo>
                      <a:lnTo>
                        <a:pt x="236" y="120"/>
                      </a:lnTo>
                      <a:lnTo>
                        <a:pt x="236" y="120"/>
                      </a:lnTo>
                      <a:lnTo>
                        <a:pt x="240" y="118"/>
                      </a:lnTo>
                      <a:lnTo>
                        <a:pt x="240" y="118"/>
                      </a:lnTo>
                      <a:close/>
                      <a:moveTo>
                        <a:pt x="196" y="216"/>
                      </a:moveTo>
                      <a:lnTo>
                        <a:pt x="196" y="216"/>
                      </a:lnTo>
                      <a:lnTo>
                        <a:pt x="192" y="220"/>
                      </a:lnTo>
                      <a:lnTo>
                        <a:pt x="160" y="190"/>
                      </a:lnTo>
                      <a:lnTo>
                        <a:pt x="160" y="190"/>
                      </a:lnTo>
                      <a:lnTo>
                        <a:pt x="164" y="186"/>
                      </a:lnTo>
                      <a:lnTo>
                        <a:pt x="196" y="216"/>
                      </a:lnTo>
                      <a:close/>
                      <a:moveTo>
                        <a:pt x="268" y="98"/>
                      </a:moveTo>
                      <a:lnTo>
                        <a:pt x="292" y="134"/>
                      </a:lnTo>
                      <a:lnTo>
                        <a:pt x="292" y="134"/>
                      </a:lnTo>
                      <a:lnTo>
                        <a:pt x="288" y="138"/>
                      </a:lnTo>
                      <a:lnTo>
                        <a:pt x="264" y="100"/>
                      </a:lnTo>
                      <a:lnTo>
                        <a:pt x="264" y="100"/>
                      </a:lnTo>
                      <a:lnTo>
                        <a:pt x="268" y="98"/>
                      </a:lnTo>
                      <a:lnTo>
                        <a:pt x="268" y="98"/>
                      </a:lnTo>
                      <a:close/>
                      <a:moveTo>
                        <a:pt x="174" y="240"/>
                      </a:moveTo>
                      <a:lnTo>
                        <a:pt x="174" y="240"/>
                      </a:lnTo>
                      <a:lnTo>
                        <a:pt x="172" y="244"/>
                      </a:lnTo>
                      <a:lnTo>
                        <a:pt x="138" y="216"/>
                      </a:lnTo>
                      <a:lnTo>
                        <a:pt x="138" y="216"/>
                      </a:lnTo>
                      <a:lnTo>
                        <a:pt x="140" y="212"/>
                      </a:lnTo>
                      <a:lnTo>
                        <a:pt x="174" y="240"/>
                      </a:lnTo>
                      <a:close/>
                      <a:moveTo>
                        <a:pt x="298" y="80"/>
                      </a:moveTo>
                      <a:lnTo>
                        <a:pt x="320" y="118"/>
                      </a:lnTo>
                      <a:lnTo>
                        <a:pt x="320" y="118"/>
                      </a:lnTo>
                      <a:lnTo>
                        <a:pt x="316" y="120"/>
                      </a:lnTo>
                      <a:lnTo>
                        <a:pt x="292" y="82"/>
                      </a:lnTo>
                      <a:lnTo>
                        <a:pt x="292" y="82"/>
                      </a:lnTo>
                      <a:lnTo>
                        <a:pt x="298" y="80"/>
                      </a:lnTo>
                      <a:lnTo>
                        <a:pt x="298" y="80"/>
                      </a:lnTo>
                      <a:close/>
                      <a:moveTo>
                        <a:pt x="154" y="264"/>
                      </a:moveTo>
                      <a:lnTo>
                        <a:pt x="154" y="264"/>
                      </a:lnTo>
                      <a:lnTo>
                        <a:pt x="152" y="268"/>
                      </a:lnTo>
                      <a:lnTo>
                        <a:pt x="116" y="242"/>
                      </a:lnTo>
                      <a:lnTo>
                        <a:pt x="116" y="242"/>
                      </a:lnTo>
                      <a:lnTo>
                        <a:pt x="120" y="238"/>
                      </a:lnTo>
                      <a:lnTo>
                        <a:pt x="154" y="264"/>
                      </a:lnTo>
                      <a:close/>
                      <a:moveTo>
                        <a:pt x="328" y="64"/>
                      </a:moveTo>
                      <a:lnTo>
                        <a:pt x="348" y="102"/>
                      </a:lnTo>
                      <a:lnTo>
                        <a:pt x="348" y="102"/>
                      </a:lnTo>
                      <a:lnTo>
                        <a:pt x="344" y="104"/>
                      </a:lnTo>
                      <a:lnTo>
                        <a:pt x="322" y="66"/>
                      </a:lnTo>
                      <a:lnTo>
                        <a:pt x="322" y="66"/>
                      </a:lnTo>
                      <a:lnTo>
                        <a:pt x="328" y="64"/>
                      </a:lnTo>
                      <a:lnTo>
                        <a:pt x="328" y="64"/>
                      </a:lnTo>
                      <a:close/>
                      <a:moveTo>
                        <a:pt x="136" y="290"/>
                      </a:moveTo>
                      <a:lnTo>
                        <a:pt x="136" y="290"/>
                      </a:lnTo>
                      <a:lnTo>
                        <a:pt x="134" y="294"/>
                      </a:lnTo>
                      <a:lnTo>
                        <a:pt x="96" y="270"/>
                      </a:lnTo>
                      <a:lnTo>
                        <a:pt x="96" y="270"/>
                      </a:lnTo>
                      <a:lnTo>
                        <a:pt x="100" y="266"/>
                      </a:lnTo>
                      <a:lnTo>
                        <a:pt x="136" y="290"/>
                      </a:lnTo>
                      <a:close/>
                      <a:moveTo>
                        <a:pt x="360" y="48"/>
                      </a:moveTo>
                      <a:lnTo>
                        <a:pt x="376" y="88"/>
                      </a:lnTo>
                      <a:lnTo>
                        <a:pt x="376" y="88"/>
                      </a:lnTo>
                      <a:lnTo>
                        <a:pt x="372" y="92"/>
                      </a:lnTo>
                      <a:lnTo>
                        <a:pt x="354" y="50"/>
                      </a:lnTo>
                      <a:lnTo>
                        <a:pt x="354" y="50"/>
                      </a:lnTo>
                      <a:lnTo>
                        <a:pt x="360" y="48"/>
                      </a:lnTo>
                      <a:lnTo>
                        <a:pt x="360" y="48"/>
                      </a:lnTo>
                      <a:close/>
                      <a:moveTo>
                        <a:pt x="120" y="318"/>
                      </a:moveTo>
                      <a:lnTo>
                        <a:pt x="120" y="318"/>
                      </a:lnTo>
                      <a:lnTo>
                        <a:pt x="116" y="322"/>
                      </a:lnTo>
                      <a:lnTo>
                        <a:pt x="78" y="300"/>
                      </a:lnTo>
                      <a:lnTo>
                        <a:pt x="78" y="300"/>
                      </a:lnTo>
                      <a:lnTo>
                        <a:pt x="82" y="296"/>
                      </a:lnTo>
                      <a:lnTo>
                        <a:pt x="120" y="318"/>
                      </a:lnTo>
                      <a:close/>
                      <a:moveTo>
                        <a:pt x="390" y="36"/>
                      </a:moveTo>
                      <a:lnTo>
                        <a:pt x="406" y="78"/>
                      </a:lnTo>
                      <a:lnTo>
                        <a:pt x="406" y="78"/>
                      </a:lnTo>
                      <a:lnTo>
                        <a:pt x="402" y="78"/>
                      </a:lnTo>
                      <a:lnTo>
                        <a:pt x="386" y="38"/>
                      </a:lnTo>
                      <a:lnTo>
                        <a:pt x="386" y="38"/>
                      </a:lnTo>
                      <a:lnTo>
                        <a:pt x="390" y="36"/>
                      </a:lnTo>
                      <a:lnTo>
                        <a:pt x="390" y="36"/>
                      </a:lnTo>
                      <a:close/>
                      <a:moveTo>
                        <a:pt x="104" y="346"/>
                      </a:moveTo>
                      <a:lnTo>
                        <a:pt x="104" y="346"/>
                      </a:lnTo>
                      <a:lnTo>
                        <a:pt x="102" y="350"/>
                      </a:lnTo>
                      <a:lnTo>
                        <a:pt x="62" y="330"/>
                      </a:lnTo>
                      <a:lnTo>
                        <a:pt x="62" y="330"/>
                      </a:lnTo>
                      <a:lnTo>
                        <a:pt x="66" y="326"/>
                      </a:lnTo>
                      <a:lnTo>
                        <a:pt x="104" y="346"/>
                      </a:lnTo>
                      <a:close/>
                      <a:moveTo>
                        <a:pt x="424" y="24"/>
                      </a:moveTo>
                      <a:lnTo>
                        <a:pt x="436" y="68"/>
                      </a:lnTo>
                      <a:lnTo>
                        <a:pt x="436" y="68"/>
                      </a:lnTo>
                      <a:lnTo>
                        <a:pt x="432" y="68"/>
                      </a:lnTo>
                      <a:lnTo>
                        <a:pt x="418" y="26"/>
                      </a:lnTo>
                      <a:lnTo>
                        <a:pt x="418" y="26"/>
                      </a:lnTo>
                      <a:lnTo>
                        <a:pt x="424" y="24"/>
                      </a:lnTo>
                      <a:lnTo>
                        <a:pt x="424" y="24"/>
                      </a:lnTo>
                      <a:close/>
                      <a:moveTo>
                        <a:pt x="90" y="374"/>
                      </a:moveTo>
                      <a:lnTo>
                        <a:pt x="90" y="374"/>
                      </a:lnTo>
                      <a:lnTo>
                        <a:pt x="88" y="378"/>
                      </a:lnTo>
                      <a:lnTo>
                        <a:pt x="48" y="362"/>
                      </a:lnTo>
                      <a:lnTo>
                        <a:pt x="48" y="362"/>
                      </a:lnTo>
                      <a:lnTo>
                        <a:pt x="50" y="356"/>
                      </a:lnTo>
                      <a:lnTo>
                        <a:pt x="90" y="374"/>
                      </a:lnTo>
                      <a:close/>
                      <a:moveTo>
                        <a:pt x="456" y="16"/>
                      </a:moveTo>
                      <a:lnTo>
                        <a:pt x="466" y="58"/>
                      </a:lnTo>
                      <a:lnTo>
                        <a:pt x="466" y="58"/>
                      </a:lnTo>
                      <a:lnTo>
                        <a:pt x="462" y="60"/>
                      </a:lnTo>
                      <a:lnTo>
                        <a:pt x="450" y="18"/>
                      </a:lnTo>
                      <a:lnTo>
                        <a:pt x="450" y="18"/>
                      </a:lnTo>
                      <a:lnTo>
                        <a:pt x="456" y="16"/>
                      </a:lnTo>
                      <a:lnTo>
                        <a:pt x="456" y="16"/>
                      </a:lnTo>
                      <a:close/>
                      <a:moveTo>
                        <a:pt x="78" y="404"/>
                      </a:moveTo>
                      <a:lnTo>
                        <a:pt x="78" y="404"/>
                      </a:lnTo>
                      <a:lnTo>
                        <a:pt x="78" y="408"/>
                      </a:lnTo>
                      <a:lnTo>
                        <a:pt x="36" y="394"/>
                      </a:lnTo>
                      <a:lnTo>
                        <a:pt x="36" y="394"/>
                      </a:lnTo>
                      <a:lnTo>
                        <a:pt x="38" y="388"/>
                      </a:lnTo>
                      <a:lnTo>
                        <a:pt x="78" y="404"/>
                      </a:lnTo>
                      <a:close/>
                      <a:moveTo>
                        <a:pt x="490" y="8"/>
                      </a:moveTo>
                      <a:lnTo>
                        <a:pt x="498" y="52"/>
                      </a:lnTo>
                      <a:lnTo>
                        <a:pt x="498" y="52"/>
                      </a:lnTo>
                      <a:lnTo>
                        <a:pt x="492" y="54"/>
                      </a:lnTo>
                      <a:lnTo>
                        <a:pt x="484" y="10"/>
                      </a:lnTo>
                      <a:lnTo>
                        <a:pt x="484" y="10"/>
                      </a:lnTo>
                      <a:lnTo>
                        <a:pt x="490" y="8"/>
                      </a:lnTo>
                      <a:lnTo>
                        <a:pt x="490" y="8"/>
                      </a:lnTo>
                      <a:close/>
                      <a:moveTo>
                        <a:pt x="68" y="434"/>
                      </a:moveTo>
                      <a:lnTo>
                        <a:pt x="68" y="434"/>
                      </a:lnTo>
                      <a:lnTo>
                        <a:pt x="68" y="438"/>
                      </a:lnTo>
                      <a:lnTo>
                        <a:pt x="26" y="426"/>
                      </a:lnTo>
                      <a:lnTo>
                        <a:pt x="26" y="426"/>
                      </a:lnTo>
                      <a:lnTo>
                        <a:pt x="26" y="422"/>
                      </a:lnTo>
                      <a:lnTo>
                        <a:pt x="68" y="434"/>
                      </a:lnTo>
                      <a:close/>
                      <a:moveTo>
                        <a:pt x="524" y="4"/>
                      </a:moveTo>
                      <a:lnTo>
                        <a:pt x="530" y="48"/>
                      </a:lnTo>
                      <a:lnTo>
                        <a:pt x="530" y="48"/>
                      </a:lnTo>
                      <a:lnTo>
                        <a:pt x="524" y="48"/>
                      </a:lnTo>
                      <a:lnTo>
                        <a:pt x="518" y="4"/>
                      </a:lnTo>
                      <a:lnTo>
                        <a:pt x="518" y="4"/>
                      </a:lnTo>
                      <a:lnTo>
                        <a:pt x="524" y="4"/>
                      </a:lnTo>
                      <a:lnTo>
                        <a:pt x="524" y="4"/>
                      </a:lnTo>
                      <a:close/>
                      <a:moveTo>
                        <a:pt x="60" y="464"/>
                      </a:moveTo>
                      <a:lnTo>
                        <a:pt x="60" y="464"/>
                      </a:lnTo>
                      <a:lnTo>
                        <a:pt x="60" y="470"/>
                      </a:lnTo>
                      <a:lnTo>
                        <a:pt x="16" y="460"/>
                      </a:lnTo>
                      <a:lnTo>
                        <a:pt x="16" y="460"/>
                      </a:lnTo>
                      <a:lnTo>
                        <a:pt x="18" y="454"/>
                      </a:lnTo>
                      <a:lnTo>
                        <a:pt x="60" y="464"/>
                      </a:lnTo>
                      <a:close/>
                      <a:moveTo>
                        <a:pt x="558" y="0"/>
                      </a:moveTo>
                      <a:lnTo>
                        <a:pt x="560" y="44"/>
                      </a:lnTo>
                      <a:lnTo>
                        <a:pt x="560" y="44"/>
                      </a:lnTo>
                      <a:lnTo>
                        <a:pt x="556" y="44"/>
                      </a:lnTo>
                      <a:lnTo>
                        <a:pt x="552" y="0"/>
                      </a:lnTo>
                      <a:lnTo>
                        <a:pt x="552" y="0"/>
                      </a:lnTo>
                      <a:lnTo>
                        <a:pt x="558" y="0"/>
                      </a:lnTo>
                      <a:lnTo>
                        <a:pt x="558" y="0"/>
                      </a:lnTo>
                      <a:close/>
                      <a:moveTo>
                        <a:pt x="54" y="496"/>
                      </a:moveTo>
                      <a:lnTo>
                        <a:pt x="54" y="496"/>
                      </a:lnTo>
                      <a:lnTo>
                        <a:pt x="52" y="500"/>
                      </a:lnTo>
                      <a:lnTo>
                        <a:pt x="10" y="494"/>
                      </a:lnTo>
                      <a:lnTo>
                        <a:pt x="10" y="494"/>
                      </a:lnTo>
                      <a:lnTo>
                        <a:pt x="10" y="488"/>
                      </a:lnTo>
                      <a:lnTo>
                        <a:pt x="54" y="496"/>
                      </a:lnTo>
                      <a:close/>
                      <a:moveTo>
                        <a:pt x="592" y="0"/>
                      </a:moveTo>
                      <a:lnTo>
                        <a:pt x="592" y="44"/>
                      </a:lnTo>
                      <a:lnTo>
                        <a:pt x="592" y="44"/>
                      </a:lnTo>
                      <a:lnTo>
                        <a:pt x="588" y="44"/>
                      </a:lnTo>
                      <a:lnTo>
                        <a:pt x="586" y="0"/>
                      </a:lnTo>
                      <a:lnTo>
                        <a:pt x="586" y="0"/>
                      </a:lnTo>
                      <a:lnTo>
                        <a:pt x="592" y="0"/>
                      </a:lnTo>
                      <a:lnTo>
                        <a:pt x="592" y="0"/>
                      </a:lnTo>
                      <a:close/>
                      <a:moveTo>
                        <a:pt x="50" y="528"/>
                      </a:moveTo>
                      <a:lnTo>
                        <a:pt x="50" y="528"/>
                      </a:lnTo>
                      <a:lnTo>
                        <a:pt x="48" y="532"/>
                      </a:lnTo>
                      <a:lnTo>
                        <a:pt x="4" y="528"/>
                      </a:lnTo>
                      <a:lnTo>
                        <a:pt x="4" y="528"/>
                      </a:lnTo>
                      <a:lnTo>
                        <a:pt x="6" y="522"/>
                      </a:lnTo>
                      <a:lnTo>
                        <a:pt x="50" y="528"/>
                      </a:lnTo>
                      <a:close/>
                      <a:moveTo>
                        <a:pt x="626" y="0"/>
                      </a:moveTo>
                      <a:lnTo>
                        <a:pt x="624" y="44"/>
                      </a:lnTo>
                      <a:lnTo>
                        <a:pt x="624" y="44"/>
                      </a:lnTo>
                      <a:lnTo>
                        <a:pt x="620" y="44"/>
                      </a:lnTo>
                      <a:lnTo>
                        <a:pt x="620" y="0"/>
                      </a:lnTo>
                      <a:lnTo>
                        <a:pt x="620" y="0"/>
                      </a:lnTo>
                      <a:lnTo>
                        <a:pt x="626" y="0"/>
                      </a:lnTo>
                      <a:lnTo>
                        <a:pt x="626" y="0"/>
                      </a:lnTo>
                      <a:close/>
                      <a:moveTo>
                        <a:pt x="46" y="558"/>
                      </a:moveTo>
                      <a:lnTo>
                        <a:pt x="46" y="558"/>
                      </a:lnTo>
                      <a:lnTo>
                        <a:pt x="46" y="564"/>
                      </a:lnTo>
                      <a:lnTo>
                        <a:pt x="2" y="562"/>
                      </a:lnTo>
                      <a:lnTo>
                        <a:pt x="2" y="562"/>
                      </a:lnTo>
                      <a:lnTo>
                        <a:pt x="2" y="556"/>
                      </a:lnTo>
                      <a:lnTo>
                        <a:pt x="46" y="558"/>
                      </a:lnTo>
                      <a:close/>
                      <a:moveTo>
                        <a:pt x="660" y="2"/>
                      </a:moveTo>
                      <a:lnTo>
                        <a:pt x="656" y="46"/>
                      </a:lnTo>
                      <a:lnTo>
                        <a:pt x="656" y="46"/>
                      </a:lnTo>
                      <a:lnTo>
                        <a:pt x="650" y="46"/>
                      </a:lnTo>
                      <a:lnTo>
                        <a:pt x="656" y="2"/>
                      </a:lnTo>
                      <a:lnTo>
                        <a:pt x="656" y="2"/>
                      </a:lnTo>
                      <a:lnTo>
                        <a:pt x="660" y="2"/>
                      </a:lnTo>
                      <a:lnTo>
                        <a:pt x="660" y="2"/>
                      </a:lnTo>
                      <a:close/>
                      <a:moveTo>
                        <a:pt x="44" y="590"/>
                      </a:moveTo>
                      <a:lnTo>
                        <a:pt x="44" y="590"/>
                      </a:lnTo>
                      <a:lnTo>
                        <a:pt x="44" y="596"/>
                      </a:lnTo>
                      <a:lnTo>
                        <a:pt x="0" y="596"/>
                      </a:lnTo>
                      <a:lnTo>
                        <a:pt x="0" y="596"/>
                      </a:lnTo>
                      <a:lnTo>
                        <a:pt x="0" y="590"/>
                      </a:lnTo>
                      <a:lnTo>
                        <a:pt x="44" y="590"/>
                      </a:lnTo>
                      <a:close/>
                      <a:moveTo>
                        <a:pt x="694" y="8"/>
                      </a:moveTo>
                      <a:lnTo>
                        <a:pt x="688" y="52"/>
                      </a:lnTo>
                      <a:lnTo>
                        <a:pt x="688" y="52"/>
                      </a:lnTo>
                      <a:lnTo>
                        <a:pt x="682" y="50"/>
                      </a:lnTo>
                      <a:lnTo>
                        <a:pt x="690" y="6"/>
                      </a:lnTo>
                      <a:lnTo>
                        <a:pt x="690" y="6"/>
                      </a:lnTo>
                      <a:lnTo>
                        <a:pt x="694" y="8"/>
                      </a:lnTo>
                      <a:lnTo>
                        <a:pt x="694" y="8"/>
                      </a:lnTo>
                      <a:close/>
                      <a:moveTo>
                        <a:pt x="46" y="622"/>
                      </a:moveTo>
                      <a:lnTo>
                        <a:pt x="46" y="622"/>
                      </a:lnTo>
                      <a:lnTo>
                        <a:pt x="46" y="628"/>
                      </a:lnTo>
                      <a:lnTo>
                        <a:pt x="2" y="630"/>
                      </a:lnTo>
                      <a:lnTo>
                        <a:pt x="2" y="630"/>
                      </a:lnTo>
                      <a:lnTo>
                        <a:pt x="2" y="624"/>
                      </a:lnTo>
                      <a:lnTo>
                        <a:pt x="46" y="622"/>
                      </a:lnTo>
                      <a:close/>
                      <a:moveTo>
                        <a:pt x="728" y="14"/>
                      </a:moveTo>
                      <a:lnTo>
                        <a:pt x="718" y="58"/>
                      </a:lnTo>
                      <a:lnTo>
                        <a:pt x="718" y="58"/>
                      </a:lnTo>
                      <a:lnTo>
                        <a:pt x="714" y="56"/>
                      </a:lnTo>
                      <a:lnTo>
                        <a:pt x="722" y="12"/>
                      </a:lnTo>
                      <a:lnTo>
                        <a:pt x="722" y="12"/>
                      </a:lnTo>
                      <a:lnTo>
                        <a:pt x="728" y="14"/>
                      </a:lnTo>
                      <a:lnTo>
                        <a:pt x="728" y="14"/>
                      </a:lnTo>
                      <a:close/>
                      <a:moveTo>
                        <a:pt x="48" y="654"/>
                      </a:moveTo>
                      <a:lnTo>
                        <a:pt x="48" y="654"/>
                      </a:lnTo>
                      <a:lnTo>
                        <a:pt x="48" y="660"/>
                      </a:lnTo>
                      <a:lnTo>
                        <a:pt x="4" y="664"/>
                      </a:lnTo>
                      <a:lnTo>
                        <a:pt x="4" y="664"/>
                      </a:lnTo>
                      <a:lnTo>
                        <a:pt x="4" y="658"/>
                      </a:lnTo>
                      <a:lnTo>
                        <a:pt x="48" y="654"/>
                      </a:lnTo>
                      <a:close/>
                      <a:moveTo>
                        <a:pt x="762" y="22"/>
                      </a:moveTo>
                      <a:lnTo>
                        <a:pt x="750" y="66"/>
                      </a:lnTo>
                      <a:lnTo>
                        <a:pt x="750" y="66"/>
                      </a:lnTo>
                      <a:lnTo>
                        <a:pt x="744" y="64"/>
                      </a:lnTo>
                      <a:lnTo>
                        <a:pt x="756" y="22"/>
                      </a:lnTo>
                      <a:lnTo>
                        <a:pt x="756" y="22"/>
                      </a:lnTo>
                      <a:lnTo>
                        <a:pt x="762" y="22"/>
                      </a:lnTo>
                      <a:lnTo>
                        <a:pt x="762" y="22"/>
                      </a:lnTo>
                      <a:close/>
                      <a:moveTo>
                        <a:pt x="52" y="686"/>
                      </a:moveTo>
                      <a:lnTo>
                        <a:pt x="52" y="686"/>
                      </a:lnTo>
                      <a:lnTo>
                        <a:pt x="54" y="690"/>
                      </a:lnTo>
                      <a:lnTo>
                        <a:pt x="10" y="698"/>
                      </a:lnTo>
                      <a:lnTo>
                        <a:pt x="10" y="698"/>
                      </a:lnTo>
                      <a:lnTo>
                        <a:pt x="8" y="692"/>
                      </a:lnTo>
                      <a:lnTo>
                        <a:pt x="52" y="686"/>
                      </a:lnTo>
                      <a:close/>
                      <a:moveTo>
                        <a:pt x="794" y="34"/>
                      </a:moveTo>
                      <a:lnTo>
                        <a:pt x="780" y="74"/>
                      </a:lnTo>
                      <a:lnTo>
                        <a:pt x="780" y="74"/>
                      </a:lnTo>
                      <a:lnTo>
                        <a:pt x="774" y="74"/>
                      </a:lnTo>
                      <a:lnTo>
                        <a:pt x="790" y="32"/>
                      </a:lnTo>
                      <a:lnTo>
                        <a:pt x="790" y="32"/>
                      </a:lnTo>
                      <a:lnTo>
                        <a:pt x="794" y="34"/>
                      </a:lnTo>
                      <a:lnTo>
                        <a:pt x="794" y="34"/>
                      </a:lnTo>
                      <a:close/>
                      <a:moveTo>
                        <a:pt x="58" y="716"/>
                      </a:moveTo>
                      <a:lnTo>
                        <a:pt x="58" y="716"/>
                      </a:lnTo>
                      <a:lnTo>
                        <a:pt x="60" y="722"/>
                      </a:lnTo>
                      <a:lnTo>
                        <a:pt x="16" y="732"/>
                      </a:lnTo>
                      <a:lnTo>
                        <a:pt x="16" y="732"/>
                      </a:lnTo>
                      <a:lnTo>
                        <a:pt x="16" y="726"/>
                      </a:lnTo>
                      <a:lnTo>
                        <a:pt x="58" y="716"/>
                      </a:lnTo>
                      <a:close/>
                      <a:moveTo>
                        <a:pt x="826" y="46"/>
                      </a:moveTo>
                      <a:lnTo>
                        <a:pt x="810" y="86"/>
                      </a:lnTo>
                      <a:lnTo>
                        <a:pt x="810" y="86"/>
                      </a:lnTo>
                      <a:lnTo>
                        <a:pt x="804" y="84"/>
                      </a:lnTo>
                      <a:lnTo>
                        <a:pt x="822" y="44"/>
                      </a:lnTo>
                      <a:lnTo>
                        <a:pt x="822" y="44"/>
                      </a:lnTo>
                      <a:lnTo>
                        <a:pt x="826" y="46"/>
                      </a:lnTo>
                      <a:lnTo>
                        <a:pt x="826" y="46"/>
                      </a:lnTo>
                      <a:close/>
                      <a:moveTo>
                        <a:pt x="66" y="748"/>
                      </a:moveTo>
                      <a:lnTo>
                        <a:pt x="66" y="748"/>
                      </a:lnTo>
                      <a:lnTo>
                        <a:pt x="68" y="752"/>
                      </a:lnTo>
                      <a:lnTo>
                        <a:pt x="26" y="764"/>
                      </a:lnTo>
                      <a:lnTo>
                        <a:pt x="26" y="764"/>
                      </a:lnTo>
                      <a:lnTo>
                        <a:pt x="24" y="760"/>
                      </a:lnTo>
                      <a:lnTo>
                        <a:pt x="66" y="748"/>
                      </a:lnTo>
                      <a:close/>
                      <a:moveTo>
                        <a:pt x="858" y="60"/>
                      </a:moveTo>
                      <a:lnTo>
                        <a:pt x="838" y="100"/>
                      </a:lnTo>
                      <a:lnTo>
                        <a:pt x="838" y="100"/>
                      </a:lnTo>
                      <a:lnTo>
                        <a:pt x="834" y="98"/>
                      </a:lnTo>
                      <a:lnTo>
                        <a:pt x="852" y="58"/>
                      </a:lnTo>
                      <a:lnTo>
                        <a:pt x="852" y="58"/>
                      </a:lnTo>
                      <a:lnTo>
                        <a:pt x="858" y="60"/>
                      </a:lnTo>
                      <a:lnTo>
                        <a:pt x="858" y="60"/>
                      </a:lnTo>
                      <a:close/>
                      <a:moveTo>
                        <a:pt x="76" y="778"/>
                      </a:moveTo>
                      <a:lnTo>
                        <a:pt x="76" y="778"/>
                      </a:lnTo>
                      <a:lnTo>
                        <a:pt x="78" y="782"/>
                      </a:lnTo>
                      <a:lnTo>
                        <a:pt x="36" y="798"/>
                      </a:lnTo>
                      <a:lnTo>
                        <a:pt x="36" y="798"/>
                      </a:lnTo>
                      <a:lnTo>
                        <a:pt x="34" y="792"/>
                      </a:lnTo>
                      <a:lnTo>
                        <a:pt x="76" y="778"/>
                      </a:lnTo>
                      <a:close/>
                      <a:moveTo>
                        <a:pt x="888" y="76"/>
                      </a:moveTo>
                      <a:lnTo>
                        <a:pt x="866" y="114"/>
                      </a:lnTo>
                      <a:lnTo>
                        <a:pt x="866" y="114"/>
                      </a:lnTo>
                      <a:lnTo>
                        <a:pt x="862" y="112"/>
                      </a:lnTo>
                      <a:lnTo>
                        <a:pt x="884" y="74"/>
                      </a:lnTo>
                      <a:lnTo>
                        <a:pt x="884" y="74"/>
                      </a:lnTo>
                      <a:lnTo>
                        <a:pt x="888" y="76"/>
                      </a:lnTo>
                      <a:lnTo>
                        <a:pt x="888" y="76"/>
                      </a:lnTo>
                      <a:close/>
                      <a:moveTo>
                        <a:pt x="88" y="808"/>
                      </a:moveTo>
                      <a:lnTo>
                        <a:pt x="88" y="808"/>
                      </a:lnTo>
                      <a:lnTo>
                        <a:pt x="90" y="812"/>
                      </a:lnTo>
                      <a:lnTo>
                        <a:pt x="48" y="830"/>
                      </a:lnTo>
                      <a:lnTo>
                        <a:pt x="48" y="830"/>
                      </a:lnTo>
                      <a:lnTo>
                        <a:pt x="46" y="824"/>
                      </a:lnTo>
                      <a:lnTo>
                        <a:pt x="88" y="808"/>
                      </a:lnTo>
                      <a:close/>
                      <a:moveTo>
                        <a:pt x="918" y="94"/>
                      </a:moveTo>
                      <a:lnTo>
                        <a:pt x="894" y="130"/>
                      </a:lnTo>
                      <a:lnTo>
                        <a:pt x="894" y="130"/>
                      </a:lnTo>
                      <a:lnTo>
                        <a:pt x="890" y="128"/>
                      </a:lnTo>
                      <a:lnTo>
                        <a:pt x="914" y="90"/>
                      </a:lnTo>
                      <a:lnTo>
                        <a:pt x="914" y="90"/>
                      </a:lnTo>
                      <a:lnTo>
                        <a:pt x="918" y="94"/>
                      </a:lnTo>
                      <a:lnTo>
                        <a:pt x="918" y="94"/>
                      </a:lnTo>
                      <a:close/>
                      <a:moveTo>
                        <a:pt x="100" y="836"/>
                      </a:moveTo>
                      <a:lnTo>
                        <a:pt x="100" y="836"/>
                      </a:lnTo>
                      <a:lnTo>
                        <a:pt x="102" y="840"/>
                      </a:lnTo>
                      <a:lnTo>
                        <a:pt x="64" y="860"/>
                      </a:lnTo>
                      <a:lnTo>
                        <a:pt x="64" y="860"/>
                      </a:lnTo>
                      <a:lnTo>
                        <a:pt x="60" y="856"/>
                      </a:lnTo>
                      <a:lnTo>
                        <a:pt x="100" y="836"/>
                      </a:lnTo>
                      <a:close/>
                      <a:moveTo>
                        <a:pt x="946" y="112"/>
                      </a:moveTo>
                      <a:lnTo>
                        <a:pt x="920" y="148"/>
                      </a:lnTo>
                      <a:lnTo>
                        <a:pt x="920" y="148"/>
                      </a:lnTo>
                      <a:lnTo>
                        <a:pt x="916" y="146"/>
                      </a:lnTo>
                      <a:lnTo>
                        <a:pt x="942" y="110"/>
                      </a:lnTo>
                      <a:lnTo>
                        <a:pt x="942" y="110"/>
                      </a:lnTo>
                      <a:lnTo>
                        <a:pt x="946" y="112"/>
                      </a:lnTo>
                      <a:lnTo>
                        <a:pt x="946" y="112"/>
                      </a:lnTo>
                      <a:close/>
                      <a:moveTo>
                        <a:pt x="116" y="864"/>
                      </a:moveTo>
                      <a:lnTo>
                        <a:pt x="116" y="864"/>
                      </a:lnTo>
                      <a:lnTo>
                        <a:pt x="118" y="868"/>
                      </a:lnTo>
                      <a:lnTo>
                        <a:pt x="80" y="890"/>
                      </a:lnTo>
                      <a:lnTo>
                        <a:pt x="80" y="890"/>
                      </a:lnTo>
                      <a:lnTo>
                        <a:pt x="76" y="886"/>
                      </a:lnTo>
                      <a:lnTo>
                        <a:pt x="116" y="864"/>
                      </a:lnTo>
                      <a:close/>
                      <a:moveTo>
                        <a:pt x="974" y="134"/>
                      </a:moveTo>
                      <a:lnTo>
                        <a:pt x="946" y="168"/>
                      </a:lnTo>
                      <a:lnTo>
                        <a:pt x="946" y="168"/>
                      </a:lnTo>
                      <a:lnTo>
                        <a:pt x="942" y="164"/>
                      </a:lnTo>
                      <a:lnTo>
                        <a:pt x="968" y="130"/>
                      </a:lnTo>
                      <a:lnTo>
                        <a:pt x="968" y="130"/>
                      </a:lnTo>
                      <a:lnTo>
                        <a:pt x="974" y="134"/>
                      </a:lnTo>
                      <a:lnTo>
                        <a:pt x="974" y="134"/>
                      </a:lnTo>
                      <a:close/>
                      <a:moveTo>
                        <a:pt x="132" y="892"/>
                      </a:moveTo>
                      <a:lnTo>
                        <a:pt x="132" y="892"/>
                      </a:lnTo>
                      <a:lnTo>
                        <a:pt x="134" y="896"/>
                      </a:lnTo>
                      <a:lnTo>
                        <a:pt x="98" y="920"/>
                      </a:lnTo>
                      <a:lnTo>
                        <a:pt x="98" y="920"/>
                      </a:lnTo>
                      <a:lnTo>
                        <a:pt x="94" y="916"/>
                      </a:lnTo>
                      <a:lnTo>
                        <a:pt x="132" y="892"/>
                      </a:lnTo>
                      <a:close/>
                      <a:moveTo>
                        <a:pt x="1000" y="156"/>
                      </a:moveTo>
                      <a:lnTo>
                        <a:pt x="970" y="188"/>
                      </a:lnTo>
                      <a:lnTo>
                        <a:pt x="970" y="188"/>
                      </a:lnTo>
                      <a:lnTo>
                        <a:pt x="966" y="186"/>
                      </a:lnTo>
                      <a:lnTo>
                        <a:pt x="996" y="152"/>
                      </a:lnTo>
                      <a:lnTo>
                        <a:pt x="996" y="152"/>
                      </a:lnTo>
                      <a:lnTo>
                        <a:pt x="1000" y="156"/>
                      </a:lnTo>
                      <a:lnTo>
                        <a:pt x="1000" y="156"/>
                      </a:lnTo>
                      <a:close/>
                      <a:moveTo>
                        <a:pt x="150" y="918"/>
                      </a:moveTo>
                      <a:lnTo>
                        <a:pt x="150" y="918"/>
                      </a:lnTo>
                      <a:lnTo>
                        <a:pt x="152" y="922"/>
                      </a:lnTo>
                      <a:lnTo>
                        <a:pt x="118" y="948"/>
                      </a:lnTo>
                      <a:lnTo>
                        <a:pt x="118" y="948"/>
                      </a:lnTo>
                      <a:lnTo>
                        <a:pt x="114" y="944"/>
                      </a:lnTo>
                      <a:lnTo>
                        <a:pt x="150" y="918"/>
                      </a:lnTo>
                      <a:close/>
                      <a:moveTo>
                        <a:pt x="1024" y="180"/>
                      </a:moveTo>
                      <a:lnTo>
                        <a:pt x="992" y="212"/>
                      </a:lnTo>
                      <a:lnTo>
                        <a:pt x="992" y="212"/>
                      </a:lnTo>
                      <a:lnTo>
                        <a:pt x="988" y="208"/>
                      </a:lnTo>
                      <a:lnTo>
                        <a:pt x="1020" y="176"/>
                      </a:lnTo>
                      <a:lnTo>
                        <a:pt x="1020" y="176"/>
                      </a:lnTo>
                      <a:lnTo>
                        <a:pt x="1024" y="180"/>
                      </a:lnTo>
                      <a:lnTo>
                        <a:pt x="1024" y="180"/>
                      </a:lnTo>
                      <a:close/>
                      <a:moveTo>
                        <a:pt x="168" y="942"/>
                      </a:moveTo>
                      <a:lnTo>
                        <a:pt x="168" y="942"/>
                      </a:lnTo>
                      <a:lnTo>
                        <a:pt x="172" y="946"/>
                      </a:lnTo>
                      <a:lnTo>
                        <a:pt x="138" y="976"/>
                      </a:lnTo>
                      <a:lnTo>
                        <a:pt x="138" y="976"/>
                      </a:lnTo>
                      <a:lnTo>
                        <a:pt x="134" y="970"/>
                      </a:lnTo>
                      <a:lnTo>
                        <a:pt x="168" y="942"/>
                      </a:lnTo>
                      <a:close/>
                      <a:moveTo>
                        <a:pt x="1046" y="206"/>
                      </a:moveTo>
                      <a:lnTo>
                        <a:pt x="1014" y="234"/>
                      </a:lnTo>
                      <a:lnTo>
                        <a:pt x="1014" y="234"/>
                      </a:lnTo>
                      <a:lnTo>
                        <a:pt x="1010" y="230"/>
                      </a:lnTo>
                      <a:lnTo>
                        <a:pt x="1044" y="202"/>
                      </a:lnTo>
                      <a:lnTo>
                        <a:pt x="1044" y="202"/>
                      </a:lnTo>
                      <a:lnTo>
                        <a:pt x="1046" y="206"/>
                      </a:lnTo>
                      <a:lnTo>
                        <a:pt x="1046" y="206"/>
                      </a:lnTo>
                      <a:close/>
                      <a:moveTo>
                        <a:pt x="194" y="970"/>
                      </a:moveTo>
                      <a:lnTo>
                        <a:pt x="160" y="1000"/>
                      </a:lnTo>
                      <a:lnTo>
                        <a:pt x="160" y="1000"/>
                      </a:lnTo>
                      <a:lnTo>
                        <a:pt x="158" y="996"/>
                      </a:lnTo>
                      <a:lnTo>
                        <a:pt x="190" y="966"/>
                      </a:lnTo>
                      <a:lnTo>
                        <a:pt x="190" y="966"/>
                      </a:lnTo>
                      <a:lnTo>
                        <a:pt x="194" y="970"/>
                      </a:lnTo>
                      <a:lnTo>
                        <a:pt x="194" y="970"/>
                      </a:lnTo>
                      <a:close/>
                      <a:moveTo>
                        <a:pt x="1064" y="228"/>
                      </a:moveTo>
                      <a:lnTo>
                        <a:pt x="1064" y="228"/>
                      </a:lnTo>
                      <a:lnTo>
                        <a:pt x="1068" y="232"/>
                      </a:lnTo>
                      <a:lnTo>
                        <a:pt x="1034" y="258"/>
                      </a:lnTo>
                      <a:lnTo>
                        <a:pt x="1034" y="258"/>
                      </a:lnTo>
                      <a:lnTo>
                        <a:pt x="1030" y="254"/>
                      </a:lnTo>
                      <a:lnTo>
                        <a:pt x="1064" y="228"/>
                      </a:lnTo>
                      <a:close/>
                      <a:moveTo>
                        <a:pt x="216" y="994"/>
                      </a:moveTo>
                      <a:lnTo>
                        <a:pt x="186" y="1026"/>
                      </a:lnTo>
                      <a:lnTo>
                        <a:pt x="186" y="1026"/>
                      </a:lnTo>
                      <a:lnTo>
                        <a:pt x="180" y="1022"/>
                      </a:lnTo>
                      <a:lnTo>
                        <a:pt x="212" y="990"/>
                      </a:lnTo>
                      <a:lnTo>
                        <a:pt x="212" y="990"/>
                      </a:lnTo>
                      <a:lnTo>
                        <a:pt x="216" y="994"/>
                      </a:lnTo>
                      <a:lnTo>
                        <a:pt x="216" y="994"/>
                      </a:lnTo>
                      <a:close/>
                      <a:moveTo>
                        <a:pt x="1084" y="254"/>
                      </a:moveTo>
                      <a:lnTo>
                        <a:pt x="1084" y="254"/>
                      </a:lnTo>
                      <a:lnTo>
                        <a:pt x="1088" y="260"/>
                      </a:lnTo>
                      <a:lnTo>
                        <a:pt x="1052" y="284"/>
                      </a:lnTo>
                      <a:lnTo>
                        <a:pt x="1052" y="284"/>
                      </a:lnTo>
                      <a:lnTo>
                        <a:pt x="1048" y="280"/>
                      </a:lnTo>
                      <a:lnTo>
                        <a:pt x="1084" y="254"/>
                      </a:lnTo>
                      <a:close/>
                      <a:moveTo>
                        <a:pt x="240" y="1014"/>
                      </a:moveTo>
                      <a:lnTo>
                        <a:pt x="210" y="1048"/>
                      </a:lnTo>
                      <a:lnTo>
                        <a:pt x="210" y="1048"/>
                      </a:lnTo>
                      <a:lnTo>
                        <a:pt x="206" y="1044"/>
                      </a:lnTo>
                      <a:lnTo>
                        <a:pt x="236" y="1012"/>
                      </a:lnTo>
                      <a:lnTo>
                        <a:pt x="236" y="1012"/>
                      </a:lnTo>
                      <a:lnTo>
                        <a:pt x="240" y="1014"/>
                      </a:lnTo>
                      <a:lnTo>
                        <a:pt x="240" y="1014"/>
                      </a:lnTo>
                      <a:close/>
                      <a:moveTo>
                        <a:pt x="1104" y="284"/>
                      </a:moveTo>
                      <a:lnTo>
                        <a:pt x="1104" y="284"/>
                      </a:lnTo>
                      <a:lnTo>
                        <a:pt x="1106" y="288"/>
                      </a:lnTo>
                      <a:lnTo>
                        <a:pt x="1068" y="312"/>
                      </a:lnTo>
                      <a:lnTo>
                        <a:pt x="1068" y="312"/>
                      </a:lnTo>
                      <a:lnTo>
                        <a:pt x="1066" y="306"/>
                      </a:lnTo>
                      <a:lnTo>
                        <a:pt x="1104" y="284"/>
                      </a:lnTo>
                      <a:close/>
                      <a:moveTo>
                        <a:pt x="264" y="1034"/>
                      </a:moveTo>
                      <a:lnTo>
                        <a:pt x="238" y="1070"/>
                      </a:lnTo>
                      <a:lnTo>
                        <a:pt x="238" y="1070"/>
                      </a:lnTo>
                      <a:lnTo>
                        <a:pt x="232" y="1066"/>
                      </a:lnTo>
                      <a:lnTo>
                        <a:pt x="260" y="1032"/>
                      </a:lnTo>
                      <a:lnTo>
                        <a:pt x="260" y="1032"/>
                      </a:lnTo>
                      <a:lnTo>
                        <a:pt x="264" y="1034"/>
                      </a:lnTo>
                      <a:lnTo>
                        <a:pt x="264" y="1034"/>
                      </a:lnTo>
                      <a:close/>
                      <a:moveTo>
                        <a:pt x="1120" y="314"/>
                      </a:moveTo>
                      <a:lnTo>
                        <a:pt x="1120" y="314"/>
                      </a:lnTo>
                      <a:lnTo>
                        <a:pt x="1124" y="318"/>
                      </a:lnTo>
                      <a:lnTo>
                        <a:pt x="1084" y="338"/>
                      </a:lnTo>
                      <a:lnTo>
                        <a:pt x="1084" y="338"/>
                      </a:lnTo>
                      <a:lnTo>
                        <a:pt x="1082" y="334"/>
                      </a:lnTo>
                      <a:lnTo>
                        <a:pt x="1120" y="314"/>
                      </a:lnTo>
                      <a:close/>
                      <a:moveTo>
                        <a:pt x="290" y="1054"/>
                      </a:moveTo>
                      <a:lnTo>
                        <a:pt x="266" y="1090"/>
                      </a:lnTo>
                      <a:lnTo>
                        <a:pt x="266" y="1090"/>
                      </a:lnTo>
                      <a:lnTo>
                        <a:pt x="260" y="1086"/>
                      </a:lnTo>
                      <a:lnTo>
                        <a:pt x="286" y="1050"/>
                      </a:lnTo>
                      <a:lnTo>
                        <a:pt x="286" y="1050"/>
                      </a:lnTo>
                      <a:lnTo>
                        <a:pt x="290" y="1054"/>
                      </a:lnTo>
                      <a:lnTo>
                        <a:pt x="290" y="1054"/>
                      </a:lnTo>
                      <a:close/>
                      <a:moveTo>
                        <a:pt x="1136" y="344"/>
                      </a:moveTo>
                      <a:lnTo>
                        <a:pt x="1136" y="344"/>
                      </a:lnTo>
                      <a:lnTo>
                        <a:pt x="1138" y="350"/>
                      </a:lnTo>
                      <a:lnTo>
                        <a:pt x="1098" y="368"/>
                      </a:lnTo>
                      <a:lnTo>
                        <a:pt x="1098" y="368"/>
                      </a:lnTo>
                      <a:lnTo>
                        <a:pt x="1096" y="362"/>
                      </a:lnTo>
                      <a:lnTo>
                        <a:pt x="1136" y="344"/>
                      </a:lnTo>
                      <a:close/>
                      <a:moveTo>
                        <a:pt x="316" y="1070"/>
                      </a:moveTo>
                      <a:lnTo>
                        <a:pt x="294" y="1108"/>
                      </a:lnTo>
                      <a:lnTo>
                        <a:pt x="294" y="1108"/>
                      </a:lnTo>
                      <a:lnTo>
                        <a:pt x="290" y="1106"/>
                      </a:lnTo>
                      <a:lnTo>
                        <a:pt x="312" y="1068"/>
                      </a:lnTo>
                      <a:lnTo>
                        <a:pt x="312" y="1068"/>
                      </a:lnTo>
                      <a:lnTo>
                        <a:pt x="316" y="1070"/>
                      </a:lnTo>
                      <a:lnTo>
                        <a:pt x="316" y="1070"/>
                      </a:lnTo>
                      <a:close/>
                      <a:moveTo>
                        <a:pt x="1150" y="376"/>
                      </a:moveTo>
                      <a:lnTo>
                        <a:pt x="1150" y="376"/>
                      </a:lnTo>
                      <a:lnTo>
                        <a:pt x="1152" y="380"/>
                      </a:lnTo>
                      <a:lnTo>
                        <a:pt x="1110" y="396"/>
                      </a:lnTo>
                      <a:lnTo>
                        <a:pt x="1110" y="396"/>
                      </a:lnTo>
                      <a:lnTo>
                        <a:pt x="1108" y="392"/>
                      </a:lnTo>
                      <a:lnTo>
                        <a:pt x="1150" y="376"/>
                      </a:lnTo>
                      <a:close/>
                      <a:moveTo>
                        <a:pt x="344" y="1086"/>
                      </a:moveTo>
                      <a:lnTo>
                        <a:pt x="324" y="1124"/>
                      </a:lnTo>
                      <a:lnTo>
                        <a:pt x="324" y="1124"/>
                      </a:lnTo>
                      <a:lnTo>
                        <a:pt x="320" y="1122"/>
                      </a:lnTo>
                      <a:lnTo>
                        <a:pt x="340" y="1082"/>
                      </a:lnTo>
                      <a:lnTo>
                        <a:pt x="340" y="1082"/>
                      </a:lnTo>
                      <a:lnTo>
                        <a:pt x="344" y="1086"/>
                      </a:lnTo>
                      <a:lnTo>
                        <a:pt x="344" y="1086"/>
                      </a:lnTo>
                      <a:close/>
                      <a:moveTo>
                        <a:pt x="1162" y="408"/>
                      </a:moveTo>
                      <a:lnTo>
                        <a:pt x="1162" y="408"/>
                      </a:lnTo>
                      <a:lnTo>
                        <a:pt x="1164" y="414"/>
                      </a:lnTo>
                      <a:lnTo>
                        <a:pt x="1122" y="426"/>
                      </a:lnTo>
                      <a:lnTo>
                        <a:pt x="1122" y="426"/>
                      </a:lnTo>
                      <a:lnTo>
                        <a:pt x="1120" y="422"/>
                      </a:lnTo>
                      <a:lnTo>
                        <a:pt x="1162" y="408"/>
                      </a:lnTo>
                      <a:close/>
                      <a:moveTo>
                        <a:pt x="374" y="1100"/>
                      </a:moveTo>
                      <a:lnTo>
                        <a:pt x="356" y="1140"/>
                      </a:lnTo>
                      <a:lnTo>
                        <a:pt x="356" y="1140"/>
                      </a:lnTo>
                      <a:lnTo>
                        <a:pt x="350" y="1138"/>
                      </a:lnTo>
                      <a:lnTo>
                        <a:pt x="368" y="1096"/>
                      </a:lnTo>
                      <a:lnTo>
                        <a:pt x="368" y="1096"/>
                      </a:lnTo>
                      <a:lnTo>
                        <a:pt x="374" y="1100"/>
                      </a:lnTo>
                      <a:lnTo>
                        <a:pt x="374" y="1100"/>
                      </a:lnTo>
                      <a:close/>
                      <a:moveTo>
                        <a:pt x="1172" y="440"/>
                      </a:moveTo>
                      <a:lnTo>
                        <a:pt x="1172" y="440"/>
                      </a:lnTo>
                      <a:lnTo>
                        <a:pt x="1172" y="446"/>
                      </a:lnTo>
                      <a:lnTo>
                        <a:pt x="1130" y="456"/>
                      </a:lnTo>
                      <a:lnTo>
                        <a:pt x="1130" y="456"/>
                      </a:lnTo>
                      <a:lnTo>
                        <a:pt x="1128" y="452"/>
                      </a:lnTo>
                      <a:lnTo>
                        <a:pt x="1172" y="440"/>
                      </a:lnTo>
                      <a:close/>
                      <a:moveTo>
                        <a:pt x="402" y="1112"/>
                      </a:moveTo>
                      <a:lnTo>
                        <a:pt x="388" y="1152"/>
                      </a:lnTo>
                      <a:lnTo>
                        <a:pt x="388" y="1152"/>
                      </a:lnTo>
                      <a:lnTo>
                        <a:pt x="382" y="1150"/>
                      </a:lnTo>
                      <a:lnTo>
                        <a:pt x="398" y="1110"/>
                      </a:lnTo>
                      <a:lnTo>
                        <a:pt x="398" y="1110"/>
                      </a:lnTo>
                      <a:lnTo>
                        <a:pt x="402" y="1112"/>
                      </a:lnTo>
                      <a:lnTo>
                        <a:pt x="402" y="1112"/>
                      </a:lnTo>
                      <a:close/>
                      <a:moveTo>
                        <a:pt x="1180" y="474"/>
                      </a:moveTo>
                      <a:lnTo>
                        <a:pt x="1180" y="474"/>
                      </a:lnTo>
                      <a:lnTo>
                        <a:pt x="1180" y="480"/>
                      </a:lnTo>
                      <a:lnTo>
                        <a:pt x="1138" y="488"/>
                      </a:lnTo>
                      <a:lnTo>
                        <a:pt x="1138" y="488"/>
                      </a:lnTo>
                      <a:lnTo>
                        <a:pt x="1136" y="482"/>
                      </a:lnTo>
                      <a:lnTo>
                        <a:pt x="1180" y="474"/>
                      </a:lnTo>
                      <a:close/>
                      <a:moveTo>
                        <a:pt x="434" y="1122"/>
                      </a:moveTo>
                      <a:lnTo>
                        <a:pt x="420" y="1164"/>
                      </a:lnTo>
                      <a:lnTo>
                        <a:pt x="420" y="1164"/>
                      </a:lnTo>
                      <a:lnTo>
                        <a:pt x="414" y="1162"/>
                      </a:lnTo>
                      <a:lnTo>
                        <a:pt x="428" y="1120"/>
                      </a:lnTo>
                      <a:lnTo>
                        <a:pt x="428" y="1120"/>
                      </a:lnTo>
                      <a:lnTo>
                        <a:pt x="434" y="1122"/>
                      </a:lnTo>
                      <a:lnTo>
                        <a:pt x="434" y="1122"/>
                      </a:lnTo>
                      <a:close/>
                      <a:moveTo>
                        <a:pt x="1186" y="508"/>
                      </a:moveTo>
                      <a:lnTo>
                        <a:pt x="1186" y="508"/>
                      </a:lnTo>
                      <a:lnTo>
                        <a:pt x="1186" y="514"/>
                      </a:lnTo>
                      <a:lnTo>
                        <a:pt x="1142" y="520"/>
                      </a:lnTo>
                      <a:lnTo>
                        <a:pt x="1142" y="520"/>
                      </a:lnTo>
                      <a:lnTo>
                        <a:pt x="1142" y="514"/>
                      </a:lnTo>
                      <a:lnTo>
                        <a:pt x="1186" y="508"/>
                      </a:lnTo>
                      <a:close/>
                      <a:moveTo>
                        <a:pt x="464" y="1130"/>
                      </a:moveTo>
                      <a:lnTo>
                        <a:pt x="454" y="1172"/>
                      </a:lnTo>
                      <a:lnTo>
                        <a:pt x="454" y="1172"/>
                      </a:lnTo>
                      <a:lnTo>
                        <a:pt x="448" y="1172"/>
                      </a:lnTo>
                      <a:lnTo>
                        <a:pt x="458" y="1128"/>
                      </a:lnTo>
                      <a:lnTo>
                        <a:pt x="458" y="1128"/>
                      </a:lnTo>
                      <a:lnTo>
                        <a:pt x="464" y="1130"/>
                      </a:lnTo>
                      <a:lnTo>
                        <a:pt x="464" y="1130"/>
                      </a:lnTo>
                      <a:close/>
                      <a:moveTo>
                        <a:pt x="1190" y="542"/>
                      </a:moveTo>
                      <a:lnTo>
                        <a:pt x="1190" y="542"/>
                      </a:lnTo>
                      <a:lnTo>
                        <a:pt x="1190" y="548"/>
                      </a:lnTo>
                      <a:lnTo>
                        <a:pt x="1146" y="550"/>
                      </a:lnTo>
                      <a:lnTo>
                        <a:pt x="1146" y="550"/>
                      </a:lnTo>
                      <a:lnTo>
                        <a:pt x="1146" y="546"/>
                      </a:lnTo>
                      <a:lnTo>
                        <a:pt x="1190" y="542"/>
                      </a:lnTo>
                      <a:close/>
                      <a:moveTo>
                        <a:pt x="494" y="1136"/>
                      </a:moveTo>
                      <a:lnTo>
                        <a:pt x="486" y="1180"/>
                      </a:lnTo>
                      <a:lnTo>
                        <a:pt x="486" y="1180"/>
                      </a:lnTo>
                      <a:lnTo>
                        <a:pt x="482" y="1178"/>
                      </a:lnTo>
                      <a:lnTo>
                        <a:pt x="490" y="1136"/>
                      </a:lnTo>
                      <a:lnTo>
                        <a:pt x="490" y="1136"/>
                      </a:lnTo>
                      <a:lnTo>
                        <a:pt x="494" y="1136"/>
                      </a:lnTo>
                      <a:lnTo>
                        <a:pt x="494" y="1136"/>
                      </a:lnTo>
                      <a:close/>
                      <a:moveTo>
                        <a:pt x="1192" y="576"/>
                      </a:moveTo>
                      <a:lnTo>
                        <a:pt x="1192" y="576"/>
                      </a:lnTo>
                      <a:lnTo>
                        <a:pt x="1192" y="582"/>
                      </a:lnTo>
                      <a:lnTo>
                        <a:pt x="1148" y="582"/>
                      </a:lnTo>
                      <a:lnTo>
                        <a:pt x="1148" y="582"/>
                      </a:lnTo>
                      <a:lnTo>
                        <a:pt x="1148" y="578"/>
                      </a:lnTo>
                      <a:lnTo>
                        <a:pt x="1192" y="576"/>
                      </a:lnTo>
                      <a:close/>
                      <a:moveTo>
                        <a:pt x="526" y="1142"/>
                      </a:moveTo>
                      <a:lnTo>
                        <a:pt x="520" y="1186"/>
                      </a:lnTo>
                      <a:lnTo>
                        <a:pt x="520" y="1186"/>
                      </a:lnTo>
                      <a:lnTo>
                        <a:pt x="514" y="1184"/>
                      </a:lnTo>
                      <a:lnTo>
                        <a:pt x="520" y="1140"/>
                      </a:lnTo>
                      <a:lnTo>
                        <a:pt x="520" y="1140"/>
                      </a:lnTo>
                      <a:lnTo>
                        <a:pt x="526" y="1142"/>
                      </a:lnTo>
                      <a:lnTo>
                        <a:pt x="526" y="1142"/>
                      </a:lnTo>
                      <a:close/>
                      <a:moveTo>
                        <a:pt x="1192" y="610"/>
                      </a:moveTo>
                      <a:lnTo>
                        <a:pt x="1192" y="610"/>
                      </a:lnTo>
                      <a:lnTo>
                        <a:pt x="1192" y="616"/>
                      </a:lnTo>
                      <a:lnTo>
                        <a:pt x="1148" y="614"/>
                      </a:lnTo>
                      <a:lnTo>
                        <a:pt x="1148" y="614"/>
                      </a:lnTo>
                      <a:lnTo>
                        <a:pt x="1148" y="610"/>
                      </a:lnTo>
                      <a:lnTo>
                        <a:pt x="1192" y="610"/>
                      </a:lnTo>
                      <a:close/>
                      <a:moveTo>
                        <a:pt x="558" y="1144"/>
                      </a:moveTo>
                      <a:lnTo>
                        <a:pt x="554" y="1188"/>
                      </a:lnTo>
                      <a:lnTo>
                        <a:pt x="554" y="1188"/>
                      </a:lnTo>
                      <a:lnTo>
                        <a:pt x="550" y="1188"/>
                      </a:lnTo>
                      <a:lnTo>
                        <a:pt x="552" y="1144"/>
                      </a:lnTo>
                      <a:lnTo>
                        <a:pt x="552" y="1144"/>
                      </a:lnTo>
                      <a:lnTo>
                        <a:pt x="558" y="1144"/>
                      </a:lnTo>
                      <a:lnTo>
                        <a:pt x="558" y="1144"/>
                      </a:lnTo>
                      <a:close/>
                      <a:moveTo>
                        <a:pt x="1190" y="644"/>
                      </a:moveTo>
                      <a:lnTo>
                        <a:pt x="1190" y="644"/>
                      </a:lnTo>
                      <a:lnTo>
                        <a:pt x="1188" y="650"/>
                      </a:lnTo>
                      <a:lnTo>
                        <a:pt x="1146" y="646"/>
                      </a:lnTo>
                      <a:lnTo>
                        <a:pt x="1146" y="646"/>
                      </a:lnTo>
                      <a:lnTo>
                        <a:pt x="1146" y="640"/>
                      </a:lnTo>
                      <a:lnTo>
                        <a:pt x="1190" y="644"/>
                      </a:lnTo>
                      <a:close/>
                      <a:moveTo>
                        <a:pt x="590" y="1146"/>
                      </a:moveTo>
                      <a:lnTo>
                        <a:pt x="590" y="1190"/>
                      </a:lnTo>
                      <a:lnTo>
                        <a:pt x="590" y="1190"/>
                      </a:lnTo>
                      <a:lnTo>
                        <a:pt x="584" y="1190"/>
                      </a:lnTo>
                      <a:lnTo>
                        <a:pt x="584" y="1146"/>
                      </a:lnTo>
                      <a:lnTo>
                        <a:pt x="584" y="1146"/>
                      </a:lnTo>
                      <a:lnTo>
                        <a:pt x="590" y="1146"/>
                      </a:lnTo>
                      <a:lnTo>
                        <a:pt x="590" y="1146"/>
                      </a:lnTo>
                      <a:close/>
                      <a:moveTo>
                        <a:pt x="1186" y="678"/>
                      </a:moveTo>
                      <a:lnTo>
                        <a:pt x="1186" y="678"/>
                      </a:lnTo>
                      <a:lnTo>
                        <a:pt x="1184" y="684"/>
                      </a:lnTo>
                      <a:lnTo>
                        <a:pt x="1142" y="678"/>
                      </a:lnTo>
                      <a:lnTo>
                        <a:pt x="1142" y="678"/>
                      </a:lnTo>
                      <a:lnTo>
                        <a:pt x="1142" y="672"/>
                      </a:lnTo>
                      <a:lnTo>
                        <a:pt x="1186" y="678"/>
                      </a:lnTo>
                      <a:close/>
                      <a:moveTo>
                        <a:pt x="622" y="1146"/>
                      </a:moveTo>
                      <a:lnTo>
                        <a:pt x="624" y="1190"/>
                      </a:lnTo>
                      <a:lnTo>
                        <a:pt x="624" y="1190"/>
                      </a:lnTo>
                      <a:lnTo>
                        <a:pt x="618" y="1190"/>
                      </a:lnTo>
                      <a:lnTo>
                        <a:pt x="616" y="1146"/>
                      </a:lnTo>
                      <a:lnTo>
                        <a:pt x="616" y="1146"/>
                      </a:lnTo>
                      <a:lnTo>
                        <a:pt x="622" y="1146"/>
                      </a:lnTo>
                      <a:lnTo>
                        <a:pt x="622" y="1146"/>
                      </a:lnTo>
                      <a:close/>
                      <a:moveTo>
                        <a:pt x="1180" y="712"/>
                      </a:moveTo>
                      <a:lnTo>
                        <a:pt x="1180" y="712"/>
                      </a:lnTo>
                      <a:lnTo>
                        <a:pt x="1178" y="718"/>
                      </a:lnTo>
                      <a:lnTo>
                        <a:pt x="1136" y="708"/>
                      </a:lnTo>
                      <a:lnTo>
                        <a:pt x="1136" y="708"/>
                      </a:lnTo>
                      <a:lnTo>
                        <a:pt x="1136" y="704"/>
                      </a:lnTo>
                      <a:lnTo>
                        <a:pt x="1180" y="712"/>
                      </a:lnTo>
                      <a:close/>
                      <a:moveTo>
                        <a:pt x="654" y="1144"/>
                      </a:moveTo>
                      <a:lnTo>
                        <a:pt x="658" y="1186"/>
                      </a:lnTo>
                      <a:lnTo>
                        <a:pt x="658" y="1186"/>
                      </a:lnTo>
                      <a:lnTo>
                        <a:pt x="652" y="1188"/>
                      </a:lnTo>
                      <a:lnTo>
                        <a:pt x="648" y="1144"/>
                      </a:lnTo>
                      <a:lnTo>
                        <a:pt x="648" y="1144"/>
                      </a:lnTo>
                      <a:lnTo>
                        <a:pt x="654" y="1144"/>
                      </a:lnTo>
                      <a:lnTo>
                        <a:pt x="654" y="1144"/>
                      </a:lnTo>
                      <a:close/>
                      <a:moveTo>
                        <a:pt x="1172" y="746"/>
                      </a:moveTo>
                      <a:lnTo>
                        <a:pt x="1172" y="746"/>
                      </a:lnTo>
                      <a:lnTo>
                        <a:pt x="1170" y="752"/>
                      </a:lnTo>
                      <a:lnTo>
                        <a:pt x="1128" y="740"/>
                      </a:lnTo>
                      <a:lnTo>
                        <a:pt x="1128" y="740"/>
                      </a:lnTo>
                      <a:lnTo>
                        <a:pt x="1130" y="734"/>
                      </a:lnTo>
                      <a:lnTo>
                        <a:pt x="1172" y="746"/>
                      </a:lnTo>
                      <a:close/>
                      <a:moveTo>
                        <a:pt x="684" y="1138"/>
                      </a:moveTo>
                      <a:lnTo>
                        <a:pt x="692" y="1182"/>
                      </a:lnTo>
                      <a:lnTo>
                        <a:pt x="692" y="1182"/>
                      </a:lnTo>
                      <a:lnTo>
                        <a:pt x="686" y="1184"/>
                      </a:lnTo>
                      <a:lnTo>
                        <a:pt x="680" y="1140"/>
                      </a:lnTo>
                      <a:lnTo>
                        <a:pt x="680" y="1140"/>
                      </a:lnTo>
                      <a:lnTo>
                        <a:pt x="684" y="1138"/>
                      </a:lnTo>
                      <a:lnTo>
                        <a:pt x="684" y="1138"/>
                      </a:lnTo>
                      <a:close/>
                      <a:moveTo>
                        <a:pt x="1162" y="778"/>
                      </a:moveTo>
                      <a:lnTo>
                        <a:pt x="1162" y="778"/>
                      </a:lnTo>
                      <a:lnTo>
                        <a:pt x="1160" y="784"/>
                      </a:lnTo>
                      <a:lnTo>
                        <a:pt x="1118" y="770"/>
                      </a:lnTo>
                      <a:lnTo>
                        <a:pt x="1118" y="770"/>
                      </a:lnTo>
                      <a:lnTo>
                        <a:pt x="1120" y="766"/>
                      </a:lnTo>
                      <a:lnTo>
                        <a:pt x="1162" y="778"/>
                      </a:lnTo>
                      <a:close/>
                      <a:moveTo>
                        <a:pt x="716" y="1132"/>
                      </a:moveTo>
                      <a:lnTo>
                        <a:pt x="726" y="1176"/>
                      </a:lnTo>
                      <a:lnTo>
                        <a:pt x="726" y="1176"/>
                      </a:lnTo>
                      <a:lnTo>
                        <a:pt x="720" y="1178"/>
                      </a:lnTo>
                      <a:lnTo>
                        <a:pt x="710" y="1134"/>
                      </a:lnTo>
                      <a:lnTo>
                        <a:pt x="710" y="1134"/>
                      </a:lnTo>
                      <a:lnTo>
                        <a:pt x="716" y="1132"/>
                      </a:lnTo>
                      <a:lnTo>
                        <a:pt x="716" y="1132"/>
                      </a:lnTo>
                      <a:close/>
                      <a:moveTo>
                        <a:pt x="1150" y="812"/>
                      </a:moveTo>
                      <a:lnTo>
                        <a:pt x="1150" y="812"/>
                      </a:lnTo>
                      <a:lnTo>
                        <a:pt x="1148" y="816"/>
                      </a:lnTo>
                      <a:lnTo>
                        <a:pt x="1108" y="800"/>
                      </a:lnTo>
                      <a:lnTo>
                        <a:pt x="1108" y="800"/>
                      </a:lnTo>
                      <a:lnTo>
                        <a:pt x="1110" y="796"/>
                      </a:lnTo>
                      <a:lnTo>
                        <a:pt x="1150" y="812"/>
                      </a:lnTo>
                      <a:close/>
                      <a:moveTo>
                        <a:pt x="746" y="1126"/>
                      </a:moveTo>
                      <a:lnTo>
                        <a:pt x="758" y="1168"/>
                      </a:lnTo>
                      <a:lnTo>
                        <a:pt x="758" y="1168"/>
                      </a:lnTo>
                      <a:lnTo>
                        <a:pt x="752" y="1170"/>
                      </a:lnTo>
                      <a:lnTo>
                        <a:pt x="742" y="1126"/>
                      </a:lnTo>
                      <a:lnTo>
                        <a:pt x="742" y="1126"/>
                      </a:lnTo>
                      <a:lnTo>
                        <a:pt x="746" y="1126"/>
                      </a:lnTo>
                      <a:lnTo>
                        <a:pt x="746" y="1126"/>
                      </a:lnTo>
                      <a:close/>
                      <a:moveTo>
                        <a:pt x="1138" y="842"/>
                      </a:moveTo>
                      <a:lnTo>
                        <a:pt x="1138" y="842"/>
                      </a:lnTo>
                      <a:lnTo>
                        <a:pt x="1136" y="848"/>
                      </a:lnTo>
                      <a:lnTo>
                        <a:pt x="1096" y="830"/>
                      </a:lnTo>
                      <a:lnTo>
                        <a:pt x="1096" y="830"/>
                      </a:lnTo>
                      <a:lnTo>
                        <a:pt x="1098" y="824"/>
                      </a:lnTo>
                      <a:lnTo>
                        <a:pt x="1138" y="842"/>
                      </a:lnTo>
                      <a:close/>
                      <a:moveTo>
                        <a:pt x="776" y="1116"/>
                      </a:moveTo>
                      <a:lnTo>
                        <a:pt x="792" y="1158"/>
                      </a:lnTo>
                      <a:lnTo>
                        <a:pt x="792" y="1158"/>
                      </a:lnTo>
                      <a:lnTo>
                        <a:pt x="786" y="1160"/>
                      </a:lnTo>
                      <a:lnTo>
                        <a:pt x="772" y="1118"/>
                      </a:lnTo>
                      <a:lnTo>
                        <a:pt x="772" y="1118"/>
                      </a:lnTo>
                      <a:lnTo>
                        <a:pt x="776" y="1116"/>
                      </a:lnTo>
                      <a:lnTo>
                        <a:pt x="776" y="1116"/>
                      </a:lnTo>
                      <a:close/>
                      <a:moveTo>
                        <a:pt x="1122" y="874"/>
                      </a:moveTo>
                      <a:lnTo>
                        <a:pt x="1122" y="874"/>
                      </a:lnTo>
                      <a:lnTo>
                        <a:pt x="1120" y="878"/>
                      </a:lnTo>
                      <a:lnTo>
                        <a:pt x="1080" y="858"/>
                      </a:lnTo>
                      <a:lnTo>
                        <a:pt x="1080" y="858"/>
                      </a:lnTo>
                      <a:lnTo>
                        <a:pt x="1084" y="854"/>
                      </a:lnTo>
                      <a:lnTo>
                        <a:pt x="1122" y="874"/>
                      </a:lnTo>
                      <a:close/>
                      <a:moveTo>
                        <a:pt x="806" y="1104"/>
                      </a:moveTo>
                      <a:lnTo>
                        <a:pt x="824" y="1146"/>
                      </a:lnTo>
                      <a:lnTo>
                        <a:pt x="824" y="1146"/>
                      </a:lnTo>
                      <a:lnTo>
                        <a:pt x="818" y="1148"/>
                      </a:lnTo>
                      <a:lnTo>
                        <a:pt x="802" y="1106"/>
                      </a:lnTo>
                      <a:lnTo>
                        <a:pt x="802" y="1106"/>
                      </a:lnTo>
                      <a:lnTo>
                        <a:pt x="806" y="1104"/>
                      </a:lnTo>
                      <a:lnTo>
                        <a:pt x="806" y="1104"/>
                      </a:lnTo>
                      <a:close/>
                      <a:moveTo>
                        <a:pt x="1106" y="904"/>
                      </a:moveTo>
                      <a:lnTo>
                        <a:pt x="1106" y="904"/>
                      </a:lnTo>
                      <a:lnTo>
                        <a:pt x="1102" y="908"/>
                      </a:lnTo>
                      <a:lnTo>
                        <a:pt x="1064" y="886"/>
                      </a:lnTo>
                      <a:lnTo>
                        <a:pt x="1064" y="886"/>
                      </a:lnTo>
                      <a:lnTo>
                        <a:pt x="1068" y="880"/>
                      </a:lnTo>
                      <a:lnTo>
                        <a:pt x="1106" y="904"/>
                      </a:lnTo>
                      <a:close/>
                      <a:moveTo>
                        <a:pt x="836" y="1092"/>
                      </a:moveTo>
                      <a:lnTo>
                        <a:pt x="854" y="1132"/>
                      </a:lnTo>
                      <a:lnTo>
                        <a:pt x="854" y="1132"/>
                      </a:lnTo>
                      <a:lnTo>
                        <a:pt x="850" y="1134"/>
                      </a:lnTo>
                      <a:lnTo>
                        <a:pt x="830" y="1094"/>
                      </a:lnTo>
                      <a:lnTo>
                        <a:pt x="830" y="1094"/>
                      </a:lnTo>
                      <a:lnTo>
                        <a:pt x="836" y="1092"/>
                      </a:lnTo>
                      <a:lnTo>
                        <a:pt x="836" y="1092"/>
                      </a:lnTo>
                      <a:close/>
                      <a:moveTo>
                        <a:pt x="1086" y="932"/>
                      </a:moveTo>
                      <a:lnTo>
                        <a:pt x="1086" y="932"/>
                      </a:lnTo>
                      <a:lnTo>
                        <a:pt x="1084" y="938"/>
                      </a:lnTo>
                      <a:lnTo>
                        <a:pt x="1048" y="912"/>
                      </a:lnTo>
                      <a:lnTo>
                        <a:pt x="1048" y="912"/>
                      </a:lnTo>
                      <a:lnTo>
                        <a:pt x="1050" y="908"/>
                      </a:lnTo>
                      <a:lnTo>
                        <a:pt x="1086" y="932"/>
                      </a:lnTo>
                      <a:close/>
                      <a:moveTo>
                        <a:pt x="864" y="1076"/>
                      </a:moveTo>
                      <a:lnTo>
                        <a:pt x="886" y="1116"/>
                      </a:lnTo>
                      <a:lnTo>
                        <a:pt x="886" y="1116"/>
                      </a:lnTo>
                      <a:lnTo>
                        <a:pt x="880" y="1118"/>
                      </a:lnTo>
                      <a:lnTo>
                        <a:pt x="858" y="1080"/>
                      </a:lnTo>
                      <a:lnTo>
                        <a:pt x="858" y="1080"/>
                      </a:lnTo>
                      <a:lnTo>
                        <a:pt x="864" y="1076"/>
                      </a:lnTo>
                      <a:lnTo>
                        <a:pt x="864" y="1076"/>
                      </a:lnTo>
                      <a:close/>
                      <a:moveTo>
                        <a:pt x="1066" y="960"/>
                      </a:moveTo>
                      <a:lnTo>
                        <a:pt x="1066" y="960"/>
                      </a:lnTo>
                      <a:lnTo>
                        <a:pt x="1062" y="964"/>
                      </a:lnTo>
                      <a:lnTo>
                        <a:pt x="1028" y="938"/>
                      </a:lnTo>
                      <a:lnTo>
                        <a:pt x="1028" y="938"/>
                      </a:lnTo>
                      <a:lnTo>
                        <a:pt x="1032" y="934"/>
                      </a:lnTo>
                      <a:lnTo>
                        <a:pt x="1066" y="960"/>
                      </a:lnTo>
                      <a:close/>
                      <a:moveTo>
                        <a:pt x="890" y="1060"/>
                      </a:moveTo>
                      <a:lnTo>
                        <a:pt x="914" y="1098"/>
                      </a:lnTo>
                      <a:lnTo>
                        <a:pt x="914" y="1098"/>
                      </a:lnTo>
                      <a:lnTo>
                        <a:pt x="910" y="1100"/>
                      </a:lnTo>
                      <a:lnTo>
                        <a:pt x="886" y="1064"/>
                      </a:lnTo>
                      <a:lnTo>
                        <a:pt x="886" y="1064"/>
                      </a:lnTo>
                      <a:lnTo>
                        <a:pt x="890" y="1060"/>
                      </a:lnTo>
                      <a:lnTo>
                        <a:pt x="890" y="1060"/>
                      </a:lnTo>
                      <a:close/>
                      <a:moveTo>
                        <a:pt x="1044" y="986"/>
                      </a:moveTo>
                      <a:lnTo>
                        <a:pt x="1044" y="986"/>
                      </a:lnTo>
                      <a:lnTo>
                        <a:pt x="1040" y="990"/>
                      </a:lnTo>
                      <a:lnTo>
                        <a:pt x="1008" y="962"/>
                      </a:lnTo>
                      <a:lnTo>
                        <a:pt x="1008" y="962"/>
                      </a:lnTo>
                      <a:lnTo>
                        <a:pt x="1012" y="958"/>
                      </a:lnTo>
                      <a:lnTo>
                        <a:pt x="1044" y="986"/>
                      </a:lnTo>
                      <a:close/>
                      <a:moveTo>
                        <a:pt x="918" y="1042"/>
                      </a:moveTo>
                      <a:lnTo>
                        <a:pt x="942" y="1078"/>
                      </a:lnTo>
                      <a:lnTo>
                        <a:pt x="942" y="1078"/>
                      </a:lnTo>
                      <a:lnTo>
                        <a:pt x="938" y="1082"/>
                      </a:lnTo>
                      <a:lnTo>
                        <a:pt x="912" y="1046"/>
                      </a:lnTo>
                      <a:lnTo>
                        <a:pt x="912" y="1046"/>
                      </a:lnTo>
                      <a:lnTo>
                        <a:pt x="918" y="1042"/>
                      </a:lnTo>
                      <a:lnTo>
                        <a:pt x="918" y="1042"/>
                      </a:lnTo>
                      <a:close/>
                      <a:moveTo>
                        <a:pt x="1022" y="1012"/>
                      </a:moveTo>
                      <a:lnTo>
                        <a:pt x="1022" y="1012"/>
                      </a:lnTo>
                      <a:lnTo>
                        <a:pt x="1018" y="1016"/>
                      </a:lnTo>
                      <a:lnTo>
                        <a:pt x="986" y="984"/>
                      </a:lnTo>
                      <a:lnTo>
                        <a:pt x="986" y="984"/>
                      </a:lnTo>
                      <a:lnTo>
                        <a:pt x="990" y="980"/>
                      </a:lnTo>
                      <a:lnTo>
                        <a:pt x="1022" y="1012"/>
                      </a:lnTo>
                      <a:close/>
                      <a:moveTo>
                        <a:pt x="942" y="1024"/>
                      </a:moveTo>
                      <a:lnTo>
                        <a:pt x="970" y="1058"/>
                      </a:lnTo>
                      <a:lnTo>
                        <a:pt x="970" y="1058"/>
                      </a:lnTo>
                      <a:lnTo>
                        <a:pt x="966" y="1062"/>
                      </a:lnTo>
                      <a:lnTo>
                        <a:pt x="938" y="1026"/>
                      </a:lnTo>
                      <a:lnTo>
                        <a:pt x="938" y="1026"/>
                      </a:lnTo>
                      <a:lnTo>
                        <a:pt x="942" y="1024"/>
                      </a:lnTo>
                      <a:lnTo>
                        <a:pt x="942" y="1024"/>
                      </a:lnTo>
                      <a:close/>
                      <a:moveTo>
                        <a:pt x="996" y="1036"/>
                      </a:moveTo>
                      <a:lnTo>
                        <a:pt x="996" y="1036"/>
                      </a:lnTo>
                      <a:lnTo>
                        <a:pt x="992" y="1040"/>
                      </a:lnTo>
                      <a:lnTo>
                        <a:pt x="962" y="1006"/>
                      </a:lnTo>
                      <a:lnTo>
                        <a:pt x="962" y="1006"/>
                      </a:lnTo>
                      <a:lnTo>
                        <a:pt x="966" y="1002"/>
                      </a:lnTo>
                      <a:lnTo>
                        <a:pt x="996" y="1036"/>
                      </a:lnTo>
                      <a:close/>
                    </a:path>
                  </a:pathLst>
                </a:custGeom>
                <a:gradFill flip="none" rotWithShape="1">
                  <a:gsLst>
                    <a:gs pos="0">
                      <a:srgbClr val="94A5B8"/>
                    </a:gs>
                    <a:gs pos="100000">
                      <a:srgbClr val="7A8EA3"/>
                    </a:gs>
                  </a:gsLst>
                  <a:path path="circle">
                    <a:fillToRect l="50000" t="50000" r="50000" b="50000"/>
                  </a:path>
                  <a:tileRect/>
                </a:gradFill>
                <a:ln w="25400" cap="flat" cmpd="sng" algn="ctr">
                  <a:noFill/>
                  <a:prstDash val="solid"/>
                </a:ln>
                <a:effectLst/>
              </p:spPr>
              <p:txBody>
                <a:bodyPr rtlCol="0" anchor="ctr"/>
                <a:lstStyle/>
                <a:p>
                  <a:pPr marL="0" lvl="1" algn="ctr" defTabSz="2920699">
                    <a:defRPr/>
                  </a:pPr>
                  <a:endParaRPr lang="zh-CN" altLang="en-US" sz="3423" kern="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grpSp>
          <p:nvGrpSpPr>
            <p:cNvPr id="111" name="组合 110">
              <a:extLst>
                <a:ext uri="{FF2B5EF4-FFF2-40B4-BE49-F238E27FC236}">
                  <a16:creationId xmlns:a16="http://schemas.microsoft.com/office/drawing/2014/main" id="{11FAF27F-8C45-40AF-A9DC-080668CC1094}"/>
                </a:ext>
              </a:extLst>
            </p:cNvPr>
            <p:cNvGrpSpPr/>
            <p:nvPr/>
          </p:nvGrpSpPr>
          <p:grpSpPr>
            <a:xfrm>
              <a:off x="4341311" y="4898919"/>
              <a:ext cx="1045464" cy="1039600"/>
              <a:chOff x="6237869" y="1190596"/>
              <a:chExt cx="1006244" cy="1004557"/>
            </a:xfrm>
          </p:grpSpPr>
          <p:sp>
            <p:nvSpPr>
              <p:cNvPr id="118" name="椭圆 117">
                <a:extLst>
                  <a:ext uri="{FF2B5EF4-FFF2-40B4-BE49-F238E27FC236}">
                    <a16:creationId xmlns:a16="http://schemas.microsoft.com/office/drawing/2014/main" id="{914AC3F8-C12C-479D-A698-E33050D338A7}"/>
                  </a:ext>
                </a:extLst>
              </p:cNvPr>
              <p:cNvSpPr/>
              <p:nvPr/>
            </p:nvSpPr>
            <p:spPr>
              <a:xfrm>
                <a:off x="6336963" y="1288846"/>
                <a:ext cx="808056" cy="808056"/>
              </a:xfrm>
              <a:prstGeom prst="ellipse">
                <a:avLst/>
              </a:prstGeom>
              <a:solidFill>
                <a:srgbClr val="666666">
                  <a:lumMod val="95000"/>
                  <a:alpha val="20000"/>
                </a:srgbClr>
              </a:solidFill>
              <a:ln w="12700" cap="flat" cmpd="sng" algn="ctr">
                <a:noFill/>
                <a:prstDash val="lgDash"/>
              </a:ln>
              <a:effectLst/>
            </p:spPr>
            <p:txBody>
              <a:bodyPr rtlCol="0" anchor="ctr"/>
              <a:lstStyle/>
              <a:p>
                <a:pPr algn="ctr">
                  <a:defRPr/>
                </a:pPr>
                <a:endParaRPr lang="zh-CN" altLang="en-US" sz="3423" kern="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nvGrpSpPr>
              <p:cNvPr id="119" name="组合 118">
                <a:extLst>
                  <a:ext uri="{FF2B5EF4-FFF2-40B4-BE49-F238E27FC236}">
                    <a16:creationId xmlns:a16="http://schemas.microsoft.com/office/drawing/2014/main" id="{228C648C-57D3-4866-9E84-7AFD63AB6623}"/>
                  </a:ext>
                </a:extLst>
              </p:cNvPr>
              <p:cNvGrpSpPr/>
              <p:nvPr/>
            </p:nvGrpSpPr>
            <p:grpSpPr>
              <a:xfrm>
                <a:off x="6237869" y="1190596"/>
                <a:ext cx="1006244" cy="1004557"/>
                <a:chOff x="-3442574" y="1070118"/>
                <a:chExt cx="1892300" cy="1889125"/>
              </a:xfrm>
            </p:grpSpPr>
            <p:sp>
              <p:nvSpPr>
                <p:cNvPr id="120" name="Freeform 7">
                  <a:extLst>
                    <a:ext uri="{FF2B5EF4-FFF2-40B4-BE49-F238E27FC236}">
                      <a16:creationId xmlns:a16="http://schemas.microsoft.com/office/drawing/2014/main" id="{80C2823D-C6A5-4F29-B56C-D058D3557D7F}"/>
                    </a:ext>
                  </a:extLst>
                </p:cNvPr>
                <p:cNvSpPr>
                  <a:spLocks noEditPoints="1"/>
                </p:cNvSpPr>
                <p:nvPr/>
              </p:nvSpPr>
              <p:spPr bwMode="auto">
                <a:xfrm>
                  <a:off x="-3331449" y="1178068"/>
                  <a:ext cx="1670050" cy="1673225"/>
                </a:xfrm>
                <a:custGeom>
                  <a:avLst/>
                  <a:gdLst/>
                  <a:ahLst/>
                  <a:cxnLst>
                    <a:cxn ang="0">
                      <a:pos x="166" y="150"/>
                    </a:cxn>
                    <a:cxn ang="0">
                      <a:pos x="148" y="168"/>
                    </a:cxn>
                    <a:cxn ang="0">
                      <a:pos x="126" y="184"/>
                    </a:cxn>
                    <a:cxn ang="0">
                      <a:pos x="110" y="202"/>
                    </a:cxn>
                    <a:cxn ang="0">
                      <a:pos x="100" y="226"/>
                    </a:cxn>
                    <a:cxn ang="0">
                      <a:pos x="336" y="36"/>
                    </a:cxn>
                    <a:cxn ang="0">
                      <a:pos x="362" y="32"/>
                    </a:cxn>
                    <a:cxn ang="0">
                      <a:pos x="386" y="26"/>
                    </a:cxn>
                    <a:cxn ang="0">
                      <a:pos x="408" y="14"/>
                    </a:cxn>
                    <a:cxn ang="0">
                      <a:pos x="436" y="8"/>
                    </a:cxn>
                    <a:cxn ang="0">
                      <a:pos x="24" y="388"/>
                    </a:cxn>
                    <a:cxn ang="0">
                      <a:pos x="18" y="414"/>
                    </a:cxn>
                    <a:cxn ang="0">
                      <a:pos x="8" y="440"/>
                    </a:cxn>
                    <a:cxn ang="0">
                      <a:pos x="4" y="462"/>
                    </a:cxn>
                    <a:cxn ang="0">
                      <a:pos x="6" y="488"/>
                    </a:cxn>
                    <a:cxn ang="0">
                      <a:pos x="616" y="8"/>
                    </a:cxn>
                    <a:cxn ang="0">
                      <a:pos x="640" y="18"/>
                    </a:cxn>
                    <a:cxn ang="0">
                      <a:pos x="664" y="24"/>
                    </a:cxn>
                    <a:cxn ang="0">
                      <a:pos x="690" y="26"/>
                    </a:cxn>
                    <a:cxn ang="0">
                      <a:pos x="716" y="36"/>
                    </a:cxn>
                    <a:cxn ang="0">
                      <a:pos x="24" y="666"/>
                    </a:cxn>
                    <a:cxn ang="0">
                      <a:pos x="32" y="692"/>
                    </a:cxn>
                    <a:cxn ang="0">
                      <a:pos x="36" y="718"/>
                    </a:cxn>
                    <a:cxn ang="0">
                      <a:pos x="44" y="740"/>
                    </a:cxn>
                    <a:cxn ang="0">
                      <a:pos x="60" y="762"/>
                    </a:cxn>
                    <a:cxn ang="0">
                      <a:pos x="870" y="128"/>
                    </a:cxn>
                    <a:cxn ang="0">
                      <a:pos x="886" y="150"/>
                    </a:cxn>
                    <a:cxn ang="0">
                      <a:pos x="902" y="166"/>
                    </a:cxn>
                    <a:cxn ang="0">
                      <a:pos x="924" y="182"/>
                    </a:cxn>
                    <a:cxn ang="0">
                      <a:pos x="940" y="200"/>
                    </a:cxn>
                    <a:cxn ang="0">
                      <a:pos x="168" y="906"/>
                    </a:cxn>
                    <a:cxn ang="0">
                      <a:pos x="184" y="926"/>
                    </a:cxn>
                    <a:cxn ang="0">
                      <a:pos x="202" y="942"/>
                    </a:cxn>
                    <a:cxn ang="0">
                      <a:pos x="226" y="952"/>
                    </a:cxn>
                    <a:cxn ang="0">
                      <a:pos x="250" y="968"/>
                    </a:cxn>
                    <a:cxn ang="0">
                      <a:pos x="1026" y="360"/>
                    </a:cxn>
                    <a:cxn ang="0">
                      <a:pos x="1034" y="386"/>
                    </a:cxn>
                    <a:cxn ang="0">
                      <a:pos x="1034" y="412"/>
                    </a:cxn>
                    <a:cxn ang="0">
                      <a:pos x="1040" y="436"/>
                    </a:cxn>
                    <a:cxn ang="0">
                      <a:pos x="1048" y="460"/>
                    </a:cxn>
                    <a:cxn ang="0">
                      <a:pos x="414" y="1036"/>
                    </a:cxn>
                    <a:cxn ang="0">
                      <a:pos x="438" y="1046"/>
                    </a:cxn>
                    <a:cxn ang="0">
                      <a:pos x="462" y="1050"/>
                    </a:cxn>
                    <a:cxn ang="0">
                      <a:pos x="488" y="1046"/>
                    </a:cxn>
                    <a:cxn ang="0">
                      <a:pos x="516" y="1048"/>
                    </a:cxn>
                    <a:cxn ang="0">
                      <a:pos x="1040" y="640"/>
                    </a:cxn>
                    <a:cxn ang="0">
                      <a:pos x="1034" y="666"/>
                    </a:cxn>
                    <a:cxn ang="0">
                      <a:pos x="1022" y="690"/>
                    </a:cxn>
                    <a:cxn ang="0">
                      <a:pos x="1014" y="712"/>
                    </a:cxn>
                    <a:cxn ang="0">
                      <a:pos x="1008" y="738"/>
                    </a:cxn>
                    <a:cxn ang="0">
                      <a:pos x="692" y="1020"/>
                    </a:cxn>
                    <a:cxn ang="0">
                      <a:pos x="718" y="1018"/>
                    </a:cxn>
                    <a:cxn ang="0">
                      <a:pos x="740" y="1008"/>
                    </a:cxn>
                    <a:cxn ang="0">
                      <a:pos x="760" y="992"/>
                    </a:cxn>
                    <a:cxn ang="0">
                      <a:pos x="784" y="978"/>
                    </a:cxn>
                    <a:cxn ang="0">
                      <a:pos x="910" y="888"/>
                    </a:cxn>
                    <a:cxn ang="0">
                      <a:pos x="890" y="908"/>
                    </a:cxn>
                    <a:cxn ang="0">
                      <a:pos x="866" y="920"/>
                    </a:cxn>
                  </a:cxnLst>
                  <a:rect l="0" t="0" r="r" b="b"/>
                  <a:pathLst>
                    <a:path w="1052" h="1054">
                      <a:moveTo>
                        <a:pt x="186" y="132"/>
                      </a:moveTo>
                      <a:lnTo>
                        <a:pt x="184" y="134"/>
                      </a:lnTo>
                      <a:lnTo>
                        <a:pt x="180" y="130"/>
                      </a:lnTo>
                      <a:lnTo>
                        <a:pt x="182" y="128"/>
                      </a:lnTo>
                      <a:lnTo>
                        <a:pt x="186" y="132"/>
                      </a:lnTo>
                      <a:close/>
                      <a:moveTo>
                        <a:pt x="202" y="112"/>
                      </a:moveTo>
                      <a:lnTo>
                        <a:pt x="206" y="116"/>
                      </a:lnTo>
                      <a:lnTo>
                        <a:pt x="204" y="118"/>
                      </a:lnTo>
                      <a:lnTo>
                        <a:pt x="200" y="112"/>
                      </a:lnTo>
                      <a:lnTo>
                        <a:pt x="202" y="112"/>
                      </a:lnTo>
                      <a:close/>
                      <a:moveTo>
                        <a:pt x="166" y="150"/>
                      </a:moveTo>
                      <a:lnTo>
                        <a:pt x="166" y="150"/>
                      </a:lnTo>
                      <a:lnTo>
                        <a:pt x="162" y="146"/>
                      </a:lnTo>
                      <a:lnTo>
                        <a:pt x="164" y="146"/>
                      </a:lnTo>
                      <a:lnTo>
                        <a:pt x="166" y="150"/>
                      </a:lnTo>
                      <a:close/>
                      <a:moveTo>
                        <a:pt x="222" y="96"/>
                      </a:moveTo>
                      <a:lnTo>
                        <a:pt x="226" y="100"/>
                      </a:lnTo>
                      <a:lnTo>
                        <a:pt x="224" y="102"/>
                      </a:lnTo>
                      <a:lnTo>
                        <a:pt x="222" y="98"/>
                      </a:lnTo>
                      <a:lnTo>
                        <a:pt x="222" y="96"/>
                      </a:lnTo>
                      <a:close/>
                      <a:moveTo>
                        <a:pt x="148" y="168"/>
                      </a:moveTo>
                      <a:lnTo>
                        <a:pt x="148" y="168"/>
                      </a:lnTo>
                      <a:lnTo>
                        <a:pt x="144" y="166"/>
                      </a:lnTo>
                      <a:lnTo>
                        <a:pt x="144" y="164"/>
                      </a:lnTo>
                      <a:lnTo>
                        <a:pt x="148" y="168"/>
                      </a:lnTo>
                      <a:close/>
                      <a:moveTo>
                        <a:pt x="244" y="82"/>
                      </a:moveTo>
                      <a:lnTo>
                        <a:pt x="248" y="86"/>
                      </a:lnTo>
                      <a:lnTo>
                        <a:pt x="246" y="88"/>
                      </a:lnTo>
                      <a:lnTo>
                        <a:pt x="242" y="82"/>
                      </a:lnTo>
                      <a:lnTo>
                        <a:pt x="244" y="82"/>
                      </a:lnTo>
                      <a:close/>
                      <a:moveTo>
                        <a:pt x="132" y="186"/>
                      </a:moveTo>
                      <a:lnTo>
                        <a:pt x="130" y="188"/>
                      </a:lnTo>
                      <a:lnTo>
                        <a:pt x="126" y="184"/>
                      </a:lnTo>
                      <a:lnTo>
                        <a:pt x="128" y="182"/>
                      </a:lnTo>
                      <a:lnTo>
                        <a:pt x="132" y="186"/>
                      </a:lnTo>
                      <a:close/>
                      <a:moveTo>
                        <a:pt x="266" y="68"/>
                      </a:moveTo>
                      <a:lnTo>
                        <a:pt x="270" y="74"/>
                      </a:lnTo>
                      <a:lnTo>
                        <a:pt x="268" y="74"/>
                      </a:lnTo>
                      <a:lnTo>
                        <a:pt x="264" y="70"/>
                      </a:lnTo>
                      <a:lnTo>
                        <a:pt x="266" y="68"/>
                      </a:lnTo>
                      <a:close/>
                      <a:moveTo>
                        <a:pt x="116" y="206"/>
                      </a:moveTo>
                      <a:lnTo>
                        <a:pt x="114" y="208"/>
                      </a:lnTo>
                      <a:lnTo>
                        <a:pt x="110" y="204"/>
                      </a:lnTo>
                      <a:lnTo>
                        <a:pt x="110" y="202"/>
                      </a:lnTo>
                      <a:lnTo>
                        <a:pt x="116" y="206"/>
                      </a:lnTo>
                      <a:close/>
                      <a:moveTo>
                        <a:pt x="290" y="56"/>
                      </a:moveTo>
                      <a:lnTo>
                        <a:pt x="292" y="62"/>
                      </a:lnTo>
                      <a:lnTo>
                        <a:pt x="290" y="62"/>
                      </a:lnTo>
                      <a:lnTo>
                        <a:pt x="288" y="58"/>
                      </a:lnTo>
                      <a:lnTo>
                        <a:pt x="290" y="56"/>
                      </a:lnTo>
                      <a:close/>
                      <a:moveTo>
                        <a:pt x="100" y="226"/>
                      </a:moveTo>
                      <a:lnTo>
                        <a:pt x="100" y="228"/>
                      </a:lnTo>
                      <a:lnTo>
                        <a:pt x="94" y="226"/>
                      </a:lnTo>
                      <a:lnTo>
                        <a:pt x="96" y="224"/>
                      </a:lnTo>
                      <a:lnTo>
                        <a:pt x="100" y="226"/>
                      </a:lnTo>
                      <a:close/>
                      <a:moveTo>
                        <a:pt x="312" y="46"/>
                      </a:moveTo>
                      <a:lnTo>
                        <a:pt x="314" y="50"/>
                      </a:lnTo>
                      <a:lnTo>
                        <a:pt x="314" y="52"/>
                      </a:lnTo>
                      <a:lnTo>
                        <a:pt x="310" y="46"/>
                      </a:lnTo>
                      <a:lnTo>
                        <a:pt x="312" y="46"/>
                      </a:lnTo>
                      <a:close/>
                      <a:moveTo>
                        <a:pt x="86" y="248"/>
                      </a:moveTo>
                      <a:lnTo>
                        <a:pt x="84" y="250"/>
                      </a:lnTo>
                      <a:lnTo>
                        <a:pt x="80" y="246"/>
                      </a:lnTo>
                      <a:lnTo>
                        <a:pt x="82" y="246"/>
                      </a:lnTo>
                      <a:lnTo>
                        <a:pt x="86" y="248"/>
                      </a:lnTo>
                      <a:close/>
                      <a:moveTo>
                        <a:pt x="336" y="36"/>
                      </a:moveTo>
                      <a:lnTo>
                        <a:pt x="338" y="40"/>
                      </a:lnTo>
                      <a:lnTo>
                        <a:pt x="336" y="42"/>
                      </a:lnTo>
                      <a:lnTo>
                        <a:pt x="334" y="36"/>
                      </a:lnTo>
                      <a:lnTo>
                        <a:pt x="336" y="36"/>
                      </a:lnTo>
                      <a:close/>
                      <a:moveTo>
                        <a:pt x="72" y="270"/>
                      </a:moveTo>
                      <a:lnTo>
                        <a:pt x="72" y="272"/>
                      </a:lnTo>
                      <a:lnTo>
                        <a:pt x="66" y="268"/>
                      </a:lnTo>
                      <a:lnTo>
                        <a:pt x="68" y="268"/>
                      </a:lnTo>
                      <a:lnTo>
                        <a:pt x="72" y="270"/>
                      </a:lnTo>
                      <a:close/>
                      <a:moveTo>
                        <a:pt x="360" y="26"/>
                      </a:moveTo>
                      <a:lnTo>
                        <a:pt x="362" y="32"/>
                      </a:lnTo>
                      <a:lnTo>
                        <a:pt x="360" y="32"/>
                      </a:lnTo>
                      <a:lnTo>
                        <a:pt x="360" y="28"/>
                      </a:lnTo>
                      <a:lnTo>
                        <a:pt x="360" y="26"/>
                      </a:lnTo>
                      <a:close/>
                      <a:moveTo>
                        <a:pt x="60" y="292"/>
                      </a:moveTo>
                      <a:lnTo>
                        <a:pt x="60" y="294"/>
                      </a:lnTo>
                      <a:lnTo>
                        <a:pt x="54" y="292"/>
                      </a:lnTo>
                      <a:lnTo>
                        <a:pt x="56" y="290"/>
                      </a:lnTo>
                      <a:lnTo>
                        <a:pt x="60" y="292"/>
                      </a:lnTo>
                      <a:close/>
                      <a:moveTo>
                        <a:pt x="386" y="20"/>
                      </a:moveTo>
                      <a:lnTo>
                        <a:pt x="386" y="24"/>
                      </a:lnTo>
                      <a:lnTo>
                        <a:pt x="386" y="26"/>
                      </a:lnTo>
                      <a:lnTo>
                        <a:pt x="384" y="20"/>
                      </a:lnTo>
                      <a:lnTo>
                        <a:pt x="386" y="20"/>
                      </a:lnTo>
                      <a:close/>
                      <a:moveTo>
                        <a:pt x="50" y="316"/>
                      </a:moveTo>
                      <a:lnTo>
                        <a:pt x="48" y="318"/>
                      </a:lnTo>
                      <a:lnTo>
                        <a:pt x="44" y="316"/>
                      </a:lnTo>
                      <a:lnTo>
                        <a:pt x="44" y="314"/>
                      </a:lnTo>
                      <a:lnTo>
                        <a:pt x="50" y="316"/>
                      </a:lnTo>
                      <a:close/>
                      <a:moveTo>
                        <a:pt x="410" y="12"/>
                      </a:moveTo>
                      <a:lnTo>
                        <a:pt x="412" y="18"/>
                      </a:lnTo>
                      <a:lnTo>
                        <a:pt x="410" y="18"/>
                      </a:lnTo>
                      <a:lnTo>
                        <a:pt x="408" y="14"/>
                      </a:lnTo>
                      <a:lnTo>
                        <a:pt x="410" y="12"/>
                      </a:lnTo>
                      <a:close/>
                      <a:moveTo>
                        <a:pt x="40" y="340"/>
                      </a:moveTo>
                      <a:lnTo>
                        <a:pt x="40" y="342"/>
                      </a:lnTo>
                      <a:lnTo>
                        <a:pt x="34" y="340"/>
                      </a:lnTo>
                      <a:lnTo>
                        <a:pt x="34" y="338"/>
                      </a:lnTo>
                      <a:lnTo>
                        <a:pt x="40" y="340"/>
                      </a:lnTo>
                      <a:close/>
                      <a:moveTo>
                        <a:pt x="436" y="8"/>
                      </a:moveTo>
                      <a:lnTo>
                        <a:pt x="436" y="14"/>
                      </a:lnTo>
                      <a:lnTo>
                        <a:pt x="436" y="14"/>
                      </a:lnTo>
                      <a:lnTo>
                        <a:pt x="434" y="8"/>
                      </a:lnTo>
                      <a:lnTo>
                        <a:pt x="436" y="8"/>
                      </a:lnTo>
                      <a:close/>
                      <a:moveTo>
                        <a:pt x="32" y="364"/>
                      </a:moveTo>
                      <a:lnTo>
                        <a:pt x="30" y="366"/>
                      </a:lnTo>
                      <a:lnTo>
                        <a:pt x="26" y="364"/>
                      </a:lnTo>
                      <a:lnTo>
                        <a:pt x="26" y="362"/>
                      </a:lnTo>
                      <a:lnTo>
                        <a:pt x="32" y="364"/>
                      </a:lnTo>
                      <a:close/>
                      <a:moveTo>
                        <a:pt x="462" y="4"/>
                      </a:moveTo>
                      <a:lnTo>
                        <a:pt x="462" y="10"/>
                      </a:lnTo>
                      <a:lnTo>
                        <a:pt x="460" y="10"/>
                      </a:lnTo>
                      <a:lnTo>
                        <a:pt x="460" y="4"/>
                      </a:lnTo>
                      <a:lnTo>
                        <a:pt x="462" y="4"/>
                      </a:lnTo>
                      <a:close/>
                      <a:moveTo>
                        <a:pt x="24" y="388"/>
                      </a:moveTo>
                      <a:lnTo>
                        <a:pt x="24" y="390"/>
                      </a:lnTo>
                      <a:lnTo>
                        <a:pt x="18" y="388"/>
                      </a:lnTo>
                      <a:lnTo>
                        <a:pt x="18" y="386"/>
                      </a:lnTo>
                      <a:lnTo>
                        <a:pt x="24" y="388"/>
                      </a:lnTo>
                      <a:close/>
                      <a:moveTo>
                        <a:pt x="488" y="2"/>
                      </a:moveTo>
                      <a:lnTo>
                        <a:pt x="488" y="8"/>
                      </a:lnTo>
                      <a:lnTo>
                        <a:pt x="486" y="8"/>
                      </a:lnTo>
                      <a:lnTo>
                        <a:pt x="486" y="2"/>
                      </a:lnTo>
                      <a:lnTo>
                        <a:pt x="488" y="2"/>
                      </a:lnTo>
                      <a:close/>
                      <a:moveTo>
                        <a:pt x="18" y="414"/>
                      </a:moveTo>
                      <a:lnTo>
                        <a:pt x="18" y="414"/>
                      </a:lnTo>
                      <a:lnTo>
                        <a:pt x="12" y="414"/>
                      </a:lnTo>
                      <a:lnTo>
                        <a:pt x="12" y="412"/>
                      </a:lnTo>
                      <a:lnTo>
                        <a:pt x="18" y="414"/>
                      </a:lnTo>
                      <a:close/>
                      <a:moveTo>
                        <a:pt x="512" y="0"/>
                      </a:moveTo>
                      <a:lnTo>
                        <a:pt x="514" y="6"/>
                      </a:lnTo>
                      <a:lnTo>
                        <a:pt x="512" y="6"/>
                      </a:lnTo>
                      <a:lnTo>
                        <a:pt x="512" y="0"/>
                      </a:lnTo>
                      <a:lnTo>
                        <a:pt x="512" y="0"/>
                      </a:lnTo>
                      <a:close/>
                      <a:moveTo>
                        <a:pt x="12" y="438"/>
                      </a:moveTo>
                      <a:lnTo>
                        <a:pt x="12" y="440"/>
                      </a:lnTo>
                      <a:lnTo>
                        <a:pt x="8" y="440"/>
                      </a:lnTo>
                      <a:lnTo>
                        <a:pt x="8" y="438"/>
                      </a:lnTo>
                      <a:lnTo>
                        <a:pt x="12" y="438"/>
                      </a:lnTo>
                      <a:close/>
                      <a:moveTo>
                        <a:pt x="538" y="0"/>
                      </a:moveTo>
                      <a:lnTo>
                        <a:pt x="538" y="6"/>
                      </a:lnTo>
                      <a:lnTo>
                        <a:pt x="536" y="6"/>
                      </a:lnTo>
                      <a:lnTo>
                        <a:pt x="536" y="0"/>
                      </a:lnTo>
                      <a:lnTo>
                        <a:pt x="538" y="0"/>
                      </a:lnTo>
                      <a:close/>
                      <a:moveTo>
                        <a:pt x="10" y="464"/>
                      </a:moveTo>
                      <a:lnTo>
                        <a:pt x="8" y="466"/>
                      </a:lnTo>
                      <a:lnTo>
                        <a:pt x="4" y="464"/>
                      </a:lnTo>
                      <a:lnTo>
                        <a:pt x="4" y="462"/>
                      </a:lnTo>
                      <a:lnTo>
                        <a:pt x="10" y="464"/>
                      </a:lnTo>
                      <a:close/>
                      <a:moveTo>
                        <a:pt x="564" y="2"/>
                      </a:moveTo>
                      <a:lnTo>
                        <a:pt x="564" y="8"/>
                      </a:lnTo>
                      <a:lnTo>
                        <a:pt x="562" y="8"/>
                      </a:lnTo>
                      <a:lnTo>
                        <a:pt x="562" y="2"/>
                      </a:lnTo>
                      <a:lnTo>
                        <a:pt x="564" y="2"/>
                      </a:lnTo>
                      <a:close/>
                      <a:moveTo>
                        <a:pt x="6" y="488"/>
                      </a:moveTo>
                      <a:lnTo>
                        <a:pt x="6" y="490"/>
                      </a:lnTo>
                      <a:lnTo>
                        <a:pt x="2" y="490"/>
                      </a:lnTo>
                      <a:lnTo>
                        <a:pt x="2" y="488"/>
                      </a:lnTo>
                      <a:lnTo>
                        <a:pt x="6" y="488"/>
                      </a:lnTo>
                      <a:close/>
                      <a:moveTo>
                        <a:pt x="590" y="4"/>
                      </a:moveTo>
                      <a:lnTo>
                        <a:pt x="590" y="10"/>
                      </a:lnTo>
                      <a:lnTo>
                        <a:pt x="588" y="10"/>
                      </a:lnTo>
                      <a:lnTo>
                        <a:pt x="588" y="4"/>
                      </a:lnTo>
                      <a:lnTo>
                        <a:pt x="590" y="4"/>
                      </a:lnTo>
                      <a:close/>
                      <a:moveTo>
                        <a:pt x="6" y="514"/>
                      </a:moveTo>
                      <a:lnTo>
                        <a:pt x="6" y="516"/>
                      </a:lnTo>
                      <a:lnTo>
                        <a:pt x="0" y="516"/>
                      </a:lnTo>
                      <a:lnTo>
                        <a:pt x="0" y="514"/>
                      </a:lnTo>
                      <a:lnTo>
                        <a:pt x="6" y="514"/>
                      </a:lnTo>
                      <a:close/>
                      <a:moveTo>
                        <a:pt x="616" y="8"/>
                      </a:moveTo>
                      <a:lnTo>
                        <a:pt x="614" y="14"/>
                      </a:lnTo>
                      <a:lnTo>
                        <a:pt x="614" y="14"/>
                      </a:lnTo>
                      <a:lnTo>
                        <a:pt x="614" y="8"/>
                      </a:lnTo>
                      <a:lnTo>
                        <a:pt x="616" y="8"/>
                      </a:lnTo>
                      <a:close/>
                      <a:moveTo>
                        <a:pt x="6" y="540"/>
                      </a:moveTo>
                      <a:lnTo>
                        <a:pt x="6" y="542"/>
                      </a:lnTo>
                      <a:lnTo>
                        <a:pt x="0" y="542"/>
                      </a:lnTo>
                      <a:lnTo>
                        <a:pt x="0" y="540"/>
                      </a:lnTo>
                      <a:lnTo>
                        <a:pt x="6" y="540"/>
                      </a:lnTo>
                      <a:close/>
                      <a:moveTo>
                        <a:pt x="642" y="12"/>
                      </a:moveTo>
                      <a:lnTo>
                        <a:pt x="640" y="18"/>
                      </a:lnTo>
                      <a:lnTo>
                        <a:pt x="638" y="18"/>
                      </a:lnTo>
                      <a:lnTo>
                        <a:pt x="640" y="12"/>
                      </a:lnTo>
                      <a:lnTo>
                        <a:pt x="642" y="12"/>
                      </a:lnTo>
                      <a:close/>
                      <a:moveTo>
                        <a:pt x="6" y="566"/>
                      </a:moveTo>
                      <a:lnTo>
                        <a:pt x="6" y="568"/>
                      </a:lnTo>
                      <a:lnTo>
                        <a:pt x="2" y="568"/>
                      </a:lnTo>
                      <a:lnTo>
                        <a:pt x="2" y="566"/>
                      </a:lnTo>
                      <a:lnTo>
                        <a:pt x="6" y="566"/>
                      </a:lnTo>
                      <a:close/>
                      <a:moveTo>
                        <a:pt x="666" y="20"/>
                      </a:moveTo>
                      <a:lnTo>
                        <a:pt x="664" y="24"/>
                      </a:lnTo>
                      <a:lnTo>
                        <a:pt x="664" y="24"/>
                      </a:lnTo>
                      <a:lnTo>
                        <a:pt x="664" y="18"/>
                      </a:lnTo>
                      <a:lnTo>
                        <a:pt x="666" y="20"/>
                      </a:lnTo>
                      <a:close/>
                      <a:moveTo>
                        <a:pt x="10" y="590"/>
                      </a:moveTo>
                      <a:lnTo>
                        <a:pt x="10" y="592"/>
                      </a:lnTo>
                      <a:lnTo>
                        <a:pt x="4" y="594"/>
                      </a:lnTo>
                      <a:lnTo>
                        <a:pt x="4" y="592"/>
                      </a:lnTo>
                      <a:lnTo>
                        <a:pt x="10" y="590"/>
                      </a:lnTo>
                      <a:close/>
                      <a:moveTo>
                        <a:pt x="692" y="26"/>
                      </a:moveTo>
                      <a:lnTo>
                        <a:pt x="690" y="32"/>
                      </a:lnTo>
                      <a:lnTo>
                        <a:pt x="688" y="32"/>
                      </a:lnTo>
                      <a:lnTo>
                        <a:pt x="690" y="26"/>
                      </a:lnTo>
                      <a:lnTo>
                        <a:pt x="692" y="26"/>
                      </a:lnTo>
                      <a:close/>
                      <a:moveTo>
                        <a:pt x="12" y="616"/>
                      </a:moveTo>
                      <a:lnTo>
                        <a:pt x="14" y="618"/>
                      </a:lnTo>
                      <a:lnTo>
                        <a:pt x="8" y="618"/>
                      </a:lnTo>
                      <a:lnTo>
                        <a:pt x="8" y="618"/>
                      </a:lnTo>
                      <a:lnTo>
                        <a:pt x="12" y="616"/>
                      </a:lnTo>
                      <a:close/>
                      <a:moveTo>
                        <a:pt x="716" y="36"/>
                      </a:moveTo>
                      <a:lnTo>
                        <a:pt x="714" y="40"/>
                      </a:lnTo>
                      <a:lnTo>
                        <a:pt x="712" y="40"/>
                      </a:lnTo>
                      <a:lnTo>
                        <a:pt x="714" y="34"/>
                      </a:lnTo>
                      <a:lnTo>
                        <a:pt x="716" y="36"/>
                      </a:lnTo>
                      <a:close/>
                      <a:moveTo>
                        <a:pt x="18" y="642"/>
                      </a:moveTo>
                      <a:lnTo>
                        <a:pt x="18" y="644"/>
                      </a:lnTo>
                      <a:lnTo>
                        <a:pt x="12" y="644"/>
                      </a:lnTo>
                      <a:lnTo>
                        <a:pt x="12" y="642"/>
                      </a:lnTo>
                      <a:lnTo>
                        <a:pt x="18" y="642"/>
                      </a:lnTo>
                      <a:close/>
                      <a:moveTo>
                        <a:pt x="740" y="46"/>
                      </a:moveTo>
                      <a:lnTo>
                        <a:pt x="738" y="50"/>
                      </a:lnTo>
                      <a:lnTo>
                        <a:pt x="736" y="50"/>
                      </a:lnTo>
                      <a:lnTo>
                        <a:pt x="738" y="44"/>
                      </a:lnTo>
                      <a:lnTo>
                        <a:pt x="740" y="46"/>
                      </a:lnTo>
                      <a:close/>
                      <a:moveTo>
                        <a:pt x="24" y="666"/>
                      </a:moveTo>
                      <a:lnTo>
                        <a:pt x="24" y="668"/>
                      </a:lnTo>
                      <a:lnTo>
                        <a:pt x="20" y="670"/>
                      </a:lnTo>
                      <a:lnTo>
                        <a:pt x="18" y="668"/>
                      </a:lnTo>
                      <a:lnTo>
                        <a:pt x="24" y="666"/>
                      </a:lnTo>
                      <a:close/>
                      <a:moveTo>
                        <a:pt x="762" y="56"/>
                      </a:moveTo>
                      <a:lnTo>
                        <a:pt x="760" y="62"/>
                      </a:lnTo>
                      <a:lnTo>
                        <a:pt x="758" y="60"/>
                      </a:lnTo>
                      <a:lnTo>
                        <a:pt x="762" y="56"/>
                      </a:lnTo>
                      <a:lnTo>
                        <a:pt x="762" y="56"/>
                      </a:lnTo>
                      <a:close/>
                      <a:moveTo>
                        <a:pt x="32" y="690"/>
                      </a:moveTo>
                      <a:lnTo>
                        <a:pt x="32" y="692"/>
                      </a:lnTo>
                      <a:lnTo>
                        <a:pt x="26" y="694"/>
                      </a:lnTo>
                      <a:lnTo>
                        <a:pt x="26" y="692"/>
                      </a:lnTo>
                      <a:lnTo>
                        <a:pt x="32" y="690"/>
                      </a:lnTo>
                      <a:close/>
                      <a:moveTo>
                        <a:pt x="786" y="68"/>
                      </a:moveTo>
                      <a:lnTo>
                        <a:pt x="782" y="74"/>
                      </a:lnTo>
                      <a:lnTo>
                        <a:pt x="782" y="72"/>
                      </a:lnTo>
                      <a:lnTo>
                        <a:pt x="784" y="68"/>
                      </a:lnTo>
                      <a:lnTo>
                        <a:pt x="786" y="68"/>
                      </a:lnTo>
                      <a:close/>
                      <a:moveTo>
                        <a:pt x="40" y="714"/>
                      </a:moveTo>
                      <a:lnTo>
                        <a:pt x="40" y="716"/>
                      </a:lnTo>
                      <a:lnTo>
                        <a:pt x="36" y="718"/>
                      </a:lnTo>
                      <a:lnTo>
                        <a:pt x="36" y="716"/>
                      </a:lnTo>
                      <a:lnTo>
                        <a:pt x="40" y="714"/>
                      </a:lnTo>
                      <a:close/>
                      <a:moveTo>
                        <a:pt x="808" y="82"/>
                      </a:moveTo>
                      <a:lnTo>
                        <a:pt x="804" y="86"/>
                      </a:lnTo>
                      <a:lnTo>
                        <a:pt x="804" y="86"/>
                      </a:lnTo>
                      <a:lnTo>
                        <a:pt x="806" y="80"/>
                      </a:lnTo>
                      <a:lnTo>
                        <a:pt x="808" y="82"/>
                      </a:lnTo>
                      <a:close/>
                      <a:moveTo>
                        <a:pt x="50" y="738"/>
                      </a:moveTo>
                      <a:lnTo>
                        <a:pt x="50" y="740"/>
                      </a:lnTo>
                      <a:lnTo>
                        <a:pt x="46" y="742"/>
                      </a:lnTo>
                      <a:lnTo>
                        <a:pt x="44" y="740"/>
                      </a:lnTo>
                      <a:lnTo>
                        <a:pt x="50" y="738"/>
                      </a:lnTo>
                      <a:close/>
                      <a:moveTo>
                        <a:pt x="830" y="96"/>
                      </a:moveTo>
                      <a:lnTo>
                        <a:pt x="826" y="100"/>
                      </a:lnTo>
                      <a:lnTo>
                        <a:pt x="824" y="100"/>
                      </a:lnTo>
                      <a:lnTo>
                        <a:pt x="828" y="96"/>
                      </a:lnTo>
                      <a:lnTo>
                        <a:pt x="830" y="96"/>
                      </a:lnTo>
                      <a:close/>
                      <a:moveTo>
                        <a:pt x="60" y="762"/>
                      </a:moveTo>
                      <a:lnTo>
                        <a:pt x="62" y="762"/>
                      </a:lnTo>
                      <a:lnTo>
                        <a:pt x="56" y="766"/>
                      </a:lnTo>
                      <a:lnTo>
                        <a:pt x="56" y="764"/>
                      </a:lnTo>
                      <a:lnTo>
                        <a:pt x="60" y="762"/>
                      </a:lnTo>
                      <a:close/>
                      <a:moveTo>
                        <a:pt x="850" y="112"/>
                      </a:moveTo>
                      <a:lnTo>
                        <a:pt x="846" y="116"/>
                      </a:lnTo>
                      <a:lnTo>
                        <a:pt x="846" y="114"/>
                      </a:lnTo>
                      <a:lnTo>
                        <a:pt x="848" y="110"/>
                      </a:lnTo>
                      <a:lnTo>
                        <a:pt x="850" y="112"/>
                      </a:lnTo>
                      <a:close/>
                      <a:moveTo>
                        <a:pt x="72" y="784"/>
                      </a:moveTo>
                      <a:lnTo>
                        <a:pt x="74" y="786"/>
                      </a:lnTo>
                      <a:lnTo>
                        <a:pt x="70" y="788"/>
                      </a:lnTo>
                      <a:lnTo>
                        <a:pt x="68" y="786"/>
                      </a:lnTo>
                      <a:lnTo>
                        <a:pt x="72" y="784"/>
                      </a:lnTo>
                      <a:close/>
                      <a:moveTo>
                        <a:pt x="870" y="128"/>
                      </a:moveTo>
                      <a:lnTo>
                        <a:pt x="866" y="132"/>
                      </a:lnTo>
                      <a:lnTo>
                        <a:pt x="866" y="130"/>
                      </a:lnTo>
                      <a:lnTo>
                        <a:pt x="868" y="126"/>
                      </a:lnTo>
                      <a:lnTo>
                        <a:pt x="870" y="128"/>
                      </a:lnTo>
                      <a:close/>
                      <a:moveTo>
                        <a:pt x="86" y="806"/>
                      </a:moveTo>
                      <a:lnTo>
                        <a:pt x="88" y="808"/>
                      </a:lnTo>
                      <a:lnTo>
                        <a:pt x="82" y="810"/>
                      </a:lnTo>
                      <a:lnTo>
                        <a:pt x="82" y="808"/>
                      </a:lnTo>
                      <a:lnTo>
                        <a:pt x="86" y="806"/>
                      </a:lnTo>
                      <a:close/>
                      <a:moveTo>
                        <a:pt x="890" y="146"/>
                      </a:moveTo>
                      <a:lnTo>
                        <a:pt x="886" y="150"/>
                      </a:lnTo>
                      <a:lnTo>
                        <a:pt x="884" y="148"/>
                      </a:lnTo>
                      <a:lnTo>
                        <a:pt x="888" y="144"/>
                      </a:lnTo>
                      <a:lnTo>
                        <a:pt x="890" y="146"/>
                      </a:lnTo>
                      <a:close/>
                      <a:moveTo>
                        <a:pt x="100" y="826"/>
                      </a:moveTo>
                      <a:lnTo>
                        <a:pt x="102" y="828"/>
                      </a:lnTo>
                      <a:lnTo>
                        <a:pt x="96" y="832"/>
                      </a:lnTo>
                      <a:lnTo>
                        <a:pt x="96" y="830"/>
                      </a:lnTo>
                      <a:lnTo>
                        <a:pt x="100" y="826"/>
                      </a:lnTo>
                      <a:close/>
                      <a:moveTo>
                        <a:pt x="908" y="164"/>
                      </a:moveTo>
                      <a:lnTo>
                        <a:pt x="904" y="168"/>
                      </a:lnTo>
                      <a:lnTo>
                        <a:pt x="902" y="166"/>
                      </a:lnTo>
                      <a:lnTo>
                        <a:pt x="906" y="162"/>
                      </a:lnTo>
                      <a:lnTo>
                        <a:pt x="908" y="164"/>
                      </a:lnTo>
                      <a:close/>
                      <a:moveTo>
                        <a:pt x="116" y="848"/>
                      </a:moveTo>
                      <a:lnTo>
                        <a:pt x="116" y="848"/>
                      </a:lnTo>
                      <a:lnTo>
                        <a:pt x="112" y="852"/>
                      </a:lnTo>
                      <a:lnTo>
                        <a:pt x="112" y="850"/>
                      </a:lnTo>
                      <a:lnTo>
                        <a:pt x="116" y="848"/>
                      </a:lnTo>
                      <a:close/>
                      <a:moveTo>
                        <a:pt x="924" y="182"/>
                      </a:moveTo>
                      <a:lnTo>
                        <a:pt x="920" y="186"/>
                      </a:lnTo>
                      <a:lnTo>
                        <a:pt x="920" y="186"/>
                      </a:lnTo>
                      <a:lnTo>
                        <a:pt x="924" y="182"/>
                      </a:lnTo>
                      <a:lnTo>
                        <a:pt x="924" y="182"/>
                      </a:lnTo>
                      <a:close/>
                      <a:moveTo>
                        <a:pt x="134" y="868"/>
                      </a:moveTo>
                      <a:lnTo>
                        <a:pt x="128" y="872"/>
                      </a:lnTo>
                      <a:lnTo>
                        <a:pt x="128" y="870"/>
                      </a:lnTo>
                      <a:lnTo>
                        <a:pt x="132" y="868"/>
                      </a:lnTo>
                      <a:lnTo>
                        <a:pt x="134" y="868"/>
                      </a:lnTo>
                      <a:close/>
                      <a:moveTo>
                        <a:pt x="940" y="200"/>
                      </a:moveTo>
                      <a:lnTo>
                        <a:pt x="940" y="202"/>
                      </a:lnTo>
                      <a:lnTo>
                        <a:pt x="936" y="206"/>
                      </a:lnTo>
                      <a:lnTo>
                        <a:pt x="936" y="204"/>
                      </a:lnTo>
                      <a:lnTo>
                        <a:pt x="940" y="200"/>
                      </a:lnTo>
                      <a:close/>
                      <a:moveTo>
                        <a:pt x="150" y="888"/>
                      </a:moveTo>
                      <a:lnTo>
                        <a:pt x="146" y="892"/>
                      </a:lnTo>
                      <a:lnTo>
                        <a:pt x="146" y="890"/>
                      </a:lnTo>
                      <a:lnTo>
                        <a:pt x="150" y="886"/>
                      </a:lnTo>
                      <a:lnTo>
                        <a:pt x="150" y="888"/>
                      </a:lnTo>
                      <a:close/>
                      <a:moveTo>
                        <a:pt x="956" y="222"/>
                      </a:moveTo>
                      <a:lnTo>
                        <a:pt x="956" y="224"/>
                      </a:lnTo>
                      <a:lnTo>
                        <a:pt x="952" y="226"/>
                      </a:lnTo>
                      <a:lnTo>
                        <a:pt x="950" y="224"/>
                      </a:lnTo>
                      <a:lnTo>
                        <a:pt x="956" y="222"/>
                      </a:lnTo>
                      <a:close/>
                      <a:moveTo>
                        <a:pt x="168" y="906"/>
                      </a:moveTo>
                      <a:lnTo>
                        <a:pt x="164" y="910"/>
                      </a:lnTo>
                      <a:lnTo>
                        <a:pt x="164" y="908"/>
                      </a:lnTo>
                      <a:lnTo>
                        <a:pt x="168" y="904"/>
                      </a:lnTo>
                      <a:lnTo>
                        <a:pt x="168" y="906"/>
                      </a:lnTo>
                      <a:close/>
                      <a:moveTo>
                        <a:pt x="970" y="242"/>
                      </a:moveTo>
                      <a:lnTo>
                        <a:pt x="970" y="244"/>
                      </a:lnTo>
                      <a:lnTo>
                        <a:pt x="966" y="248"/>
                      </a:lnTo>
                      <a:lnTo>
                        <a:pt x="966" y="246"/>
                      </a:lnTo>
                      <a:lnTo>
                        <a:pt x="970" y="242"/>
                      </a:lnTo>
                      <a:close/>
                      <a:moveTo>
                        <a:pt x="188" y="922"/>
                      </a:moveTo>
                      <a:lnTo>
                        <a:pt x="184" y="926"/>
                      </a:lnTo>
                      <a:lnTo>
                        <a:pt x="182" y="926"/>
                      </a:lnTo>
                      <a:lnTo>
                        <a:pt x="186" y="922"/>
                      </a:lnTo>
                      <a:lnTo>
                        <a:pt x="188" y="922"/>
                      </a:lnTo>
                      <a:close/>
                      <a:moveTo>
                        <a:pt x="984" y="266"/>
                      </a:moveTo>
                      <a:lnTo>
                        <a:pt x="984" y="266"/>
                      </a:lnTo>
                      <a:lnTo>
                        <a:pt x="980" y="270"/>
                      </a:lnTo>
                      <a:lnTo>
                        <a:pt x="978" y="268"/>
                      </a:lnTo>
                      <a:lnTo>
                        <a:pt x="984" y="266"/>
                      </a:lnTo>
                      <a:close/>
                      <a:moveTo>
                        <a:pt x="208" y="938"/>
                      </a:moveTo>
                      <a:lnTo>
                        <a:pt x="204" y="944"/>
                      </a:lnTo>
                      <a:lnTo>
                        <a:pt x="202" y="942"/>
                      </a:lnTo>
                      <a:lnTo>
                        <a:pt x="206" y="938"/>
                      </a:lnTo>
                      <a:lnTo>
                        <a:pt x="208" y="938"/>
                      </a:lnTo>
                      <a:close/>
                      <a:moveTo>
                        <a:pt x="996" y="288"/>
                      </a:moveTo>
                      <a:lnTo>
                        <a:pt x="996" y="290"/>
                      </a:lnTo>
                      <a:lnTo>
                        <a:pt x="992" y="292"/>
                      </a:lnTo>
                      <a:lnTo>
                        <a:pt x="990" y="290"/>
                      </a:lnTo>
                      <a:lnTo>
                        <a:pt x="996" y="288"/>
                      </a:lnTo>
                      <a:close/>
                      <a:moveTo>
                        <a:pt x="228" y="954"/>
                      </a:moveTo>
                      <a:lnTo>
                        <a:pt x="224" y="958"/>
                      </a:lnTo>
                      <a:lnTo>
                        <a:pt x="224" y="958"/>
                      </a:lnTo>
                      <a:lnTo>
                        <a:pt x="226" y="952"/>
                      </a:lnTo>
                      <a:lnTo>
                        <a:pt x="228" y="954"/>
                      </a:lnTo>
                      <a:close/>
                      <a:moveTo>
                        <a:pt x="1006" y="312"/>
                      </a:moveTo>
                      <a:lnTo>
                        <a:pt x="1008" y="312"/>
                      </a:lnTo>
                      <a:lnTo>
                        <a:pt x="1002" y="314"/>
                      </a:lnTo>
                      <a:lnTo>
                        <a:pt x="1002" y="314"/>
                      </a:lnTo>
                      <a:lnTo>
                        <a:pt x="1006" y="312"/>
                      </a:lnTo>
                      <a:close/>
                      <a:moveTo>
                        <a:pt x="250" y="968"/>
                      </a:moveTo>
                      <a:lnTo>
                        <a:pt x="246" y="972"/>
                      </a:lnTo>
                      <a:lnTo>
                        <a:pt x="244" y="972"/>
                      </a:lnTo>
                      <a:lnTo>
                        <a:pt x="248" y="968"/>
                      </a:lnTo>
                      <a:lnTo>
                        <a:pt x="250" y="968"/>
                      </a:lnTo>
                      <a:close/>
                      <a:moveTo>
                        <a:pt x="1016" y="334"/>
                      </a:moveTo>
                      <a:lnTo>
                        <a:pt x="1018" y="336"/>
                      </a:lnTo>
                      <a:lnTo>
                        <a:pt x="1012" y="338"/>
                      </a:lnTo>
                      <a:lnTo>
                        <a:pt x="1012" y="336"/>
                      </a:lnTo>
                      <a:lnTo>
                        <a:pt x="1016" y="334"/>
                      </a:lnTo>
                      <a:close/>
                      <a:moveTo>
                        <a:pt x="272" y="982"/>
                      </a:moveTo>
                      <a:lnTo>
                        <a:pt x="268" y="986"/>
                      </a:lnTo>
                      <a:lnTo>
                        <a:pt x="266" y="986"/>
                      </a:lnTo>
                      <a:lnTo>
                        <a:pt x="270" y="980"/>
                      </a:lnTo>
                      <a:lnTo>
                        <a:pt x="272" y="982"/>
                      </a:lnTo>
                      <a:close/>
                      <a:moveTo>
                        <a:pt x="1026" y="360"/>
                      </a:moveTo>
                      <a:lnTo>
                        <a:pt x="1026" y="360"/>
                      </a:lnTo>
                      <a:lnTo>
                        <a:pt x="1020" y="362"/>
                      </a:lnTo>
                      <a:lnTo>
                        <a:pt x="1020" y="360"/>
                      </a:lnTo>
                      <a:lnTo>
                        <a:pt x="1026" y="360"/>
                      </a:lnTo>
                      <a:close/>
                      <a:moveTo>
                        <a:pt x="294" y="994"/>
                      </a:moveTo>
                      <a:lnTo>
                        <a:pt x="292" y="998"/>
                      </a:lnTo>
                      <a:lnTo>
                        <a:pt x="290" y="998"/>
                      </a:lnTo>
                      <a:lnTo>
                        <a:pt x="292" y="992"/>
                      </a:lnTo>
                      <a:lnTo>
                        <a:pt x="294" y="994"/>
                      </a:lnTo>
                      <a:close/>
                      <a:moveTo>
                        <a:pt x="1034" y="384"/>
                      </a:moveTo>
                      <a:lnTo>
                        <a:pt x="1034" y="386"/>
                      </a:lnTo>
                      <a:lnTo>
                        <a:pt x="1028" y="388"/>
                      </a:lnTo>
                      <a:lnTo>
                        <a:pt x="1028" y="386"/>
                      </a:lnTo>
                      <a:lnTo>
                        <a:pt x="1034" y="384"/>
                      </a:lnTo>
                      <a:close/>
                      <a:moveTo>
                        <a:pt x="318" y="1004"/>
                      </a:moveTo>
                      <a:lnTo>
                        <a:pt x="314" y="1010"/>
                      </a:lnTo>
                      <a:lnTo>
                        <a:pt x="314" y="1008"/>
                      </a:lnTo>
                      <a:lnTo>
                        <a:pt x="316" y="1004"/>
                      </a:lnTo>
                      <a:lnTo>
                        <a:pt x="318" y="1004"/>
                      </a:lnTo>
                      <a:close/>
                      <a:moveTo>
                        <a:pt x="1040" y="408"/>
                      </a:moveTo>
                      <a:lnTo>
                        <a:pt x="1040" y="410"/>
                      </a:lnTo>
                      <a:lnTo>
                        <a:pt x="1034" y="412"/>
                      </a:lnTo>
                      <a:lnTo>
                        <a:pt x="1034" y="410"/>
                      </a:lnTo>
                      <a:lnTo>
                        <a:pt x="1040" y="408"/>
                      </a:lnTo>
                      <a:close/>
                      <a:moveTo>
                        <a:pt x="340" y="1014"/>
                      </a:moveTo>
                      <a:lnTo>
                        <a:pt x="338" y="1018"/>
                      </a:lnTo>
                      <a:lnTo>
                        <a:pt x="338" y="1018"/>
                      </a:lnTo>
                      <a:lnTo>
                        <a:pt x="340" y="1014"/>
                      </a:lnTo>
                      <a:lnTo>
                        <a:pt x="340" y="1014"/>
                      </a:lnTo>
                      <a:close/>
                      <a:moveTo>
                        <a:pt x="1044" y="434"/>
                      </a:moveTo>
                      <a:lnTo>
                        <a:pt x="1044" y="436"/>
                      </a:lnTo>
                      <a:lnTo>
                        <a:pt x="1040" y="436"/>
                      </a:lnTo>
                      <a:lnTo>
                        <a:pt x="1040" y="436"/>
                      </a:lnTo>
                      <a:lnTo>
                        <a:pt x="1044" y="434"/>
                      </a:lnTo>
                      <a:close/>
                      <a:moveTo>
                        <a:pt x="366" y="1022"/>
                      </a:moveTo>
                      <a:lnTo>
                        <a:pt x="364" y="1028"/>
                      </a:lnTo>
                      <a:lnTo>
                        <a:pt x="362" y="1026"/>
                      </a:lnTo>
                      <a:lnTo>
                        <a:pt x="364" y="1022"/>
                      </a:lnTo>
                      <a:lnTo>
                        <a:pt x="366" y="1022"/>
                      </a:lnTo>
                      <a:close/>
                      <a:moveTo>
                        <a:pt x="1048" y="460"/>
                      </a:moveTo>
                      <a:lnTo>
                        <a:pt x="1048" y="462"/>
                      </a:lnTo>
                      <a:lnTo>
                        <a:pt x="1044" y="462"/>
                      </a:lnTo>
                      <a:lnTo>
                        <a:pt x="1042" y="460"/>
                      </a:lnTo>
                      <a:lnTo>
                        <a:pt x="1048" y="460"/>
                      </a:lnTo>
                      <a:close/>
                      <a:moveTo>
                        <a:pt x="390" y="1030"/>
                      </a:moveTo>
                      <a:lnTo>
                        <a:pt x="388" y="1034"/>
                      </a:lnTo>
                      <a:lnTo>
                        <a:pt x="386" y="1034"/>
                      </a:lnTo>
                      <a:lnTo>
                        <a:pt x="388" y="1028"/>
                      </a:lnTo>
                      <a:lnTo>
                        <a:pt x="390" y="1030"/>
                      </a:lnTo>
                      <a:close/>
                      <a:moveTo>
                        <a:pt x="1052" y="486"/>
                      </a:moveTo>
                      <a:lnTo>
                        <a:pt x="1052" y="488"/>
                      </a:lnTo>
                      <a:lnTo>
                        <a:pt x="1046" y="488"/>
                      </a:lnTo>
                      <a:lnTo>
                        <a:pt x="1046" y="486"/>
                      </a:lnTo>
                      <a:lnTo>
                        <a:pt x="1052" y="486"/>
                      </a:lnTo>
                      <a:close/>
                      <a:moveTo>
                        <a:pt x="414" y="1036"/>
                      </a:moveTo>
                      <a:lnTo>
                        <a:pt x="414" y="1040"/>
                      </a:lnTo>
                      <a:lnTo>
                        <a:pt x="412" y="1040"/>
                      </a:lnTo>
                      <a:lnTo>
                        <a:pt x="412" y="1036"/>
                      </a:lnTo>
                      <a:lnTo>
                        <a:pt x="414" y="1036"/>
                      </a:lnTo>
                      <a:close/>
                      <a:moveTo>
                        <a:pt x="1052" y="512"/>
                      </a:moveTo>
                      <a:lnTo>
                        <a:pt x="1052" y="512"/>
                      </a:lnTo>
                      <a:lnTo>
                        <a:pt x="1046" y="514"/>
                      </a:lnTo>
                      <a:lnTo>
                        <a:pt x="1046" y="512"/>
                      </a:lnTo>
                      <a:lnTo>
                        <a:pt x="1052" y="512"/>
                      </a:lnTo>
                      <a:close/>
                      <a:moveTo>
                        <a:pt x="440" y="1040"/>
                      </a:moveTo>
                      <a:lnTo>
                        <a:pt x="438" y="1046"/>
                      </a:lnTo>
                      <a:lnTo>
                        <a:pt x="436" y="1046"/>
                      </a:lnTo>
                      <a:lnTo>
                        <a:pt x="438" y="1040"/>
                      </a:lnTo>
                      <a:lnTo>
                        <a:pt x="440" y="1040"/>
                      </a:lnTo>
                      <a:close/>
                      <a:moveTo>
                        <a:pt x="1052" y="536"/>
                      </a:moveTo>
                      <a:lnTo>
                        <a:pt x="1052" y="538"/>
                      </a:lnTo>
                      <a:lnTo>
                        <a:pt x="1048" y="538"/>
                      </a:lnTo>
                      <a:lnTo>
                        <a:pt x="1048" y="536"/>
                      </a:lnTo>
                      <a:lnTo>
                        <a:pt x="1052" y="536"/>
                      </a:lnTo>
                      <a:close/>
                      <a:moveTo>
                        <a:pt x="464" y="1044"/>
                      </a:moveTo>
                      <a:lnTo>
                        <a:pt x="464" y="1050"/>
                      </a:lnTo>
                      <a:lnTo>
                        <a:pt x="462" y="1050"/>
                      </a:lnTo>
                      <a:lnTo>
                        <a:pt x="464" y="1044"/>
                      </a:lnTo>
                      <a:lnTo>
                        <a:pt x="464" y="1044"/>
                      </a:lnTo>
                      <a:close/>
                      <a:moveTo>
                        <a:pt x="1052" y="562"/>
                      </a:moveTo>
                      <a:lnTo>
                        <a:pt x="1052" y="564"/>
                      </a:lnTo>
                      <a:lnTo>
                        <a:pt x="1046" y="564"/>
                      </a:lnTo>
                      <a:lnTo>
                        <a:pt x="1046" y="562"/>
                      </a:lnTo>
                      <a:lnTo>
                        <a:pt x="1052" y="562"/>
                      </a:lnTo>
                      <a:close/>
                      <a:moveTo>
                        <a:pt x="490" y="1046"/>
                      </a:moveTo>
                      <a:lnTo>
                        <a:pt x="490" y="1052"/>
                      </a:lnTo>
                      <a:lnTo>
                        <a:pt x="488" y="1052"/>
                      </a:lnTo>
                      <a:lnTo>
                        <a:pt x="488" y="1046"/>
                      </a:lnTo>
                      <a:lnTo>
                        <a:pt x="490" y="1046"/>
                      </a:lnTo>
                      <a:close/>
                      <a:moveTo>
                        <a:pt x="1050" y="588"/>
                      </a:moveTo>
                      <a:lnTo>
                        <a:pt x="1048" y="590"/>
                      </a:lnTo>
                      <a:lnTo>
                        <a:pt x="1044" y="590"/>
                      </a:lnTo>
                      <a:lnTo>
                        <a:pt x="1044" y="588"/>
                      </a:lnTo>
                      <a:lnTo>
                        <a:pt x="1050" y="588"/>
                      </a:lnTo>
                      <a:close/>
                      <a:moveTo>
                        <a:pt x="516" y="1048"/>
                      </a:moveTo>
                      <a:lnTo>
                        <a:pt x="516" y="1054"/>
                      </a:lnTo>
                      <a:lnTo>
                        <a:pt x="514" y="1052"/>
                      </a:lnTo>
                      <a:lnTo>
                        <a:pt x="514" y="1048"/>
                      </a:lnTo>
                      <a:lnTo>
                        <a:pt x="516" y="1048"/>
                      </a:lnTo>
                      <a:close/>
                      <a:moveTo>
                        <a:pt x="1046" y="614"/>
                      </a:moveTo>
                      <a:lnTo>
                        <a:pt x="1046" y="616"/>
                      </a:lnTo>
                      <a:lnTo>
                        <a:pt x="1040" y="614"/>
                      </a:lnTo>
                      <a:lnTo>
                        <a:pt x="1040" y="614"/>
                      </a:lnTo>
                      <a:lnTo>
                        <a:pt x="1046" y="614"/>
                      </a:lnTo>
                      <a:close/>
                      <a:moveTo>
                        <a:pt x="542" y="1048"/>
                      </a:moveTo>
                      <a:lnTo>
                        <a:pt x="542" y="1052"/>
                      </a:lnTo>
                      <a:lnTo>
                        <a:pt x="540" y="1052"/>
                      </a:lnTo>
                      <a:lnTo>
                        <a:pt x="540" y="1048"/>
                      </a:lnTo>
                      <a:lnTo>
                        <a:pt x="542" y="1048"/>
                      </a:lnTo>
                      <a:close/>
                      <a:moveTo>
                        <a:pt x="1040" y="640"/>
                      </a:moveTo>
                      <a:lnTo>
                        <a:pt x="1040" y="642"/>
                      </a:lnTo>
                      <a:lnTo>
                        <a:pt x="1034" y="640"/>
                      </a:lnTo>
                      <a:lnTo>
                        <a:pt x="1036" y="638"/>
                      </a:lnTo>
                      <a:lnTo>
                        <a:pt x="1040" y="640"/>
                      </a:lnTo>
                      <a:close/>
                      <a:moveTo>
                        <a:pt x="566" y="1046"/>
                      </a:moveTo>
                      <a:lnTo>
                        <a:pt x="568" y="1052"/>
                      </a:lnTo>
                      <a:lnTo>
                        <a:pt x="566" y="1052"/>
                      </a:lnTo>
                      <a:lnTo>
                        <a:pt x="566" y="1046"/>
                      </a:lnTo>
                      <a:lnTo>
                        <a:pt x="566" y="1046"/>
                      </a:lnTo>
                      <a:close/>
                      <a:moveTo>
                        <a:pt x="1034" y="664"/>
                      </a:moveTo>
                      <a:lnTo>
                        <a:pt x="1034" y="666"/>
                      </a:lnTo>
                      <a:lnTo>
                        <a:pt x="1028" y="664"/>
                      </a:lnTo>
                      <a:lnTo>
                        <a:pt x="1028" y="664"/>
                      </a:lnTo>
                      <a:lnTo>
                        <a:pt x="1034" y="664"/>
                      </a:lnTo>
                      <a:close/>
                      <a:moveTo>
                        <a:pt x="592" y="1044"/>
                      </a:moveTo>
                      <a:lnTo>
                        <a:pt x="594" y="1048"/>
                      </a:lnTo>
                      <a:lnTo>
                        <a:pt x="592" y="1050"/>
                      </a:lnTo>
                      <a:lnTo>
                        <a:pt x="590" y="1044"/>
                      </a:lnTo>
                      <a:lnTo>
                        <a:pt x="592" y="1044"/>
                      </a:lnTo>
                      <a:close/>
                      <a:moveTo>
                        <a:pt x="1026" y="690"/>
                      </a:moveTo>
                      <a:lnTo>
                        <a:pt x="1026" y="692"/>
                      </a:lnTo>
                      <a:lnTo>
                        <a:pt x="1022" y="690"/>
                      </a:lnTo>
                      <a:lnTo>
                        <a:pt x="1022" y="688"/>
                      </a:lnTo>
                      <a:lnTo>
                        <a:pt x="1026" y="690"/>
                      </a:lnTo>
                      <a:close/>
                      <a:moveTo>
                        <a:pt x="618" y="1040"/>
                      </a:moveTo>
                      <a:lnTo>
                        <a:pt x="618" y="1046"/>
                      </a:lnTo>
                      <a:lnTo>
                        <a:pt x="616" y="1046"/>
                      </a:lnTo>
                      <a:lnTo>
                        <a:pt x="616" y="1040"/>
                      </a:lnTo>
                      <a:lnTo>
                        <a:pt x="618" y="1040"/>
                      </a:lnTo>
                      <a:close/>
                      <a:moveTo>
                        <a:pt x="1018" y="714"/>
                      </a:moveTo>
                      <a:lnTo>
                        <a:pt x="1018" y="716"/>
                      </a:lnTo>
                      <a:lnTo>
                        <a:pt x="1012" y="714"/>
                      </a:lnTo>
                      <a:lnTo>
                        <a:pt x="1014" y="712"/>
                      </a:lnTo>
                      <a:lnTo>
                        <a:pt x="1018" y="714"/>
                      </a:lnTo>
                      <a:close/>
                      <a:moveTo>
                        <a:pt x="642" y="1034"/>
                      </a:moveTo>
                      <a:lnTo>
                        <a:pt x="644" y="1040"/>
                      </a:lnTo>
                      <a:lnTo>
                        <a:pt x="642" y="1040"/>
                      </a:lnTo>
                      <a:lnTo>
                        <a:pt x="640" y="1034"/>
                      </a:lnTo>
                      <a:lnTo>
                        <a:pt x="642" y="1034"/>
                      </a:lnTo>
                      <a:close/>
                      <a:moveTo>
                        <a:pt x="1008" y="738"/>
                      </a:moveTo>
                      <a:lnTo>
                        <a:pt x="1008" y="740"/>
                      </a:lnTo>
                      <a:lnTo>
                        <a:pt x="1002" y="738"/>
                      </a:lnTo>
                      <a:lnTo>
                        <a:pt x="1004" y="736"/>
                      </a:lnTo>
                      <a:lnTo>
                        <a:pt x="1008" y="738"/>
                      </a:lnTo>
                      <a:close/>
                      <a:moveTo>
                        <a:pt x="668" y="1028"/>
                      </a:moveTo>
                      <a:lnTo>
                        <a:pt x="668" y="1034"/>
                      </a:lnTo>
                      <a:lnTo>
                        <a:pt x="668" y="1034"/>
                      </a:lnTo>
                      <a:lnTo>
                        <a:pt x="666" y="1028"/>
                      </a:lnTo>
                      <a:lnTo>
                        <a:pt x="668" y="1028"/>
                      </a:lnTo>
                      <a:close/>
                      <a:moveTo>
                        <a:pt x="998" y="762"/>
                      </a:moveTo>
                      <a:lnTo>
                        <a:pt x="996" y="762"/>
                      </a:lnTo>
                      <a:lnTo>
                        <a:pt x="992" y="760"/>
                      </a:lnTo>
                      <a:lnTo>
                        <a:pt x="992" y="758"/>
                      </a:lnTo>
                      <a:lnTo>
                        <a:pt x="998" y="762"/>
                      </a:lnTo>
                      <a:close/>
                      <a:moveTo>
                        <a:pt x="692" y="1020"/>
                      </a:moveTo>
                      <a:lnTo>
                        <a:pt x="694" y="1026"/>
                      </a:lnTo>
                      <a:lnTo>
                        <a:pt x="692" y="1026"/>
                      </a:lnTo>
                      <a:lnTo>
                        <a:pt x="690" y="1022"/>
                      </a:lnTo>
                      <a:lnTo>
                        <a:pt x="692" y="1020"/>
                      </a:lnTo>
                      <a:close/>
                      <a:moveTo>
                        <a:pt x="986" y="784"/>
                      </a:moveTo>
                      <a:lnTo>
                        <a:pt x="984" y="786"/>
                      </a:lnTo>
                      <a:lnTo>
                        <a:pt x="980" y="784"/>
                      </a:lnTo>
                      <a:lnTo>
                        <a:pt x="980" y="782"/>
                      </a:lnTo>
                      <a:lnTo>
                        <a:pt x="986" y="784"/>
                      </a:lnTo>
                      <a:close/>
                      <a:moveTo>
                        <a:pt x="716" y="1012"/>
                      </a:moveTo>
                      <a:lnTo>
                        <a:pt x="718" y="1018"/>
                      </a:lnTo>
                      <a:lnTo>
                        <a:pt x="716" y="1018"/>
                      </a:lnTo>
                      <a:lnTo>
                        <a:pt x="714" y="1012"/>
                      </a:lnTo>
                      <a:lnTo>
                        <a:pt x="716" y="1012"/>
                      </a:lnTo>
                      <a:close/>
                      <a:moveTo>
                        <a:pt x="972" y="806"/>
                      </a:moveTo>
                      <a:lnTo>
                        <a:pt x="972" y="808"/>
                      </a:lnTo>
                      <a:lnTo>
                        <a:pt x="966" y="806"/>
                      </a:lnTo>
                      <a:lnTo>
                        <a:pt x="968" y="804"/>
                      </a:lnTo>
                      <a:lnTo>
                        <a:pt x="972" y="806"/>
                      </a:lnTo>
                      <a:close/>
                      <a:moveTo>
                        <a:pt x="740" y="1002"/>
                      </a:moveTo>
                      <a:lnTo>
                        <a:pt x="742" y="1008"/>
                      </a:lnTo>
                      <a:lnTo>
                        <a:pt x="740" y="1008"/>
                      </a:lnTo>
                      <a:lnTo>
                        <a:pt x="738" y="1002"/>
                      </a:lnTo>
                      <a:lnTo>
                        <a:pt x="740" y="1002"/>
                      </a:lnTo>
                      <a:close/>
                      <a:moveTo>
                        <a:pt x="958" y="828"/>
                      </a:moveTo>
                      <a:lnTo>
                        <a:pt x="956" y="830"/>
                      </a:lnTo>
                      <a:lnTo>
                        <a:pt x="952" y="826"/>
                      </a:lnTo>
                      <a:lnTo>
                        <a:pt x="954" y="824"/>
                      </a:lnTo>
                      <a:lnTo>
                        <a:pt x="958" y="828"/>
                      </a:lnTo>
                      <a:close/>
                      <a:moveTo>
                        <a:pt x="762" y="992"/>
                      </a:moveTo>
                      <a:lnTo>
                        <a:pt x="764" y="996"/>
                      </a:lnTo>
                      <a:lnTo>
                        <a:pt x="764" y="996"/>
                      </a:lnTo>
                      <a:lnTo>
                        <a:pt x="760" y="992"/>
                      </a:lnTo>
                      <a:lnTo>
                        <a:pt x="762" y="992"/>
                      </a:lnTo>
                      <a:close/>
                      <a:moveTo>
                        <a:pt x="942" y="848"/>
                      </a:moveTo>
                      <a:lnTo>
                        <a:pt x="942" y="850"/>
                      </a:lnTo>
                      <a:lnTo>
                        <a:pt x="938" y="846"/>
                      </a:lnTo>
                      <a:lnTo>
                        <a:pt x="938" y="846"/>
                      </a:lnTo>
                      <a:lnTo>
                        <a:pt x="942" y="848"/>
                      </a:lnTo>
                      <a:close/>
                      <a:moveTo>
                        <a:pt x="784" y="978"/>
                      </a:moveTo>
                      <a:lnTo>
                        <a:pt x="788" y="984"/>
                      </a:lnTo>
                      <a:lnTo>
                        <a:pt x="786" y="984"/>
                      </a:lnTo>
                      <a:lnTo>
                        <a:pt x="784" y="980"/>
                      </a:lnTo>
                      <a:lnTo>
                        <a:pt x="784" y="978"/>
                      </a:lnTo>
                      <a:close/>
                      <a:moveTo>
                        <a:pt x="926" y="868"/>
                      </a:moveTo>
                      <a:lnTo>
                        <a:pt x="926" y="870"/>
                      </a:lnTo>
                      <a:lnTo>
                        <a:pt x="922" y="866"/>
                      </a:lnTo>
                      <a:lnTo>
                        <a:pt x="922" y="866"/>
                      </a:lnTo>
                      <a:lnTo>
                        <a:pt x="926" y="868"/>
                      </a:lnTo>
                      <a:close/>
                      <a:moveTo>
                        <a:pt x="806" y="966"/>
                      </a:moveTo>
                      <a:lnTo>
                        <a:pt x="810" y="970"/>
                      </a:lnTo>
                      <a:lnTo>
                        <a:pt x="808" y="972"/>
                      </a:lnTo>
                      <a:lnTo>
                        <a:pt x="806" y="966"/>
                      </a:lnTo>
                      <a:lnTo>
                        <a:pt x="806" y="966"/>
                      </a:lnTo>
                      <a:close/>
                      <a:moveTo>
                        <a:pt x="910" y="888"/>
                      </a:moveTo>
                      <a:lnTo>
                        <a:pt x="908" y="890"/>
                      </a:lnTo>
                      <a:lnTo>
                        <a:pt x="904" y="886"/>
                      </a:lnTo>
                      <a:lnTo>
                        <a:pt x="906" y="884"/>
                      </a:lnTo>
                      <a:lnTo>
                        <a:pt x="910" y="888"/>
                      </a:lnTo>
                      <a:close/>
                      <a:moveTo>
                        <a:pt x="828" y="952"/>
                      </a:moveTo>
                      <a:lnTo>
                        <a:pt x="832" y="956"/>
                      </a:lnTo>
                      <a:lnTo>
                        <a:pt x="830" y="956"/>
                      </a:lnTo>
                      <a:lnTo>
                        <a:pt x="826" y="952"/>
                      </a:lnTo>
                      <a:lnTo>
                        <a:pt x="828" y="952"/>
                      </a:lnTo>
                      <a:close/>
                      <a:moveTo>
                        <a:pt x="890" y="906"/>
                      </a:moveTo>
                      <a:lnTo>
                        <a:pt x="890" y="908"/>
                      </a:lnTo>
                      <a:lnTo>
                        <a:pt x="886" y="904"/>
                      </a:lnTo>
                      <a:lnTo>
                        <a:pt x="888" y="902"/>
                      </a:lnTo>
                      <a:lnTo>
                        <a:pt x="890" y="906"/>
                      </a:lnTo>
                      <a:close/>
                      <a:moveTo>
                        <a:pt x="848" y="936"/>
                      </a:moveTo>
                      <a:lnTo>
                        <a:pt x="852" y="940"/>
                      </a:lnTo>
                      <a:lnTo>
                        <a:pt x="850" y="942"/>
                      </a:lnTo>
                      <a:lnTo>
                        <a:pt x="848" y="938"/>
                      </a:lnTo>
                      <a:lnTo>
                        <a:pt x="848" y="936"/>
                      </a:lnTo>
                      <a:close/>
                      <a:moveTo>
                        <a:pt x="872" y="924"/>
                      </a:moveTo>
                      <a:lnTo>
                        <a:pt x="870" y="926"/>
                      </a:lnTo>
                      <a:lnTo>
                        <a:pt x="866" y="920"/>
                      </a:lnTo>
                      <a:lnTo>
                        <a:pt x="868" y="920"/>
                      </a:lnTo>
                      <a:lnTo>
                        <a:pt x="872" y="924"/>
                      </a:lnTo>
                      <a:close/>
                    </a:path>
                  </a:pathLst>
                </a:custGeom>
                <a:gradFill flip="none" rotWithShape="1">
                  <a:gsLst>
                    <a:gs pos="0">
                      <a:srgbClr val="94A5B8"/>
                    </a:gs>
                    <a:gs pos="100000">
                      <a:srgbClr val="7A8EA3"/>
                    </a:gs>
                  </a:gsLst>
                  <a:path path="circle">
                    <a:fillToRect l="50000" t="50000" r="50000" b="50000"/>
                  </a:path>
                  <a:tileRect/>
                </a:gradFill>
                <a:ln w="25400" cap="flat" cmpd="sng" algn="ctr">
                  <a:noFill/>
                  <a:prstDash val="solid"/>
                </a:ln>
                <a:effectLst/>
              </p:spPr>
              <p:txBody>
                <a:bodyPr rtlCol="0" anchor="ctr"/>
                <a:lstStyle/>
                <a:p>
                  <a:pPr marL="0" lvl="1" algn="ctr" defTabSz="2920699">
                    <a:defRPr/>
                  </a:pPr>
                  <a:endParaRPr lang="zh-CN" altLang="en-US" sz="3423" kern="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21" name="Freeform 8">
                  <a:extLst>
                    <a:ext uri="{FF2B5EF4-FFF2-40B4-BE49-F238E27FC236}">
                      <a16:creationId xmlns:a16="http://schemas.microsoft.com/office/drawing/2014/main" id="{33495131-3769-4701-980A-5814A178D360}"/>
                    </a:ext>
                  </a:extLst>
                </p:cNvPr>
                <p:cNvSpPr>
                  <a:spLocks noEditPoints="1"/>
                </p:cNvSpPr>
                <p:nvPr/>
              </p:nvSpPr>
              <p:spPr bwMode="auto">
                <a:xfrm>
                  <a:off x="-3442574" y="1070118"/>
                  <a:ext cx="1892300" cy="1889125"/>
                </a:xfrm>
                <a:custGeom>
                  <a:avLst/>
                  <a:gdLst/>
                  <a:ahLst/>
                  <a:cxnLst>
                    <a:cxn ang="0">
                      <a:pos x="184" y="166"/>
                    </a:cxn>
                    <a:cxn ang="0">
                      <a:pos x="192" y="220"/>
                    </a:cxn>
                    <a:cxn ang="0">
                      <a:pos x="174" y="240"/>
                    </a:cxn>
                    <a:cxn ang="0">
                      <a:pos x="298" y="80"/>
                    </a:cxn>
                    <a:cxn ang="0">
                      <a:pos x="322" y="66"/>
                    </a:cxn>
                    <a:cxn ang="0">
                      <a:pos x="376" y="88"/>
                    </a:cxn>
                    <a:cxn ang="0">
                      <a:pos x="390" y="36"/>
                    </a:cxn>
                    <a:cxn ang="0">
                      <a:pos x="66" y="326"/>
                    </a:cxn>
                    <a:cxn ang="0">
                      <a:pos x="48" y="362"/>
                    </a:cxn>
                    <a:cxn ang="0">
                      <a:pos x="78" y="404"/>
                    </a:cxn>
                    <a:cxn ang="0">
                      <a:pos x="490" y="8"/>
                    </a:cxn>
                    <a:cxn ang="0">
                      <a:pos x="518" y="4"/>
                    </a:cxn>
                    <a:cxn ang="0">
                      <a:pos x="556" y="44"/>
                    </a:cxn>
                    <a:cxn ang="0">
                      <a:pos x="592" y="44"/>
                    </a:cxn>
                    <a:cxn ang="0">
                      <a:pos x="50" y="528"/>
                    </a:cxn>
                    <a:cxn ang="0">
                      <a:pos x="2" y="562"/>
                    </a:cxn>
                    <a:cxn ang="0">
                      <a:pos x="44" y="596"/>
                    </a:cxn>
                    <a:cxn ang="0">
                      <a:pos x="46" y="622"/>
                    </a:cxn>
                    <a:cxn ang="0">
                      <a:pos x="728" y="14"/>
                    </a:cxn>
                    <a:cxn ang="0">
                      <a:pos x="756" y="22"/>
                    </a:cxn>
                    <a:cxn ang="0">
                      <a:pos x="780" y="74"/>
                    </a:cxn>
                    <a:cxn ang="0">
                      <a:pos x="826" y="46"/>
                    </a:cxn>
                    <a:cxn ang="0">
                      <a:pos x="24" y="760"/>
                    </a:cxn>
                    <a:cxn ang="0">
                      <a:pos x="36" y="798"/>
                    </a:cxn>
                    <a:cxn ang="0">
                      <a:pos x="88" y="808"/>
                    </a:cxn>
                    <a:cxn ang="0">
                      <a:pos x="918" y="94"/>
                    </a:cxn>
                    <a:cxn ang="0">
                      <a:pos x="942" y="110"/>
                    </a:cxn>
                    <a:cxn ang="0">
                      <a:pos x="942" y="164"/>
                    </a:cxn>
                    <a:cxn ang="0">
                      <a:pos x="970" y="188"/>
                    </a:cxn>
                    <a:cxn ang="0">
                      <a:pos x="150" y="918"/>
                    </a:cxn>
                    <a:cxn ang="0">
                      <a:pos x="138" y="976"/>
                    </a:cxn>
                    <a:cxn ang="0">
                      <a:pos x="160" y="1000"/>
                    </a:cxn>
                    <a:cxn ang="0">
                      <a:pos x="216" y="994"/>
                    </a:cxn>
                    <a:cxn ang="0">
                      <a:pos x="1048" y="280"/>
                    </a:cxn>
                    <a:cxn ang="0">
                      <a:pos x="1068" y="312"/>
                    </a:cxn>
                    <a:cxn ang="0">
                      <a:pos x="1120" y="314"/>
                    </a:cxn>
                    <a:cxn ang="0">
                      <a:pos x="290" y="1054"/>
                    </a:cxn>
                    <a:cxn ang="0">
                      <a:pos x="312" y="1068"/>
                    </a:cxn>
                    <a:cxn ang="0">
                      <a:pos x="320" y="1122"/>
                    </a:cxn>
                    <a:cxn ang="0">
                      <a:pos x="356" y="1140"/>
                    </a:cxn>
                    <a:cxn ang="0">
                      <a:pos x="1172" y="440"/>
                    </a:cxn>
                    <a:cxn ang="0">
                      <a:pos x="1138" y="488"/>
                    </a:cxn>
                    <a:cxn ang="0">
                      <a:pos x="1186" y="514"/>
                    </a:cxn>
                    <a:cxn ang="0">
                      <a:pos x="1190" y="542"/>
                    </a:cxn>
                    <a:cxn ang="0">
                      <a:pos x="494" y="1136"/>
                    </a:cxn>
                    <a:cxn ang="0">
                      <a:pos x="520" y="1140"/>
                    </a:cxn>
                    <a:cxn ang="0">
                      <a:pos x="554" y="1188"/>
                    </a:cxn>
                    <a:cxn ang="0">
                      <a:pos x="590" y="1146"/>
                    </a:cxn>
                    <a:cxn ang="0">
                      <a:pos x="1142" y="672"/>
                    </a:cxn>
                    <a:cxn ang="0">
                      <a:pos x="1136" y="708"/>
                    </a:cxn>
                    <a:cxn ang="0">
                      <a:pos x="1172" y="746"/>
                    </a:cxn>
                    <a:cxn ang="0">
                      <a:pos x="684" y="1138"/>
                    </a:cxn>
                    <a:cxn ang="0">
                      <a:pos x="710" y="1134"/>
                    </a:cxn>
                    <a:cxn ang="0">
                      <a:pos x="752" y="1170"/>
                    </a:cxn>
                    <a:cxn ang="0">
                      <a:pos x="792" y="1158"/>
                    </a:cxn>
                    <a:cxn ang="0">
                      <a:pos x="1122" y="874"/>
                    </a:cxn>
                    <a:cxn ang="0">
                      <a:pos x="1064" y="886"/>
                    </a:cxn>
                    <a:cxn ang="0">
                      <a:pos x="1084" y="938"/>
                    </a:cxn>
                    <a:cxn ang="0">
                      <a:pos x="1066" y="960"/>
                    </a:cxn>
                    <a:cxn ang="0">
                      <a:pos x="890" y="1060"/>
                    </a:cxn>
                    <a:cxn ang="0">
                      <a:pos x="912" y="1046"/>
                    </a:cxn>
                    <a:cxn ang="0">
                      <a:pos x="970" y="1058"/>
                    </a:cxn>
                  </a:cxnLst>
                  <a:rect l="0" t="0" r="r" b="b"/>
                  <a:pathLst>
                    <a:path w="1192" h="1190">
                      <a:moveTo>
                        <a:pt x="214" y="138"/>
                      </a:moveTo>
                      <a:lnTo>
                        <a:pt x="242" y="172"/>
                      </a:lnTo>
                      <a:lnTo>
                        <a:pt x="242" y="172"/>
                      </a:lnTo>
                      <a:lnTo>
                        <a:pt x="238" y="176"/>
                      </a:lnTo>
                      <a:lnTo>
                        <a:pt x="210" y="142"/>
                      </a:lnTo>
                      <a:lnTo>
                        <a:pt x="210" y="142"/>
                      </a:lnTo>
                      <a:lnTo>
                        <a:pt x="214" y="138"/>
                      </a:lnTo>
                      <a:lnTo>
                        <a:pt x="214" y="138"/>
                      </a:lnTo>
                      <a:close/>
                      <a:moveTo>
                        <a:pt x="218" y="194"/>
                      </a:moveTo>
                      <a:lnTo>
                        <a:pt x="218" y="194"/>
                      </a:lnTo>
                      <a:lnTo>
                        <a:pt x="214" y="198"/>
                      </a:lnTo>
                      <a:lnTo>
                        <a:pt x="184" y="166"/>
                      </a:lnTo>
                      <a:lnTo>
                        <a:pt x="184" y="166"/>
                      </a:lnTo>
                      <a:lnTo>
                        <a:pt x="188" y="162"/>
                      </a:lnTo>
                      <a:lnTo>
                        <a:pt x="218" y="194"/>
                      </a:lnTo>
                      <a:close/>
                      <a:moveTo>
                        <a:pt x="240" y="118"/>
                      </a:moveTo>
                      <a:lnTo>
                        <a:pt x="266" y="152"/>
                      </a:lnTo>
                      <a:lnTo>
                        <a:pt x="266" y="152"/>
                      </a:lnTo>
                      <a:lnTo>
                        <a:pt x="262" y="156"/>
                      </a:lnTo>
                      <a:lnTo>
                        <a:pt x="236" y="120"/>
                      </a:lnTo>
                      <a:lnTo>
                        <a:pt x="236" y="120"/>
                      </a:lnTo>
                      <a:lnTo>
                        <a:pt x="240" y="118"/>
                      </a:lnTo>
                      <a:lnTo>
                        <a:pt x="240" y="118"/>
                      </a:lnTo>
                      <a:close/>
                      <a:moveTo>
                        <a:pt x="196" y="216"/>
                      </a:moveTo>
                      <a:lnTo>
                        <a:pt x="196" y="216"/>
                      </a:lnTo>
                      <a:lnTo>
                        <a:pt x="192" y="220"/>
                      </a:lnTo>
                      <a:lnTo>
                        <a:pt x="160" y="190"/>
                      </a:lnTo>
                      <a:lnTo>
                        <a:pt x="160" y="190"/>
                      </a:lnTo>
                      <a:lnTo>
                        <a:pt x="164" y="186"/>
                      </a:lnTo>
                      <a:lnTo>
                        <a:pt x="196" y="216"/>
                      </a:lnTo>
                      <a:close/>
                      <a:moveTo>
                        <a:pt x="268" y="98"/>
                      </a:moveTo>
                      <a:lnTo>
                        <a:pt x="292" y="134"/>
                      </a:lnTo>
                      <a:lnTo>
                        <a:pt x="292" y="134"/>
                      </a:lnTo>
                      <a:lnTo>
                        <a:pt x="288" y="138"/>
                      </a:lnTo>
                      <a:lnTo>
                        <a:pt x="264" y="100"/>
                      </a:lnTo>
                      <a:lnTo>
                        <a:pt x="264" y="100"/>
                      </a:lnTo>
                      <a:lnTo>
                        <a:pt x="268" y="98"/>
                      </a:lnTo>
                      <a:lnTo>
                        <a:pt x="268" y="98"/>
                      </a:lnTo>
                      <a:close/>
                      <a:moveTo>
                        <a:pt x="174" y="240"/>
                      </a:moveTo>
                      <a:lnTo>
                        <a:pt x="174" y="240"/>
                      </a:lnTo>
                      <a:lnTo>
                        <a:pt x="172" y="244"/>
                      </a:lnTo>
                      <a:lnTo>
                        <a:pt x="138" y="216"/>
                      </a:lnTo>
                      <a:lnTo>
                        <a:pt x="138" y="216"/>
                      </a:lnTo>
                      <a:lnTo>
                        <a:pt x="140" y="212"/>
                      </a:lnTo>
                      <a:lnTo>
                        <a:pt x="174" y="240"/>
                      </a:lnTo>
                      <a:close/>
                      <a:moveTo>
                        <a:pt x="298" y="80"/>
                      </a:moveTo>
                      <a:lnTo>
                        <a:pt x="320" y="118"/>
                      </a:lnTo>
                      <a:lnTo>
                        <a:pt x="320" y="118"/>
                      </a:lnTo>
                      <a:lnTo>
                        <a:pt x="316" y="120"/>
                      </a:lnTo>
                      <a:lnTo>
                        <a:pt x="292" y="82"/>
                      </a:lnTo>
                      <a:lnTo>
                        <a:pt x="292" y="82"/>
                      </a:lnTo>
                      <a:lnTo>
                        <a:pt x="298" y="80"/>
                      </a:lnTo>
                      <a:lnTo>
                        <a:pt x="298" y="80"/>
                      </a:lnTo>
                      <a:close/>
                      <a:moveTo>
                        <a:pt x="154" y="264"/>
                      </a:moveTo>
                      <a:lnTo>
                        <a:pt x="154" y="264"/>
                      </a:lnTo>
                      <a:lnTo>
                        <a:pt x="152" y="268"/>
                      </a:lnTo>
                      <a:lnTo>
                        <a:pt x="116" y="242"/>
                      </a:lnTo>
                      <a:lnTo>
                        <a:pt x="116" y="242"/>
                      </a:lnTo>
                      <a:lnTo>
                        <a:pt x="120" y="238"/>
                      </a:lnTo>
                      <a:lnTo>
                        <a:pt x="154" y="264"/>
                      </a:lnTo>
                      <a:close/>
                      <a:moveTo>
                        <a:pt x="328" y="64"/>
                      </a:moveTo>
                      <a:lnTo>
                        <a:pt x="348" y="102"/>
                      </a:lnTo>
                      <a:lnTo>
                        <a:pt x="348" y="102"/>
                      </a:lnTo>
                      <a:lnTo>
                        <a:pt x="344" y="104"/>
                      </a:lnTo>
                      <a:lnTo>
                        <a:pt x="322" y="66"/>
                      </a:lnTo>
                      <a:lnTo>
                        <a:pt x="322" y="66"/>
                      </a:lnTo>
                      <a:lnTo>
                        <a:pt x="328" y="64"/>
                      </a:lnTo>
                      <a:lnTo>
                        <a:pt x="328" y="64"/>
                      </a:lnTo>
                      <a:close/>
                      <a:moveTo>
                        <a:pt x="136" y="290"/>
                      </a:moveTo>
                      <a:lnTo>
                        <a:pt x="136" y="290"/>
                      </a:lnTo>
                      <a:lnTo>
                        <a:pt x="134" y="294"/>
                      </a:lnTo>
                      <a:lnTo>
                        <a:pt x="96" y="270"/>
                      </a:lnTo>
                      <a:lnTo>
                        <a:pt x="96" y="270"/>
                      </a:lnTo>
                      <a:lnTo>
                        <a:pt x="100" y="266"/>
                      </a:lnTo>
                      <a:lnTo>
                        <a:pt x="136" y="290"/>
                      </a:lnTo>
                      <a:close/>
                      <a:moveTo>
                        <a:pt x="360" y="48"/>
                      </a:moveTo>
                      <a:lnTo>
                        <a:pt x="376" y="88"/>
                      </a:lnTo>
                      <a:lnTo>
                        <a:pt x="376" y="88"/>
                      </a:lnTo>
                      <a:lnTo>
                        <a:pt x="372" y="92"/>
                      </a:lnTo>
                      <a:lnTo>
                        <a:pt x="354" y="50"/>
                      </a:lnTo>
                      <a:lnTo>
                        <a:pt x="354" y="50"/>
                      </a:lnTo>
                      <a:lnTo>
                        <a:pt x="360" y="48"/>
                      </a:lnTo>
                      <a:lnTo>
                        <a:pt x="360" y="48"/>
                      </a:lnTo>
                      <a:close/>
                      <a:moveTo>
                        <a:pt x="120" y="318"/>
                      </a:moveTo>
                      <a:lnTo>
                        <a:pt x="120" y="318"/>
                      </a:lnTo>
                      <a:lnTo>
                        <a:pt x="116" y="322"/>
                      </a:lnTo>
                      <a:lnTo>
                        <a:pt x="78" y="300"/>
                      </a:lnTo>
                      <a:lnTo>
                        <a:pt x="78" y="300"/>
                      </a:lnTo>
                      <a:lnTo>
                        <a:pt x="82" y="296"/>
                      </a:lnTo>
                      <a:lnTo>
                        <a:pt x="120" y="318"/>
                      </a:lnTo>
                      <a:close/>
                      <a:moveTo>
                        <a:pt x="390" y="36"/>
                      </a:moveTo>
                      <a:lnTo>
                        <a:pt x="406" y="78"/>
                      </a:lnTo>
                      <a:lnTo>
                        <a:pt x="406" y="78"/>
                      </a:lnTo>
                      <a:lnTo>
                        <a:pt x="402" y="78"/>
                      </a:lnTo>
                      <a:lnTo>
                        <a:pt x="386" y="38"/>
                      </a:lnTo>
                      <a:lnTo>
                        <a:pt x="386" y="38"/>
                      </a:lnTo>
                      <a:lnTo>
                        <a:pt x="390" y="36"/>
                      </a:lnTo>
                      <a:lnTo>
                        <a:pt x="390" y="36"/>
                      </a:lnTo>
                      <a:close/>
                      <a:moveTo>
                        <a:pt x="104" y="346"/>
                      </a:moveTo>
                      <a:lnTo>
                        <a:pt x="104" y="346"/>
                      </a:lnTo>
                      <a:lnTo>
                        <a:pt x="102" y="350"/>
                      </a:lnTo>
                      <a:lnTo>
                        <a:pt x="62" y="330"/>
                      </a:lnTo>
                      <a:lnTo>
                        <a:pt x="62" y="330"/>
                      </a:lnTo>
                      <a:lnTo>
                        <a:pt x="66" y="326"/>
                      </a:lnTo>
                      <a:lnTo>
                        <a:pt x="104" y="346"/>
                      </a:lnTo>
                      <a:close/>
                      <a:moveTo>
                        <a:pt x="424" y="24"/>
                      </a:moveTo>
                      <a:lnTo>
                        <a:pt x="436" y="68"/>
                      </a:lnTo>
                      <a:lnTo>
                        <a:pt x="436" y="68"/>
                      </a:lnTo>
                      <a:lnTo>
                        <a:pt x="432" y="68"/>
                      </a:lnTo>
                      <a:lnTo>
                        <a:pt x="418" y="26"/>
                      </a:lnTo>
                      <a:lnTo>
                        <a:pt x="418" y="26"/>
                      </a:lnTo>
                      <a:lnTo>
                        <a:pt x="424" y="24"/>
                      </a:lnTo>
                      <a:lnTo>
                        <a:pt x="424" y="24"/>
                      </a:lnTo>
                      <a:close/>
                      <a:moveTo>
                        <a:pt x="90" y="374"/>
                      </a:moveTo>
                      <a:lnTo>
                        <a:pt x="90" y="374"/>
                      </a:lnTo>
                      <a:lnTo>
                        <a:pt x="88" y="378"/>
                      </a:lnTo>
                      <a:lnTo>
                        <a:pt x="48" y="362"/>
                      </a:lnTo>
                      <a:lnTo>
                        <a:pt x="48" y="362"/>
                      </a:lnTo>
                      <a:lnTo>
                        <a:pt x="50" y="356"/>
                      </a:lnTo>
                      <a:lnTo>
                        <a:pt x="90" y="374"/>
                      </a:lnTo>
                      <a:close/>
                      <a:moveTo>
                        <a:pt x="456" y="16"/>
                      </a:moveTo>
                      <a:lnTo>
                        <a:pt x="466" y="58"/>
                      </a:lnTo>
                      <a:lnTo>
                        <a:pt x="466" y="58"/>
                      </a:lnTo>
                      <a:lnTo>
                        <a:pt x="462" y="60"/>
                      </a:lnTo>
                      <a:lnTo>
                        <a:pt x="450" y="18"/>
                      </a:lnTo>
                      <a:lnTo>
                        <a:pt x="450" y="18"/>
                      </a:lnTo>
                      <a:lnTo>
                        <a:pt x="456" y="16"/>
                      </a:lnTo>
                      <a:lnTo>
                        <a:pt x="456" y="16"/>
                      </a:lnTo>
                      <a:close/>
                      <a:moveTo>
                        <a:pt x="78" y="404"/>
                      </a:moveTo>
                      <a:lnTo>
                        <a:pt x="78" y="404"/>
                      </a:lnTo>
                      <a:lnTo>
                        <a:pt x="78" y="408"/>
                      </a:lnTo>
                      <a:lnTo>
                        <a:pt x="36" y="394"/>
                      </a:lnTo>
                      <a:lnTo>
                        <a:pt x="36" y="394"/>
                      </a:lnTo>
                      <a:lnTo>
                        <a:pt x="38" y="388"/>
                      </a:lnTo>
                      <a:lnTo>
                        <a:pt x="78" y="404"/>
                      </a:lnTo>
                      <a:close/>
                      <a:moveTo>
                        <a:pt x="490" y="8"/>
                      </a:moveTo>
                      <a:lnTo>
                        <a:pt x="498" y="52"/>
                      </a:lnTo>
                      <a:lnTo>
                        <a:pt x="498" y="52"/>
                      </a:lnTo>
                      <a:lnTo>
                        <a:pt x="492" y="54"/>
                      </a:lnTo>
                      <a:lnTo>
                        <a:pt x="484" y="10"/>
                      </a:lnTo>
                      <a:lnTo>
                        <a:pt x="484" y="10"/>
                      </a:lnTo>
                      <a:lnTo>
                        <a:pt x="490" y="8"/>
                      </a:lnTo>
                      <a:lnTo>
                        <a:pt x="490" y="8"/>
                      </a:lnTo>
                      <a:close/>
                      <a:moveTo>
                        <a:pt x="68" y="434"/>
                      </a:moveTo>
                      <a:lnTo>
                        <a:pt x="68" y="434"/>
                      </a:lnTo>
                      <a:lnTo>
                        <a:pt x="68" y="438"/>
                      </a:lnTo>
                      <a:lnTo>
                        <a:pt x="26" y="426"/>
                      </a:lnTo>
                      <a:lnTo>
                        <a:pt x="26" y="426"/>
                      </a:lnTo>
                      <a:lnTo>
                        <a:pt x="26" y="422"/>
                      </a:lnTo>
                      <a:lnTo>
                        <a:pt x="68" y="434"/>
                      </a:lnTo>
                      <a:close/>
                      <a:moveTo>
                        <a:pt x="524" y="4"/>
                      </a:moveTo>
                      <a:lnTo>
                        <a:pt x="530" y="48"/>
                      </a:lnTo>
                      <a:lnTo>
                        <a:pt x="530" y="48"/>
                      </a:lnTo>
                      <a:lnTo>
                        <a:pt x="524" y="48"/>
                      </a:lnTo>
                      <a:lnTo>
                        <a:pt x="518" y="4"/>
                      </a:lnTo>
                      <a:lnTo>
                        <a:pt x="518" y="4"/>
                      </a:lnTo>
                      <a:lnTo>
                        <a:pt x="524" y="4"/>
                      </a:lnTo>
                      <a:lnTo>
                        <a:pt x="524" y="4"/>
                      </a:lnTo>
                      <a:close/>
                      <a:moveTo>
                        <a:pt x="60" y="464"/>
                      </a:moveTo>
                      <a:lnTo>
                        <a:pt x="60" y="464"/>
                      </a:lnTo>
                      <a:lnTo>
                        <a:pt x="60" y="470"/>
                      </a:lnTo>
                      <a:lnTo>
                        <a:pt x="16" y="460"/>
                      </a:lnTo>
                      <a:lnTo>
                        <a:pt x="16" y="460"/>
                      </a:lnTo>
                      <a:lnTo>
                        <a:pt x="18" y="454"/>
                      </a:lnTo>
                      <a:lnTo>
                        <a:pt x="60" y="464"/>
                      </a:lnTo>
                      <a:close/>
                      <a:moveTo>
                        <a:pt x="558" y="0"/>
                      </a:moveTo>
                      <a:lnTo>
                        <a:pt x="560" y="44"/>
                      </a:lnTo>
                      <a:lnTo>
                        <a:pt x="560" y="44"/>
                      </a:lnTo>
                      <a:lnTo>
                        <a:pt x="556" y="44"/>
                      </a:lnTo>
                      <a:lnTo>
                        <a:pt x="552" y="0"/>
                      </a:lnTo>
                      <a:lnTo>
                        <a:pt x="552" y="0"/>
                      </a:lnTo>
                      <a:lnTo>
                        <a:pt x="558" y="0"/>
                      </a:lnTo>
                      <a:lnTo>
                        <a:pt x="558" y="0"/>
                      </a:lnTo>
                      <a:close/>
                      <a:moveTo>
                        <a:pt x="54" y="496"/>
                      </a:moveTo>
                      <a:lnTo>
                        <a:pt x="54" y="496"/>
                      </a:lnTo>
                      <a:lnTo>
                        <a:pt x="52" y="500"/>
                      </a:lnTo>
                      <a:lnTo>
                        <a:pt x="10" y="494"/>
                      </a:lnTo>
                      <a:lnTo>
                        <a:pt x="10" y="494"/>
                      </a:lnTo>
                      <a:lnTo>
                        <a:pt x="10" y="488"/>
                      </a:lnTo>
                      <a:lnTo>
                        <a:pt x="54" y="496"/>
                      </a:lnTo>
                      <a:close/>
                      <a:moveTo>
                        <a:pt x="592" y="0"/>
                      </a:moveTo>
                      <a:lnTo>
                        <a:pt x="592" y="44"/>
                      </a:lnTo>
                      <a:lnTo>
                        <a:pt x="592" y="44"/>
                      </a:lnTo>
                      <a:lnTo>
                        <a:pt x="588" y="44"/>
                      </a:lnTo>
                      <a:lnTo>
                        <a:pt x="586" y="0"/>
                      </a:lnTo>
                      <a:lnTo>
                        <a:pt x="586" y="0"/>
                      </a:lnTo>
                      <a:lnTo>
                        <a:pt x="592" y="0"/>
                      </a:lnTo>
                      <a:lnTo>
                        <a:pt x="592" y="0"/>
                      </a:lnTo>
                      <a:close/>
                      <a:moveTo>
                        <a:pt x="50" y="528"/>
                      </a:moveTo>
                      <a:lnTo>
                        <a:pt x="50" y="528"/>
                      </a:lnTo>
                      <a:lnTo>
                        <a:pt x="48" y="532"/>
                      </a:lnTo>
                      <a:lnTo>
                        <a:pt x="4" y="528"/>
                      </a:lnTo>
                      <a:lnTo>
                        <a:pt x="4" y="528"/>
                      </a:lnTo>
                      <a:lnTo>
                        <a:pt x="6" y="522"/>
                      </a:lnTo>
                      <a:lnTo>
                        <a:pt x="50" y="528"/>
                      </a:lnTo>
                      <a:close/>
                      <a:moveTo>
                        <a:pt x="626" y="0"/>
                      </a:moveTo>
                      <a:lnTo>
                        <a:pt x="624" y="44"/>
                      </a:lnTo>
                      <a:lnTo>
                        <a:pt x="624" y="44"/>
                      </a:lnTo>
                      <a:lnTo>
                        <a:pt x="620" y="44"/>
                      </a:lnTo>
                      <a:lnTo>
                        <a:pt x="620" y="0"/>
                      </a:lnTo>
                      <a:lnTo>
                        <a:pt x="620" y="0"/>
                      </a:lnTo>
                      <a:lnTo>
                        <a:pt x="626" y="0"/>
                      </a:lnTo>
                      <a:lnTo>
                        <a:pt x="626" y="0"/>
                      </a:lnTo>
                      <a:close/>
                      <a:moveTo>
                        <a:pt x="46" y="558"/>
                      </a:moveTo>
                      <a:lnTo>
                        <a:pt x="46" y="558"/>
                      </a:lnTo>
                      <a:lnTo>
                        <a:pt x="46" y="564"/>
                      </a:lnTo>
                      <a:lnTo>
                        <a:pt x="2" y="562"/>
                      </a:lnTo>
                      <a:lnTo>
                        <a:pt x="2" y="562"/>
                      </a:lnTo>
                      <a:lnTo>
                        <a:pt x="2" y="556"/>
                      </a:lnTo>
                      <a:lnTo>
                        <a:pt x="46" y="558"/>
                      </a:lnTo>
                      <a:close/>
                      <a:moveTo>
                        <a:pt x="660" y="2"/>
                      </a:moveTo>
                      <a:lnTo>
                        <a:pt x="656" y="46"/>
                      </a:lnTo>
                      <a:lnTo>
                        <a:pt x="656" y="46"/>
                      </a:lnTo>
                      <a:lnTo>
                        <a:pt x="650" y="46"/>
                      </a:lnTo>
                      <a:lnTo>
                        <a:pt x="656" y="2"/>
                      </a:lnTo>
                      <a:lnTo>
                        <a:pt x="656" y="2"/>
                      </a:lnTo>
                      <a:lnTo>
                        <a:pt x="660" y="2"/>
                      </a:lnTo>
                      <a:lnTo>
                        <a:pt x="660" y="2"/>
                      </a:lnTo>
                      <a:close/>
                      <a:moveTo>
                        <a:pt x="44" y="590"/>
                      </a:moveTo>
                      <a:lnTo>
                        <a:pt x="44" y="590"/>
                      </a:lnTo>
                      <a:lnTo>
                        <a:pt x="44" y="596"/>
                      </a:lnTo>
                      <a:lnTo>
                        <a:pt x="0" y="596"/>
                      </a:lnTo>
                      <a:lnTo>
                        <a:pt x="0" y="596"/>
                      </a:lnTo>
                      <a:lnTo>
                        <a:pt x="0" y="590"/>
                      </a:lnTo>
                      <a:lnTo>
                        <a:pt x="44" y="590"/>
                      </a:lnTo>
                      <a:close/>
                      <a:moveTo>
                        <a:pt x="694" y="8"/>
                      </a:moveTo>
                      <a:lnTo>
                        <a:pt x="688" y="52"/>
                      </a:lnTo>
                      <a:lnTo>
                        <a:pt x="688" y="52"/>
                      </a:lnTo>
                      <a:lnTo>
                        <a:pt x="682" y="50"/>
                      </a:lnTo>
                      <a:lnTo>
                        <a:pt x="690" y="6"/>
                      </a:lnTo>
                      <a:lnTo>
                        <a:pt x="690" y="6"/>
                      </a:lnTo>
                      <a:lnTo>
                        <a:pt x="694" y="8"/>
                      </a:lnTo>
                      <a:lnTo>
                        <a:pt x="694" y="8"/>
                      </a:lnTo>
                      <a:close/>
                      <a:moveTo>
                        <a:pt x="46" y="622"/>
                      </a:moveTo>
                      <a:lnTo>
                        <a:pt x="46" y="622"/>
                      </a:lnTo>
                      <a:lnTo>
                        <a:pt x="46" y="628"/>
                      </a:lnTo>
                      <a:lnTo>
                        <a:pt x="2" y="630"/>
                      </a:lnTo>
                      <a:lnTo>
                        <a:pt x="2" y="630"/>
                      </a:lnTo>
                      <a:lnTo>
                        <a:pt x="2" y="624"/>
                      </a:lnTo>
                      <a:lnTo>
                        <a:pt x="46" y="622"/>
                      </a:lnTo>
                      <a:close/>
                      <a:moveTo>
                        <a:pt x="728" y="14"/>
                      </a:moveTo>
                      <a:lnTo>
                        <a:pt x="718" y="58"/>
                      </a:lnTo>
                      <a:lnTo>
                        <a:pt x="718" y="58"/>
                      </a:lnTo>
                      <a:lnTo>
                        <a:pt x="714" y="56"/>
                      </a:lnTo>
                      <a:lnTo>
                        <a:pt x="722" y="12"/>
                      </a:lnTo>
                      <a:lnTo>
                        <a:pt x="722" y="12"/>
                      </a:lnTo>
                      <a:lnTo>
                        <a:pt x="728" y="14"/>
                      </a:lnTo>
                      <a:lnTo>
                        <a:pt x="728" y="14"/>
                      </a:lnTo>
                      <a:close/>
                      <a:moveTo>
                        <a:pt x="48" y="654"/>
                      </a:moveTo>
                      <a:lnTo>
                        <a:pt x="48" y="654"/>
                      </a:lnTo>
                      <a:lnTo>
                        <a:pt x="48" y="660"/>
                      </a:lnTo>
                      <a:lnTo>
                        <a:pt x="4" y="664"/>
                      </a:lnTo>
                      <a:lnTo>
                        <a:pt x="4" y="664"/>
                      </a:lnTo>
                      <a:lnTo>
                        <a:pt x="4" y="658"/>
                      </a:lnTo>
                      <a:lnTo>
                        <a:pt x="48" y="654"/>
                      </a:lnTo>
                      <a:close/>
                      <a:moveTo>
                        <a:pt x="762" y="22"/>
                      </a:moveTo>
                      <a:lnTo>
                        <a:pt x="750" y="66"/>
                      </a:lnTo>
                      <a:lnTo>
                        <a:pt x="750" y="66"/>
                      </a:lnTo>
                      <a:lnTo>
                        <a:pt x="744" y="64"/>
                      </a:lnTo>
                      <a:lnTo>
                        <a:pt x="756" y="22"/>
                      </a:lnTo>
                      <a:lnTo>
                        <a:pt x="756" y="22"/>
                      </a:lnTo>
                      <a:lnTo>
                        <a:pt x="762" y="22"/>
                      </a:lnTo>
                      <a:lnTo>
                        <a:pt x="762" y="22"/>
                      </a:lnTo>
                      <a:close/>
                      <a:moveTo>
                        <a:pt x="52" y="686"/>
                      </a:moveTo>
                      <a:lnTo>
                        <a:pt x="52" y="686"/>
                      </a:lnTo>
                      <a:lnTo>
                        <a:pt x="54" y="690"/>
                      </a:lnTo>
                      <a:lnTo>
                        <a:pt x="10" y="698"/>
                      </a:lnTo>
                      <a:lnTo>
                        <a:pt x="10" y="698"/>
                      </a:lnTo>
                      <a:lnTo>
                        <a:pt x="8" y="692"/>
                      </a:lnTo>
                      <a:lnTo>
                        <a:pt x="52" y="686"/>
                      </a:lnTo>
                      <a:close/>
                      <a:moveTo>
                        <a:pt x="794" y="34"/>
                      </a:moveTo>
                      <a:lnTo>
                        <a:pt x="780" y="74"/>
                      </a:lnTo>
                      <a:lnTo>
                        <a:pt x="780" y="74"/>
                      </a:lnTo>
                      <a:lnTo>
                        <a:pt x="774" y="74"/>
                      </a:lnTo>
                      <a:lnTo>
                        <a:pt x="790" y="32"/>
                      </a:lnTo>
                      <a:lnTo>
                        <a:pt x="790" y="32"/>
                      </a:lnTo>
                      <a:lnTo>
                        <a:pt x="794" y="34"/>
                      </a:lnTo>
                      <a:lnTo>
                        <a:pt x="794" y="34"/>
                      </a:lnTo>
                      <a:close/>
                      <a:moveTo>
                        <a:pt x="58" y="716"/>
                      </a:moveTo>
                      <a:lnTo>
                        <a:pt x="58" y="716"/>
                      </a:lnTo>
                      <a:lnTo>
                        <a:pt x="60" y="722"/>
                      </a:lnTo>
                      <a:lnTo>
                        <a:pt x="16" y="732"/>
                      </a:lnTo>
                      <a:lnTo>
                        <a:pt x="16" y="732"/>
                      </a:lnTo>
                      <a:lnTo>
                        <a:pt x="16" y="726"/>
                      </a:lnTo>
                      <a:lnTo>
                        <a:pt x="58" y="716"/>
                      </a:lnTo>
                      <a:close/>
                      <a:moveTo>
                        <a:pt x="826" y="46"/>
                      </a:moveTo>
                      <a:lnTo>
                        <a:pt x="810" y="86"/>
                      </a:lnTo>
                      <a:lnTo>
                        <a:pt x="810" y="86"/>
                      </a:lnTo>
                      <a:lnTo>
                        <a:pt x="804" y="84"/>
                      </a:lnTo>
                      <a:lnTo>
                        <a:pt x="822" y="44"/>
                      </a:lnTo>
                      <a:lnTo>
                        <a:pt x="822" y="44"/>
                      </a:lnTo>
                      <a:lnTo>
                        <a:pt x="826" y="46"/>
                      </a:lnTo>
                      <a:lnTo>
                        <a:pt x="826" y="46"/>
                      </a:lnTo>
                      <a:close/>
                      <a:moveTo>
                        <a:pt x="66" y="748"/>
                      </a:moveTo>
                      <a:lnTo>
                        <a:pt x="66" y="748"/>
                      </a:lnTo>
                      <a:lnTo>
                        <a:pt x="68" y="752"/>
                      </a:lnTo>
                      <a:lnTo>
                        <a:pt x="26" y="764"/>
                      </a:lnTo>
                      <a:lnTo>
                        <a:pt x="26" y="764"/>
                      </a:lnTo>
                      <a:lnTo>
                        <a:pt x="24" y="760"/>
                      </a:lnTo>
                      <a:lnTo>
                        <a:pt x="66" y="748"/>
                      </a:lnTo>
                      <a:close/>
                      <a:moveTo>
                        <a:pt x="858" y="60"/>
                      </a:moveTo>
                      <a:lnTo>
                        <a:pt x="838" y="100"/>
                      </a:lnTo>
                      <a:lnTo>
                        <a:pt x="838" y="100"/>
                      </a:lnTo>
                      <a:lnTo>
                        <a:pt x="834" y="98"/>
                      </a:lnTo>
                      <a:lnTo>
                        <a:pt x="852" y="58"/>
                      </a:lnTo>
                      <a:lnTo>
                        <a:pt x="852" y="58"/>
                      </a:lnTo>
                      <a:lnTo>
                        <a:pt x="858" y="60"/>
                      </a:lnTo>
                      <a:lnTo>
                        <a:pt x="858" y="60"/>
                      </a:lnTo>
                      <a:close/>
                      <a:moveTo>
                        <a:pt x="76" y="778"/>
                      </a:moveTo>
                      <a:lnTo>
                        <a:pt x="76" y="778"/>
                      </a:lnTo>
                      <a:lnTo>
                        <a:pt x="78" y="782"/>
                      </a:lnTo>
                      <a:lnTo>
                        <a:pt x="36" y="798"/>
                      </a:lnTo>
                      <a:lnTo>
                        <a:pt x="36" y="798"/>
                      </a:lnTo>
                      <a:lnTo>
                        <a:pt x="34" y="792"/>
                      </a:lnTo>
                      <a:lnTo>
                        <a:pt x="76" y="778"/>
                      </a:lnTo>
                      <a:close/>
                      <a:moveTo>
                        <a:pt x="888" y="76"/>
                      </a:moveTo>
                      <a:lnTo>
                        <a:pt x="866" y="114"/>
                      </a:lnTo>
                      <a:lnTo>
                        <a:pt x="866" y="114"/>
                      </a:lnTo>
                      <a:lnTo>
                        <a:pt x="862" y="112"/>
                      </a:lnTo>
                      <a:lnTo>
                        <a:pt x="884" y="74"/>
                      </a:lnTo>
                      <a:lnTo>
                        <a:pt x="884" y="74"/>
                      </a:lnTo>
                      <a:lnTo>
                        <a:pt x="888" y="76"/>
                      </a:lnTo>
                      <a:lnTo>
                        <a:pt x="888" y="76"/>
                      </a:lnTo>
                      <a:close/>
                      <a:moveTo>
                        <a:pt x="88" y="808"/>
                      </a:moveTo>
                      <a:lnTo>
                        <a:pt x="88" y="808"/>
                      </a:lnTo>
                      <a:lnTo>
                        <a:pt x="90" y="812"/>
                      </a:lnTo>
                      <a:lnTo>
                        <a:pt x="48" y="830"/>
                      </a:lnTo>
                      <a:lnTo>
                        <a:pt x="48" y="830"/>
                      </a:lnTo>
                      <a:lnTo>
                        <a:pt x="46" y="824"/>
                      </a:lnTo>
                      <a:lnTo>
                        <a:pt x="88" y="808"/>
                      </a:lnTo>
                      <a:close/>
                      <a:moveTo>
                        <a:pt x="918" y="94"/>
                      </a:moveTo>
                      <a:lnTo>
                        <a:pt x="894" y="130"/>
                      </a:lnTo>
                      <a:lnTo>
                        <a:pt x="894" y="130"/>
                      </a:lnTo>
                      <a:lnTo>
                        <a:pt x="890" y="128"/>
                      </a:lnTo>
                      <a:lnTo>
                        <a:pt x="914" y="90"/>
                      </a:lnTo>
                      <a:lnTo>
                        <a:pt x="914" y="90"/>
                      </a:lnTo>
                      <a:lnTo>
                        <a:pt x="918" y="94"/>
                      </a:lnTo>
                      <a:lnTo>
                        <a:pt x="918" y="94"/>
                      </a:lnTo>
                      <a:close/>
                      <a:moveTo>
                        <a:pt x="100" y="836"/>
                      </a:moveTo>
                      <a:lnTo>
                        <a:pt x="100" y="836"/>
                      </a:lnTo>
                      <a:lnTo>
                        <a:pt x="102" y="840"/>
                      </a:lnTo>
                      <a:lnTo>
                        <a:pt x="64" y="860"/>
                      </a:lnTo>
                      <a:lnTo>
                        <a:pt x="64" y="860"/>
                      </a:lnTo>
                      <a:lnTo>
                        <a:pt x="60" y="856"/>
                      </a:lnTo>
                      <a:lnTo>
                        <a:pt x="100" y="836"/>
                      </a:lnTo>
                      <a:close/>
                      <a:moveTo>
                        <a:pt x="946" y="112"/>
                      </a:moveTo>
                      <a:lnTo>
                        <a:pt x="920" y="148"/>
                      </a:lnTo>
                      <a:lnTo>
                        <a:pt x="920" y="148"/>
                      </a:lnTo>
                      <a:lnTo>
                        <a:pt x="916" y="146"/>
                      </a:lnTo>
                      <a:lnTo>
                        <a:pt x="942" y="110"/>
                      </a:lnTo>
                      <a:lnTo>
                        <a:pt x="942" y="110"/>
                      </a:lnTo>
                      <a:lnTo>
                        <a:pt x="946" y="112"/>
                      </a:lnTo>
                      <a:lnTo>
                        <a:pt x="946" y="112"/>
                      </a:lnTo>
                      <a:close/>
                      <a:moveTo>
                        <a:pt x="116" y="864"/>
                      </a:moveTo>
                      <a:lnTo>
                        <a:pt x="116" y="864"/>
                      </a:lnTo>
                      <a:lnTo>
                        <a:pt x="118" y="868"/>
                      </a:lnTo>
                      <a:lnTo>
                        <a:pt x="80" y="890"/>
                      </a:lnTo>
                      <a:lnTo>
                        <a:pt x="80" y="890"/>
                      </a:lnTo>
                      <a:lnTo>
                        <a:pt x="76" y="886"/>
                      </a:lnTo>
                      <a:lnTo>
                        <a:pt x="116" y="864"/>
                      </a:lnTo>
                      <a:close/>
                      <a:moveTo>
                        <a:pt x="974" y="134"/>
                      </a:moveTo>
                      <a:lnTo>
                        <a:pt x="946" y="168"/>
                      </a:lnTo>
                      <a:lnTo>
                        <a:pt x="946" y="168"/>
                      </a:lnTo>
                      <a:lnTo>
                        <a:pt x="942" y="164"/>
                      </a:lnTo>
                      <a:lnTo>
                        <a:pt x="968" y="130"/>
                      </a:lnTo>
                      <a:lnTo>
                        <a:pt x="968" y="130"/>
                      </a:lnTo>
                      <a:lnTo>
                        <a:pt x="974" y="134"/>
                      </a:lnTo>
                      <a:lnTo>
                        <a:pt x="974" y="134"/>
                      </a:lnTo>
                      <a:close/>
                      <a:moveTo>
                        <a:pt x="132" y="892"/>
                      </a:moveTo>
                      <a:lnTo>
                        <a:pt x="132" y="892"/>
                      </a:lnTo>
                      <a:lnTo>
                        <a:pt x="134" y="896"/>
                      </a:lnTo>
                      <a:lnTo>
                        <a:pt x="98" y="920"/>
                      </a:lnTo>
                      <a:lnTo>
                        <a:pt x="98" y="920"/>
                      </a:lnTo>
                      <a:lnTo>
                        <a:pt x="94" y="916"/>
                      </a:lnTo>
                      <a:lnTo>
                        <a:pt x="132" y="892"/>
                      </a:lnTo>
                      <a:close/>
                      <a:moveTo>
                        <a:pt x="1000" y="156"/>
                      </a:moveTo>
                      <a:lnTo>
                        <a:pt x="970" y="188"/>
                      </a:lnTo>
                      <a:lnTo>
                        <a:pt x="970" y="188"/>
                      </a:lnTo>
                      <a:lnTo>
                        <a:pt x="966" y="186"/>
                      </a:lnTo>
                      <a:lnTo>
                        <a:pt x="996" y="152"/>
                      </a:lnTo>
                      <a:lnTo>
                        <a:pt x="996" y="152"/>
                      </a:lnTo>
                      <a:lnTo>
                        <a:pt x="1000" y="156"/>
                      </a:lnTo>
                      <a:lnTo>
                        <a:pt x="1000" y="156"/>
                      </a:lnTo>
                      <a:close/>
                      <a:moveTo>
                        <a:pt x="150" y="918"/>
                      </a:moveTo>
                      <a:lnTo>
                        <a:pt x="150" y="918"/>
                      </a:lnTo>
                      <a:lnTo>
                        <a:pt x="152" y="922"/>
                      </a:lnTo>
                      <a:lnTo>
                        <a:pt x="118" y="948"/>
                      </a:lnTo>
                      <a:lnTo>
                        <a:pt x="118" y="948"/>
                      </a:lnTo>
                      <a:lnTo>
                        <a:pt x="114" y="944"/>
                      </a:lnTo>
                      <a:lnTo>
                        <a:pt x="150" y="918"/>
                      </a:lnTo>
                      <a:close/>
                      <a:moveTo>
                        <a:pt x="1024" y="180"/>
                      </a:moveTo>
                      <a:lnTo>
                        <a:pt x="992" y="212"/>
                      </a:lnTo>
                      <a:lnTo>
                        <a:pt x="992" y="212"/>
                      </a:lnTo>
                      <a:lnTo>
                        <a:pt x="988" y="208"/>
                      </a:lnTo>
                      <a:lnTo>
                        <a:pt x="1020" y="176"/>
                      </a:lnTo>
                      <a:lnTo>
                        <a:pt x="1020" y="176"/>
                      </a:lnTo>
                      <a:lnTo>
                        <a:pt x="1024" y="180"/>
                      </a:lnTo>
                      <a:lnTo>
                        <a:pt x="1024" y="180"/>
                      </a:lnTo>
                      <a:close/>
                      <a:moveTo>
                        <a:pt x="168" y="942"/>
                      </a:moveTo>
                      <a:lnTo>
                        <a:pt x="168" y="942"/>
                      </a:lnTo>
                      <a:lnTo>
                        <a:pt x="172" y="946"/>
                      </a:lnTo>
                      <a:lnTo>
                        <a:pt x="138" y="976"/>
                      </a:lnTo>
                      <a:lnTo>
                        <a:pt x="138" y="976"/>
                      </a:lnTo>
                      <a:lnTo>
                        <a:pt x="134" y="970"/>
                      </a:lnTo>
                      <a:lnTo>
                        <a:pt x="168" y="942"/>
                      </a:lnTo>
                      <a:close/>
                      <a:moveTo>
                        <a:pt x="1046" y="206"/>
                      </a:moveTo>
                      <a:lnTo>
                        <a:pt x="1014" y="234"/>
                      </a:lnTo>
                      <a:lnTo>
                        <a:pt x="1014" y="234"/>
                      </a:lnTo>
                      <a:lnTo>
                        <a:pt x="1010" y="230"/>
                      </a:lnTo>
                      <a:lnTo>
                        <a:pt x="1044" y="202"/>
                      </a:lnTo>
                      <a:lnTo>
                        <a:pt x="1044" y="202"/>
                      </a:lnTo>
                      <a:lnTo>
                        <a:pt x="1046" y="206"/>
                      </a:lnTo>
                      <a:lnTo>
                        <a:pt x="1046" y="206"/>
                      </a:lnTo>
                      <a:close/>
                      <a:moveTo>
                        <a:pt x="194" y="970"/>
                      </a:moveTo>
                      <a:lnTo>
                        <a:pt x="160" y="1000"/>
                      </a:lnTo>
                      <a:lnTo>
                        <a:pt x="160" y="1000"/>
                      </a:lnTo>
                      <a:lnTo>
                        <a:pt x="158" y="996"/>
                      </a:lnTo>
                      <a:lnTo>
                        <a:pt x="190" y="966"/>
                      </a:lnTo>
                      <a:lnTo>
                        <a:pt x="190" y="966"/>
                      </a:lnTo>
                      <a:lnTo>
                        <a:pt x="194" y="970"/>
                      </a:lnTo>
                      <a:lnTo>
                        <a:pt x="194" y="970"/>
                      </a:lnTo>
                      <a:close/>
                      <a:moveTo>
                        <a:pt x="1064" y="228"/>
                      </a:moveTo>
                      <a:lnTo>
                        <a:pt x="1064" y="228"/>
                      </a:lnTo>
                      <a:lnTo>
                        <a:pt x="1068" y="232"/>
                      </a:lnTo>
                      <a:lnTo>
                        <a:pt x="1034" y="258"/>
                      </a:lnTo>
                      <a:lnTo>
                        <a:pt x="1034" y="258"/>
                      </a:lnTo>
                      <a:lnTo>
                        <a:pt x="1030" y="254"/>
                      </a:lnTo>
                      <a:lnTo>
                        <a:pt x="1064" y="228"/>
                      </a:lnTo>
                      <a:close/>
                      <a:moveTo>
                        <a:pt x="216" y="994"/>
                      </a:moveTo>
                      <a:lnTo>
                        <a:pt x="186" y="1026"/>
                      </a:lnTo>
                      <a:lnTo>
                        <a:pt x="186" y="1026"/>
                      </a:lnTo>
                      <a:lnTo>
                        <a:pt x="180" y="1022"/>
                      </a:lnTo>
                      <a:lnTo>
                        <a:pt x="212" y="990"/>
                      </a:lnTo>
                      <a:lnTo>
                        <a:pt x="212" y="990"/>
                      </a:lnTo>
                      <a:lnTo>
                        <a:pt x="216" y="994"/>
                      </a:lnTo>
                      <a:lnTo>
                        <a:pt x="216" y="994"/>
                      </a:lnTo>
                      <a:close/>
                      <a:moveTo>
                        <a:pt x="1084" y="254"/>
                      </a:moveTo>
                      <a:lnTo>
                        <a:pt x="1084" y="254"/>
                      </a:lnTo>
                      <a:lnTo>
                        <a:pt x="1088" y="260"/>
                      </a:lnTo>
                      <a:lnTo>
                        <a:pt x="1052" y="284"/>
                      </a:lnTo>
                      <a:lnTo>
                        <a:pt x="1052" y="284"/>
                      </a:lnTo>
                      <a:lnTo>
                        <a:pt x="1048" y="280"/>
                      </a:lnTo>
                      <a:lnTo>
                        <a:pt x="1084" y="254"/>
                      </a:lnTo>
                      <a:close/>
                      <a:moveTo>
                        <a:pt x="240" y="1014"/>
                      </a:moveTo>
                      <a:lnTo>
                        <a:pt x="210" y="1048"/>
                      </a:lnTo>
                      <a:lnTo>
                        <a:pt x="210" y="1048"/>
                      </a:lnTo>
                      <a:lnTo>
                        <a:pt x="206" y="1044"/>
                      </a:lnTo>
                      <a:lnTo>
                        <a:pt x="236" y="1012"/>
                      </a:lnTo>
                      <a:lnTo>
                        <a:pt x="236" y="1012"/>
                      </a:lnTo>
                      <a:lnTo>
                        <a:pt x="240" y="1014"/>
                      </a:lnTo>
                      <a:lnTo>
                        <a:pt x="240" y="1014"/>
                      </a:lnTo>
                      <a:close/>
                      <a:moveTo>
                        <a:pt x="1104" y="284"/>
                      </a:moveTo>
                      <a:lnTo>
                        <a:pt x="1104" y="284"/>
                      </a:lnTo>
                      <a:lnTo>
                        <a:pt x="1106" y="288"/>
                      </a:lnTo>
                      <a:lnTo>
                        <a:pt x="1068" y="312"/>
                      </a:lnTo>
                      <a:lnTo>
                        <a:pt x="1068" y="312"/>
                      </a:lnTo>
                      <a:lnTo>
                        <a:pt x="1066" y="306"/>
                      </a:lnTo>
                      <a:lnTo>
                        <a:pt x="1104" y="284"/>
                      </a:lnTo>
                      <a:close/>
                      <a:moveTo>
                        <a:pt x="264" y="1034"/>
                      </a:moveTo>
                      <a:lnTo>
                        <a:pt x="238" y="1070"/>
                      </a:lnTo>
                      <a:lnTo>
                        <a:pt x="238" y="1070"/>
                      </a:lnTo>
                      <a:lnTo>
                        <a:pt x="232" y="1066"/>
                      </a:lnTo>
                      <a:lnTo>
                        <a:pt x="260" y="1032"/>
                      </a:lnTo>
                      <a:lnTo>
                        <a:pt x="260" y="1032"/>
                      </a:lnTo>
                      <a:lnTo>
                        <a:pt x="264" y="1034"/>
                      </a:lnTo>
                      <a:lnTo>
                        <a:pt x="264" y="1034"/>
                      </a:lnTo>
                      <a:close/>
                      <a:moveTo>
                        <a:pt x="1120" y="314"/>
                      </a:moveTo>
                      <a:lnTo>
                        <a:pt x="1120" y="314"/>
                      </a:lnTo>
                      <a:lnTo>
                        <a:pt x="1124" y="318"/>
                      </a:lnTo>
                      <a:lnTo>
                        <a:pt x="1084" y="338"/>
                      </a:lnTo>
                      <a:lnTo>
                        <a:pt x="1084" y="338"/>
                      </a:lnTo>
                      <a:lnTo>
                        <a:pt x="1082" y="334"/>
                      </a:lnTo>
                      <a:lnTo>
                        <a:pt x="1120" y="314"/>
                      </a:lnTo>
                      <a:close/>
                      <a:moveTo>
                        <a:pt x="290" y="1054"/>
                      </a:moveTo>
                      <a:lnTo>
                        <a:pt x="266" y="1090"/>
                      </a:lnTo>
                      <a:lnTo>
                        <a:pt x="266" y="1090"/>
                      </a:lnTo>
                      <a:lnTo>
                        <a:pt x="260" y="1086"/>
                      </a:lnTo>
                      <a:lnTo>
                        <a:pt x="286" y="1050"/>
                      </a:lnTo>
                      <a:lnTo>
                        <a:pt x="286" y="1050"/>
                      </a:lnTo>
                      <a:lnTo>
                        <a:pt x="290" y="1054"/>
                      </a:lnTo>
                      <a:lnTo>
                        <a:pt x="290" y="1054"/>
                      </a:lnTo>
                      <a:close/>
                      <a:moveTo>
                        <a:pt x="1136" y="344"/>
                      </a:moveTo>
                      <a:lnTo>
                        <a:pt x="1136" y="344"/>
                      </a:lnTo>
                      <a:lnTo>
                        <a:pt x="1138" y="350"/>
                      </a:lnTo>
                      <a:lnTo>
                        <a:pt x="1098" y="368"/>
                      </a:lnTo>
                      <a:lnTo>
                        <a:pt x="1098" y="368"/>
                      </a:lnTo>
                      <a:lnTo>
                        <a:pt x="1096" y="362"/>
                      </a:lnTo>
                      <a:lnTo>
                        <a:pt x="1136" y="344"/>
                      </a:lnTo>
                      <a:close/>
                      <a:moveTo>
                        <a:pt x="316" y="1070"/>
                      </a:moveTo>
                      <a:lnTo>
                        <a:pt x="294" y="1108"/>
                      </a:lnTo>
                      <a:lnTo>
                        <a:pt x="294" y="1108"/>
                      </a:lnTo>
                      <a:lnTo>
                        <a:pt x="290" y="1106"/>
                      </a:lnTo>
                      <a:lnTo>
                        <a:pt x="312" y="1068"/>
                      </a:lnTo>
                      <a:lnTo>
                        <a:pt x="312" y="1068"/>
                      </a:lnTo>
                      <a:lnTo>
                        <a:pt x="316" y="1070"/>
                      </a:lnTo>
                      <a:lnTo>
                        <a:pt x="316" y="1070"/>
                      </a:lnTo>
                      <a:close/>
                      <a:moveTo>
                        <a:pt x="1150" y="376"/>
                      </a:moveTo>
                      <a:lnTo>
                        <a:pt x="1150" y="376"/>
                      </a:lnTo>
                      <a:lnTo>
                        <a:pt x="1152" y="380"/>
                      </a:lnTo>
                      <a:lnTo>
                        <a:pt x="1110" y="396"/>
                      </a:lnTo>
                      <a:lnTo>
                        <a:pt x="1110" y="396"/>
                      </a:lnTo>
                      <a:lnTo>
                        <a:pt x="1108" y="392"/>
                      </a:lnTo>
                      <a:lnTo>
                        <a:pt x="1150" y="376"/>
                      </a:lnTo>
                      <a:close/>
                      <a:moveTo>
                        <a:pt x="344" y="1086"/>
                      </a:moveTo>
                      <a:lnTo>
                        <a:pt x="324" y="1124"/>
                      </a:lnTo>
                      <a:lnTo>
                        <a:pt x="324" y="1124"/>
                      </a:lnTo>
                      <a:lnTo>
                        <a:pt x="320" y="1122"/>
                      </a:lnTo>
                      <a:lnTo>
                        <a:pt x="340" y="1082"/>
                      </a:lnTo>
                      <a:lnTo>
                        <a:pt x="340" y="1082"/>
                      </a:lnTo>
                      <a:lnTo>
                        <a:pt x="344" y="1086"/>
                      </a:lnTo>
                      <a:lnTo>
                        <a:pt x="344" y="1086"/>
                      </a:lnTo>
                      <a:close/>
                      <a:moveTo>
                        <a:pt x="1162" y="408"/>
                      </a:moveTo>
                      <a:lnTo>
                        <a:pt x="1162" y="408"/>
                      </a:lnTo>
                      <a:lnTo>
                        <a:pt x="1164" y="414"/>
                      </a:lnTo>
                      <a:lnTo>
                        <a:pt x="1122" y="426"/>
                      </a:lnTo>
                      <a:lnTo>
                        <a:pt x="1122" y="426"/>
                      </a:lnTo>
                      <a:lnTo>
                        <a:pt x="1120" y="422"/>
                      </a:lnTo>
                      <a:lnTo>
                        <a:pt x="1162" y="408"/>
                      </a:lnTo>
                      <a:close/>
                      <a:moveTo>
                        <a:pt x="374" y="1100"/>
                      </a:moveTo>
                      <a:lnTo>
                        <a:pt x="356" y="1140"/>
                      </a:lnTo>
                      <a:lnTo>
                        <a:pt x="356" y="1140"/>
                      </a:lnTo>
                      <a:lnTo>
                        <a:pt x="350" y="1138"/>
                      </a:lnTo>
                      <a:lnTo>
                        <a:pt x="368" y="1096"/>
                      </a:lnTo>
                      <a:lnTo>
                        <a:pt x="368" y="1096"/>
                      </a:lnTo>
                      <a:lnTo>
                        <a:pt x="374" y="1100"/>
                      </a:lnTo>
                      <a:lnTo>
                        <a:pt x="374" y="1100"/>
                      </a:lnTo>
                      <a:close/>
                      <a:moveTo>
                        <a:pt x="1172" y="440"/>
                      </a:moveTo>
                      <a:lnTo>
                        <a:pt x="1172" y="440"/>
                      </a:lnTo>
                      <a:lnTo>
                        <a:pt x="1172" y="446"/>
                      </a:lnTo>
                      <a:lnTo>
                        <a:pt x="1130" y="456"/>
                      </a:lnTo>
                      <a:lnTo>
                        <a:pt x="1130" y="456"/>
                      </a:lnTo>
                      <a:lnTo>
                        <a:pt x="1128" y="452"/>
                      </a:lnTo>
                      <a:lnTo>
                        <a:pt x="1172" y="440"/>
                      </a:lnTo>
                      <a:close/>
                      <a:moveTo>
                        <a:pt x="402" y="1112"/>
                      </a:moveTo>
                      <a:lnTo>
                        <a:pt x="388" y="1152"/>
                      </a:lnTo>
                      <a:lnTo>
                        <a:pt x="388" y="1152"/>
                      </a:lnTo>
                      <a:lnTo>
                        <a:pt x="382" y="1150"/>
                      </a:lnTo>
                      <a:lnTo>
                        <a:pt x="398" y="1110"/>
                      </a:lnTo>
                      <a:lnTo>
                        <a:pt x="398" y="1110"/>
                      </a:lnTo>
                      <a:lnTo>
                        <a:pt x="402" y="1112"/>
                      </a:lnTo>
                      <a:lnTo>
                        <a:pt x="402" y="1112"/>
                      </a:lnTo>
                      <a:close/>
                      <a:moveTo>
                        <a:pt x="1180" y="474"/>
                      </a:moveTo>
                      <a:lnTo>
                        <a:pt x="1180" y="474"/>
                      </a:lnTo>
                      <a:lnTo>
                        <a:pt x="1180" y="480"/>
                      </a:lnTo>
                      <a:lnTo>
                        <a:pt x="1138" y="488"/>
                      </a:lnTo>
                      <a:lnTo>
                        <a:pt x="1138" y="488"/>
                      </a:lnTo>
                      <a:lnTo>
                        <a:pt x="1136" y="482"/>
                      </a:lnTo>
                      <a:lnTo>
                        <a:pt x="1180" y="474"/>
                      </a:lnTo>
                      <a:close/>
                      <a:moveTo>
                        <a:pt x="434" y="1122"/>
                      </a:moveTo>
                      <a:lnTo>
                        <a:pt x="420" y="1164"/>
                      </a:lnTo>
                      <a:lnTo>
                        <a:pt x="420" y="1164"/>
                      </a:lnTo>
                      <a:lnTo>
                        <a:pt x="414" y="1162"/>
                      </a:lnTo>
                      <a:lnTo>
                        <a:pt x="428" y="1120"/>
                      </a:lnTo>
                      <a:lnTo>
                        <a:pt x="428" y="1120"/>
                      </a:lnTo>
                      <a:lnTo>
                        <a:pt x="434" y="1122"/>
                      </a:lnTo>
                      <a:lnTo>
                        <a:pt x="434" y="1122"/>
                      </a:lnTo>
                      <a:close/>
                      <a:moveTo>
                        <a:pt x="1186" y="508"/>
                      </a:moveTo>
                      <a:lnTo>
                        <a:pt x="1186" y="508"/>
                      </a:lnTo>
                      <a:lnTo>
                        <a:pt x="1186" y="514"/>
                      </a:lnTo>
                      <a:lnTo>
                        <a:pt x="1142" y="520"/>
                      </a:lnTo>
                      <a:lnTo>
                        <a:pt x="1142" y="520"/>
                      </a:lnTo>
                      <a:lnTo>
                        <a:pt x="1142" y="514"/>
                      </a:lnTo>
                      <a:lnTo>
                        <a:pt x="1186" y="508"/>
                      </a:lnTo>
                      <a:close/>
                      <a:moveTo>
                        <a:pt x="464" y="1130"/>
                      </a:moveTo>
                      <a:lnTo>
                        <a:pt x="454" y="1172"/>
                      </a:lnTo>
                      <a:lnTo>
                        <a:pt x="454" y="1172"/>
                      </a:lnTo>
                      <a:lnTo>
                        <a:pt x="448" y="1172"/>
                      </a:lnTo>
                      <a:lnTo>
                        <a:pt x="458" y="1128"/>
                      </a:lnTo>
                      <a:lnTo>
                        <a:pt x="458" y="1128"/>
                      </a:lnTo>
                      <a:lnTo>
                        <a:pt x="464" y="1130"/>
                      </a:lnTo>
                      <a:lnTo>
                        <a:pt x="464" y="1130"/>
                      </a:lnTo>
                      <a:close/>
                      <a:moveTo>
                        <a:pt x="1190" y="542"/>
                      </a:moveTo>
                      <a:lnTo>
                        <a:pt x="1190" y="542"/>
                      </a:lnTo>
                      <a:lnTo>
                        <a:pt x="1190" y="548"/>
                      </a:lnTo>
                      <a:lnTo>
                        <a:pt x="1146" y="550"/>
                      </a:lnTo>
                      <a:lnTo>
                        <a:pt x="1146" y="550"/>
                      </a:lnTo>
                      <a:lnTo>
                        <a:pt x="1146" y="546"/>
                      </a:lnTo>
                      <a:lnTo>
                        <a:pt x="1190" y="542"/>
                      </a:lnTo>
                      <a:close/>
                      <a:moveTo>
                        <a:pt x="494" y="1136"/>
                      </a:moveTo>
                      <a:lnTo>
                        <a:pt x="486" y="1180"/>
                      </a:lnTo>
                      <a:lnTo>
                        <a:pt x="486" y="1180"/>
                      </a:lnTo>
                      <a:lnTo>
                        <a:pt x="482" y="1178"/>
                      </a:lnTo>
                      <a:lnTo>
                        <a:pt x="490" y="1136"/>
                      </a:lnTo>
                      <a:lnTo>
                        <a:pt x="490" y="1136"/>
                      </a:lnTo>
                      <a:lnTo>
                        <a:pt x="494" y="1136"/>
                      </a:lnTo>
                      <a:lnTo>
                        <a:pt x="494" y="1136"/>
                      </a:lnTo>
                      <a:close/>
                      <a:moveTo>
                        <a:pt x="1192" y="576"/>
                      </a:moveTo>
                      <a:lnTo>
                        <a:pt x="1192" y="576"/>
                      </a:lnTo>
                      <a:lnTo>
                        <a:pt x="1192" y="582"/>
                      </a:lnTo>
                      <a:lnTo>
                        <a:pt x="1148" y="582"/>
                      </a:lnTo>
                      <a:lnTo>
                        <a:pt x="1148" y="582"/>
                      </a:lnTo>
                      <a:lnTo>
                        <a:pt x="1148" y="578"/>
                      </a:lnTo>
                      <a:lnTo>
                        <a:pt x="1192" y="576"/>
                      </a:lnTo>
                      <a:close/>
                      <a:moveTo>
                        <a:pt x="526" y="1142"/>
                      </a:moveTo>
                      <a:lnTo>
                        <a:pt x="520" y="1186"/>
                      </a:lnTo>
                      <a:lnTo>
                        <a:pt x="520" y="1186"/>
                      </a:lnTo>
                      <a:lnTo>
                        <a:pt x="514" y="1184"/>
                      </a:lnTo>
                      <a:lnTo>
                        <a:pt x="520" y="1140"/>
                      </a:lnTo>
                      <a:lnTo>
                        <a:pt x="520" y="1140"/>
                      </a:lnTo>
                      <a:lnTo>
                        <a:pt x="526" y="1142"/>
                      </a:lnTo>
                      <a:lnTo>
                        <a:pt x="526" y="1142"/>
                      </a:lnTo>
                      <a:close/>
                      <a:moveTo>
                        <a:pt x="1192" y="610"/>
                      </a:moveTo>
                      <a:lnTo>
                        <a:pt x="1192" y="610"/>
                      </a:lnTo>
                      <a:lnTo>
                        <a:pt x="1192" y="616"/>
                      </a:lnTo>
                      <a:lnTo>
                        <a:pt x="1148" y="614"/>
                      </a:lnTo>
                      <a:lnTo>
                        <a:pt x="1148" y="614"/>
                      </a:lnTo>
                      <a:lnTo>
                        <a:pt x="1148" y="610"/>
                      </a:lnTo>
                      <a:lnTo>
                        <a:pt x="1192" y="610"/>
                      </a:lnTo>
                      <a:close/>
                      <a:moveTo>
                        <a:pt x="558" y="1144"/>
                      </a:moveTo>
                      <a:lnTo>
                        <a:pt x="554" y="1188"/>
                      </a:lnTo>
                      <a:lnTo>
                        <a:pt x="554" y="1188"/>
                      </a:lnTo>
                      <a:lnTo>
                        <a:pt x="550" y="1188"/>
                      </a:lnTo>
                      <a:lnTo>
                        <a:pt x="552" y="1144"/>
                      </a:lnTo>
                      <a:lnTo>
                        <a:pt x="552" y="1144"/>
                      </a:lnTo>
                      <a:lnTo>
                        <a:pt x="558" y="1144"/>
                      </a:lnTo>
                      <a:lnTo>
                        <a:pt x="558" y="1144"/>
                      </a:lnTo>
                      <a:close/>
                      <a:moveTo>
                        <a:pt x="1190" y="644"/>
                      </a:moveTo>
                      <a:lnTo>
                        <a:pt x="1190" y="644"/>
                      </a:lnTo>
                      <a:lnTo>
                        <a:pt x="1188" y="650"/>
                      </a:lnTo>
                      <a:lnTo>
                        <a:pt x="1146" y="646"/>
                      </a:lnTo>
                      <a:lnTo>
                        <a:pt x="1146" y="646"/>
                      </a:lnTo>
                      <a:lnTo>
                        <a:pt x="1146" y="640"/>
                      </a:lnTo>
                      <a:lnTo>
                        <a:pt x="1190" y="644"/>
                      </a:lnTo>
                      <a:close/>
                      <a:moveTo>
                        <a:pt x="590" y="1146"/>
                      </a:moveTo>
                      <a:lnTo>
                        <a:pt x="590" y="1190"/>
                      </a:lnTo>
                      <a:lnTo>
                        <a:pt x="590" y="1190"/>
                      </a:lnTo>
                      <a:lnTo>
                        <a:pt x="584" y="1190"/>
                      </a:lnTo>
                      <a:lnTo>
                        <a:pt x="584" y="1146"/>
                      </a:lnTo>
                      <a:lnTo>
                        <a:pt x="584" y="1146"/>
                      </a:lnTo>
                      <a:lnTo>
                        <a:pt x="590" y="1146"/>
                      </a:lnTo>
                      <a:lnTo>
                        <a:pt x="590" y="1146"/>
                      </a:lnTo>
                      <a:close/>
                      <a:moveTo>
                        <a:pt x="1186" y="678"/>
                      </a:moveTo>
                      <a:lnTo>
                        <a:pt x="1186" y="678"/>
                      </a:lnTo>
                      <a:lnTo>
                        <a:pt x="1184" y="684"/>
                      </a:lnTo>
                      <a:lnTo>
                        <a:pt x="1142" y="678"/>
                      </a:lnTo>
                      <a:lnTo>
                        <a:pt x="1142" y="678"/>
                      </a:lnTo>
                      <a:lnTo>
                        <a:pt x="1142" y="672"/>
                      </a:lnTo>
                      <a:lnTo>
                        <a:pt x="1186" y="678"/>
                      </a:lnTo>
                      <a:close/>
                      <a:moveTo>
                        <a:pt x="622" y="1146"/>
                      </a:moveTo>
                      <a:lnTo>
                        <a:pt x="624" y="1190"/>
                      </a:lnTo>
                      <a:lnTo>
                        <a:pt x="624" y="1190"/>
                      </a:lnTo>
                      <a:lnTo>
                        <a:pt x="618" y="1190"/>
                      </a:lnTo>
                      <a:lnTo>
                        <a:pt x="616" y="1146"/>
                      </a:lnTo>
                      <a:lnTo>
                        <a:pt x="616" y="1146"/>
                      </a:lnTo>
                      <a:lnTo>
                        <a:pt x="622" y="1146"/>
                      </a:lnTo>
                      <a:lnTo>
                        <a:pt x="622" y="1146"/>
                      </a:lnTo>
                      <a:close/>
                      <a:moveTo>
                        <a:pt x="1180" y="712"/>
                      </a:moveTo>
                      <a:lnTo>
                        <a:pt x="1180" y="712"/>
                      </a:lnTo>
                      <a:lnTo>
                        <a:pt x="1178" y="718"/>
                      </a:lnTo>
                      <a:lnTo>
                        <a:pt x="1136" y="708"/>
                      </a:lnTo>
                      <a:lnTo>
                        <a:pt x="1136" y="708"/>
                      </a:lnTo>
                      <a:lnTo>
                        <a:pt x="1136" y="704"/>
                      </a:lnTo>
                      <a:lnTo>
                        <a:pt x="1180" y="712"/>
                      </a:lnTo>
                      <a:close/>
                      <a:moveTo>
                        <a:pt x="654" y="1144"/>
                      </a:moveTo>
                      <a:lnTo>
                        <a:pt x="658" y="1186"/>
                      </a:lnTo>
                      <a:lnTo>
                        <a:pt x="658" y="1186"/>
                      </a:lnTo>
                      <a:lnTo>
                        <a:pt x="652" y="1188"/>
                      </a:lnTo>
                      <a:lnTo>
                        <a:pt x="648" y="1144"/>
                      </a:lnTo>
                      <a:lnTo>
                        <a:pt x="648" y="1144"/>
                      </a:lnTo>
                      <a:lnTo>
                        <a:pt x="654" y="1144"/>
                      </a:lnTo>
                      <a:lnTo>
                        <a:pt x="654" y="1144"/>
                      </a:lnTo>
                      <a:close/>
                      <a:moveTo>
                        <a:pt x="1172" y="746"/>
                      </a:moveTo>
                      <a:lnTo>
                        <a:pt x="1172" y="746"/>
                      </a:lnTo>
                      <a:lnTo>
                        <a:pt x="1170" y="752"/>
                      </a:lnTo>
                      <a:lnTo>
                        <a:pt x="1128" y="740"/>
                      </a:lnTo>
                      <a:lnTo>
                        <a:pt x="1128" y="740"/>
                      </a:lnTo>
                      <a:lnTo>
                        <a:pt x="1130" y="734"/>
                      </a:lnTo>
                      <a:lnTo>
                        <a:pt x="1172" y="746"/>
                      </a:lnTo>
                      <a:close/>
                      <a:moveTo>
                        <a:pt x="684" y="1138"/>
                      </a:moveTo>
                      <a:lnTo>
                        <a:pt x="692" y="1182"/>
                      </a:lnTo>
                      <a:lnTo>
                        <a:pt x="692" y="1182"/>
                      </a:lnTo>
                      <a:lnTo>
                        <a:pt x="686" y="1184"/>
                      </a:lnTo>
                      <a:lnTo>
                        <a:pt x="680" y="1140"/>
                      </a:lnTo>
                      <a:lnTo>
                        <a:pt x="680" y="1140"/>
                      </a:lnTo>
                      <a:lnTo>
                        <a:pt x="684" y="1138"/>
                      </a:lnTo>
                      <a:lnTo>
                        <a:pt x="684" y="1138"/>
                      </a:lnTo>
                      <a:close/>
                      <a:moveTo>
                        <a:pt x="1162" y="778"/>
                      </a:moveTo>
                      <a:lnTo>
                        <a:pt x="1162" y="778"/>
                      </a:lnTo>
                      <a:lnTo>
                        <a:pt x="1160" y="784"/>
                      </a:lnTo>
                      <a:lnTo>
                        <a:pt x="1118" y="770"/>
                      </a:lnTo>
                      <a:lnTo>
                        <a:pt x="1118" y="770"/>
                      </a:lnTo>
                      <a:lnTo>
                        <a:pt x="1120" y="766"/>
                      </a:lnTo>
                      <a:lnTo>
                        <a:pt x="1162" y="778"/>
                      </a:lnTo>
                      <a:close/>
                      <a:moveTo>
                        <a:pt x="716" y="1132"/>
                      </a:moveTo>
                      <a:lnTo>
                        <a:pt x="726" y="1176"/>
                      </a:lnTo>
                      <a:lnTo>
                        <a:pt x="726" y="1176"/>
                      </a:lnTo>
                      <a:lnTo>
                        <a:pt x="720" y="1178"/>
                      </a:lnTo>
                      <a:lnTo>
                        <a:pt x="710" y="1134"/>
                      </a:lnTo>
                      <a:lnTo>
                        <a:pt x="710" y="1134"/>
                      </a:lnTo>
                      <a:lnTo>
                        <a:pt x="716" y="1132"/>
                      </a:lnTo>
                      <a:lnTo>
                        <a:pt x="716" y="1132"/>
                      </a:lnTo>
                      <a:close/>
                      <a:moveTo>
                        <a:pt x="1150" y="812"/>
                      </a:moveTo>
                      <a:lnTo>
                        <a:pt x="1150" y="812"/>
                      </a:lnTo>
                      <a:lnTo>
                        <a:pt x="1148" y="816"/>
                      </a:lnTo>
                      <a:lnTo>
                        <a:pt x="1108" y="800"/>
                      </a:lnTo>
                      <a:lnTo>
                        <a:pt x="1108" y="800"/>
                      </a:lnTo>
                      <a:lnTo>
                        <a:pt x="1110" y="796"/>
                      </a:lnTo>
                      <a:lnTo>
                        <a:pt x="1150" y="812"/>
                      </a:lnTo>
                      <a:close/>
                      <a:moveTo>
                        <a:pt x="746" y="1126"/>
                      </a:moveTo>
                      <a:lnTo>
                        <a:pt x="758" y="1168"/>
                      </a:lnTo>
                      <a:lnTo>
                        <a:pt x="758" y="1168"/>
                      </a:lnTo>
                      <a:lnTo>
                        <a:pt x="752" y="1170"/>
                      </a:lnTo>
                      <a:lnTo>
                        <a:pt x="742" y="1126"/>
                      </a:lnTo>
                      <a:lnTo>
                        <a:pt x="742" y="1126"/>
                      </a:lnTo>
                      <a:lnTo>
                        <a:pt x="746" y="1126"/>
                      </a:lnTo>
                      <a:lnTo>
                        <a:pt x="746" y="1126"/>
                      </a:lnTo>
                      <a:close/>
                      <a:moveTo>
                        <a:pt x="1138" y="842"/>
                      </a:moveTo>
                      <a:lnTo>
                        <a:pt x="1138" y="842"/>
                      </a:lnTo>
                      <a:lnTo>
                        <a:pt x="1136" y="848"/>
                      </a:lnTo>
                      <a:lnTo>
                        <a:pt x="1096" y="830"/>
                      </a:lnTo>
                      <a:lnTo>
                        <a:pt x="1096" y="830"/>
                      </a:lnTo>
                      <a:lnTo>
                        <a:pt x="1098" y="824"/>
                      </a:lnTo>
                      <a:lnTo>
                        <a:pt x="1138" y="842"/>
                      </a:lnTo>
                      <a:close/>
                      <a:moveTo>
                        <a:pt x="776" y="1116"/>
                      </a:moveTo>
                      <a:lnTo>
                        <a:pt x="792" y="1158"/>
                      </a:lnTo>
                      <a:lnTo>
                        <a:pt x="792" y="1158"/>
                      </a:lnTo>
                      <a:lnTo>
                        <a:pt x="786" y="1160"/>
                      </a:lnTo>
                      <a:lnTo>
                        <a:pt x="772" y="1118"/>
                      </a:lnTo>
                      <a:lnTo>
                        <a:pt x="772" y="1118"/>
                      </a:lnTo>
                      <a:lnTo>
                        <a:pt x="776" y="1116"/>
                      </a:lnTo>
                      <a:lnTo>
                        <a:pt x="776" y="1116"/>
                      </a:lnTo>
                      <a:close/>
                      <a:moveTo>
                        <a:pt x="1122" y="874"/>
                      </a:moveTo>
                      <a:lnTo>
                        <a:pt x="1122" y="874"/>
                      </a:lnTo>
                      <a:lnTo>
                        <a:pt x="1120" y="878"/>
                      </a:lnTo>
                      <a:lnTo>
                        <a:pt x="1080" y="858"/>
                      </a:lnTo>
                      <a:lnTo>
                        <a:pt x="1080" y="858"/>
                      </a:lnTo>
                      <a:lnTo>
                        <a:pt x="1084" y="854"/>
                      </a:lnTo>
                      <a:lnTo>
                        <a:pt x="1122" y="874"/>
                      </a:lnTo>
                      <a:close/>
                      <a:moveTo>
                        <a:pt x="806" y="1104"/>
                      </a:moveTo>
                      <a:lnTo>
                        <a:pt x="824" y="1146"/>
                      </a:lnTo>
                      <a:lnTo>
                        <a:pt x="824" y="1146"/>
                      </a:lnTo>
                      <a:lnTo>
                        <a:pt x="818" y="1148"/>
                      </a:lnTo>
                      <a:lnTo>
                        <a:pt x="802" y="1106"/>
                      </a:lnTo>
                      <a:lnTo>
                        <a:pt x="802" y="1106"/>
                      </a:lnTo>
                      <a:lnTo>
                        <a:pt x="806" y="1104"/>
                      </a:lnTo>
                      <a:lnTo>
                        <a:pt x="806" y="1104"/>
                      </a:lnTo>
                      <a:close/>
                      <a:moveTo>
                        <a:pt x="1106" y="904"/>
                      </a:moveTo>
                      <a:lnTo>
                        <a:pt x="1106" y="904"/>
                      </a:lnTo>
                      <a:lnTo>
                        <a:pt x="1102" y="908"/>
                      </a:lnTo>
                      <a:lnTo>
                        <a:pt x="1064" y="886"/>
                      </a:lnTo>
                      <a:lnTo>
                        <a:pt x="1064" y="886"/>
                      </a:lnTo>
                      <a:lnTo>
                        <a:pt x="1068" y="880"/>
                      </a:lnTo>
                      <a:lnTo>
                        <a:pt x="1106" y="904"/>
                      </a:lnTo>
                      <a:close/>
                      <a:moveTo>
                        <a:pt x="836" y="1092"/>
                      </a:moveTo>
                      <a:lnTo>
                        <a:pt x="854" y="1132"/>
                      </a:lnTo>
                      <a:lnTo>
                        <a:pt x="854" y="1132"/>
                      </a:lnTo>
                      <a:lnTo>
                        <a:pt x="850" y="1134"/>
                      </a:lnTo>
                      <a:lnTo>
                        <a:pt x="830" y="1094"/>
                      </a:lnTo>
                      <a:lnTo>
                        <a:pt x="830" y="1094"/>
                      </a:lnTo>
                      <a:lnTo>
                        <a:pt x="836" y="1092"/>
                      </a:lnTo>
                      <a:lnTo>
                        <a:pt x="836" y="1092"/>
                      </a:lnTo>
                      <a:close/>
                      <a:moveTo>
                        <a:pt x="1086" y="932"/>
                      </a:moveTo>
                      <a:lnTo>
                        <a:pt x="1086" y="932"/>
                      </a:lnTo>
                      <a:lnTo>
                        <a:pt x="1084" y="938"/>
                      </a:lnTo>
                      <a:lnTo>
                        <a:pt x="1048" y="912"/>
                      </a:lnTo>
                      <a:lnTo>
                        <a:pt x="1048" y="912"/>
                      </a:lnTo>
                      <a:lnTo>
                        <a:pt x="1050" y="908"/>
                      </a:lnTo>
                      <a:lnTo>
                        <a:pt x="1086" y="932"/>
                      </a:lnTo>
                      <a:close/>
                      <a:moveTo>
                        <a:pt x="864" y="1076"/>
                      </a:moveTo>
                      <a:lnTo>
                        <a:pt x="886" y="1116"/>
                      </a:lnTo>
                      <a:lnTo>
                        <a:pt x="886" y="1116"/>
                      </a:lnTo>
                      <a:lnTo>
                        <a:pt x="880" y="1118"/>
                      </a:lnTo>
                      <a:lnTo>
                        <a:pt x="858" y="1080"/>
                      </a:lnTo>
                      <a:lnTo>
                        <a:pt x="858" y="1080"/>
                      </a:lnTo>
                      <a:lnTo>
                        <a:pt x="864" y="1076"/>
                      </a:lnTo>
                      <a:lnTo>
                        <a:pt x="864" y="1076"/>
                      </a:lnTo>
                      <a:close/>
                      <a:moveTo>
                        <a:pt x="1066" y="960"/>
                      </a:moveTo>
                      <a:lnTo>
                        <a:pt x="1066" y="960"/>
                      </a:lnTo>
                      <a:lnTo>
                        <a:pt x="1062" y="964"/>
                      </a:lnTo>
                      <a:lnTo>
                        <a:pt x="1028" y="938"/>
                      </a:lnTo>
                      <a:lnTo>
                        <a:pt x="1028" y="938"/>
                      </a:lnTo>
                      <a:lnTo>
                        <a:pt x="1032" y="934"/>
                      </a:lnTo>
                      <a:lnTo>
                        <a:pt x="1066" y="960"/>
                      </a:lnTo>
                      <a:close/>
                      <a:moveTo>
                        <a:pt x="890" y="1060"/>
                      </a:moveTo>
                      <a:lnTo>
                        <a:pt x="914" y="1098"/>
                      </a:lnTo>
                      <a:lnTo>
                        <a:pt x="914" y="1098"/>
                      </a:lnTo>
                      <a:lnTo>
                        <a:pt x="910" y="1100"/>
                      </a:lnTo>
                      <a:lnTo>
                        <a:pt x="886" y="1064"/>
                      </a:lnTo>
                      <a:lnTo>
                        <a:pt x="886" y="1064"/>
                      </a:lnTo>
                      <a:lnTo>
                        <a:pt x="890" y="1060"/>
                      </a:lnTo>
                      <a:lnTo>
                        <a:pt x="890" y="1060"/>
                      </a:lnTo>
                      <a:close/>
                      <a:moveTo>
                        <a:pt x="1044" y="986"/>
                      </a:moveTo>
                      <a:lnTo>
                        <a:pt x="1044" y="986"/>
                      </a:lnTo>
                      <a:lnTo>
                        <a:pt x="1040" y="990"/>
                      </a:lnTo>
                      <a:lnTo>
                        <a:pt x="1008" y="962"/>
                      </a:lnTo>
                      <a:lnTo>
                        <a:pt x="1008" y="962"/>
                      </a:lnTo>
                      <a:lnTo>
                        <a:pt x="1012" y="958"/>
                      </a:lnTo>
                      <a:lnTo>
                        <a:pt x="1044" y="986"/>
                      </a:lnTo>
                      <a:close/>
                      <a:moveTo>
                        <a:pt x="918" y="1042"/>
                      </a:moveTo>
                      <a:lnTo>
                        <a:pt x="942" y="1078"/>
                      </a:lnTo>
                      <a:lnTo>
                        <a:pt x="942" y="1078"/>
                      </a:lnTo>
                      <a:lnTo>
                        <a:pt x="938" y="1082"/>
                      </a:lnTo>
                      <a:lnTo>
                        <a:pt x="912" y="1046"/>
                      </a:lnTo>
                      <a:lnTo>
                        <a:pt x="912" y="1046"/>
                      </a:lnTo>
                      <a:lnTo>
                        <a:pt x="918" y="1042"/>
                      </a:lnTo>
                      <a:lnTo>
                        <a:pt x="918" y="1042"/>
                      </a:lnTo>
                      <a:close/>
                      <a:moveTo>
                        <a:pt x="1022" y="1012"/>
                      </a:moveTo>
                      <a:lnTo>
                        <a:pt x="1022" y="1012"/>
                      </a:lnTo>
                      <a:lnTo>
                        <a:pt x="1018" y="1016"/>
                      </a:lnTo>
                      <a:lnTo>
                        <a:pt x="986" y="984"/>
                      </a:lnTo>
                      <a:lnTo>
                        <a:pt x="986" y="984"/>
                      </a:lnTo>
                      <a:lnTo>
                        <a:pt x="990" y="980"/>
                      </a:lnTo>
                      <a:lnTo>
                        <a:pt x="1022" y="1012"/>
                      </a:lnTo>
                      <a:close/>
                      <a:moveTo>
                        <a:pt x="942" y="1024"/>
                      </a:moveTo>
                      <a:lnTo>
                        <a:pt x="970" y="1058"/>
                      </a:lnTo>
                      <a:lnTo>
                        <a:pt x="970" y="1058"/>
                      </a:lnTo>
                      <a:lnTo>
                        <a:pt x="966" y="1062"/>
                      </a:lnTo>
                      <a:lnTo>
                        <a:pt x="938" y="1026"/>
                      </a:lnTo>
                      <a:lnTo>
                        <a:pt x="938" y="1026"/>
                      </a:lnTo>
                      <a:lnTo>
                        <a:pt x="942" y="1024"/>
                      </a:lnTo>
                      <a:lnTo>
                        <a:pt x="942" y="1024"/>
                      </a:lnTo>
                      <a:close/>
                      <a:moveTo>
                        <a:pt x="996" y="1036"/>
                      </a:moveTo>
                      <a:lnTo>
                        <a:pt x="996" y="1036"/>
                      </a:lnTo>
                      <a:lnTo>
                        <a:pt x="992" y="1040"/>
                      </a:lnTo>
                      <a:lnTo>
                        <a:pt x="962" y="1006"/>
                      </a:lnTo>
                      <a:lnTo>
                        <a:pt x="962" y="1006"/>
                      </a:lnTo>
                      <a:lnTo>
                        <a:pt x="966" y="1002"/>
                      </a:lnTo>
                      <a:lnTo>
                        <a:pt x="996" y="1036"/>
                      </a:lnTo>
                      <a:close/>
                    </a:path>
                  </a:pathLst>
                </a:custGeom>
                <a:gradFill flip="none" rotWithShape="1">
                  <a:gsLst>
                    <a:gs pos="0">
                      <a:srgbClr val="94A5B8"/>
                    </a:gs>
                    <a:gs pos="100000">
                      <a:srgbClr val="7A8EA3"/>
                    </a:gs>
                  </a:gsLst>
                  <a:path path="circle">
                    <a:fillToRect l="50000" t="50000" r="50000" b="50000"/>
                  </a:path>
                  <a:tileRect/>
                </a:gradFill>
                <a:ln w="25400" cap="flat" cmpd="sng" algn="ctr">
                  <a:noFill/>
                  <a:prstDash val="solid"/>
                </a:ln>
                <a:effectLst/>
              </p:spPr>
              <p:txBody>
                <a:bodyPr rtlCol="0" anchor="ctr"/>
                <a:lstStyle/>
                <a:p>
                  <a:pPr marL="0" lvl="1" algn="ctr" defTabSz="2920699">
                    <a:defRPr/>
                  </a:pPr>
                  <a:endParaRPr lang="zh-CN" altLang="en-US" sz="3423" kern="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sp>
          <p:nvSpPr>
            <p:cNvPr id="112" name="文本框 111"/>
            <p:cNvSpPr txBox="1"/>
            <p:nvPr/>
          </p:nvSpPr>
          <p:spPr>
            <a:xfrm>
              <a:off x="1286121" y="5203010"/>
              <a:ext cx="778727" cy="369332"/>
            </a:xfrm>
            <a:prstGeom prst="rect">
              <a:avLst/>
            </a:prstGeom>
            <a:noFill/>
          </p:spPr>
          <p:txBody>
            <a:bodyPr wrap="square" rtlCol="0" anchor="ctr" anchorCtr="0">
              <a:spAutoFit/>
            </a:bodyPr>
            <a:lstStyle/>
            <a:p>
              <a:pPr algn="ctr" defTabSz="945491">
                <a:defRPr/>
              </a:pPr>
              <a:r>
                <a:rPr lang="en-US" altLang="zh-CN" sz="1799" kern="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15+</a:t>
              </a:r>
            </a:p>
          </p:txBody>
        </p:sp>
        <p:sp>
          <p:nvSpPr>
            <p:cNvPr id="113" name="文本框 112"/>
            <p:cNvSpPr txBox="1"/>
            <p:nvPr/>
          </p:nvSpPr>
          <p:spPr>
            <a:xfrm>
              <a:off x="774409" y="5981829"/>
              <a:ext cx="1802151" cy="216823"/>
            </a:xfrm>
            <a:prstGeom prst="rect">
              <a:avLst/>
            </a:prstGeom>
            <a:noFill/>
            <a:ln w="3175" cap="flat">
              <a:noFill/>
              <a:miter lim="400000"/>
            </a:ln>
            <a:effectLst/>
          </p:spPr>
          <p:txBody>
            <a:bodyPr rot="0" vertOverflow="overflow" horzOverflow="overflow" vert="horz" wrap="square" lIns="15917" tIns="15917" rIns="15917" bIns="15917" numCol="1" spcCol="38100" rtlCol="0" anchor="t" forceAA="0">
              <a:spAutoFit/>
            </a:bodyPr>
            <a:lstStyle>
              <a:defPPr>
                <a:defRPr lang="ko-KR"/>
              </a:defPPr>
              <a:lvl1pPr algn="ctr" defTabSz="765919" latinLnBrk="0" hangingPunct="0">
                <a:defRPr sz="1667" b="1" kern="0">
                  <a:solidFill>
                    <a:schemeClr val="bg2">
                      <a:lumMod val="10000"/>
                    </a:schemeClr>
                  </a:solidFill>
                  <a:latin typeface="Huawei Sans" panose="020C0503030203020204" pitchFamily="34" charset="0"/>
                  <a:ea typeface="微软雅黑" panose="020B0503020204020204" pitchFamily="34" charset="-122"/>
                  <a:cs typeface="微软雅黑" panose="020B0503020204020204" pitchFamily="34" charset="-122"/>
                </a:defRPr>
              </a:lvl1pPr>
            </a:lstStyle>
            <a:p>
              <a:pPr>
                <a:defRPr/>
              </a:pPr>
              <a:r>
                <a:rPr lang="en-US" altLang="zh-CN" sz="1200" dirty="0">
                  <a:solidFill>
                    <a:schemeClr val="tx1"/>
                  </a:solidFill>
                  <a:latin typeface="Arial" panose="020B0604020202020204" pitchFamily="34" charset="0"/>
                  <a:sym typeface="Arial" panose="020B0604020202020204" pitchFamily="34" charset="0"/>
                </a:rPr>
                <a:t>Complete cases</a:t>
              </a:r>
              <a:endParaRPr lang="zh-CN" altLang="en-US" sz="1200" dirty="0">
                <a:solidFill>
                  <a:schemeClr val="tx1"/>
                </a:solidFill>
                <a:latin typeface="Arial" panose="020B0604020202020204" pitchFamily="34" charset="0"/>
                <a:sym typeface="Arial" panose="020B0604020202020204" pitchFamily="34" charset="0"/>
              </a:endParaRPr>
            </a:p>
          </p:txBody>
        </p:sp>
        <p:sp>
          <p:nvSpPr>
            <p:cNvPr id="114" name="文本框 113"/>
            <p:cNvSpPr txBox="1"/>
            <p:nvPr/>
          </p:nvSpPr>
          <p:spPr>
            <a:xfrm>
              <a:off x="2904550" y="5203011"/>
              <a:ext cx="869001" cy="369332"/>
            </a:xfrm>
            <a:prstGeom prst="rect">
              <a:avLst/>
            </a:prstGeom>
            <a:noFill/>
          </p:spPr>
          <p:txBody>
            <a:bodyPr wrap="square" rtlCol="0" anchor="ctr" anchorCtr="0">
              <a:spAutoFit/>
            </a:bodyPr>
            <a:lstStyle/>
            <a:p>
              <a:pPr algn="ctr" defTabSz="945491">
                <a:defRPr/>
              </a:pPr>
              <a:r>
                <a:rPr lang="en-US" altLang="zh-CN" sz="1799" kern="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100%</a:t>
              </a:r>
            </a:p>
          </p:txBody>
        </p:sp>
        <p:sp>
          <p:nvSpPr>
            <p:cNvPr id="115" name="文本框 114"/>
            <p:cNvSpPr txBox="1"/>
            <p:nvPr/>
          </p:nvSpPr>
          <p:spPr>
            <a:xfrm>
              <a:off x="2437975" y="5991815"/>
              <a:ext cx="1802151" cy="216823"/>
            </a:xfrm>
            <a:prstGeom prst="rect">
              <a:avLst/>
            </a:prstGeom>
            <a:noFill/>
            <a:ln w="3175" cap="flat">
              <a:noFill/>
              <a:miter lim="400000"/>
            </a:ln>
            <a:effectLst/>
          </p:spPr>
          <p:txBody>
            <a:bodyPr rot="0" vertOverflow="overflow" horzOverflow="overflow" vert="horz" wrap="square" lIns="15917" tIns="15917" rIns="15917" bIns="15917" numCol="1" spcCol="38100" rtlCol="0" anchor="t" forceAA="0">
              <a:spAutoFit/>
            </a:bodyPr>
            <a:lstStyle>
              <a:defPPr>
                <a:defRPr lang="ko-KR"/>
              </a:defPPr>
              <a:lvl1pPr algn="ctr" defTabSz="765919" latinLnBrk="0" hangingPunct="0">
                <a:defRPr sz="1667" b="1" kern="0">
                  <a:solidFill>
                    <a:schemeClr val="bg2">
                      <a:lumMod val="10000"/>
                    </a:schemeClr>
                  </a:solidFill>
                  <a:latin typeface="Huawei Sans" panose="020C0503030203020204" pitchFamily="34" charset="0"/>
                  <a:ea typeface="微软雅黑" panose="020B0503020204020204" pitchFamily="34" charset="-122"/>
                  <a:cs typeface="微软雅黑" panose="020B0503020204020204" pitchFamily="34" charset="-122"/>
                </a:defRPr>
              </a:lvl1pPr>
            </a:lstStyle>
            <a:p>
              <a:pPr>
                <a:defRPr/>
              </a:pPr>
              <a:r>
                <a:rPr lang="en-US" altLang="zh-CN" sz="1200" dirty="0">
                  <a:solidFill>
                    <a:schemeClr val="tx1"/>
                  </a:solidFill>
                  <a:latin typeface="Arial" panose="020B0604020202020204" pitchFamily="34" charset="0"/>
                  <a:sym typeface="Arial" panose="020B0604020202020204" pitchFamily="34" charset="0"/>
                </a:rPr>
                <a:t>Pass rate</a:t>
              </a:r>
              <a:endParaRPr lang="zh-CN" altLang="en-US" sz="1200" dirty="0">
                <a:solidFill>
                  <a:schemeClr val="tx1"/>
                </a:solidFill>
                <a:latin typeface="Arial" panose="020B0604020202020204" pitchFamily="34" charset="0"/>
                <a:sym typeface="Arial" panose="020B0604020202020204" pitchFamily="34" charset="0"/>
              </a:endParaRPr>
            </a:p>
          </p:txBody>
        </p:sp>
        <p:sp>
          <p:nvSpPr>
            <p:cNvPr id="116" name="文本框 115"/>
            <p:cNvSpPr txBox="1"/>
            <p:nvPr/>
          </p:nvSpPr>
          <p:spPr>
            <a:xfrm>
              <a:off x="4201955" y="5245954"/>
              <a:ext cx="1324177" cy="338554"/>
            </a:xfrm>
            <a:prstGeom prst="rect">
              <a:avLst/>
            </a:prstGeom>
            <a:noFill/>
          </p:spPr>
          <p:txBody>
            <a:bodyPr wrap="square" rtlCol="0" anchor="ctr" anchorCtr="0">
              <a:spAutoFit/>
            </a:bodyPr>
            <a:lstStyle/>
            <a:p>
              <a:pPr algn="ctr" defTabSz="945491">
                <a:defRPr/>
              </a:pPr>
              <a:r>
                <a:rPr lang="en-US" altLang="zh-CN" sz="1599" kern="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Excellent</a:t>
              </a:r>
            </a:p>
          </p:txBody>
        </p:sp>
        <p:sp>
          <p:nvSpPr>
            <p:cNvPr id="117" name="文本框 116"/>
            <p:cNvSpPr txBox="1"/>
            <p:nvPr/>
          </p:nvSpPr>
          <p:spPr>
            <a:xfrm>
              <a:off x="3962968" y="5981829"/>
              <a:ext cx="1802151" cy="216823"/>
            </a:xfrm>
            <a:prstGeom prst="rect">
              <a:avLst/>
            </a:prstGeom>
            <a:noFill/>
            <a:ln w="3175" cap="flat">
              <a:noFill/>
              <a:miter lim="400000"/>
            </a:ln>
            <a:effectLst/>
          </p:spPr>
          <p:txBody>
            <a:bodyPr rot="0" vertOverflow="overflow" horzOverflow="overflow" vert="horz" wrap="square" lIns="15917" tIns="15917" rIns="15917" bIns="15917" numCol="1" spcCol="38100" rtlCol="0" anchor="t" forceAA="0">
              <a:spAutoFit/>
            </a:bodyPr>
            <a:lstStyle>
              <a:defPPr>
                <a:defRPr lang="ko-KR"/>
              </a:defPPr>
              <a:lvl1pPr algn="ctr" defTabSz="765919" latinLnBrk="0" hangingPunct="0">
                <a:defRPr sz="1667" b="1" kern="0">
                  <a:solidFill>
                    <a:schemeClr val="bg2">
                      <a:lumMod val="10000"/>
                    </a:schemeClr>
                  </a:solidFill>
                  <a:latin typeface="Huawei Sans" panose="020C0503030203020204" pitchFamily="34" charset="0"/>
                  <a:ea typeface="微软雅黑" panose="020B0503020204020204" pitchFamily="34" charset="-122"/>
                  <a:cs typeface="微软雅黑" panose="020B0503020204020204" pitchFamily="34" charset="-122"/>
                </a:defRPr>
              </a:lvl1pPr>
            </a:lstStyle>
            <a:p>
              <a:pPr>
                <a:defRPr/>
              </a:pPr>
              <a:r>
                <a:rPr lang="en-US" altLang="zh-CN" sz="1200" dirty="0">
                  <a:solidFill>
                    <a:schemeClr val="tx1"/>
                  </a:solidFill>
                  <a:latin typeface="Arial" panose="020B0604020202020204" pitchFamily="34" charset="0"/>
                  <a:sym typeface="Arial" panose="020B0604020202020204" pitchFamily="34" charset="0"/>
                </a:rPr>
                <a:t>Test effect</a:t>
              </a:r>
              <a:endParaRPr lang="zh-CN" altLang="en-US" sz="1200" dirty="0">
                <a:solidFill>
                  <a:schemeClr val="tx1"/>
                </a:solidFill>
                <a:latin typeface="Arial" panose="020B0604020202020204" pitchFamily="34" charset="0"/>
                <a:sym typeface="Arial" panose="020B0604020202020204" pitchFamily="34" charset="0"/>
              </a:endParaRPr>
            </a:p>
          </p:txBody>
        </p:sp>
      </p:grpSp>
      <p:sp>
        <p:nvSpPr>
          <p:cNvPr id="130" name="Rectangle 51">
            <a:extLst>
              <a:ext uri="{FF2B5EF4-FFF2-40B4-BE49-F238E27FC236}">
                <a16:creationId xmlns:a16="http://schemas.microsoft.com/office/drawing/2014/main" id="{F7FD9065-4A7A-4E77-B600-DD4B22980C2A}"/>
              </a:ext>
            </a:extLst>
          </p:cNvPr>
          <p:cNvSpPr/>
          <p:nvPr/>
        </p:nvSpPr>
        <p:spPr>
          <a:xfrm>
            <a:off x="925357" y="1846835"/>
            <a:ext cx="4139901" cy="399954"/>
          </a:xfrm>
          <a:prstGeom prst="rect">
            <a:avLst/>
          </a:prstGeom>
        </p:spPr>
        <p:txBody>
          <a:bodyPr wrap="none">
            <a:spAutoFit/>
          </a:bodyPr>
          <a:lstStyle/>
          <a:p>
            <a:pPr algn="ctr">
              <a:defRPr/>
            </a:pPr>
            <a:r>
              <a:rPr lang="en-US" sz="1999"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SRv6 Interoperability Test </a:t>
            </a:r>
            <a:r>
              <a:rPr lang="en-US" altLang="zh-CN" sz="1999"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S</a:t>
            </a:r>
            <a:r>
              <a:rPr lang="en-US" sz="1999"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uccess</a:t>
            </a:r>
          </a:p>
        </p:txBody>
      </p:sp>
      <p:sp>
        <p:nvSpPr>
          <p:cNvPr id="131" name="标题 1"/>
          <p:cNvSpPr txBox="1">
            <a:spLocks/>
          </p:cNvSpPr>
          <p:nvPr/>
        </p:nvSpPr>
        <p:spPr bwMode="auto">
          <a:xfrm>
            <a:off x="9091766" y="2759559"/>
            <a:ext cx="2060593" cy="369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a:spcBef>
                <a:spcPct val="0"/>
              </a:spcBef>
              <a:buNone/>
              <a:defRPr/>
            </a:pPr>
            <a:r>
              <a:rPr lang="en-US" altLang="zh-CN" sz="2399" kern="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35%</a:t>
            </a:r>
            <a:r>
              <a:rPr lang="en-US" altLang="zh-CN" sz="2398" kern="0" dirty="0">
                <a:latin typeface="Arial" panose="020B0604020202020204" pitchFamily="34" charset="0"/>
                <a:ea typeface="微软雅黑" panose="020B0503020204020204" pitchFamily="34" charset="-122"/>
                <a:cs typeface="+mn-ea"/>
                <a:sym typeface="Arial" panose="020B0604020202020204" pitchFamily="34" charset="0"/>
              </a:rPr>
              <a:t> </a:t>
            </a:r>
          </a:p>
        </p:txBody>
      </p:sp>
      <p:sp>
        <p:nvSpPr>
          <p:cNvPr id="132" name="上箭头 57">
            <a:extLst>
              <a:ext uri="{FF2B5EF4-FFF2-40B4-BE49-F238E27FC236}">
                <a16:creationId xmlns:a16="http://schemas.microsoft.com/office/drawing/2014/main" id="{2C892547-053E-43B9-B49D-11D44374762A}"/>
              </a:ext>
            </a:extLst>
          </p:cNvPr>
          <p:cNvSpPr/>
          <p:nvPr/>
        </p:nvSpPr>
        <p:spPr bwMode="auto">
          <a:xfrm>
            <a:off x="10607579" y="2812129"/>
            <a:ext cx="224728" cy="263908"/>
          </a:xfrm>
          <a:prstGeom prst="upArrow">
            <a:avLst/>
          </a:prstGeom>
          <a:solidFill>
            <a:srgbClr val="C00000"/>
          </a:solidFill>
          <a:ln>
            <a:noFill/>
          </a:ln>
          <a:effectLst/>
        </p:spPr>
        <p:txBody>
          <a:bodyPr vert="horz" wrap="square" lIns="91260" tIns="45630" rIns="91260" bIns="4563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56285">
              <a:defRPr/>
            </a:pPr>
            <a:endParaRPr lang="zh-CN" altLang="en-US" sz="1798">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33" name="组合 195">
            <a:extLst>
              <a:ext uri="{FF2B5EF4-FFF2-40B4-BE49-F238E27FC236}">
                <a16:creationId xmlns:a16="http://schemas.microsoft.com/office/drawing/2014/main" id="{0987D930-40E9-43D3-BD07-6B3E5306DCE7}"/>
              </a:ext>
            </a:extLst>
          </p:cNvPr>
          <p:cNvGrpSpPr>
            <a:grpSpLocks/>
          </p:cNvGrpSpPr>
          <p:nvPr/>
        </p:nvGrpSpPr>
        <p:grpSpPr bwMode="auto">
          <a:xfrm>
            <a:off x="9015785" y="3308821"/>
            <a:ext cx="2396838" cy="430636"/>
            <a:chOff x="4684943" y="4704424"/>
            <a:chExt cx="5833239" cy="1569378"/>
          </a:xfrm>
        </p:grpSpPr>
        <p:grpSp>
          <p:nvGrpSpPr>
            <p:cNvPr id="134" name="组合 340">
              <a:extLst>
                <a:ext uri="{FF2B5EF4-FFF2-40B4-BE49-F238E27FC236}">
                  <a16:creationId xmlns:a16="http://schemas.microsoft.com/office/drawing/2014/main" id="{3BB08FAD-7191-4C50-B9DC-AC280BCFFE11}"/>
                </a:ext>
              </a:extLst>
            </p:cNvPr>
            <p:cNvGrpSpPr/>
            <p:nvPr/>
          </p:nvGrpSpPr>
          <p:grpSpPr>
            <a:xfrm>
              <a:off x="5154251" y="4934237"/>
              <a:ext cx="4740948" cy="1109756"/>
              <a:chOff x="-1657350" y="2511425"/>
              <a:chExt cx="5524500" cy="5518150"/>
            </a:xfrm>
            <a:solidFill>
              <a:srgbClr val="00B0F0"/>
            </a:solidFill>
          </p:grpSpPr>
          <p:sp>
            <p:nvSpPr>
              <p:cNvPr id="143" name="Freeform 49">
                <a:extLst>
                  <a:ext uri="{FF2B5EF4-FFF2-40B4-BE49-F238E27FC236}">
                    <a16:creationId xmlns:a16="http://schemas.microsoft.com/office/drawing/2014/main" id="{7346EA5F-CACC-41C1-B96B-5A83877A520E}"/>
                  </a:ext>
                </a:extLst>
              </p:cNvPr>
              <p:cNvSpPr>
                <a:spLocks/>
              </p:cNvSpPr>
              <p:nvPr/>
            </p:nvSpPr>
            <p:spPr bwMode="auto">
              <a:xfrm>
                <a:off x="1184275" y="2511425"/>
                <a:ext cx="2228850" cy="1428750"/>
              </a:xfrm>
              <a:custGeom>
                <a:avLst/>
                <a:gdLst/>
                <a:ahLst/>
                <a:cxnLst>
                  <a:cxn ang="0">
                    <a:pos x="1252" y="900"/>
                  </a:cxn>
                  <a:cxn ang="0">
                    <a:pos x="1290" y="898"/>
                  </a:cxn>
                  <a:cxn ang="0">
                    <a:pos x="1322" y="888"/>
                  </a:cxn>
                  <a:cxn ang="0">
                    <a:pos x="1340" y="874"/>
                  </a:cxn>
                  <a:cxn ang="0">
                    <a:pos x="1362" y="846"/>
                  </a:cxn>
                  <a:cxn ang="0">
                    <a:pos x="1368" y="820"/>
                  </a:cxn>
                  <a:cxn ang="0">
                    <a:pos x="1368" y="802"/>
                  </a:cxn>
                  <a:cxn ang="0">
                    <a:pos x="1404" y="782"/>
                  </a:cxn>
                  <a:cxn ang="0">
                    <a:pos x="1300" y="640"/>
                  </a:cxn>
                  <a:cxn ang="0">
                    <a:pos x="1180" y="508"/>
                  </a:cxn>
                  <a:cxn ang="0">
                    <a:pos x="1122" y="452"/>
                  </a:cxn>
                  <a:cxn ang="0">
                    <a:pos x="1000" y="350"/>
                  </a:cxn>
                  <a:cxn ang="0">
                    <a:pos x="870" y="260"/>
                  </a:cxn>
                  <a:cxn ang="0">
                    <a:pos x="732" y="182"/>
                  </a:cxn>
                  <a:cxn ang="0">
                    <a:pos x="590" y="118"/>
                  </a:cxn>
                  <a:cxn ang="0">
                    <a:pos x="440" y="68"/>
                  </a:cxn>
                  <a:cxn ang="0">
                    <a:pos x="288" y="30"/>
                  </a:cxn>
                  <a:cxn ang="0">
                    <a:pos x="130" y="6"/>
                  </a:cxn>
                  <a:cxn ang="0">
                    <a:pos x="50" y="42"/>
                  </a:cxn>
                  <a:cxn ang="0">
                    <a:pos x="42" y="46"/>
                  </a:cxn>
                  <a:cxn ang="0">
                    <a:pos x="26" y="58"/>
                  </a:cxn>
                  <a:cxn ang="0">
                    <a:pos x="8" y="84"/>
                  </a:cxn>
                  <a:cxn ang="0">
                    <a:pos x="0" y="124"/>
                  </a:cxn>
                  <a:cxn ang="0">
                    <a:pos x="2" y="140"/>
                  </a:cxn>
                  <a:cxn ang="0">
                    <a:pos x="16" y="174"/>
                  </a:cxn>
                  <a:cxn ang="0">
                    <a:pos x="26" y="192"/>
                  </a:cxn>
                  <a:cxn ang="0">
                    <a:pos x="120" y="198"/>
                  </a:cxn>
                  <a:cxn ang="0">
                    <a:pos x="214" y="212"/>
                  </a:cxn>
                  <a:cxn ang="0">
                    <a:pos x="306" y="230"/>
                  </a:cxn>
                  <a:cxn ang="0">
                    <a:pos x="396" y="256"/>
                  </a:cxn>
                  <a:cxn ang="0">
                    <a:pos x="484" y="284"/>
                  </a:cxn>
                  <a:cxn ang="0">
                    <a:pos x="570" y="318"/>
                  </a:cxn>
                  <a:cxn ang="0">
                    <a:pos x="652" y="358"/>
                  </a:cxn>
                  <a:cxn ang="0">
                    <a:pos x="732" y="402"/>
                  </a:cxn>
                  <a:cxn ang="0">
                    <a:pos x="810" y="450"/>
                  </a:cxn>
                  <a:cxn ang="0">
                    <a:pos x="884" y="502"/>
                  </a:cxn>
                  <a:cxn ang="0">
                    <a:pos x="954" y="560"/>
                  </a:cxn>
                  <a:cxn ang="0">
                    <a:pos x="1020" y="620"/>
                  </a:cxn>
                  <a:cxn ang="0">
                    <a:pos x="1084" y="684"/>
                  </a:cxn>
                  <a:cxn ang="0">
                    <a:pos x="1144" y="754"/>
                  </a:cxn>
                  <a:cxn ang="0">
                    <a:pos x="1200" y="824"/>
                  </a:cxn>
                  <a:cxn ang="0">
                    <a:pos x="1252" y="900"/>
                  </a:cxn>
                </a:cxnLst>
                <a:rect l="0" t="0" r="r" b="b"/>
                <a:pathLst>
                  <a:path w="1404" h="900">
                    <a:moveTo>
                      <a:pt x="1252" y="900"/>
                    </a:moveTo>
                    <a:lnTo>
                      <a:pt x="1252" y="900"/>
                    </a:lnTo>
                    <a:lnTo>
                      <a:pt x="1270" y="900"/>
                    </a:lnTo>
                    <a:lnTo>
                      <a:pt x="1290" y="898"/>
                    </a:lnTo>
                    <a:lnTo>
                      <a:pt x="1306" y="894"/>
                    </a:lnTo>
                    <a:lnTo>
                      <a:pt x="1322" y="888"/>
                    </a:lnTo>
                    <a:lnTo>
                      <a:pt x="1322" y="888"/>
                    </a:lnTo>
                    <a:lnTo>
                      <a:pt x="1340" y="874"/>
                    </a:lnTo>
                    <a:lnTo>
                      <a:pt x="1354" y="860"/>
                    </a:lnTo>
                    <a:lnTo>
                      <a:pt x="1362" y="846"/>
                    </a:lnTo>
                    <a:lnTo>
                      <a:pt x="1366" y="832"/>
                    </a:lnTo>
                    <a:lnTo>
                      <a:pt x="1368" y="820"/>
                    </a:lnTo>
                    <a:lnTo>
                      <a:pt x="1370" y="812"/>
                    </a:lnTo>
                    <a:lnTo>
                      <a:pt x="1368" y="802"/>
                    </a:lnTo>
                    <a:lnTo>
                      <a:pt x="1404" y="782"/>
                    </a:lnTo>
                    <a:lnTo>
                      <a:pt x="1404" y="782"/>
                    </a:lnTo>
                    <a:lnTo>
                      <a:pt x="1354" y="710"/>
                    </a:lnTo>
                    <a:lnTo>
                      <a:pt x="1300" y="640"/>
                    </a:lnTo>
                    <a:lnTo>
                      <a:pt x="1242" y="572"/>
                    </a:lnTo>
                    <a:lnTo>
                      <a:pt x="1180" y="508"/>
                    </a:lnTo>
                    <a:lnTo>
                      <a:pt x="1180" y="508"/>
                    </a:lnTo>
                    <a:lnTo>
                      <a:pt x="1122" y="452"/>
                    </a:lnTo>
                    <a:lnTo>
                      <a:pt x="1062" y="398"/>
                    </a:lnTo>
                    <a:lnTo>
                      <a:pt x="1000" y="350"/>
                    </a:lnTo>
                    <a:lnTo>
                      <a:pt x="936" y="302"/>
                    </a:lnTo>
                    <a:lnTo>
                      <a:pt x="870" y="260"/>
                    </a:lnTo>
                    <a:lnTo>
                      <a:pt x="802" y="220"/>
                    </a:lnTo>
                    <a:lnTo>
                      <a:pt x="732" y="182"/>
                    </a:lnTo>
                    <a:lnTo>
                      <a:pt x="662" y="148"/>
                    </a:lnTo>
                    <a:lnTo>
                      <a:pt x="590" y="118"/>
                    </a:lnTo>
                    <a:lnTo>
                      <a:pt x="516" y="90"/>
                    </a:lnTo>
                    <a:lnTo>
                      <a:pt x="440" y="68"/>
                    </a:lnTo>
                    <a:lnTo>
                      <a:pt x="364" y="46"/>
                    </a:lnTo>
                    <a:lnTo>
                      <a:pt x="288" y="30"/>
                    </a:lnTo>
                    <a:lnTo>
                      <a:pt x="210" y="16"/>
                    </a:lnTo>
                    <a:lnTo>
                      <a:pt x="130" y="6"/>
                    </a:lnTo>
                    <a:lnTo>
                      <a:pt x="50" y="0"/>
                    </a:lnTo>
                    <a:lnTo>
                      <a:pt x="50" y="42"/>
                    </a:lnTo>
                    <a:lnTo>
                      <a:pt x="50" y="42"/>
                    </a:lnTo>
                    <a:lnTo>
                      <a:pt x="42" y="46"/>
                    </a:lnTo>
                    <a:lnTo>
                      <a:pt x="34" y="50"/>
                    </a:lnTo>
                    <a:lnTo>
                      <a:pt x="26" y="58"/>
                    </a:lnTo>
                    <a:lnTo>
                      <a:pt x="16" y="70"/>
                    </a:lnTo>
                    <a:lnTo>
                      <a:pt x="8" y="84"/>
                    </a:lnTo>
                    <a:lnTo>
                      <a:pt x="2" y="102"/>
                    </a:lnTo>
                    <a:lnTo>
                      <a:pt x="0" y="124"/>
                    </a:lnTo>
                    <a:lnTo>
                      <a:pt x="0" y="124"/>
                    </a:lnTo>
                    <a:lnTo>
                      <a:pt x="2" y="140"/>
                    </a:lnTo>
                    <a:lnTo>
                      <a:pt x="8" y="158"/>
                    </a:lnTo>
                    <a:lnTo>
                      <a:pt x="16" y="174"/>
                    </a:lnTo>
                    <a:lnTo>
                      <a:pt x="26" y="192"/>
                    </a:lnTo>
                    <a:lnTo>
                      <a:pt x="26" y="192"/>
                    </a:lnTo>
                    <a:lnTo>
                      <a:pt x="74" y="194"/>
                    </a:lnTo>
                    <a:lnTo>
                      <a:pt x="120" y="198"/>
                    </a:lnTo>
                    <a:lnTo>
                      <a:pt x="168" y="204"/>
                    </a:lnTo>
                    <a:lnTo>
                      <a:pt x="214" y="212"/>
                    </a:lnTo>
                    <a:lnTo>
                      <a:pt x="260" y="220"/>
                    </a:lnTo>
                    <a:lnTo>
                      <a:pt x="306" y="230"/>
                    </a:lnTo>
                    <a:lnTo>
                      <a:pt x="352" y="242"/>
                    </a:lnTo>
                    <a:lnTo>
                      <a:pt x="396" y="256"/>
                    </a:lnTo>
                    <a:lnTo>
                      <a:pt x="440" y="270"/>
                    </a:lnTo>
                    <a:lnTo>
                      <a:pt x="484" y="284"/>
                    </a:lnTo>
                    <a:lnTo>
                      <a:pt x="528" y="300"/>
                    </a:lnTo>
                    <a:lnTo>
                      <a:pt x="570" y="318"/>
                    </a:lnTo>
                    <a:lnTo>
                      <a:pt x="612" y="338"/>
                    </a:lnTo>
                    <a:lnTo>
                      <a:pt x="652" y="358"/>
                    </a:lnTo>
                    <a:lnTo>
                      <a:pt x="692" y="380"/>
                    </a:lnTo>
                    <a:lnTo>
                      <a:pt x="732" y="402"/>
                    </a:lnTo>
                    <a:lnTo>
                      <a:pt x="772" y="426"/>
                    </a:lnTo>
                    <a:lnTo>
                      <a:pt x="810" y="450"/>
                    </a:lnTo>
                    <a:lnTo>
                      <a:pt x="846" y="476"/>
                    </a:lnTo>
                    <a:lnTo>
                      <a:pt x="884" y="502"/>
                    </a:lnTo>
                    <a:lnTo>
                      <a:pt x="918" y="530"/>
                    </a:lnTo>
                    <a:lnTo>
                      <a:pt x="954" y="560"/>
                    </a:lnTo>
                    <a:lnTo>
                      <a:pt x="988" y="590"/>
                    </a:lnTo>
                    <a:lnTo>
                      <a:pt x="1020" y="620"/>
                    </a:lnTo>
                    <a:lnTo>
                      <a:pt x="1054" y="652"/>
                    </a:lnTo>
                    <a:lnTo>
                      <a:pt x="1084" y="684"/>
                    </a:lnTo>
                    <a:lnTo>
                      <a:pt x="1114" y="718"/>
                    </a:lnTo>
                    <a:lnTo>
                      <a:pt x="1144" y="754"/>
                    </a:lnTo>
                    <a:lnTo>
                      <a:pt x="1172" y="788"/>
                    </a:lnTo>
                    <a:lnTo>
                      <a:pt x="1200" y="824"/>
                    </a:lnTo>
                    <a:lnTo>
                      <a:pt x="1226" y="862"/>
                    </a:lnTo>
                    <a:lnTo>
                      <a:pt x="1252" y="900"/>
                    </a:lnTo>
                    <a:lnTo>
                      <a:pt x="1252" y="900"/>
                    </a:lnTo>
                    <a:close/>
                  </a:path>
                </a:pathLst>
              </a:custGeom>
              <a:gradFill>
                <a:gsLst>
                  <a:gs pos="0">
                    <a:srgbClr val="DDDDDD">
                      <a:alpha val="0"/>
                    </a:srgbClr>
                  </a:gs>
                  <a:gs pos="100000">
                    <a:srgbClr val="FFFFFF">
                      <a:lumMod val="75000"/>
                    </a:srgbClr>
                  </a:gs>
                </a:gsLst>
                <a:lin ang="5400000" scaled="0"/>
              </a:gradFill>
              <a:ln w="6350">
                <a:noFill/>
                <a:miter lim="800000"/>
                <a:headEnd/>
                <a:tailEnd/>
              </a:ln>
            </p:spPr>
            <p:txBody>
              <a:bodyPr/>
              <a:lstStyle/>
              <a:p>
                <a:pPr defTabSz="304678" eaLnBrk="0" hangingPunct="0">
                  <a:defRPr/>
                </a:pPr>
                <a:endParaRPr lang="zh-CN" altLang="en-US" sz="1200" kern="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4" name="Freeform 50">
                <a:extLst>
                  <a:ext uri="{FF2B5EF4-FFF2-40B4-BE49-F238E27FC236}">
                    <a16:creationId xmlns:a16="http://schemas.microsoft.com/office/drawing/2014/main" id="{60A84969-1BC3-430B-9C27-119BFCF3C821}"/>
                  </a:ext>
                </a:extLst>
              </p:cNvPr>
              <p:cNvSpPr>
                <a:spLocks/>
              </p:cNvSpPr>
              <p:nvPr/>
            </p:nvSpPr>
            <p:spPr bwMode="auto">
              <a:xfrm>
                <a:off x="-1203325" y="2511425"/>
                <a:ext cx="2228850" cy="1428750"/>
              </a:xfrm>
              <a:custGeom>
                <a:avLst/>
                <a:gdLst/>
                <a:ahLst/>
                <a:cxnLst>
                  <a:cxn ang="0">
                    <a:pos x="1354" y="0"/>
                  </a:cxn>
                  <a:cxn ang="0">
                    <a:pos x="1274" y="6"/>
                  </a:cxn>
                  <a:cxn ang="0">
                    <a:pos x="1116" y="30"/>
                  </a:cxn>
                  <a:cxn ang="0">
                    <a:pos x="964" y="68"/>
                  </a:cxn>
                  <a:cxn ang="0">
                    <a:pos x="814" y="118"/>
                  </a:cxn>
                  <a:cxn ang="0">
                    <a:pos x="672" y="182"/>
                  </a:cxn>
                  <a:cxn ang="0">
                    <a:pos x="534" y="260"/>
                  </a:cxn>
                  <a:cxn ang="0">
                    <a:pos x="404" y="350"/>
                  </a:cxn>
                  <a:cxn ang="0">
                    <a:pos x="282" y="452"/>
                  </a:cxn>
                  <a:cxn ang="0">
                    <a:pos x="224" y="508"/>
                  </a:cxn>
                  <a:cxn ang="0">
                    <a:pos x="104" y="640"/>
                  </a:cxn>
                  <a:cxn ang="0">
                    <a:pos x="0" y="782"/>
                  </a:cxn>
                  <a:cxn ang="0">
                    <a:pos x="36" y="802"/>
                  </a:cxn>
                  <a:cxn ang="0">
                    <a:pos x="36" y="820"/>
                  </a:cxn>
                  <a:cxn ang="0">
                    <a:pos x="42" y="846"/>
                  </a:cxn>
                  <a:cxn ang="0">
                    <a:pos x="64" y="874"/>
                  </a:cxn>
                  <a:cxn ang="0">
                    <a:pos x="82" y="888"/>
                  </a:cxn>
                  <a:cxn ang="0">
                    <a:pos x="114" y="898"/>
                  </a:cxn>
                  <a:cxn ang="0">
                    <a:pos x="152" y="900"/>
                  </a:cxn>
                  <a:cxn ang="0">
                    <a:pos x="178" y="862"/>
                  </a:cxn>
                  <a:cxn ang="0">
                    <a:pos x="232" y="788"/>
                  </a:cxn>
                  <a:cxn ang="0">
                    <a:pos x="290" y="718"/>
                  </a:cxn>
                  <a:cxn ang="0">
                    <a:pos x="350" y="652"/>
                  </a:cxn>
                  <a:cxn ang="0">
                    <a:pos x="416" y="590"/>
                  </a:cxn>
                  <a:cxn ang="0">
                    <a:pos x="486" y="530"/>
                  </a:cxn>
                  <a:cxn ang="0">
                    <a:pos x="558" y="476"/>
                  </a:cxn>
                  <a:cxn ang="0">
                    <a:pos x="632" y="426"/>
                  </a:cxn>
                  <a:cxn ang="0">
                    <a:pos x="712" y="380"/>
                  </a:cxn>
                  <a:cxn ang="0">
                    <a:pos x="792" y="338"/>
                  </a:cxn>
                  <a:cxn ang="0">
                    <a:pos x="876" y="300"/>
                  </a:cxn>
                  <a:cxn ang="0">
                    <a:pos x="964" y="270"/>
                  </a:cxn>
                  <a:cxn ang="0">
                    <a:pos x="1052" y="242"/>
                  </a:cxn>
                  <a:cxn ang="0">
                    <a:pos x="1144" y="220"/>
                  </a:cxn>
                  <a:cxn ang="0">
                    <a:pos x="1236" y="204"/>
                  </a:cxn>
                  <a:cxn ang="0">
                    <a:pos x="1330" y="194"/>
                  </a:cxn>
                  <a:cxn ang="0">
                    <a:pos x="1378" y="192"/>
                  </a:cxn>
                  <a:cxn ang="0">
                    <a:pos x="1396" y="158"/>
                  </a:cxn>
                  <a:cxn ang="0">
                    <a:pos x="1404" y="124"/>
                  </a:cxn>
                  <a:cxn ang="0">
                    <a:pos x="1402" y="102"/>
                  </a:cxn>
                  <a:cxn ang="0">
                    <a:pos x="1388" y="70"/>
                  </a:cxn>
                  <a:cxn ang="0">
                    <a:pos x="1370" y="50"/>
                  </a:cxn>
                  <a:cxn ang="0">
                    <a:pos x="1354" y="42"/>
                  </a:cxn>
                </a:cxnLst>
                <a:rect l="0" t="0" r="r" b="b"/>
                <a:pathLst>
                  <a:path w="1404" h="900">
                    <a:moveTo>
                      <a:pt x="1354" y="42"/>
                    </a:moveTo>
                    <a:lnTo>
                      <a:pt x="1354" y="0"/>
                    </a:lnTo>
                    <a:lnTo>
                      <a:pt x="1354" y="0"/>
                    </a:lnTo>
                    <a:lnTo>
                      <a:pt x="1274" y="6"/>
                    </a:lnTo>
                    <a:lnTo>
                      <a:pt x="1194" y="16"/>
                    </a:lnTo>
                    <a:lnTo>
                      <a:pt x="1116" y="30"/>
                    </a:lnTo>
                    <a:lnTo>
                      <a:pt x="1040" y="46"/>
                    </a:lnTo>
                    <a:lnTo>
                      <a:pt x="964" y="68"/>
                    </a:lnTo>
                    <a:lnTo>
                      <a:pt x="888" y="90"/>
                    </a:lnTo>
                    <a:lnTo>
                      <a:pt x="814" y="118"/>
                    </a:lnTo>
                    <a:lnTo>
                      <a:pt x="742" y="148"/>
                    </a:lnTo>
                    <a:lnTo>
                      <a:pt x="672" y="182"/>
                    </a:lnTo>
                    <a:lnTo>
                      <a:pt x="602" y="220"/>
                    </a:lnTo>
                    <a:lnTo>
                      <a:pt x="534" y="260"/>
                    </a:lnTo>
                    <a:lnTo>
                      <a:pt x="468" y="302"/>
                    </a:lnTo>
                    <a:lnTo>
                      <a:pt x="404" y="350"/>
                    </a:lnTo>
                    <a:lnTo>
                      <a:pt x="342" y="398"/>
                    </a:lnTo>
                    <a:lnTo>
                      <a:pt x="282" y="452"/>
                    </a:lnTo>
                    <a:lnTo>
                      <a:pt x="224" y="508"/>
                    </a:lnTo>
                    <a:lnTo>
                      <a:pt x="224" y="508"/>
                    </a:lnTo>
                    <a:lnTo>
                      <a:pt x="162" y="572"/>
                    </a:lnTo>
                    <a:lnTo>
                      <a:pt x="104" y="640"/>
                    </a:lnTo>
                    <a:lnTo>
                      <a:pt x="50" y="710"/>
                    </a:lnTo>
                    <a:lnTo>
                      <a:pt x="0" y="782"/>
                    </a:lnTo>
                    <a:lnTo>
                      <a:pt x="36" y="802"/>
                    </a:lnTo>
                    <a:lnTo>
                      <a:pt x="36" y="802"/>
                    </a:lnTo>
                    <a:lnTo>
                      <a:pt x="34" y="812"/>
                    </a:lnTo>
                    <a:lnTo>
                      <a:pt x="36" y="820"/>
                    </a:lnTo>
                    <a:lnTo>
                      <a:pt x="38" y="832"/>
                    </a:lnTo>
                    <a:lnTo>
                      <a:pt x="42" y="846"/>
                    </a:lnTo>
                    <a:lnTo>
                      <a:pt x="50" y="860"/>
                    </a:lnTo>
                    <a:lnTo>
                      <a:pt x="64" y="874"/>
                    </a:lnTo>
                    <a:lnTo>
                      <a:pt x="82" y="888"/>
                    </a:lnTo>
                    <a:lnTo>
                      <a:pt x="82" y="888"/>
                    </a:lnTo>
                    <a:lnTo>
                      <a:pt x="98" y="894"/>
                    </a:lnTo>
                    <a:lnTo>
                      <a:pt x="114" y="898"/>
                    </a:lnTo>
                    <a:lnTo>
                      <a:pt x="134" y="900"/>
                    </a:lnTo>
                    <a:lnTo>
                      <a:pt x="152" y="900"/>
                    </a:lnTo>
                    <a:lnTo>
                      <a:pt x="152" y="900"/>
                    </a:lnTo>
                    <a:lnTo>
                      <a:pt x="178" y="862"/>
                    </a:lnTo>
                    <a:lnTo>
                      <a:pt x="204" y="824"/>
                    </a:lnTo>
                    <a:lnTo>
                      <a:pt x="232" y="788"/>
                    </a:lnTo>
                    <a:lnTo>
                      <a:pt x="260" y="754"/>
                    </a:lnTo>
                    <a:lnTo>
                      <a:pt x="290" y="718"/>
                    </a:lnTo>
                    <a:lnTo>
                      <a:pt x="320" y="684"/>
                    </a:lnTo>
                    <a:lnTo>
                      <a:pt x="350" y="652"/>
                    </a:lnTo>
                    <a:lnTo>
                      <a:pt x="384" y="620"/>
                    </a:lnTo>
                    <a:lnTo>
                      <a:pt x="416" y="590"/>
                    </a:lnTo>
                    <a:lnTo>
                      <a:pt x="450" y="560"/>
                    </a:lnTo>
                    <a:lnTo>
                      <a:pt x="486" y="530"/>
                    </a:lnTo>
                    <a:lnTo>
                      <a:pt x="520" y="502"/>
                    </a:lnTo>
                    <a:lnTo>
                      <a:pt x="558" y="476"/>
                    </a:lnTo>
                    <a:lnTo>
                      <a:pt x="594" y="450"/>
                    </a:lnTo>
                    <a:lnTo>
                      <a:pt x="632" y="426"/>
                    </a:lnTo>
                    <a:lnTo>
                      <a:pt x="672" y="402"/>
                    </a:lnTo>
                    <a:lnTo>
                      <a:pt x="712" y="380"/>
                    </a:lnTo>
                    <a:lnTo>
                      <a:pt x="752" y="358"/>
                    </a:lnTo>
                    <a:lnTo>
                      <a:pt x="792" y="338"/>
                    </a:lnTo>
                    <a:lnTo>
                      <a:pt x="834" y="318"/>
                    </a:lnTo>
                    <a:lnTo>
                      <a:pt x="876" y="300"/>
                    </a:lnTo>
                    <a:lnTo>
                      <a:pt x="920" y="284"/>
                    </a:lnTo>
                    <a:lnTo>
                      <a:pt x="964" y="270"/>
                    </a:lnTo>
                    <a:lnTo>
                      <a:pt x="1008" y="256"/>
                    </a:lnTo>
                    <a:lnTo>
                      <a:pt x="1052" y="242"/>
                    </a:lnTo>
                    <a:lnTo>
                      <a:pt x="1098" y="230"/>
                    </a:lnTo>
                    <a:lnTo>
                      <a:pt x="1144" y="220"/>
                    </a:lnTo>
                    <a:lnTo>
                      <a:pt x="1190" y="212"/>
                    </a:lnTo>
                    <a:lnTo>
                      <a:pt x="1236" y="204"/>
                    </a:lnTo>
                    <a:lnTo>
                      <a:pt x="1284" y="198"/>
                    </a:lnTo>
                    <a:lnTo>
                      <a:pt x="1330" y="194"/>
                    </a:lnTo>
                    <a:lnTo>
                      <a:pt x="1378" y="192"/>
                    </a:lnTo>
                    <a:lnTo>
                      <a:pt x="1378" y="192"/>
                    </a:lnTo>
                    <a:lnTo>
                      <a:pt x="1388" y="174"/>
                    </a:lnTo>
                    <a:lnTo>
                      <a:pt x="1396" y="158"/>
                    </a:lnTo>
                    <a:lnTo>
                      <a:pt x="1402" y="140"/>
                    </a:lnTo>
                    <a:lnTo>
                      <a:pt x="1404" y="124"/>
                    </a:lnTo>
                    <a:lnTo>
                      <a:pt x="1404" y="124"/>
                    </a:lnTo>
                    <a:lnTo>
                      <a:pt x="1402" y="102"/>
                    </a:lnTo>
                    <a:lnTo>
                      <a:pt x="1396" y="84"/>
                    </a:lnTo>
                    <a:lnTo>
                      <a:pt x="1388" y="70"/>
                    </a:lnTo>
                    <a:lnTo>
                      <a:pt x="1378" y="58"/>
                    </a:lnTo>
                    <a:lnTo>
                      <a:pt x="1370" y="50"/>
                    </a:lnTo>
                    <a:lnTo>
                      <a:pt x="1362" y="46"/>
                    </a:lnTo>
                    <a:lnTo>
                      <a:pt x="1354" y="42"/>
                    </a:lnTo>
                    <a:lnTo>
                      <a:pt x="1354" y="42"/>
                    </a:lnTo>
                    <a:close/>
                  </a:path>
                </a:pathLst>
              </a:custGeom>
              <a:gradFill>
                <a:gsLst>
                  <a:gs pos="0">
                    <a:srgbClr val="DDDDDD">
                      <a:alpha val="0"/>
                    </a:srgbClr>
                  </a:gs>
                  <a:gs pos="100000">
                    <a:srgbClr val="FFFFFF">
                      <a:lumMod val="75000"/>
                    </a:srgbClr>
                  </a:gs>
                </a:gsLst>
                <a:lin ang="5400000" scaled="0"/>
              </a:gradFill>
              <a:ln w="6350">
                <a:noFill/>
                <a:miter lim="800000"/>
                <a:headEnd/>
                <a:tailEnd/>
              </a:ln>
            </p:spPr>
            <p:txBody>
              <a:bodyPr/>
              <a:lstStyle/>
              <a:p>
                <a:pPr defTabSz="304678" eaLnBrk="0" hangingPunct="0">
                  <a:defRPr/>
                </a:pPr>
                <a:endParaRPr lang="zh-CN" altLang="en-US" sz="1200" kern="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5" name="Freeform 51">
                <a:extLst>
                  <a:ext uri="{FF2B5EF4-FFF2-40B4-BE49-F238E27FC236}">
                    <a16:creationId xmlns:a16="http://schemas.microsoft.com/office/drawing/2014/main" id="{283851A2-9917-41FA-AFA8-ACAC8D13167E}"/>
                  </a:ext>
                </a:extLst>
              </p:cNvPr>
              <p:cNvSpPr>
                <a:spLocks/>
              </p:cNvSpPr>
              <p:nvPr/>
            </p:nvSpPr>
            <p:spPr bwMode="auto">
              <a:xfrm>
                <a:off x="3292475" y="4029075"/>
                <a:ext cx="574675" cy="2482850"/>
              </a:xfrm>
              <a:custGeom>
                <a:avLst/>
                <a:gdLst/>
                <a:ahLst/>
                <a:cxnLst>
                  <a:cxn ang="0">
                    <a:pos x="142" y="22"/>
                  </a:cxn>
                  <a:cxn ang="0">
                    <a:pos x="134" y="16"/>
                  </a:cxn>
                  <a:cxn ang="0">
                    <a:pos x="114" y="8"/>
                  </a:cxn>
                  <a:cxn ang="0">
                    <a:pos x="84" y="6"/>
                  </a:cxn>
                  <a:cxn ang="0">
                    <a:pos x="44" y="18"/>
                  </a:cxn>
                  <a:cxn ang="0">
                    <a:pos x="32" y="28"/>
                  </a:cxn>
                  <a:cxn ang="0">
                    <a:pos x="8" y="58"/>
                  </a:cxn>
                  <a:cxn ang="0">
                    <a:pos x="0" y="74"/>
                  </a:cxn>
                  <a:cxn ang="0">
                    <a:pos x="38" y="154"/>
                  </a:cxn>
                  <a:cxn ang="0">
                    <a:pos x="72" y="238"/>
                  </a:cxn>
                  <a:cxn ang="0">
                    <a:pos x="102" y="324"/>
                  </a:cxn>
                  <a:cxn ang="0">
                    <a:pos x="126" y="412"/>
                  </a:cxn>
                  <a:cxn ang="0">
                    <a:pos x="146" y="502"/>
                  </a:cxn>
                  <a:cxn ang="0">
                    <a:pos x="160" y="594"/>
                  </a:cxn>
                  <a:cxn ang="0">
                    <a:pos x="168" y="688"/>
                  </a:cxn>
                  <a:cxn ang="0">
                    <a:pos x="170" y="782"/>
                  </a:cxn>
                  <a:cxn ang="0">
                    <a:pos x="170" y="830"/>
                  </a:cxn>
                  <a:cxn ang="0">
                    <a:pos x="164" y="924"/>
                  </a:cxn>
                  <a:cxn ang="0">
                    <a:pos x="152" y="1016"/>
                  </a:cxn>
                  <a:cxn ang="0">
                    <a:pos x="136" y="1108"/>
                  </a:cxn>
                  <a:cxn ang="0">
                    <a:pos x="114" y="1196"/>
                  </a:cxn>
                  <a:cxn ang="0">
                    <a:pos x="88" y="1284"/>
                  </a:cxn>
                  <a:cxn ang="0">
                    <a:pos x="56" y="1368"/>
                  </a:cxn>
                  <a:cxn ang="0">
                    <a:pos x="20" y="1450"/>
                  </a:cxn>
                  <a:cxn ang="0">
                    <a:pos x="0" y="1490"/>
                  </a:cxn>
                  <a:cxn ang="0">
                    <a:pos x="20" y="1522"/>
                  </a:cxn>
                  <a:cxn ang="0">
                    <a:pos x="44" y="1546"/>
                  </a:cxn>
                  <a:cxn ang="0">
                    <a:pos x="66" y="1554"/>
                  </a:cxn>
                  <a:cxn ang="0">
                    <a:pos x="100" y="1558"/>
                  </a:cxn>
                  <a:cxn ang="0">
                    <a:pos x="126" y="1552"/>
                  </a:cxn>
                  <a:cxn ang="0">
                    <a:pos x="142" y="1542"/>
                  </a:cxn>
                  <a:cxn ang="0">
                    <a:pos x="178" y="1564"/>
                  </a:cxn>
                  <a:cxn ang="0">
                    <a:pos x="220" y="1472"/>
                  </a:cxn>
                  <a:cxn ang="0">
                    <a:pos x="258" y="1380"/>
                  </a:cxn>
                  <a:cxn ang="0">
                    <a:pos x="290" y="1284"/>
                  </a:cxn>
                  <a:cxn ang="0">
                    <a:pos x="316" y="1186"/>
                  </a:cxn>
                  <a:cxn ang="0">
                    <a:pos x="336" y="1088"/>
                  </a:cxn>
                  <a:cxn ang="0">
                    <a:pos x="350" y="986"/>
                  </a:cxn>
                  <a:cxn ang="0">
                    <a:pos x="360" y="886"/>
                  </a:cxn>
                  <a:cxn ang="0">
                    <a:pos x="362" y="782"/>
                  </a:cxn>
                  <a:cxn ang="0">
                    <a:pos x="362" y="730"/>
                  </a:cxn>
                  <a:cxn ang="0">
                    <a:pos x="356" y="628"/>
                  </a:cxn>
                  <a:cxn ang="0">
                    <a:pos x="344" y="526"/>
                  </a:cxn>
                  <a:cxn ang="0">
                    <a:pos x="326" y="426"/>
                  </a:cxn>
                  <a:cxn ang="0">
                    <a:pos x="304" y="328"/>
                  </a:cxn>
                  <a:cxn ang="0">
                    <a:pos x="274" y="232"/>
                  </a:cxn>
                  <a:cxn ang="0">
                    <a:pos x="240" y="138"/>
                  </a:cxn>
                  <a:cxn ang="0">
                    <a:pos x="200" y="46"/>
                  </a:cxn>
                  <a:cxn ang="0">
                    <a:pos x="178" y="0"/>
                  </a:cxn>
                </a:cxnLst>
                <a:rect l="0" t="0" r="r" b="b"/>
                <a:pathLst>
                  <a:path w="362" h="1564">
                    <a:moveTo>
                      <a:pt x="178" y="0"/>
                    </a:moveTo>
                    <a:lnTo>
                      <a:pt x="142" y="22"/>
                    </a:lnTo>
                    <a:lnTo>
                      <a:pt x="142" y="22"/>
                    </a:lnTo>
                    <a:lnTo>
                      <a:pt x="134" y="16"/>
                    </a:lnTo>
                    <a:lnTo>
                      <a:pt x="126" y="12"/>
                    </a:lnTo>
                    <a:lnTo>
                      <a:pt x="114" y="8"/>
                    </a:lnTo>
                    <a:lnTo>
                      <a:pt x="100" y="6"/>
                    </a:lnTo>
                    <a:lnTo>
                      <a:pt x="84" y="6"/>
                    </a:lnTo>
                    <a:lnTo>
                      <a:pt x="66" y="10"/>
                    </a:lnTo>
                    <a:lnTo>
                      <a:pt x="44" y="18"/>
                    </a:lnTo>
                    <a:lnTo>
                      <a:pt x="44" y="18"/>
                    </a:lnTo>
                    <a:lnTo>
                      <a:pt x="32" y="28"/>
                    </a:lnTo>
                    <a:lnTo>
                      <a:pt x="20" y="42"/>
                    </a:lnTo>
                    <a:lnTo>
                      <a:pt x="8" y="58"/>
                    </a:lnTo>
                    <a:lnTo>
                      <a:pt x="0" y="74"/>
                    </a:lnTo>
                    <a:lnTo>
                      <a:pt x="0" y="74"/>
                    </a:lnTo>
                    <a:lnTo>
                      <a:pt x="20" y="114"/>
                    </a:lnTo>
                    <a:lnTo>
                      <a:pt x="38" y="154"/>
                    </a:lnTo>
                    <a:lnTo>
                      <a:pt x="56" y="196"/>
                    </a:lnTo>
                    <a:lnTo>
                      <a:pt x="72" y="238"/>
                    </a:lnTo>
                    <a:lnTo>
                      <a:pt x="88" y="280"/>
                    </a:lnTo>
                    <a:lnTo>
                      <a:pt x="102" y="324"/>
                    </a:lnTo>
                    <a:lnTo>
                      <a:pt x="114" y="368"/>
                    </a:lnTo>
                    <a:lnTo>
                      <a:pt x="126" y="412"/>
                    </a:lnTo>
                    <a:lnTo>
                      <a:pt x="136" y="456"/>
                    </a:lnTo>
                    <a:lnTo>
                      <a:pt x="146" y="502"/>
                    </a:lnTo>
                    <a:lnTo>
                      <a:pt x="152" y="548"/>
                    </a:lnTo>
                    <a:lnTo>
                      <a:pt x="160" y="594"/>
                    </a:lnTo>
                    <a:lnTo>
                      <a:pt x="164" y="640"/>
                    </a:lnTo>
                    <a:lnTo>
                      <a:pt x="168" y="688"/>
                    </a:lnTo>
                    <a:lnTo>
                      <a:pt x="170" y="734"/>
                    </a:lnTo>
                    <a:lnTo>
                      <a:pt x="170" y="782"/>
                    </a:lnTo>
                    <a:lnTo>
                      <a:pt x="170" y="782"/>
                    </a:lnTo>
                    <a:lnTo>
                      <a:pt x="170" y="830"/>
                    </a:lnTo>
                    <a:lnTo>
                      <a:pt x="168" y="876"/>
                    </a:lnTo>
                    <a:lnTo>
                      <a:pt x="164" y="924"/>
                    </a:lnTo>
                    <a:lnTo>
                      <a:pt x="160" y="970"/>
                    </a:lnTo>
                    <a:lnTo>
                      <a:pt x="152" y="1016"/>
                    </a:lnTo>
                    <a:lnTo>
                      <a:pt x="146" y="1062"/>
                    </a:lnTo>
                    <a:lnTo>
                      <a:pt x="136" y="1108"/>
                    </a:lnTo>
                    <a:lnTo>
                      <a:pt x="126" y="1152"/>
                    </a:lnTo>
                    <a:lnTo>
                      <a:pt x="114" y="1196"/>
                    </a:lnTo>
                    <a:lnTo>
                      <a:pt x="102" y="1240"/>
                    </a:lnTo>
                    <a:lnTo>
                      <a:pt x="88" y="1284"/>
                    </a:lnTo>
                    <a:lnTo>
                      <a:pt x="72" y="1326"/>
                    </a:lnTo>
                    <a:lnTo>
                      <a:pt x="56" y="1368"/>
                    </a:lnTo>
                    <a:lnTo>
                      <a:pt x="38" y="1410"/>
                    </a:lnTo>
                    <a:lnTo>
                      <a:pt x="20" y="1450"/>
                    </a:lnTo>
                    <a:lnTo>
                      <a:pt x="0" y="1490"/>
                    </a:lnTo>
                    <a:lnTo>
                      <a:pt x="0" y="1490"/>
                    </a:lnTo>
                    <a:lnTo>
                      <a:pt x="8" y="1506"/>
                    </a:lnTo>
                    <a:lnTo>
                      <a:pt x="20" y="1522"/>
                    </a:lnTo>
                    <a:lnTo>
                      <a:pt x="32" y="1536"/>
                    </a:lnTo>
                    <a:lnTo>
                      <a:pt x="44" y="1546"/>
                    </a:lnTo>
                    <a:lnTo>
                      <a:pt x="44" y="1546"/>
                    </a:lnTo>
                    <a:lnTo>
                      <a:pt x="66" y="1554"/>
                    </a:lnTo>
                    <a:lnTo>
                      <a:pt x="84" y="1558"/>
                    </a:lnTo>
                    <a:lnTo>
                      <a:pt x="100" y="1558"/>
                    </a:lnTo>
                    <a:lnTo>
                      <a:pt x="114" y="1556"/>
                    </a:lnTo>
                    <a:lnTo>
                      <a:pt x="126" y="1552"/>
                    </a:lnTo>
                    <a:lnTo>
                      <a:pt x="134" y="1548"/>
                    </a:lnTo>
                    <a:lnTo>
                      <a:pt x="142" y="1542"/>
                    </a:lnTo>
                    <a:lnTo>
                      <a:pt x="178" y="1564"/>
                    </a:lnTo>
                    <a:lnTo>
                      <a:pt x="178" y="1564"/>
                    </a:lnTo>
                    <a:lnTo>
                      <a:pt x="200" y="1518"/>
                    </a:lnTo>
                    <a:lnTo>
                      <a:pt x="220" y="1472"/>
                    </a:lnTo>
                    <a:lnTo>
                      <a:pt x="240" y="1426"/>
                    </a:lnTo>
                    <a:lnTo>
                      <a:pt x="258" y="1380"/>
                    </a:lnTo>
                    <a:lnTo>
                      <a:pt x="274" y="1332"/>
                    </a:lnTo>
                    <a:lnTo>
                      <a:pt x="290" y="1284"/>
                    </a:lnTo>
                    <a:lnTo>
                      <a:pt x="304" y="1236"/>
                    </a:lnTo>
                    <a:lnTo>
                      <a:pt x="316" y="1186"/>
                    </a:lnTo>
                    <a:lnTo>
                      <a:pt x="326" y="1138"/>
                    </a:lnTo>
                    <a:lnTo>
                      <a:pt x="336" y="1088"/>
                    </a:lnTo>
                    <a:lnTo>
                      <a:pt x="344" y="1038"/>
                    </a:lnTo>
                    <a:lnTo>
                      <a:pt x="350" y="986"/>
                    </a:lnTo>
                    <a:lnTo>
                      <a:pt x="356" y="936"/>
                    </a:lnTo>
                    <a:lnTo>
                      <a:pt x="360" y="886"/>
                    </a:lnTo>
                    <a:lnTo>
                      <a:pt x="362" y="834"/>
                    </a:lnTo>
                    <a:lnTo>
                      <a:pt x="362" y="782"/>
                    </a:lnTo>
                    <a:lnTo>
                      <a:pt x="362" y="782"/>
                    </a:lnTo>
                    <a:lnTo>
                      <a:pt x="362" y="730"/>
                    </a:lnTo>
                    <a:lnTo>
                      <a:pt x="360" y="678"/>
                    </a:lnTo>
                    <a:lnTo>
                      <a:pt x="356" y="628"/>
                    </a:lnTo>
                    <a:lnTo>
                      <a:pt x="350" y="578"/>
                    </a:lnTo>
                    <a:lnTo>
                      <a:pt x="344" y="526"/>
                    </a:lnTo>
                    <a:lnTo>
                      <a:pt x="336" y="476"/>
                    </a:lnTo>
                    <a:lnTo>
                      <a:pt x="326" y="426"/>
                    </a:lnTo>
                    <a:lnTo>
                      <a:pt x="316" y="378"/>
                    </a:lnTo>
                    <a:lnTo>
                      <a:pt x="304" y="328"/>
                    </a:lnTo>
                    <a:lnTo>
                      <a:pt x="290" y="280"/>
                    </a:lnTo>
                    <a:lnTo>
                      <a:pt x="274" y="232"/>
                    </a:lnTo>
                    <a:lnTo>
                      <a:pt x="258" y="184"/>
                    </a:lnTo>
                    <a:lnTo>
                      <a:pt x="240" y="138"/>
                    </a:lnTo>
                    <a:lnTo>
                      <a:pt x="220" y="92"/>
                    </a:lnTo>
                    <a:lnTo>
                      <a:pt x="200" y="46"/>
                    </a:lnTo>
                    <a:lnTo>
                      <a:pt x="178" y="0"/>
                    </a:lnTo>
                    <a:lnTo>
                      <a:pt x="178" y="0"/>
                    </a:lnTo>
                    <a:close/>
                  </a:path>
                </a:pathLst>
              </a:custGeom>
              <a:gradFill>
                <a:gsLst>
                  <a:gs pos="0">
                    <a:srgbClr val="DDDDDD">
                      <a:alpha val="0"/>
                    </a:srgbClr>
                  </a:gs>
                  <a:gs pos="100000">
                    <a:srgbClr val="FFFFFF">
                      <a:lumMod val="75000"/>
                    </a:srgbClr>
                  </a:gs>
                </a:gsLst>
                <a:lin ang="5400000" scaled="0"/>
              </a:gradFill>
              <a:ln w="6350">
                <a:noFill/>
                <a:miter lim="800000"/>
                <a:headEnd/>
                <a:tailEnd/>
              </a:ln>
            </p:spPr>
            <p:txBody>
              <a:bodyPr/>
              <a:lstStyle/>
              <a:p>
                <a:pPr defTabSz="304678" eaLnBrk="0" hangingPunct="0">
                  <a:defRPr/>
                </a:pPr>
                <a:endParaRPr lang="zh-CN" altLang="en-US" sz="1200" kern="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6" name="Freeform 52">
                <a:extLst>
                  <a:ext uri="{FF2B5EF4-FFF2-40B4-BE49-F238E27FC236}">
                    <a16:creationId xmlns:a16="http://schemas.microsoft.com/office/drawing/2014/main" id="{ABAD299A-8088-4426-A317-0E15C8314A1F}"/>
                  </a:ext>
                </a:extLst>
              </p:cNvPr>
              <p:cNvSpPr>
                <a:spLocks/>
              </p:cNvSpPr>
              <p:nvPr/>
            </p:nvSpPr>
            <p:spPr bwMode="auto">
              <a:xfrm>
                <a:off x="1184275" y="6600825"/>
                <a:ext cx="2228850" cy="1428750"/>
              </a:xfrm>
              <a:custGeom>
                <a:avLst/>
                <a:gdLst/>
                <a:ahLst/>
                <a:cxnLst>
                  <a:cxn ang="0">
                    <a:pos x="1322" y="12"/>
                  </a:cxn>
                  <a:cxn ang="0">
                    <a:pos x="1290" y="2"/>
                  </a:cxn>
                  <a:cxn ang="0">
                    <a:pos x="1252" y="0"/>
                  </a:cxn>
                  <a:cxn ang="0">
                    <a:pos x="1226" y="38"/>
                  </a:cxn>
                  <a:cxn ang="0">
                    <a:pos x="1172" y="112"/>
                  </a:cxn>
                  <a:cxn ang="0">
                    <a:pos x="1114" y="182"/>
                  </a:cxn>
                  <a:cxn ang="0">
                    <a:pos x="1054" y="248"/>
                  </a:cxn>
                  <a:cxn ang="0">
                    <a:pos x="988" y="310"/>
                  </a:cxn>
                  <a:cxn ang="0">
                    <a:pos x="918" y="370"/>
                  </a:cxn>
                  <a:cxn ang="0">
                    <a:pos x="846" y="424"/>
                  </a:cxn>
                  <a:cxn ang="0">
                    <a:pos x="772" y="474"/>
                  </a:cxn>
                  <a:cxn ang="0">
                    <a:pos x="692" y="520"/>
                  </a:cxn>
                  <a:cxn ang="0">
                    <a:pos x="612" y="562"/>
                  </a:cxn>
                  <a:cxn ang="0">
                    <a:pos x="528" y="600"/>
                  </a:cxn>
                  <a:cxn ang="0">
                    <a:pos x="440" y="630"/>
                  </a:cxn>
                  <a:cxn ang="0">
                    <a:pos x="352" y="658"/>
                  </a:cxn>
                  <a:cxn ang="0">
                    <a:pos x="260" y="680"/>
                  </a:cxn>
                  <a:cxn ang="0">
                    <a:pos x="168" y="696"/>
                  </a:cxn>
                  <a:cxn ang="0">
                    <a:pos x="74" y="706"/>
                  </a:cxn>
                  <a:cxn ang="0">
                    <a:pos x="26" y="708"/>
                  </a:cxn>
                  <a:cxn ang="0">
                    <a:pos x="8" y="742"/>
                  </a:cxn>
                  <a:cxn ang="0">
                    <a:pos x="0" y="776"/>
                  </a:cxn>
                  <a:cxn ang="0">
                    <a:pos x="2" y="798"/>
                  </a:cxn>
                  <a:cxn ang="0">
                    <a:pos x="16" y="830"/>
                  </a:cxn>
                  <a:cxn ang="0">
                    <a:pos x="34" y="850"/>
                  </a:cxn>
                  <a:cxn ang="0">
                    <a:pos x="50" y="858"/>
                  </a:cxn>
                  <a:cxn ang="0">
                    <a:pos x="50" y="900"/>
                  </a:cxn>
                  <a:cxn ang="0">
                    <a:pos x="210" y="884"/>
                  </a:cxn>
                  <a:cxn ang="0">
                    <a:pos x="364" y="854"/>
                  </a:cxn>
                  <a:cxn ang="0">
                    <a:pos x="516" y="810"/>
                  </a:cxn>
                  <a:cxn ang="0">
                    <a:pos x="662" y="752"/>
                  </a:cxn>
                  <a:cxn ang="0">
                    <a:pos x="802" y="680"/>
                  </a:cxn>
                  <a:cxn ang="0">
                    <a:pos x="936" y="598"/>
                  </a:cxn>
                  <a:cxn ang="0">
                    <a:pos x="1062" y="502"/>
                  </a:cxn>
                  <a:cxn ang="0">
                    <a:pos x="1180" y="392"/>
                  </a:cxn>
                  <a:cxn ang="0">
                    <a:pos x="1242" y="328"/>
                  </a:cxn>
                  <a:cxn ang="0">
                    <a:pos x="1354" y="190"/>
                  </a:cxn>
                  <a:cxn ang="0">
                    <a:pos x="1368" y="98"/>
                  </a:cxn>
                  <a:cxn ang="0">
                    <a:pos x="1370" y="88"/>
                  </a:cxn>
                  <a:cxn ang="0">
                    <a:pos x="1366" y="68"/>
                  </a:cxn>
                  <a:cxn ang="0">
                    <a:pos x="1354" y="40"/>
                  </a:cxn>
                  <a:cxn ang="0">
                    <a:pos x="1322" y="12"/>
                  </a:cxn>
                </a:cxnLst>
                <a:rect l="0" t="0" r="r" b="b"/>
                <a:pathLst>
                  <a:path w="1404" h="900">
                    <a:moveTo>
                      <a:pt x="1322" y="12"/>
                    </a:moveTo>
                    <a:lnTo>
                      <a:pt x="1322" y="12"/>
                    </a:lnTo>
                    <a:lnTo>
                      <a:pt x="1306" y="6"/>
                    </a:lnTo>
                    <a:lnTo>
                      <a:pt x="1290" y="2"/>
                    </a:lnTo>
                    <a:lnTo>
                      <a:pt x="1270" y="0"/>
                    </a:lnTo>
                    <a:lnTo>
                      <a:pt x="1252" y="0"/>
                    </a:lnTo>
                    <a:lnTo>
                      <a:pt x="1252" y="0"/>
                    </a:lnTo>
                    <a:lnTo>
                      <a:pt x="1226" y="38"/>
                    </a:lnTo>
                    <a:lnTo>
                      <a:pt x="1200" y="76"/>
                    </a:lnTo>
                    <a:lnTo>
                      <a:pt x="1172" y="112"/>
                    </a:lnTo>
                    <a:lnTo>
                      <a:pt x="1144" y="146"/>
                    </a:lnTo>
                    <a:lnTo>
                      <a:pt x="1114" y="182"/>
                    </a:lnTo>
                    <a:lnTo>
                      <a:pt x="1084" y="216"/>
                    </a:lnTo>
                    <a:lnTo>
                      <a:pt x="1054" y="248"/>
                    </a:lnTo>
                    <a:lnTo>
                      <a:pt x="1020" y="280"/>
                    </a:lnTo>
                    <a:lnTo>
                      <a:pt x="988" y="310"/>
                    </a:lnTo>
                    <a:lnTo>
                      <a:pt x="954" y="340"/>
                    </a:lnTo>
                    <a:lnTo>
                      <a:pt x="918" y="370"/>
                    </a:lnTo>
                    <a:lnTo>
                      <a:pt x="884" y="398"/>
                    </a:lnTo>
                    <a:lnTo>
                      <a:pt x="846" y="424"/>
                    </a:lnTo>
                    <a:lnTo>
                      <a:pt x="810" y="450"/>
                    </a:lnTo>
                    <a:lnTo>
                      <a:pt x="772" y="474"/>
                    </a:lnTo>
                    <a:lnTo>
                      <a:pt x="732" y="498"/>
                    </a:lnTo>
                    <a:lnTo>
                      <a:pt x="692" y="520"/>
                    </a:lnTo>
                    <a:lnTo>
                      <a:pt x="652" y="542"/>
                    </a:lnTo>
                    <a:lnTo>
                      <a:pt x="612" y="562"/>
                    </a:lnTo>
                    <a:lnTo>
                      <a:pt x="570" y="582"/>
                    </a:lnTo>
                    <a:lnTo>
                      <a:pt x="528" y="600"/>
                    </a:lnTo>
                    <a:lnTo>
                      <a:pt x="484" y="616"/>
                    </a:lnTo>
                    <a:lnTo>
                      <a:pt x="440" y="630"/>
                    </a:lnTo>
                    <a:lnTo>
                      <a:pt x="396" y="644"/>
                    </a:lnTo>
                    <a:lnTo>
                      <a:pt x="352" y="658"/>
                    </a:lnTo>
                    <a:lnTo>
                      <a:pt x="306" y="670"/>
                    </a:lnTo>
                    <a:lnTo>
                      <a:pt x="260" y="680"/>
                    </a:lnTo>
                    <a:lnTo>
                      <a:pt x="214" y="688"/>
                    </a:lnTo>
                    <a:lnTo>
                      <a:pt x="168" y="696"/>
                    </a:lnTo>
                    <a:lnTo>
                      <a:pt x="120" y="702"/>
                    </a:lnTo>
                    <a:lnTo>
                      <a:pt x="74" y="706"/>
                    </a:lnTo>
                    <a:lnTo>
                      <a:pt x="26" y="708"/>
                    </a:lnTo>
                    <a:lnTo>
                      <a:pt x="26" y="708"/>
                    </a:lnTo>
                    <a:lnTo>
                      <a:pt x="16" y="726"/>
                    </a:lnTo>
                    <a:lnTo>
                      <a:pt x="8" y="742"/>
                    </a:lnTo>
                    <a:lnTo>
                      <a:pt x="2" y="760"/>
                    </a:lnTo>
                    <a:lnTo>
                      <a:pt x="0" y="776"/>
                    </a:lnTo>
                    <a:lnTo>
                      <a:pt x="0" y="776"/>
                    </a:lnTo>
                    <a:lnTo>
                      <a:pt x="2" y="798"/>
                    </a:lnTo>
                    <a:lnTo>
                      <a:pt x="8" y="816"/>
                    </a:lnTo>
                    <a:lnTo>
                      <a:pt x="16" y="830"/>
                    </a:lnTo>
                    <a:lnTo>
                      <a:pt x="26" y="842"/>
                    </a:lnTo>
                    <a:lnTo>
                      <a:pt x="34" y="850"/>
                    </a:lnTo>
                    <a:lnTo>
                      <a:pt x="42" y="854"/>
                    </a:lnTo>
                    <a:lnTo>
                      <a:pt x="50" y="858"/>
                    </a:lnTo>
                    <a:lnTo>
                      <a:pt x="50" y="900"/>
                    </a:lnTo>
                    <a:lnTo>
                      <a:pt x="50" y="900"/>
                    </a:lnTo>
                    <a:lnTo>
                      <a:pt x="130" y="894"/>
                    </a:lnTo>
                    <a:lnTo>
                      <a:pt x="210" y="884"/>
                    </a:lnTo>
                    <a:lnTo>
                      <a:pt x="288" y="870"/>
                    </a:lnTo>
                    <a:lnTo>
                      <a:pt x="364" y="854"/>
                    </a:lnTo>
                    <a:lnTo>
                      <a:pt x="440" y="832"/>
                    </a:lnTo>
                    <a:lnTo>
                      <a:pt x="516" y="810"/>
                    </a:lnTo>
                    <a:lnTo>
                      <a:pt x="590" y="782"/>
                    </a:lnTo>
                    <a:lnTo>
                      <a:pt x="662" y="752"/>
                    </a:lnTo>
                    <a:lnTo>
                      <a:pt x="732" y="718"/>
                    </a:lnTo>
                    <a:lnTo>
                      <a:pt x="802" y="680"/>
                    </a:lnTo>
                    <a:lnTo>
                      <a:pt x="870" y="640"/>
                    </a:lnTo>
                    <a:lnTo>
                      <a:pt x="936" y="598"/>
                    </a:lnTo>
                    <a:lnTo>
                      <a:pt x="1000" y="550"/>
                    </a:lnTo>
                    <a:lnTo>
                      <a:pt x="1062" y="502"/>
                    </a:lnTo>
                    <a:lnTo>
                      <a:pt x="1122" y="448"/>
                    </a:lnTo>
                    <a:lnTo>
                      <a:pt x="1180" y="392"/>
                    </a:lnTo>
                    <a:lnTo>
                      <a:pt x="1180" y="392"/>
                    </a:lnTo>
                    <a:lnTo>
                      <a:pt x="1242" y="328"/>
                    </a:lnTo>
                    <a:lnTo>
                      <a:pt x="1300" y="260"/>
                    </a:lnTo>
                    <a:lnTo>
                      <a:pt x="1354" y="190"/>
                    </a:lnTo>
                    <a:lnTo>
                      <a:pt x="1404" y="118"/>
                    </a:lnTo>
                    <a:lnTo>
                      <a:pt x="1368" y="98"/>
                    </a:lnTo>
                    <a:lnTo>
                      <a:pt x="1368" y="98"/>
                    </a:lnTo>
                    <a:lnTo>
                      <a:pt x="1370" y="88"/>
                    </a:lnTo>
                    <a:lnTo>
                      <a:pt x="1368" y="80"/>
                    </a:lnTo>
                    <a:lnTo>
                      <a:pt x="1366" y="68"/>
                    </a:lnTo>
                    <a:lnTo>
                      <a:pt x="1362" y="54"/>
                    </a:lnTo>
                    <a:lnTo>
                      <a:pt x="1354" y="40"/>
                    </a:lnTo>
                    <a:lnTo>
                      <a:pt x="1340" y="26"/>
                    </a:lnTo>
                    <a:lnTo>
                      <a:pt x="1322" y="12"/>
                    </a:lnTo>
                    <a:lnTo>
                      <a:pt x="1322" y="12"/>
                    </a:lnTo>
                    <a:close/>
                  </a:path>
                </a:pathLst>
              </a:custGeom>
              <a:gradFill>
                <a:gsLst>
                  <a:gs pos="0">
                    <a:srgbClr val="DDDDDD">
                      <a:alpha val="0"/>
                    </a:srgbClr>
                  </a:gs>
                  <a:gs pos="100000">
                    <a:srgbClr val="FFFFFF">
                      <a:lumMod val="75000"/>
                    </a:srgbClr>
                  </a:gs>
                </a:gsLst>
                <a:lin ang="5400000" scaled="0"/>
              </a:gradFill>
              <a:ln w="6350">
                <a:noFill/>
                <a:miter lim="800000"/>
                <a:headEnd/>
                <a:tailEnd/>
              </a:ln>
            </p:spPr>
            <p:txBody>
              <a:bodyPr/>
              <a:lstStyle/>
              <a:p>
                <a:pPr defTabSz="304678" eaLnBrk="0" hangingPunct="0">
                  <a:defRPr/>
                </a:pPr>
                <a:endParaRPr lang="zh-CN" altLang="en-US" sz="1200" kern="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7" name="Freeform 53">
                <a:extLst>
                  <a:ext uri="{FF2B5EF4-FFF2-40B4-BE49-F238E27FC236}">
                    <a16:creationId xmlns:a16="http://schemas.microsoft.com/office/drawing/2014/main" id="{5FB18058-E808-4B90-B40A-AC237C581829}"/>
                  </a:ext>
                </a:extLst>
              </p:cNvPr>
              <p:cNvSpPr>
                <a:spLocks/>
              </p:cNvSpPr>
              <p:nvPr/>
            </p:nvSpPr>
            <p:spPr bwMode="auto">
              <a:xfrm>
                <a:off x="-1203325" y="6600825"/>
                <a:ext cx="2228850" cy="1428750"/>
              </a:xfrm>
              <a:custGeom>
                <a:avLst/>
                <a:gdLst/>
                <a:ahLst/>
                <a:cxnLst>
                  <a:cxn ang="0">
                    <a:pos x="152" y="0"/>
                  </a:cxn>
                  <a:cxn ang="0">
                    <a:pos x="114" y="2"/>
                  </a:cxn>
                  <a:cxn ang="0">
                    <a:pos x="82" y="12"/>
                  </a:cxn>
                  <a:cxn ang="0">
                    <a:pos x="64" y="26"/>
                  </a:cxn>
                  <a:cxn ang="0">
                    <a:pos x="42" y="54"/>
                  </a:cxn>
                  <a:cxn ang="0">
                    <a:pos x="36" y="80"/>
                  </a:cxn>
                  <a:cxn ang="0">
                    <a:pos x="36" y="98"/>
                  </a:cxn>
                  <a:cxn ang="0">
                    <a:pos x="0" y="118"/>
                  </a:cxn>
                  <a:cxn ang="0">
                    <a:pos x="104" y="260"/>
                  </a:cxn>
                  <a:cxn ang="0">
                    <a:pos x="224" y="392"/>
                  </a:cxn>
                  <a:cxn ang="0">
                    <a:pos x="282" y="448"/>
                  </a:cxn>
                  <a:cxn ang="0">
                    <a:pos x="404" y="550"/>
                  </a:cxn>
                  <a:cxn ang="0">
                    <a:pos x="534" y="640"/>
                  </a:cxn>
                  <a:cxn ang="0">
                    <a:pos x="672" y="718"/>
                  </a:cxn>
                  <a:cxn ang="0">
                    <a:pos x="814" y="782"/>
                  </a:cxn>
                  <a:cxn ang="0">
                    <a:pos x="964" y="832"/>
                  </a:cxn>
                  <a:cxn ang="0">
                    <a:pos x="1116" y="870"/>
                  </a:cxn>
                  <a:cxn ang="0">
                    <a:pos x="1274" y="894"/>
                  </a:cxn>
                  <a:cxn ang="0">
                    <a:pos x="1354" y="858"/>
                  </a:cxn>
                  <a:cxn ang="0">
                    <a:pos x="1362" y="854"/>
                  </a:cxn>
                  <a:cxn ang="0">
                    <a:pos x="1378" y="842"/>
                  </a:cxn>
                  <a:cxn ang="0">
                    <a:pos x="1396" y="816"/>
                  </a:cxn>
                  <a:cxn ang="0">
                    <a:pos x="1404" y="776"/>
                  </a:cxn>
                  <a:cxn ang="0">
                    <a:pos x="1402" y="760"/>
                  </a:cxn>
                  <a:cxn ang="0">
                    <a:pos x="1388" y="726"/>
                  </a:cxn>
                  <a:cxn ang="0">
                    <a:pos x="1378" y="708"/>
                  </a:cxn>
                  <a:cxn ang="0">
                    <a:pos x="1284" y="702"/>
                  </a:cxn>
                  <a:cxn ang="0">
                    <a:pos x="1190" y="688"/>
                  </a:cxn>
                  <a:cxn ang="0">
                    <a:pos x="1098" y="670"/>
                  </a:cxn>
                  <a:cxn ang="0">
                    <a:pos x="1008" y="644"/>
                  </a:cxn>
                  <a:cxn ang="0">
                    <a:pos x="920" y="616"/>
                  </a:cxn>
                  <a:cxn ang="0">
                    <a:pos x="834" y="582"/>
                  </a:cxn>
                  <a:cxn ang="0">
                    <a:pos x="752" y="542"/>
                  </a:cxn>
                  <a:cxn ang="0">
                    <a:pos x="672" y="498"/>
                  </a:cxn>
                  <a:cxn ang="0">
                    <a:pos x="594" y="450"/>
                  </a:cxn>
                  <a:cxn ang="0">
                    <a:pos x="520" y="398"/>
                  </a:cxn>
                  <a:cxn ang="0">
                    <a:pos x="450" y="340"/>
                  </a:cxn>
                  <a:cxn ang="0">
                    <a:pos x="384" y="280"/>
                  </a:cxn>
                  <a:cxn ang="0">
                    <a:pos x="320" y="216"/>
                  </a:cxn>
                  <a:cxn ang="0">
                    <a:pos x="260" y="146"/>
                  </a:cxn>
                  <a:cxn ang="0">
                    <a:pos x="204" y="76"/>
                  </a:cxn>
                  <a:cxn ang="0">
                    <a:pos x="152" y="0"/>
                  </a:cxn>
                </a:cxnLst>
                <a:rect l="0" t="0" r="r" b="b"/>
                <a:pathLst>
                  <a:path w="1404" h="900">
                    <a:moveTo>
                      <a:pt x="152" y="0"/>
                    </a:moveTo>
                    <a:lnTo>
                      <a:pt x="152" y="0"/>
                    </a:lnTo>
                    <a:lnTo>
                      <a:pt x="134" y="0"/>
                    </a:lnTo>
                    <a:lnTo>
                      <a:pt x="114" y="2"/>
                    </a:lnTo>
                    <a:lnTo>
                      <a:pt x="98" y="6"/>
                    </a:lnTo>
                    <a:lnTo>
                      <a:pt x="82" y="12"/>
                    </a:lnTo>
                    <a:lnTo>
                      <a:pt x="82" y="12"/>
                    </a:lnTo>
                    <a:lnTo>
                      <a:pt x="64" y="26"/>
                    </a:lnTo>
                    <a:lnTo>
                      <a:pt x="50" y="40"/>
                    </a:lnTo>
                    <a:lnTo>
                      <a:pt x="42" y="54"/>
                    </a:lnTo>
                    <a:lnTo>
                      <a:pt x="38" y="68"/>
                    </a:lnTo>
                    <a:lnTo>
                      <a:pt x="36" y="80"/>
                    </a:lnTo>
                    <a:lnTo>
                      <a:pt x="34" y="88"/>
                    </a:lnTo>
                    <a:lnTo>
                      <a:pt x="36" y="98"/>
                    </a:lnTo>
                    <a:lnTo>
                      <a:pt x="0" y="118"/>
                    </a:lnTo>
                    <a:lnTo>
                      <a:pt x="0" y="118"/>
                    </a:lnTo>
                    <a:lnTo>
                      <a:pt x="50" y="190"/>
                    </a:lnTo>
                    <a:lnTo>
                      <a:pt x="104" y="260"/>
                    </a:lnTo>
                    <a:lnTo>
                      <a:pt x="162" y="328"/>
                    </a:lnTo>
                    <a:lnTo>
                      <a:pt x="224" y="392"/>
                    </a:lnTo>
                    <a:lnTo>
                      <a:pt x="224" y="392"/>
                    </a:lnTo>
                    <a:lnTo>
                      <a:pt x="282" y="448"/>
                    </a:lnTo>
                    <a:lnTo>
                      <a:pt x="342" y="502"/>
                    </a:lnTo>
                    <a:lnTo>
                      <a:pt x="404" y="550"/>
                    </a:lnTo>
                    <a:lnTo>
                      <a:pt x="468" y="598"/>
                    </a:lnTo>
                    <a:lnTo>
                      <a:pt x="534" y="640"/>
                    </a:lnTo>
                    <a:lnTo>
                      <a:pt x="602" y="680"/>
                    </a:lnTo>
                    <a:lnTo>
                      <a:pt x="672" y="718"/>
                    </a:lnTo>
                    <a:lnTo>
                      <a:pt x="742" y="752"/>
                    </a:lnTo>
                    <a:lnTo>
                      <a:pt x="814" y="782"/>
                    </a:lnTo>
                    <a:lnTo>
                      <a:pt x="888" y="810"/>
                    </a:lnTo>
                    <a:lnTo>
                      <a:pt x="964" y="832"/>
                    </a:lnTo>
                    <a:lnTo>
                      <a:pt x="1040" y="854"/>
                    </a:lnTo>
                    <a:lnTo>
                      <a:pt x="1116" y="870"/>
                    </a:lnTo>
                    <a:lnTo>
                      <a:pt x="1194" y="884"/>
                    </a:lnTo>
                    <a:lnTo>
                      <a:pt x="1274" y="894"/>
                    </a:lnTo>
                    <a:lnTo>
                      <a:pt x="1354" y="900"/>
                    </a:lnTo>
                    <a:lnTo>
                      <a:pt x="1354" y="858"/>
                    </a:lnTo>
                    <a:lnTo>
                      <a:pt x="1354" y="858"/>
                    </a:lnTo>
                    <a:lnTo>
                      <a:pt x="1362" y="854"/>
                    </a:lnTo>
                    <a:lnTo>
                      <a:pt x="1370" y="850"/>
                    </a:lnTo>
                    <a:lnTo>
                      <a:pt x="1378" y="842"/>
                    </a:lnTo>
                    <a:lnTo>
                      <a:pt x="1388" y="830"/>
                    </a:lnTo>
                    <a:lnTo>
                      <a:pt x="1396" y="816"/>
                    </a:lnTo>
                    <a:lnTo>
                      <a:pt x="1402" y="798"/>
                    </a:lnTo>
                    <a:lnTo>
                      <a:pt x="1404" y="776"/>
                    </a:lnTo>
                    <a:lnTo>
                      <a:pt x="1404" y="776"/>
                    </a:lnTo>
                    <a:lnTo>
                      <a:pt x="1402" y="760"/>
                    </a:lnTo>
                    <a:lnTo>
                      <a:pt x="1396" y="742"/>
                    </a:lnTo>
                    <a:lnTo>
                      <a:pt x="1388" y="726"/>
                    </a:lnTo>
                    <a:lnTo>
                      <a:pt x="1378" y="708"/>
                    </a:lnTo>
                    <a:lnTo>
                      <a:pt x="1378" y="708"/>
                    </a:lnTo>
                    <a:lnTo>
                      <a:pt x="1330" y="706"/>
                    </a:lnTo>
                    <a:lnTo>
                      <a:pt x="1284" y="702"/>
                    </a:lnTo>
                    <a:lnTo>
                      <a:pt x="1236" y="696"/>
                    </a:lnTo>
                    <a:lnTo>
                      <a:pt x="1190" y="688"/>
                    </a:lnTo>
                    <a:lnTo>
                      <a:pt x="1144" y="680"/>
                    </a:lnTo>
                    <a:lnTo>
                      <a:pt x="1098" y="670"/>
                    </a:lnTo>
                    <a:lnTo>
                      <a:pt x="1052" y="658"/>
                    </a:lnTo>
                    <a:lnTo>
                      <a:pt x="1008" y="644"/>
                    </a:lnTo>
                    <a:lnTo>
                      <a:pt x="964" y="630"/>
                    </a:lnTo>
                    <a:lnTo>
                      <a:pt x="920" y="616"/>
                    </a:lnTo>
                    <a:lnTo>
                      <a:pt x="876" y="600"/>
                    </a:lnTo>
                    <a:lnTo>
                      <a:pt x="834" y="582"/>
                    </a:lnTo>
                    <a:lnTo>
                      <a:pt x="792" y="562"/>
                    </a:lnTo>
                    <a:lnTo>
                      <a:pt x="752" y="542"/>
                    </a:lnTo>
                    <a:lnTo>
                      <a:pt x="712" y="520"/>
                    </a:lnTo>
                    <a:lnTo>
                      <a:pt x="672" y="498"/>
                    </a:lnTo>
                    <a:lnTo>
                      <a:pt x="632" y="474"/>
                    </a:lnTo>
                    <a:lnTo>
                      <a:pt x="594" y="450"/>
                    </a:lnTo>
                    <a:lnTo>
                      <a:pt x="558" y="424"/>
                    </a:lnTo>
                    <a:lnTo>
                      <a:pt x="520" y="398"/>
                    </a:lnTo>
                    <a:lnTo>
                      <a:pt x="486" y="370"/>
                    </a:lnTo>
                    <a:lnTo>
                      <a:pt x="450" y="340"/>
                    </a:lnTo>
                    <a:lnTo>
                      <a:pt x="416" y="310"/>
                    </a:lnTo>
                    <a:lnTo>
                      <a:pt x="384" y="280"/>
                    </a:lnTo>
                    <a:lnTo>
                      <a:pt x="350" y="248"/>
                    </a:lnTo>
                    <a:lnTo>
                      <a:pt x="320" y="216"/>
                    </a:lnTo>
                    <a:lnTo>
                      <a:pt x="290" y="182"/>
                    </a:lnTo>
                    <a:lnTo>
                      <a:pt x="260" y="146"/>
                    </a:lnTo>
                    <a:lnTo>
                      <a:pt x="232" y="112"/>
                    </a:lnTo>
                    <a:lnTo>
                      <a:pt x="204" y="76"/>
                    </a:lnTo>
                    <a:lnTo>
                      <a:pt x="178" y="38"/>
                    </a:lnTo>
                    <a:lnTo>
                      <a:pt x="152" y="0"/>
                    </a:lnTo>
                    <a:lnTo>
                      <a:pt x="152" y="0"/>
                    </a:lnTo>
                    <a:close/>
                  </a:path>
                </a:pathLst>
              </a:custGeom>
              <a:gradFill>
                <a:gsLst>
                  <a:gs pos="0">
                    <a:srgbClr val="DDDDDD">
                      <a:alpha val="0"/>
                    </a:srgbClr>
                  </a:gs>
                  <a:gs pos="100000">
                    <a:srgbClr val="FFFFFF">
                      <a:lumMod val="75000"/>
                    </a:srgbClr>
                  </a:gs>
                </a:gsLst>
                <a:lin ang="5400000" scaled="0"/>
              </a:gradFill>
              <a:ln w="6350">
                <a:noFill/>
                <a:miter lim="800000"/>
                <a:headEnd/>
                <a:tailEnd/>
              </a:ln>
            </p:spPr>
            <p:txBody>
              <a:bodyPr/>
              <a:lstStyle/>
              <a:p>
                <a:pPr defTabSz="304678" eaLnBrk="0" hangingPunct="0">
                  <a:defRPr/>
                </a:pPr>
                <a:endParaRPr lang="zh-CN" altLang="en-US" sz="1200" kern="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8" name="Freeform 54">
                <a:extLst>
                  <a:ext uri="{FF2B5EF4-FFF2-40B4-BE49-F238E27FC236}">
                    <a16:creationId xmlns:a16="http://schemas.microsoft.com/office/drawing/2014/main" id="{50ADF634-2A24-422F-A052-6188B3EF26C0}"/>
                  </a:ext>
                </a:extLst>
              </p:cNvPr>
              <p:cNvSpPr>
                <a:spLocks/>
              </p:cNvSpPr>
              <p:nvPr/>
            </p:nvSpPr>
            <p:spPr bwMode="auto">
              <a:xfrm>
                <a:off x="-1657350" y="4029075"/>
                <a:ext cx="574675" cy="2482850"/>
              </a:xfrm>
              <a:custGeom>
                <a:avLst/>
                <a:gdLst/>
                <a:ahLst/>
                <a:cxnLst>
                  <a:cxn ang="0">
                    <a:pos x="362" y="1490"/>
                  </a:cxn>
                  <a:cxn ang="0">
                    <a:pos x="324" y="1410"/>
                  </a:cxn>
                  <a:cxn ang="0">
                    <a:pos x="290" y="1326"/>
                  </a:cxn>
                  <a:cxn ang="0">
                    <a:pos x="260" y="1240"/>
                  </a:cxn>
                  <a:cxn ang="0">
                    <a:pos x="236" y="1152"/>
                  </a:cxn>
                  <a:cxn ang="0">
                    <a:pos x="216" y="1062"/>
                  </a:cxn>
                  <a:cxn ang="0">
                    <a:pos x="202" y="970"/>
                  </a:cxn>
                  <a:cxn ang="0">
                    <a:pos x="194" y="876"/>
                  </a:cxn>
                  <a:cxn ang="0">
                    <a:pos x="192" y="782"/>
                  </a:cxn>
                  <a:cxn ang="0">
                    <a:pos x="192" y="734"/>
                  </a:cxn>
                  <a:cxn ang="0">
                    <a:pos x="198" y="640"/>
                  </a:cxn>
                  <a:cxn ang="0">
                    <a:pos x="210" y="548"/>
                  </a:cxn>
                  <a:cxn ang="0">
                    <a:pos x="226" y="456"/>
                  </a:cxn>
                  <a:cxn ang="0">
                    <a:pos x="248" y="368"/>
                  </a:cxn>
                  <a:cxn ang="0">
                    <a:pos x="274" y="280"/>
                  </a:cxn>
                  <a:cxn ang="0">
                    <a:pos x="306" y="196"/>
                  </a:cxn>
                  <a:cxn ang="0">
                    <a:pos x="342" y="114"/>
                  </a:cxn>
                  <a:cxn ang="0">
                    <a:pos x="362" y="74"/>
                  </a:cxn>
                  <a:cxn ang="0">
                    <a:pos x="342" y="42"/>
                  </a:cxn>
                  <a:cxn ang="0">
                    <a:pos x="318" y="18"/>
                  </a:cxn>
                  <a:cxn ang="0">
                    <a:pos x="296" y="10"/>
                  </a:cxn>
                  <a:cxn ang="0">
                    <a:pos x="262" y="6"/>
                  </a:cxn>
                  <a:cxn ang="0">
                    <a:pos x="236" y="12"/>
                  </a:cxn>
                  <a:cxn ang="0">
                    <a:pos x="220" y="22"/>
                  </a:cxn>
                  <a:cxn ang="0">
                    <a:pos x="184" y="0"/>
                  </a:cxn>
                  <a:cxn ang="0">
                    <a:pos x="142" y="92"/>
                  </a:cxn>
                  <a:cxn ang="0">
                    <a:pos x="104" y="184"/>
                  </a:cxn>
                  <a:cxn ang="0">
                    <a:pos x="72" y="280"/>
                  </a:cxn>
                  <a:cxn ang="0">
                    <a:pos x="46" y="378"/>
                  </a:cxn>
                  <a:cxn ang="0">
                    <a:pos x="26" y="476"/>
                  </a:cxn>
                  <a:cxn ang="0">
                    <a:pos x="12" y="578"/>
                  </a:cxn>
                  <a:cxn ang="0">
                    <a:pos x="2" y="678"/>
                  </a:cxn>
                  <a:cxn ang="0">
                    <a:pos x="0" y="782"/>
                  </a:cxn>
                  <a:cxn ang="0">
                    <a:pos x="0" y="834"/>
                  </a:cxn>
                  <a:cxn ang="0">
                    <a:pos x="6" y="936"/>
                  </a:cxn>
                  <a:cxn ang="0">
                    <a:pos x="18" y="1038"/>
                  </a:cxn>
                  <a:cxn ang="0">
                    <a:pos x="36" y="1138"/>
                  </a:cxn>
                  <a:cxn ang="0">
                    <a:pos x="58" y="1236"/>
                  </a:cxn>
                  <a:cxn ang="0">
                    <a:pos x="88" y="1332"/>
                  </a:cxn>
                  <a:cxn ang="0">
                    <a:pos x="122" y="1426"/>
                  </a:cxn>
                  <a:cxn ang="0">
                    <a:pos x="162" y="1518"/>
                  </a:cxn>
                  <a:cxn ang="0">
                    <a:pos x="220" y="1542"/>
                  </a:cxn>
                  <a:cxn ang="0">
                    <a:pos x="228" y="1548"/>
                  </a:cxn>
                  <a:cxn ang="0">
                    <a:pos x="248" y="1556"/>
                  </a:cxn>
                  <a:cxn ang="0">
                    <a:pos x="278" y="1558"/>
                  </a:cxn>
                  <a:cxn ang="0">
                    <a:pos x="318" y="1546"/>
                  </a:cxn>
                  <a:cxn ang="0">
                    <a:pos x="330" y="1536"/>
                  </a:cxn>
                  <a:cxn ang="0">
                    <a:pos x="354" y="1506"/>
                  </a:cxn>
                  <a:cxn ang="0">
                    <a:pos x="362" y="1490"/>
                  </a:cxn>
                </a:cxnLst>
                <a:rect l="0" t="0" r="r" b="b"/>
                <a:pathLst>
                  <a:path w="362" h="1564">
                    <a:moveTo>
                      <a:pt x="362" y="1490"/>
                    </a:moveTo>
                    <a:lnTo>
                      <a:pt x="362" y="1490"/>
                    </a:lnTo>
                    <a:lnTo>
                      <a:pt x="342" y="1450"/>
                    </a:lnTo>
                    <a:lnTo>
                      <a:pt x="324" y="1410"/>
                    </a:lnTo>
                    <a:lnTo>
                      <a:pt x="306" y="1368"/>
                    </a:lnTo>
                    <a:lnTo>
                      <a:pt x="290" y="1326"/>
                    </a:lnTo>
                    <a:lnTo>
                      <a:pt x="274" y="1284"/>
                    </a:lnTo>
                    <a:lnTo>
                      <a:pt x="260" y="1240"/>
                    </a:lnTo>
                    <a:lnTo>
                      <a:pt x="248" y="1196"/>
                    </a:lnTo>
                    <a:lnTo>
                      <a:pt x="236" y="1152"/>
                    </a:lnTo>
                    <a:lnTo>
                      <a:pt x="226" y="1108"/>
                    </a:lnTo>
                    <a:lnTo>
                      <a:pt x="216" y="1062"/>
                    </a:lnTo>
                    <a:lnTo>
                      <a:pt x="210" y="1016"/>
                    </a:lnTo>
                    <a:lnTo>
                      <a:pt x="202" y="970"/>
                    </a:lnTo>
                    <a:lnTo>
                      <a:pt x="198" y="924"/>
                    </a:lnTo>
                    <a:lnTo>
                      <a:pt x="194" y="876"/>
                    </a:lnTo>
                    <a:lnTo>
                      <a:pt x="192" y="830"/>
                    </a:lnTo>
                    <a:lnTo>
                      <a:pt x="192" y="782"/>
                    </a:lnTo>
                    <a:lnTo>
                      <a:pt x="192" y="782"/>
                    </a:lnTo>
                    <a:lnTo>
                      <a:pt x="192" y="734"/>
                    </a:lnTo>
                    <a:lnTo>
                      <a:pt x="194" y="688"/>
                    </a:lnTo>
                    <a:lnTo>
                      <a:pt x="198" y="640"/>
                    </a:lnTo>
                    <a:lnTo>
                      <a:pt x="202" y="594"/>
                    </a:lnTo>
                    <a:lnTo>
                      <a:pt x="210" y="548"/>
                    </a:lnTo>
                    <a:lnTo>
                      <a:pt x="216" y="502"/>
                    </a:lnTo>
                    <a:lnTo>
                      <a:pt x="226" y="456"/>
                    </a:lnTo>
                    <a:lnTo>
                      <a:pt x="236" y="412"/>
                    </a:lnTo>
                    <a:lnTo>
                      <a:pt x="248" y="368"/>
                    </a:lnTo>
                    <a:lnTo>
                      <a:pt x="260" y="324"/>
                    </a:lnTo>
                    <a:lnTo>
                      <a:pt x="274" y="280"/>
                    </a:lnTo>
                    <a:lnTo>
                      <a:pt x="290" y="238"/>
                    </a:lnTo>
                    <a:lnTo>
                      <a:pt x="306" y="196"/>
                    </a:lnTo>
                    <a:lnTo>
                      <a:pt x="324" y="154"/>
                    </a:lnTo>
                    <a:lnTo>
                      <a:pt x="342" y="114"/>
                    </a:lnTo>
                    <a:lnTo>
                      <a:pt x="362" y="74"/>
                    </a:lnTo>
                    <a:lnTo>
                      <a:pt x="362" y="74"/>
                    </a:lnTo>
                    <a:lnTo>
                      <a:pt x="354" y="58"/>
                    </a:lnTo>
                    <a:lnTo>
                      <a:pt x="342" y="42"/>
                    </a:lnTo>
                    <a:lnTo>
                      <a:pt x="330" y="28"/>
                    </a:lnTo>
                    <a:lnTo>
                      <a:pt x="318" y="18"/>
                    </a:lnTo>
                    <a:lnTo>
                      <a:pt x="318" y="18"/>
                    </a:lnTo>
                    <a:lnTo>
                      <a:pt x="296" y="10"/>
                    </a:lnTo>
                    <a:lnTo>
                      <a:pt x="278" y="6"/>
                    </a:lnTo>
                    <a:lnTo>
                      <a:pt x="262" y="6"/>
                    </a:lnTo>
                    <a:lnTo>
                      <a:pt x="248" y="8"/>
                    </a:lnTo>
                    <a:lnTo>
                      <a:pt x="236" y="12"/>
                    </a:lnTo>
                    <a:lnTo>
                      <a:pt x="228" y="16"/>
                    </a:lnTo>
                    <a:lnTo>
                      <a:pt x="220" y="22"/>
                    </a:lnTo>
                    <a:lnTo>
                      <a:pt x="184" y="0"/>
                    </a:lnTo>
                    <a:lnTo>
                      <a:pt x="184" y="0"/>
                    </a:lnTo>
                    <a:lnTo>
                      <a:pt x="162" y="46"/>
                    </a:lnTo>
                    <a:lnTo>
                      <a:pt x="142" y="92"/>
                    </a:lnTo>
                    <a:lnTo>
                      <a:pt x="122" y="138"/>
                    </a:lnTo>
                    <a:lnTo>
                      <a:pt x="104" y="184"/>
                    </a:lnTo>
                    <a:lnTo>
                      <a:pt x="88" y="232"/>
                    </a:lnTo>
                    <a:lnTo>
                      <a:pt x="72" y="280"/>
                    </a:lnTo>
                    <a:lnTo>
                      <a:pt x="58" y="328"/>
                    </a:lnTo>
                    <a:lnTo>
                      <a:pt x="46" y="378"/>
                    </a:lnTo>
                    <a:lnTo>
                      <a:pt x="36" y="426"/>
                    </a:lnTo>
                    <a:lnTo>
                      <a:pt x="26" y="476"/>
                    </a:lnTo>
                    <a:lnTo>
                      <a:pt x="18" y="526"/>
                    </a:lnTo>
                    <a:lnTo>
                      <a:pt x="12" y="578"/>
                    </a:lnTo>
                    <a:lnTo>
                      <a:pt x="6" y="628"/>
                    </a:lnTo>
                    <a:lnTo>
                      <a:pt x="2" y="678"/>
                    </a:lnTo>
                    <a:lnTo>
                      <a:pt x="0" y="730"/>
                    </a:lnTo>
                    <a:lnTo>
                      <a:pt x="0" y="782"/>
                    </a:lnTo>
                    <a:lnTo>
                      <a:pt x="0" y="782"/>
                    </a:lnTo>
                    <a:lnTo>
                      <a:pt x="0" y="834"/>
                    </a:lnTo>
                    <a:lnTo>
                      <a:pt x="2" y="886"/>
                    </a:lnTo>
                    <a:lnTo>
                      <a:pt x="6" y="936"/>
                    </a:lnTo>
                    <a:lnTo>
                      <a:pt x="12" y="986"/>
                    </a:lnTo>
                    <a:lnTo>
                      <a:pt x="18" y="1038"/>
                    </a:lnTo>
                    <a:lnTo>
                      <a:pt x="26" y="1088"/>
                    </a:lnTo>
                    <a:lnTo>
                      <a:pt x="36" y="1138"/>
                    </a:lnTo>
                    <a:lnTo>
                      <a:pt x="46" y="1186"/>
                    </a:lnTo>
                    <a:lnTo>
                      <a:pt x="58" y="1236"/>
                    </a:lnTo>
                    <a:lnTo>
                      <a:pt x="72" y="1284"/>
                    </a:lnTo>
                    <a:lnTo>
                      <a:pt x="88" y="1332"/>
                    </a:lnTo>
                    <a:lnTo>
                      <a:pt x="104" y="1380"/>
                    </a:lnTo>
                    <a:lnTo>
                      <a:pt x="122" y="1426"/>
                    </a:lnTo>
                    <a:lnTo>
                      <a:pt x="142" y="1472"/>
                    </a:lnTo>
                    <a:lnTo>
                      <a:pt x="162" y="1518"/>
                    </a:lnTo>
                    <a:lnTo>
                      <a:pt x="184" y="1564"/>
                    </a:lnTo>
                    <a:lnTo>
                      <a:pt x="220" y="1542"/>
                    </a:lnTo>
                    <a:lnTo>
                      <a:pt x="220" y="1542"/>
                    </a:lnTo>
                    <a:lnTo>
                      <a:pt x="228" y="1548"/>
                    </a:lnTo>
                    <a:lnTo>
                      <a:pt x="236" y="1552"/>
                    </a:lnTo>
                    <a:lnTo>
                      <a:pt x="248" y="1556"/>
                    </a:lnTo>
                    <a:lnTo>
                      <a:pt x="262" y="1558"/>
                    </a:lnTo>
                    <a:lnTo>
                      <a:pt x="278" y="1558"/>
                    </a:lnTo>
                    <a:lnTo>
                      <a:pt x="296" y="1554"/>
                    </a:lnTo>
                    <a:lnTo>
                      <a:pt x="318" y="1546"/>
                    </a:lnTo>
                    <a:lnTo>
                      <a:pt x="318" y="1546"/>
                    </a:lnTo>
                    <a:lnTo>
                      <a:pt x="330" y="1536"/>
                    </a:lnTo>
                    <a:lnTo>
                      <a:pt x="342" y="1522"/>
                    </a:lnTo>
                    <a:lnTo>
                      <a:pt x="354" y="1506"/>
                    </a:lnTo>
                    <a:lnTo>
                      <a:pt x="362" y="1490"/>
                    </a:lnTo>
                    <a:lnTo>
                      <a:pt x="362" y="1490"/>
                    </a:lnTo>
                    <a:close/>
                  </a:path>
                </a:pathLst>
              </a:custGeom>
              <a:gradFill>
                <a:gsLst>
                  <a:gs pos="0">
                    <a:srgbClr val="DDDDDD">
                      <a:alpha val="0"/>
                    </a:srgbClr>
                  </a:gs>
                  <a:gs pos="100000">
                    <a:srgbClr val="FFFFFF">
                      <a:lumMod val="75000"/>
                    </a:srgbClr>
                  </a:gs>
                </a:gsLst>
                <a:lin ang="5400000" scaled="0"/>
              </a:gradFill>
              <a:ln w="6350">
                <a:noFill/>
                <a:miter lim="800000"/>
                <a:headEnd/>
                <a:tailEnd/>
              </a:ln>
            </p:spPr>
            <p:txBody>
              <a:bodyPr/>
              <a:lstStyle/>
              <a:p>
                <a:pPr defTabSz="304678" eaLnBrk="0" hangingPunct="0">
                  <a:defRPr/>
                </a:pPr>
                <a:endParaRPr lang="zh-CN" altLang="en-US" sz="1200" kern="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35" name="椭圆 134">
              <a:extLst>
                <a:ext uri="{FF2B5EF4-FFF2-40B4-BE49-F238E27FC236}">
                  <a16:creationId xmlns:a16="http://schemas.microsoft.com/office/drawing/2014/main" id="{5E210888-E9A9-43CD-B0D4-0BD514AED2F0}"/>
                </a:ext>
              </a:extLst>
            </p:cNvPr>
            <p:cNvSpPr/>
            <p:nvPr/>
          </p:nvSpPr>
          <p:spPr>
            <a:xfrm>
              <a:off x="5153500" y="4934316"/>
              <a:ext cx="4766211" cy="1120240"/>
            </a:xfrm>
            <a:prstGeom prst="ellipse">
              <a:avLst/>
            </a:prstGeom>
            <a:gradFill>
              <a:gsLst>
                <a:gs pos="0">
                  <a:srgbClr val="DDDDDD">
                    <a:alpha val="0"/>
                  </a:srgbClr>
                </a:gs>
                <a:gs pos="100000">
                  <a:srgbClr val="FFFFFF">
                    <a:lumMod val="75000"/>
                  </a:srgbClr>
                </a:gs>
              </a:gsLst>
              <a:lin ang="5400000" scaled="0"/>
            </a:gradFill>
            <a:ln w="6350">
              <a:noFill/>
              <a:miter lim="800000"/>
              <a:headEnd/>
              <a:tailEnd/>
            </a:ln>
          </p:spPr>
          <p:txBody>
            <a:bodyPr/>
            <a:lstStyle/>
            <a:p>
              <a:pPr defTabSz="304678" eaLnBrk="0" hangingPunct="0">
                <a:defRPr/>
              </a:pPr>
              <a:endParaRPr lang="zh-CN" altLang="en-US" sz="1200" kern="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36" name="组合 339">
              <a:extLst>
                <a:ext uri="{FF2B5EF4-FFF2-40B4-BE49-F238E27FC236}">
                  <a16:creationId xmlns:a16="http://schemas.microsoft.com/office/drawing/2014/main" id="{DDFC7592-E9E5-47C0-91BA-1224F50B1756}"/>
                </a:ext>
              </a:extLst>
            </p:cNvPr>
            <p:cNvGrpSpPr/>
            <p:nvPr/>
          </p:nvGrpSpPr>
          <p:grpSpPr>
            <a:xfrm>
              <a:off x="4684943" y="4704424"/>
              <a:ext cx="5833239" cy="1569378"/>
              <a:chOff x="-15297091" y="-10797376"/>
              <a:chExt cx="7829491" cy="8229606"/>
            </a:xfrm>
            <a:solidFill>
              <a:srgbClr val="00B0F0"/>
            </a:solidFill>
          </p:grpSpPr>
          <p:sp>
            <p:nvSpPr>
              <p:cNvPr id="140" name="Freeform 32">
                <a:extLst>
                  <a:ext uri="{FF2B5EF4-FFF2-40B4-BE49-F238E27FC236}">
                    <a16:creationId xmlns:a16="http://schemas.microsoft.com/office/drawing/2014/main" id="{BDB40210-DA37-4394-BD70-529891FC264D}"/>
                  </a:ext>
                </a:extLst>
              </p:cNvPr>
              <p:cNvSpPr>
                <a:spLocks noEditPoints="1"/>
              </p:cNvSpPr>
              <p:nvPr/>
            </p:nvSpPr>
            <p:spPr bwMode="auto">
              <a:xfrm>
                <a:off x="-15297091" y="-10797376"/>
                <a:ext cx="7829491" cy="8229606"/>
              </a:xfrm>
              <a:custGeom>
                <a:avLst/>
                <a:gdLst/>
                <a:ahLst/>
                <a:cxnLst>
                  <a:cxn ang="0">
                    <a:pos x="2464" y="4990"/>
                  </a:cxn>
                  <a:cxn ang="0">
                    <a:pos x="2306" y="5168"/>
                  </a:cxn>
                  <a:cxn ang="0">
                    <a:pos x="2182" y="5152"/>
                  </a:cxn>
                  <a:cxn ang="0">
                    <a:pos x="3050" y="5144"/>
                  </a:cxn>
                  <a:cxn ang="0">
                    <a:pos x="3220" y="5108"/>
                  </a:cxn>
                  <a:cxn ang="0">
                    <a:pos x="3284" y="4892"/>
                  </a:cxn>
                  <a:cxn ang="0">
                    <a:pos x="3482" y="5028"/>
                  </a:cxn>
                  <a:cxn ang="0">
                    <a:pos x="1680" y="4814"/>
                  </a:cxn>
                  <a:cxn ang="0">
                    <a:pos x="1532" y="4746"/>
                  </a:cxn>
                  <a:cxn ang="0">
                    <a:pos x="1336" y="4862"/>
                  </a:cxn>
                  <a:cxn ang="0">
                    <a:pos x="3888" y="4838"/>
                  </a:cxn>
                  <a:cxn ang="0">
                    <a:pos x="4034" y="4746"/>
                  </a:cxn>
                  <a:cxn ang="0">
                    <a:pos x="4040" y="4506"/>
                  </a:cxn>
                  <a:cxn ang="0">
                    <a:pos x="4130" y="4434"/>
                  </a:cxn>
                  <a:cxn ang="0">
                    <a:pos x="852" y="4514"/>
                  </a:cxn>
                  <a:cxn ang="0">
                    <a:pos x="864" y="4258"/>
                  </a:cxn>
                  <a:cxn ang="0">
                    <a:pos x="626" y="4282"/>
                  </a:cxn>
                  <a:cxn ang="0">
                    <a:pos x="546" y="4186"/>
                  </a:cxn>
                  <a:cxn ang="0">
                    <a:pos x="4664" y="4150"/>
                  </a:cxn>
                  <a:cxn ang="0">
                    <a:pos x="4764" y="4006"/>
                  </a:cxn>
                  <a:cxn ang="0">
                    <a:pos x="4664" y="3804"/>
                  </a:cxn>
                  <a:cxn ang="0">
                    <a:pos x="4902" y="3770"/>
                  </a:cxn>
                  <a:cxn ang="0">
                    <a:pos x="410" y="3596"/>
                  </a:cxn>
                  <a:cxn ang="0">
                    <a:pos x="348" y="3448"/>
                  </a:cxn>
                  <a:cxn ang="0">
                    <a:pos x="128" y="3398"/>
                  </a:cxn>
                  <a:cxn ang="0">
                    <a:pos x="5072" y="3354"/>
                  </a:cxn>
                  <a:cxn ang="0">
                    <a:pos x="5116" y="3184"/>
                  </a:cxn>
                  <a:cxn ang="0">
                    <a:pos x="4958" y="3006"/>
                  </a:cxn>
                  <a:cxn ang="0">
                    <a:pos x="4974" y="2892"/>
                  </a:cxn>
                  <a:cxn ang="0">
                    <a:pos x="8" y="2814"/>
                  </a:cxn>
                  <a:cxn ang="0">
                    <a:pos x="192" y="2636"/>
                  </a:cxn>
                  <a:cxn ang="0">
                    <a:pos x="0" y="2516"/>
                  </a:cxn>
                  <a:cxn ang="0">
                    <a:pos x="200" y="2382"/>
                  </a:cxn>
                  <a:cxn ang="0">
                    <a:pos x="5170" y="2322"/>
                  </a:cxn>
                  <a:cxn ang="0">
                    <a:pos x="5148" y="2150"/>
                  </a:cxn>
                  <a:cxn ang="0">
                    <a:pos x="4936" y="2070"/>
                  </a:cxn>
                  <a:cxn ang="0">
                    <a:pos x="272" y="1974"/>
                  </a:cxn>
                  <a:cxn ang="0">
                    <a:pos x="318" y="1820"/>
                  </a:cxn>
                  <a:cxn ang="0">
                    <a:pos x="188" y="1618"/>
                  </a:cxn>
                  <a:cxn ang="0">
                    <a:pos x="238" y="1502"/>
                  </a:cxn>
                  <a:cxn ang="0">
                    <a:pos x="4754" y="1548"/>
                  </a:cxn>
                  <a:cxn ang="0">
                    <a:pos x="4846" y="1310"/>
                  </a:cxn>
                  <a:cxn ang="0">
                    <a:pos x="4608" y="1288"/>
                  </a:cxn>
                  <a:cxn ang="0">
                    <a:pos x="4542" y="1192"/>
                  </a:cxn>
                  <a:cxn ang="0">
                    <a:pos x="702" y="1112"/>
                  </a:cxn>
                  <a:cxn ang="0">
                    <a:pos x="806" y="988"/>
                  </a:cxn>
                  <a:cxn ang="0">
                    <a:pos x="748" y="770"/>
                  </a:cxn>
                  <a:cxn ang="0">
                    <a:pos x="984" y="808"/>
                  </a:cxn>
                  <a:cxn ang="0">
                    <a:pos x="4298" y="638"/>
                  </a:cxn>
                  <a:cxn ang="0">
                    <a:pos x="4162" y="528"/>
                  </a:cxn>
                  <a:cxn ang="0">
                    <a:pos x="3952" y="614"/>
                  </a:cxn>
                  <a:cxn ang="0">
                    <a:pos x="1316" y="558"/>
                  </a:cxn>
                  <a:cxn ang="0">
                    <a:pos x="1454" y="478"/>
                  </a:cxn>
                  <a:cxn ang="0">
                    <a:pos x="1496" y="242"/>
                  </a:cxn>
                  <a:cxn ang="0">
                    <a:pos x="1610" y="192"/>
                  </a:cxn>
                  <a:cxn ang="0">
                    <a:pos x="3464" y="354"/>
                  </a:cxn>
                  <a:cxn ang="0">
                    <a:pos x="3368" y="118"/>
                  </a:cxn>
                  <a:cxn ang="0">
                    <a:pos x="3178" y="264"/>
                  </a:cxn>
                  <a:cxn ang="0">
                    <a:pos x="3064" y="238"/>
                  </a:cxn>
                  <a:cxn ang="0">
                    <a:pos x="2216" y="220"/>
                  </a:cxn>
                  <a:cxn ang="0">
                    <a:pos x="2376" y="202"/>
                  </a:cxn>
                  <a:cxn ang="0">
                    <a:pos x="2482" y="2"/>
                  </a:cxn>
                </a:cxnLst>
                <a:rect l="0" t="0" r="r" b="b"/>
                <a:pathLst>
                  <a:path w="5184" h="5184">
                    <a:moveTo>
                      <a:pt x="2604" y="5184"/>
                    </a:moveTo>
                    <a:lnTo>
                      <a:pt x="2602" y="4992"/>
                    </a:lnTo>
                    <a:lnTo>
                      <a:pt x="2602" y="4992"/>
                    </a:lnTo>
                    <a:lnTo>
                      <a:pt x="2626" y="4992"/>
                    </a:lnTo>
                    <a:lnTo>
                      <a:pt x="2628" y="5184"/>
                    </a:lnTo>
                    <a:lnTo>
                      <a:pt x="2628" y="5184"/>
                    </a:lnTo>
                    <a:lnTo>
                      <a:pt x="2604" y="5184"/>
                    </a:lnTo>
                    <a:lnTo>
                      <a:pt x="2604" y="5184"/>
                    </a:lnTo>
                    <a:close/>
                    <a:moveTo>
                      <a:pt x="2478" y="5182"/>
                    </a:moveTo>
                    <a:lnTo>
                      <a:pt x="2478" y="5182"/>
                    </a:lnTo>
                    <a:lnTo>
                      <a:pt x="2454" y="5180"/>
                    </a:lnTo>
                    <a:lnTo>
                      <a:pt x="2464" y="4990"/>
                    </a:lnTo>
                    <a:lnTo>
                      <a:pt x="2464" y="4990"/>
                    </a:lnTo>
                    <a:lnTo>
                      <a:pt x="2488" y="4990"/>
                    </a:lnTo>
                    <a:lnTo>
                      <a:pt x="2478" y="5182"/>
                    </a:lnTo>
                    <a:close/>
                    <a:moveTo>
                      <a:pt x="2752" y="5180"/>
                    </a:moveTo>
                    <a:lnTo>
                      <a:pt x="2740" y="4988"/>
                    </a:lnTo>
                    <a:lnTo>
                      <a:pt x="2740" y="4988"/>
                    </a:lnTo>
                    <a:lnTo>
                      <a:pt x="2764" y="4986"/>
                    </a:lnTo>
                    <a:lnTo>
                      <a:pt x="2778" y="5178"/>
                    </a:lnTo>
                    <a:lnTo>
                      <a:pt x="2778" y="5178"/>
                    </a:lnTo>
                    <a:lnTo>
                      <a:pt x="2752" y="5180"/>
                    </a:lnTo>
                    <a:lnTo>
                      <a:pt x="2752" y="5180"/>
                    </a:lnTo>
                    <a:close/>
                    <a:moveTo>
                      <a:pt x="2330" y="5172"/>
                    </a:moveTo>
                    <a:lnTo>
                      <a:pt x="2330" y="5172"/>
                    </a:lnTo>
                    <a:lnTo>
                      <a:pt x="2306" y="5168"/>
                    </a:lnTo>
                    <a:lnTo>
                      <a:pt x="2326" y="4978"/>
                    </a:lnTo>
                    <a:lnTo>
                      <a:pt x="2326" y="4978"/>
                    </a:lnTo>
                    <a:lnTo>
                      <a:pt x="2350" y="4980"/>
                    </a:lnTo>
                    <a:lnTo>
                      <a:pt x="2330" y="5172"/>
                    </a:lnTo>
                    <a:close/>
                    <a:moveTo>
                      <a:pt x="2902" y="5166"/>
                    </a:moveTo>
                    <a:lnTo>
                      <a:pt x="2878" y="4976"/>
                    </a:lnTo>
                    <a:lnTo>
                      <a:pt x="2878" y="4976"/>
                    </a:lnTo>
                    <a:lnTo>
                      <a:pt x="2902" y="4972"/>
                    </a:lnTo>
                    <a:lnTo>
                      <a:pt x="2926" y="5164"/>
                    </a:lnTo>
                    <a:lnTo>
                      <a:pt x="2926" y="5164"/>
                    </a:lnTo>
                    <a:lnTo>
                      <a:pt x="2902" y="5166"/>
                    </a:lnTo>
                    <a:lnTo>
                      <a:pt x="2902" y="5166"/>
                    </a:lnTo>
                    <a:close/>
                    <a:moveTo>
                      <a:pt x="2182" y="5152"/>
                    </a:moveTo>
                    <a:lnTo>
                      <a:pt x="2182" y="5152"/>
                    </a:lnTo>
                    <a:lnTo>
                      <a:pt x="2158" y="5148"/>
                    </a:lnTo>
                    <a:lnTo>
                      <a:pt x="2190" y="4958"/>
                    </a:lnTo>
                    <a:lnTo>
                      <a:pt x="2190" y="4958"/>
                    </a:lnTo>
                    <a:lnTo>
                      <a:pt x="2212" y="4962"/>
                    </a:lnTo>
                    <a:lnTo>
                      <a:pt x="2182" y="5152"/>
                    </a:lnTo>
                    <a:close/>
                    <a:moveTo>
                      <a:pt x="3050" y="5144"/>
                    </a:moveTo>
                    <a:lnTo>
                      <a:pt x="3016" y="4956"/>
                    </a:lnTo>
                    <a:lnTo>
                      <a:pt x="3016" y="4956"/>
                    </a:lnTo>
                    <a:lnTo>
                      <a:pt x="3038" y="4952"/>
                    </a:lnTo>
                    <a:lnTo>
                      <a:pt x="3074" y="5140"/>
                    </a:lnTo>
                    <a:lnTo>
                      <a:pt x="3074" y="5140"/>
                    </a:lnTo>
                    <a:lnTo>
                      <a:pt x="3050" y="5144"/>
                    </a:lnTo>
                    <a:lnTo>
                      <a:pt x="3050" y="5144"/>
                    </a:lnTo>
                    <a:close/>
                    <a:moveTo>
                      <a:pt x="2034" y="5124"/>
                    </a:moveTo>
                    <a:lnTo>
                      <a:pt x="2034" y="5124"/>
                    </a:lnTo>
                    <a:lnTo>
                      <a:pt x="2010" y="5120"/>
                    </a:lnTo>
                    <a:lnTo>
                      <a:pt x="2054" y="4932"/>
                    </a:lnTo>
                    <a:lnTo>
                      <a:pt x="2054" y="4932"/>
                    </a:lnTo>
                    <a:lnTo>
                      <a:pt x="2076" y="4938"/>
                    </a:lnTo>
                    <a:lnTo>
                      <a:pt x="2034" y="5124"/>
                    </a:lnTo>
                    <a:close/>
                    <a:moveTo>
                      <a:pt x="3196" y="5114"/>
                    </a:moveTo>
                    <a:lnTo>
                      <a:pt x="3152" y="4928"/>
                    </a:lnTo>
                    <a:lnTo>
                      <a:pt x="3152" y="4928"/>
                    </a:lnTo>
                    <a:lnTo>
                      <a:pt x="3174" y="4922"/>
                    </a:lnTo>
                    <a:lnTo>
                      <a:pt x="3220" y="5108"/>
                    </a:lnTo>
                    <a:lnTo>
                      <a:pt x="3220" y="5108"/>
                    </a:lnTo>
                    <a:lnTo>
                      <a:pt x="3196" y="5114"/>
                    </a:lnTo>
                    <a:lnTo>
                      <a:pt x="3196" y="5114"/>
                    </a:lnTo>
                    <a:close/>
                    <a:moveTo>
                      <a:pt x="1890" y="5088"/>
                    </a:moveTo>
                    <a:lnTo>
                      <a:pt x="1890" y="5088"/>
                    </a:lnTo>
                    <a:lnTo>
                      <a:pt x="1866" y="5082"/>
                    </a:lnTo>
                    <a:lnTo>
                      <a:pt x="1920" y="4898"/>
                    </a:lnTo>
                    <a:lnTo>
                      <a:pt x="1920" y="4898"/>
                    </a:lnTo>
                    <a:lnTo>
                      <a:pt x="1942" y="4904"/>
                    </a:lnTo>
                    <a:lnTo>
                      <a:pt x="1890" y="5088"/>
                    </a:lnTo>
                    <a:close/>
                    <a:moveTo>
                      <a:pt x="3340" y="5074"/>
                    </a:moveTo>
                    <a:lnTo>
                      <a:pt x="3284" y="4892"/>
                    </a:lnTo>
                    <a:lnTo>
                      <a:pt x="3284" y="4892"/>
                    </a:lnTo>
                    <a:lnTo>
                      <a:pt x="3306" y="4884"/>
                    </a:lnTo>
                    <a:lnTo>
                      <a:pt x="3364" y="5068"/>
                    </a:lnTo>
                    <a:lnTo>
                      <a:pt x="3364" y="5068"/>
                    </a:lnTo>
                    <a:lnTo>
                      <a:pt x="3340" y="5074"/>
                    </a:lnTo>
                    <a:lnTo>
                      <a:pt x="3340" y="5074"/>
                    </a:lnTo>
                    <a:close/>
                    <a:moveTo>
                      <a:pt x="1748" y="5044"/>
                    </a:moveTo>
                    <a:lnTo>
                      <a:pt x="1748" y="5044"/>
                    </a:lnTo>
                    <a:lnTo>
                      <a:pt x="1724" y="5036"/>
                    </a:lnTo>
                    <a:lnTo>
                      <a:pt x="1788" y="4854"/>
                    </a:lnTo>
                    <a:lnTo>
                      <a:pt x="1788" y="4854"/>
                    </a:lnTo>
                    <a:lnTo>
                      <a:pt x="1810" y="4862"/>
                    </a:lnTo>
                    <a:lnTo>
                      <a:pt x="1748" y="5044"/>
                    </a:lnTo>
                    <a:close/>
                    <a:moveTo>
                      <a:pt x="3482" y="5028"/>
                    </a:moveTo>
                    <a:lnTo>
                      <a:pt x="3416" y="4848"/>
                    </a:lnTo>
                    <a:lnTo>
                      <a:pt x="3416" y="4848"/>
                    </a:lnTo>
                    <a:lnTo>
                      <a:pt x="3438" y="4840"/>
                    </a:lnTo>
                    <a:lnTo>
                      <a:pt x="3506" y="5020"/>
                    </a:lnTo>
                    <a:lnTo>
                      <a:pt x="3506" y="5020"/>
                    </a:lnTo>
                    <a:lnTo>
                      <a:pt x="3482" y="5028"/>
                    </a:lnTo>
                    <a:lnTo>
                      <a:pt x="3482" y="5028"/>
                    </a:lnTo>
                    <a:close/>
                    <a:moveTo>
                      <a:pt x="1606" y="4990"/>
                    </a:moveTo>
                    <a:lnTo>
                      <a:pt x="1606" y="4990"/>
                    </a:lnTo>
                    <a:lnTo>
                      <a:pt x="1584" y="4982"/>
                    </a:lnTo>
                    <a:lnTo>
                      <a:pt x="1658" y="4804"/>
                    </a:lnTo>
                    <a:lnTo>
                      <a:pt x="1658" y="4804"/>
                    </a:lnTo>
                    <a:lnTo>
                      <a:pt x="1680" y="4814"/>
                    </a:lnTo>
                    <a:lnTo>
                      <a:pt x="1606" y="4990"/>
                    </a:lnTo>
                    <a:close/>
                    <a:moveTo>
                      <a:pt x="3620" y="4972"/>
                    </a:moveTo>
                    <a:lnTo>
                      <a:pt x="3544" y="4796"/>
                    </a:lnTo>
                    <a:lnTo>
                      <a:pt x="3544" y="4796"/>
                    </a:lnTo>
                    <a:lnTo>
                      <a:pt x="3566" y="4788"/>
                    </a:lnTo>
                    <a:lnTo>
                      <a:pt x="3644" y="4962"/>
                    </a:lnTo>
                    <a:lnTo>
                      <a:pt x="3644" y="4962"/>
                    </a:lnTo>
                    <a:lnTo>
                      <a:pt x="3620" y="4972"/>
                    </a:lnTo>
                    <a:lnTo>
                      <a:pt x="3620" y="4972"/>
                    </a:lnTo>
                    <a:close/>
                    <a:moveTo>
                      <a:pt x="1470" y="4930"/>
                    </a:moveTo>
                    <a:lnTo>
                      <a:pt x="1470" y="4930"/>
                    </a:lnTo>
                    <a:lnTo>
                      <a:pt x="1448" y="4918"/>
                    </a:lnTo>
                    <a:lnTo>
                      <a:pt x="1532" y="4746"/>
                    </a:lnTo>
                    <a:lnTo>
                      <a:pt x="1532" y="4746"/>
                    </a:lnTo>
                    <a:lnTo>
                      <a:pt x="1554" y="4756"/>
                    </a:lnTo>
                    <a:lnTo>
                      <a:pt x="1470" y="4930"/>
                    </a:lnTo>
                    <a:close/>
                    <a:moveTo>
                      <a:pt x="3756" y="4910"/>
                    </a:moveTo>
                    <a:lnTo>
                      <a:pt x="3670" y="4738"/>
                    </a:lnTo>
                    <a:lnTo>
                      <a:pt x="3670" y="4738"/>
                    </a:lnTo>
                    <a:lnTo>
                      <a:pt x="3690" y="4728"/>
                    </a:lnTo>
                    <a:lnTo>
                      <a:pt x="3778" y="4898"/>
                    </a:lnTo>
                    <a:lnTo>
                      <a:pt x="3778" y="4898"/>
                    </a:lnTo>
                    <a:lnTo>
                      <a:pt x="3756" y="4910"/>
                    </a:lnTo>
                    <a:lnTo>
                      <a:pt x="3756" y="4910"/>
                    </a:lnTo>
                    <a:close/>
                    <a:moveTo>
                      <a:pt x="1336" y="4862"/>
                    </a:moveTo>
                    <a:lnTo>
                      <a:pt x="1336" y="4862"/>
                    </a:lnTo>
                    <a:lnTo>
                      <a:pt x="1316" y="4848"/>
                    </a:lnTo>
                    <a:lnTo>
                      <a:pt x="1410" y="4682"/>
                    </a:lnTo>
                    <a:lnTo>
                      <a:pt x="1410" y="4682"/>
                    </a:lnTo>
                    <a:lnTo>
                      <a:pt x="1430" y="4694"/>
                    </a:lnTo>
                    <a:lnTo>
                      <a:pt x="1336" y="4862"/>
                    </a:lnTo>
                    <a:close/>
                    <a:moveTo>
                      <a:pt x="3888" y="4838"/>
                    </a:moveTo>
                    <a:lnTo>
                      <a:pt x="3792" y="4672"/>
                    </a:lnTo>
                    <a:lnTo>
                      <a:pt x="3792" y="4672"/>
                    </a:lnTo>
                    <a:lnTo>
                      <a:pt x="3810" y="4660"/>
                    </a:lnTo>
                    <a:lnTo>
                      <a:pt x="3908" y="4826"/>
                    </a:lnTo>
                    <a:lnTo>
                      <a:pt x="3908" y="4826"/>
                    </a:lnTo>
                    <a:lnTo>
                      <a:pt x="3888" y="4838"/>
                    </a:lnTo>
                    <a:lnTo>
                      <a:pt x="3888" y="4838"/>
                    </a:lnTo>
                    <a:close/>
                    <a:moveTo>
                      <a:pt x="1208" y="4784"/>
                    </a:moveTo>
                    <a:lnTo>
                      <a:pt x="1208" y="4784"/>
                    </a:lnTo>
                    <a:lnTo>
                      <a:pt x="1188" y="4772"/>
                    </a:lnTo>
                    <a:lnTo>
                      <a:pt x="1292" y="4610"/>
                    </a:lnTo>
                    <a:lnTo>
                      <a:pt x="1292" y="4610"/>
                    </a:lnTo>
                    <a:lnTo>
                      <a:pt x="1310" y="4622"/>
                    </a:lnTo>
                    <a:lnTo>
                      <a:pt x="1208" y="4784"/>
                    </a:lnTo>
                    <a:close/>
                    <a:moveTo>
                      <a:pt x="4014" y="4760"/>
                    </a:moveTo>
                    <a:lnTo>
                      <a:pt x="3908" y="4600"/>
                    </a:lnTo>
                    <a:lnTo>
                      <a:pt x="3908" y="4600"/>
                    </a:lnTo>
                    <a:lnTo>
                      <a:pt x="3928" y="4586"/>
                    </a:lnTo>
                    <a:lnTo>
                      <a:pt x="4034" y="4746"/>
                    </a:lnTo>
                    <a:lnTo>
                      <a:pt x="4034" y="4746"/>
                    </a:lnTo>
                    <a:lnTo>
                      <a:pt x="4014" y="4760"/>
                    </a:lnTo>
                    <a:lnTo>
                      <a:pt x="4014" y="4760"/>
                    </a:lnTo>
                    <a:close/>
                    <a:moveTo>
                      <a:pt x="1084" y="4702"/>
                    </a:moveTo>
                    <a:lnTo>
                      <a:pt x="1084" y="4702"/>
                    </a:lnTo>
                    <a:lnTo>
                      <a:pt x="1064" y="4686"/>
                    </a:lnTo>
                    <a:lnTo>
                      <a:pt x="1178" y="4532"/>
                    </a:lnTo>
                    <a:lnTo>
                      <a:pt x="1178" y="4532"/>
                    </a:lnTo>
                    <a:lnTo>
                      <a:pt x="1196" y="4546"/>
                    </a:lnTo>
                    <a:lnTo>
                      <a:pt x="1084" y="4702"/>
                    </a:lnTo>
                    <a:close/>
                    <a:moveTo>
                      <a:pt x="4136" y="4674"/>
                    </a:moveTo>
                    <a:lnTo>
                      <a:pt x="4022" y="4520"/>
                    </a:lnTo>
                    <a:lnTo>
                      <a:pt x="4022" y="4520"/>
                    </a:lnTo>
                    <a:lnTo>
                      <a:pt x="4040" y="4506"/>
                    </a:lnTo>
                    <a:lnTo>
                      <a:pt x="4156" y="4660"/>
                    </a:lnTo>
                    <a:lnTo>
                      <a:pt x="4156" y="4660"/>
                    </a:lnTo>
                    <a:lnTo>
                      <a:pt x="4136" y="4674"/>
                    </a:lnTo>
                    <a:lnTo>
                      <a:pt x="4136" y="4674"/>
                    </a:lnTo>
                    <a:close/>
                    <a:moveTo>
                      <a:pt x="966" y="4610"/>
                    </a:moveTo>
                    <a:lnTo>
                      <a:pt x="966" y="4610"/>
                    </a:lnTo>
                    <a:lnTo>
                      <a:pt x="946" y="4594"/>
                    </a:lnTo>
                    <a:lnTo>
                      <a:pt x="1068" y="4446"/>
                    </a:lnTo>
                    <a:lnTo>
                      <a:pt x="1068" y="4446"/>
                    </a:lnTo>
                    <a:lnTo>
                      <a:pt x="1086" y="4462"/>
                    </a:lnTo>
                    <a:lnTo>
                      <a:pt x="966" y="4610"/>
                    </a:lnTo>
                    <a:close/>
                    <a:moveTo>
                      <a:pt x="4254" y="4582"/>
                    </a:moveTo>
                    <a:lnTo>
                      <a:pt x="4130" y="4434"/>
                    </a:lnTo>
                    <a:lnTo>
                      <a:pt x="4130" y="4434"/>
                    </a:lnTo>
                    <a:lnTo>
                      <a:pt x="4148" y="4420"/>
                    </a:lnTo>
                    <a:lnTo>
                      <a:pt x="4272" y="4566"/>
                    </a:lnTo>
                    <a:lnTo>
                      <a:pt x="4272" y="4566"/>
                    </a:lnTo>
                    <a:lnTo>
                      <a:pt x="4254" y="4582"/>
                    </a:lnTo>
                    <a:lnTo>
                      <a:pt x="4254" y="4582"/>
                    </a:lnTo>
                    <a:close/>
                    <a:moveTo>
                      <a:pt x="852" y="4514"/>
                    </a:moveTo>
                    <a:lnTo>
                      <a:pt x="852" y="4514"/>
                    </a:lnTo>
                    <a:lnTo>
                      <a:pt x="834" y="4496"/>
                    </a:lnTo>
                    <a:lnTo>
                      <a:pt x="964" y="4356"/>
                    </a:lnTo>
                    <a:lnTo>
                      <a:pt x="964" y="4356"/>
                    </a:lnTo>
                    <a:lnTo>
                      <a:pt x="980" y="4372"/>
                    </a:lnTo>
                    <a:lnTo>
                      <a:pt x="852" y="4514"/>
                    </a:lnTo>
                    <a:close/>
                    <a:moveTo>
                      <a:pt x="4366" y="4482"/>
                    </a:moveTo>
                    <a:lnTo>
                      <a:pt x="4234" y="4342"/>
                    </a:lnTo>
                    <a:lnTo>
                      <a:pt x="4234" y="4342"/>
                    </a:lnTo>
                    <a:lnTo>
                      <a:pt x="4252" y="4328"/>
                    </a:lnTo>
                    <a:lnTo>
                      <a:pt x="4384" y="4466"/>
                    </a:lnTo>
                    <a:lnTo>
                      <a:pt x="4384" y="4466"/>
                    </a:lnTo>
                    <a:lnTo>
                      <a:pt x="4366" y="4482"/>
                    </a:lnTo>
                    <a:lnTo>
                      <a:pt x="4366" y="4482"/>
                    </a:lnTo>
                    <a:close/>
                    <a:moveTo>
                      <a:pt x="744" y="4410"/>
                    </a:moveTo>
                    <a:lnTo>
                      <a:pt x="744" y="4410"/>
                    </a:lnTo>
                    <a:lnTo>
                      <a:pt x="726" y="4392"/>
                    </a:lnTo>
                    <a:lnTo>
                      <a:pt x="864" y="4258"/>
                    </a:lnTo>
                    <a:lnTo>
                      <a:pt x="864" y="4258"/>
                    </a:lnTo>
                    <a:lnTo>
                      <a:pt x="880" y="4276"/>
                    </a:lnTo>
                    <a:lnTo>
                      <a:pt x="744" y="4410"/>
                    </a:lnTo>
                    <a:close/>
                    <a:moveTo>
                      <a:pt x="4472" y="4378"/>
                    </a:moveTo>
                    <a:lnTo>
                      <a:pt x="4332" y="4246"/>
                    </a:lnTo>
                    <a:lnTo>
                      <a:pt x="4332" y="4246"/>
                    </a:lnTo>
                    <a:lnTo>
                      <a:pt x="4348" y="4228"/>
                    </a:lnTo>
                    <a:lnTo>
                      <a:pt x="4488" y="4360"/>
                    </a:lnTo>
                    <a:lnTo>
                      <a:pt x="4488" y="4360"/>
                    </a:lnTo>
                    <a:lnTo>
                      <a:pt x="4472" y="4378"/>
                    </a:lnTo>
                    <a:lnTo>
                      <a:pt x="4472" y="4378"/>
                    </a:lnTo>
                    <a:close/>
                    <a:moveTo>
                      <a:pt x="642" y="4300"/>
                    </a:moveTo>
                    <a:lnTo>
                      <a:pt x="642" y="4300"/>
                    </a:lnTo>
                    <a:lnTo>
                      <a:pt x="626" y="4282"/>
                    </a:lnTo>
                    <a:lnTo>
                      <a:pt x="772" y="4156"/>
                    </a:lnTo>
                    <a:lnTo>
                      <a:pt x="772" y="4156"/>
                    </a:lnTo>
                    <a:lnTo>
                      <a:pt x="786" y="4174"/>
                    </a:lnTo>
                    <a:lnTo>
                      <a:pt x="642" y="4300"/>
                    </a:lnTo>
                    <a:close/>
                    <a:moveTo>
                      <a:pt x="4572" y="4266"/>
                    </a:moveTo>
                    <a:lnTo>
                      <a:pt x="4424" y="4142"/>
                    </a:lnTo>
                    <a:lnTo>
                      <a:pt x="4424" y="4142"/>
                    </a:lnTo>
                    <a:lnTo>
                      <a:pt x="4440" y="4124"/>
                    </a:lnTo>
                    <a:lnTo>
                      <a:pt x="4588" y="4248"/>
                    </a:lnTo>
                    <a:lnTo>
                      <a:pt x="4588" y="4248"/>
                    </a:lnTo>
                    <a:lnTo>
                      <a:pt x="4572" y="4266"/>
                    </a:lnTo>
                    <a:lnTo>
                      <a:pt x="4572" y="4266"/>
                    </a:lnTo>
                    <a:close/>
                    <a:moveTo>
                      <a:pt x="546" y="4186"/>
                    </a:moveTo>
                    <a:lnTo>
                      <a:pt x="546" y="4186"/>
                    </a:lnTo>
                    <a:lnTo>
                      <a:pt x="532" y="4166"/>
                    </a:lnTo>
                    <a:lnTo>
                      <a:pt x="684" y="4050"/>
                    </a:lnTo>
                    <a:lnTo>
                      <a:pt x="684" y="4050"/>
                    </a:lnTo>
                    <a:lnTo>
                      <a:pt x="698" y="4068"/>
                    </a:lnTo>
                    <a:lnTo>
                      <a:pt x="546" y="4186"/>
                    </a:lnTo>
                    <a:close/>
                    <a:moveTo>
                      <a:pt x="4664" y="4150"/>
                    </a:moveTo>
                    <a:lnTo>
                      <a:pt x="4512" y="4034"/>
                    </a:lnTo>
                    <a:lnTo>
                      <a:pt x="4512" y="4034"/>
                    </a:lnTo>
                    <a:lnTo>
                      <a:pt x="4526" y="4016"/>
                    </a:lnTo>
                    <a:lnTo>
                      <a:pt x="4680" y="4130"/>
                    </a:lnTo>
                    <a:lnTo>
                      <a:pt x="4680" y="4130"/>
                    </a:lnTo>
                    <a:lnTo>
                      <a:pt x="4664" y="4150"/>
                    </a:lnTo>
                    <a:lnTo>
                      <a:pt x="4664" y="4150"/>
                    </a:lnTo>
                    <a:close/>
                    <a:moveTo>
                      <a:pt x="458" y="4066"/>
                    </a:moveTo>
                    <a:lnTo>
                      <a:pt x="458" y="4066"/>
                    </a:lnTo>
                    <a:lnTo>
                      <a:pt x="444" y="4044"/>
                    </a:lnTo>
                    <a:lnTo>
                      <a:pt x="604" y="3936"/>
                    </a:lnTo>
                    <a:lnTo>
                      <a:pt x="604" y="3936"/>
                    </a:lnTo>
                    <a:lnTo>
                      <a:pt x="616" y="3956"/>
                    </a:lnTo>
                    <a:lnTo>
                      <a:pt x="458" y="4066"/>
                    </a:lnTo>
                    <a:close/>
                    <a:moveTo>
                      <a:pt x="4752" y="4028"/>
                    </a:moveTo>
                    <a:lnTo>
                      <a:pt x="4592" y="3920"/>
                    </a:lnTo>
                    <a:lnTo>
                      <a:pt x="4592" y="3920"/>
                    </a:lnTo>
                    <a:lnTo>
                      <a:pt x="4604" y="3902"/>
                    </a:lnTo>
                    <a:lnTo>
                      <a:pt x="4764" y="4006"/>
                    </a:lnTo>
                    <a:lnTo>
                      <a:pt x="4764" y="4006"/>
                    </a:lnTo>
                    <a:lnTo>
                      <a:pt x="4752" y="4028"/>
                    </a:lnTo>
                    <a:lnTo>
                      <a:pt x="4752" y="4028"/>
                    </a:lnTo>
                    <a:close/>
                    <a:moveTo>
                      <a:pt x="376" y="3940"/>
                    </a:moveTo>
                    <a:lnTo>
                      <a:pt x="376" y="3940"/>
                    </a:lnTo>
                    <a:lnTo>
                      <a:pt x="364" y="3918"/>
                    </a:lnTo>
                    <a:lnTo>
                      <a:pt x="528" y="3820"/>
                    </a:lnTo>
                    <a:lnTo>
                      <a:pt x="528" y="3820"/>
                    </a:lnTo>
                    <a:lnTo>
                      <a:pt x="540" y="3840"/>
                    </a:lnTo>
                    <a:lnTo>
                      <a:pt x="376" y="3940"/>
                    </a:lnTo>
                    <a:close/>
                    <a:moveTo>
                      <a:pt x="4830" y="3900"/>
                    </a:moveTo>
                    <a:lnTo>
                      <a:pt x="4664" y="3804"/>
                    </a:lnTo>
                    <a:lnTo>
                      <a:pt x="4664" y="3804"/>
                    </a:lnTo>
                    <a:lnTo>
                      <a:pt x="4676" y="3784"/>
                    </a:lnTo>
                    <a:lnTo>
                      <a:pt x="4844" y="3880"/>
                    </a:lnTo>
                    <a:lnTo>
                      <a:pt x="4844" y="3880"/>
                    </a:lnTo>
                    <a:lnTo>
                      <a:pt x="4830" y="3900"/>
                    </a:lnTo>
                    <a:lnTo>
                      <a:pt x="4830" y="3900"/>
                    </a:lnTo>
                    <a:close/>
                    <a:moveTo>
                      <a:pt x="302" y="3810"/>
                    </a:moveTo>
                    <a:lnTo>
                      <a:pt x="302" y="3810"/>
                    </a:lnTo>
                    <a:lnTo>
                      <a:pt x="292" y="3788"/>
                    </a:lnTo>
                    <a:lnTo>
                      <a:pt x="462" y="3700"/>
                    </a:lnTo>
                    <a:lnTo>
                      <a:pt x="462" y="3700"/>
                    </a:lnTo>
                    <a:lnTo>
                      <a:pt x="472" y="3720"/>
                    </a:lnTo>
                    <a:lnTo>
                      <a:pt x="302" y="3810"/>
                    </a:lnTo>
                    <a:close/>
                    <a:moveTo>
                      <a:pt x="4902" y="3770"/>
                    </a:moveTo>
                    <a:lnTo>
                      <a:pt x="4732" y="3682"/>
                    </a:lnTo>
                    <a:lnTo>
                      <a:pt x="4732" y="3682"/>
                    </a:lnTo>
                    <a:lnTo>
                      <a:pt x="4742" y="3662"/>
                    </a:lnTo>
                    <a:lnTo>
                      <a:pt x="4914" y="3746"/>
                    </a:lnTo>
                    <a:lnTo>
                      <a:pt x="4914" y="3746"/>
                    </a:lnTo>
                    <a:lnTo>
                      <a:pt x="4902" y="3770"/>
                    </a:lnTo>
                    <a:lnTo>
                      <a:pt x="4902" y="3770"/>
                    </a:lnTo>
                    <a:close/>
                    <a:moveTo>
                      <a:pt x="236" y="3676"/>
                    </a:moveTo>
                    <a:lnTo>
                      <a:pt x="236" y="3676"/>
                    </a:lnTo>
                    <a:lnTo>
                      <a:pt x="226" y="3654"/>
                    </a:lnTo>
                    <a:lnTo>
                      <a:pt x="402" y="3576"/>
                    </a:lnTo>
                    <a:lnTo>
                      <a:pt x="402" y="3576"/>
                    </a:lnTo>
                    <a:lnTo>
                      <a:pt x="410" y="3596"/>
                    </a:lnTo>
                    <a:lnTo>
                      <a:pt x="236" y="3676"/>
                    </a:lnTo>
                    <a:close/>
                    <a:moveTo>
                      <a:pt x="4966" y="3634"/>
                    </a:moveTo>
                    <a:lnTo>
                      <a:pt x="4790" y="3556"/>
                    </a:lnTo>
                    <a:lnTo>
                      <a:pt x="4790" y="3556"/>
                    </a:lnTo>
                    <a:lnTo>
                      <a:pt x="4800" y="3536"/>
                    </a:lnTo>
                    <a:lnTo>
                      <a:pt x="4976" y="3610"/>
                    </a:lnTo>
                    <a:lnTo>
                      <a:pt x="4976" y="3610"/>
                    </a:lnTo>
                    <a:lnTo>
                      <a:pt x="4966" y="3634"/>
                    </a:lnTo>
                    <a:lnTo>
                      <a:pt x="4966" y="3634"/>
                    </a:lnTo>
                    <a:close/>
                    <a:moveTo>
                      <a:pt x="178" y="3540"/>
                    </a:moveTo>
                    <a:lnTo>
                      <a:pt x="178" y="3540"/>
                    </a:lnTo>
                    <a:lnTo>
                      <a:pt x="170" y="3516"/>
                    </a:lnTo>
                    <a:lnTo>
                      <a:pt x="348" y="3448"/>
                    </a:lnTo>
                    <a:lnTo>
                      <a:pt x="348" y="3448"/>
                    </a:lnTo>
                    <a:lnTo>
                      <a:pt x="356" y="3470"/>
                    </a:lnTo>
                    <a:lnTo>
                      <a:pt x="178" y="3540"/>
                    </a:lnTo>
                    <a:close/>
                    <a:moveTo>
                      <a:pt x="5022" y="3496"/>
                    </a:moveTo>
                    <a:lnTo>
                      <a:pt x="4842" y="3428"/>
                    </a:lnTo>
                    <a:lnTo>
                      <a:pt x="4842" y="3428"/>
                    </a:lnTo>
                    <a:lnTo>
                      <a:pt x="4850" y="3406"/>
                    </a:lnTo>
                    <a:lnTo>
                      <a:pt x="5032" y="3472"/>
                    </a:lnTo>
                    <a:lnTo>
                      <a:pt x="5032" y="3472"/>
                    </a:lnTo>
                    <a:lnTo>
                      <a:pt x="5022" y="3496"/>
                    </a:lnTo>
                    <a:lnTo>
                      <a:pt x="5022" y="3496"/>
                    </a:lnTo>
                    <a:close/>
                    <a:moveTo>
                      <a:pt x="128" y="3398"/>
                    </a:moveTo>
                    <a:lnTo>
                      <a:pt x="128" y="3398"/>
                    </a:lnTo>
                    <a:lnTo>
                      <a:pt x="120" y="3376"/>
                    </a:lnTo>
                    <a:lnTo>
                      <a:pt x="302" y="3318"/>
                    </a:lnTo>
                    <a:lnTo>
                      <a:pt x="302" y="3318"/>
                    </a:lnTo>
                    <a:lnTo>
                      <a:pt x="310" y="3340"/>
                    </a:lnTo>
                    <a:lnTo>
                      <a:pt x="128" y="3398"/>
                    </a:lnTo>
                    <a:close/>
                    <a:moveTo>
                      <a:pt x="5072" y="3354"/>
                    </a:moveTo>
                    <a:lnTo>
                      <a:pt x="4888" y="3296"/>
                    </a:lnTo>
                    <a:lnTo>
                      <a:pt x="4888" y="3296"/>
                    </a:lnTo>
                    <a:lnTo>
                      <a:pt x="4894" y="3274"/>
                    </a:lnTo>
                    <a:lnTo>
                      <a:pt x="5078" y="3330"/>
                    </a:lnTo>
                    <a:lnTo>
                      <a:pt x="5078" y="3330"/>
                    </a:lnTo>
                    <a:lnTo>
                      <a:pt x="5072" y="3354"/>
                    </a:lnTo>
                    <a:lnTo>
                      <a:pt x="5072" y="3354"/>
                    </a:lnTo>
                    <a:close/>
                    <a:moveTo>
                      <a:pt x="86" y="3256"/>
                    </a:moveTo>
                    <a:lnTo>
                      <a:pt x="86" y="3256"/>
                    </a:lnTo>
                    <a:lnTo>
                      <a:pt x="78" y="3232"/>
                    </a:lnTo>
                    <a:lnTo>
                      <a:pt x="264" y="3184"/>
                    </a:lnTo>
                    <a:lnTo>
                      <a:pt x="264" y="3184"/>
                    </a:lnTo>
                    <a:lnTo>
                      <a:pt x="270" y="3206"/>
                    </a:lnTo>
                    <a:lnTo>
                      <a:pt x="86" y="3256"/>
                    </a:lnTo>
                    <a:close/>
                    <a:moveTo>
                      <a:pt x="5110" y="3208"/>
                    </a:moveTo>
                    <a:lnTo>
                      <a:pt x="4924" y="3164"/>
                    </a:lnTo>
                    <a:lnTo>
                      <a:pt x="4924" y="3164"/>
                    </a:lnTo>
                    <a:lnTo>
                      <a:pt x="4930" y="3140"/>
                    </a:lnTo>
                    <a:lnTo>
                      <a:pt x="5116" y="3184"/>
                    </a:lnTo>
                    <a:lnTo>
                      <a:pt x="5116" y="3184"/>
                    </a:lnTo>
                    <a:lnTo>
                      <a:pt x="5110" y="3208"/>
                    </a:lnTo>
                    <a:lnTo>
                      <a:pt x="5110" y="3208"/>
                    </a:lnTo>
                    <a:close/>
                    <a:moveTo>
                      <a:pt x="52" y="3110"/>
                    </a:moveTo>
                    <a:lnTo>
                      <a:pt x="52" y="3110"/>
                    </a:lnTo>
                    <a:lnTo>
                      <a:pt x="46" y="3086"/>
                    </a:lnTo>
                    <a:lnTo>
                      <a:pt x="234" y="3048"/>
                    </a:lnTo>
                    <a:lnTo>
                      <a:pt x="234" y="3048"/>
                    </a:lnTo>
                    <a:lnTo>
                      <a:pt x="240" y="3072"/>
                    </a:lnTo>
                    <a:lnTo>
                      <a:pt x="52" y="3110"/>
                    </a:lnTo>
                    <a:close/>
                    <a:moveTo>
                      <a:pt x="5142" y="3062"/>
                    </a:moveTo>
                    <a:lnTo>
                      <a:pt x="4954" y="3028"/>
                    </a:lnTo>
                    <a:lnTo>
                      <a:pt x="4954" y="3028"/>
                    </a:lnTo>
                    <a:lnTo>
                      <a:pt x="4958" y="3006"/>
                    </a:lnTo>
                    <a:lnTo>
                      <a:pt x="5146" y="3038"/>
                    </a:lnTo>
                    <a:lnTo>
                      <a:pt x="5146" y="3038"/>
                    </a:lnTo>
                    <a:lnTo>
                      <a:pt x="5142" y="3062"/>
                    </a:lnTo>
                    <a:lnTo>
                      <a:pt x="5142" y="3062"/>
                    </a:lnTo>
                    <a:close/>
                    <a:moveTo>
                      <a:pt x="26" y="2962"/>
                    </a:moveTo>
                    <a:lnTo>
                      <a:pt x="26" y="2962"/>
                    </a:lnTo>
                    <a:lnTo>
                      <a:pt x="22" y="2938"/>
                    </a:lnTo>
                    <a:lnTo>
                      <a:pt x="212" y="2912"/>
                    </a:lnTo>
                    <a:lnTo>
                      <a:pt x="212" y="2912"/>
                    </a:lnTo>
                    <a:lnTo>
                      <a:pt x="216" y="2936"/>
                    </a:lnTo>
                    <a:lnTo>
                      <a:pt x="26" y="2962"/>
                    </a:lnTo>
                    <a:close/>
                    <a:moveTo>
                      <a:pt x="5164" y="2914"/>
                    </a:moveTo>
                    <a:lnTo>
                      <a:pt x="4974" y="2892"/>
                    </a:lnTo>
                    <a:lnTo>
                      <a:pt x="4974" y="2892"/>
                    </a:lnTo>
                    <a:lnTo>
                      <a:pt x="4976" y="2868"/>
                    </a:lnTo>
                    <a:lnTo>
                      <a:pt x="5168" y="2890"/>
                    </a:lnTo>
                    <a:lnTo>
                      <a:pt x="5168" y="2890"/>
                    </a:lnTo>
                    <a:lnTo>
                      <a:pt x="5164" y="2914"/>
                    </a:lnTo>
                    <a:lnTo>
                      <a:pt x="5164" y="2914"/>
                    </a:lnTo>
                    <a:close/>
                    <a:moveTo>
                      <a:pt x="8" y="2814"/>
                    </a:moveTo>
                    <a:lnTo>
                      <a:pt x="8" y="2814"/>
                    </a:lnTo>
                    <a:lnTo>
                      <a:pt x="6" y="2790"/>
                    </a:lnTo>
                    <a:lnTo>
                      <a:pt x="198" y="2774"/>
                    </a:lnTo>
                    <a:lnTo>
                      <a:pt x="198" y="2774"/>
                    </a:lnTo>
                    <a:lnTo>
                      <a:pt x="200" y="2798"/>
                    </a:lnTo>
                    <a:lnTo>
                      <a:pt x="8" y="2814"/>
                    </a:lnTo>
                    <a:close/>
                    <a:moveTo>
                      <a:pt x="5178" y="2766"/>
                    </a:moveTo>
                    <a:lnTo>
                      <a:pt x="4988" y="2754"/>
                    </a:lnTo>
                    <a:lnTo>
                      <a:pt x="4988" y="2754"/>
                    </a:lnTo>
                    <a:lnTo>
                      <a:pt x="4988" y="2730"/>
                    </a:lnTo>
                    <a:lnTo>
                      <a:pt x="5180" y="2742"/>
                    </a:lnTo>
                    <a:lnTo>
                      <a:pt x="5180" y="2742"/>
                    </a:lnTo>
                    <a:lnTo>
                      <a:pt x="5178" y="2766"/>
                    </a:lnTo>
                    <a:lnTo>
                      <a:pt x="5178" y="2766"/>
                    </a:lnTo>
                    <a:close/>
                    <a:moveTo>
                      <a:pt x="0" y="2664"/>
                    </a:moveTo>
                    <a:lnTo>
                      <a:pt x="0" y="2664"/>
                    </a:lnTo>
                    <a:lnTo>
                      <a:pt x="0" y="2640"/>
                    </a:lnTo>
                    <a:lnTo>
                      <a:pt x="192" y="2636"/>
                    </a:lnTo>
                    <a:lnTo>
                      <a:pt x="192" y="2636"/>
                    </a:lnTo>
                    <a:lnTo>
                      <a:pt x="192" y="2660"/>
                    </a:lnTo>
                    <a:lnTo>
                      <a:pt x="0" y="2664"/>
                    </a:lnTo>
                    <a:close/>
                    <a:moveTo>
                      <a:pt x="5184" y="2616"/>
                    </a:moveTo>
                    <a:lnTo>
                      <a:pt x="4992" y="2616"/>
                    </a:lnTo>
                    <a:lnTo>
                      <a:pt x="4992" y="2616"/>
                    </a:lnTo>
                    <a:lnTo>
                      <a:pt x="4992" y="2592"/>
                    </a:lnTo>
                    <a:lnTo>
                      <a:pt x="5184" y="2592"/>
                    </a:lnTo>
                    <a:lnTo>
                      <a:pt x="5184" y="2592"/>
                    </a:lnTo>
                    <a:lnTo>
                      <a:pt x="5184" y="2616"/>
                    </a:lnTo>
                    <a:lnTo>
                      <a:pt x="5184" y="2616"/>
                    </a:lnTo>
                    <a:close/>
                    <a:moveTo>
                      <a:pt x="192" y="2520"/>
                    </a:moveTo>
                    <a:lnTo>
                      <a:pt x="0" y="2516"/>
                    </a:lnTo>
                    <a:lnTo>
                      <a:pt x="0" y="2516"/>
                    </a:lnTo>
                    <a:lnTo>
                      <a:pt x="2" y="2490"/>
                    </a:lnTo>
                    <a:lnTo>
                      <a:pt x="194" y="2498"/>
                    </a:lnTo>
                    <a:lnTo>
                      <a:pt x="194" y="2498"/>
                    </a:lnTo>
                    <a:lnTo>
                      <a:pt x="192" y="2520"/>
                    </a:lnTo>
                    <a:lnTo>
                      <a:pt x="192" y="2520"/>
                    </a:lnTo>
                    <a:close/>
                    <a:moveTo>
                      <a:pt x="4990" y="2480"/>
                    </a:moveTo>
                    <a:lnTo>
                      <a:pt x="4990" y="2480"/>
                    </a:lnTo>
                    <a:lnTo>
                      <a:pt x="4988" y="2458"/>
                    </a:lnTo>
                    <a:lnTo>
                      <a:pt x="5180" y="2446"/>
                    </a:lnTo>
                    <a:lnTo>
                      <a:pt x="5180" y="2446"/>
                    </a:lnTo>
                    <a:lnTo>
                      <a:pt x="5182" y="2472"/>
                    </a:lnTo>
                    <a:lnTo>
                      <a:pt x="4990" y="2480"/>
                    </a:lnTo>
                    <a:close/>
                    <a:moveTo>
                      <a:pt x="200" y="2382"/>
                    </a:moveTo>
                    <a:lnTo>
                      <a:pt x="10" y="2366"/>
                    </a:lnTo>
                    <a:lnTo>
                      <a:pt x="10" y="2366"/>
                    </a:lnTo>
                    <a:lnTo>
                      <a:pt x="12" y="2342"/>
                    </a:lnTo>
                    <a:lnTo>
                      <a:pt x="202" y="2360"/>
                    </a:lnTo>
                    <a:lnTo>
                      <a:pt x="202" y="2360"/>
                    </a:lnTo>
                    <a:lnTo>
                      <a:pt x="200" y="2382"/>
                    </a:lnTo>
                    <a:lnTo>
                      <a:pt x="200" y="2382"/>
                    </a:lnTo>
                    <a:close/>
                    <a:moveTo>
                      <a:pt x="4980" y="2342"/>
                    </a:moveTo>
                    <a:lnTo>
                      <a:pt x="4980" y="2342"/>
                    </a:lnTo>
                    <a:lnTo>
                      <a:pt x="4978" y="2320"/>
                    </a:lnTo>
                    <a:lnTo>
                      <a:pt x="5168" y="2298"/>
                    </a:lnTo>
                    <a:lnTo>
                      <a:pt x="5168" y="2298"/>
                    </a:lnTo>
                    <a:lnTo>
                      <a:pt x="5170" y="2322"/>
                    </a:lnTo>
                    <a:lnTo>
                      <a:pt x="4980" y="2342"/>
                    </a:lnTo>
                    <a:close/>
                    <a:moveTo>
                      <a:pt x="216" y="2246"/>
                    </a:moveTo>
                    <a:lnTo>
                      <a:pt x="26" y="2218"/>
                    </a:lnTo>
                    <a:lnTo>
                      <a:pt x="26" y="2218"/>
                    </a:lnTo>
                    <a:lnTo>
                      <a:pt x="30" y="2194"/>
                    </a:lnTo>
                    <a:lnTo>
                      <a:pt x="220" y="2222"/>
                    </a:lnTo>
                    <a:lnTo>
                      <a:pt x="220" y="2222"/>
                    </a:lnTo>
                    <a:lnTo>
                      <a:pt x="216" y="2246"/>
                    </a:lnTo>
                    <a:lnTo>
                      <a:pt x="216" y="2246"/>
                    </a:lnTo>
                    <a:close/>
                    <a:moveTo>
                      <a:pt x="4962" y="2206"/>
                    </a:moveTo>
                    <a:lnTo>
                      <a:pt x="4962" y="2206"/>
                    </a:lnTo>
                    <a:lnTo>
                      <a:pt x="4958" y="2182"/>
                    </a:lnTo>
                    <a:lnTo>
                      <a:pt x="5148" y="2150"/>
                    </a:lnTo>
                    <a:lnTo>
                      <a:pt x="5148" y="2150"/>
                    </a:lnTo>
                    <a:lnTo>
                      <a:pt x="5152" y="2174"/>
                    </a:lnTo>
                    <a:lnTo>
                      <a:pt x="4962" y="2206"/>
                    </a:lnTo>
                    <a:close/>
                    <a:moveTo>
                      <a:pt x="240" y="2108"/>
                    </a:moveTo>
                    <a:lnTo>
                      <a:pt x="52" y="2070"/>
                    </a:lnTo>
                    <a:lnTo>
                      <a:pt x="52" y="2070"/>
                    </a:lnTo>
                    <a:lnTo>
                      <a:pt x="56" y="2046"/>
                    </a:lnTo>
                    <a:lnTo>
                      <a:pt x="244" y="2086"/>
                    </a:lnTo>
                    <a:lnTo>
                      <a:pt x="244" y="2086"/>
                    </a:lnTo>
                    <a:lnTo>
                      <a:pt x="240" y="2108"/>
                    </a:lnTo>
                    <a:lnTo>
                      <a:pt x="240" y="2108"/>
                    </a:lnTo>
                    <a:close/>
                    <a:moveTo>
                      <a:pt x="4936" y="2070"/>
                    </a:moveTo>
                    <a:lnTo>
                      <a:pt x="4936" y="2070"/>
                    </a:lnTo>
                    <a:lnTo>
                      <a:pt x="4930" y="2046"/>
                    </a:lnTo>
                    <a:lnTo>
                      <a:pt x="5118" y="2004"/>
                    </a:lnTo>
                    <a:lnTo>
                      <a:pt x="5118" y="2004"/>
                    </a:lnTo>
                    <a:lnTo>
                      <a:pt x="5122" y="2028"/>
                    </a:lnTo>
                    <a:lnTo>
                      <a:pt x="4936" y="2070"/>
                    </a:lnTo>
                    <a:close/>
                    <a:moveTo>
                      <a:pt x="272" y="1974"/>
                    </a:moveTo>
                    <a:lnTo>
                      <a:pt x="86" y="1924"/>
                    </a:lnTo>
                    <a:lnTo>
                      <a:pt x="86" y="1924"/>
                    </a:lnTo>
                    <a:lnTo>
                      <a:pt x="92" y="1900"/>
                    </a:lnTo>
                    <a:lnTo>
                      <a:pt x="278" y="1952"/>
                    </a:lnTo>
                    <a:lnTo>
                      <a:pt x="278" y="1952"/>
                    </a:lnTo>
                    <a:lnTo>
                      <a:pt x="272" y="1974"/>
                    </a:lnTo>
                    <a:lnTo>
                      <a:pt x="272" y="1974"/>
                    </a:lnTo>
                    <a:close/>
                    <a:moveTo>
                      <a:pt x="4902" y="1936"/>
                    </a:moveTo>
                    <a:lnTo>
                      <a:pt x="4902" y="1936"/>
                    </a:lnTo>
                    <a:lnTo>
                      <a:pt x="4896" y="1912"/>
                    </a:lnTo>
                    <a:lnTo>
                      <a:pt x="5080" y="1858"/>
                    </a:lnTo>
                    <a:lnTo>
                      <a:pt x="5080" y="1858"/>
                    </a:lnTo>
                    <a:lnTo>
                      <a:pt x="5086" y="1882"/>
                    </a:lnTo>
                    <a:lnTo>
                      <a:pt x="4902" y="1936"/>
                    </a:lnTo>
                    <a:close/>
                    <a:moveTo>
                      <a:pt x="310" y="1842"/>
                    </a:moveTo>
                    <a:lnTo>
                      <a:pt x="128" y="1782"/>
                    </a:lnTo>
                    <a:lnTo>
                      <a:pt x="128" y="1782"/>
                    </a:lnTo>
                    <a:lnTo>
                      <a:pt x="136" y="1758"/>
                    </a:lnTo>
                    <a:lnTo>
                      <a:pt x="318" y="1820"/>
                    </a:lnTo>
                    <a:lnTo>
                      <a:pt x="318" y="1820"/>
                    </a:lnTo>
                    <a:lnTo>
                      <a:pt x="310" y="1842"/>
                    </a:lnTo>
                    <a:lnTo>
                      <a:pt x="310" y="1842"/>
                    </a:lnTo>
                    <a:close/>
                    <a:moveTo>
                      <a:pt x="4860" y="1804"/>
                    </a:moveTo>
                    <a:lnTo>
                      <a:pt x="4860" y="1804"/>
                    </a:lnTo>
                    <a:lnTo>
                      <a:pt x="4852" y="1782"/>
                    </a:lnTo>
                    <a:lnTo>
                      <a:pt x="5034" y="1716"/>
                    </a:lnTo>
                    <a:lnTo>
                      <a:pt x="5034" y="1716"/>
                    </a:lnTo>
                    <a:lnTo>
                      <a:pt x="5042" y="1740"/>
                    </a:lnTo>
                    <a:lnTo>
                      <a:pt x="4860" y="1804"/>
                    </a:lnTo>
                    <a:close/>
                    <a:moveTo>
                      <a:pt x="358" y="1712"/>
                    </a:moveTo>
                    <a:lnTo>
                      <a:pt x="180" y="1640"/>
                    </a:lnTo>
                    <a:lnTo>
                      <a:pt x="180" y="1640"/>
                    </a:lnTo>
                    <a:lnTo>
                      <a:pt x="188" y="1618"/>
                    </a:lnTo>
                    <a:lnTo>
                      <a:pt x="366" y="1690"/>
                    </a:lnTo>
                    <a:lnTo>
                      <a:pt x="366" y="1690"/>
                    </a:lnTo>
                    <a:lnTo>
                      <a:pt x="358" y="1712"/>
                    </a:lnTo>
                    <a:lnTo>
                      <a:pt x="358" y="1712"/>
                    </a:lnTo>
                    <a:close/>
                    <a:moveTo>
                      <a:pt x="4810" y="1674"/>
                    </a:moveTo>
                    <a:lnTo>
                      <a:pt x="4810" y="1674"/>
                    </a:lnTo>
                    <a:lnTo>
                      <a:pt x="4802" y="1652"/>
                    </a:lnTo>
                    <a:lnTo>
                      <a:pt x="4978" y="1578"/>
                    </a:lnTo>
                    <a:lnTo>
                      <a:pt x="4978" y="1578"/>
                    </a:lnTo>
                    <a:lnTo>
                      <a:pt x="4988" y="1600"/>
                    </a:lnTo>
                    <a:lnTo>
                      <a:pt x="4810" y="1674"/>
                    </a:lnTo>
                    <a:close/>
                    <a:moveTo>
                      <a:pt x="412" y="1584"/>
                    </a:moveTo>
                    <a:lnTo>
                      <a:pt x="238" y="1502"/>
                    </a:lnTo>
                    <a:lnTo>
                      <a:pt x="238" y="1502"/>
                    </a:lnTo>
                    <a:lnTo>
                      <a:pt x="250" y="1480"/>
                    </a:lnTo>
                    <a:lnTo>
                      <a:pt x="422" y="1562"/>
                    </a:lnTo>
                    <a:lnTo>
                      <a:pt x="422" y="1562"/>
                    </a:lnTo>
                    <a:lnTo>
                      <a:pt x="412" y="1584"/>
                    </a:lnTo>
                    <a:lnTo>
                      <a:pt x="412" y="1584"/>
                    </a:lnTo>
                    <a:close/>
                    <a:moveTo>
                      <a:pt x="4754" y="1548"/>
                    </a:moveTo>
                    <a:lnTo>
                      <a:pt x="4754" y="1548"/>
                    </a:lnTo>
                    <a:lnTo>
                      <a:pt x="4744" y="1528"/>
                    </a:lnTo>
                    <a:lnTo>
                      <a:pt x="4916" y="1442"/>
                    </a:lnTo>
                    <a:lnTo>
                      <a:pt x="4916" y="1442"/>
                    </a:lnTo>
                    <a:lnTo>
                      <a:pt x="4928" y="1464"/>
                    </a:lnTo>
                    <a:lnTo>
                      <a:pt x="4754" y="1548"/>
                    </a:lnTo>
                    <a:close/>
                    <a:moveTo>
                      <a:pt x="474" y="1460"/>
                    </a:moveTo>
                    <a:lnTo>
                      <a:pt x="306" y="1368"/>
                    </a:lnTo>
                    <a:lnTo>
                      <a:pt x="306" y="1368"/>
                    </a:lnTo>
                    <a:lnTo>
                      <a:pt x="318" y="1348"/>
                    </a:lnTo>
                    <a:lnTo>
                      <a:pt x="486" y="1440"/>
                    </a:lnTo>
                    <a:lnTo>
                      <a:pt x="486" y="1440"/>
                    </a:lnTo>
                    <a:lnTo>
                      <a:pt x="474" y="1460"/>
                    </a:lnTo>
                    <a:lnTo>
                      <a:pt x="474" y="1460"/>
                    </a:lnTo>
                    <a:close/>
                    <a:moveTo>
                      <a:pt x="4690" y="1426"/>
                    </a:moveTo>
                    <a:lnTo>
                      <a:pt x="4690" y="1426"/>
                    </a:lnTo>
                    <a:lnTo>
                      <a:pt x="4680" y="1406"/>
                    </a:lnTo>
                    <a:lnTo>
                      <a:pt x="4846" y="1310"/>
                    </a:lnTo>
                    <a:lnTo>
                      <a:pt x="4846" y="1310"/>
                    </a:lnTo>
                    <a:lnTo>
                      <a:pt x="4858" y="1332"/>
                    </a:lnTo>
                    <a:lnTo>
                      <a:pt x="4690" y="1426"/>
                    </a:lnTo>
                    <a:close/>
                    <a:moveTo>
                      <a:pt x="544" y="1340"/>
                    </a:moveTo>
                    <a:lnTo>
                      <a:pt x="380" y="1240"/>
                    </a:lnTo>
                    <a:lnTo>
                      <a:pt x="380" y="1240"/>
                    </a:lnTo>
                    <a:lnTo>
                      <a:pt x="394" y="1218"/>
                    </a:lnTo>
                    <a:lnTo>
                      <a:pt x="556" y="1320"/>
                    </a:lnTo>
                    <a:lnTo>
                      <a:pt x="556" y="1320"/>
                    </a:lnTo>
                    <a:lnTo>
                      <a:pt x="544" y="1340"/>
                    </a:lnTo>
                    <a:lnTo>
                      <a:pt x="544" y="1340"/>
                    </a:lnTo>
                    <a:close/>
                    <a:moveTo>
                      <a:pt x="4620" y="1306"/>
                    </a:moveTo>
                    <a:lnTo>
                      <a:pt x="4620" y="1306"/>
                    </a:lnTo>
                    <a:lnTo>
                      <a:pt x="4608" y="1288"/>
                    </a:lnTo>
                    <a:lnTo>
                      <a:pt x="4768" y="1182"/>
                    </a:lnTo>
                    <a:lnTo>
                      <a:pt x="4768" y="1182"/>
                    </a:lnTo>
                    <a:lnTo>
                      <a:pt x="4782" y="1204"/>
                    </a:lnTo>
                    <a:lnTo>
                      <a:pt x="4620" y="1306"/>
                    </a:lnTo>
                    <a:close/>
                    <a:moveTo>
                      <a:pt x="620" y="1224"/>
                    </a:moveTo>
                    <a:lnTo>
                      <a:pt x="462" y="1114"/>
                    </a:lnTo>
                    <a:lnTo>
                      <a:pt x="462" y="1114"/>
                    </a:lnTo>
                    <a:lnTo>
                      <a:pt x="476" y="1094"/>
                    </a:lnTo>
                    <a:lnTo>
                      <a:pt x="632" y="1204"/>
                    </a:lnTo>
                    <a:lnTo>
                      <a:pt x="632" y="1204"/>
                    </a:lnTo>
                    <a:lnTo>
                      <a:pt x="620" y="1224"/>
                    </a:lnTo>
                    <a:lnTo>
                      <a:pt x="620" y="1224"/>
                    </a:lnTo>
                    <a:close/>
                    <a:moveTo>
                      <a:pt x="4542" y="1192"/>
                    </a:moveTo>
                    <a:lnTo>
                      <a:pt x="4542" y="1192"/>
                    </a:lnTo>
                    <a:lnTo>
                      <a:pt x="4528" y="1174"/>
                    </a:lnTo>
                    <a:lnTo>
                      <a:pt x="4684" y="1060"/>
                    </a:lnTo>
                    <a:lnTo>
                      <a:pt x="4684" y="1060"/>
                    </a:lnTo>
                    <a:lnTo>
                      <a:pt x="4698" y="1080"/>
                    </a:lnTo>
                    <a:lnTo>
                      <a:pt x="4542" y="1192"/>
                    </a:lnTo>
                    <a:close/>
                    <a:moveTo>
                      <a:pt x="702" y="1112"/>
                    </a:moveTo>
                    <a:lnTo>
                      <a:pt x="550" y="994"/>
                    </a:lnTo>
                    <a:lnTo>
                      <a:pt x="550" y="994"/>
                    </a:lnTo>
                    <a:lnTo>
                      <a:pt x="566" y="974"/>
                    </a:lnTo>
                    <a:lnTo>
                      <a:pt x="716" y="1094"/>
                    </a:lnTo>
                    <a:lnTo>
                      <a:pt x="716" y="1094"/>
                    </a:lnTo>
                    <a:lnTo>
                      <a:pt x="702" y="1112"/>
                    </a:lnTo>
                    <a:lnTo>
                      <a:pt x="702" y="1112"/>
                    </a:lnTo>
                    <a:close/>
                    <a:moveTo>
                      <a:pt x="4458" y="1082"/>
                    </a:moveTo>
                    <a:lnTo>
                      <a:pt x="4458" y="1082"/>
                    </a:lnTo>
                    <a:lnTo>
                      <a:pt x="4444" y="1064"/>
                    </a:lnTo>
                    <a:lnTo>
                      <a:pt x="4592" y="942"/>
                    </a:lnTo>
                    <a:lnTo>
                      <a:pt x="4592" y="942"/>
                    </a:lnTo>
                    <a:lnTo>
                      <a:pt x="4608" y="962"/>
                    </a:lnTo>
                    <a:lnTo>
                      <a:pt x="4458" y="1082"/>
                    </a:lnTo>
                    <a:close/>
                    <a:moveTo>
                      <a:pt x="790" y="1006"/>
                    </a:moveTo>
                    <a:lnTo>
                      <a:pt x="646" y="878"/>
                    </a:lnTo>
                    <a:lnTo>
                      <a:pt x="646" y="878"/>
                    </a:lnTo>
                    <a:lnTo>
                      <a:pt x="662" y="860"/>
                    </a:lnTo>
                    <a:lnTo>
                      <a:pt x="806" y="988"/>
                    </a:lnTo>
                    <a:lnTo>
                      <a:pt x="806" y="988"/>
                    </a:lnTo>
                    <a:lnTo>
                      <a:pt x="790" y="1006"/>
                    </a:lnTo>
                    <a:lnTo>
                      <a:pt x="790" y="1006"/>
                    </a:lnTo>
                    <a:close/>
                    <a:moveTo>
                      <a:pt x="4368" y="978"/>
                    </a:moveTo>
                    <a:lnTo>
                      <a:pt x="4368" y="978"/>
                    </a:lnTo>
                    <a:lnTo>
                      <a:pt x="4352" y="960"/>
                    </a:lnTo>
                    <a:lnTo>
                      <a:pt x="4494" y="830"/>
                    </a:lnTo>
                    <a:lnTo>
                      <a:pt x="4494" y="830"/>
                    </a:lnTo>
                    <a:lnTo>
                      <a:pt x="4510" y="848"/>
                    </a:lnTo>
                    <a:lnTo>
                      <a:pt x="4368" y="978"/>
                    </a:lnTo>
                    <a:close/>
                    <a:moveTo>
                      <a:pt x="884" y="904"/>
                    </a:moveTo>
                    <a:lnTo>
                      <a:pt x="748" y="770"/>
                    </a:lnTo>
                    <a:lnTo>
                      <a:pt x="748" y="770"/>
                    </a:lnTo>
                    <a:lnTo>
                      <a:pt x="766" y="752"/>
                    </a:lnTo>
                    <a:lnTo>
                      <a:pt x="902" y="888"/>
                    </a:lnTo>
                    <a:lnTo>
                      <a:pt x="902" y="888"/>
                    </a:lnTo>
                    <a:lnTo>
                      <a:pt x="884" y="904"/>
                    </a:lnTo>
                    <a:lnTo>
                      <a:pt x="884" y="904"/>
                    </a:lnTo>
                    <a:close/>
                    <a:moveTo>
                      <a:pt x="4272" y="878"/>
                    </a:moveTo>
                    <a:lnTo>
                      <a:pt x="4272" y="878"/>
                    </a:lnTo>
                    <a:lnTo>
                      <a:pt x="4256" y="862"/>
                    </a:lnTo>
                    <a:lnTo>
                      <a:pt x="4388" y="722"/>
                    </a:lnTo>
                    <a:lnTo>
                      <a:pt x="4388" y="722"/>
                    </a:lnTo>
                    <a:lnTo>
                      <a:pt x="4406" y="740"/>
                    </a:lnTo>
                    <a:lnTo>
                      <a:pt x="4272" y="878"/>
                    </a:lnTo>
                    <a:close/>
                    <a:moveTo>
                      <a:pt x="984" y="808"/>
                    </a:moveTo>
                    <a:lnTo>
                      <a:pt x="856" y="666"/>
                    </a:lnTo>
                    <a:lnTo>
                      <a:pt x="856" y="666"/>
                    </a:lnTo>
                    <a:lnTo>
                      <a:pt x="874" y="650"/>
                    </a:lnTo>
                    <a:lnTo>
                      <a:pt x="1002" y="794"/>
                    </a:lnTo>
                    <a:lnTo>
                      <a:pt x="1002" y="794"/>
                    </a:lnTo>
                    <a:lnTo>
                      <a:pt x="984" y="808"/>
                    </a:lnTo>
                    <a:lnTo>
                      <a:pt x="984" y="808"/>
                    </a:lnTo>
                    <a:close/>
                    <a:moveTo>
                      <a:pt x="4170" y="784"/>
                    </a:moveTo>
                    <a:lnTo>
                      <a:pt x="4170" y="784"/>
                    </a:lnTo>
                    <a:lnTo>
                      <a:pt x="4154" y="768"/>
                    </a:lnTo>
                    <a:lnTo>
                      <a:pt x="4278" y="622"/>
                    </a:lnTo>
                    <a:lnTo>
                      <a:pt x="4278" y="622"/>
                    </a:lnTo>
                    <a:lnTo>
                      <a:pt x="4298" y="638"/>
                    </a:lnTo>
                    <a:lnTo>
                      <a:pt x="4170" y="784"/>
                    </a:lnTo>
                    <a:close/>
                    <a:moveTo>
                      <a:pt x="1090" y="720"/>
                    </a:moveTo>
                    <a:lnTo>
                      <a:pt x="970" y="570"/>
                    </a:lnTo>
                    <a:lnTo>
                      <a:pt x="970" y="570"/>
                    </a:lnTo>
                    <a:lnTo>
                      <a:pt x="990" y="554"/>
                    </a:lnTo>
                    <a:lnTo>
                      <a:pt x="1108" y="704"/>
                    </a:lnTo>
                    <a:lnTo>
                      <a:pt x="1108" y="704"/>
                    </a:lnTo>
                    <a:lnTo>
                      <a:pt x="1090" y="720"/>
                    </a:lnTo>
                    <a:lnTo>
                      <a:pt x="1090" y="720"/>
                    </a:lnTo>
                    <a:close/>
                    <a:moveTo>
                      <a:pt x="4064" y="696"/>
                    </a:moveTo>
                    <a:lnTo>
                      <a:pt x="4064" y="696"/>
                    </a:lnTo>
                    <a:lnTo>
                      <a:pt x="4046" y="682"/>
                    </a:lnTo>
                    <a:lnTo>
                      <a:pt x="4162" y="528"/>
                    </a:lnTo>
                    <a:lnTo>
                      <a:pt x="4162" y="528"/>
                    </a:lnTo>
                    <a:lnTo>
                      <a:pt x="4182" y="544"/>
                    </a:lnTo>
                    <a:lnTo>
                      <a:pt x="4064" y="696"/>
                    </a:lnTo>
                    <a:close/>
                    <a:moveTo>
                      <a:pt x="1200" y="636"/>
                    </a:moveTo>
                    <a:lnTo>
                      <a:pt x="1090" y="480"/>
                    </a:lnTo>
                    <a:lnTo>
                      <a:pt x="1090" y="480"/>
                    </a:lnTo>
                    <a:lnTo>
                      <a:pt x="1110" y="464"/>
                    </a:lnTo>
                    <a:lnTo>
                      <a:pt x="1220" y="622"/>
                    </a:lnTo>
                    <a:lnTo>
                      <a:pt x="1220" y="622"/>
                    </a:lnTo>
                    <a:lnTo>
                      <a:pt x="1200" y="636"/>
                    </a:lnTo>
                    <a:lnTo>
                      <a:pt x="1200" y="636"/>
                    </a:lnTo>
                    <a:close/>
                    <a:moveTo>
                      <a:pt x="3952" y="614"/>
                    </a:moveTo>
                    <a:lnTo>
                      <a:pt x="3952" y="614"/>
                    </a:lnTo>
                    <a:lnTo>
                      <a:pt x="3932" y="600"/>
                    </a:lnTo>
                    <a:lnTo>
                      <a:pt x="4040" y="442"/>
                    </a:lnTo>
                    <a:lnTo>
                      <a:pt x="4040" y="442"/>
                    </a:lnTo>
                    <a:lnTo>
                      <a:pt x="4060" y="456"/>
                    </a:lnTo>
                    <a:lnTo>
                      <a:pt x="3952" y="614"/>
                    </a:lnTo>
                    <a:close/>
                    <a:moveTo>
                      <a:pt x="1316" y="558"/>
                    </a:moveTo>
                    <a:lnTo>
                      <a:pt x="1214" y="396"/>
                    </a:lnTo>
                    <a:lnTo>
                      <a:pt x="1214" y="396"/>
                    </a:lnTo>
                    <a:lnTo>
                      <a:pt x="1234" y="382"/>
                    </a:lnTo>
                    <a:lnTo>
                      <a:pt x="1334" y="546"/>
                    </a:lnTo>
                    <a:lnTo>
                      <a:pt x="1334" y="546"/>
                    </a:lnTo>
                    <a:lnTo>
                      <a:pt x="1316" y="558"/>
                    </a:lnTo>
                    <a:lnTo>
                      <a:pt x="1316" y="558"/>
                    </a:lnTo>
                    <a:close/>
                    <a:moveTo>
                      <a:pt x="3836" y="538"/>
                    </a:moveTo>
                    <a:lnTo>
                      <a:pt x="3836" y="538"/>
                    </a:lnTo>
                    <a:lnTo>
                      <a:pt x="3816" y="526"/>
                    </a:lnTo>
                    <a:lnTo>
                      <a:pt x="3914" y="362"/>
                    </a:lnTo>
                    <a:lnTo>
                      <a:pt x="3914" y="362"/>
                    </a:lnTo>
                    <a:lnTo>
                      <a:pt x="3936" y="374"/>
                    </a:lnTo>
                    <a:lnTo>
                      <a:pt x="3836" y="538"/>
                    </a:lnTo>
                    <a:close/>
                    <a:moveTo>
                      <a:pt x="1434" y="488"/>
                    </a:moveTo>
                    <a:lnTo>
                      <a:pt x="1342" y="320"/>
                    </a:lnTo>
                    <a:lnTo>
                      <a:pt x="1342" y="320"/>
                    </a:lnTo>
                    <a:lnTo>
                      <a:pt x="1364" y="308"/>
                    </a:lnTo>
                    <a:lnTo>
                      <a:pt x="1454" y="478"/>
                    </a:lnTo>
                    <a:lnTo>
                      <a:pt x="1454" y="478"/>
                    </a:lnTo>
                    <a:lnTo>
                      <a:pt x="1434" y="488"/>
                    </a:lnTo>
                    <a:lnTo>
                      <a:pt x="1434" y="488"/>
                    </a:lnTo>
                    <a:close/>
                    <a:moveTo>
                      <a:pt x="3716" y="470"/>
                    </a:moveTo>
                    <a:lnTo>
                      <a:pt x="3716" y="470"/>
                    </a:lnTo>
                    <a:lnTo>
                      <a:pt x="3694" y="460"/>
                    </a:lnTo>
                    <a:lnTo>
                      <a:pt x="3782" y="288"/>
                    </a:lnTo>
                    <a:lnTo>
                      <a:pt x="3782" y="288"/>
                    </a:lnTo>
                    <a:lnTo>
                      <a:pt x="3806" y="300"/>
                    </a:lnTo>
                    <a:lnTo>
                      <a:pt x="3716" y="470"/>
                    </a:lnTo>
                    <a:close/>
                    <a:moveTo>
                      <a:pt x="1558" y="426"/>
                    </a:moveTo>
                    <a:lnTo>
                      <a:pt x="1474" y="252"/>
                    </a:lnTo>
                    <a:lnTo>
                      <a:pt x="1474" y="252"/>
                    </a:lnTo>
                    <a:lnTo>
                      <a:pt x="1496" y="242"/>
                    </a:lnTo>
                    <a:lnTo>
                      <a:pt x="1578" y="416"/>
                    </a:lnTo>
                    <a:lnTo>
                      <a:pt x="1578" y="416"/>
                    </a:lnTo>
                    <a:lnTo>
                      <a:pt x="1558" y="426"/>
                    </a:lnTo>
                    <a:lnTo>
                      <a:pt x="1558" y="426"/>
                    </a:lnTo>
                    <a:close/>
                    <a:moveTo>
                      <a:pt x="3590" y="408"/>
                    </a:moveTo>
                    <a:lnTo>
                      <a:pt x="3590" y="408"/>
                    </a:lnTo>
                    <a:lnTo>
                      <a:pt x="3570" y="398"/>
                    </a:lnTo>
                    <a:lnTo>
                      <a:pt x="3648" y="224"/>
                    </a:lnTo>
                    <a:lnTo>
                      <a:pt x="3648" y="224"/>
                    </a:lnTo>
                    <a:lnTo>
                      <a:pt x="3670" y="234"/>
                    </a:lnTo>
                    <a:lnTo>
                      <a:pt x="3590" y="408"/>
                    </a:lnTo>
                    <a:close/>
                    <a:moveTo>
                      <a:pt x="1684" y="370"/>
                    </a:moveTo>
                    <a:lnTo>
                      <a:pt x="1610" y="192"/>
                    </a:lnTo>
                    <a:lnTo>
                      <a:pt x="1610" y="192"/>
                    </a:lnTo>
                    <a:lnTo>
                      <a:pt x="1634" y="182"/>
                    </a:lnTo>
                    <a:lnTo>
                      <a:pt x="1704" y="360"/>
                    </a:lnTo>
                    <a:lnTo>
                      <a:pt x="1704" y="360"/>
                    </a:lnTo>
                    <a:lnTo>
                      <a:pt x="1684" y="370"/>
                    </a:lnTo>
                    <a:lnTo>
                      <a:pt x="1684" y="370"/>
                    </a:lnTo>
                    <a:close/>
                    <a:moveTo>
                      <a:pt x="3464" y="354"/>
                    </a:moveTo>
                    <a:lnTo>
                      <a:pt x="3464" y="354"/>
                    </a:lnTo>
                    <a:lnTo>
                      <a:pt x="3442" y="346"/>
                    </a:lnTo>
                    <a:lnTo>
                      <a:pt x="3510" y="166"/>
                    </a:lnTo>
                    <a:lnTo>
                      <a:pt x="3510" y="166"/>
                    </a:lnTo>
                    <a:lnTo>
                      <a:pt x="3532" y="176"/>
                    </a:lnTo>
                    <a:lnTo>
                      <a:pt x="3464" y="354"/>
                    </a:lnTo>
                    <a:close/>
                    <a:moveTo>
                      <a:pt x="1814" y="320"/>
                    </a:moveTo>
                    <a:lnTo>
                      <a:pt x="1750" y="138"/>
                    </a:lnTo>
                    <a:lnTo>
                      <a:pt x="1750" y="138"/>
                    </a:lnTo>
                    <a:lnTo>
                      <a:pt x="1774" y="130"/>
                    </a:lnTo>
                    <a:lnTo>
                      <a:pt x="1834" y="314"/>
                    </a:lnTo>
                    <a:lnTo>
                      <a:pt x="1834" y="314"/>
                    </a:lnTo>
                    <a:lnTo>
                      <a:pt x="1814" y="320"/>
                    </a:lnTo>
                    <a:lnTo>
                      <a:pt x="1814" y="320"/>
                    </a:lnTo>
                    <a:close/>
                    <a:moveTo>
                      <a:pt x="3332" y="308"/>
                    </a:moveTo>
                    <a:lnTo>
                      <a:pt x="3332" y="308"/>
                    </a:lnTo>
                    <a:lnTo>
                      <a:pt x="3310" y="300"/>
                    </a:lnTo>
                    <a:lnTo>
                      <a:pt x="3368" y="118"/>
                    </a:lnTo>
                    <a:lnTo>
                      <a:pt x="3368" y="118"/>
                    </a:lnTo>
                    <a:lnTo>
                      <a:pt x="3392" y="126"/>
                    </a:lnTo>
                    <a:lnTo>
                      <a:pt x="3332" y="308"/>
                    </a:lnTo>
                    <a:close/>
                    <a:moveTo>
                      <a:pt x="1946" y="280"/>
                    </a:moveTo>
                    <a:lnTo>
                      <a:pt x="1894" y="94"/>
                    </a:lnTo>
                    <a:lnTo>
                      <a:pt x="1894" y="94"/>
                    </a:lnTo>
                    <a:lnTo>
                      <a:pt x="1918" y="88"/>
                    </a:lnTo>
                    <a:lnTo>
                      <a:pt x="1968" y="274"/>
                    </a:lnTo>
                    <a:lnTo>
                      <a:pt x="1968" y="274"/>
                    </a:lnTo>
                    <a:lnTo>
                      <a:pt x="1946" y="280"/>
                    </a:lnTo>
                    <a:lnTo>
                      <a:pt x="1946" y="280"/>
                    </a:lnTo>
                    <a:close/>
                    <a:moveTo>
                      <a:pt x="3200" y="268"/>
                    </a:moveTo>
                    <a:lnTo>
                      <a:pt x="3200" y="268"/>
                    </a:lnTo>
                    <a:lnTo>
                      <a:pt x="3178" y="264"/>
                    </a:lnTo>
                    <a:lnTo>
                      <a:pt x="3224" y="76"/>
                    </a:lnTo>
                    <a:lnTo>
                      <a:pt x="3224" y="76"/>
                    </a:lnTo>
                    <a:lnTo>
                      <a:pt x="3248" y="84"/>
                    </a:lnTo>
                    <a:lnTo>
                      <a:pt x="3200" y="268"/>
                    </a:lnTo>
                    <a:close/>
                    <a:moveTo>
                      <a:pt x="2080" y="246"/>
                    </a:moveTo>
                    <a:lnTo>
                      <a:pt x="2038" y="58"/>
                    </a:lnTo>
                    <a:lnTo>
                      <a:pt x="2038" y="58"/>
                    </a:lnTo>
                    <a:lnTo>
                      <a:pt x="2064" y="54"/>
                    </a:lnTo>
                    <a:lnTo>
                      <a:pt x="2102" y="242"/>
                    </a:lnTo>
                    <a:lnTo>
                      <a:pt x="2102" y="242"/>
                    </a:lnTo>
                    <a:lnTo>
                      <a:pt x="2080" y="246"/>
                    </a:lnTo>
                    <a:lnTo>
                      <a:pt x="2080" y="246"/>
                    </a:lnTo>
                    <a:close/>
                    <a:moveTo>
                      <a:pt x="3064" y="238"/>
                    </a:moveTo>
                    <a:lnTo>
                      <a:pt x="3064" y="238"/>
                    </a:lnTo>
                    <a:lnTo>
                      <a:pt x="3042" y="234"/>
                    </a:lnTo>
                    <a:lnTo>
                      <a:pt x="3078" y="44"/>
                    </a:lnTo>
                    <a:lnTo>
                      <a:pt x="3078" y="44"/>
                    </a:lnTo>
                    <a:lnTo>
                      <a:pt x="3102" y="50"/>
                    </a:lnTo>
                    <a:lnTo>
                      <a:pt x="3064" y="238"/>
                    </a:lnTo>
                    <a:close/>
                    <a:moveTo>
                      <a:pt x="2216" y="220"/>
                    </a:moveTo>
                    <a:lnTo>
                      <a:pt x="2186" y="32"/>
                    </a:lnTo>
                    <a:lnTo>
                      <a:pt x="2186" y="32"/>
                    </a:lnTo>
                    <a:lnTo>
                      <a:pt x="2210" y="28"/>
                    </a:lnTo>
                    <a:lnTo>
                      <a:pt x="2238" y="218"/>
                    </a:lnTo>
                    <a:lnTo>
                      <a:pt x="2238" y="218"/>
                    </a:lnTo>
                    <a:lnTo>
                      <a:pt x="2216" y="220"/>
                    </a:lnTo>
                    <a:lnTo>
                      <a:pt x="2216" y="220"/>
                    </a:lnTo>
                    <a:close/>
                    <a:moveTo>
                      <a:pt x="2928" y="214"/>
                    </a:moveTo>
                    <a:lnTo>
                      <a:pt x="2928" y="214"/>
                    </a:lnTo>
                    <a:lnTo>
                      <a:pt x="2906" y="212"/>
                    </a:lnTo>
                    <a:lnTo>
                      <a:pt x="2930" y="22"/>
                    </a:lnTo>
                    <a:lnTo>
                      <a:pt x="2930" y="22"/>
                    </a:lnTo>
                    <a:lnTo>
                      <a:pt x="2954" y="24"/>
                    </a:lnTo>
                    <a:lnTo>
                      <a:pt x="2928" y="214"/>
                    </a:lnTo>
                    <a:close/>
                    <a:moveTo>
                      <a:pt x="2352" y="204"/>
                    </a:moveTo>
                    <a:lnTo>
                      <a:pt x="2334" y="12"/>
                    </a:lnTo>
                    <a:lnTo>
                      <a:pt x="2334" y="12"/>
                    </a:lnTo>
                    <a:lnTo>
                      <a:pt x="2358" y="10"/>
                    </a:lnTo>
                    <a:lnTo>
                      <a:pt x="2376" y="202"/>
                    </a:lnTo>
                    <a:lnTo>
                      <a:pt x="2376" y="202"/>
                    </a:lnTo>
                    <a:lnTo>
                      <a:pt x="2352" y="204"/>
                    </a:lnTo>
                    <a:lnTo>
                      <a:pt x="2352" y="204"/>
                    </a:lnTo>
                    <a:close/>
                    <a:moveTo>
                      <a:pt x="2790" y="200"/>
                    </a:moveTo>
                    <a:lnTo>
                      <a:pt x="2790" y="200"/>
                    </a:lnTo>
                    <a:lnTo>
                      <a:pt x="2768" y="198"/>
                    </a:lnTo>
                    <a:lnTo>
                      <a:pt x="2782" y="6"/>
                    </a:lnTo>
                    <a:lnTo>
                      <a:pt x="2782" y="6"/>
                    </a:lnTo>
                    <a:lnTo>
                      <a:pt x="2806" y="8"/>
                    </a:lnTo>
                    <a:lnTo>
                      <a:pt x="2790" y="200"/>
                    </a:lnTo>
                    <a:close/>
                    <a:moveTo>
                      <a:pt x="2490" y="194"/>
                    </a:moveTo>
                    <a:lnTo>
                      <a:pt x="2482" y="2"/>
                    </a:lnTo>
                    <a:lnTo>
                      <a:pt x="2482" y="2"/>
                    </a:lnTo>
                    <a:lnTo>
                      <a:pt x="2508" y="0"/>
                    </a:lnTo>
                    <a:lnTo>
                      <a:pt x="2514" y="192"/>
                    </a:lnTo>
                    <a:lnTo>
                      <a:pt x="2514" y="192"/>
                    </a:lnTo>
                    <a:lnTo>
                      <a:pt x="2490" y="194"/>
                    </a:lnTo>
                    <a:lnTo>
                      <a:pt x="2490" y="194"/>
                    </a:lnTo>
                    <a:close/>
                    <a:moveTo>
                      <a:pt x="2652" y="192"/>
                    </a:moveTo>
                    <a:lnTo>
                      <a:pt x="2652" y="192"/>
                    </a:lnTo>
                    <a:lnTo>
                      <a:pt x="2630" y="192"/>
                    </a:lnTo>
                    <a:lnTo>
                      <a:pt x="2632" y="0"/>
                    </a:lnTo>
                    <a:lnTo>
                      <a:pt x="2632" y="0"/>
                    </a:lnTo>
                    <a:lnTo>
                      <a:pt x="2658" y="0"/>
                    </a:lnTo>
                    <a:lnTo>
                      <a:pt x="2652" y="192"/>
                    </a:lnTo>
                    <a:close/>
                  </a:path>
                </a:pathLst>
              </a:custGeom>
              <a:gradFill>
                <a:gsLst>
                  <a:gs pos="0">
                    <a:srgbClr val="1D1D1A">
                      <a:lumMod val="50000"/>
                      <a:lumOff val="50000"/>
                      <a:alpha val="17000"/>
                    </a:srgbClr>
                  </a:gs>
                  <a:gs pos="100000">
                    <a:srgbClr val="666666">
                      <a:lumMod val="75000"/>
                    </a:srgbClr>
                  </a:gs>
                </a:gsLst>
                <a:lin ang="5400000" scaled="0"/>
              </a:gradFill>
              <a:ln w="6350">
                <a:noFill/>
                <a:miter lim="800000"/>
                <a:headEnd/>
                <a:tailEnd/>
              </a:ln>
            </p:spPr>
            <p:txBody>
              <a:bodyPr/>
              <a:lstStyle/>
              <a:p>
                <a:pPr defTabSz="304678" eaLnBrk="0" hangingPunct="0">
                  <a:defRPr/>
                </a:pPr>
                <a:endParaRPr lang="zh-CN" altLang="en-US" sz="1200" kern="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1" name="Freeform 37">
                <a:extLst>
                  <a:ext uri="{FF2B5EF4-FFF2-40B4-BE49-F238E27FC236}">
                    <a16:creationId xmlns:a16="http://schemas.microsoft.com/office/drawing/2014/main" id="{4C8AE106-4CD9-4FC9-B763-88D4F6E1D45E}"/>
                  </a:ext>
                </a:extLst>
              </p:cNvPr>
              <p:cNvSpPr>
                <a:spLocks noEditPoints="1"/>
              </p:cNvSpPr>
              <p:nvPr/>
            </p:nvSpPr>
            <p:spPr bwMode="auto">
              <a:xfrm>
                <a:off x="-15220950" y="-10321131"/>
                <a:ext cx="7277100" cy="7277100"/>
              </a:xfrm>
              <a:custGeom>
                <a:avLst/>
                <a:gdLst/>
                <a:ahLst/>
                <a:cxnLst>
                  <a:cxn ang="0">
                    <a:pos x="2178" y="4582"/>
                  </a:cxn>
                  <a:cxn ang="0">
                    <a:pos x="2058" y="4572"/>
                  </a:cxn>
                  <a:cxn ang="0">
                    <a:pos x="1950" y="4536"/>
                  </a:cxn>
                  <a:cxn ang="0">
                    <a:pos x="1848" y="4518"/>
                  </a:cxn>
                  <a:cxn ang="0">
                    <a:pos x="1734" y="4516"/>
                  </a:cxn>
                  <a:cxn ang="0">
                    <a:pos x="3056" y="4454"/>
                  </a:cxn>
                  <a:cxn ang="0">
                    <a:pos x="3152" y="4392"/>
                  </a:cxn>
                  <a:cxn ang="0">
                    <a:pos x="3262" y="4344"/>
                  </a:cxn>
                  <a:cxn ang="0">
                    <a:pos x="3372" y="4314"/>
                  </a:cxn>
                  <a:cxn ang="0">
                    <a:pos x="3462" y="4264"/>
                  </a:cxn>
                  <a:cxn ang="0">
                    <a:pos x="1016" y="4198"/>
                  </a:cxn>
                  <a:cxn ang="0">
                    <a:pos x="918" y="4128"/>
                  </a:cxn>
                  <a:cxn ang="0">
                    <a:pos x="846" y="4040"/>
                  </a:cxn>
                  <a:cxn ang="0">
                    <a:pos x="766" y="3972"/>
                  </a:cxn>
                  <a:cxn ang="0">
                    <a:pos x="670" y="3912"/>
                  </a:cxn>
                  <a:cxn ang="0">
                    <a:pos x="4058" y="3754"/>
                  </a:cxn>
                  <a:cxn ang="0">
                    <a:pos x="4108" y="3650"/>
                  </a:cxn>
                  <a:cxn ang="0">
                    <a:pos x="4178" y="3554"/>
                  </a:cxn>
                  <a:cxn ang="0">
                    <a:pos x="4258" y="3472"/>
                  </a:cxn>
                  <a:cxn ang="0">
                    <a:pos x="4310" y="3380"/>
                  </a:cxn>
                  <a:cxn ang="0">
                    <a:pos x="218" y="3272"/>
                  </a:cxn>
                  <a:cxn ang="0">
                    <a:pos x="170" y="3162"/>
                  </a:cxn>
                  <a:cxn ang="0">
                    <a:pos x="152" y="3048"/>
                  </a:cxn>
                  <a:cxn ang="0">
                    <a:pos x="120" y="2950"/>
                  </a:cxn>
                  <a:cxn ang="0">
                    <a:pos x="68" y="2848"/>
                  </a:cxn>
                  <a:cxn ang="0">
                    <a:pos x="4558" y="2636"/>
                  </a:cxn>
                  <a:cxn ang="0">
                    <a:pos x="4550" y="2522"/>
                  </a:cxn>
                  <a:cxn ang="0">
                    <a:pos x="4558" y="2404"/>
                  </a:cxn>
                  <a:cxn ang="0">
                    <a:pos x="4584" y="2292"/>
                  </a:cxn>
                  <a:cxn ang="0">
                    <a:pos x="4558" y="2190"/>
                  </a:cxn>
                  <a:cxn ang="0">
                    <a:pos x="34" y="2068"/>
                  </a:cxn>
                  <a:cxn ang="0">
                    <a:pos x="24" y="1954"/>
                  </a:cxn>
                  <a:cxn ang="0">
                    <a:pos x="44" y="1836"/>
                  </a:cxn>
                  <a:cxn ang="0">
                    <a:pos x="94" y="1732"/>
                  </a:cxn>
                  <a:cxn ang="0">
                    <a:pos x="120" y="1632"/>
                  </a:cxn>
                  <a:cxn ang="0">
                    <a:pos x="4392" y="1434"/>
                  </a:cxn>
                  <a:cxn ang="0">
                    <a:pos x="4344" y="1324"/>
                  </a:cxn>
                  <a:cxn ang="0">
                    <a:pos x="4316" y="1214"/>
                  </a:cxn>
                  <a:cxn ang="0">
                    <a:pos x="4264" y="1122"/>
                  </a:cxn>
                  <a:cxn ang="0">
                    <a:pos x="4184" y="1040"/>
                  </a:cxn>
                  <a:cxn ang="0">
                    <a:pos x="472" y="938"/>
                  </a:cxn>
                  <a:cxn ang="0">
                    <a:pos x="522" y="836"/>
                  </a:cxn>
                  <a:cxn ang="0">
                    <a:pos x="600" y="744"/>
                  </a:cxn>
                  <a:cxn ang="0">
                    <a:pos x="696" y="680"/>
                  </a:cxn>
                  <a:cxn ang="0">
                    <a:pos x="770" y="610"/>
                  </a:cxn>
                  <a:cxn ang="0">
                    <a:pos x="3652" y="476"/>
                  </a:cxn>
                  <a:cxn ang="0">
                    <a:pos x="3556" y="408"/>
                  </a:cxn>
                  <a:cxn ang="0">
                    <a:pos x="3474" y="326"/>
                  </a:cxn>
                  <a:cxn ang="0">
                    <a:pos x="3382" y="274"/>
                  </a:cxn>
                  <a:cxn ang="0">
                    <a:pos x="3272" y="246"/>
                  </a:cxn>
                  <a:cxn ang="0">
                    <a:pos x="1426" y="194"/>
                  </a:cxn>
                  <a:cxn ang="0">
                    <a:pos x="1522" y="132"/>
                  </a:cxn>
                  <a:cxn ang="0">
                    <a:pos x="1636" y="94"/>
                  </a:cxn>
                  <a:cxn ang="0">
                    <a:pos x="1750" y="88"/>
                  </a:cxn>
                  <a:cxn ang="0">
                    <a:pos x="1852" y="66"/>
                  </a:cxn>
                  <a:cxn ang="0">
                    <a:pos x="2524" y="36"/>
                  </a:cxn>
                  <a:cxn ang="0">
                    <a:pos x="2406" y="26"/>
                  </a:cxn>
                  <a:cxn ang="0">
                    <a:pos x="2294" y="0"/>
                  </a:cxn>
                </a:cxnLst>
                <a:rect l="0" t="0" r="r" b="b"/>
                <a:pathLst>
                  <a:path w="4584" h="4584">
                    <a:moveTo>
                      <a:pt x="2292" y="4584"/>
                    </a:moveTo>
                    <a:lnTo>
                      <a:pt x="2284" y="4584"/>
                    </a:lnTo>
                    <a:lnTo>
                      <a:pt x="2284" y="4560"/>
                    </a:lnTo>
                    <a:lnTo>
                      <a:pt x="2292" y="4560"/>
                    </a:lnTo>
                    <a:lnTo>
                      <a:pt x="2292" y="4584"/>
                    </a:lnTo>
                    <a:close/>
                    <a:moveTo>
                      <a:pt x="2396" y="4582"/>
                    </a:moveTo>
                    <a:lnTo>
                      <a:pt x="2394" y="4558"/>
                    </a:lnTo>
                    <a:lnTo>
                      <a:pt x="2402" y="4558"/>
                    </a:lnTo>
                    <a:lnTo>
                      <a:pt x="2404" y="4582"/>
                    </a:lnTo>
                    <a:lnTo>
                      <a:pt x="2396" y="4582"/>
                    </a:lnTo>
                    <a:close/>
                    <a:moveTo>
                      <a:pt x="2178" y="4582"/>
                    </a:moveTo>
                    <a:lnTo>
                      <a:pt x="2170" y="4582"/>
                    </a:lnTo>
                    <a:lnTo>
                      <a:pt x="2172" y="4558"/>
                    </a:lnTo>
                    <a:lnTo>
                      <a:pt x="2180" y="4558"/>
                    </a:lnTo>
                    <a:lnTo>
                      <a:pt x="2178" y="4582"/>
                    </a:lnTo>
                    <a:close/>
                    <a:moveTo>
                      <a:pt x="2508" y="4574"/>
                    </a:moveTo>
                    <a:lnTo>
                      <a:pt x="2506" y="4550"/>
                    </a:lnTo>
                    <a:lnTo>
                      <a:pt x="2514" y="4550"/>
                    </a:lnTo>
                    <a:lnTo>
                      <a:pt x="2516" y="4574"/>
                    </a:lnTo>
                    <a:lnTo>
                      <a:pt x="2508" y="4574"/>
                    </a:lnTo>
                    <a:close/>
                    <a:moveTo>
                      <a:pt x="2066" y="4574"/>
                    </a:moveTo>
                    <a:lnTo>
                      <a:pt x="2058" y="4572"/>
                    </a:lnTo>
                    <a:lnTo>
                      <a:pt x="2062" y="4550"/>
                    </a:lnTo>
                    <a:lnTo>
                      <a:pt x="2068" y="4550"/>
                    </a:lnTo>
                    <a:lnTo>
                      <a:pt x="2066" y="4574"/>
                    </a:lnTo>
                    <a:close/>
                    <a:moveTo>
                      <a:pt x="2620" y="4562"/>
                    </a:moveTo>
                    <a:lnTo>
                      <a:pt x="2616" y="4538"/>
                    </a:lnTo>
                    <a:lnTo>
                      <a:pt x="2624" y="4536"/>
                    </a:lnTo>
                    <a:lnTo>
                      <a:pt x="2628" y="4560"/>
                    </a:lnTo>
                    <a:lnTo>
                      <a:pt x="2620" y="4562"/>
                    </a:lnTo>
                    <a:close/>
                    <a:moveTo>
                      <a:pt x="1954" y="4560"/>
                    </a:moveTo>
                    <a:lnTo>
                      <a:pt x="1946" y="4558"/>
                    </a:lnTo>
                    <a:lnTo>
                      <a:pt x="1950" y="4536"/>
                    </a:lnTo>
                    <a:lnTo>
                      <a:pt x="1958" y="4536"/>
                    </a:lnTo>
                    <a:lnTo>
                      <a:pt x="1954" y="4560"/>
                    </a:lnTo>
                    <a:close/>
                    <a:moveTo>
                      <a:pt x="2730" y="4542"/>
                    </a:moveTo>
                    <a:lnTo>
                      <a:pt x="2726" y="4520"/>
                    </a:lnTo>
                    <a:lnTo>
                      <a:pt x="2734" y="4518"/>
                    </a:lnTo>
                    <a:lnTo>
                      <a:pt x="2738" y="4542"/>
                    </a:lnTo>
                    <a:lnTo>
                      <a:pt x="2730" y="4542"/>
                    </a:lnTo>
                    <a:close/>
                    <a:moveTo>
                      <a:pt x="1844" y="4540"/>
                    </a:moveTo>
                    <a:lnTo>
                      <a:pt x="1836" y="4540"/>
                    </a:lnTo>
                    <a:lnTo>
                      <a:pt x="1840" y="4516"/>
                    </a:lnTo>
                    <a:lnTo>
                      <a:pt x="1848" y="4518"/>
                    </a:lnTo>
                    <a:lnTo>
                      <a:pt x="1844" y="4540"/>
                    </a:lnTo>
                    <a:close/>
                    <a:moveTo>
                      <a:pt x="2840" y="4518"/>
                    </a:moveTo>
                    <a:lnTo>
                      <a:pt x="2836" y="4496"/>
                    </a:lnTo>
                    <a:lnTo>
                      <a:pt x="2842" y="4494"/>
                    </a:lnTo>
                    <a:lnTo>
                      <a:pt x="2848" y="4516"/>
                    </a:lnTo>
                    <a:lnTo>
                      <a:pt x="2840" y="4518"/>
                    </a:lnTo>
                    <a:close/>
                    <a:moveTo>
                      <a:pt x="1734" y="4516"/>
                    </a:moveTo>
                    <a:lnTo>
                      <a:pt x="1726" y="4514"/>
                    </a:lnTo>
                    <a:lnTo>
                      <a:pt x="1732" y="4492"/>
                    </a:lnTo>
                    <a:lnTo>
                      <a:pt x="1740" y="4492"/>
                    </a:lnTo>
                    <a:lnTo>
                      <a:pt x="1734" y="4516"/>
                    </a:lnTo>
                    <a:close/>
                    <a:moveTo>
                      <a:pt x="2950" y="4488"/>
                    </a:moveTo>
                    <a:lnTo>
                      <a:pt x="2942" y="4466"/>
                    </a:lnTo>
                    <a:lnTo>
                      <a:pt x="2950" y="4464"/>
                    </a:lnTo>
                    <a:lnTo>
                      <a:pt x="2958" y="4486"/>
                    </a:lnTo>
                    <a:lnTo>
                      <a:pt x="2950" y="4488"/>
                    </a:lnTo>
                    <a:close/>
                    <a:moveTo>
                      <a:pt x="1626" y="4486"/>
                    </a:moveTo>
                    <a:lnTo>
                      <a:pt x="1618" y="4484"/>
                    </a:lnTo>
                    <a:lnTo>
                      <a:pt x="1626" y="4460"/>
                    </a:lnTo>
                    <a:lnTo>
                      <a:pt x="1632" y="4464"/>
                    </a:lnTo>
                    <a:lnTo>
                      <a:pt x="1626" y="4486"/>
                    </a:lnTo>
                    <a:close/>
                    <a:moveTo>
                      <a:pt x="3056" y="4454"/>
                    </a:moveTo>
                    <a:lnTo>
                      <a:pt x="3048" y="4432"/>
                    </a:lnTo>
                    <a:lnTo>
                      <a:pt x="3056" y="4428"/>
                    </a:lnTo>
                    <a:lnTo>
                      <a:pt x="3064" y="4452"/>
                    </a:lnTo>
                    <a:lnTo>
                      <a:pt x="3056" y="4454"/>
                    </a:lnTo>
                    <a:close/>
                    <a:moveTo>
                      <a:pt x="1518" y="4450"/>
                    </a:moveTo>
                    <a:lnTo>
                      <a:pt x="1510" y="4448"/>
                    </a:lnTo>
                    <a:lnTo>
                      <a:pt x="1520" y="4426"/>
                    </a:lnTo>
                    <a:lnTo>
                      <a:pt x="1526" y="4428"/>
                    </a:lnTo>
                    <a:lnTo>
                      <a:pt x="1518" y="4450"/>
                    </a:lnTo>
                    <a:close/>
                    <a:moveTo>
                      <a:pt x="3162" y="4414"/>
                    </a:moveTo>
                    <a:lnTo>
                      <a:pt x="3152" y="4392"/>
                    </a:lnTo>
                    <a:lnTo>
                      <a:pt x="3160" y="4388"/>
                    </a:lnTo>
                    <a:lnTo>
                      <a:pt x="3170" y="4410"/>
                    </a:lnTo>
                    <a:lnTo>
                      <a:pt x="3162" y="4414"/>
                    </a:lnTo>
                    <a:close/>
                    <a:moveTo>
                      <a:pt x="1414" y="4410"/>
                    </a:moveTo>
                    <a:lnTo>
                      <a:pt x="1406" y="4408"/>
                    </a:lnTo>
                    <a:lnTo>
                      <a:pt x="1416" y="4384"/>
                    </a:lnTo>
                    <a:lnTo>
                      <a:pt x="1422" y="4388"/>
                    </a:lnTo>
                    <a:lnTo>
                      <a:pt x="1414" y="4410"/>
                    </a:lnTo>
                    <a:close/>
                    <a:moveTo>
                      <a:pt x="3264" y="4368"/>
                    </a:moveTo>
                    <a:lnTo>
                      <a:pt x="3254" y="4348"/>
                    </a:lnTo>
                    <a:lnTo>
                      <a:pt x="3262" y="4344"/>
                    </a:lnTo>
                    <a:lnTo>
                      <a:pt x="3272" y="4366"/>
                    </a:lnTo>
                    <a:lnTo>
                      <a:pt x="3264" y="4368"/>
                    </a:lnTo>
                    <a:close/>
                    <a:moveTo>
                      <a:pt x="1310" y="4364"/>
                    </a:moveTo>
                    <a:lnTo>
                      <a:pt x="1302" y="4360"/>
                    </a:lnTo>
                    <a:lnTo>
                      <a:pt x="1314" y="4340"/>
                    </a:lnTo>
                    <a:lnTo>
                      <a:pt x="1320" y="4342"/>
                    </a:lnTo>
                    <a:lnTo>
                      <a:pt x="1310" y="4364"/>
                    </a:lnTo>
                    <a:close/>
                    <a:moveTo>
                      <a:pt x="3364" y="4318"/>
                    </a:moveTo>
                    <a:lnTo>
                      <a:pt x="3354" y="4298"/>
                    </a:lnTo>
                    <a:lnTo>
                      <a:pt x="3360" y="4294"/>
                    </a:lnTo>
                    <a:lnTo>
                      <a:pt x="3372" y="4314"/>
                    </a:lnTo>
                    <a:lnTo>
                      <a:pt x="3364" y="4318"/>
                    </a:lnTo>
                    <a:close/>
                    <a:moveTo>
                      <a:pt x="1210" y="4314"/>
                    </a:moveTo>
                    <a:lnTo>
                      <a:pt x="1202" y="4310"/>
                    </a:lnTo>
                    <a:lnTo>
                      <a:pt x="1214" y="4288"/>
                    </a:lnTo>
                    <a:lnTo>
                      <a:pt x="1222" y="4292"/>
                    </a:lnTo>
                    <a:lnTo>
                      <a:pt x="1210" y="4314"/>
                    </a:lnTo>
                    <a:close/>
                    <a:moveTo>
                      <a:pt x="3462" y="4264"/>
                    </a:moveTo>
                    <a:lnTo>
                      <a:pt x="3450" y="4242"/>
                    </a:lnTo>
                    <a:lnTo>
                      <a:pt x="3458" y="4238"/>
                    </a:lnTo>
                    <a:lnTo>
                      <a:pt x="3470" y="4260"/>
                    </a:lnTo>
                    <a:lnTo>
                      <a:pt x="3462" y="4264"/>
                    </a:lnTo>
                    <a:close/>
                    <a:moveTo>
                      <a:pt x="1112" y="4258"/>
                    </a:moveTo>
                    <a:lnTo>
                      <a:pt x="1104" y="4254"/>
                    </a:lnTo>
                    <a:lnTo>
                      <a:pt x="1118" y="4234"/>
                    </a:lnTo>
                    <a:lnTo>
                      <a:pt x="1124" y="4238"/>
                    </a:lnTo>
                    <a:lnTo>
                      <a:pt x="1112" y="4258"/>
                    </a:lnTo>
                    <a:close/>
                    <a:moveTo>
                      <a:pt x="3558" y="4204"/>
                    </a:moveTo>
                    <a:lnTo>
                      <a:pt x="3544" y="4184"/>
                    </a:lnTo>
                    <a:lnTo>
                      <a:pt x="3552" y="4180"/>
                    </a:lnTo>
                    <a:lnTo>
                      <a:pt x="3564" y="4200"/>
                    </a:lnTo>
                    <a:lnTo>
                      <a:pt x="3558" y="4204"/>
                    </a:lnTo>
                    <a:close/>
                    <a:moveTo>
                      <a:pt x="1016" y="4198"/>
                    </a:moveTo>
                    <a:lnTo>
                      <a:pt x="1010" y="4192"/>
                    </a:lnTo>
                    <a:lnTo>
                      <a:pt x="1024" y="4172"/>
                    </a:lnTo>
                    <a:lnTo>
                      <a:pt x="1030" y="4178"/>
                    </a:lnTo>
                    <a:lnTo>
                      <a:pt x="1016" y="4198"/>
                    </a:lnTo>
                    <a:close/>
                    <a:moveTo>
                      <a:pt x="3650" y="4140"/>
                    </a:moveTo>
                    <a:lnTo>
                      <a:pt x="3636" y="4120"/>
                    </a:lnTo>
                    <a:lnTo>
                      <a:pt x="3642" y="4116"/>
                    </a:lnTo>
                    <a:lnTo>
                      <a:pt x="3656" y="4134"/>
                    </a:lnTo>
                    <a:lnTo>
                      <a:pt x="3650" y="4140"/>
                    </a:lnTo>
                    <a:close/>
                    <a:moveTo>
                      <a:pt x="924" y="4132"/>
                    </a:moveTo>
                    <a:lnTo>
                      <a:pt x="918" y="4128"/>
                    </a:lnTo>
                    <a:lnTo>
                      <a:pt x="932" y="4108"/>
                    </a:lnTo>
                    <a:lnTo>
                      <a:pt x="938" y="4114"/>
                    </a:lnTo>
                    <a:lnTo>
                      <a:pt x="924" y="4132"/>
                    </a:lnTo>
                    <a:close/>
                    <a:moveTo>
                      <a:pt x="3740" y="4070"/>
                    </a:moveTo>
                    <a:lnTo>
                      <a:pt x="3724" y="4052"/>
                    </a:lnTo>
                    <a:lnTo>
                      <a:pt x="3730" y="4046"/>
                    </a:lnTo>
                    <a:lnTo>
                      <a:pt x="3746" y="4066"/>
                    </a:lnTo>
                    <a:lnTo>
                      <a:pt x="3740" y="4070"/>
                    </a:lnTo>
                    <a:close/>
                    <a:moveTo>
                      <a:pt x="836" y="4062"/>
                    </a:moveTo>
                    <a:lnTo>
                      <a:pt x="830" y="4058"/>
                    </a:lnTo>
                    <a:lnTo>
                      <a:pt x="846" y="4040"/>
                    </a:lnTo>
                    <a:lnTo>
                      <a:pt x="852" y="4044"/>
                    </a:lnTo>
                    <a:lnTo>
                      <a:pt x="836" y="4062"/>
                    </a:lnTo>
                    <a:close/>
                    <a:moveTo>
                      <a:pt x="3824" y="3998"/>
                    </a:moveTo>
                    <a:lnTo>
                      <a:pt x="3808" y="3980"/>
                    </a:lnTo>
                    <a:lnTo>
                      <a:pt x="3814" y="3974"/>
                    </a:lnTo>
                    <a:lnTo>
                      <a:pt x="3830" y="3992"/>
                    </a:lnTo>
                    <a:lnTo>
                      <a:pt x="3824" y="3998"/>
                    </a:lnTo>
                    <a:close/>
                    <a:moveTo>
                      <a:pt x="750" y="3990"/>
                    </a:moveTo>
                    <a:lnTo>
                      <a:pt x="744" y="3984"/>
                    </a:lnTo>
                    <a:lnTo>
                      <a:pt x="762" y="3966"/>
                    </a:lnTo>
                    <a:lnTo>
                      <a:pt x="766" y="3972"/>
                    </a:lnTo>
                    <a:lnTo>
                      <a:pt x="750" y="3990"/>
                    </a:lnTo>
                    <a:close/>
                    <a:moveTo>
                      <a:pt x="3906" y="3920"/>
                    </a:moveTo>
                    <a:lnTo>
                      <a:pt x="3890" y="3902"/>
                    </a:lnTo>
                    <a:lnTo>
                      <a:pt x="3896" y="3898"/>
                    </a:lnTo>
                    <a:lnTo>
                      <a:pt x="3912" y="3914"/>
                    </a:lnTo>
                    <a:lnTo>
                      <a:pt x="3906" y="3920"/>
                    </a:lnTo>
                    <a:close/>
                    <a:moveTo>
                      <a:pt x="670" y="3912"/>
                    </a:moveTo>
                    <a:lnTo>
                      <a:pt x="664" y="3906"/>
                    </a:lnTo>
                    <a:lnTo>
                      <a:pt x="680" y="3888"/>
                    </a:lnTo>
                    <a:lnTo>
                      <a:pt x="686" y="3894"/>
                    </a:lnTo>
                    <a:lnTo>
                      <a:pt x="670" y="3912"/>
                    </a:lnTo>
                    <a:close/>
                    <a:moveTo>
                      <a:pt x="3984" y="3838"/>
                    </a:moveTo>
                    <a:lnTo>
                      <a:pt x="3966" y="3822"/>
                    </a:lnTo>
                    <a:lnTo>
                      <a:pt x="3972" y="3816"/>
                    </a:lnTo>
                    <a:lnTo>
                      <a:pt x="3990" y="3832"/>
                    </a:lnTo>
                    <a:lnTo>
                      <a:pt x="3984" y="3838"/>
                    </a:lnTo>
                    <a:close/>
                    <a:moveTo>
                      <a:pt x="592" y="3830"/>
                    </a:moveTo>
                    <a:lnTo>
                      <a:pt x="586" y="3824"/>
                    </a:lnTo>
                    <a:lnTo>
                      <a:pt x="604" y="3808"/>
                    </a:lnTo>
                    <a:lnTo>
                      <a:pt x="610" y="3814"/>
                    </a:lnTo>
                    <a:lnTo>
                      <a:pt x="592" y="3830"/>
                    </a:lnTo>
                    <a:close/>
                    <a:moveTo>
                      <a:pt x="4058" y="3754"/>
                    </a:moveTo>
                    <a:lnTo>
                      <a:pt x="4040" y="3738"/>
                    </a:lnTo>
                    <a:lnTo>
                      <a:pt x="4044" y="3732"/>
                    </a:lnTo>
                    <a:lnTo>
                      <a:pt x="4064" y="3748"/>
                    </a:lnTo>
                    <a:lnTo>
                      <a:pt x="4058" y="3754"/>
                    </a:lnTo>
                    <a:close/>
                    <a:moveTo>
                      <a:pt x="518" y="3744"/>
                    </a:moveTo>
                    <a:lnTo>
                      <a:pt x="514" y="3738"/>
                    </a:lnTo>
                    <a:lnTo>
                      <a:pt x="532" y="3724"/>
                    </a:lnTo>
                    <a:lnTo>
                      <a:pt x="536" y="3730"/>
                    </a:lnTo>
                    <a:lnTo>
                      <a:pt x="518" y="3744"/>
                    </a:lnTo>
                    <a:close/>
                    <a:moveTo>
                      <a:pt x="4128" y="3666"/>
                    </a:moveTo>
                    <a:lnTo>
                      <a:pt x="4108" y="3650"/>
                    </a:lnTo>
                    <a:lnTo>
                      <a:pt x="4114" y="3644"/>
                    </a:lnTo>
                    <a:lnTo>
                      <a:pt x="4132" y="3658"/>
                    </a:lnTo>
                    <a:lnTo>
                      <a:pt x="4128" y="3666"/>
                    </a:lnTo>
                    <a:close/>
                    <a:moveTo>
                      <a:pt x="450" y="3656"/>
                    </a:moveTo>
                    <a:lnTo>
                      <a:pt x="444" y="3650"/>
                    </a:lnTo>
                    <a:lnTo>
                      <a:pt x="464" y="3636"/>
                    </a:lnTo>
                    <a:lnTo>
                      <a:pt x="468" y="3642"/>
                    </a:lnTo>
                    <a:lnTo>
                      <a:pt x="450" y="3656"/>
                    </a:lnTo>
                    <a:close/>
                    <a:moveTo>
                      <a:pt x="4194" y="3574"/>
                    </a:moveTo>
                    <a:lnTo>
                      <a:pt x="4174" y="3560"/>
                    </a:lnTo>
                    <a:lnTo>
                      <a:pt x="4178" y="3554"/>
                    </a:lnTo>
                    <a:lnTo>
                      <a:pt x="4198" y="3566"/>
                    </a:lnTo>
                    <a:lnTo>
                      <a:pt x="4194" y="3574"/>
                    </a:lnTo>
                    <a:close/>
                    <a:moveTo>
                      <a:pt x="384" y="3564"/>
                    </a:moveTo>
                    <a:lnTo>
                      <a:pt x="380" y="3558"/>
                    </a:lnTo>
                    <a:lnTo>
                      <a:pt x="400" y="3544"/>
                    </a:lnTo>
                    <a:lnTo>
                      <a:pt x="404" y="3550"/>
                    </a:lnTo>
                    <a:lnTo>
                      <a:pt x="384" y="3564"/>
                    </a:lnTo>
                    <a:close/>
                    <a:moveTo>
                      <a:pt x="4254" y="3478"/>
                    </a:moveTo>
                    <a:lnTo>
                      <a:pt x="4234" y="3466"/>
                    </a:lnTo>
                    <a:lnTo>
                      <a:pt x="4238" y="3460"/>
                    </a:lnTo>
                    <a:lnTo>
                      <a:pt x="4258" y="3472"/>
                    </a:lnTo>
                    <a:lnTo>
                      <a:pt x="4254" y="3478"/>
                    </a:lnTo>
                    <a:close/>
                    <a:moveTo>
                      <a:pt x="324" y="3470"/>
                    </a:moveTo>
                    <a:lnTo>
                      <a:pt x="320" y="3462"/>
                    </a:lnTo>
                    <a:lnTo>
                      <a:pt x="340" y="3450"/>
                    </a:lnTo>
                    <a:lnTo>
                      <a:pt x="344" y="3456"/>
                    </a:lnTo>
                    <a:lnTo>
                      <a:pt x="324" y="3470"/>
                    </a:lnTo>
                    <a:close/>
                    <a:moveTo>
                      <a:pt x="4310" y="3380"/>
                    </a:moveTo>
                    <a:lnTo>
                      <a:pt x="4288" y="3370"/>
                    </a:lnTo>
                    <a:lnTo>
                      <a:pt x="4292" y="3362"/>
                    </a:lnTo>
                    <a:lnTo>
                      <a:pt x="4314" y="3374"/>
                    </a:lnTo>
                    <a:lnTo>
                      <a:pt x="4310" y="3380"/>
                    </a:lnTo>
                    <a:close/>
                    <a:moveTo>
                      <a:pt x="268" y="3372"/>
                    </a:moveTo>
                    <a:lnTo>
                      <a:pt x="266" y="3364"/>
                    </a:lnTo>
                    <a:lnTo>
                      <a:pt x="286" y="3354"/>
                    </a:lnTo>
                    <a:lnTo>
                      <a:pt x="290" y="3360"/>
                    </a:lnTo>
                    <a:lnTo>
                      <a:pt x="268" y="3372"/>
                    </a:lnTo>
                    <a:close/>
                    <a:moveTo>
                      <a:pt x="4362" y="3280"/>
                    </a:moveTo>
                    <a:lnTo>
                      <a:pt x="4340" y="3270"/>
                    </a:lnTo>
                    <a:lnTo>
                      <a:pt x="4342" y="3262"/>
                    </a:lnTo>
                    <a:lnTo>
                      <a:pt x="4364" y="3274"/>
                    </a:lnTo>
                    <a:lnTo>
                      <a:pt x="4362" y="3280"/>
                    </a:lnTo>
                    <a:close/>
                    <a:moveTo>
                      <a:pt x="218" y="3272"/>
                    </a:moveTo>
                    <a:lnTo>
                      <a:pt x="214" y="3264"/>
                    </a:lnTo>
                    <a:lnTo>
                      <a:pt x="236" y="3254"/>
                    </a:lnTo>
                    <a:lnTo>
                      <a:pt x="240" y="3260"/>
                    </a:lnTo>
                    <a:lnTo>
                      <a:pt x="218" y="3272"/>
                    </a:lnTo>
                    <a:close/>
                    <a:moveTo>
                      <a:pt x="4408" y="3178"/>
                    </a:moveTo>
                    <a:lnTo>
                      <a:pt x="4386" y="3168"/>
                    </a:lnTo>
                    <a:lnTo>
                      <a:pt x="4388" y="3160"/>
                    </a:lnTo>
                    <a:lnTo>
                      <a:pt x="4410" y="3170"/>
                    </a:lnTo>
                    <a:lnTo>
                      <a:pt x="4408" y="3178"/>
                    </a:lnTo>
                    <a:close/>
                    <a:moveTo>
                      <a:pt x="172" y="3168"/>
                    </a:moveTo>
                    <a:lnTo>
                      <a:pt x="170" y="3162"/>
                    </a:lnTo>
                    <a:lnTo>
                      <a:pt x="192" y="3152"/>
                    </a:lnTo>
                    <a:lnTo>
                      <a:pt x="196" y="3160"/>
                    </a:lnTo>
                    <a:lnTo>
                      <a:pt x="172" y="3168"/>
                    </a:lnTo>
                    <a:close/>
                    <a:moveTo>
                      <a:pt x="4448" y="3072"/>
                    </a:moveTo>
                    <a:lnTo>
                      <a:pt x="4426" y="3064"/>
                    </a:lnTo>
                    <a:lnTo>
                      <a:pt x="4428" y="3056"/>
                    </a:lnTo>
                    <a:lnTo>
                      <a:pt x="4452" y="3064"/>
                    </a:lnTo>
                    <a:lnTo>
                      <a:pt x="4448" y="3072"/>
                    </a:lnTo>
                    <a:close/>
                    <a:moveTo>
                      <a:pt x="132" y="3064"/>
                    </a:moveTo>
                    <a:lnTo>
                      <a:pt x="130" y="3056"/>
                    </a:lnTo>
                    <a:lnTo>
                      <a:pt x="152" y="3048"/>
                    </a:lnTo>
                    <a:lnTo>
                      <a:pt x="156" y="3056"/>
                    </a:lnTo>
                    <a:lnTo>
                      <a:pt x="132" y="3064"/>
                    </a:lnTo>
                    <a:close/>
                    <a:moveTo>
                      <a:pt x="4484" y="2966"/>
                    </a:moveTo>
                    <a:lnTo>
                      <a:pt x="4462" y="2958"/>
                    </a:lnTo>
                    <a:lnTo>
                      <a:pt x="4464" y="2950"/>
                    </a:lnTo>
                    <a:lnTo>
                      <a:pt x="4486" y="2958"/>
                    </a:lnTo>
                    <a:lnTo>
                      <a:pt x="4484" y="2966"/>
                    </a:lnTo>
                    <a:close/>
                    <a:moveTo>
                      <a:pt x="98" y="2956"/>
                    </a:moveTo>
                    <a:lnTo>
                      <a:pt x="94" y="2948"/>
                    </a:lnTo>
                    <a:lnTo>
                      <a:pt x="118" y="2942"/>
                    </a:lnTo>
                    <a:lnTo>
                      <a:pt x="120" y="2950"/>
                    </a:lnTo>
                    <a:lnTo>
                      <a:pt x="98" y="2956"/>
                    </a:lnTo>
                    <a:close/>
                    <a:moveTo>
                      <a:pt x="4514" y="2856"/>
                    </a:moveTo>
                    <a:lnTo>
                      <a:pt x="4492" y="2852"/>
                    </a:lnTo>
                    <a:lnTo>
                      <a:pt x="4494" y="2844"/>
                    </a:lnTo>
                    <a:lnTo>
                      <a:pt x="4516" y="2850"/>
                    </a:lnTo>
                    <a:lnTo>
                      <a:pt x="4514" y="2856"/>
                    </a:lnTo>
                    <a:close/>
                    <a:moveTo>
                      <a:pt x="68" y="2848"/>
                    </a:moveTo>
                    <a:lnTo>
                      <a:pt x="66" y="2840"/>
                    </a:lnTo>
                    <a:lnTo>
                      <a:pt x="88" y="2834"/>
                    </a:lnTo>
                    <a:lnTo>
                      <a:pt x="90" y="2842"/>
                    </a:lnTo>
                    <a:lnTo>
                      <a:pt x="68" y="2848"/>
                    </a:lnTo>
                    <a:close/>
                    <a:moveTo>
                      <a:pt x="4540" y="2748"/>
                    </a:moveTo>
                    <a:lnTo>
                      <a:pt x="4516" y="2742"/>
                    </a:lnTo>
                    <a:lnTo>
                      <a:pt x="4518" y="2734"/>
                    </a:lnTo>
                    <a:lnTo>
                      <a:pt x="4540" y="2740"/>
                    </a:lnTo>
                    <a:lnTo>
                      <a:pt x="4540" y="2748"/>
                    </a:lnTo>
                    <a:close/>
                    <a:moveTo>
                      <a:pt x="42" y="2738"/>
                    </a:moveTo>
                    <a:lnTo>
                      <a:pt x="42" y="2730"/>
                    </a:lnTo>
                    <a:lnTo>
                      <a:pt x="64" y="2726"/>
                    </a:lnTo>
                    <a:lnTo>
                      <a:pt x="66" y="2734"/>
                    </a:lnTo>
                    <a:lnTo>
                      <a:pt x="42" y="2738"/>
                    </a:lnTo>
                    <a:close/>
                    <a:moveTo>
                      <a:pt x="4558" y="2636"/>
                    </a:moveTo>
                    <a:lnTo>
                      <a:pt x="4536" y="2632"/>
                    </a:lnTo>
                    <a:lnTo>
                      <a:pt x="4536" y="2624"/>
                    </a:lnTo>
                    <a:lnTo>
                      <a:pt x="4560" y="2628"/>
                    </a:lnTo>
                    <a:lnTo>
                      <a:pt x="4558" y="2636"/>
                    </a:lnTo>
                    <a:close/>
                    <a:moveTo>
                      <a:pt x="24" y="2628"/>
                    </a:moveTo>
                    <a:lnTo>
                      <a:pt x="22" y="2620"/>
                    </a:lnTo>
                    <a:lnTo>
                      <a:pt x="46" y="2616"/>
                    </a:lnTo>
                    <a:lnTo>
                      <a:pt x="48" y="2624"/>
                    </a:lnTo>
                    <a:lnTo>
                      <a:pt x="24" y="2628"/>
                    </a:lnTo>
                    <a:close/>
                    <a:moveTo>
                      <a:pt x="4572" y="2524"/>
                    </a:moveTo>
                    <a:lnTo>
                      <a:pt x="4550" y="2522"/>
                    </a:lnTo>
                    <a:lnTo>
                      <a:pt x="4550" y="2514"/>
                    </a:lnTo>
                    <a:lnTo>
                      <a:pt x="4574" y="2516"/>
                    </a:lnTo>
                    <a:lnTo>
                      <a:pt x="4572" y="2524"/>
                    </a:lnTo>
                    <a:close/>
                    <a:moveTo>
                      <a:pt x="10" y="2516"/>
                    </a:moveTo>
                    <a:lnTo>
                      <a:pt x="10" y="2508"/>
                    </a:lnTo>
                    <a:lnTo>
                      <a:pt x="34" y="2506"/>
                    </a:lnTo>
                    <a:lnTo>
                      <a:pt x="34" y="2514"/>
                    </a:lnTo>
                    <a:lnTo>
                      <a:pt x="10" y="2516"/>
                    </a:lnTo>
                    <a:close/>
                    <a:moveTo>
                      <a:pt x="4582" y="2412"/>
                    </a:moveTo>
                    <a:lnTo>
                      <a:pt x="4558" y="2412"/>
                    </a:lnTo>
                    <a:lnTo>
                      <a:pt x="4558" y="2404"/>
                    </a:lnTo>
                    <a:lnTo>
                      <a:pt x="4582" y="2404"/>
                    </a:lnTo>
                    <a:lnTo>
                      <a:pt x="4582" y="2412"/>
                    </a:lnTo>
                    <a:close/>
                    <a:moveTo>
                      <a:pt x="2" y="2404"/>
                    </a:moveTo>
                    <a:lnTo>
                      <a:pt x="2" y="2396"/>
                    </a:lnTo>
                    <a:lnTo>
                      <a:pt x="26" y="2394"/>
                    </a:lnTo>
                    <a:lnTo>
                      <a:pt x="26" y="2402"/>
                    </a:lnTo>
                    <a:lnTo>
                      <a:pt x="2" y="2404"/>
                    </a:lnTo>
                    <a:close/>
                    <a:moveTo>
                      <a:pt x="4584" y="2300"/>
                    </a:moveTo>
                    <a:lnTo>
                      <a:pt x="4560" y="2300"/>
                    </a:lnTo>
                    <a:lnTo>
                      <a:pt x="4560" y="2292"/>
                    </a:lnTo>
                    <a:lnTo>
                      <a:pt x="4584" y="2292"/>
                    </a:lnTo>
                    <a:lnTo>
                      <a:pt x="4584" y="2300"/>
                    </a:lnTo>
                    <a:close/>
                    <a:moveTo>
                      <a:pt x="24" y="2290"/>
                    </a:moveTo>
                    <a:lnTo>
                      <a:pt x="0" y="2290"/>
                    </a:lnTo>
                    <a:lnTo>
                      <a:pt x="0" y="2282"/>
                    </a:lnTo>
                    <a:lnTo>
                      <a:pt x="24" y="2282"/>
                    </a:lnTo>
                    <a:lnTo>
                      <a:pt x="24" y="2290"/>
                    </a:lnTo>
                    <a:close/>
                    <a:moveTo>
                      <a:pt x="4558" y="2190"/>
                    </a:moveTo>
                    <a:lnTo>
                      <a:pt x="4558" y="2184"/>
                    </a:lnTo>
                    <a:lnTo>
                      <a:pt x="4582" y="2182"/>
                    </a:lnTo>
                    <a:lnTo>
                      <a:pt x="4582" y="2190"/>
                    </a:lnTo>
                    <a:lnTo>
                      <a:pt x="4558" y="2190"/>
                    </a:lnTo>
                    <a:close/>
                    <a:moveTo>
                      <a:pt x="26" y="2180"/>
                    </a:moveTo>
                    <a:lnTo>
                      <a:pt x="2" y="2178"/>
                    </a:lnTo>
                    <a:lnTo>
                      <a:pt x="2" y="2170"/>
                    </a:lnTo>
                    <a:lnTo>
                      <a:pt x="26" y="2172"/>
                    </a:lnTo>
                    <a:lnTo>
                      <a:pt x="26" y="2180"/>
                    </a:lnTo>
                    <a:close/>
                    <a:moveTo>
                      <a:pt x="4550" y="2080"/>
                    </a:moveTo>
                    <a:lnTo>
                      <a:pt x="4550" y="2072"/>
                    </a:lnTo>
                    <a:lnTo>
                      <a:pt x="4574" y="2070"/>
                    </a:lnTo>
                    <a:lnTo>
                      <a:pt x="4574" y="2078"/>
                    </a:lnTo>
                    <a:lnTo>
                      <a:pt x="4550" y="2080"/>
                    </a:lnTo>
                    <a:close/>
                    <a:moveTo>
                      <a:pt x="34" y="2068"/>
                    </a:moveTo>
                    <a:lnTo>
                      <a:pt x="10" y="2066"/>
                    </a:lnTo>
                    <a:lnTo>
                      <a:pt x="12" y="2058"/>
                    </a:lnTo>
                    <a:lnTo>
                      <a:pt x="36" y="2060"/>
                    </a:lnTo>
                    <a:lnTo>
                      <a:pt x="34" y="2068"/>
                    </a:lnTo>
                    <a:close/>
                    <a:moveTo>
                      <a:pt x="4538" y="1970"/>
                    </a:moveTo>
                    <a:lnTo>
                      <a:pt x="4536" y="1962"/>
                    </a:lnTo>
                    <a:lnTo>
                      <a:pt x="4560" y="1958"/>
                    </a:lnTo>
                    <a:lnTo>
                      <a:pt x="4562" y="1966"/>
                    </a:lnTo>
                    <a:lnTo>
                      <a:pt x="4538" y="1970"/>
                    </a:lnTo>
                    <a:close/>
                    <a:moveTo>
                      <a:pt x="48" y="1958"/>
                    </a:moveTo>
                    <a:lnTo>
                      <a:pt x="24" y="1954"/>
                    </a:lnTo>
                    <a:lnTo>
                      <a:pt x="26" y="1946"/>
                    </a:lnTo>
                    <a:lnTo>
                      <a:pt x="50" y="1950"/>
                    </a:lnTo>
                    <a:lnTo>
                      <a:pt x="48" y="1958"/>
                    </a:lnTo>
                    <a:close/>
                    <a:moveTo>
                      <a:pt x="4520" y="1860"/>
                    </a:moveTo>
                    <a:lnTo>
                      <a:pt x="4518" y="1852"/>
                    </a:lnTo>
                    <a:lnTo>
                      <a:pt x="4542" y="1846"/>
                    </a:lnTo>
                    <a:lnTo>
                      <a:pt x="4542" y="1854"/>
                    </a:lnTo>
                    <a:lnTo>
                      <a:pt x="4520" y="1860"/>
                    </a:lnTo>
                    <a:close/>
                    <a:moveTo>
                      <a:pt x="66" y="1848"/>
                    </a:moveTo>
                    <a:lnTo>
                      <a:pt x="44" y="1844"/>
                    </a:lnTo>
                    <a:lnTo>
                      <a:pt x="44" y="1836"/>
                    </a:lnTo>
                    <a:lnTo>
                      <a:pt x="68" y="1840"/>
                    </a:lnTo>
                    <a:lnTo>
                      <a:pt x="66" y="1848"/>
                    </a:lnTo>
                    <a:close/>
                    <a:moveTo>
                      <a:pt x="4496" y="1750"/>
                    </a:moveTo>
                    <a:lnTo>
                      <a:pt x="4494" y="1742"/>
                    </a:lnTo>
                    <a:lnTo>
                      <a:pt x="4518" y="1738"/>
                    </a:lnTo>
                    <a:lnTo>
                      <a:pt x="4518" y="1744"/>
                    </a:lnTo>
                    <a:lnTo>
                      <a:pt x="4496" y="1750"/>
                    </a:lnTo>
                    <a:close/>
                    <a:moveTo>
                      <a:pt x="92" y="1740"/>
                    </a:moveTo>
                    <a:lnTo>
                      <a:pt x="68" y="1734"/>
                    </a:lnTo>
                    <a:lnTo>
                      <a:pt x="70" y="1726"/>
                    </a:lnTo>
                    <a:lnTo>
                      <a:pt x="94" y="1732"/>
                    </a:lnTo>
                    <a:lnTo>
                      <a:pt x="92" y="1740"/>
                    </a:lnTo>
                    <a:close/>
                    <a:moveTo>
                      <a:pt x="4466" y="1644"/>
                    </a:moveTo>
                    <a:lnTo>
                      <a:pt x="4464" y="1636"/>
                    </a:lnTo>
                    <a:lnTo>
                      <a:pt x="4488" y="1628"/>
                    </a:lnTo>
                    <a:lnTo>
                      <a:pt x="4490" y="1636"/>
                    </a:lnTo>
                    <a:lnTo>
                      <a:pt x="4466" y="1644"/>
                    </a:lnTo>
                    <a:close/>
                    <a:moveTo>
                      <a:pt x="120" y="1632"/>
                    </a:moveTo>
                    <a:lnTo>
                      <a:pt x="98" y="1626"/>
                    </a:lnTo>
                    <a:lnTo>
                      <a:pt x="100" y="1618"/>
                    </a:lnTo>
                    <a:lnTo>
                      <a:pt x="124" y="1624"/>
                    </a:lnTo>
                    <a:lnTo>
                      <a:pt x="120" y="1632"/>
                    </a:lnTo>
                    <a:close/>
                    <a:moveTo>
                      <a:pt x="4432" y="1538"/>
                    </a:moveTo>
                    <a:lnTo>
                      <a:pt x="4430" y="1530"/>
                    </a:lnTo>
                    <a:lnTo>
                      <a:pt x="4452" y="1522"/>
                    </a:lnTo>
                    <a:lnTo>
                      <a:pt x="4454" y="1530"/>
                    </a:lnTo>
                    <a:lnTo>
                      <a:pt x="4432" y="1538"/>
                    </a:lnTo>
                    <a:close/>
                    <a:moveTo>
                      <a:pt x="156" y="1526"/>
                    </a:moveTo>
                    <a:lnTo>
                      <a:pt x="134" y="1518"/>
                    </a:lnTo>
                    <a:lnTo>
                      <a:pt x="136" y="1510"/>
                    </a:lnTo>
                    <a:lnTo>
                      <a:pt x="158" y="1518"/>
                    </a:lnTo>
                    <a:lnTo>
                      <a:pt x="156" y="1526"/>
                    </a:lnTo>
                    <a:close/>
                    <a:moveTo>
                      <a:pt x="4392" y="1434"/>
                    </a:moveTo>
                    <a:lnTo>
                      <a:pt x="4390" y="1426"/>
                    </a:lnTo>
                    <a:lnTo>
                      <a:pt x="4412" y="1416"/>
                    </a:lnTo>
                    <a:lnTo>
                      <a:pt x="4414" y="1424"/>
                    </a:lnTo>
                    <a:lnTo>
                      <a:pt x="4392" y="1434"/>
                    </a:lnTo>
                    <a:close/>
                    <a:moveTo>
                      <a:pt x="196" y="1422"/>
                    </a:moveTo>
                    <a:lnTo>
                      <a:pt x="174" y="1412"/>
                    </a:lnTo>
                    <a:lnTo>
                      <a:pt x="178" y="1406"/>
                    </a:lnTo>
                    <a:lnTo>
                      <a:pt x="200" y="1414"/>
                    </a:lnTo>
                    <a:lnTo>
                      <a:pt x="196" y="1422"/>
                    </a:lnTo>
                    <a:close/>
                    <a:moveTo>
                      <a:pt x="4348" y="1332"/>
                    </a:moveTo>
                    <a:lnTo>
                      <a:pt x="4344" y="1324"/>
                    </a:lnTo>
                    <a:lnTo>
                      <a:pt x="4366" y="1314"/>
                    </a:lnTo>
                    <a:lnTo>
                      <a:pt x="4370" y="1322"/>
                    </a:lnTo>
                    <a:lnTo>
                      <a:pt x="4348" y="1332"/>
                    </a:lnTo>
                    <a:close/>
                    <a:moveTo>
                      <a:pt x="242" y="1320"/>
                    </a:moveTo>
                    <a:lnTo>
                      <a:pt x="220" y="1310"/>
                    </a:lnTo>
                    <a:lnTo>
                      <a:pt x="224" y="1302"/>
                    </a:lnTo>
                    <a:lnTo>
                      <a:pt x="246" y="1312"/>
                    </a:lnTo>
                    <a:lnTo>
                      <a:pt x="242" y="1320"/>
                    </a:lnTo>
                    <a:close/>
                    <a:moveTo>
                      <a:pt x="4298" y="1232"/>
                    </a:moveTo>
                    <a:lnTo>
                      <a:pt x="4294" y="1224"/>
                    </a:lnTo>
                    <a:lnTo>
                      <a:pt x="4316" y="1214"/>
                    </a:lnTo>
                    <a:lnTo>
                      <a:pt x="4320" y="1220"/>
                    </a:lnTo>
                    <a:lnTo>
                      <a:pt x="4298" y="1232"/>
                    </a:lnTo>
                    <a:close/>
                    <a:moveTo>
                      <a:pt x="292" y="1220"/>
                    </a:moveTo>
                    <a:lnTo>
                      <a:pt x="270" y="1210"/>
                    </a:lnTo>
                    <a:lnTo>
                      <a:pt x="274" y="1202"/>
                    </a:lnTo>
                    <a:lnTo>
                      <a:pt x="296" y="1214"/>
                    </a:lnTo>
                    <a:lnTo>
                      <a:pt x="292" y="1220"/>
                    </a:lnTo>
                    <a:close/>
                    <a:moveTo>
                      <a:pt x="4244" y="1136"/>
                    </a:moveTo>
                    <a:lnTo>
                      <a:pt x="4240" y="1128"/>
                    </a:lnTo>
                    <a:lnTo>
                      <a:pt x="4260" y="1116"/>
                    </a:lnTo>
                    <a:lnTo>
                      <a:pt x="4264" y="1122"/>
                    </a:lnTo>
                    <a:lnTo>
                      <a:pt x="4244" y="1136"/>
                    </a:lnTo>
                    <a:close/>
                    <a:moveTo>
                      <a:pt x="348" y="1124"/>
                    </a:moveTo>
                    <a:lnTo>
                      <a:pt x="326" y="1112"/>
                    </a:lnTo>
                    <a:lnTo>
                      <a:pt x="330" y="1104"/>
                    </a:lnTo>
                    <a:lnTo>
                      <a:pt x="352" y="1116"/>
                    </a:lnTo>
                    <a:lnTo>
                      <a:pt x="348" y="1124"/>
                    </a:lnTo>
                    <a:close/>
                    <a:moveTo>
                      <a:pt x="4184" y="1040"/>
                    </a:moveTo>
                    <a:lnTo>
                      <a:pt x="4180" y="1034"/>
                    </a:lnTo>
                    <a:lnTo>
                      <a:pt x="4200" y="1020"/>
                    </a:lnTo>
                    <a:lnTo>
                      <a:pt x="4204" y="1028"/>
                    </a:lnTo>
                    <a:lnTo>
                      <a:pt x="4184" y="1040"/>
                    </a:lnTo>
                    <a:close/>
                    <a:moveTo>
                      <a:pt x="406" y="1030"/>
                    </a:moveTo>
                    <a:lnTo>
                      <a:pt x="386" y="1016"/>
                    </a:lnTo>
                    <a:lnTo>
                      <a:pt x="392" y="1010"/>
                    </a:lnTo>
                    <a:lnTo>
                      <a:pt x="412" y="1022"/>
                    </a:lnTo>
                    <a:lnTo>
                      <a:pt x="406" y="1030"/>
                    </a:lnTo>
                    <a:close/>
                    <a:moveTo>
                      <a:pt x="4120" y="950"/>
                    </a:moveTo>
                    <a:lnTo>
                      <a:pt x="4116" y="944"/>
                    </a:lnTo>
                    <a:lnTo>
                      <a:pt x="4136" y="928"/>
                    </a:lnTo>
                    <a:lnTo>
                      <a:pt x="4140" y="936"/>
                    </a:lnTo>
                    <a:lnTo>
                      <a:pt x="4120" y="950"/>
                    </a:lnTo>
                    <a:close/>
                    <a:moveTo>
                      <a:pt x="472" y="938"/>
                    </a:moveTo>
                    <a:lnTo>
                      <a:pt x="452" y="924"/>
                    </a:lnTo>
                    <a:lnTo>
                      <a:pt x="456" y="918"/>
                    </a:lnTo>
                    <a:lnTo>
                      <a:pt x="476" y="932"/>
                    </a:lnTo>
                    <a:lnTo>
                      <a:pt x="472" y="938"/>
                    </a:lnTo>
                    <a:close/>
                    <a:moveTo>
                      <a:pt x="4052" y="862"/>
                    </a:moveTo>
                    <a:lnTo>
                      <a:pt x="4048" y="856"/>
                    </a:lnTo>
                    <a:lnTo>
                      <a:pt x="4066" y="840"/>
                    </a:lnTo>
                    <a:lnTo>
                      <a:pt x="4072" y="846"/>
                    </a:lnTo>
                    <a:lnTo>
                      <a:pt x="4052" y="862"/>
                    </a:lnTo>
                    <a:close/>
                    <a:moveTo>
                      <a:pt x="540" y="850"/>
                    </a:moveTo>
                    <a:lnTo>
                      <a:pt x="522" y="836"/>
                    </a:lnTo>
                    <a:lnTo>
                      <a:pt x="526" y="830"/>
                    </a:lnTo>
                    <a:lnTo>
                      <a:pt x="546" y="844"/>
                    </a:lnTo>
                    <a:lnTo>
                      <a:pt x="540" y="850"/>
                    </a:lnTo>
                    <a:close/>
                    <a:moveTo>
                      <a:pt x="3980" y="776"/>
                    </a:moveTo>
                    <a:lnTo>
                      <a:pt x="3976" y="770"/>
                    </a:lnTo>
                    <a:lnTo>
                      <a:pt x="3992" y="754"/>
                    </a:lnTo>
                    <a:lnTo>
                      <a:pt x="3998" y="760"/>
                    </a:lnTo>
                    <a:lnTo>
                      <a:pt x="3980" y="776"/>
                    </a:lnTo>
                    <a:close/>
                    <a:moveTo>
                      <a:pt x="612" y="766"/>
                    </a:moveTo>
                    <a:lnTo>
                      <a:pt x="596" y="750"/>
                    </a:lnTo>
                    <a:lnTo>
                      <a:pt x="600" y="744"/>
                    </a:lnTo>
                    <a:lnTo>
                      <a:pt x="618" y="760"/>
                    </a:lnTo>
                    <a:lnTo>
                      <a:pt x="612" y="766"/>
                    </a:lnTo>
                    <a:close/>
                    <a:moveTo>
                      <a:pt x="3904" y="696"/>
                    </a:moveTo>
                    <a:lnTo>
                      <a:pt x="3898" y="690"/>
                    </a:lnTo>
                    <a:lnTo>
                      <a:pt x="3916" y="674"/>
                    </a:lnTo>
                    <a:lnTo>
                      <a:pt x="3922" y="678"/>
                    </a:lnTo>
                    <a:lnTo>
                      <a:pt x="3904" y="696"/>
                    </a:lnTo>
                    <a:close/>
                    <a:moveTo>
                      <a:pt x="690" y="686"/>
                    </a:moveTo>
                    <a:lnTo>
                      <a:pt x="672" y="668"/>
                    </a:lnTo>
                    <a:lnTo>
                      <a:pt x="678" y="664"/>
                    </a:lnTo>
                    <a:lnTo>
                      <a:pt x="696" y="680"/>
                    </a:lnTo>
                    <a:lnTo>
                      <a:pt x="690" y="686"/>
                    </a:lnTo>
                    <a:close/>
                    <a:moveTo>
                      <a:pt x="3824" y="618"/>
                    </a:moveTo>
                    <a:lnTo>
                      <a:pt x="3818" y="614"/>
                    </a:lnTo>
                    <a:lnTo>
                      <a:pt x="3834" y="596"/>
                    </a:lnTo>
                    <a:lnTo>
                      <a:pt x="3840" y="600"/>
                    </a:lnTo>
                    <a:lnTo>
                      <a:pt x="3824" y="618"/>
                    </a:lnTo>
                    <a:close/>
                    <a:moveTo>
                      <a:pt x="770" y="610"/>
                    </a:moveTo>
                    <a:lnTo>
                      <a:pt x="754" y="592"/>
                    </a:lnTo>
                    <a:lnTo>
                      <a:pt x="760" y="586"/>
                    </a:lnTo>
                    <a:lnTo>
                      <a:pt x="776" y="604"/>
                    </a:lnTo>
                    <a:lnTo>
                      <a:pt x="770" y="610"/>
                    </a:lnTo>
                    <a:close/>
                    <a:moveTo>
                      <a:pt x="3740" y="546"/>
                    </a:moveTo>
                    <a:lnTo>
                      <a:pt x="3734" y="540"/>
                    </a:lnTo>
                    <a:lnTo>
                      <a:pt x="3748" y="522"/>
                    </a:lnTo>
                    <a:lnTo>
                      <a:pt x="3756" y="526"/>
                    </a:lnTo>
                    <a:lnTo>
                      <a:pt x="3740" y="546"/>
                    </a:lnTo>
                    <a:close/>
                    <a:moveTo>
                      <a:pt x="854" y="536"/>
                    </a:moveTo>
                    <a:lnTo>
                      <a:pt x="840" y="518"/>
                    </a:lnTo>
                    <a:lnTo>
                      <a:pt x="846" y="512"/>
                    </a:lnTo>
                    <a:lnTo>
                      <a:pt x="862" y="532"/>
                    </a:lnTo>
                    <a:lnTo>
                      <a:pt x="854" y="536"/>
                    </a:lnTo>
                    <a:close/>
                    <a:moveTo>
                      <a:pt x="3652" y="476"/>
                    </a:moveTo>
                    <a:lnTo>
                      <a:pt x="3646" y="472"/>
                    </a:lnTo>
                    <a:lnTo>
                      <a:pt x="3660" y="452"/>
                    </a:lnTo>
                    <a:lnTo>
                      <a:pt x="3666" y="458"/>
                    </a:lnTo>
                    <a:lnTo>
                      <a:pt x="3652" y="476"/>
                    </a:lnTo>
                    <a:close/>
                    <a:moveTo>
                      <a:pt x="942" y="468"/>
                    </a:moveTo>
                    <a:lnTo>
                      <a:pt x="928" y="448"/>
                    </a:lnTo>
                    <a:lnTo>
                      <a:pt x="934" y="444"/>
                    </a:lnTo>
                    <a:lnTo>
                      <a:pt x="950" y="464"/>
                    </a:lnTo>
                    <a:lnTo>
                      <a:pt x="942" y="468"/>
                    </a:lnTo>
                    <a:close/>
                    <a:moveTo>
                      <a:pt x="3562" y="412"/>
                    </a:moveTo>
                    <a:lnTo>
                      <a:pt x="3556" y="408"/>
                    </a:lnTo>
                    <a:lnTo>
                      <a:pt x="3568" y="388"/>
                    </a:lnTo>
                    <a:lnTo>
                      <a:pt x="3576" y="392"/>
                    </a:lnTo>
                    <a:lnTo>
                      <a:pt x="3562" y="412"/>
                    </a:lnTo>
                    <a:close/>
                    <a:moveTo>
                      <a:pt x="1034" y="404"/>
                    </a:moveTo>
                    <a:lnTo>
                      <a:pt x="1020" y="384"/>
                    </a:lnTo>
                    <a:lnTo>
                      <a:pt x="1026" y="380"/>
                    </a:lnTo>
                    <a:lnTo>
                      <a:pt x="1040" y="400"/>
                    </a:lnTo>
                    <a:lnTo>
                      <a:pt x="1034" y="404"/>
                    </a:lnTo>
                    <a:close/>
                    <a:moveTo>
                      <a:pt x="3468" y="352"/>
                    </a:moveTo>
                    <a:lnTo>
                      <a:pt x="3460" y="348"/>
                    </a:lnTo>
                    <a:lnTo>
                      <a:pt x="3474" y="326"/>
                    </a:lnTo>
                    <a:lnTo>
                      <a:pt x="3480" y="330"/>
                    </a:lnTo>
                    <a:lnTo>
                      <a:pt x="3468" y="352"/>
                    </a:lnTo>
                    <a:close/>
                    <a:moveTo>
                      <a:pt x="1128" y="344"/>
                    </a:moveTo>
                    <a:lnTo>
                      <a:pt x="1116" y="324"/>
                    </a:lnTo>
                    <a:lnTo>
                      <a:pt x="1122" y="320"/>
                    </a:lnTo>
                    <a:lnTo>
                      <a:pt x="1134" y="340"/>
                    </a:lnTo>
                    <a:lnTo>
                      <a:pt x="1128" y="344"/>
                    </a:lnTo>
                    <a:close/>
                    <a:moveTo>
                      <a:pt x="3372" y="296"/>
                    </a:moveTo>
                    <a:lnTo>
                      <a:pt x="3364" y="292"/>
                    </a:lnTo>
                    <a:lnTo>
                      <a:pt x="3376" y="272"/>
                    </a:lnTo>
                    <a:lnTo>
                      <a:pt x="3382" y="274"/>
                    </a:lnTo>
                    <a:lnTo>
                      <a:pt x="3372" y="296"/>
                    </a:lnTo>
                    <a:close/>
                    <a:moveTo>
                      <a:pt x="1224" y="290"/>
                    </a:moveTo>
                    <a:lnTo>
                      <a:pt x="1214" y="268"/>
                    </a:lnTo>
                    <a:lnTo>
                      <a:pt x="1220" y="264"/>
                    </a:lnTo>
                    <a:lnTo>
                      <a:pt x="1232" y="286"/>
                    </a:lnTo>
                    <a:lnTo>
                      <a:pt x="1224" y="290"/>
                    </a:lnTo>
                    <a:close/>
                    <a:moveTo>
                      <a:pt x="3272" y="246"/>
                    </a:moveTo>
                    <a:lnTo>
                      <a:pt x="3264" y="242"/>
                    </a:lnTo>
                    <a:lnTo>
                      <a:pt x="3274" y="220"/>
                    </a:lnTo>
                    <a:lnTo>
                      <a:pt x="3282" y="224"/>
                    </a:lnTo>
                    <a:lnTo>
                      <a:pt x="3272" y="246"/>
                    </a:lnTo>
                    <a:close/>
                    <a:moveTo>
                      <a:pt x="1324" y="240"/>
                    </a:moveTo>
                    <a:lnTo>
                      <a:pt x="1314" y="218"/>
                    </a:lnTo>
                    <a:lnTo>
                      <a:pt x="1320" y="214"/>
                    </a:lnTo>
                    <a:lnTo>
                      <a:pt x="1330" y="236"/>
                    </a:lnTo>
                    <a:lnTo>
                      <a:pt x="1324" y="240"/>
                    </a:lnTo>
                    <a:close/>
                    <a:moveTo>
                      <a:pt x="3170" y="200"/>
                    </a:moveTo>
                    <a:lnTo>
                      <a:pt x="3162" y="196"/>
                    </a:lnTo>
                    <a:lnTo>
                      <a:pt x="3172" y="174"/>
                    </a:lnTo>
                    <a:lnTo>
                      <a:pt x="3180" y="178"/>
                    </a:lnTo>
                    <a:lnTo>
                      <a:pt x="3170" y="200"/>
                    </a:lnTo>
                    <a:close/>
                    <a:moveTo>
                      <a:pt x="1426" y="194"/>
                    </a:moveTo>
                    <a:lnTo>
                      <a:pt x="1416" y="172"/>
                    </a:lnTo>
                    <a:lnTo>
                      <a:pt x="1424" y="170"/>
                    </a:lnTo>
                    <a:lnTo>
                      <a:pt x="1432" y="192"/>
                    </a:lnTo>
                    <a:lnTo>
                      <a:pt x="1426" y="194"/>
                    </a:lnTo>
                    <a:close/>
                    <a:moveTo>
                      <a:pt x="3066" y="158"/>
                    </a:moveTo>
                    <a:lnTo>
                      <a:pt x="3058" y="156"/>
                    </a:lnTo>
                    <a:lnTo>
                      <a:pt x="3066" y="134"/>
                    </a:lnTo>
                    <a:lnTo>
                      <a:pt x="3074" y="136"/>
                    </a:lnTo>
                    <a:lnTo>
                      <a:pt x="3066" y="158"/>
                    </a:lnTo>
                    <a:close/>
                    <a:moveTo>
                      <a:pt x="1530" y="154"/>
                    </a:moveTo>
                    <a:lnTo>
                      <a:pt x="1522" y="132"/>
                    </a:lnTo>
                    <a:lnTo>
                      <a:pt x="1528" y="130"/>
                    </a:lnTo>
                    <a:lnTo>
                      <a:pt x="1536" y="152"/>
                    </a:lnTo>
                    <a:lnTo>
                      <a:pt x="1530" y="154"/>
                    </a:lnTo>
                    <a:close/>
                    <a:moveTo>
                      <a:pt x="2960" y="124"/>
                    </a:moveTo>
                    <a:lnTo>
                      <a:pt x="2952" y="122"/>
                    </a:lnTo>
                    <a:lnTo>
                      <a:pt x="2960" y="98"/>
                    </a:lnTo>
                    <a:lnTo>
                      <a:pt x="2968" y="100"/>
                    </a:lnTo>
                    <a:lnTo>
                      <a:pt x="2960" y="124"/>
                    </a:lnTo>
                    <a:close/>
                    <a:moveTo>
                      <a:pt x="1634" y="120"/>
                    </a:moveTo>
                    <a:lnTo>
                      <a:pt x="1628" y="98"/>
                    </a:lnTo>
                    <a:lnTo>
                      <a:pt x="1636" y="94"/>
                    </a:lnTo>
                    <a:lnTo>
                      <a:pt x="1642" y="118"/>
                    </a:lnTo>
                    <a:lnTo>
                      <a:pt x="1634" y="120"/>
                    </a:lnTo>
                    <a:close/>
                    <a:moveTo>
                      <a:pt x="2852" y="94"/>
                    </a:moveTo>
                    <a:lnTo>
                      <a:pt x="2846" y="92"/>
                    </a:lnTo>
                    <a:lnTo>
                      <a:pt x="2850" y="68"/>
                    </a:lnTo>
                    <a:lnTo>
                      <a:pt x="2858" y="70"/>
                    </a:lnTo>
                    <a:lnTo>
                      <a:pt x="2852" y="94"/>
                    </a:lnTo>
                    <a:close/>
                    <a:moveTo>
                      <a:pt x="1742" y="90"/>
                    </a:moveTo>
                    <a:lnTo>
                      <a:pt x="1736" y="68"/>
                    </a:lnTo>
                    <a:lnTo>
                      <a:pt x="1744" y="66"/>
                    </a:lnTo>
                    <a:lnTo>
                      <a:pt x="1750" y="88"/>
                    </a:lnTo>
                    <a:lnTo>
                      <a:pt x="1742" y="90"/>
                    </a:lnTo>
                    <a:close/>
                    <a:moveTo>
                      <a:pt x="2744" y="68"/>
                    </a:moveTo>
                    <a:lnTo>
                      <a:pt x="2736" y="66"/>
                    </a:lnTo>
                    <a:lnTo>
                      <a:pt x="2742" y="44"/>
                    </a:lnTo>
                    <a:lnTo>
                      <a:pt x="2750" y="44"/>
                    </a:lnTo>
                    <a:lnTo>
                      <a:pt x="2744" y="68"/>
                    </a:lnTo>
                    <a:close/>
                    <a:moveTo>
                      <a:pt x="1852" y="66"/>
                    </a:moveTo>
                    <a:lnTo>
                      <a:pt x="1846" y="42"/>
                    </a:lnTo>
                    <a:lnTo>
                      <a:pt x="1854" y="42"/>
                    </a:lnTo>
                    <a:lnTo>
                      <a:pt x="1858" y="64"/>
                    </a:lnTo>
                    <a:lnTo>
                      <a:pt x="1852" y="66"/>
                    </a:lnTo>
                    <a:close/>
                    <a:moveTo>
                      <a:pt x="2634" y="50"/>
                    </a:moveTo>
                    <a:lnTo>
                      <a:pt x="2626" y="48"/>
                    </a:lnTo>
                    <a:lnTo>
                      <a:pt x="2630" y="24"/>
                    </a:lnTo>
                    <a:lnTo>
                      <a:pt x="2638" y="26"/>
                    </a:lnTo>
                    <a:lnTo>
                      <a:pt x="2634" y="50"/>
                    </a:lnTo>
                    <a:close/>
                    <a:moveTo>
                      <a:pt x="1960" y="48"/>
                    </a:moveTo>
                    <a:lnTo>
                      <a:pt x="1958" y="24"/>
                    </a:lnTo>
                    <a:lnTo>
                      <a:pt x="1966" y="22"/>
                    </a:lnTo>
                    <a:lnTo>
                      <a:pt x="1968" y="46"/>
                    </a:lnTo>
                    <a:lnTo>
                      <a:pt x="1960" y="48"/>
                    </a:lnTo>
                    <a:close/>
                    <a:moveTo>
                      <a:pt x="2524" y="36"/>
                    </a:moveTo>
                    <a:lnTo>
                      <a:pt x="2516" y="34"/>
                    </a:lnTo>
                    <a:lnTo>
                      <a:pt x="2518" y="10"/>
                    </a:lnTo>
                    <a:lnTo>
                      <a:pt x="2526" y="12"/>
                    </a:lnTo>
                    <a:lnTo>
                      <a:pt x="2524" y="36"/>
                    </a:lnTo>
                    <a:close/>
                    <a:moveTo>
                      <a:pt x="2072" y="34"/>
                    </a:moveTo>
                    <a:lnTo>
                      <a:pt x="2070" y="10"/>
                    </a:lnTo>
                    <a:lnTo>
                      <a:pt x="2078" y="10"/>
                    </a:lnTo>
                    <a:lnTo>
                      <a:pt x="2080" y="34"/>
                    </a:lnTo>
                    <a:lnTo>
                      <a:pt x="2072" y="34"/>
                    </a:lnTo>
                    <a:close/>
                    <a:moveTo>
                      <a:pt x="2414" y="26"/>
                    </a:moveTo>
                    <a:lnTo>
                      <a:pt x="2406" y="26"/>
                    </a:lnTo>
                    <a:lnTo>
                      <a:pt x="2406" y="2"/>
                    </a:lnTo>
                    <a:lnTo>
                      <a:pt x="2414" y="2"/>
                    </a:lnTo>
                    <a:lnTo>
                      <a:pt x="2414" y="26"/>
                    </a:lnTo>
                    <a:close/>
                    <a:moveTo>
                      <a:pt x="2182" y="26"/>
                    </a:moveTo>
                    <a:lnTo>
                      <a:pt x="2182" y="2"/>
                    </a:lnTo>
                    <a:lnTo>
                      <a:pt x="2190" y="2"/>
                    </a:lnTo>
                    <a:lnTo>
                      <a:pt x="2190" y="26"/>
                    </a:lnTo>
                    <a:lnTo>
                      <a:pt x="2182" y="26"/>
                    </a:lnTo>
                    <a:close/>
                    <a:moveTo>
                      <a:pt x="2302" y="24"/>
                    </a:moveTo>
                    <a:lnTo>
                      <a:pt x="2294" y="24"/>
                    </a:lnTo>
                    <a:lnTo>
                      <a:pt x="2294" y="0"/>
                    </a:lnTo>
                    <a:lnTo>
                      <a:pt x="2302" y="0"/>
                    </a:lnTo>
                    <a:lnTo>
                      <a:pt x="2302" y="24"/>
                    </a:lnTo>
                    <a:close/>
                  </a:path>
                </a:pathLst>
              </a:custGeom>
              <a:gradFill>
                <a:gsLst>
                  <a:gs pos="0">
                    <a:srgbClr val="DDDDDD">
                      <a:alpha val="0"/>
                    </a:srgbClr>
                  </a:gs>
                  <a:gs pos="100000">
                    <a:srgbClr val="FFFFFF">
                      <a:lumMod val="75000"/>
                    </a:srgbClr>
                  </a:gs>
                </a:gsLst>
                <a:lin ang="5400000" scaled="0"/>
              </a:gradFill>
              <a:ln w="6350">
                <a:noFill/>
                <a:miter lim="800000"/>
                <a:headEnd/>
                <a:tailEnd/>
              </a:ln>
            </p:spPr>
            <p:txBody>
              <a:bodyPr/>
              <a:lstStyle/>
              <a:p>
                <a:pPr defTabSz="304678" eaLnBrk="0" hangingPunct="0">
                  <a:defRPr/>
                </a:pPr>
                <a:endParaRPr lang="zh-CN" altLang="en-US" sz="1200" kern="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2" name="Freeform 42">
                <a:extLst>
                  <a:ext uri="{FF2B5EF4-FFF2-40B4-BE49-F238E27FC236}">
                    <a16:creationId xmlns:a16="http://schemas.microsoft.com/office/drawing/2014/main" id="{9833299E-2B99-4D4C-85D8-6BEF771DC5E3}"/>
                  </a:ext>
                </a:extLst>
              </p:cNvPr>
              <p:cNvSpPr>
                <a:spLocks noEditPoints="1"/>
              </p:cNvSpPr>
              <p:nvPr/>
            </p:nvSpPr>
            <p:spPr bwMode="auto">
              <a:xfrm>
                <a:off x="-14947900" y="-10048081"/>
                <a:ext cx="6731000" cy="6731000"/>
              </a:xfrm>
              <a:custGeom>
                <a:avLst/>
                <a:gdLst/>
                <a:ahLst/>
                <a:cxnLst>
                  <a:cxn ang="0">
                    <a:pos x="2248" y="4236"/>
                  </a:cxn>
                  <a:cxn ang="0">
                    <a:pos x="1856" y="4224"/>
                  </a:cxn>
                  <a:cxn ang="0">
                    <a:pos x="2468" y="4196"/>
                  </a:cxn>
                  <a:cxn ang="0">
                    <a:pos x="1634" y="4184"/>
                  </a:cxn>
                  <a:cxn ang="0">
                    <a:pos x="2686" y="4148"/>
                  </a:cxn>
                  <a:cxn ang="0">
                    <a:pos x="1366" y="4102"/>
                  </a:cxn>
                  <a:cxn ang="0">
                    <a:pos x="2950" y="4056"/>
                  </a:cxn>
                  <a:cxn ang="0">
                    <a:pos x="1168" y="3998"/>
                  </a:cxn>
                  <a:cxn ang="0">
                    <a:pos x="3156" y="3970"/>
                  </a:cxn>
                  <a:cxn ang="0">
                    <a:pos x="974" y="3886"/>
                  </a:cxn>
                  <a:cxn ang="0">
                    <a:pos x="3346" y="3850"/>
                  </a:cxn>
                  <a:cxn ang="0">
                    <a:pos x="838" y="3788"/>
                  </a:cxn>
                  <a:cxn ang="0">
                    <a:pos x="3480" y="3748"/>
                  </a:cxn>
                  <a:cxn ang="0">
                    <a:pos x="658" y="3656"/>
                  </a:cxn>
                  <a:cxn ang="0">
                    <a:pos x="3644" y="3594"/>
                  </a:cxn>
                  <a:cxn ang="0">
                    <a:pos x="3792" y="3424"/>
                  </a:cxn>
                  <a:cxn ang="0">
                    <a:pos x="366" y="3314"/>
                  </a:cxn>
                  <a:cxn ang="0">
                    <a:pos x="3908" y="3232"/>
                  </a:cxn>
                  <a:cxn ang="0">
                    <a:pos x="250" y="3122"/>
                  </a:cxn>
                  <a:cxn ang="0">
                    <a:pos x="4014" y="3036"/>
                  </a:cxn>
                  <a:cxn ang="0">
                    <a:pos x="134" y="2866"/>
                  </a:cxn>
                  <a:cxn ang="0">
                    <a:pos x="4120" y="2778"/>
                  </a:cxn>
                  <a:cxn ang="0">
                    <a:pos x="82" y="2648"/>
                  </a:cxn>
                  <a:cxn ang="0">
                    <a:pos x="4194" y="2566"/>
                  </a:cxn>
                  <a:cxn ang="0">
                    <a:pos x="38" y="2430"/>
                  </a:cxn>
                  <a:cxn ang="0">
                    <a:pos x="4228" y="2344"/>
                  </a:cxn>
                  <a:cxn ang="0">
                    <a:pos x="20" y="2262"/>
                  </a:cxn>
                  <a:cxn ang="0">
                    <a:pos x="4240" y="2176"/>
                  </a:cxn>
                  <a:cxn ang="0">
                    <a:pos x="4224" y="2114"/>
                  </a:cxn>
                  <a:cxn ang="0">
                    <a:pos x="16" y="2040"/>
                  </a:cxn>
                  <a:cxn ang="0">
                    <a:pos x="36" y="1818"/>
                  </a:cxn>
                  <a:cxn ang="0">
                    <a:pos x="4176" y="1670"/>
                  </a:cxn>
                  <a:cxn ang="0">
                    <a:pos x="64" y="1596"/>
                  </a:cxn>
                  <a:cxn ang="0">
                    <a:pos x="4118" y="1456"/>
                  </a:cxn>
                  <a:cxn ang="0">
                    <a:pos x="132" y="1380"/>
                  </a:cxn>
                  <a:cxn ang="0">
                    <a:pos x="4012" y="1198"/>
                  </a:cxn>
                  <a:cxn ang="0">
                    <a:pos x="248" y="1124"/>
                  </a:cxn>
                  <a:cxn ang="0">
                    <a:pos x="3918" y="994"/>
                  </a:cxn>
                  <a:cxn ang="0">
                    <a:pos x="376" y="940"/>
                  </a:cxn>
                  <a:cxn ang="0">
                    <a:pos x="3788" y="810"/>
                  </a:cxn>
                  <a:cxn ang="0">
                    <a:pos x="512" y="762"/>
                  </a:cxn>
                  <a:cxn ang="0">
                    <a:pos x="3680" y="682"/>
                  </a:cxn>
                  <a:cxn ang="0">
                    <a:pos x="624" y="640"/>
                  </a:cxn>
                  <a:cxn ang="0">
                    <a:pos x="3508" y="538"/>
                  </a:cxn>
                  <a:cxn ang="0">
                    <a:pos x="790" y="490"/>
                  </a:cxn>
                  <a:cxn ang="0">
                    <a:pos x="970" y="358"/>
                  </a:cxn>
                  <a:cxn ang="0">
                    <a:pos x="3144" y="280"/>
                  </a:cxn>
                  <a:cxn ang="0">
                    <a:pos x="1154" y="232"/>
                  </a:cxn>
                  <a:cxn ang="0">
                    <a:pos x="2944" y="182"/>
                  </a:cxn>
                  <a:cxn ang="0">
                    <a:pos x="1360" y="140"/>
                  </a:cxn>
                  <a:cxn ang="0">
                    <a:pos x="2680" y="90"/>
                  </a:cxn>
                  <a:cxn ang="0">
                    <a:pos x="1628" y="56"/>
                  </a:cxn>
                  <a:cxn ang="0">
                    <a:pos x="2464" y="28"/>
                  </a:cxn>
                  <a:cxn ang="0">
                    <a:pos x="1850" y="32"/>
                  </a:cxn>
                  <a:cxn ang="0">
                    <a:pos x="2242" y="2"/>
                  </a:cxn>
                  <a:cxn ang="0">
                    <a:pos x="2074" y="16"/>
                  </a:cxn>
                </a:cxnLst>
                <a:rect l="0" t="0" r="r" b="b"/>
                <a:pathLst>
                  <a:path w="4240" h="4240">
                    <a:moveTo>
                      <a:pt x="2080" y="4240"/>
                    </a:moveTo>
                    <a:lnTo>
                      <a:pt x="2080" y="4240"/>
                    </a:lnTo>
                    <a:lnTo>
                      <a:pt x="2024" y="4238"/>
                    </a:lnTo>
                    <a:lnTo>
                      <a:pt x="2024" y="4222"/>
                    </a:lnTo>
                    <a:lnTo>
                      <a:pt x="2024" y="4222"/>
                    </a:lnTo>
                    <a:lnTo>
                      <a:pt x="2080" y="4224"/>
                    </a:lnTo>
                    <a:lnTo>
                      <a:pt x="2080" y="4240"/>
                    </a:lnTo>
                    <a:close/>
                    <a:moveTo>
                      <a:pt x="2248" y="4236"/>
                    </a:moveTo>
                    <a:lnTo>
                      <a:pt x="2248" y="4220"/>
                    </a:lnTo>
                    <a:lnTo>
                      <a:pt x="2248" y="4220"/>
                    </a:lnTo>
                    <a:lnTo>
                      <a:pt x="2302" y="4216"/>
                    </a:lnTo>
                    <a:lnTo>
                      <a:pt x="2304" y="4232"/>
                    </a:lnTo>
                    <a:lnTo>
                      <a:pt x="2304" y="4232"/>
                    </a:lnTo>
                    <a:lnTo>
                      <a:pt x="2248" y="4236"/>
                    </a:lnTo>
                    <a:lnTo>
                      <a:pt x="2248" y="4236"/>
                    </a:lnTo>
                    <a:close/>
                    <a:moveTo>
                      <a:pt x="1856" y="4224"/>
                    </a:moveTo>
                    <a:lnTo>
                      <a:pt x="1856" y="4224"/>
                    </a:lnTo>
                    <a:lnTo>
                      <a:pt x="1800" y="4216"/>
                    </a:lnTo>
                    <a:lnTo>
                      <a:pt x="1802" y="4200"/>
                    </a:lnTo>
                    <a:lnTo>
                      <a:pt x="1802" y="4200"/>
                    </a:lnTo>
                    <a:lnTo>
                      <a:pt x="1858" y="4208"/>
                    </a:lnTo>
                    <a:lnTo>
                      <a:pt x="1856" y="4224"/>
                    </a:lnTo>
                    <a:close/>
                    <a:moveTo>
                      <a:pt x="2472" y="4212"/>
                    </a:moveTo>
                    <a:lnTo>
                      <a:pt x="2468" y="4196"/>
                    </a:lnTo>
                    <a:lnTo>
                      <a:pt x="2468" y="4196"/>
                    </a:lnTo>
                    <a:lnTo>
                      <a:pt x="2524" y="4186"/>
                    </a:lnTo>
                    <a:lnTo>
                      <a:pt x="2526" y="4202"/>
                    </a:lnTo>
                    <a:lnTo>
                      <a:pt x="2526" y="4202"/>
                    </a:lnTo>
                    <a:lnTo>
                      <a:pt x="2472" y="4212"/>
                    </a:lnTo>
                    <a:lnTo>
                      <a:pt x="2472" y="4212"/>
                    </a:lnTo>
                    <a:close/>
                    <a:moveTo>
                      <a:pt x="1634" y="4184"/>
                    </a:moveTo>
                    <a:lnTo>
                      <a:pt x="1634" y="4184"/>
                    </a:lnTo>
                    <a:lnTo>
                      <a:pt x="1580" y="4172"/>
                    </a:lnTo>
                    <a:lnTo>
                      <a:pt x="1584" y="4156"/>
                    </a:lnTo>
                    <a:lnTo>
                      <a:pt x="1584" y="4156"/>
                    </a:lnTo>
                    <a:lnTo>
                      <a:pt x="1638" y="4170"/>
                    </a:lnTo>
                    <a:lnTo>
                      <a:pt x="1634" y="4184"/>
                    </a:lnTo>
                    <a:close/>
                    <a:moveTo>
                      <a:pt x="2690" y="4162"/>
                    </a:moveTo>
                    <a:lnTo>
                      <a:pt x="2686" y="4148"/>
                    </a:lnTo>
                    <a:lnTo>
                      <a:pt x="2686" y="4148"/>
                    </a:lnTo>
                    <a:lnTo>
                      <a:pt x="2740" y="4132"/>
                    </a:lnTo>
                    <a:lnTo>
                      <a:pt x="2744" y="4148"/>
                    </a:lnTo>
                    <a:lnTo>
                      <a:pt x="2744" y="4148"/>
                    </a:lnTo>
                    <a:lnTo>
                      <a:pt x="2690" y="4162"/>
                    </a:lnTo>
                    <a:lnTo>
                      <a:pt x="2690" y="4162"/>
                    </a:lnTo>
                    <a:close/>
                    <a:moveTo>
                      <a:pt x="1418" y="4122"/>
                    </a:moveTo>
                    <a:lnTo>
                      <a:pt x="1418" y="4122"/>
                    </a:lnTo>
                    <a:lnTo>
                      <a:pt x="1366" y="4102"/>
                    </a:lnTo>
                    <a:lnTo>
                      <a:pt x="1372" y="4088"/>
                    </a:lnTo>
                    <a:lnTo>
                      <a:pt x="1372" y="4088"/>
                    </a:lnTo>
                    <a:lnTo>
                      <a:pt x="1424" y="4106"/>
                    </a:lnTo>
                    <a:lnTo>
                      <a:pt x="1418" y="4122"/>
                    </a:lnTo>
                    <a:close/>
                    <a:moveTo>
                      <a:pt x="2904" y="4092"/>
                    </a:moveTo>
                    <a:lnTo>
                      <a:pt x="2898" y="4076"/>
                    </a:lnTo>
                    <a:lnTo>
                      <a:pt x="2898" y="4076"/>
                    </a:lnTo>
                    <a:lnTo>
                      <a:pt x="2950" y="4056"/>
                    </a:lnTo>
                    <a:lnTo>
                      <a:pt x="2956" y="4070"/>
                    </a:lnTo>
                    <a:lnTo>
                      <a:pt x="2956" y="4070"/>
                    </a:lnTo>
                    <a:lnTo>
                      <a:pt x="2904" y="4092"/>
                    </a:lnTo>
                    <a:lnTo>
                      <a:pt x="2904" y="4092"/>
                    </a:lnTo>
                    <a:close/>
                    <a:moveTo>
                      <a:pt x="1210" y="4036"/>
                    </a:moveTo>
                    <a:lnTo>
                      <a:pt x="1210" y="4036"/>
                    </a:lnTo>
                    <a:lnTo>
                      <a:pt x="1160" y="4012"/>
                    </a:lnTo>
                    <a:lnTo>
                      <a:pt x="1168" y="3998"/>
                    </a:lnTo>
                    <a:lnTo>
                      <a:pt x="1168" y="3998"/>
                    </a:lnTo>
                    <a:lnTo>
                      <a:pt x="1218" y="4022"/>
                    </a:lnTo>
                    <a:lnTo>
                      <a:pt x="1210" y="4036"/>
                    </a:lnTo>
                    <a:close/>
                    <a:moveTo>
                      <a:pt x="3108" y="3998"/>
                    </a:moveTo>
                    <a:lnTo>
                      <a:pt x="3100" y="3984"/>
                    </a:lnTo>
                    <a:lnTo>
                      <a:pt x="3100" y="3984"/>
                    </a:lnTo>
                    <a:lnTo>
                      <a:pt x="3148" y="3956"/>
                    </a:lnTo>
                    <a:lnTo>
                      <a:pt x="3156" y="3970"/>
                    </a:lnTo>
                    <a:lnTo>
                      <a:pt x="3156" y="3970"/>
                    </a:lnTo>
                    <a:lnTo>
                      <a:pt x="3108" y="3998"/>
                    </a:lnTo>
                    <a:lnTo>
                      <a:pt x="3108" y="3998"/>
                    </a:lnTo>
                    <a:close/>
                    <a:moveTo>
                      <a:pt x="1012" y="3930"/>
                    </a:moveTo>
                    <a:lnTo>
                      <a:pt x="1012" y="3930"/>
                    </a:lnTo>
                    <a:lnTo>
                      <a:pt x="966" y="3898"/>
                    </a:lnTo>
                    <a:lnTo>
                      <a:pt x="974" y="3886"/>
                    </a:lnTo>
                    <a:lnTo>
                      <a:pt x="974" y="3886"/>
                    </a:lnTo>
                    <a:lnTo>
                      <a:pt x="1022" y="3916"/>
                    </a:lnTo>
                    <a:lnTo>
                      <a:pt x="1012" y="3930"/>
                    </a:lnTo>
                    <a:close/>
                    <a:moveTo>
                      <a:pt x="3300" y="3882"/>
                    </a:moveTo>
                    <a:lnTo>
                      <a:pt x="3292" y="3868"/>
                    </a:lnTo>
                    <a:lnTo>
                      <a:pt x="3292" y="3868"/>
                    </a:lnTo>
                    <a:lnTo>
                      <a:pt x="3338" y="3838"/>
                    </a:lnTo>
                    <a:lnTo>
                      <a:pt x="3346" y="3850"/>
                    </a:lnTo>
                    <a:lnTo>
                      <a:pt x="3346" y="3850"/>
                    </a:lnTo>
                    <a:lnTo>
                      <a:pt x="3300" y="3882"/>
                    </a:lnTo>
                    <a:lnTo>
                      <a:pt x="3300" y="3882"/>
                    </a:lnTo>
                    <a:close/>
                    <a:moveTo>
                      <a:pt x="828" y="3802"/>
                    </a:moveTo>
                    <a:lnTo>
                      <a:pt x="828" y="3802"/>
                    </a:lnTo>
                    <a:lnTo>
                      <a:pt x="784" y="3766"/>
                    </a:lnTo>
                    <a:lnTo>
                      <a:pt x="794" y="3754"/>
                    </a:lnTo>
                    <a:lnTo>
                      <a:pt x="794" y="3754"/>
                    </a:lnTo>
                    <a:lnTo>
                      <a:pt x="838" y="3788"/>
                    </a:lnTo>
                    <a:lnTo>
                      <a:pt x="828" y="3802"/>
                    </a:lnTo>
                    <a:close/>
                    <a:moveTo>
                      <a:pt x="3480" y="3748"/>
                    </a:moveTo>
                    <a:lnTo>
                      <a:pt x="3470" y="3736"/>
                    </a:lnTo>
                    <a:lnTo>
                      <a:pt x="3470" y="3736"/>
                    </a:lnTo>
                    <a:lnTo>
                      <a:pt x="3512" y="3698"/>
                    </a:lnTo>
                    <a:lnTo>
                      <a:pt x="3522" y="3710"/>
                    </a:lnTo>
                    <a:lnTo>
                      <a:pt x="3522" y="3710"/>
                    </a:lnTo>
                    <a:lnTo>
                      <a:pt x="3480" y="3748"/>
                    </a:lnTo>
                    <a:lnTo>
                      <a:pt x="3480" y="3748"/>
                    </a:lnTo>
                    <a:close/>
                    <a:moveTo>
                      <a:pt x="658" y="3656"/>
                    </a:moveTo>
                    <a:lnTo>
                      <a:pt x="658" y="3656"/>
                    </a:lnTo>
                    <a:lnTo>
                      <a:pt x="616" y="3616"/>
                    </a:lnTo>
                    <a:lnTo>
                      <a:pt x="628" y="3604"/>
                    </a:lnTo>
                    <a:lnTo>
                      <a:pt x="628" y="3604"/>
                    </a:lnTo>
                    <a:lnTo>
                      <a:pt x="668" y="3644"/>
                    </a:lnTo>
                    <a:lnTo>
                      <a:pt x="658" y="3656"/>
                    </a:lnTo>
                    <a:close/>
                    <a:moveTo>
                      <a:pt x="3644" y="3594"/>
                    </a:moveTo>
                    <a:lnTo>
                      <a:pt x="3632" y="3584"/>
                    </a:lnTo>
                    <a:lnTo>
                      <a:pt x="3632" y="3584"/>
                    </a:lnTo>
                    <a:lnTo>
                      <a:pt x="3672" y="3542"/>
                    </a:lnTo>
                    <a:lnTo>
                      <a:pt x="3682" y="3554"/>
                    </a:lnTo>
                    <a:lnTo>
                      <a:pt x="3682" y="3554"/>
                    </a:lnTo>
                    <a:lnTo>
                      <a:pt x="3644" y="3594"/>
                    </a:lnTo>
                    <a:lnTo>
                      <a:pt x="3644" y="3594"/>
                    </a:lnTo>
                    <a:close/>
                    <a:moveTo>
                      <a:pt x="502" y="3492"/>
                    </a:moveTo>
                    <a:lnTo>
                      <a:pt x="502" y="3492"/>
                    </a:lnTo>
                    <a:lnTo>
                      <a:pt x="468" y="3448"/>
                    </a:lnTo>
                    <a:lnTo>
                      <a:pt x="480" y="3438"/>
                    </a:lnTo>
                    <a:lnTo>
                      <a:pt x="480" y="3438"/>
                    </a:lnTo>
                    <a:lnTo>
                      <a:pt x="516" y="3482"/>
                    </a:lnTo>
                    <a:lnTo>
                      <a:pt x="502" y="3492"/>
                    </a:lnTo>
                    <a:close/>
                    <a:moveTo>
                      <a:pt x="3792" y="3424"/>
                    </a:moveTo>
                    <a:lnTo>
                      <a:pt x="3780" y="3414"/>
                    </a:lnTo>
                    <a:lnTo>
                      <a:pt x="3780" y="3414"/>
                    </a:lnTo>
                    <a:lnTo>
                      <a:pt x="3812" y="3370"/>
                    </a:lnTo>
                    <a:lnTo>
                      <a:pt x="3826" y="3380"/>
                    </a:lnTo>
                    <a:lnTo>
                      <a:pt x="3826" y="3380"/>
                    </a:lnTo>
                    <a:lnTo>
                      <a:pt x="3792" y="3424"/>
                    </a:lnTo>
                    <a:lnTo>
                      <a:pt x="3792" y="3424"/>
                    </a:lnTo>
                    <a:close/>
                    <a:moveTo>
                      <a:pt x="366" y="3314"/>
                    </a:moveTo>
                    <a:lnTo>
                      <a:pt x="366" y="3314"/>
                    </a:lnTo>
                    <a:lnTo>
                      <a:pt x="336" y="3266"/>
                    </a:lnTo>
                    <a:lnTo>
                      <a:pt x="350" y="3258"/>
                    </a:lnTo>
                    <a:lnTo>
                      <a:pt x="350" y="3258"/>
                    </a:lnTo>
                    <a:lnTo>
                      <a:pt x="380" y="3304"/>
                    </a:lnTo>
                    <a:lnTo>
                      <a:pt x="366" y="3314"/>
                    </a:lnTo>
                    <a:close/>
                    <a:moveTo>
                      <a:pt x="3920" y="3240"/>
                    </a:moveTo>
                    <a:lnTo>
                      <a:pt x="3908" y="3232"/>
                    </a:lnTo>
                    <a:lnTo>
                      <a:pt x="3908" y="3232"/>
                    </a:lnTo>
                    <a:lnTo>
                      <a:pt x="3936" y="3184"/>
                    </a:lnTo>
                    <a:lnTo>
                      <a:pt x="3950" y="3192"/>
                    </a:lnTo>
                    <a:lnTo>
                      <a:pt x="3950" y="3192"/>
                    </a:lnTo>
                    <a:lnTo>
                      <a:pt x="3920" y="3240"/>
                    </a:lnTo>
                    <a:lnTo>
                      <a:pt x="3920" y="3240"/>
                    </a:lnTo>
                    <a:close/>
                    <a:moveTo>
                      <a:pt x="250" y="3122"/>
                    </a:moveTo>
                    <a:lnTo>
                      <a:pt x="250" y="3122"/>
                    </a:lnTo>
                    <a:lnTo>
                      <a:pt x="224" y="3072"/>
                    </a:lnTo>
                    <a:lnTo>
                      <a:pt x="238" y="3064"/>
                    </a:lnTo>
                    <a:lnTo>
                      <a:pt x="238" y="3064"/>
                    </a:lnTo>
                    <a:lnTo>
                      <a:pt x="264" y="3114"/>
                    </a:lnTo>
                    <a:lnTo>
                      <a:pt x="250" y="3122"/>
                    </a:lnTo>
                    <a:close/>
                    <a:moveTo>
                      <a:pt x="4030" y="3044"/>
                    </a:moveTo>
                    <a:lnTo>
                      <a:pt x="4014" y="3036"/>
                    </a:lnTo>
                    <a:lnTo>
                      <a:pt x="4014" y="3036"/>
                    </a:lnTo>
                    <a:lnTo>
                      <a:pt x="4038" y="2986"/>
                    </a:lnTo>
                    <a:lnTo>
                      <a:pt x="4054" y="2992"/>
                    </a:lnTo>
                    <a:lnTo>
                      <a:pt x="4054" y="2992"/>
                    </a:lnTo>
                    <a:lnTo>
                      <a:pt x="4030" y="3044"/>
                    </a:lnTo>
                    <a:lnTo>
                      <a:pt x="4030" y="3044"/>
                    </a:lnTo>
                    <a:close/>
                    <a:moveTo>
                      <a:pt x="154" y="2918"/>
                    </a:moveTo>
                    <a:lnTo>
                      <a:pt x="154" y="2918"/>
                    </a:lnTo>
                    <a:lnTo>
                      <a:pt x="134" y="2866"/>
                    </a:lnTo>
                    <a:lnTo>
                      <a:pt x="150" y="2860"/>
                    </a:lnTo>
                    <a:lnTo>
                      <a:pt x="150" y="2860"/>
                    </a:lnTo>
                    <a:lnTo>
                      <a:pt x="170" y="2912"/>
                    </a:lnTo>
                    <a:lnTo>
                      <a:pt x="154" y="2918"/>
                    </a:lnTo>
                    <a:close/>
                    <a:moveTo>
                      <a:pt x="4116" y="2836"/>
                    </a:moveTo>
                    <a:lnTo>
                      <a:pt x="4102" y="2832"/>
                    </a:lnTo>
                    <a:lnTo>
                      <a:pt x="4102" y="2832"/>
                    </a:lnTo>
                    <a:lnTo>
                      <a:pt x="4120" y="2778"/>
                    </a:lnTo>
                    <a:lnTo>
                      <a:pt x="4134" y="2784"/>
                    </a:lnTo>
                    <a:lnTo>
                      <a:pt x="4134" y="2784"/>
                    </a:lnTo>
                    <a:lnTo>
                      <a:pt x="4116" y="2836"/>
                    </a:lnTo>
                    <a:lnTo>
                      <a:pt x="4116" y="2836"/>
                    </a:lnTo>
                    <a:close/>
                    <a:moveTo>
                      <a:pt x="82" y="2706"/>
                    </a:moveTo>
                    <a:lnTo>
                      <a:pt x="82" y="2706"/>
                    </a:lnTo>
                    <a:lnTo>
                      <a:pt x="66" y="2652"/>
                    </a:lnTo>
                    <a:lnTo>
                      <a:pt x="82" y="2648"/>
                    </a:lnTo>
                    <a:lnTo>
                      <a:pt x="82" y="2648"/>
                    </a:lnTo>
                    <a:lnTo>
                      <a:pt x="96" y="2702"/>
                    </a:lnTo>
                    <a:lnTo>
                      <a:pt x="82" y="2706"/>
                    </a:lnTo>
                    <a:close/>
                    <a:moveTo>
                      <a:pt x="4182" y="2622"/>
                    </a:moveTo>
                    <a:lnTo>
                      <a:pt x="4166" y="2618"/>
                    </a:lnTo>
                    <a:lnTo>
                      <a:pt x="4166" y="2618"/>
                    </a:lnTo>
                    <a:lnTo>
                      <a:pt x="4178" y="2562"/>
                    </a:lnTo>
                    <a:lnTo>
                      <a:pt x="4194" y="2566"/>
                    </a:lnTo>
                    <a:lnTo>
                      <a:pt x="4194" y="2566"/>
                    </a:lnTo>
                    <a:lnTo>
                      <a:pt x="4182" y="2622"/>
                    </a:lnTo>
                    <a:lnTo>
                      <a:pt x="4182" y="2622"/>
                    </a:lnTo>
                    <a:close/>
                    <a:moveTo>
                      <a:pt x="30" y="2486"/>
                    </a:moveTo>
                    <a:lnTo>
                      <a:pt x="30" y="2486"/>
                    </a:lnTo>
                    <a:lnTo>
                      <a:pt x="22" y="2432"/>
                    </a:lnTo>
                    <a:lnTo>
                      <a:pt x="38" y="2430"/>
                    </a:lnTo>
                    <a:lnTo>
                      <a:pt x="38" y="2430"/>
                    </a:lnTo>
                    <a:lnTo>
                      <a:pt x="46" y="2484"/>
                    </a:lnTo>
                    <a:lnTo>
                      <a:pt x="30" y="2486"/>
                    </a:lnTo>
                    <a:close/>
                    <a:moveTo>
                      <a:pt x="4222" y="2400"/>
                    </a:moveTo>
                    <a:lnTo>
                      <a:pt x="4206" y="2398"/>
                    </a:lnTo>
                    <a:lnTo>
                      <a:pt x="4206" y="2398"/>
                    </a:lnTo>
                    <a:lnTo>
                      <a:pt x="4212" y="2342"/>
                    </a:lnTo>
                    <a:lnTo>
                      <a:pt x="4228" y="2344"/>
                    </a:lnTo>
                    <a:lnTo>
                      <a:pt x="4228" y="2344"/>
                    </a:lnTo>
                    <a:lnTo>
                      <a:pt x="4222" y="2400"/>
                    </a:lnTo>
                    <a:lnTo>
                      <a:pt x="4222" y="2400"/>
                    </a:lnTo>
                    <a:close/>
                    <a:moveTo>
                      <a:pt x="4" y="2264"/>
                    </a:moveTo>
                    <a:lnTo>
                      <a:pt x="4" y="2264"/>
                    </a:lnTo>
                    <a:lnTo>
                      <a:pt x="2" y="2208"/>
                    </a:lnTo>
                    <a:lnTo>
                      <a:pt x="18" y="2208"/>
                    </a:lnTo>
                    <a:lnTo>
                      <a:pt x="18" y="2208"/>
                    </a:lnTo>
                    <a:lnTo>
                      <a:pt x="20" y="2262"/>
                    </a:lnTo>
                    <a:lnTo>
                      <a:pt x="4" y="2264"/>
                    </a:lnTo>
                    <a:close/>
                    <a:moveTo>
                      <a:pt x="4240" y="2176"/>
                    </a:moveTo>
                    <a:lnTo>
                      <a:pt x="4224" y="2176"/>
                    </a:lnTo>
                    <a:lnTo>
                      <a:pt x="4224" y="2176"/>
                    </a:lnTo>
                    <a:lnTo>
                      <a:pt x="4224" y="2120"/>
                    </a:lnTo>
                    <a:lnTo>
                      <a:pt x="4240" y="2120"/>
                    </a:lnTo>
                    <a:lnTo>
                      <a:pt x="4240" y="2120"/>
                    </a:lnTo>
                    <a:lnTo>
                      <a:pt x="4240" y="2176"/>
                    </a:lnTo>
                    <a:lnTo>
                      <a:pt x="4240" y="2176"/>
                    </a:lnTo>
                    <a:close/>
                    <a:moveTo>
                      <a:pt x="4224" y="2114"/>
                    </a:moveTo>
                    <a:lnTo>
                      <a:pt x="4224" y="2114"/>
                    </a:lnTo>
                    <a:lnTo>
                      <a:pt x="4224" y="2058"/>
                    </a:lnTo>
                    <a:lnTo>
                      <a:pt x="4240" y="2056"/>
                    </a:lnTo>
                    <a:lnTo>
                      <a:pt x="4240" y="2056"/>
                    </a:lnTo>
                    <a:lnTo>
                      <a:pt x="4240" y="2114"/>
                    </a:lnTo>
                    <a:lnTo>
                      <a:pt x="4224" y="2114"/>
                    </a:lnTo>
                    <a:close/>
                    <a:moveTo>
                      <a:pt x="16" y="2040"/>
                    </a:moveTo>
                    <a:lnTo>
                      <a:pt x="0" y="2040"/>
                    </a:lnTo>
                    <a:lnTo>
                      <a:pt x="0" y="2040"/>
                    </a:lnTo>
                    <a:lnTo>
                      <a:pt x="4" y="1984"/>
                    </a:lnTo>
                    <a:lnTo>
                      <a:pt x="20" y="1984"/>
                    </a:lnTo>
                    <a:lnTo>
                      <a:pt x="20" y="1984"/>
                    </a:lnTo>
                    <a:lnTo>
                      <a:pt x="16" y="2040"/>
                    </a:lnTo>
                    <a:lnTo>
                      <a:pt x="16" y="2040"/>
                    </a:lnTo>
                    <a:close/>
                    <a:moveTo>
                      <a:pt x="4212" y="1890"/>
                    </a:moveTo>
                    <a:lnTo>
                      <a:pt x="4212" y="1890"/>
                    </a:lnTo>
                    <a:lnTo>
                      <a:pt x="4206" y="1836"/>
                    </a:lnTo>
                    <a:lnTo>
                      <a:pt x="4222" y="1832"/>
                    </a:lnTo>
                    <a:lnTo>
                      <a:pt x="4222" y="1832"/>
                    </a:lnTo>
                    <a:lnTo>
                      <a:pt x="4228" y="1888"/>
                    </a:lnTo>
                    <a:lnTo>
                      <a:pt x="4212" y="1890"/>
                    </a:lnTo>
                    <a:close/>
                    <a:moveTo>
                      <a:pt x="36" y="1818"/>
                    </a:moveTo>
                    <a:lnTo>
                      <a:pt x="22" y="1816"/>
                    </a:lnTo>
                    <a:lnTo>
                      <a:pt x="22" y="1816"/>
                    </a:lnTo>
                    <a:lnTo>
                      <a:pt x="30" y="1760"/>
                    </a:lnTo>
                    <a:lnTo>
                      <a:pt x="46" y="1762"/>
                    </a:lnTo>
                    <a:lnTo>
                      <a:pt x="46" y="1762"/>
                    </a:lnTo>
                    <a:lnTo>
                      <a:pt x="36" y="1818"/>
                    </a:lnTo>
                    <a:lnTo>
                      <a:pt x="36" y="1818"/>
                    </a:lnTo>
                    <a:close/>
                    <a:moveTo>
                      <a:pt x="4176" y="1670"/>
                    </a:moveTo>
                    <a:lnTo>
                      <a:pt x="4176" y="1670"/>
                    </a:lnTo>
                    <a:lnTo>
                      <a:pt x="4164" y="1616"/>
                    </a:lnTo>
                    <a:lnTo>
                      <a:pt x="4180" y="1612"/>
                    </a:lnTo>
                    <a:lnTo>
                      <a:pt x="4180" y="1612"/>
                    </a:lnTo>
                    <a:lnTo>
                      <a:pt x="4192" y="1666"/>
                    </a:lnTo>
                    <a:lnTo>
                      <a:pt x="4176" y="1670"/>
                    </a:lnTo>
                    <a:close/>
                    <a:moveTo>
                      <a:pt x="80" y="1598"/>
                    </a:moveTo>
                    <a:lnTo>
                      <a:pt x="64" y="1596"/>
                    </a:lnTo>
                    <a:lnTo>
                      <a:pt x="64" y="1596"/>
                    </a:lnTo>
                    <a:lnTo>
                      <a:pt x="80" y="1540"/>
                    </a:lnTo>
                    <a:lnTo>
                      <a:pt x="94" y="1546"/>
                    </a:lnTo>
                    <a:lnTo>
                      <a:pt x="94" y="1546"/>
                    </a:lnTo>
                    <a:lnTo>
                      <a:pt x="80" y="1598"/>
                    </a:lnTo>
                    <a:lnTo>
                      <a:pt x="80" y="1598"/>
                    </a:lnTo>
                    <a:close/>
                    <a:moveTo>
                      <a:pt x="4118" y="1456"/>
                    </a:moveTo>
                    <a:lnTo>
                      <a:pt x="4118" y="1456"/>
                    </a:lnTo>
                    <a:lnTo>
                      <a:pt x="4100" y="1402"/>
                    </a:lnTo>
                    <a:lnTo>
                      <a:pt x="4114" y="1398"/>
                    </a:lnTo>
                    <a:lnTo>
                      <a:pt x="4114" y="1398"/>
                    </a:lnTo>
                    <a:lnTo>
                      <a:pt x="4132" y="1450"/>
                    </a:lnTo>
                    <a:lnTo>
                      <a:pt x="4118" y="1456"/>
                    </a:lnTo>
                    <a:close/>
                    <a:moveTo>
                      <a:pt x="146" y="1386"/>
                    </a:moveTo>
                    <a:lnTo>
                      <a:pt x="132" y="1380"/>
                    </a:lnTo>
                    <a:lnTo>
                      <a:pt x="132" y="1380"/>
                    </a:lnTo>
                    <a:lnTo>
                      <a:pt x="152" y="1328"/>
                    </a:lnTo>
                    <a:lnTo>
                      <a:pt x="168" y="1334"/>
                    </a:lnTo>
                    <a:lnTo>
                      <a:pt x="168" y="1334"/>
                    </a:lnTo>
                    <a:lnTo>
                      <a:pt x="146" y="1386"/>
                    </a:lnTo>
                    <a:lnTo>
                      <a:pt x="146" y="1386"/>
                    </a:lnTo>
                    <a:close/>
                    <a:moveTo>
                      <a:pt x="4036" y="1248"/>
                    </a:moveTo>
                    <a:lnTo>
                      <a:pt x="4036" y="1248"/>
                    </a:lnTo>
                    <a:lnTo>
                      <a:pt x="4012" y="1198"/>
                    </a:lnTo>
                    <a:lnTo>
                      <a:pt x="4026" y="1190"/>
                    </a:lnTo>
                    <a:lnTo>
                      <a:pt x="4026" y="1190"/>
                    </a:lnTo>
                    <a:lnTo>
                      <a:pt x="4050" y="1242"/>
                    </a:lnTo>
                    <a:lnTo>
                      <a:pt x="4036" y="1248"/>
                    </a:lnTo>
                    <a:close/>
                    <a:moveTo>
                      <a:pt x="236" y="1182"/>
                    </a:moveTo>
                    <a:lnTo>
                      <a:pt x="222" y="1174"/>
                    </a:lnTo>
                    <a:lnTo>
                      <a:pt x="222" y="1174"/>
                    </a:lnTo>
                    <a:lnTo>
                      <a:pt x="248" y="1124"/>
                    </a:lnTo>
                    <a:lnTo>
                      <a:pt x="262" y="1132"/>
                    </a:lnTo>
                    <a:lnTo>
                      <a:pt x="262" y="1132"/>
                    </a:lnTo>
                    <a:lnTo>
                      <a:pt x="236" y="1182"/>
                    </a:lnTo>
                    <a:lnTo>
                      <a:pt x="236" y="1182"/>
                    </a:lnTo>
                    <a:close/>
                    <a:moveTo>
                      <a:pt x="3932" y="1050"/>
                    </a:moveTo>
                    <a:lnTo>
                      <a:pt x="3932" y="1050"/>
                    </a:lnTo>
                    <a:lnTo>
                      <a:pt x="3904" y="1002"/>
                    </a:lnTo>
                    <a:lnTo>
                      <a:pt x="3918" y="994"/>
                    </a:lnTo>
                    <a:lnTo>
                      <a:pt x="3918" y="994"/>
                    </a:lnTo>
                    <a:lnTo>
                      <a:pt x="3946" y="1042"/>
                    </a:lnTo>
                    <a:lnTo>
                      <a:pt x="3932" y="1050"/>
                    </a:lnTo>
                    <a:close/>
                    <a:moveTo>
                      <a:pt x="346" y="988"/>
                    </a:moveTo>
                    <a:lnTo>
                      <a:pt x="332" y="978"/>
                    </a:lnTo>
                    <a:lnTo>
                      <a:pt x="332" y="978"/>
                    </a:lnTo>
                    <a:lnTo>
                      <a:pt x="364" y="932"/>
                    </a:lnTo>
                    <a:lnTo>
                      <a:pt x="376" y="940"/>
                    </a:lnTo>
                    <a:lnTo>
                      <a:pt x="376" y="940"/>
                    </a:lnTo>
                    <a:lnTo>
                      <a:pt x="346" y="988"/>
                    </a:lnTo>
                    <a:lnTo>
                      <a:pt x="346" y="988"/>
                    </a:lnTo>
                    <a:close/>
                    <a:moveTo>
                      <a:pt x="3810" y="864"/>
                    </a:moveTo>
                    <a:lnTo>
                      <a:pt x="3810" y="864"/>
                    </a:lnTo>
                    <a:lnTo>
                      <a:pt x="3776" y="820"/>
                    </a:lnTo>
                    <a:lnTo>
                      <a:pt x="3788" y="810"/>
                    </a:lnTo>
                    <a:lnTo>
                      <a:pt x="3788" y="810"/>
                    </a:lnTo>
                    <a:lnTo>
                      <a:pt x="3822" y="856"/>
                    </a:lnTo>
                    <a:lnTo>
                      <a:pt x="3810" y="864"/>
                    </a:lnTo>
                    <a:close/>
                    <a:moveTo>
                      <a:pt x="476" y="806"/>
                    </a:moveTo>
                    <a:lnTo>
                      <a:pt x="464" y="796"/>
                    </a:lnTo>
                    <a:lnTo>
                      <a:pt x="464" y="796"/>
                    </a:lnTo>
                    <a:lnTo>
                      <a:pt x="500" y="752"/>
                    </a:lnTo>
                    <a:lnTo>
                      <a:pt x="512" y="762"/>
                    </a:lnTo>
                    <a:lnTo>
                      <a:pt x="512" y="762"/>
                    </a:lnTo>
                    <a:lnTo>
                      <a:pt x="476" y="806"/>
                    </a:lnTo>
                    <a:lnTo>
                      <a:pt x="476" y="806"/>
                    </a:lnTo>
                    <a:close/>
                    <a:moveTo>
                      <a:pt x="3668" y="694"/>
                    </a:moveTo>
                    <a:lnTo>
                      <a:pt x="3668" y="694"/>
                    </a:lnTo>
                    <a:lnTo>
                      <a:pt x="3628" y="652"/>
                    </a:lnTo>
                    <a:lnTo>
                      <a:pt x="3640" y="642"/>
                    </a:lnTo>
                    <a:lnTo>
                      <a:pt x="3640" y="642"/>
                    </a:lnTo>
                    <a:lnTo>
                      <a:pt x="3680" y="682"/>
                    </a:lnTo>
                    <a:lnTo>
                      <a:pt x="3668" y="694"/>
                    </a:lnTo>
                    <a:close/>
                    <a:moveTo>
                      <a:pt x="624" y="640"/>
                    </a:moveTo>
                    <a:lnTo>
                      <a:pt x="612" y="628"/>
                    </a:lnTo>
                    <a:lnTo>
                      <a:pt x="612" y="628"/>
                    </a:lnTo>
                    <a:lnTo>
                      <a:pt x="652" y="588"/>
                    </a:lnTo>
                    <a:lnTo>
                      <a:pt x="664" y="600"/>
                    </a:lnTo>
                    <a:lnTo>
                      <a:pt x="664" y="600"/>
                    </a:lnTo>
                    <a:lnTo>
                      <a:pt x="624" y="640"/>
                    </a:lnTo>
                    <a:lnTo>
                      <a:pt x="624" y="640"/>
                    </a:lnTo>
                    <a:close/>
                    <a:moveTo>
                      <a:pt x="3508" y="538"/>
                    </a:moveTo>
                    <a:lnTo>
                      <a:pt x="3508" y="538"/>
                    </a:lnTo>
                    <a:lnTo>
                      <a:pt x="3466" y="502"/>
                    </a:lnTo>
                    <a:lnTo>
                      <a:pt x="3476" y="490"/>
                    </a:lnTo>
                    <a:lnTo>
                      <a:pt x="3476" y="490"/>
                    </a:lnTo>
                    <a:lnTo>
                      <a:pt x="3518" y="526"/>
                    </a:lnTo>
                    <a:lnTo>
                      <a:pt x="3508" y="538"/>
                    </a:lnTo>
                    <a:close/>
                    <a:moveTo>
                      <a:pt x="790" y="490"/>
                    </a:moveTo>
                    <a:lnTo>
                      <a:pt x="780" y="476"/>
                    </a:lnTo>
                    <a:lnTo>
                      <a:pt x="780" y="476"/>
                    </a:lnTo>
                    <a:lnTo>
                      <a:pt x="824" y="442"/>
                    </a:lnTo>
                    <a:lnTo>
                      <a:pt x="832" y="454"/>
                    </a:lnTo>
                    <a:lnTo>
                      <a:pt x="832" y="454"/>
                    </a:lnTo>
                    <a:lnTo>
                      <a:pt x="790" y="490"/>
                    </a:lnTo>
                    <a:lnTo>
                      <a:pt x="790" y="490"/>
                    </a:lnTo>
                    <a:close/>
                    <a:moveTo>
                      <a:pt x="3332" y="400"/>
                    </a:moveTo>
                    <a:lnTo>
                      <a:pt x="3332" y="400"/>
                    </a:lnTo>
                    <a:lnTo>
                      <a:pt x="3286" y="368"/>
                    </a:lnTo>
                    <a:lnTo>
                      <a:pt x="3296" y="354"/>
                    </a:lnTo>
                    <a:lnTo>
                      <a:pt x="3296" y="354"/>
                    </a:lnTo>
                    <a:lnTo>
                      <a:pt x="3342" y="386"/>
                    </a:lnTo>
                    <a:lnTo>
                      <a:pt x="3332" y="400"/>
                    </a:lnTo>
                    <a:close/>
                    <a:moveTo>
                      <a:pt x="970" y="358"/>
                    </a:moveTo>
                    <a:lnTo>
                      <a:pt x="960" y="344"/>
                    </a:lnTo>
                    <a:lnTo>
                      <a:pt x="960" y="344"/>
                    </a:lnTo>
                    <a:lnTo>
                      <a:pt x="1008" y="314"/>
                    </a:lnTo>
                    <a:lnTo>
                      <a:pt x="1016" y="328"/>
                    </a:lnTo>
                    <a:lnTo>
                      <a:pt x="1016" y="328"/>
                    </a:lnTo>
                    <a:lnTo>
                      <a:pt x="970" y="358"/>
                    </a:lnTo>
                    <a:lnTo>
                      <a:pt x="970" y="358"/>
                    </a:lnTo>
                    <a:close/>
                    <a:moveTo>
                      <a:pt x="3144" y="280"/>
                    </a:moveTo>
                    <a:lnTo>
                      <a:pt x="3144" y="280"/>
                    </a:lnTo>
                    <a:lnTo>
                      <a:pt x="3094" y="254"/>
                    </a:lnTo>
                    <a:lnTo>
                      <a:pt x="3102" y="240"/>
                    </a:lnTo>
                    <a:lnTo>
                      <a:pt x="3102" y="240"/>
                    </a:lnTo>
                    <a:lnTo>
                      <a:pt x="3152" y="266"/>
                    </a:lnTo>
                    <a:lnTo>
                      <a:pt x="3144" y="280"/>
                    </a:lnTo>
                    <a:close/>
                    <a:moveTo>
                      <a:pt x="1162" y="246"/>
                    </a:moveTo>
                    <a:lnTo>
                      <a:pt x="1154" y="232"/>
                    </a:lnTo>
                    <a:lnTo>
                      <a:pt x="1154" y="232"/>
                    </a:lnTo>
                    <a:lnTo>
                      <a:pt x="1204" y="206"/>
                    </a:lnTo>
                    <a:lnTo>
                      <a:pt x="1212" y="220"/>
                    </a:lnTo>
                    <a:lnTo>
                      <a:pt x="1212" y="220"/>
                    </a:lnTo>
                    <a:lnTo>
                      <a:pt x="1162" y="246"/>
                    </a:lnTo>
                    <a:lnTo>
                      <a:pt x="1162" y="246"/>
                    </a:lnTo>
                    <a:close/>
                    <a:moveTo>
                      <a:pt x="2944" y="182"/>
                    </a:moveTo>
                    <a:lnTo>
                      <a:pt x="2944" y="182"/>
                    </a:lnTo>
                    <a:lnTo>
                      <a:pt x="2892" y="162"/>
                    </a:lnTo>
                    <a:lnTo>
                      <a:pt x="2898" y="146"/>
                    </a:lnTo>
                    <a:lnTo>
                      <a:pt x="2898" y="146"/>
                    </a:lnTo>
                    <a:lnTo>
                      <a:pt x="2950" y="168"/>
                    </a:lnTo>
                    <a:lnTo>
                      <a:pt x="2944" y="182"/>
                    </a:lnTo>
                    <a:close/>
                    <a:moveTo>
                      <a:pt x="1366" y="154"/>
                    </a:moveTo>
                    <a:lnTo>
                      <a:pt x="1360" y="140"/>
                    </a:lnTo>
                    <a:lnTo>
                      <a:pt x="1360" y="140"/>
                    </a:lnTo>
                    <a:lnTo>
                      <a:pt x="1412" y="120"/>
                    </a:lnTo>
                    <a:lnTo>
                      <a:pt x="1418" y="136"/>
                    </a:lnTo>
                    <a:lnTo>
                      <a:pt x="1418" y="136"/>
                    </a:lnTo>
                    <a:lnTo>
                      <a:pt x="1366" y="154"/>
                    </a:lnTo>
                    <a:lnTo>
                      <a:pt x="1366" y="154"/>
                    </a:lnTo>
                    <a:close/>
                    <a:moveTo>
                      <a:pt x="2734" y="106"/>
                    </a:moveTo>
                    <a:lnTo>
                      <a:pt x="2734" y="106"/>
                    </a:lnTo>
                    <a:lnTo>
                      <a:pt x="2680" y="90"/>
                    </a:lnTo>
                    <a:lnTo>
                      <a:pt x="2684" y="76"/>
                    </a:lnTo>
                    <a:lnTo>
                      <a:pt x="2684" y="76"/>
                    </a:lnTo>
                    <a:lnTo>
                      <a:pt x="2738" y="90"/>
                    </a:lnTo>
                    <a:lnTo>
                      <a:pt x="2734" y="106"/>
                    </a:lnTo>
                    <a:close/>
                    <a:moveTo>
                      <a:pt x="1578" y="86"/>
                    </a:moveTo>
                    <a:lnTo>
                      <a:pt x="1574" y="70"/>
                    </a:lnTo>
                    <a:lnTo>
                      <a:pt x="1574" y="70"/>
                    </a:lnTo>
                    <a:lnTo>
                      <a:pt x="1628" y="56"/>
                    </a:lnTo>
                    <a:lnTo>
                      <a:pt x="1632" y="72"/>
                    </a:lnTo>
                    <a:lnTo>
                      <a:pt x="1632" y="72"/>
                    </a:lnTo>
                    <a:lnTo>
                      <a:pt x="1578" y="86"/>
                    </a:lnTo>
                    <a:lnTo>
                      <a:pt x="1578" y="86"/>
                    </a:lnTo>
                    <a:close/>
                    <a:moveTo>
                      <a:pt x="2516" y="52"/>
                    </a:moveTo>
                    <a:lnTo>
                      <a:pt x="2516" y="52"/>
                    </a:lnTo>
                    <a:lnTo>
                      <a:pt x="2462" y="44"/>
                    </a:lnTo>
                    <a:lnTo>
                      <a:pt x="2464" y="28"/>
                    </a:lnTo>
                    <a:lnTo>
                      <a:pt x="2464" y="28"/>
                    </a:lnTo>
                    <a:lnTo>
                      <a:pt x="2520" y="38"/>
                    </a:lnTo>
                    <a:lnTo>
                      <a:pt x="2516" y="52"/>
                    </a:lnTo>
                    <a:close/>
                    <a:moveTo>
                      <a:pt x="1796" y="40"/>
                    </a:moveTo>
                    <a:lnTo>
                      <a:pt x="1792" y="24"/>
                    </a:lnTo>
                    <a:lnTo>
                      <a:pt x="1792" y="24"/>
                    </a:lnTo>
                    <a:lnTo>
                      <a:pt x="1848" y="16"/>
                    </a:lnTo>
                    <a:lnTo>
                      <a:pt x="1850" y="32"/>
                    </a:lnTo>
                    <a:lnTo>
                      <a:pt x="1850" y="32"/>
                    </a:lnTo>
                    <a:lnTo>
                      <a:pt x="1796" y="40"/>
                    </a:lnTo>
                    <a:lnTo>
                      <a:pt x="1796" y="40"/>
                    </a:lnTo>
                    <a:close/>
                    <a:moveTo>
                      <a:pt x="2296" y="22"/>
                    </a:moveTo>
                    <a:lnTo>
                      <a:pt x="2296" y="22"/>
                    </a:lnTo>
                    <a:lnTo>
                      <a:pt x="2240" y="18"/>
                    </a:lnTo>
                    <a:lnTo>
                      <a:pt x="2242" y="2"/>
                    </a:lnTo>
                    <a:lnTo>
                      <a:pt x="2242" y="2"/>
                    </a:lnTo>
                    <a:lnTo>
                      <a:pt x="2298" y="6"/>
                    </a:lnTo>
                    <a:lnTo>
                      <a:pt x="2296" y="22"/>
                    </a:lnTo>
                    <a:close/>
                    <a:moveTo>
                      <a:pt x="2018" y="18"/>
                    </a:moveTo>
                    <a:lnTo>
                      <a:pt x="2016" y="2"/>
                    </a:lnTo>
                    <a:lnTo>
                      <a:pt x="2016" y="2"/>
                    </a:lnTo>
                    <a:lnTo>
                      <a:pt x="2072" y="0"/>
                    </a:lnTo>
                    <a:lnTo>
                      <a:pt x="2074" y="16"/>
                    </a:lnTo>
                    <a:lnTo>
                      <a:pt x="2074" y="16"/>
                    </a:lnTo>
                    <a:lnTo>
                      <a:pt x="2018" y="18"/>
                    </a:lnTo>
                    <a:lnTo>
                      <a:pt x="2018" y="18"/>
                    </a:lnTo>
                    <a:close/>
                  </a:path>
                </a:pathLst>
              </a:custGeom>
              <a:gradFill>
                <a:gsLst>
                  <a:gs pos="0">
                    <a:srgbClr val="DDDDDD">
                      <a:alpha val="0"/>
                    </a:srgbClr>
                  </a:gs>
                  <a:gs pos="100000">
                    <a:srgbClr val="FFFFFF">
                      <a:lumMod val="75000"/>
                    </a:srgbClr>
                  </a:gs>
                </a:gsLst>
                <a:lin ang="5400000" scaled="0"/>
              </a:gradFill>
              <a:ln w="6350">
                <a:noFill/>
                <a:miter lim="800000"/>
                <a:headEnd/>
                <a:tailEnd/>
              </a:ln>
            </p:spPr>
            <p:txBody>
              <a:bodyPr/>
              <a:lstStyle/>
              <a:p>
                <a:pPr defTabSz="304678" eaLnBrk="0" hangingPunct="0">
                  <a:defRPr/>
                </a:pPr>
                <a:endParaRPr lang="zh-CN" altLang="en-US" sz="1200" kern="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37" name="Freeform 61">
              <a:extLst>
                <a:ext uri="{FF2B5EF4-FFF2-40B4-BE49-F238E27FC236}">
                  <a16:creationId xmlns:a16="http://schemas.microsoft.com/office/drawing/2014/main" id="{88198F27-AF28-4E8E-9624-93AB8E64331A}"/>
                </a:ext>
              </a:extLst>
            </p:cNvPr>
            <p:cNvSpPr>
              <a:spLocks/>
            </p:cNvSpPr>
            <p:nvPr/>
          </p:nvSpPr>
          <p:spPr bwMode="auto">
            <a:xfrm>
              <a:off x="5885364" y="5657552"/>
              <a:ext cx="1754744" cy="242392"/>
            </a:xfrm>
            <a:custGeom>
              <a:avLst/>
              <a:gdLst/>
              <a:ahLst/>
              <a:cxnLst>
                <a:cxn ang="0">
                  <a:pos x="572" y="566"/>
                </a:cxn>
                <a:cxn ang="0">
                  <a:pos x="488" y="514"/>
                </a:cxn>
                <a:cxn ang="0">
                  <a:pos x="410" y="456"/>
                </a:cxn>
                <a:cxn ang="0">
                  <a:pos x="338" y="392"/>
                </a:cxn>
                <a:cxn ang="0">
                  <a:pos x="270" y="322"/>
                </a:cxn>
                <a:cxn ang="0">
                  <a:pos x="208" y="248"/>
                </a:cxn>
                <a:cxn ang="0">
                  <a:pos x="152" y="170"/>
                </a:cxn>
                <a:cxn ang="0">
                  <a:pos x="102" y="88"/>
                </a:cxn>
                <a:cxn ang="0">
                  <a:pos x="58" y="0"/>
                </a:cxn>
                <a:cxn ang="0">
                  <a:pos x="0" y="26"/>
                </a:cxn>
                <a:cxn ang="0">
                  <a:pos x="46" y="118"/>
                </a:cxn>
                <a:cxn ang="0">
                  <a:pos x="98" y="206"/>
                </a:cxn>
                <a:cxn ang="0">
                  <a:pos x="158" y="288"/>
                </a:cxn>
                <a:cxn ang="0">
                  <a:pos x="222" y="366"/>
                </a:cxn>
                <a:cxn ang="0">
                  <a:pos x="294" y="438"/>
                </a:cxn>
                <a:cxn ang="0">
                  <a:pos x="370" y="506"/>
                </a:cxn>
                <a:cxn ang="0">
                  <a:pos x="452" y="566"/>
                </a:cxn>
                <a:cxn ang="0">
                  <a:pos x="540" y="622"/>
                </a:cxn>
                <a:cxn ang="0">
                  <a:pos x="578" y="642"/>
                </a:cxn>
                <a:cxn ang="0">
                  <a:pos x="656" y="680"/>
                </a:cxn>
                <a:cxn ang="0">
                  <a:pos x="734" y="714"/>
                </a:cxn>
                <a:cxn ang="0">
                  <a:pos x="816" y="742"/>
                </a:cxn>
                <a:cxn ang="0">
                  <a:pos x="898" y="764"/>
                </a:cxn>
                <a:cxn ang="0">
                  <a:pos x="980" y="780"/>
                </a:cxn>
                <a:cxn ang="0">
                  <a:pos x="1066" y="790"/>
                </a:cxn>
                <a:cxn ang="0">
                  <a:pos x="1150" y="796"/>
                </a:cxn>
                <a:cxn ang="0">
                  <a:pos x="1194" y="798"/>
                </a:cxn>
                <a:cxn ang="0">
                  <a:pos x="1274" y="794"/>
                </a:cxn>
                <a:cxn ang="0">
                  <a:pos x="1358" y="788"/>
                </a:cxn>
                <a:cxn ang="0">
                  <a:pos x="1350" y="724"/>
                </a:cxn>
                <a:cxn ang="0">
                  <a:pos x="1248" y="732"/>
                </a:cxn>
                <a:cxn ang="0">
                  <a:pos x="1146" y="732"/>
                </a:cxn>
                <a:cxn ang="0">
                  <a:pos x="1046" y="724"/>
                </a:cxn>
                <a:cxn ang="0">
                  <a:pos x="948" y="708"/>
                </a:cxn>
                <a:cxn ang="0">
                  <a:pos x="850" y="684"/>
                </a:cxn>
                <a:cxn ang="0">
                  <a:pos x="756" y="652"/>
                </a:cxn>
                <a:cxn ang="0">
                  <a:pos x="662" y="614"/>
                </a:cxn>
                <a:cxn ang="0">
                  <a:pos x="572" y="566"/>
                </a:cxn>
              </a:cxnLst>
              <a:rect l="0" t="0" r="r" b="b"/>
              <a:pathLst>
                <a:path w="1358" h="798">
                  <a:moveTo>
                    <a:pt x="572" y="566"/>
                  </a:moveTo>
                  <a:lnTo>
                    <a:pt x="572" y="566"/>
                  </a:lnTo>
                  <a:lnTo>
                    <a:pt x="530" y="540"/>
                  </a:lnTo>
                  <a:lnTo>
                    <a:pt x="488" y="514"/>
                  </a:lnTo>
                  <a:lnTo>
                    <a:pt x="448" y="484"/>
                  </a:lnTo>
                  <a:lnTo>
                    <a:pt x="410" y="456"/>
                  </a:lnTo>
                  <a:lnTo>
                    <a:pt x="374" y="424"/>
                  </a:lnTo>
                  <a:lnTo>
                    <a:pt x="338" y="392"/>
                  </a:lnTo>
                  <a:lnTo>
                    <a:pt x="304" y="358"/>
                  </a:lnTo>
                  <a:lnTo>
                    <a:pt x="270" y="322"/>
                  </a:lnTo>
                  <a:lnTo>
                    <a:pt x="238" y="286"/>
                  </a:lnTo>
                  <a:lnTo>
                    <a:pt x="208" y="248"/>
                  </a:lnTo>
                  <a:lnTo>
                    <a:pt x="180" y="210"/>
                  </a:lnTo>
                  <a:lnTo>
                    <a:pt x="152" y="170"/>
                  </a:lnTo>
                  <a:lnTo>
                    <a:pt x="126" y="130"/>
                  </a:lnTo>
                  <a:lnTo>
                    <a:pt x="102" y="88"/>
                  </a:lnTo>
                  <a:lnTo>
                    <a:pt x="80" y="44"/>
                  </a:lnTo>
                  <a:lnTo>
                    <a:pt x="58" y="0"/>
                  </a:lnTo>
                  <a:lnTo>
                    <a:pt x="0" y="26"/>
                  </a:lnTo>
                  <a:lnTo>
                    <a:pt x="0" y="26"/>
                  </a:lnTo>
                  <a:lnTo>
                    <a:pt x="22" y="72"/>
                  </a:lnTo>
                  <a:lnTo>
                    <a:pt x="46" y="118"/>
                  </a:lnTo>
                  <a:lnTo>
                    <a:pt x="72" y="162"/>
                  </a:lnTo>
                  <a:lnTo>
                    <a:pt x="98" y="206"/>
                  </a:lnTo>
                  <a:lnTo>
                    <a:pt x="128" y="248"/>
                  </a:lnTo>
                  <a:lnTo>
                    <a:pt x="158" y="288"/>
                  </a:lnTo>
                  <a:lnTo>
                    <a:pt x="190" y="328"/>
                  </a:lnTo>
                  <a:lnTo>
                    <a:pt x="222" y="366"/>
                  </a:lnTo>
                  <a:lnTo>
                    <a:pt x="258" y="402"/>
                  </a:lnTo>
                  <a:lnTo>
                    <a:pt x="294" y="438"/>
                  </a:lnTo>
                  <a:lnTo>
                    <a:pt x="332" y="472"/>
                  </a:lnTo>
                  <a:lnTo>
                    <a:pt x="370" y="506"/>
                  </a:lnTo>
                  <a:lnTo>
                    <a:pt x="410" y="536"/>
                  </a:lnTo>
                  <a:lnTo>
                    <a:pt x="452" y="566"/>
                  </a:lnTo>
                  <a:lnTo>
                    <a:pt x="496" y="594"/>
                  </a:lnTo>
                  <a:lnTo>
                    <a:pt x="540" y="622"/>
                  </a:lnTo>
                  <a:lnTo>
                    <a:pt x="540" y="622"/>
                  </a:lnTo>
                  <a:lnTo>
                    <a:pt x="578" y="642"/>
                  </a:lnTo>
                  <a:lnTo>
                    <a:pt x="616" y="662"/>
                  </a:lnTo>
                  <a:lnTo>
                    <a:pt x="656" y="680"/>
                  </a:lnTo>
                  <a:lnTo>
                    <a:pt x="694" y="698"/>
                  </a:lnTo>
                  <a:lnTo>
                    <a:pt x="734" y="714"/>
                  </a:lnTo>
                  <a:lnTo>
                    <a:pt x="774" y="728"/>
                  </a:lnTo>
                  <a:lnTo>
                    <a:pt x="816" y="742"/>
                  </a:lnTo>
                  <a:lnTo>
                    <a:pt x="856" y="752"/>
                  </a:lnTo>
                  <a:lnTo>
                    <a:pt x="898" y="764"/>
                  </a:lnTo>
                  <a:lnTo>
                    <a:pt x="938" y="772"/>
                  </a:lnTo>
                  <a:lnTo>
                    <a:pt x="980" y="780"/>
                  </a:lnTo>
                  <a:lnTo>
                    <a:pt x="1022" y="786"/>
                  </a:lnTo>
                  <a:lnTo>
                    <a:pt x="1066" y="790"/>
                  </a:lnTo>
                  <a:lnTo>
                    <a:pt x="1108" y="794"/>
                  </a:lnTo>
                  <a:lnTo>
                    <a:pt x="1150" y="796"/>
                  </a:lnTo>
                  <a:lnTo>
                    <a:pt x="1194" y="798"/>
                  </a:lnTo>
                  <a:lnTo>
                    <a:pt x="1194" y="798"/>
                  </a:lnTo>
                  <a:lnTo>
                    <a:pt x="1234" y="796"/>
                  </a:lnTo>
                  <a:lnTo>
                    <a:pt x="1274" y="794"/>
                  </a:lnTo>
                  <a:lnTo>
                    <a:pt x="1316" y="792"/>
                  </a:lnTo>
                  <a:lnTo>
                    <a:pt x="1358" y="788"/>
                  </a:lnTo>
                  <a:lnTo>
                    <a:pt x="1350" y="724"/>
                  </a:lnTo>
                  <a:lnTo>
                    <a:pt x="1350" y="724"/>
                  </a:lnTo>
                  <a:lnTo>
                    <a:pt x="1298" y="728"/>
                  </a:lnTo>
                  <a:lnTo>
                    <a:pt x="1248" y="732"/>
                  </a:lnTo>
                  <a:lnTo>
                    <a:pt x="1196" y="734"/>
                  </a:lnTo>
                  <a:lnTo>
                    <a:pt x="1146" y="732"/>
                  </a:lnTo>
                  <a:lnTo>
                    <a:pt x="1096" y="730"/>
                  </a:lnTo>
                  <a:lnTo>
                    <a:pt x="1046" y="724"/>
                  </a:lnTo>
                  <a:lnTo>
                    <a:pt x="996" y="718"/>
                  </a:lnTo>
                  <a:lnTo>
                    <a:pt x="948" y="708"/>
                  </a:lnTo>
                  <a:lnTo>
                    <a:pt x="898" y="698"/>
                  </a:lnTo>
                  <a:lnTo>
                    <a:pt x="850" y="684"/>
                  </a:lnTo>
                  <a:lnTo>
                    <a:pt x="802" y="670"/>
                  </a:lnTo>
                  <a:lnTo>
                    <a:pt x="756" y="652"/>
                  </a:lnTo>
                  <a:lnTo>
                    <a:pt x="708" y="634"/>
                  </a:lnTo>
                  <a:lnTo>
                    <a:pt x="662" y="614"/>
                  </a:lnTo>
                  <a:lnTo>
                    <a:pt x="616" y="590"/>
                  </a:lnTo>
                  <a:lnTo>
                    <a:pt x="572" y="566"/>
                  </a:lnTo>
                  <a:lnTo>
                    <a:pt x="572" y="566"/>
                  </a:lnTo>
                  <a:close/>
                </a:path>
              </a:pathLst>
            </a:custGeom>
            <a:gradFill>
              <a:gsLst>
                <a:gs pos="0">
                  <a:srgbClr val="DDDDDD">
                    <a:alpha val="0"/>
                  </a:srgbClr>
                </a:gs>
                <a:gs pos="100000">
                  <a:srgbClr val="FFFFFF">
                    <a:lumMod val="75000"/>
                  </a:srgbClr>
                </a:gs>
              </a:gsLst>
              <a:lin ang="5400000" scaled="0"/>
            </a:gradFill>
            <a:ln w="6350">
              <a:noFill/>
              <a:miter lim="800000"/>
              <a:headEnd/>
              <a:tailEnd/>
            </a:ln>
          </p:spPr>
          <p:txBody>
            <a:bodyPr/>
            <a:lstStyle/>
            <a:p>
              <a:pPr defTabSz="304678" eaLnBrk="0" hangingPunct="0">
                <a:defRPr/>
              </a:pPr>
              <a:endParaRPr lang="zh-CN" altLang="en-US" sz="1200" kern="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8" name="Freeform 59">
              <a:extLst>
                <a:ext uri="{FF2B5EF4-FFF2-40B4-BE49-F238E27FC236}">
                  <a16:creationId xmlns:a16="http://schemas.microsoft.com/office/drawing/2014/main" id="{B2F90365-99A0-435C-904F-E8064129BFE8}"/>
                </a:ext>
              </a:extLst>
            </p:cNvPr>
            <p:cNvSpPr>
              <a:spLocks/>
            </p:cNvSpPr>
            <p:nvPr/>
          </p:nvSpPr>
          <p:spPr bwMode="auto">
            <a:xfrm>
              <a:off x="9057119" y="5230288"/>
              <a:ext cx="407481" cy="472458"/>
            </a:xfrm>
            <a:custGeom>
              <a:avLst/>
              <a:gdLst/>
              <a:ahLst/>
              <a:cxnLst>
                <a:cxn ang="0">
                  <a:pos x="0" y="38"/>
                </a:cxn>
                <a:cxn ang="0">
                  <a:pos x="30" y="78"/>
                </a:cxn>
                <a:cxn ang="0">
                  <a:pos x="86" y="164"/>
                </a:cxn>
                <a:cxn ang="0">
                  <a:pos x="132" y="254"/>
                </a:cxn>
                <a:cxn ang="0">
                  <a:pos x="172" y="346"/>
                </a:cxn>
                <a:cxn ang="0">
                  <a:pos x="204" y="440"/>
                </a:cxn>
                <a:cxn ang="0">
                  <a:pos x="228" y="538"/>
                </a:cxn>
                <a:cxn ang="0">
                  <a:pos x="244" y="638"/>
                </a:cxn>
                <a:cxn ang="0">
                  <a:pos x="252" y="738"/>
                </a:cxn>
                <a:cxn ang="0">
                  <a:pos x="252" y="790"/>
                </a:cxn>
                <a:cxn ang="0">
                  <a:pos x="250" y="888"/>
                </a:cxn>
                <a:cxn ang="0">
                  <a:pos x="238" y="984"/>
                </a:cxn>
                <a:cxn ang="0">
                  <a:pos x="220" y="1080"/>
                </a:cxn>
                <a:cxn ang="0">
                  <a:pos x="194" y="1172"/>
                </a:cxn>
                <a:cxn ang="0">
                  <a:pos x="160" y="1264"/>
                </a:cxn>
                <a:cxn ang="0">
                  <a:pos x="120" y="1350"/>
                </a:cxn>
                <a:cxn ang="0">
                  <a:pos x="74" y="1436"/>
                </a:cxn>
                <a:cxn ang="0">
                  <a:pos x="20" y="1518"/>
                </a:cxn>
                <a:cxn ang="0">
                  <a:pos x="72" y="1554"/>
                </a:cxn>
                <a:cxn ang="0">
                  <a:pos x="128" y="1470"/>
                </a:cxn>
                <a:cxn ang="0">
                  <a:pos x="178" y="1380"/>
                </a:cxn>
                <a:cxn ang="0">
                  <a:pos x="220" y="1288"/>
                </a:cxn>
                <a:cxn ang="0">
                  <a:pos x="254" y="1192"/>
                </a:cxn>
                <a:cxn ang="0">
                  <a:pos x="282" y="1094"/>
                </a:cxn>
                <a:cxn ang="0">
                  <a:pos x="302" y="994"/>
                </a:cxn>
                <a:cxn ang="0">
                  <a:pos x="312" y="894"/>
                </a:cxn>
                <a:cxn ang="0">
                  <a:pos x="316" y="790"/>
                </a:cxn>
                <a:cxn ang="0">
                  <a:pos x="316" y="736"/>
                </a:cxn>
                <a:cxn ang="0">
                  <a:pos x="308" y="630"/>
                </a:cxn>
                <a:cxn ang="0">
                  <a:pos x="290" y="526"/>
                </a:cxn>
                <a:cxn ang="0">
                  <a:pos x="266" y="422"/>
                </a:cxn>
                <a:cxn ang="0">
                  <a:pos x="232" y="322"/>
                </a:cxn>
                <a:cxn ang="0">
                  <a:pos x="190" y="226"/>
                </a:cxn>
                <a:cxn ang="0">
                  <a:pos x="140" y="132"/>
                </a:cxn>
                <a:cxn ang="0">
                  <a:pos x="84" y="42"/>
                </a:cxn>
                <a:cxn ang="0">
                  <a:pos x="52" y="0"/>
                </a:cxn>
              </a:cxnLst>
              <a:rect l="0" t="0" r="r" b="b"/>
              <a:pathLst>
                <a:path w="316" h="1554">
                  <a:moveTo>
                    <a:pt x="52" y="0"/>
                  </a:moveTo>
                  <a:lnTo>
                    <a:pt x="0" y="38"/>
                  </a:lnTo>
                  <a:lnTo>
                    <a:pt x="0" y="38"/>
                  </a:lnTo>
                  <a:lnTo>
                    <a:pt x="30" y="78"/>
                  </a:lnTo>
                  <a:lnTo>
                    <a:pt x="60" y="122"/>
                  </a:lnTo>
                  <a:lnTo>
                    <a:pt x="86" y="164"/>
                  </a:lnTo>
                  <a:lnTo>
                    <a:pt x="110" y="208"/>
                  </a:lnTo>
                  <a:lnTo>
                    <a:pt x="132" y="254"/>
                  </a:lnTo>
                  <a:lnTo>
                    <a:pt x="154" y="300"/>
                  </a:lnTo>
                  <a:lnTo>
                    <a:pt x="172" y="346"/>
                  </a:lnTo>
                  <a:lnTo>
                    <a:pt x="188" y="392"/>
                  </a:lnTo>
                  <a:lnTo>
                    <a:pt x="204" y="440"/>
                  </a:lnTo>
                  <a:lnTo>
                    <a:pt x="216" y="488"/>
                  </a:lnTo>
                  <a:lnTo>
                    <a:pt x="228" y="538"/>
                  </a:lnTo>
                  <a:lnTo>
                    <a:pt x="236" y="588"/>
                  </a:lnTo>
                  <a:lnTo>
                    <a:pt x="244" y="638"/>
                  </a:lnTo>
                  <a:lnTo>
                    <a:pt x="248" y="688"/>
                  </a:lnTo>
                  <a:lnTo>
                    <a:pt x="252" y="738"/>
                  </a:lnTo>
                  <a:lnTo>
                    <a:pt x="252" y="790"/>
                  </a:lnTo>
                  <a:lnTo>
                    <a:pt x="252" y="790"/>
                  </a:lnTo>
                  <a:lnTo>
                    <a:pt x="252" y="840"/>
                  </a:lnTo>
                  <a:lnTo>
                    <a:pt x="250" y="888"/>
                  </a:lnTo>
                  <a:lnTo>
                    <a:pt x="244" y="936"/>
                  </a:lnTo>
                  <a:lnTo>
                    <a:pt x="238" y="984"/>
                  </a:lnTo>
                  <a:lnTo>
                    <a:pt x="230" y="1032"/>
                  </a:lnTo>
                  <a:lnTo>
                    <a:pt x="220" y="1080"/>
                  </a:lnTo>
                  <a:lnTo>
                    <a:pt x="208" y="1126"/>
                  </a:lnTo>
                  <a:lnTo>
                    <a:pt x="194" y="1172"/>
                  </a:lnTo>
                  <a:lnTo>
                    <a:pt x="178" y="1218"/>
                  </a:lnTo>
                  <a:lnTo>
                    <a:pt x="160" y="1264"/>
                  </a:lnTo>
                  <a:lnTo>
                    <a:pt x="142" y="1308"/>
                  </a:lnTo>
                  <a:lnTo>
                    <a:pt x="120" y="1350"/>
                  </a:lnTo>
                  <a:lnTo>
                    <a:pt x="98" y="1394"/>
                  </a:lnTo>
                  <a:lnTo>
                    <a:pt x="74" y="1436"/>
                  </a:lnTo>
                  <a:lnTo>
                    <a:pt x="48" y="1478"/>
                  </a:lnTo>
                  <a:lnTo>
                    <a:pt x="20" y="1518"/>
                  </a:lnTo>
                  <a:lnTo>
                    <a:pt x="72" y="1554"/>
                  </a:lnTo>
                  <a:lnTo>
                    <a:pt x="72" y="1554"/>
                  </a:lnTo>
                  <a:lnTo>
                    <a:pt x="100" y="1512"/>
                  </a:lnTo>
                  <a:lnTo>
                    <a:pt x="128" y="1470"/>
                  </a:lnTo>
                  <a:lnTo>
                    <a:pt x="154" y="1424"/>
                  </a:lnTo>
                  <a:lnTo>
                    <a:pt x="178" y="1380"/>
                  </a:lnTo>
                  <a:lnTo>
                    <a:pt x="200" y="1334"/>
                  </a:lnTo>
                  <a:lnTo>
                    <a:pt x="220" y="1288"/>
                  </a:lnTo>
                  <a:lnTo>
                    <a:pt x="238" y="1240"/>
                  </a:lnTo>
                  <a:lnTo>
                    <a:pt x="254" y="1192"/>
                  </a:lnTo>
                  <a:lnTo>
                    <a:pt x="268" y="1144"/>
                  </a:lnTo>
                  <a:lnTo>
                    <a:pt x="282" y="1094"/>
                  </a:lnTo>
                  <a:lnTo>
                    <a:pt x="292" y="1044"/>
                  </a:lnTo>
                  <a:lnTo>
                    <a:pt x="302" y="994"/>
                  </a:lnTo>
                  <a:lnTo>
                    <a:pt x="308" y="944"/>
                  </a:lnTo>
                  <a:lnTo>
                    <a:pt x="312" y="894"/>
                  </a:lnTo>
                  <a:lnTo>
                    <a:pt x="316" y="842"/>
                  </a:lnTo>
                  <a:lnTo>
                    <a:pt x="316" y="790"/>
                  </a:lnTo>
                  <a:lnTo>
                    <a:pt x="316" y="790"/>
                  </a:lnTo>
                  <a:lnTo>
                    <a:pt x="316" y="736"/>
                  </a:lnTo>
                  <a:lnTo>
                    <a:pt x="312" y="682"/>
                  </a:lnTo>
                  <a:lnTo>
                    <a:pt x="308" y="630"/>
                  </a:lnTo>
                  <a:lnTo>
                    <a:pt x="300" y="578"/>
                  </a:lnTo>
                  <a:lnTo>
                    <a:pt x="290" y="526"/>
                  </a:lnTo>
                  <a:lnTo>
                    <a:pt x="278" y="474"/>
                  </a:lnTo>
                  <a:lnTo>
                    <a:pt x="266" y="422"/>
                  </a:lnTo>
                  <a:lnTo>
                    <a:pt x="250" y="372"/>
                  </a:lnTo>
                  <a:lnTo>
                    <a:pt x="232" y="322"/>
                  </a:lnTo>
                  <a:lnTo>
                    <a:pt x="212" y="274"/>
                  </a:lnTo>
                  <a:lnTo>
                    <a:pt x="190" y="226"/>
                  </a:lnTo>
                  <a:lnTo>
                    <a:pt x="166" y="178"/>
                  </a:lnTo>
                  <a:lnTo>
                    <a:pt x="140" y="132"/>
                  </a:lnTo>
                  <a:lnTo>
                    <a:pt x="114" y="88"/>
                  </a:lnTo>
                  <a:lnTo>
                    <a:pt x="84" y="42"/>
                  </a:lnTo>
                  <a:lnTo>
                    <a:pt x="52" y="0"/>
                  </a:lnTo>
                  <a:lnTo>
                    <a:pt x="52" y="0"/>
                  </a:lnTo>
                  <a:close/>
                </a:path>
              </a:pathLst>
            </a:custGeom>
            <a:gradFill>
              <a:gsLst>
                <a:gs pos="0">
                  <a:srgbClr val="DDDDDD">
                    <a:alpha val="0"/>
                  </a:srgbClr>
                </a:gs>
                <a:gs pos="100000">
                  <a:srgbClr val="FFFFFF">
                    <a:lumMod val="75000"/>
                  </a:srgbClr>
                </a:gs>
              </a:gsLst>
              <a:lin ang="5400000" scaled="0"/>
            </a:gradFill>
            <a:ln w="6350">
              <a:noFill/>
              <a:miter lim="800000"/>
              <a:headEnd/>
              <a:tailEnd/>
            </a:ln>
          </p:spPr>
          <p:txBody>
            <a:bodyPr/>
            <a:lstStyle/>
            <a:p>
              <a:pPr defTabSz="304678" eaLnBrk="0" hangingPunct="0">
                <a:defRPr/>
              </a:pPr>
              <a:endParaRPr lang="zh-CN" altLang="en-US" sz="1200" kern="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9" name="Freeform 60">
              <a:extLst>
                <a:ext uri="{FF2B5EF4-FFF2-40B4-BE49-F238E27FC236}">
                  <a16:creationId xmlns:a16="http://schemas.microsoft.com/office/drawing/2014/main" id="{79DE444C-B427-43B4-BC7B-1B225BEE336E}"/>
                </a:ext>
              </a:extLst>
            </p:cNvPr>
            <p:cNvSpPr>
              <a:spLocks/>
            </p:cNvSpPr>
            <p:nvPr/>
          </p:nvSpPr>
          <p:spPr bwMode="auto">
            <a:xfrm>
              <a:off x="5863338" y="5061848"/>
              <a:ext cx="1729046" cy="246499"/>
            </a:xfrm>
            <a:custGeom>
              <a:avLst/>
              <a:gdLst/>
              <a:ahLst/>
              <a:cxnLst>
                <a:cxn ang="0">
                  <a:pos x="586" y="232"/>
                </a:cxn>
                <a:cxn ang="0">
                  <a:pos x="672" y="186"/>
                </a:cxn>
                <a:cxn ang="0">
                  <a:pos x="762" y="148"/>
                </a:cxn>
                <a:cxn ang="0">
                  <a:pos x="854" y="116"/>
                </a:cxn>
                <a:cxn ang="0">
                  <a:pos x="946" y="92"/>
                </a:cxn>
                <a:cxn ang="0">
                  <a:pos x="1042" y="76"/>
                </a:cxn>
                <a:cxn ang="0">
                  <a:pos x="1138" y="66"/>
                </a:cxn>
                <a:cxn ang="0">
                  <a:pos x="1234" y="66"/>
                </a:cxn>
                <a:cxn ang="0">
                  <a:pos x="1332" y="70"/>
                </a:cxn>
                <a:cxn ang="0">
                  <a:pos x="1338" y="8"/>
                </a:cxn>
                <a:cxn ang="0">
                  <a:pos x="1236" y="2"/>
                </a:cxn>
                <a:cxn ang="0">
                  <a:pos x="1134" y="2"/>
                </a:cxn>
                <a:cxn ang="0">
                  <a:pos x="1032" y="12"/>
                </a:cxn>
                <a:cxn ang="0">
                  <a:pos x="934" y="30"/>
                </a:cxn>
                <a:cxn ang="0">
                  <a:pos x="834" y="56"/>
                </a:cxn>
                <a:cxn ang="0">
                  <a:pos x="738" y="88"/>
                </a:cxn>
                <a:cxn ang="0">
                  <a:pos x="644" y="128"/>
                </a:cxn>
                <a:cxn ang="0">
                  <a:pos x="554" y="176"/>
                </a:cxn>
                <a:cxn ang="0">
                  <a:pos x="508" y="204"/>
                </a:cxn>
                <a:cxn ang="0">
                  <a:pos x="420" y="266"/>
                </a:cxn>
                <a:cxn ang="0">
                  <a:pos x="338" y="332"/>
                </a:cxn>
                <a:cxn ang="0">
                  <a:pos x="262" y="406"/>
                </a:cxn>
                <a:cxn ang="0">
                  <a:pos x="192" y="484"/>
                </a:cxn>
                <a:cxn ang="0">
                  <a:pos x="128" y="568"/>
                </a:cxn>
                <a:cxn ang="0">
                  <a:pos x="72" y="658"/>
                </a:cxn>
                <a:cxn ang="0">
                  <a:pos x="22" y="752"/>
                </a:cxn>
                <a:cxn ang="0">
                  <a:pos x="60" y="826"/>
                </a:cxn>
                <a:cxn ang="0">
                  <a:pos x="80" y="780"/>
                </a:cxn>
                <a:cxn ang="0">
                  <a:pos x="128" y="690"/>
                </a:cxn>
                <a:cxn ang="0">
                  <a:pos x="182" y="604"/>
                </a:cxn>
                <a:cxn ang="0">
                  <a:pos x="242" y="524"/>
                </a:cxn>
                <a:cxn ang="0">
                  <a:pos x="308" y="450"/>
                </a:cxn>
                <a:cxn ang="0">
                  <a:pos x="380" y="380"/>
                </a:cxn>
                <a:cxn ang="0">
                  <a:pos x="458" y="316"/>
                </a:cxn>
                <a:cxn ang="0">
                  <a:pos x="542" y="258"/>
                </a:cxn>
                <a:cxn ang="0">
                  <a:pos x="586" y="232"/>
                </a:cxn>
              </a:cxnLst>
              <a:rect l="0" t="0" r="r" b="b"/>
              <a:pathLst>
                <a:path w="1338" h="826">
                  <a:moveTo>
                    <a:pt x="586" y="232"/>
                  </a:moveTo>
                  <a:lnTo>
                    <a:pt x="586" y="232"/>
                  </a:lnTo>
                  <a:lnTo>
                    <a:pt x="628" y="208"/>
                  </a:lnTo>
                  <a:lnTo>
                    <a:pt x="672" y="186"/>
                  </a:lnTo>
                  <a:lnTo>
                    <a:pt x="716" y="166"/>
                  </a:lnTo>
                  <a:lnTo>
                    <a:pt x="762" y="148"/>
                  </a:lnTo>
                  <a:lnTo>
                    <a:pt x="808" y="132"/>
                  </a:lnTo>
                  <a:lnTo>
                    <a:pt x="854" y="116"/>
                  </a:lnTo>
                  <a:lnTo>
                    <a:pt x="900" y="104"/>
                  </a:lnTo>
                  <a:lnTo>
                    <a:pt x="946" y="92"/>
                  </a:lnTo>
                  <a:lnTo>
                    <a:pt x="994" y="84"/>
                  </a:lnTo>
                  <a:lnTo>
                    <a:pt x="1042" y="76"/>
                  </a:lnTo>
                  <a:lnTo>
                    <a:pt x="1090" y="70"/>
                  </a:lnTo>
                  <a:lnTo>
                    <a:pt x="1138" y="66"/>
                  </a:lnTo>
                  <a:lnTo>
                    <a:pt x="1186" y="64"/>
                  </a:lnTo>
                  <a:lnTo>
                    <a:pt x="1234" y="66"/>
                  </a:lnTo>
                  <a:lnTo>
                    <a:pt x="1284" y="68"/>
                  </a:lnTo>
                  <a:lnTo>
                    <a:pt x="1332" y="70"/>
                  </a:lnTo>
                  <a:lnTo>
                    <a:pt x="1338" y="8"/>
                  </a:lnTo>
                  <a:lnTo>
                    <a:pt x="1338" y="8"/>
                  </a:lnTo>
                  <a:lnTo>
                    <a:pt x="1288" y="4"/>
                  </a:lnTo>
                  <a:lnTo>
                    <a:pt x="1236" y="2"/>
                  </a:lnTo>
                  <a:lnTo>
                    <a:pt x="1184" y="0"/>
                  </a:lnTo>
                  <a:lnTo>
                    <a:pt x="1134" y="2"/>
                  </a:lnTo>
                  <a:lnTo>
                    <a:pt x="1084" y="6"/>
                  </a:lnTo>
                  <a:lnTo>
                    <a:pt x="1032" y="12"/>
                  </a:lnTo>
                  <a:lnTo>
                    <a:pt x="982" y="20"/>
                  </a:lnTo>
                  <a:lnTo>
                    <a:pt x="934" y="30"/>
                  </a:lnTo>
                  <a:lnTo>
                    <a:pt x="884" y="42"/>
                  </a:lnTo>
                  <a:lnTo>
                    <a:pt x="834" y="56"/>
                  </a:lnTo>
                  <a:lnTo>
                    <a:pt x="786" y="70"/>
                  </a:lnTo>
                  <a:lnTo>
                    <a:pt x="738" y="88"/>
                  </a:lnTo>
                  <a:lnTo>
                    <a:pt x="692" y="108"/>
                  </a:lnTo>
                  <a:lnTo>
                    <a:pt x="644" y="128"/>
                  </a:lnTo>
                  <a:lnTo>
                    <a:pt x="598" y="152"/>
                  </a:lnTo>
                  <a:lnTo>
                    <a:pt x="554" y="176"/>
                  </a:lnTo>
                  <a:lnTo>
                    <a:pt x="554" y="176"/>
                  </a:lnTo>
                  <a:lnTo>
                    <a:pt x="508" y="204"/>
                  </a:lnTo>
                  <a:lnTo>
                    <a:pt x="462" y="234"/>
                  </a:lnTo>
                  <a:lnTo>
                    <a:pt x="420" y="266"/>
                  </a:lnTo>
                  <a:lnTo>
                    <a:pt x="378" y="298"/>
                  </a:lnTo>
                  <a:lnTo>
                    <a:pt x="338" y="332"/>
                  </a:lnTo>
                  <a:lnTo>
                    <a:pt x="298" y="368"/>
                  </a:lnTo>
                  <a:lnTo>
                    <a:pt x="262" y="406"/>
                  </a:lnTo>
                  <a:lnTo>
                    <a:pt x="226" y="444"/>
                  </a:lnTo>
                  <a:lnTo>
                    <a:pt x="192" y="484"/>
                  </a:lnTo>
                  <a:lnTo>
                    <a:pt x="160" y="526"/>
                  </a:lnTo>
                  <a:lnTo>
                    <a:pt x="128" y="568"/>
                  </a:lnTo>
                  <a:lnTo>
                    <a:pt x="100" y="612"/>
                  </a:lnTo>
                  <a:lnTo>
                    <a:pt x="72" y="658"/>
                  </a:lnTo>
                  <a:lnTo>
                    <a:pt x="46" y="704"/>
                  </a:lnTo>
                  <a:lnTo>
                    <a:pt x="22" y="752"/>
                  </a:lnTo>
                  <a:lnTo>
                    <a:pt x="0" y="802"/>
                  </a:lnTo>
                  <a:lnTo>
                    <a:pt x="60" y="826"/>
                  </a:lnTo>
                  <a:lnTo>
                    <a:pt x="60" y="826"/>
                  </a:lnTo>
                  <a:lnTo>
                    <a:pt x="80" y="780"/>
                  </a:lnTo>
                  <a:lnTo>
                    <a:pt x="104" y="734"/>
                  </a:lnTo>
                  <a:lnTo>
                    <a:pt x="128" y="690"/>
                  </a:lnTo>
                  <a:lnTo>
                    <a:pt x="154" y="646"/>
                  </a:lnTo>
                  <a:lnTo>
                    <a:pt x="182" y="604"/>
                  </a:lnTo>
                  <a:lnTo>
                    <a:pt x="210" y="564"/>
                  </a:lnTo>
                  <a:lnTo>
                    <a:pt x="242" y="524"/>
                  </a:lnTo>
                  <a:lnTo>
                    <a:pt x="274" y="486"/>
                  </a:lnTo>
                  <a:lnTo>
                    <a:pt x="308" y="450"/>
                  </a:lnTo>
                  <a:lnTo>
                    <a:pt x="342" y="414"/>
                  </a:lnTo>
                  <a:lnTo>
                    <a:pt x="380" y="380"/>
                  </a:lnTo>
                  <a:lnTo>
                    <a:pt x="418" y="348"/>
                  </a:lnTo>
                  <a:lnTo>
                    <a:pt x="458" y="316"/>
                  </a:lnTo>
                  <a:lnTo>
                    <a:pt x="500" y="286"/>
                  </a:lnTo>
                  <a:lnTo>
                    <a:pt x="542" y="258"/>
                  </a:lnTo>
                  <a:lnTo>
                    <a:pt x="586" y="232"/>
                  </a:lnTo>
                  <a:lnTo>
                    <a:pt x="586" y="232"/>
                  </a:lnTo>
                  <a:close/>
                </a:path>
              </a:pathLst>
            </a:custGeom>
            <a:gradFill>
              <a:gsLst>
                <a:gs pos="0">
                  <a:srgbClr val="DDDDDD">
                    <a:alpha val="0"/>
                  </a:srgbClr>
                </a:gs>
                <a:gs pos="100000">
                  <a:srgbClr val="FFFFFF">
                    <a:lumMod val="75000"/>
                  </a:srgbClr>
                </a:gs>
              </a:gsLst>
              <a:lin ang="5400000" scaled="0"/>
            </a:gradFill>
            <a:ln w="6350">
              <a:noFill/>
              <a:miter lim="800000"/>
              <a:headEnd/>
              <a:tailEnd/>
            </a:ln>
          </p:spPr>
          <p:txBody>
            <a:bodyPr/>
            <a:lstStyle/>
            <a:p>
              <a:pPr defTabSz="304678" eaLnBrk="0" hangingPunct="0">
                <a:defRPr/>
              </a:pPr>
              <a:endParaRPr lang="zh-CN" altLang="en-US" sz="1200" kern="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49" name="标题 1"/>
          <p:cNvSpPr txBox="1">
            <a:spLocks/>
          </p:cNvSpPr>
          <p:nvPr/>
        </p:nvSpPr>
        <p:spPr bwMode="auto">
          <a:xfrm>
            <a:off x="6552293" y="2759487"/>
            <a:ext cx="2060593" cy="36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defTabSz="945491">
              <a:spcBef>
                <a:spcPct val="0"/>
              </a:spcBef>
              <a:buNone/>
              <a:defRPr/>
            </a:pPr>
            <a:r>
              <a:rPr lang="en-US" altLang="zh-CN" sz="2399" kern="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41% </a:t>
            </a:r>
          </a:p>
        </p:txBody>
      </p:sp>
      <p:sp>
        <p:nvSpPr>
          <p:cNvPr id="150" name="上箭头 57">
            <a:extLst>
              <a:ext uri="{FF2B5EF4-FFF2-40B4-BE49-F238E27FC236}">
                <a16:creationId xmlns:a16="http://schemas.microsoft.com/office/drawing/2014/main" id="{2C892547-053E-43B9-B49D-11D44374762A}"/>
              </a:ext>
            </a:extLst>
          </p:cNvPr>
          <p:cNvSpPr/>
          <p:nvPr/>
        </p:nvSpPr>
        <p:spPr bwMode="auto">
          <a:xfrm flipV="1">
            <a:off x="8087089" y="2812129"/>
            <a:ext cx="224728" cy="263908"/>
          </a:xfrm>
          <a:prstGeom prst="upArrow">
            <a:avLst/>
          </a:prstGeom>
          <a:solidFill>
            <a:srgbClr val="C00000"/>
          </a:solidFill>
          <a:ln>
            <a:noFill/>
          </a:ln>
          <a:effectLst/>
        </p:spPr>
        <p:txBody>
          <a:bodyPr vert="horz" wrap="square" lIns="91260" tIns="45630" rIns="91260" bIns="45630" numCol="1" rtlCol="0"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56285">
              <a:defRPr/>
            </a:pPr>
            <a:endParaRPr lang="zh-CN" altLang="en-US" sz="1798">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51" name="组合 195">
            <a:extLst>
              <a:ext uri="{FF2B5EF4-FFF2-40B4-BE49-F238E27FC236}">
                <a16:creationId xmlns:a16="http://schemas.microsoft.com/office/drawing/2014/main" id="{0987D930-40E9-43D3-BD07-6B3E5306DCE7}"/>
              </a:ext>
            </a:extLst>
          </p:cNvPr>
          <p:cNvGrpSpPr>
            <a:grpSpLocks/>
          </p:cNvGrpSpPr>
          <p:nvPr/>
        </p:nvGrpSpPr>
        <p:grpSpPr bwMode="auto">
          <a:xfrm>
            <a:off x="6470465" y="3324983"/>
            <a:ext cx="2396838" cy="430636"/>
            <a:chOff x="4684943" y="4704424"/>
            <a:chExt cx="5833239" cy="1569378"/>
          </a:xfrm>
        </p:grpSpPr>
        <p:grpSp>
          <p:nvGrpSpPr>
            <p:cNvPr id="152" name="组合 340">
              <a:extLst>
                <a:ext uri="{FF2B5EF4-FFF2-40B4-BE49-F238E27FC236}">
                  <a16:creationId xmlns:a16="http://schemas.microsoft.com/office/drawing/2014/main" id="{3BB08FAD-7191-4C50-B9DC-AC280BCFFE11}"/>
                </a:ext>
              </a:extLst>
            </p:cNvPr>
            <p:cNvGrpSpPr/>
            <p:nvPr/>
          </p:nvGrpSpPr>
          <p:grpSpPr>
            <a:xfrm>
              <a:off x="5154251" y="4934237"/>
              <a:ext cx="4740948" cy="1109756"/>
              <a:chOff x="-1657350" y="2511425"/>
              <a:chExt cx="5524500" cy="5518150"/>
            </a:xfrm>
            <a:solidFill>
              <a:srgbClr val="00B0F0"/>
            </a:solidFill>
          </p:grpSpPr>
          <p:sp>
            <p:nvSpPr>
              <p:cNvPr id="161" name="Freeform 49">
                <a:extLst>
                  <a:ext uri="{FF2B5EF4-FFF2-40B4-BE49-F238E27FC236}">
                    <a16:creationId xmlns:a16="http://schemas.microsoft.com/office/drawing/2014/main" id="{7346EA5F-CACC-41C1-B96B-5A83877A520E}"/>
                  </a:ext>
                </a:extLst>
              </p:cNvPr>
              <p:cNvSpPr>
                <a:spLocks/>
              </p:cNvSpPr>
              <p:nvPr/>
            </p:nvSpPr>
            <p:spPr bwMode="auto">
              <a:xfrm>
                <a:off x="1184275" y="2511425"/>
                <a:ext cx="2228850" cy="1428750"/>
              </a:xfrm>
              <a:custGeom>
                <a:avLst/>
                <a:gdLst/>
                <a:ahLst/>
                <a:cxnLst>
                  <a:cxn ang="0">
                    <a:pos x="1252" y="900"/>
                  </a:cxn>
                  <a:cxn ang="0">
                    <a:pos x="1290" y="898"/>
                  </a:cxn>
                  <a:cxn ang="0">
                    <a:pos x="1322" y="888"/>
                  </a:cxn>
                  <a:cxn ang="0">
                    <a:pos x="1340" y="874"/>
                  </a:cxn>
                  <a:cxn ang="0">
                    <a:pos x="1362" y="846"/>
                  </a:cxn>
                  <a:cxn ang="0">
                    <a:pos x="1368" y="820"/>
                  </a:cxn>
                  <a:cxn ang="0">
                    <a:pos x="1368" y="802"/>
                  </a:cxn>
                  <a:cxn ang="0">
                    <a:pos x="1404" y="782"/>
                  </a:cxn>
                  <a:cxn ang="0">
                    <a:pos x="1300" y="640"/>
                  </a:cxn>
                  <a:cxn ang="0">
                    <a:pos x="1180" y="508"/>
                  </a:cxn>
                  <a:cxn ang="0">
                    <a:pos x="1122" y="452"/>
                  </a:cxn>
                  <a:cxn ang="0">
                    <a:pos x="1000" y="350"/>
                  </a:cxn>
                  <a:cxn ang="0">
                    <a:pos x="870" y="260"/>
                  </a:cxn>
                  <a:cxn ang="0">
                    <a:pos x="732" y="182"/>
                  </a:cxn>
                  <a:cxn ang="0">
                    <a:pos x="590" y="118"/>
                  </a:cxn>
                  <a:cxn ang="0">
                    <a:pos x="440" y="68"/>
                  </a:cxn>
                  <a:cxn ang="0">
                    <a:pos x="288" y="30"/>
                  </a:cxn>
                  <a:cxn ang="0">
                    <a:pos x="130" y="6"/>
                  </a:cxn>
                  <a:cxn ang="0">
                    <a:pos x="50" y="42"/>
                  </a:cxn>
                  <a:cxn ang="0">
                    <a:pos x="42" y="46"/>
                  </a:cxn>
                  <a:cxn ang="0">
                    <a:pos x="26" y="58"/>
                  </a:cxn>
                  <a:cxn ang="0">
                    <a:pos x="8" y="84"/>
                  </a:cxn>
                  <a:cxn ang="0">
                    <a:pos x="0" y="124"/>
                  </a:cxn>
                  <a:cxn ang="0">
                    <a:pos x="2" y="140"/>
                  </a:cxn>
                  <a:cxn ang="0">
                    <a:pos x="16" y="174"/>
                  </a:cxn>
                  <a:cxn ang="0">
                    <a:pos x="26" y="192"/>
                  </a:cxn>
                  <a:cxn ang="0">
                    <a:pos x="120" y="198"/>
                  </a:cxn>
                  <a:cxn ang="0">
                    <a:pos x="214" y="212"/>
                  </a:cxn>
                  <a:cxn ang="0">
                    <a:pos x="306" y="230"/>
                  </a:cxn>
                  <a:cxn ang="0">
                    <a:pos x="396" y="256"/>
                  </a:cxn>
                  <a:cxn ang="0">
                    <a:pos x="484" y="284"/>
                  </a:cxn>
                  <a:cxn ang="0">
                    <a:pos x="570" y="318"/>
                  </a:cxn>
                  <a:cxn ang="0">
                    <a:pos x="652" y="358"/>
                  </a:cxn>
                  <a:cxn ang="0">
                    <a:pos x="732" y="402"/>
                  </a:cxn>
                  <a:cxn ang="0">
                    <a:pos x="810" y="450"/>
                  </a:cxn>
                  <a:cxn ang="0">
                    <a:pos x="884" y="502"/>
                  </a:cxn>
                  <a:cxn ang="0">
                    <a:pos x="954" y="560"/>
                  </a:cxn>
                  <a:cxn ang="0">
                    <a:pos x="1020" y="620"/>
                  </a:cxn>
                  <a:cxn ang="0">
                    <a:pos x="1084" y="684"/>
                  </a:cxn>
                  <a:cxn ang="0">
                    <a:pos x="1144" y="754"/>
                  </a:cxn>
                  <a:cxn ang="0">
                    <a:pos x="1200" y="824"/>
                  </a:cxn>
                  <a:cxn ang="0">
                    <a:pos x="1252" y="900"/>
                  </a:cxn>
                </a:cxnLst>
                <a:rect l="0" t="0" r="r" b="b"/>
                <a:pathLst>
                  <a:path w="1404" h="900">
                    <a:moveTo>
                      <a:pt x="1252" y="900"/>
                    </a:moveTo>
                    <a:lnTo>
                      <a:pt x="1252" y="900"/>
                    </a:lnTo>
                    <a:lnTo>
                      <a:pt x="1270" y="900"/>
                    </a:lnTo>
                    <a:lnTo>
                      <a:pt x="1290" y="898"/>
                    </a:lnTo>
                    <a:lnTo>
                      <a:pt x="1306" y="894"/>
                    </a:lnTo>
                    <a:lnTo>
                      <a:pt x="1322" y="888"/>
                    </a:lnTo>
                    <a:lnTo>
                      <a:pt x="1322" y="888"/>
                    </a:lnTo>
                    <a:lnTo>
                      <a:pt x="1340" y="874"/>
                    </a:lnTo>
                    <a:lnTo>
                      <a:pt x="1354" y="860"/>
                    </a:lnTo>
                    <a:lnTo>
                      <a:pt x="1362" y="846"/>
                    </a:lnTo>
                    <a:lnTo>
                      <a:pt x="1366" y="832"/>
                    </a:lnTo>
                    <a:lnTo>
                      <a:pt x="1368" y="820"/>
                    </a:lnTo>
                    <a:lnTo>
                      <a:pt x="1370" y="812"/>
                    </a:lnTo>
                    <a:lnTo>
                      <a:pt x="1368" y="802"/>
                    </a:lnTo>
                    <a:lnTo>
                      <a:pt x="1404" y="782"/>
                    </a:lnTo>
                    <a:lnTo>
                      <a:pt x="1404" y="782"/>
                    </a:lnTo>
                    <a:lnTo>
                      <a:pt x="1354" y="710"/>
                    </a:lnTo>
                    <a:lnTo>
                      <a:pt x="1300" y="640"/>
                    </a:lnTo>
                    <a:lnTo>
                      <a:pt x="1242" y="572"/>
                    </a:lnTo>
                    <a:lnTo>
                      <a:pt x="1180" y="508"/>
                    </a:lnTo>
                    <a:lnTo>
                      <a:pt x="1180" y="508"/>
                    </a:lnTo>
                    <a:lnTo>
                      <a:pt x="1122" y="452"/>
                    </a:lnTo>
                    <a:lnTo>
                      <a:pt x="1062" y="398"/>
                    </a:lnTo>
                    <a:lnTo>
                      <a:pt x="1000" y="350"/>
                    </a:lnTo>
                    <a:lnTo>
                      <a:pt x="936" y="302"/>
                    </a:lnTo>
                    <a:lnTo>
                      <a:pt x="870" y="260"/>
                    </a:lnTo>
                    <a:lnTo>
                      <a:pt x="802" y="220"/>
                    </a:lnTo>
                    <a:lnTo>
                      <a:pt x="732" y="182"/>
                    </a:lnTo>
                    <a:lnTo>
                      <a:pt x="662" y="148"/>
                    </a:lnTo>
                    <a:lnTo>
                      <a:pt x="590" y="118"/>
                    </a:lnTo>
                    <a:lnTo>
                      <a:pt x="516" y="90"/>
                    </a:lnTo>
                    <a:lnTo>
                      <a:pt x="440" y="68"/>
                    </a:lnTo>
                    <a:lnTo>
                      <a:pt x="364" y="46"/>
                    </a:lnTo>
                    <a:lnTo>
                      <a:pt x="288" y="30"/>
                    </a:lnTo>
                    <a:lnTo>
                      <a:pt x="210" y="16"/>
                    </a:lnTo>
                    <a:lnTo>
                      <a:pt x="130" y="6"/>
                    </a:lnTo>
                    <a:lnTo>
                      <a:pt x="50" y="0"/>
                    </a:lnTo>
                    <a:lnTo>
                      <a:pt x="50" y="42"/>
                    </a:lnTo>
                    <a:lnTo>
                      <a:pt x="50" y="42"/>
                    </a:lnTo>
                    <a:lnTo>
                      <a:pt x="42" y="46"/>
                    </a:lnTo>
                    <a:lnTo>
                      <a:pt x="34" y="50"/>
                    </a:lnTo>
                    <a:lnTo>
                      <a:pt x="26" y="58"/>
                    </a:lnTo>
                    <a:lnTo>
                      <a:pt x="16" y="70"/>
                    </a:lnTo>
                    <a:lnTo>
                      <a:pt x="8" y="84"/>
                    </a:lnTo>
                    <a:lnTo>
                      <a:pt x="2" y="102"/>
                    </a:lnTo>
                    <a:lnTo>
                      <a:pt x="0" y="124"/>
                    </a:lnTo>
                    <a:lnTo>
                      <a:pt x="0" y="124"/>
                    </a:lnTo>
                    <a:lnTo>
                      <a:pt x="2" y="140"/>
                    </a:lnTo>
                    <a:lnTo>
                      <a:pt x="8" y="158"/>
                    </a:lnTo>
                    <a:lnTo>
                      <a:pt x="16" y="174"/>
                    </a:lnTo>
                    <a:lnTo>
                      <a:pt x="26" y="192"/>
                    </a:lnTo>
                    <a:lnTo>
                      <a:pt x="26" y="192"/>
                    </a:lnTo>
                    <a:lnTo>
                      <a:pt x="74" y="194"/>
                    </a:lnTo>
                    <a:lnTo>
                      <a:pt x="120" y="198"/>
                    </a:lnTo>
                    <a:lnTo>
                      <a:pt x="168" y="204"/>
                    </a:lnTo>
                    <a:lnTo>
                      <a:pt x="214" y="212"/>
                    </a:lnTo>
                    <a:lnTo>
                      <a:pt x="260" y="220"/>
                    </a:lnTo>
                    <a:lnTo>
                      <a:pt x="306" y="230"/>
                    </a:lnTo>
                    <a:lnTo>
                      <a:pt x="352" y="242"/>
                    </a:lnTo>
                    <a:lnTo>
                      <a:pt x="396" y="256"/>
                    </a:lnTo>
                    <a:lnTo>
                      <a:pt x="440" y="270"/>
                    </a:lnTo>
                    <a:lnTo>
                      <a:pt x="484" y="284"/>
                    </a:lnTo>
                    <a:lnTo>
                      <a:pt x="528" y="300"/>
                    </a:lnTo>
                    <a:lnTo>
                      <a:pt x="570" y="318"/>
                    </a:lnTo>
                    <a:lnTo>
                      <a:pt x="612" y="338"/>
                    </a:lnTo>
                    <a:lnTo>
                      <a:pt x="652" y="358"/>
                    </a:lnTo>
                    <a:lnTo>
                      <a:pt x="692" y="380"/>
                    </a:lnTo>
                    <a:lnTo>
                      <a:pt x="732" y="402"/>
                    </a:lnTo>
                    <a:lnTo>
                      <a:pt x="772" y="426"/>
                    </a:lnTo>
                    <a:lnTo>
                      <a:pt x="810" y="450"/>
                    </a:lnTo>
                    <a:lnTo>
                      <a:pt x="846" y="476"/>
                    </a:lnTo>
                    <a:lnTo>
                      <a:pt x="884" y="502"/>
                    </a:lnTo>
                    <a:lnTo>
                      <a:pt x="918" y="530"/>
                    </a:lnTo>
                    <a:lnTo>
                      <a:pt x="954" y="560"/>
                    </a:lnTo>
                    <a:lnTo>
                      <a:pt x="988" y="590"/>
                    </a:lnTo>
                    <a:lnTo>
                      <a:pt x="1020" y="620"/>
                    </a:lnTo>
                    <a:lnTo>
                      <a:pt x="1054" y="652"/>
                    </a:lnTo>
                    <a:lnTo>
                      <a:pt x="1084" y="684"/>
                    </a:lnTo>
                    <a:lnTo>
                      <a:pt x="1114" y="718"/>
                    </a:lnTo>
                    <a:lnTo>
                      <a:pt x="1144" y="754"/>
                    </a:lnTo>
                    <a:lnTo>
                      <a:pt x="1172" y="788"/>
                    </a:lnTo>
                    <a:lnTo>
                      <a:pt x="1200" y="824"/>
                    </a:lnTo>
                    <a:lnTo>
                      <a:pt x="1226" y="862"/>
                    </a:lnTo>
                    <a:lnTo>
                      <a:pt x="1252" y="900"/>
                    </a:lnTo>
                    <a:lnTo>
                      <a:pt x="1252" y="900"/>
                    </a:lnTo>
                    <a:close/>
                  </a:path>
                </a:pathLst>
              </a:custGeom>
              <a:gradFill>
                <a:gsLst>
                  <a:gs pos="0">
                    <a:srgbClr val="DDDDDD">
                      <a:alpha val="0"/>
                    </a:srgbClr>
                  </a:gs>
                  <a:gs pos="100000">
                    <a:srgbClr val="FFFFFF">
                      <a:lumMod val="75000"/>
                    </a:srgbClr>
                  </a:gs>
                </a:gsLst>
                <a:lin ang="5400000" scaled="0"/>
              </a:gradFill>
              <a:ln w="6350">
                <a:noFill/>
                <a:miter lim="800000"/>
                <a:headEnd/>
                <a:tailEnd/>
              </a:ln>
            </p:spPr>
            <p:txBody>
              <a:bodyPr/>
              <a:lstStyle/>
              <a:p>
                <a:pPr defTabSz="304678" eaLnBrk="0" hangingPunct="0">
                  <a:defRPr/>
                </a:pPr>
                <a:endParaRPr lang="zh-CN" altLang="en-US" sz="1200" kern="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2" name="Freeform 50">
                <a:extLst>
                  <a:ext uri="{FF2B5EF4-FFF2-40B4-BE49-F238E27FC236}">
                    <a16:creationId xmlns:a16="http://schemas.microsoft.com/office/drawing/2014/main" id="{60A84969-1BC3-430B-9C27-119BFCF3C821}"/>
                  </a:ext>
                </a:extLst>
              </p:cNvPr>
              <p:cNvSpPr>
                <a:spLocks/>
              </p:cNvSpPr>
              <p:nvPr/>
            </p:nvSpPr>
            <p:spPr bwMode="auto">
              <a:xfrm>
                <a:off x="-1203325" y="2511425"/>
                <a:ext cx="2228850" cy="1428750"/>
              </a:xfrm>
              <a:custGeom>
                <a:avLst/>
                <a:gdLst/>
                <a:ahLst/>
                <a:cxnLst>
                  <a:cxn ang="0">
                    <a:pos x="1354" y="0"/>
                  </a:cxn>
                  <a:cxn ang="0">
                    <a:pos x="1274" y="6"/>
                  </a:cxn>
                  <a:cxn ang="0">
                    <a:pos x="1116" y="30"/>
                  </a:cxn>
                  <a:cxn ang="0">
                    <a:pos x="964" y="68"/>
                  </a:cxn>
                  <a:cxn ang="0">
                    <a:pos x="814" y="118"/>
                  </a:cxn>
                  <a:cxn ang="0">
                    <a:pos x="672" y="182"/>
                  </a:cxn>
                  <a:cxn ang="0">
                    <a:pos x="534" y="260"/>
                  </a:cxn>
                  <a:cxn ang="0">
                    <a:pos x="404" y="350"/>
                  </a:cxn>
                  <a:cxn ang="0">
                    <a:pos x="282" y="452"/>
                  </a:cxn>
                  <a:cxn ang="0">
                    <a:pos x="224" y="508"/>
                  </a:cxn>
                  <a:cxn ang="0">
                    <a:pos x="104" y="640"/>
                  </a:cxn>
                  <a:cxn ang="0">
                    <a:pos x="0" y="782"/>
                  </a:cxn>
                  <a:cxn ang="0">
                    <a:pos x="36" y="802"/>
                  </a:cxn>
                  <a:cxn ang="0">
                    <a:pos x="36" y="820"/>
                  </a:cxn>
                  <a:cxn ang="0">
                    <a:pos x="42" y="846"/>
                  </a:cxn>
                  <a:cxn ang="0">
                    <a:pos x="64" y="874"/>
                  </a:cxn>
                  <a:cxn ang="0">
                    <a:pos x="82" y="888"/>
                  </a:cxn>
                  <a:cxn ang="0">
                    <a:pos x="114" y="898"/>
                  </a:cxn>
                  <a:cxn ang="0">
                    <a:pos x="152" y="900"/>
                  </a:cxn>
                  <a:cxn ang="0">
                    <a:pos x="178" y="862"/>
                  </a:cxn>
                  <a:cxn ang="0">
                    <a:pos x="232" y="788"/>
                  </a:cxn>
                  <a:cxn ang="0">
                    <a:pos x="290" y="718"/>
                  </a:cxn>
                  <a:cxn ang="0">
                    <a:pos x="350" y="652"/>
                  </a:cxn>
                  <a:cxn ang="0">
                    <a:pos x="416" y="590"/>
                  </a:cxn>
                  <a:cxn ang="0">
                    <a:pos x="486" y="530"/>
                  </a:cxn>
                  <a:cxn ang="0">
                    <a:pos x="558" y="476"/>
                  </a:cxn>
                  <a:cxn ang="0">
                    <a:pos x="632" y="426"/>
                  </a:cxn>
                  <a:cxn ang="0">
                    <a:pos x="712" y="380"/>
                  </a:cxn>
                  <a:cxn ang="0">
                    <a:pos x="792" y="338"/>
                  </a:cxn>
                  <a:cxn ang="0">
                    <a:pos x="876" y="300"/>
                  </a:cxn>
                  <a:cxn ang="0">
                    <a:pos x="964" y="270"/>
                  </a:cxn>
                  <a:cxn ang="0">
                    <a:pos x="1052" y="242"/>
                  </a:cxn>
                  <a:cxn ang="0">
                    <a:pos x="1144" y="220"/>
                  </a:cxn>
                  <a:cxn ang="0">
                    <a:pos x="1236" y="204"/>
                  </a:cxn>
                  <a:cxn ang="0">
                    <a:pos x="1330" y="194"/>
                  </a:cxn>
                  <a:cxn ang="0">
                    <a:pos x="1378" y="192"/>
                  </a:cxn>
                  <a:cxn ang="0">
                    <a:pos x="1396" y="158"/>
                  </a:cxn>
                  <a:cxn ang="0">
                    <a:pos x="1404" y="124"/>
                  </a:cxn>
                  <a:cxn ang="0">
                    <a:pos x="1402" y="102"/>
                  </a:cxn>
                  <a:cxn ang="0">
                    <a:pos x="1388" y="70"/>
                  </a:cxn>
                  <a:cxn ang="0">
                    <a:pos x="1370" y="50"/>
                  </a:cxn>
                  <a:cxn ang="0">
                    <a:pos x="1354" y="42"/>
                  </a:cxn>
                </a:cxnLst>
                <a:rect l="0" t="0" r="r" b="b"/>
                <a:pathLst>
                  <a:path w="1404" h="900">
                    <a:moveTo>
                      <a:pt x="1354" y="42"/>
                    </a:moveTo>
                    <a:lnTo>
                      <a:pt x="1354" y="0"/>
                    </a:lnTo>
                    <a:lnTo>
                      <a:pt x="1354" y="0"/>
                    </a:lnTo>
                    <a:lnTo>
                      <a:pt x="1274" y="6"/>
                    </a:lnTo>
                    <a:lnTo>
                      <a:pt x="1194" y="16"/>
                    </a:lnTo>
                    <a:lnTo>
                      <a:pt x="1116" y="30"/>
                    </a:lnTo>
                    <a:lnTo>
                      <a:pt x="1040" y="46"/>
                    </a:lnTo>
                    <a:lnTo>
                      <a:pt x="964" y="68"/>
                    </a:lnTo>
                    <a:lnTo>
                      <a:pt x="888" y="90"/>
                    </a:lnTo>
                    <a:lnTo>
                      <a:pt x="814" y="118"/>
                    </a:lnTo>
                    <a:lnTo>
                      <a:pt x="742" y="148"/>
                    </a:lnTo>
                    <a:lnTo>
                      <a:pt x="672" y="182"/>
                    </a:lnTo>
                    <a:lnTo>
                      <a:pt x="602" y="220"/>
                    </a:lnTo>
                    <a:lnTo>
                      <a:pt x="534" y="260"/>
                    </a:lnTo>
                    <a:lnTo>
                      <a:pt x="468" y="302"/>
                    </a:lnTo>
                    <a:lnTo>
                      <a:pt x="404" y="350"/>
                    </a:lnTo>
                    <a:lnTo>
                      <a:pt x="342" y="398"/>
                    </a:lnTo>
                    <a:lnTo>
                      <a:pt x="282" y="452"/>
                    </a:lnTo>
                    <a:lnTo>
                      <a:pt x="224" y="508"/>
                    </a:lnTo>
                    <a:lnTo>
                      <a:pt x="224" y="508"/>
                    </a:lnTo>
                    <a:lnTo>
                      <a:pt x="162" y="572"/>
                    </a:lnTo>
                    <a:lnTo>
                      <a:pt x="104" y="640"/>
                    </a:lnTo>
                    <a:lnTo>
                      <a:pt x="50" y="710"/>
                    </a:lnTo>
                    <a:lnTo>
                      <a:pt x="0" y="782"/>
                    </a:lnTo>
                    <a:lnTo>
                      <a:pt x="36" y="802"/>
                    </a:lnTo>
                    <a:lnTo>
                      <a:pt x="36" y="802"/>
                    </a:lnTo>
                    <a:lnTo>
                      <a:pt x="34" y="812"/>
                    </a:lnTo>
                    <a:lnTo>
                      <a:pt x="36" y="820"/>
                    </a:lnTo>
                    <a:lnTo>
                      <a:pt x="38" y="832"/>
                    </a:lnTo>
                    <a:lnTo>
                      <a:pt x="42" y="846"/>
                    </a:lnTo>
                    <a:lnTo>
                      <a:pt x="50" y="860"/>
                    </a:lnTo>
                    <a:lnTo>
                      <a:pt x="64" y="874"/>
                    </a:lnTo>
                    <a:lnTo>
                      <a:pt x="82" y="888"/>
                    </a:lnTo>
                    <a:lnTo>
                      <a:pt x="82" y="888"/>
                    </a:lnTo>
                    <a:lnTo>
                      <a:pt x="98" y="894"/>
                    </a:lnTo>
                    <a:lnTo>
                      <a:pt x="114" y="898"/>
                    </a:lnTo>
                    <a:lnTo>
                      <a:pt x="134" y="900"/>
                    </a:lnTo>
                    <a:lnTo>
                      <a:pt x="152" y="900"/>
                    </a:lnTo>
                    <a:lnTo>
                      <a:pt x="152" y="900"/>
                    </a:lnTo>
                    <a:lnTo>
                      <a:pt x="178" y="862"/>
                    </a:lnTo>
                    <a:lnTo>
                      <a:pt x="204" y="824"/>
                    </a:lnTo>
                    <a:lnTo>
                      <a:pt x="232" y="788"/>
                    </a:lnTo>
                    <a:lnTo>
                      <a:pt x="260" y="754"/>
                    </a:lnTo>
                    <a:lnTo>
                      <a:pt x="290" y="718"/>
                    </a:lnTo>
                    <a:lnTo>
                      <a:pt x="320" y="684"/>
                    </a:lnTo>
                    <a:lnTo>
                      <a:pt x="350" y="652"/>
                    </a:lnTo>
                    <a:lnTo>
                      <a:pt x="384" y="620"/>
                    </a:lnTo>
                    <a:lnTo>
                      <a:pt x="416" y="590"/>
                    </a:lnTo>
                    <a:lnTo>
                      <a:pt x="450" y="560"/>
                    </a:lnTo>
                    <a:lnTo>
                      <a:pt x="486" y="530"/>
                    </a:lnTo>
                    <a:lnTo>
                      <a:pt x="520" y="502"/>
                    </a:lnTo>
                    <a:lnTo>
                      <a:pt x="558" y="476"/>
                    </a:lnTo>
                    <a:lnTo>
                      <a:pt x="594" y="450"/>
                    </a:lnTo>
                    <a:lnTo>
                      <a:pt x="632" y="426"/>
                    </a:lnTo>
                    <a:lnTo>
                      <a:pt x="672" y="402"/>
                    </a:lnTo>
                    <a:lnTo>
                      <a:pt x="712" y="380"/>
                    </a:lnTo>
                    <a:lnTo>
                      <a:pt x="752" y="358"/>
                    </a:lnTo>
                    <a:lnTo>
                      <a:pt x="792" y="338"/>
                    </a:lnTo>
                    <a:lnTo>
                      <a:pt x="834" y="318"/>
                    </a:lnTo>
                    <a:lnTo>
                      <a:pt x="876" y="300"/>
                    </a:lnTo>
                    <a:lnTo>
                      <a:pt x="920" y="284"/>
                    </a:lnTo>
                    <a:lnTo>
                      <a:pt x="964" y="270"/>
                    </a:lnTo>
                    <a:lnTo>
                      <a:pt x="1008" y="256"/>
                    </a:lnTo>
                    <a:lnTo>
                      <a:pt x="1052" y="242"/>
                    </a:lnTo>
                    <a:lnTo>
                      <a:pt x="1098" y="230"/>
                    </a:lnTo>
                    <a:lnTo>
                      <a:pt x="1144" y="220"/>
                    </a:lnTo>
                    <a:lnTo>
                      <a:pt x="1190" y="212"/>
                    </a:lnTo>
                    <a:lnTo>
                      <a:pt x="1236" y="204"/>
                    </a:lnTo>
                    <a:lnTo>
                      <a:pt x="1284" y="198"/>
                    </a:lnTo>
                    <a:lnTo>
                      <a:pt x="1330" y="194"/>
                    </a:lnTo>
                    <a:lnTo>
                      <a:pt x="1378" y="192"/>
                    </a:lnTo>
                    <a:lnTo>
                      <a:pt x="1378" y="192"/>
                    </a:lnTo>
                    <a:lnTo>
                      <a:pt x="1388" y="174"/>
                    </a:lnTo>
                    <a:lnTo>
                      <a:pt x="1396" y="158"/>
                    </a:lnTo>
                    <a:lnTo>
                      <a:pt x="1402" y="140"/>
                    </a:lnTo>
                    <a:lnTo>
                      <a:pt x="1404" y="124"/>
                    </a:lnTo>
                    <a:lnTo>
                      <a:pt x="1404" y="124"/>
                    </a:lnTo>
                    <a:lnTo>
                      <a:pt x="1402" y="102"/>
                    </a:lnTo>
                    <a:lnTo>
                      <a:pt x="1396" y="84"/>
                    </a:lnTo>
                    <a:lnTo>
                      <a:pt x="1388" y="70"/>
                    </a:lnTo>
                    <a:lnTo>
                      <a:pt x="1378" y="58"/>
                    </a:lnTo>
                    <a:lnTo>
                      <a:pt x="1370" y="50"/>
                    </a:lnTo>
                    <a:lnTo>
                      <a:pt x="1362" y="46"/>
                    </a:lnTo>
                    <a:lnTo>
                      <a:pt x="1354" y="42"/>
                    </a:lnTo>
                    <a:lnTo>
                      <a:pt x="1354" y="42"/>
                    </a:lnTo>
                    <a:close/>
                  </a:path>
                </a:pathLst>
              </a:custGeom>
              <a:gradFill>
                <a:gsLst>
                  <a:gs pos="0">
                    <a:srgbClr val="DDDDDD">
                      <a:alpha val="0"/>
                    </a:srgbClr>
                  </a:gs>
                  <a:gs pos="100000">
                    <a:srgbClr val="FFFFFF">
                      <a:lumMod val="75000"/>
                    </a:srgbClr>
                  </a:gs>
                </a:gsLst>
                <a:lin ang="5400000" scaled="0"/>
              </a:gradFill>
              <a:ln w="6350">
                <a:noFill/>
                <a:miter lim="800000"/>
                <a:headEnd/>
                <a:tailEnd/>
              </a:ln>
            </p:spPr>
            <p:txBody>
              <a:bodyPr/>
              <a:lstStyle/>
              <a:p>
                <a:pPr defTabSz="304678" eaLnBrk="0" hangingPunct="0">
                  <a:defRPr/>
                </a:pPr>
                <a:endParaRPr lang="zh-CN" altLang="en-US" sz="1200" kern="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3" name="Freeform 51">
                <a:extLst>
                  <a:ext uri="{FF2B5EF4-FFF2-40B4-BE49-F238E27FC236}">
                    <a16:creationId xmlns:a16="http://schemas.microsoft.com/office/drawing/2014/main" id="{283851A2-9917-41FA-AFA8-ACAC8D13167E}"/>
                  </a:ext>
                </a:extLst>
              </p:cNvPr>
              <p:cNvSpPr>
                <a:spLocks/>
              </p:cNvSpPr>
              <p:nvPr/>
            </p:nvSpPr>
            <p:spPr bwMode="auto">
              <a:xfrm>
                <a:off x="3292475" y="4029075"/>
                <a:ext cx="574675" cy="2482850"/>
              </a:xfrm>
              <a:custGeom>
                <a:avLst/>
                <a:gdLst/>
                <a:ahLst/>
                <a:cxnLst>
                  <a:cxn ang="0">
                    <a:pos x="142" y="22"/>
                  </a:cxn>
                  <a:cxn ang="0">
                    <a:pos x="134" y="16"/>
                  </a:cxn>
                  <a:cxn ang="0">
                    <a:pos x="114" y="8"/>
                  </a:cxn>
                  <a:cxn ang="0">
                    <a:pos x="84" y="6"/>
                  </a:cxn>
                  <a:cxn ang="0">
                    <a:pos x="44" y="18"/>
                  </a:cxn>
                  <a:cxn ang="0">
                    <a:pos x="32" y="28"/>
                  </a:cxn>
                  <a:cxn ang="0">
                    <a:pos x="8" y="58"/>
                  </a:cxn>
                  <a:cxn ang="0">
                    <a:pos x="0" y="74"/>
                  </a:cxn>
                  <a:cxn ang="0">
                    <a:pos x="38" y="154"/>
                  </a:cxn>
                  <a:cxn ang="0">
                    <a:pos x="72" y="238"/>
                  </a:cxn>
                  <a:cxn ang="0">
                    <a:pos x="102" y="324"/>
                  </a:cxn>
                  <a:cxn ang="0">
                    <a:pos x="126" y="412"/>
                  </a:cxn>
                  <a:cxn ang="0">
                    <a:pos x="146" y="502"/>
                  </a:cxn>
                  <a:cxn ang="0">
                    <a:pos x="160" y="594"/>
                  </a:cxn>
                  <a:cxn ang="0">
                    <a:pos x="168" y="688"/>
                  </a:cxn>
                  <a:cxn ang="0">
                    <a:pos x="170" y="782"/>
                  </a:cxn>
                  <a:cxn ang="0">
                    <a:pos x="170" y="830"/>
                  </a:cxn>
                  <a:cxn ang="0">
                    <a:pos x="164" y="924"/>
                  </a:cxn>
                  <a:cxn ang="0">
                    <a:pos x="152" y="1016"/>
                  </a:cxn>
                  <a:cxn ang="0">
                    <a:pos x="136" y="1108"/>
                  </a:cxn>
                  <a:cxn ang="0">
                    <a:pos x="114" y="1196"/>
                  </a:cxn>
                  <a:cxn ang="0">
                    <a:pos x="88" y="1284"/>
                  </a:cxn>
                  <a:cxn ang="0">
                    <a:pos x="56" y="1368"/>
                  </a:cxn>
                  <a:cxn ang="0">
                    <a:pos x="20" y="1450"/>
                  </a:cxn>
                  <a:cxn ang="0">
                    <a:pos x="0" y="1490"/>
                  </a:cxn>
                  <a:cxn ang="0">
                    <a:pos x="20" y="1522"/>
                  </a:cxn>
                  <a:cxn ang="0">
                    <a:pos x="44" y="1546"/>
                  </a:cxn>
                  <a:cxn ang="0">
                    <a:pos x="66" y="1554"/>
                  </a:cxn>
                  <a:cxn ang="0">
                    <a:pos x="100" y="1558"/>
                  </a:cxn>
                  <a:cxn ang="0">
                    <a:pos x="126" y="1552"/>
                  </a:cxn>
                  <a:cxn ang="0">
                    <a:pos x="142" y="1542"/>
                  </a:cxn>
                  <a:cxn ang="0">
                    <a:pos x="178" y="1564"/>
                  </a:cxn>
                  <a:cxn ang="0">
                    <a:pos x="220" y="1472"/>
                  </a:cxn>
                  <a:cxn ang="0">
                    <a:pos x="258" y="1380"/>
                  </a:cxn>
                  <a:cxn ang="0">
                    <a:pos x="290" y="1284"/>
                  </a:cxn>
                  <a:cxn ang="0">
                    <a:pos x="316" y="1186"/>
                  </a:cxn>
                  <a:cxn ang="0">
                    <a:pos x="336" y="1088"/>
                  </a:cxn>
                  <a:cxn ang="0">
                    <a:pos x="350" y="986"/>
                  </a:cxn>
                  <a:cxn ang="0">
                    <a:pos x="360" y="886"/>
                  </a:cxn>
                  <a:cxn ang="0">
                    <a:pos x="362" y="782"/>
                  </a:cxn>
                  <a:cxn ang="0">
                    <a:pos x="362" y="730"/>
                  </a:cxn>
                  <a:cxn ang="0">
                    <a:pos x="356" y="628"/>
                  </a:cxn>
                  <a:cxn ang="0">
                    <a:pos x="344" y="526"/>
                  </a:cxn>
                  <a:cxn ang="0">
                    <a:pos x="326" y="426"/>
                  </a:cxn>
                  <a:cxn ang="0">
                    <a:pos x="304" y="328"/>
                  </a:cxn>
                  <a:cxn ang="0">
                    <a:pos x="274" y="232"/>
                  </a:cxn>
                  <a:cxn ang="0">
                    <a:pos x="240" y="138"/>
                  </a:cxn>
                  <a:cxn ang="0">
                    <a:pos x="200" y="46"/>
                  </a:cxn>
                  <a:cxn ang="0">
                    <a:pos x="178" y="0"/>
                  </a:cxn>
                </a:cxnLst>
                <a:rect l="0" t="0" r="r" b="b"/>
                <a:pathLst>
                  <a:path w="362" h="1564">
                    <a:moveTo>
                      <a:pt x="178" y="0"/>
                    </a:moveTo>
                    <a:lnTo>
                      <a:pt x="142" y="22"/>
                    </a:lnTo>
                    <a:lnTo>
                      <a:pt x="142" y="22"/>
                    </a:lnTo>
                    <a:lnTo>
                      <a:pt x="134" y="16"/>
                    </a:lnTo>
                    <a:lnTo>
                      <a:pt x="126" y="12"/>
                    </a:lnTo>
                    <a:lnTo>
                      <a:pt x="114" y="8"/>
                    </a:lnTo>
                    <a:lnTo>
                      <a:pt x="100" y="6"/>
                    </a:lnTo>
                    <a:lnTo>
                      <a:pt x="84" y="6"/>
                    </a:lnTo>
                    <a:lnTo>
                      <a:pt x="66" y="10"/>
                    </a:lnTo>
                    <a:lnTo>
                      <a:pt x="44" y="18"/>
                    </a:lnTo>
                    <a:lnTo>
                      <a:pt x="44" y="18"/>
                    </a:lnTo>
                    <a:lnTo>
                      <a:pt x="32" y="28"/>
                    </a:lnTo>
                    <a:lnTo>
                      <a:pt x="20" y="42"/>
                    </a:lnTo>
                    <a:lnTo>
                      <a:pt x="8" y="58"/>
                    </a:lnTo>
                    <a:lnTo>
                      <a:pt x="0" y="74"/>
                    </a:lnTo>
                    <a:lnTo>
                      <a:pt x="0" y="74"/>
                    </a:lnTo>
                    <a:lnTo>
                      <a:pt x="20" y="114"/>
                    </a:lnTo>
                    <a:lnTo>
                      <a:pt x="38" y="154"/>
                    </a:lnTo>
                    <a:lnTo>
                      <a:pt x="56" y="196"/>
                    </a:lnTo>
                    <a:lnTo>
                      <a:pt x="72" y="238"/>
                    </a:lnTo>
                    <a:lnTo>
                      <a:pt x="88" y="280"/>
                    </a:lnTo>
                    <a:lnTo>
                      <a:pt x="102" y="324"/>
                    </a:lnTo>
                    <a:lnTo>
                      <a:pt x="114" y="368"/>
                    </a:lnTo>
                    <a:lnTo>
                      <a:pt x="126" y="412"/>
                    </a:lnTo>
                    <a:lnTo>
                      <a:pt x="136" y="456"/>
                    </a:lnTo>
                    <a:lnTo>
                      <a:pt x="146" y="502"/>
                    </a:lnTo>
                    <a:lnTo>
                      <a:pt x="152" y="548"/>
                    </a:lnTo>
                    <a:lnTo>
                      <a:pt x="160" y="594"/>
                    </a:lnTo>
                    <a:lnTo>
                      <a:pt x="164" y="640"/>
                    </a:lnTo>
                    <a:lnTo>
                      <a:pt x="168" y="688"/>
                    </a:lnTo>
                    <a:lnTo>
                      <a:pt x="170" y="734"/>
                    </a:lnTo>
                    <a:lnTo>
                      <a:pt x="170" y="782"/>
                    </a:lnTo>
                    <a:lnTo>
                      <a:pt x="170" y="782"/>
                    </a:lnTo>
                    <a:lnTo>
                      <a:pt x="170" y="830"/>
                    </a:lnTo>
                    <a:lnTo>
                      <a:pt x="168" y="876"/>
                    </a:lnTo>
                    <a:lnTo>
                      <a:pt x="164" y="924"/>
                    </a:lnTo>
                    <a:lnTo>
                      <a:pt x="160" y="970"/>
                    </a:lnTo>
                    <a:lnTo>
                      <a:pt x="152" y="1016"/>
                    </a:lnTo>
                    <a:lnTo>
                      <a:pt x="146" y="1062"/>
                    </a:lnTo>
                    <a:lnTo>
                      <a:pt x="136" y="1108"/>
                    </a:lnTo>
                    <a:lnTo>
                      <a:pt x="126" y="1152"/>
                    </a:lnTo>
                    <a:lnTo>
                      <a:pt x="114" y="1196"/>
                    </a:lnTo>
                    <a:lnTo>
                      <a:pt x="102" y="1240"/>
                    </a:lnTo>
                    <a:lnTo>
                      <a:pt x="88" y="1284"/>
                    </a:lnTo>
                    <a:lnTo>
                      <a:pt x="72" y="1326"/>
                    </a:lnTo>
                    <a:lnTo>
                      <a:pt x="56" y="1368"/>
                    </a:lnTo>
                    <a:lnTo>
                      <a:pt x="38" y="1410"/>
                    </a:lnTo>
                    <a:lnTo>
                      <a:pt x="20" y="1450"/>
                    </a:lnTo>
                    <a:lnTo>
                      <a:pt x="0" y="1490"/>
                    </a:lnTo>
                    <a:lnTo>
                      <a:pt x="0" y="1490"/>
                    </a:lnTo>
                    <a:lnTo>
                      <a:pt x="8" y="1506"/>
                    </a:lnTo>
                    <a:lnTo>
                      <a:pt x="20" y="1522"/>
                    </a:lnTo>
                    <a:lnTo>
                      <a:pt x="32" y="1536"/>
                    </a:lnTo>
                    <a:lnTo>
                      <a:pt x="44" y="1546"/>
                    </a:lnTo>
                    <a:lnTo>
                      <a:pt x="44" y="1546"/>
                    </a:lnTo>
                    <a:lnTo>
                      <a:pt x="66" y="1554"/>
                    </a:lnTo>
                    <a:lnTo>
                      <a:pt x="84" y="1558"/>
                    </a:lnTo>
                    <a:lnTo>
                      <a:pt x="100" y="1558"/>
                    </a:lnTo>
                    <a:lnTo>
                      <a:pt x="114" y="1556"/>
                    </a:lnTo>
                    <a:lnTo>
                      <a:pt x="126" y="1552"/>
                    </a:lnTo>
                    <a:lnTo>
                      <a:pt x="134" y="1548"/>
                    </a:lnTo>
                    <a:lnTo>
                      <a:pt x="142" y="1542"/>
                    </a:lnTo>
                    <a:lnTo>
                      <a:pt x="178" y="1564"/>
                    </a:lnTo>
                    <a:lnTo>
                      <a:pt x="178" y="1564"/>
                    </a:lnTo>
                    <a:lnTo>
                      <a:pt x="200" y="1518"/>
                    </a:lnTo>
                    <a:lnTo>
                      <a:pt x="220" y="1472"/>
                    </a:lnTo>
                    <a:lnTo>
                      <a:pt x="240" y="1426"/>
                    </a:lnTo>
                    <a:lnTo>
                      <a:pt x="258" y="1380"/>
                    </a:lnTo>
                    <a:lnTo>
                      <a:pt x="274" y="1332"/>
                    </a:lnTo>
                    <a:lnTo>
                      <a:pt x="290" y="1284"/>
                    </a:lnTo>
                    <a:lnTo>
                      <a:pt x="304" y="1236"/>
                    </a:lnTo>
                    <a:lnTo>
                      <a:pt x="316" y="1186"/>
                    </a:lnTo>
                    <a:lnTo>
                      <a:pt x="326" y="1138"/>
                    </a:lnTo>
                    <a:lnTo>
                      <a:pt x="336" y="1088"/>
                    </a:lnTo>
                    <a:lnTo>
                      <a:pt x="344" y="1038"/>
                    </a:lnTo>
                    <a:lnTo>
                      <a:pt x="350" y="986"/>
                    </a:lnTo>
                    <a:lnTo>
                      <a:pt x="356" y="936"/>
                    </a:lnTo>
                    <a:lnTo>
                      <a:pt x="360" y="886"/>
                    </a:lnTo>
                    <a:lnTo>
                      <a:pt x="362" y="834"/>
                    </a:lnTo>
                    <a:lnTo>
                      <a:pt x="362" y="782"/>
                    </a:lnTo>
                    <a:lnTo>
                      <a:pt x="362" y="782"/>
                    </a:lnTo>
                    <a:lnTo>
                      <a:pt x="362" y="730"/>
                    </a:lnTo>
                    <a:lnTo>
                      <a:pt x="360" y="678"/>
                    </a:lnTo>
                    <a:lnTo>
                      <a:pt x="356" y="628"/>
                    </a:lnTo>
                    <a:lnTo>
                      <a:pt x="350" y="578"/>
                    </a:lnTo>
                    <a:lnTo>
                      <a:pt x="344" y="526"/>
                    </a:lnTo>
                    <a:lnTo>
                      <a:pt x="336" y="476"/>
                    </a:lnTo>
                    <a:lnTo>
                      <a:pt x="326" y="426"/>
                    </a:lnTo>
                    <a:lnTo>
                      <a:pt x="316" y="378"/>
                    </a:lnTo>
                    <a:lnTo>
                      <a:pt x="304" y="328"/>
                    </a:lnTo>
                    <a:lnTo>
                      <a:pt x="290" y="280"/>
                    </a:lnTo>
                    <a:lnTo>
                      <a:pt x="274" y="232"/>
                    </a:lnTo>
                    <a:lnTo>
                      <a:pt x="258" y="184"/>
                    </a:lnTo>
                    <a:lnTo>
                      <a:pt x="240" y="138"/>
                    </a:lnTo>
                    <a:lnTo>
                      <a:pt x="220" y="92"/>
                    </a:lnTo>
                    <a:lnTo>
                      <a:pt x="200" y="46"/>
                    </a:lnTo>
                    <a:lnTo>
                      <a:pt x="178" y="0"/>
                    </a:lnTo>
                    <a:lnTo>
                      <a:pt x="178" y="0"/>
                    </a:lnTo>
                    <a:close/>
                  </a:path>
                </a:pathLst>
              </a:custGeom>
              <a:gradFill>
                <a:gsLst>
                  <a:gs pos="0">
                    <a:srgbClr val="DDDDDD">
                      <a:alpha val="0"/>
                    </a:srgbClr>
                  </a:gs>
                  <a:gs pos="100000">
                    <a:srgbClr val="FFFFFF">
                      <a:lumMod val="75000"/>
                    </a:srgbClr>
                  </a:gs>
                </a:gsLst>
                <a:lin ang="5400000" scaled="0"/>
              </a:gradFill>
              <a:ln w="6350">
                <a:noFill/>
                <a:miter lim="800000"/>
                <a:headEnd/>
                <a:tailEnd/>
              </a:ln>
            </p:spPr>
            <p:txBody>
              <a:bodyPr/>
              <a:lstStyle/>
              <a:p>
                <a:pPr defTabSz="304678" eaLnBrk="0" hangingPunct="0">
                  <a:defRPr/>
                </a:pPr>
                <a:endParaRPr lang="zh-CN" altLang="en-US" sz="1200" kern="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4" name="Freeform 52">
                <a:extLst>
                  <a:ext uri="{FF2B5EF4-FFF2-40B4-BE49-F238E27FC236}">
                    <a16:creationId xmlns:a16="http://schemas.microsoft.com/office/drawing/2014/main" id="{ABAD299A-8088-4426-A317-0E15C8314A1F}"/>
                  </a:ext>
                </a:extLst>
              </p:cNvPr>
              <p:cNvSpPr>
                <a:spLocks/>
              </p:cNvSpPr>
              <p:nvPr/>
            </p:nvSpPr>
            <p:spPr bwMode="auto">
              <a:xfrm>
                <a:off x="1184275" y="6600825"/>
                <a:ext cx="2228850" cy="1428750"/>
              </a:xfrm>
              <a:custGeom>
                <a:avLst/>
                <a:gdLst/>
                <a:ahLst/>
                <a:cxnLst>
                  <a:cxn ang="0">
                    <a:pos x="1322" y="12"/>
                  </a:cxn>
                  <a:cxn ang="0">
                    <a:pos x="1290" y="2"/>
                  </a:cxn>
                  <a:cxn ang="0">
                    <a:pos x="1252" y="0"/>
                  </a:cxn>
                  <a:cxn ang="0">
                    <a:pos x="1226" y="38"/>
                  </a:cxn>
                  <a:cxn ang="0">
                    <a:pos x="1172" y="112"/>
                  </a:cxn>
                  <a:cxn ang="0">
                    <a:pos x="1114" y="182"/>
                  </a:cxn>
                  <a:cxn ang="0">
                    <a:pos x="1054" y="248"/>
                  </a:cxn>
                  <a:cxn ang="0">
                    <a:pos x="988" y="310"/>
                  </a:cxn>
                  <a:cxn ang="0">
                    <a:pos x="918" y="370"/>
                  </a:cxn>
                  <a:cxn ang="0">
                    <a:pos x="846" y="424"/>
                  </a:cxn>
                  <a:cxn ang="0">
                    <a:pos x="772" y="474"/>
                  </a:cxn>
                  <a:cxn ang="0">
                    <a:pos x="692" y="520"/>
                  </a:cxn>
                  <a:cxn ang="0">
                    <a:pos x="612" y="562"/>
                  </a:cxn>
                  <a:cxn ang="0">
                    <a:pos x="528" y="600"/>
                  </a:cxn>
                  <a:cxn ang="0">
                    <a:pos x="440" y="630"/>
                  </a:cxn>
                  <a:cxn ang="0">
                    <a:pos x="352" y="658"/>
                  </a:cxn>
                  <a:cxn ang="0">
                    <a:pos x="260" y="680"/>
                  </a:cxn>
                  <a:cxn ang="0">
                    <a:pos x="168" y="696"/>
                  </a:cxn>
                  <a:cxn ang="0">
                    <a:pos x="74" y="706"/>
                  </a:cxn>
                  <a:cxn ang="0">
                    <a:pos x="26" y="708"/>
                  </a:cxn>
                  <a:cxn ang="0">
                    <a:pos x="8" y="742"/>
                  </a:cxn>
                  <a:cxn ang="0">
                    <a:pos x="0" y="776"/>
                  </a:cxn>
                  <a:cxn ang="0">
                    <a:pos x="2" y="798"/>
                  </a:cxn>
                  <a:cxn ang="0">
                    <a:pos x="16" y="830"/>
                  </a:cxn>
                  <a:cxn ang="0">
                    <a:pos x="34" y="850"/>
                  </a:cxn>
                  <a:cxn ang="0">
                    <a:pos x="50" y="858"/>
                  </a:cxn>
                  <a:cxn ang="0">
                    <a:pos x="50" y="900"/>
                  </a:cxn>
                  <a:cxn ang="0">
                    <a:pos x="210" y="884"/>
                  </a:cxn>
                  <a:cxn ang="0">
                    <a:pos x="364" y="854"/>
                  </a:cxn>
                  <a:cxn ang="0">
                    <a:pos x="516" y="810"/>
                  </a:cxn>
                  <a:cxn ang="0">
                    <a:pos x="662" y="752"/>
                  </a:cxn>
                  <a:cxn ang="0">
                    <a:pos x="802" y="680"/>
                  </a:cxn>
                  <a:cxn ang="0">
                    <a:pos x="936" y="598"/>
                  </a:cxn>
                  <a:cxn ang="0">
                    <a:pos x="1062" y="502"/>
                  </a:cxn>
                  <a:cxn ang="0">
                    <a:pos x="1180" y="392"/>
                  </a:cxn>
                  <a:cxn ang="0">
                    <a:pos x="1242" y="328"/>
                  </a:cxn>
                  <a:cxn ang="0">
                    <a:pos x="1354" y="190"/>
                  </a:cxn>
                  <a:cxn ang="0">
                    <a:pos x="1368" y="98"/>
                  </a:cxn>
                  <a:cxn ang="0">
                    <a:pos x="1370" y="88"/>
                  </a:cxn>
                  <a:cxn ang="0">
                    <a:pos x="1366" y="68"/>
                  </a:cxn>
                  <a:cxn ang="0">
                    <a:pos x="1354" y="40"/>
                  </a:cxn>
                  <a:cxn ang="0">
                    <a:pos x="1322" y="12"/>
                  </a:cxn>
                </a:cxnLst>
                <a:rect l="0" t="0" r="r" b="b"/>
                <a:pathLst>
                  <a:path w="1404" h="900">
                    <a:moveTo>
                      <a:pt x="1322" y="12"/>
                    </a:moveTo>
                    <a:lnTo>
                      <a:pt x="1322" y="12"/>
                    </a:lnTo>
                    <a:lnTo>
                      <a:pt x="1306" y="6"/>
                    </a:lnTo>
                    <a:lnTo>
                      <a:pt x="1290" y="2"/>
                    </a:lnTo>
                    <a:lnTo>
                      <a:pt x="1270" y="0"/>
                    </a:lnTo>
                    <a:lnTo>
                      <a:pt x="1252" y="0"/>
                    </a:lnTo>
                    <a:lnTo>
                      <a:pt x="1252" y="0"/>
                    </a:lnTo>
                    <a:lnTo>
                      <a:pt x="1226" y="38"/>
                    </a:lnTo>
                    <a:lnTo>
                      <a:pt x="1200" y="76"/>
                    </a:lnTo>
                    <a:lnTo>
                      <a:pt x="1172" y="112"/>
                    </a:lnTo>
                    <a:lnTo>
                      <a:pt x="1144" y="146"/>
                    </a:lnTo>
                    <a:lnTo>
                      <a:pt x="1114" y="182"/>
                    </a:lnTo>
                    <a:lnTo>
                      <a:pt x="1084" y="216"/>
                    </a:lnTo>
                    <a:lnTo>
                      <a:pt x="1054" y="248"/>
                    </a:lnTo>
                    <a:lnTo>
                      <a:pt x="1020" y="280"/>
                    </a:lnTo>
                    <a:lnTo>
                      <a:pt x="988" y="310"/>
                    </a:lnTo>
                    <a:lnTo>
                      <a:pt x="954" y="340"/>
                    </a:lnTo>
                    <a:lnTo>
                      <a:pt x="918" y="370"/>
                    </a:lnTo>
                    <a:lnTo>
                      <a:pt x="884" y="398"/>
                    </a:lnTo>
                    <a:lnTo>
                      <a:pt x="846" y="424"/>
                    </a:lnTo>
                    <a:lnTo>
                      <a:pt x="810" y="450"/>
                    </a:lnTo>
                    <a:lnTo>
                      <a:pt x="772" y="474"/>
                    </a:lnTo>
                    <a:lnTo>
                      <a:pt x="732" y="498"/>
                    </a:lnTo>
                    <a:lnTo>
                      <a:pt x="692" y="520"/>
                    </a:lnTo>
                    <a:lnTo>
                      <a:pt x="652" y="542"/>
                    </a:lnTo>
                    <a:lnTo>
                      <a:pt x="612" y="562"/>
                    </a:lnTo>
                    <a:lnTo>
                      <a:pt x="570" y="582"/>
                    </a:lnTo>
                    <a:lnTo>
                      <a:pt x="528" y="600"/>
                    </a:lnTo>
                    <a:lnTo>
                      <a:pt x="484" y="616"/>
                    </a:lnTo>
                    <a:lnTo>
                      <a:pt x="440" y="630"/>
                    </a:lnTo>
                    <a:lnTo>
                      <a:pt x="396" y="644"/>
                    </a:lnTo>
                    <a:lnTo>
                      <a:pt x="352" y="658"/>
                    </a:lnTo>
                    <a:lnTo>
                      <a:pt x="306" y="670"/>
                    </a:lnTo>
                    <a:lnTo>
                      <a:pt x="260" y="680"/>
                    </a:lnTo>
                    <a:lnTo>
                      <a:pt x="214" y="688"/>
                    </a:lnTo>
                    <a:lnTo>
                      <a:pt x="168" y="696"/>
                    </a:lnTo>
                    <a:lnTo>
                      <a:pt x="120" y="702"/>
                    </a:lnTo>
                    <a:lnTo>
                      <a:pt x="74" y="706"/>
                    </a:lnTo>
                    <a:lnTo>
                      <a:pt x="26" y="708"/>
                    </a:lnTo>
                    <a:lnTo>
                      <a:pt x="26" y="708"/>
                    </a:lnTo>
                    <a:lnTo>
                      <a:pt x="16" y="726"/>
                    </a:lnTo>
                    <a:lnTo>
                      <a:pt x="8" y="742"/>
                    </a:lnTo>
                    <a:lnTo>
                      <a:pt x="2" y="760"/>
                    </a:lnTo>
                    <a:lnTo>
                      <a:pt x="0" y="776"/>
                    </a:lnTo>
                    <a:lnTo>
                      <a:pt x="0" y="776"/>
                    </a:lnTo>
                    <a:lnTo>
                      <a:pt x="2" y="798"/>
                    </a:lnTo>
                    <a:lnTo>
                      <a:pt x="8" y="816"/>
                    </a:lnTo>
                    <a:lnTo>
                      <a:pt x="16" y="830"/>
                    </a:lnTo>
                    <a:lnTo>
                      <a:pt x="26" y="842"/>
                    </a:lnTo>
                    <a:lnTo>
                      <a:pt x="34" y="850"/>
                    </a:lnTo>
                    <a:lnTo>
                      <a:pt x="42" y="854"/>
                    </a:lnTo>
                    <a:lnTo>
                      <a:pt x="50" y="858"/>
                    </a:lnTo>
                    <a:lnTo>
                      <a:pt x="50" y="900"/>
                    </a:lnTo>
                    <a:lnTo>
                      <a:pt x="50" y="900"/>
                    </a:lnTo>
                    <a:lnTo>
                      <a:pt x="130" y="894"/>
                    </a:lnTo>
                    <a:lnTo>
                      <a:pt x="210" y="884"/>
                    </a:lnTo>
                    <a:lnTo>
                      <a:pt x="288" y="870"/>
                    </a:lnTo>
                    <a:lnTo>
                      <a:pt x="364" y="854"/>
                    </a:lnTo>
                    <a:lnTo>
                      <a:pt x="440" y="832"/>
                    </a:lnTo>
                    <a:lnTo>
                      <a:pt x="516" y="810"/>
                    </a:lnTo>
                    <a:lnTo>
                      <a:pt x="590" y="782"/>
                    </a:lnTo>
                    <a:lnTo>
                      <a:pt x="662" y="752"/>
                    </a:lnTo>
                    <a:lnTo>
                      <a:pt x="732" y="718"/>
                    </a:lnTo>
                    <a:lnTo>
                      <a:pt x="802" y="680"/>
                    </a:lnTo>
                    <a:lnTo>
                      <a:pt x="870" y="640"/>
                    </a:lnTo>
                    <a:lnTo>
                      <a:pt x="936" y="598"/>
                    </a:lnTo>
                    <a:lnTo>
                      <a:pt x="1000" y="550"/>
                    </a:lnTo>
                    <a:lnTo>
                      <a:pt x="1062" y="502"/>
                    </a:lnTo>
                    <a:lnTo>
                      <a:pt x="1122" y="448"/>
                    </a:lnTo>
                    <a:lnTo>
                      <a:pt x="1180" y="392"/>
                    </a:lnTo>
                    <a:lnTo>
                      <a:pt x="1180" y="392"/>
                    </a:lnTo>
                    <a:lnTo>
                      <a:pt x="1242" y="328"/>
                    </a:lnTo>
                    <a:lnTo>
                      <a:pt x="1300" y="260"/>
                    </a:lnTo>
                    <a:lnTo>
                      <a:pt x="1354" y="190"/>
                    </a:lnTo>
                    <a:lnTo>
                      <a:pt x="1404" y="118"/>
                    </a:lnTo>
                    <a:lnTo>
                      <a:pt x="1368" y="98"/>
                    </a:lnTo>
                    <a:lnTo>
                      <a:pt x="1368" y="98"/>
                    </a:lnTo>
                    <a:lnTo>
                      <a:pt x="1370" y="88"/>
                    </a:lnTo>
                    <a:lnTo>
                      <a:pt x="1368" y="80"/>
                    </a:lnTo>
                    <a:lnTo>
                      <a:pt x="1366" y="68"/>
                    </a:lnTo>
                    <a:lnTo>
                      <a:pt x="1362" y="54"/>
                    </a:lnTo>
                    <a:lnTo>
                      <a:pt x="1354" y="40"/>
                    </a:lnTo>
                    <a:lnTo>
                      <a:pt x="1340" y="26"/>
                    </a:lnTo>
                    <a:lnTo>
                      <a:pt x="1322" y="12"/>
                    </a:lnTo>
                    <a:lnTo>
                      <a:pt x="1322" y="12"/>
                    </a:lnTo>
                    <a:close/>
                  </a:path>
                </a:pathLst>
              </a:custGeom>
              <a:gradFill>
                <a:gsLst>
                  <a:gs pos="0">
                    <a:srgbClr val="DDDDDD">
                      <a:alpha val="0"/>
                    </a:srgbClr>
                  </a:gs>
                  <a:gs pos="100000">
                    <a:srgbClr val="FFFFFF">
                      <a:lumMod val="75000"/>
                    </a:srgbClr>
                  </a:gs>
                </a:gsLst>
                <a:lin ang="5400000" scaled="0"/>
              </a:gradFill>
              <a:ln w="6350">
                <a:noFill/>
                <a:miter lim="800000"/>
                <a:headEnd/>
                <a:tailEnd/>
              </a:ln>
            </p:spPr>
            <p:txBody>
              <a:bodyPr/>
              <a:lstStyle/>
              <a:p>
                <a:pPr defTabSz="304678" eaLnBrk="0" hangingPunct="0">
                  <a:defRPr/>
                </a:pPr>
                <a:endParaRPr lang="zh-CN" altLang="en-US" sz="1200" kern="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5" name="Freeform 53">
                <a:extLst>
                  <a:ext uri="{FF2B5EF4-FFF2-40B4-BE49-F238E27FC236}">
                    <a16:creationId xmlns:a16="http://schemas.microsoft.com/office/drawing/2014/main" id="{5FB18058-E808-4B90-B40A-AC237C581829}"/>
                  </a:ext>
                </a:extLst>
              </p:cNvPr>
              <p:cNvSpPr>
                <a:spLocks/>
              </p:cNvSpPr>
              <p:nvPr/>
            </p:nvSpPr>
            <p:spPr bwMode="auto">
              <a:xfrm>
                <a:off x="-1203325" y="6600825"/>
                <a:ext cx="2228850" cy="1428750"/>
              </a:xfrm>
              <a:custGeom>
                <a:avLst/>
                <a:gdLst/>
                <a:ahLst/>
                <a:cxnLst>
                  <a:cxn ang="0">
                    <a:pos x="152" y="0"/>
                  </a:cxn>
                  <a:cxn ang="0">
                    <a:pos x="114" y="2"/>
                  </a:cxn>
                  <a:cxn ang="0">
                    <a:pos x="82" y="12"/>
                  </a:cxn>
                  <a:cxn ang="0">
                    <a:pos x="64" y="26"/>
                  </a:cxn>
                  <a:cxn ang="0">
                    <a:pos x="42" y="54"/>
                  </a:cxn>
                  <a:cxn ang="0">
                    <a:pos x="36" y="80"/>
                  </a:cxn>
                  <a:cxn ang="0">
                    <a:pos x="36" y="98"/>
                  </a:cxn>
                  <a:cxn ang="0">
                    <a:pos x="0" y="118"/>
                  </a:cxn>
                  <a:cxn ang="0">
                    <a:pos x="104" y="260"/>
                  </a:cxn>
                  <a:cxn ang="0">
                    <a:pos x="224" y="392"/>
                  </a:cxn>
                  <a:cxn ang="0">
                    <a:pos x="282" y="448"/>
                  </a:cxn>
                  <a:cxn ang="0">
                    <a:pos x="404" y="550"/>
                  </a:cxn>
                  <a:cxn ang="0">
                    <a:pos x="534" y="640"/>
                  </a:cxn>
                  <a:cxn ang="0">
                    <a:pos x="672" y="718"/>
                  </a:cxn>
                  <a:cxn ang="0">
                    <a:pos x="814" y="782"/>
                  </a:cxn>
                  <a:cxn ang="0">
                    <a:pos x="964" y="832"/>
                  </a:cxn>
                  <a:cxn ang="0">
                    <a:pos x="1116" y="870"/>
                  </a:cxn>
                  <a:cxn ang="0">
                    <a:pos x="1274" y="894"/>
                  </a:cxn>
                  <a:cxn ang="0">
                    <a:pos x="1354" y="858"/>
                  </a:cxn>
                  <a:cxn ang="0">
                    <a:pos x="1362" y="854"/>
                  </a:cxn>
                  <a:cxn ang="0">
                    <a:pos x="1378" y="842"/>
                  </a:cxn>
                  <a:cxn ang="0">
                    <a:pos x="1396" y="816"/>
                  </a:cxn>
                  <a:cxn ang="0">
                    <a:pos x="1404" y="776"/>
                  </a:cxn>
                  <a:cxn ang="0">
                    <a:pos x="1402" y="760"/>
                  </a:cxn>
                  <a:cxn ang="0">
                    <a:pos x="1388" y="726"/>
                  </a:cxn>
                  <a:cxn ang="0">
                    <a:pos x="1378" y="708"/>
                  </a:cxn>
                  <a:cxn ang="0">
                    <a:pos x="1284" y="702"/>
                  </a:cxn>
                  <a:cxn ang="0">
                    <a:pos x="1190" y="688"/>
                  </a:cxn>
                  <a:cxn ang="0">
                    <a:pos x="1098" y="670"/>
                  </a:cxn>
                  <a:cxn ang="0">
                    <a:pos x="1008" y="644"/>
                  </a:cxn>
                  <a:cxn ang="0">
                    <a:pos x="920" y="616"/>
                  </a:cxn>
                  <a:cxn ang="0">
                    <a:pos x="834" y="582"/>
                  </a:cxn>
                  <a:cxn ang="0">
                    <a:pos x="752" y="542"/>
                  </a:cxn>
                  <a:cxn ang="0">
                    <a:pos x="672" y="498"/>
                  </a:cxn>
                  <a:cxn ang="0">
                    <a:pos x="594" y="450"/>
                  </a:cxn>
                  <a:cxn ang="0">
                    <a:pos x="520" y="398"/>
                  </a:cxn>
                  <a:cxn ang="0">
                    <a:pos x="450" y="340"/>
                  </a:cxn>
                  <a:cxn ang="0">
                    <a:pos x="384" y="280"/>
                  </a:cxn>
                  <a:cxn ang="0">
                    <a:pos x="320" y="216"/>
                  </a:cxn>
                  <a:cxn ang="0">
                    <a:pos x="260" y="146"/>
                  </a:cxn>
                  <a:cxn ang="0">
                    <a:pos x="204" y="76"/>
                  </a:cxn>
                  <a:cxn ang="0">
                    <a:pos x="152" y="0"/>
                  </a:cxn>
                </a:cxnLst>
                <a:rect l="0" t="0" r="r" b="b"/>
                <a:pathLst>
                  <a:path w="1404" h="900">
                    <a:moveTo>
                      <a:pt x="152" y="0"/>
                    </a:moveTo>
                    <a:lnTo>
                      <a:pt x="152" y="0"/>
                    </a:lnTo>
                    <a:lnTo>
                      <a:pt x="134" y="0"/>
                    </a:lnTo>
                    <a:lnTo>
                      <a:pt x="114" y="2"/>
                    </a:lnTo>
                    <a:lnTo>
                      <a:pt x="98" y="6"/>
                    </a:lnTo>
                    <a:lnTo>
                      <a:pt x="82" y="12"/>
                    </a:lnTo>
                    <a:lnTo>
                      <a:pt x="82" y="12"/>
                    </a:lnTo>
                    <a:lnTo>
                      <a:pt x="64" y="26"/>
                    </a:lnTo>
                    <a:lnTo>
                      <a:pt x="50" y="40"/>
                    </a:lnTo>
                    <a:lnTo>
                      <a:pt x="42" y="54"/>
                    </a:lnTo>
                    <a:lnTo>
                      <a:pt x="38" y="68"/>
                    </a:lnTo>
                    <a:lnTo>
                      <a:pt x="36" y="80"/>
                    </a:lnTo>
                    <a:lnTo>
                      <a:pt x="34" y="88"/>
                    </a:lnTo>
                    <a:lnTo>
                      <a:pt x="36" y="98"/>
                    </a:lnTo>
                    <a:lnTo>
                      <a:pt x="0" y="118"/>
                    </a:lnTo>
                    <a:lnTo>
                      <a:pt x="0" y="118"/>
                    </a:lnTo>
                    <a:lnTo>
                      <a:pt x="50" y="190"/>
                    </a:lnTo>
                    <a:lnTo>
                      <a:pt x="104" y="260"/>
                    </a:lnTo>
                    <a:lnTo>
                      <a:pt x="162" y="328"/>
                    </a:lnTo>
                    <a:lnTo>
                      <a:pt x="224" y="392"/>
                    </a:lnTo>
                    <a:lnTo>
                      <a:pt x="224" y="392"/>
                    </a:lnTo>
                    <a:lnTo>
                      <a:pt x="282" y="448"/>
                    </a:lnTo>
                    <a:lnTo>
                      <a:pt x="342" y="502"/>
                    </a:lnTo>
                    <a:lnTo>
                      <a:pt x="404" y="550"/>
                    </a:lnTo>
                    <a:lnTo>
                      <a:pt x="468" y="598"/>
                    </a:lnTo>
                    <a:lnTo>
                      <a:pt x="534" y="640"/>
                    </a:lnTo>
                    <a:lnTo>
                      <a:pt x="602" y="680"/>
                    </a:lnTo>
                    <a:lnTo>
                      <a:pt x="672" y="718"/>
                    </a:lnTo>
                    <a:lnTo>
                      <a:pt x="742" y="752"/>
                    </a:lnTo>
                    <a:lnTo>
                      <a:pt x="814" y="782"/>
                    </a:lnTo>
                    <a:lnTo>
                      <a:pt x="888" y="810"/>
                    </a:lnTo>
                    <a:lnTo>
                      <a:pt x="964" y="832"/>
                    </a:lnTo>
                    <a:lnTo>
                      <a:pt x="1040" y="854"/>
                    </a:lnTo>
                    <a:lnTo>
                      <a:pt x="1116" y="870"/>
                    </a:lnTo>
                    <a:lnTo>
                      <a:pt x="1194" y="884"/>
                    </a:lnTo>
                    <a:lnTo>
                      <a:pt x="1274" y="894"/>
                    </a:lnTo>
                    <a:lnTo>
                      <a:pt x="1354" y="900"/>
                    </a:lnTo>
                    <a:lnTo>
                      <a:pt x="1354" y="858"/>
                    </a:lnTo>
                    <a:lnTo>
                      <a:pt x="1354" y="858"/>
                    </a:lnTo>
                    <a:lnTo>
                      <a:pt x="1362" y="854"/>
                    </a:lnTo>
                    <a:lnTo>
                      <a:pt x="1370" y="850"/>
                    </a:lnTo>
                    <a:lnTo>
                      <a:pt x="1378" y="842"/>
                    </a:lnTo>
                    <a:lnTo>
                      <a:pt x="1388" y="830"/>
                    </a:lnTo>
                    <a:lnTo>
                      <a:pt x="1396" y="816"/>
                    </a:lnTo>
                    <a:lnTo>
                      <a:pt x="1402" y="798"/>
                    </a:lnTo>
                    <a:lnTo>
                      <a:pt x="1404" y="776"/>
                    </a:lnTo>
                    <a:lnTo>
                      <a:pt x="1404" y="776"/>
                    </a:lnTo>
                    <a:lnTo>
                      <a:pt x="1402" y="760"/>
                    </a:lnTo>
                    <a:lnTo>
                      <a:pt x="1396" y="742"/>
                    </a:lnTo>
                    <a:lnTo>
                      <a:pt x="1388" y="726"/>
                    </a:lnTo>
                    <a:lnTo>
                      <a:pt x="1378" y="708"/>
                    </a:lnTo>
                    <a:lnTo>
                      <a:pt x="1378" y="708"/>
                    </a:lnTo>
                    <a:lnTo>
                      <a:pt x="1330" y="706"/>
                    </a:lnTo>
                    <a:lnTo>
                      <a:pt x="1284" y="702"/>
                    </a:lnTo>
                    <a:lnTo>
                      <a:pt x="1236" y="696"/>
                    </a:lnTo>
                    <a:lnTo>
                      <a:pt x="1190" y="688"/>
                    </a:lnTo>
                    <a:lnTo>
                      <a:pt x="1144" y="680"/>
                    </a:lnTo>
                    <a:lnTo>
                      <a:pt x="1098" y="670"/>
                    </a:lnTo>
                    <a:lnTo>
                      <a:pt x="1052" y="658"/>
                    </a:lnTo>
                    <a:lnTo>
                      <a:pt x="1008" y="644"/>
                    </a:lnTo>
                    <a:lnTo>
                      <a:pt x="964" y="630"/>
                    </a:lnTo>
                    <a:lnTo>
                      <a:pt x="920" y="616"/>
                    </a:lnTo>
                    <a:lnTo>
                      <a:pt x="876" y="600"/>
                    </a:lnTo>
                    <a:lnTo>
                      <a:pt x="834" y="582"/>
                    </a:lnTo>
                    <a:lnTo>
                      <a:pt x="792" y="562"/>
                    </a:lnTo>
                    <a:lnTo>
                      <a:pt x="752" y="542"/>
                    </a:lnTo>
                    <a:lnTo>
                      <a:pt x="712" y="520"/>
                    </a:lnTo>
                    <a:lnTo>
                      <a:pt x="672" y="498"/>
                    </a:lnTo>
                    <a:lnTo>
                      <a:pt x="632" y="474"/>
                    </a:lnTo>
                    <a:lnTo>
                      <a:pt x="594" y="450"/>
                    </a:lnTo>
                    <a:lnTo>
                      <a:pt x="558" y="424"/>
                    </a:lnTo>
                    <a:lnTo>
                      <a:pt x="520" y="398"/>
                    </a:lnTo>
                    <a:lnTo>
                      <a:pt x="486" y="370"/>
                    </a:lnTo>
                    <a:lnTo>
                      <a:pt x="450" y="340"/>
                    </a:lnTo>
                    <a:lnTo>
                      <a:pt x="416" y="310"/>
                    </a:lnTo>
                    <a:lnTo>
                      <a:pt x="384" y="280"/>
                    </a:lnTo>
                    <a:lnTo>
                      <a:pt x="350" y="248"/>
                    </a:lnTo>
                    <a:lnTo>
                      <a:pt x="320" y="216"/>
                    </a:lnTo>
                    <a:lnTo>
                      <a:pt x="290" y="182"/>
                    </a:lnTo>
                    <a:lnTo>
                      <a:pt x="260" y="146"/>
                    </a:lnTo>
                    <a:lnTo>
                      <a:pt x="232" y="112"/>
                    </a:lnTo>
                    <a:lnTo>
                      <a:pt x="204" y="76"/>
                    </a:lnTo>
                    <a:lnTo>
                      <a:pt x="178" y="38"/>
                    </a:lnTo>
                    <a:lnTo>
                      <a:pt x="152" y="0"/>
                    </a:lnTo>
                    <a:lnTo>
                      <a:pt x="152" y="0"/>
                    </a:lnTo>
                    <a:close/>
                  </a:path>
                </a:pathLst>
              </a:custGeom>
              <a:gradFill>
                <a:gsLst>
                  <a:gs pos="0">
                    <a:srgbClr val="DDDDDD">
                      <a:alpha val="0"/>
                    </a:srgbClr>
                  </a:gs>
                  <a:gs pos="100000">
                    <a:srgbClr val="FFFFFF">
                      <a:lumMod val="75000"/>
                    </a:srgbClr>
                  </a:gs>
                </a:gsLst>
                <a:lin ang="5400000" scaled="0"/>
              </a:gradFill>
              <a:ln w="6350">
                <a:noFill/>
                <a:miter lim="800000"/>
                <a:headEnd/>
                <a:tailEnd/>
              </a:ln>
            </p:spPr>
            <p:txBody>
              <a:bodyPr/>
              <a:lstStyle/>
              <a:p>
                <a:pPr defTabSz="304678" eaLnBrk="0" hangingPunct="0">
                  <a:defRPr/>
                </a:pPr>
                <a:endParaRPr lang="zh-CN" altLang="en-US" sz="1200" kern="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6" name="Freeform 54">
                <a:extLst>
                  <a:ext uri="{FF2B5EF4-FFF2-40B4-BE49-F238E27FC236}">
                    <a16:creationId xmlns:a16="http://schemas.microsoft.com/office/drawing/2014/main" id="{50ADF634-2A24-422F-A052-6188B3EF26C0}"/>
                  </a:ext>
                </a:extLst>
              </p:cNvPr>
              <p:cNvSpPr>
                <a:spLocks/>
              </p:cNvSpPr>
              <p:nvPr/>
            </p:nvSpPr>
            <p:spPr bwMode="auto">
              <a:xfrm>
                <a:off x="-1657350" y="4029075"/>
                <a:ext cx="574675" cy="2482850"/>
              </a:xfrm>
              <a:custGeom>
                <a:avLst/>
                <a:gdLst/>
                <a:ahLst/>
                <a:cxnLst>
                  <a:cxn ang="0">
                    <a:pos x="362" y="1490"/>
                  </a:cxn>
                  <a:cxn ang="0">
                    <a:pos x="324" y="1410"/>
                  </a:cxn>
                  <a:cxn ang="0">
                    <a:pos x="290" y="1326"/>
                  </a:cxn>
                  <a:cxn ang="0">
                    <a:pos x="260" y="1240"/>
                  </a:cxn>
                  <a:cxn ang="0">
                    <a:pos x="236" y="1152"/>
                  </a:cxn>
                  <a:cxn ang="0">
                    <a:pos x="216" y="1062"/>
                  </a:cxn>
                  <a:cxn ang="0">
                    <a:pos x="202" y="970"/>
                  </a:cxn>
                  <a:cxn ang="0">
                    <a:pos x="194" y="876"/>
                  </a:cxn>
                  <a:cxn ang="0">
                    <a:pos x="192" y="782"/>
                  </a:cxn>
                  <a:cxn ang="0">
                    <a:pos x="192" y="734"/>
                  </a:cxn>
                  <a:cxn ang="0">
                    <a:pos x="198" y="640"/>
                  </a:cxn>
                  <a:cxn ang="0">
                    <a:pos x="210" y="548"/>
                  </a:cxn>
                  <a:cxn ang="0">
                    <a:pos x="226" y="456"/>
                  </a:cxn>
                  <a:cxn ang="0">
                    <a:pos x="248" y="368"/>
                  </a:cxn>
                  <a:cxn ang="0">
                    <a:pos x="274" y="280"/>
                  </a:cxn>
                  <a:cxn ang="0">
                    <a:pos x="306" y="196"/>
                  </a:cxn>
                  <a:cxn ang="0">
                    <a:pos x="342" y="114"/>
                  </a:cxn>
                  <a:cxn ang="0">
                    <a:pos x="362" y="74"/>
                  </a:cxn>
                  <a:cxn ang="0">
                    <a:pos x="342" y="42"/>
                  </a:cxn>
                  <a:cxn ang="0">
                    <a:pos x="318" y="18"/>
                  </a:cxn>
                  <a:cxn ang="0">
                    <a:pos x="296" y="10"/>
                  </a:cxn>
                  <a:cxn ang="0">
                    <a:pos x="262" y="6"/>
                  </a:cxn>
                  <a:cxn ang="0">
                    <a:pos x="236" y="12"/>
                  </a:cxn>
                  <a:cxn ang="0">
                    <a:pos x="220" y="22"/>
                  </a:cxn>
                  <a:cxn ang="0">
                    <a:pos x="184" y="0"/>
                  </a:cxn>
                  <a:cxn ang="0">
                    <a:pos x="142" y="92"/>
                  </a:cxn>
                  <a:cxn ang="0">
                    <a:pos x="104" y="184"/>
                  </a:cxn>
                  <a:cxn ang="0">
                    <a:pos x="72" y="280"/>
                  </a:cxn>
                  <a:cxn ang="0">
                    <a:pos x="46" y="378"/>
                  </a:cxn>
                  <a:cxn ang="0">
                    <a:pos x="26" y="476"/>
                  </a:cxn>
                  <a:cxn ang="0">
                    <a:pos x="12" y="578"/>
                  </a:cxn>
                  <a:cxn ang="0">
                    <a:pos x="2" y="678"/>
                  </a:cxn>
                  <a:cxn ang="0">
                    <a:pos x="0" y="782"/>
                  </a:cxn>
                  <a:cxn ang="0">
                    <a:pos x="0" y="834"/>
                  </a:cxn>
                  <a:cxn ang="0">
                    <a:pos x="6" y="936"/>
                  </a:cxn>
                  <a:cxn ang="0">
                    <a:pos x="18" y="1038"/>
                  </a:cxn>
                  <a:cxn ang="0">
                    <a:pos x="36" y="1138"/>
                  </a:cxn>
                  <a:cxn ang="0">
                    <a:pos x="58" y="1236"/>
                  </a:cxn>
                  <a:cxn ang="0">
                    <a:pos x="88" y="1332"/>
                  </a:cxn>
                  <a:cxn ang="0">
                    <a:pos x="122" y="1426"/>
                  </a:cxn>
                  <a:cxn ang="0">
                    <a:pos x="162" y="1518"/>
                  </a:cxn>
                  <a:cxn ang="0">
                    <a:pos x="220" y="1542"/>
                  </a:cxn>
                  <a:cxn ang="0">
                    <a:pos x="228" y="1548"/>
                  </a:cxn>
                  <a:cxn ang="0">
                    <a:pos x="248" y="1556"/>
                  </a:cxn>
                  <a:cxn ang="0">
                    <a:pos x="278" y="1558"/>
                  </a:cxn>
                  <a:cxn ang="0">
                    <a:pos x="318" y="1546"/>
                  </a:cxn>
                  <a:cxn ang="0">
                    <a:pos x="330" y="1536"/>
                  </a:cxn>
                  <a:cxn ang="0">
                    <a:pos x="354" y="1506"/>
                  </a:cxn>
                  <a:cxn ang="0">
                    <a:pos x="362" y="1490"/>
                  </a:cxn>
                </a:cxnLst>
                <a:rect l="0" t="0" r="r" b="b"/>
                <a:pathLst>
                  <a:path w="362" h="1564">
                    <a:moveTo>
                      <a:pt x="362" y="1490"/>
                    </a:moveTo>
                    <a:lnTo>
                      <a:pt x="362" y="1490"/>
                    </a:lnTo>
                    <a:lnTo>
                      <a:pt x="342" y="1450"/>
                    </a:lnTo>
                    <a:lnTo>
                      <a:pt x="324" y="1410"/>
                    </a:lnTo>
                    <a:lnTo>
                      <a:pt x="306" y="1368"/>
                    </a:lnTo>
                    <a:lnTo>
                      <a:pt x="290" y="1326"/>
                    </a:lnTo>
                    <a:lnTo>
                      <a:pt x="274" y="1284"/>
                    </a:lnTo>
                    <a:lnTo>
                      <a:pt x="260" y="1240"/>
                    </a:lnTo>
                    <a:lnTo>
                      <a:pt x="248" y="1196"/>
                    </a:lnTo>
                    <a:lnTo>
                      <a:pt x="236" y="1152"/>
                    </a:lnTo>
                    <a:lnTo>
                      <a:pt x="226" y="1108"/>
                    </a:lnTo>
                    <a:lnTo>
                      <a:pt x="216" y="1062"/>
                    </a:lnTo>
                    <a:lnTo>
                      <a:pt x="210" y="1016"/>
                    </a:lnTo>
                    <a:lnTo>
                      <a:pt x="202" y="970"/>
                    </a:lnTo>
                    <a:lnTo>
                      <a:pt x="198" y="924"/>
                    </a:lnTo>
                    <a:lnTo>
                      <a:pt x="194" y="876"/>
                    </a:lnTo>
                    <a:lnTo>
                      <a:pt x="192" y="830"/>
                    </a:lnTo>
                    <a:lnTo>
                      <a:pt x="192" y="782"/>
                    </a:lnTo>
                    <a:lnTo>
                      <a:pt x="192" y="782"/>
                    </a:lnTo>
                    <a:lnTo>
                      <a:pt x="192" y="734"/>
                    </a:lnTo>
                    <a:lnTo>
                      <a:pt x="194" y="688"/>
                    </a:lnTo>
                    <a:lnTo>
                      <a:pt x="198" y="640"/>
                    </a:lnTo>
                    <a:lnTo>
                      <a:pt x="202" y="594"/>
                    </a:lnTo>
                    <a:lnTo>
                      <a:pt x="210" y="548"/>
                    </a:lnTo>
                    <a:lnTo>
                      <a:pt x="216" y="502"/>
                    </a:lnTo>
                    <a:lnTo>
                      <a:pt x="226" y="456"/>
                    </a:lnTo>
                    <a:lnTo>
                      <a:pt x="236" y="412"/>
                    </a:lnTo>
                    <a:lnTo>
                      <a:pt x="248" y="368"/>
                    </a:lnTo>
                    <a:lnTo>
                      <a:pt x="260" y="324"/>
                    </a:lnTo>
                    <a:lnTo>
                      <a:pt x="274" y="280"/>
                    </a:lnTo>
                    <a:lnTo>
                      <a:pt x="290" y="238"/>
                    </a:lnTo>
                    <a:lnTo>
                      <a:pt x="306" y="196"/>
                    </a:lnTo>
                    <a:lnTo>
                      <a:pt x="324" y="154"/>
                    </a:lnTo>
                    <a:lnTo>
                      <a:pt x="342" y="114"/>
                    </a:lnTo>
                    <a:lnTo>
                      <a:pt x="362" y="74"/>
                    </a:lnTo>
                    <a:lnTo>
                      <a:pt x="362" y="74"/>
                    </a:lnTo>
                    <a:lnTo>
                      <a:pt x="354" y="58"/>
                    </a:lnTo>
                    <a:lnTo>
                      <a:pt x="342" y="42"/>
                    </a:lnTo>
                    <a:lnTo>
                      <a:pt x="330" y="28"/>
                    </a:lnTo>
                    <a:lnTo>
                      <a:pt x="318" y="18"/>
                    </a:lnTo>
                    <a:lnTo>
                      <a:pt x="318" y="18"/>
                    </a:lnTo>
                    <a:lnTo>
                      <a:pt x="296" y="10"/>
                    </a:lnTo>
                    <a:lnTo>
                      <a:pt x="278" y="6"/>
                    </a:lnTo>
                    <a:lnTo>
                      <a:pt x="262" y="6"/>
                    </a:lnTo>
                    <a:lnTo>
                      <a:pt x="248" y="8"/>
                    </a:lnTo>
                    <a:lnTo>
                      <a:pt x="236" y="12"/>
                    </a:lnTo>
                    <a:lnTo>
                      <a:pt x="228" y="16"/>
                    </a:lnTo>
                    <a:lnTo>
                      <a:pt x="220" y="22"/>
                    </a:lnTo>
                    <a:lnTo>
                      <a:pt x="184" y="0"/>
                    </a:lnTo>
                    <a:lnTo>
                      <a:pt x="184" y="0"/>
                    </a:lnTo>
                    <a:lnTo>
                      <a:pt x="162" y="46"/>
                    </a:lnTo>
                    <a:lnTo>
                      <a:pt x="142" y="92"/>
                    </a:lnTo>
                    <a:lnTo>
                      <a:pt x="122" y="138"/>
                    </a:lnTo>
                    <a:lnTo>
                      <a:pt x="104" y="184"/>
                    </a:lnTo>
                    <a:lnTo>
                      <a:pt x="88" y="232"/>
                    </a:lnTo>
                    <a:lnTo>
                      <a:pt x="72" y="280"/>
                    </a:lnTo>
                    <a:lnTo>
                      <a:pt x="58" y="328"/>
                    </a:lnTo>
                    <a:lnTo>
                      <a:pt x="46" y="378"/>
                    </a:lnTo>
                    <a:lnTo>
                      <a:pt x="36" y="426"/>
                    </a:lnTo>
                    <a:lnTo>
                      <a:pt x="26" y="476"/>
                    </a:lnTo>
                    <a:lnTo>
                      <a:pt x="18" y="526"/>
                    </a:lnTo>
                    <a:lnTo>
                      <a:pt x="12" y="578"/>
                    </a:lnTo>
                    <a:lnTo>
                      <a:pt x="6" y="628"/>
                    </a:lnTo>
                    <a:lnTo>
                      <a:pt x="2" y="678"/>
                    </a:lnTo>
                    <a:lnTo>
                      <a:pt x="0" y="730"/>
                    </a:lnTo>
                    <a:lnTo>
                      <a:pt x="0" y="782"/>
                    </a:lnTo>
                    <a:lnTo>
                      <a:pt x="0" y="782"/>
                    </a:lnTo>
                    <a:lnTo>
                      <a:pt x="0" y="834"/>
                    </a:lnTo>
                    <a:lnTo>
                      <a:pt x="2" y="886"/>
                    </a:lnTo>
                    <a:lnTo>
                      <a:pt x="6" y="936"/>
                    </a:lnTo>
                    <a:lnTo>
                      <a:pt x="12" y="986"/>
                    </a:lnTo>
                    <a:lnTo>
                      <a:pt x="18" y="1038"/>
                    </a:lnTo>
                    <a:lnTo>
                      <a:pt x="26" y="1088"/>
                    </a:lnTo>
                    <a:lnTo>
                      <a:pt x="36" y="1138"/>
                    </a:lnTo>
                    <a:lnTo>
                      <a:pt x="46" y="1186"/>
                    </a:lnTo>
                    <a:lnTo>
                      <a:pt x="58" y="1236"/>
                    </a:lnTo>
                    <a:lnTo>
                      <a:pt x="72" y="1284"/>
                    </a:lnTo>
                    <a:lnTo>
                      <a:pt x="88" y="1332"/>
                    </a:lnTo>
                    <a:lnTo>
                      <a:pt x="104" y="1380"/>
                    </a:lnTo>
                    <a:lnTo>
                      <a:pt x="122" y="1426"/>
                    </a:lnTo>
                    <a:lnTo>
                      <a:pt x="142" y="1472"/>
                    </a:lnTo>
                    <a:lnTo>
                      <a:pt x="162" y="1518"/>
                    </a:lnTo>
                    <a:lnTo>
                      <a:pt x="184" y="1564"/>
                    </a:lnTo>
                    <a:lnTo>
                      <a:pt x="220" y="1542"/>
                    </a:lnTo>
                    <a:lnTo>
                      <a:pt x="220" y="1542"/>
                    </a:lnTo>
                    <a:lnTo>
                      <a:pt x="228" y="1548"/>
                    </a:lnTo>
                    <a:lnTo>
                      <a:pt x="236" y="1552"/>
                    </a:lnTo>
                    <a:lnTo>
                      <a:pt x="248" y="1556"/>
                    </a:lnTo>
                    <a:lnTo>
                      <a:pt x="262" y="1558"/>
                    </a:lnTo>
                    <a:lnTo>
                      <a:pt x="278" y="1558"/>
                    </a:lnTo>
                    <a:lnTo>
                      <a:pt x="296" y="1554"/>
                    </a:lnTo>
                    <a:lnTo>
                      <a:pt x="318" y="1546"/>
                    </a:lnTo>
                    <a:lnTo>
                      <a:pt x="318" y="1546"/>
                    </a:lnTo>
                    <a:lnTo>
                      <a:pt x="330" y="1536"/>
                    </a:lnTo>
                    <a:lnTo>
                      <a:pt x="342" y="1522"/>
                    </a:lnTo>
                    <a:lnTo>
                      <a:pt x="354" y="1506"/>
                    </a:lnTo>
                    <a:lnTo>
                      <a:pt x="362" y="1490"/>
                    </a:lnTo>
                    <a:lnTo>
                      <a:pt x="362" y="1490"/>
                    </a:lnTo>
                    <a:close/>
                  </a:path>
                </a:pathLst>
              </a:custGeom>
              <a:gradFill>
                <a:gsLst>
                  <a:gs pos="0">
                    <a:srgbClr val="DDDDDD">
                      <a:alpha val="0"/>
                    </a:srgbClr>
                  </a:gs>
                  <a:gs pos="100000">
                    <a:srgbClr val="FFFFFF">
                      <a:lumMod val="75000"/>
                    </a:srgbClr>
                  </a:gs>
                </a:gsLst>
                <a:lin ang="5400000" scaled="0"/>
              </a:gradFill>
              <a:ln w="6350">
                <a:noFill/>
                <a:miter lim="800000"/>
                <a:headEnd/>
                <a:tailEnd/>
              </a:ln>
            </p:spPr>
            <p:txBody>
              <a:bodyPr/>
              <a:lstStyle/>
              <a:p>
                <a:pPr defTabSz="304678" eaLnBrk="0" hangingPunct="0">
                  <a:defRPr/>
                </a:pPr>
                <a:endParaRPr lang="zh-CN" altLang="en-US" sz="1200" kern="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53" name="椭圆 152">
              <a:extLst>
                <a:ext uri="{FF2B5EF4-FFF2-40B4-BE49-F238E27FC236}">
                  <a16:creationId xmlns:a16="http://schemas.microsoft.com/office/drawing/2014/main" id="{5E210888-E9A9-43CD-B0D4-0BD514AED2F0}"/>
                </a:ext>
              </a:extLst>
            </p:cNvPr>
            <p:cNvSpPr/>
            <p:nvPr/>
          </p:nvSpPr>
          <p:spPr>
            <a:xfrm>
              <a:off x="5153500" y="4934316"/>
              <a:ext cx="4766211" cy="1120240"/>
            </a:xfrm>
            <a:prstGeom prst="ellipse">
              <a:avLst/>
            </a:prstGeom>
            <a:gradFill>
              <a:gsLst>
                <a:gs pos="0">
                  <a:srgbClr val="DDDDDD">
                    <a:alpha val="0"/>
                  </a:srgbClr>
                </a:gs>
                <a:gs pos="100000">
                  <a:srgbClr val="FFFFFF">
                    <a:lumMod val="75000"/>
                  </a:srgbClr>
                </a:gs>
              </a:gsLst>
              <a:lin ang="5400000" scaled="0"/>
            </a:gradFill>
            <a:ln w="6350">
              <a:noFill/>
              <a:miter lim="800000"/>
              <a:headEnd/>
              <a:tailEnd/>
            </a:ln>
          </p:spPr>
          <p:txBody>
            <a:bodyPr/>
            <a:lstStyle/>
            <a:p>
              <a:pPr defTabSz="304678" eaLnBrk="0" hangingPunct="0">
                <a:defRPr/>
              </a:pPr>
              <a:endParaRPr lang="zh-CN" altLang="en-US" sz="1200" kern="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54" name="组合 339">
              <a:extLst>
                <a:ext uri="{FF2B5EF4-FFF2-40B4-BE49-F238E27FC236}">
                  <a16:creationId xmlns:a16="http://schemas.microsoft.com/office/drawing/2014/main" id="{DDFC7592-E9E5-47C0-91BA-1224F50B1756}"/>
                </a:ext>
              </a:extLst>
            </p:cNvPr>
            <p:cNvGrpSpPr/>
            <p:nvPr/>
          </p:nvGrpSpPr>
          <p:grpSpPr>
            <a:xfrm>
              <a:off x="4684943" y="4704424"/>
              <a:ext cx="5833239" cy="1569378"/>
              <a:chOff x="-15297091" y="-10797376"/>
              <a:chExt cx="7829491" cy="8229606"/>
            </a:xfrm>
            <a:solidFill>
              <a:srgbClr val="00B0F0"/>
            </a:solidFill>
          </p:grpSpPr>
          <p:sp>
            <p:nvSpPr>
              <p:cNvPr id="158" name="Freeform 32">
                <a:extLst>
                  <a:ext uri="{FF2B5EF4-FFF2-40B4-BE49-F238E27FC236}">
                    <a16:creationId xmlns:a16="http://schemas.microsoft.com/office/drawing/2014/main" id="{BDB40210-DA37-4394-BD70-529891FC264D}"/>
                  </a:ext>
                </a:extLst>
              </p:cNvPr>
              <p:cNvSpPr>
                <a:spLocks noEditPoints="1"/>
              </p:cNvSpPr>
              <p:nvPr/>
            </p:nvSpPr>
            <p:spPr bwMode="auto">
              <a:xfrm>
                <a:off x="-15297091" y="-10797376"/>
                <a:ext cx="7829491" cy="8229606"/>
              </a:xfrm>
              <a:custGeom>
                <a:avLst/>
                <a:gdLst/>
                <a:ahLst/>
                <a:cxnLst>
                  <a:cxn ang="0">
                    <a:pos x="2464" y="4990"/>
                  </a:cxn>
                  <a:cxn ang="0">
                    <a:pos x="2306" y="5168"/>
                  </a:cxn>
                  <a:cxn ang="0">
                    <a:pos x="2182" y="5152"/>
                  </a:cxn>
                  <a:cxn ang="0">
                    <a:pos x="3050" y="5144"/>
                  </a:cxn>
                  <a:cxn ang="0">
                    <a:pos x="3220" y="5108"/>
                  </a:cxn>
                  <a:cxn ang="0">
                    <a:pos x="3284" y="4892"/>
                  </a:cxn>
                  <a:cxn ang="0">
                    <a:pos x="3482" y="5028"/>
                  </a:cxn>
                  <a:cxn ang="0">
                    <a:pos x="1680" y="4814"/>
                  </a:cxn>
                  <a:cxn ang="0">
                    <a:pos x="1532" y="4746"/>
                  </a:cxn>
                  <a:cxn ang="0">
                    <a:pos x="1336" y="4862"/>
                  </a:cxn>
                  <a:cxn ang="0">
                    <a:pos x="3888" y="4838"/>
                  </a:cxn>
                  <a:cxn ang="0">
                    <a:pos x="4034" y="4746"/>
                  </a:cxn>
                  <a:cxn ang="0">
                    <a:pos x="4040" y="4506"/>
                  </a:cxn>
                  <a:cxn ang="0">
                    <a:pos x="4130" y="4434"/>
                  </a:cxn>
                  <a:cxn ang="0">
                    <a:pos x="852" y="4514"/>
                  </a:cxn>
                  <a:cxn ang="0">
                    <a:pos x="864" y="4258"/>
                  </a:cxn>
                  <a:cxn ang="0">
                    <a:pos x="626" y="4282"/>
                  </a:cxn>
                  <a:cxn ang="0">
                    <a:pos x="546" y="4186"/>
                  </a:cxn>
                  <a:cxn ang="0">
                    <a:pos x="4664" y="4150"/>
                  </a:cxn>
                  <a:cxn ang="0">
                    <a:pos x="4764" y="4006"/>
                  </a:cxn>
                  <a:cxn ang="0">
                    <a:pos x="4664" y="3804"/>
                  </a:cxn>
                  <a:cxn ang="0">
                    <a:pos x="4902" y="3770"/>
                  </a:cxn>
                  <a:cxn ang="0">
                    <a:pos x="410" y="3596"/>
                  </a:cxn>
                  <a:cxn ang="0">
                    <a:pos x="348" y="3448"/>
                  </a:cxn>
                  <a:cxn ang="0">
                    <a:pos x="128" y="3398"/>
                  </a:cxn>
                  <a:cxn ang="0">
                    <a:pos x="5072" y="3354"/>
                  </a:cxn>
                  <a:cxn ang="0">
                    <a:pos x="5116" y="3184"/>
                  </a:cxn>
                  <a:cxn ang="0">
                    <a:pos x="4958" y="3006"/>
                  </a:cxn>
                  <a:cxn ang="0">
                    <a:pos x="4974" y="2892"/>
                  </a:cxn>
                  <a:cxn ang="0">
                    <a:pos x="8" y="2814"/>
                  </a:cxn>
                  <a:cxn ang="0">
                    <a:pos x="192" y="2636"/>
                  </a:cxn>
                  <a:cxn ang="0">
                    <a:pos x="0" y="2516"/>
                  </a:cxn>
                  <a:cxn ang="0">
                    <a:pos x="200" y="2382"/>
                  </a:cxn>
                  <a:cxn ang="0">
                    <a:pos x="5170" y="2322"/>
                  </a:cxn>
                  <a:cxn ang="0">
                    <a:pos x="5148" y="2150"/>
                  </a:cxn>
                  <a:cxn ang="0">
                    <a:pos x="4936" y="2070"/>
                  </a:cxn>
                  <a:cxn ang="0">
                    <a:pos x="272" y="1974"/>
                  </a:cxn>
                  <a:cxn ang="0">
                    <a:pos x="318" y="1820"/>
                  </a:cxn>
                  <a:cxn ang="0">
                    <a:pos x="188" y="1618"/>
                  </a:cxn>
                  <a:cxn ang="0">
                    <a:pos x="238" y="1502"/>
                  </a:cxn>
                  <a:cxn ang="0">
                    <a:pos x="4754" y="1548"/>
                  </a:cxn>
                  <a:cxn ang="0">
                    <a:pos x="4846" y="1310"/>
                  </a:cxn>
                  <a:cxn ang="0">
                    <a:pos x="4608" y="1288"/>
                  </a:cxn>
                  <a:cxn ang="0">
                    <a:pos x="4542" y="1192"/>
                  </a:cxn>
                  <a:cxn ang="0">
                    <a:pos x="702" y="1112"/>
                  </a:cxn>
                  <a:cxn ang="0">
                    <a:pos x="806" y="988"/>
                  </a:cxn>
                  <a:cxn ang="0">
                    <a:pos x="748" y="770"/>
                  </a:cxn>
                  <a:cxn ang="0">
                    <a:pos x="984" y="808"/>
                  </a:cxn>
                  <a:cxn ang="0">
                    <a:pos x="4298" y="638"/>
                  </a:cxn>
                  <a:cxn ang="0">
                    <a:pos x="4162" y="528"/>
                  </a:cxn>
                  <a:cxn ang="0">
                    <a:pos x="3952" y="614"/>
                  </a:cxn>
                  <a:cxn ang="0">
                    <a:pos x="1316" y="558"/>
                  </a:cxn>
                  <a:cxn ang="0">
                    <a:pos x="1454" y="478"/>
                  </a:cxn>
                  <a:cxn ang="0">
                    <a:pos x="1496" y="242"/>
                  </a:cxn>
                  <a:cxn ang="0">
                    <a:pos x="1610" y="192"/>
                  </a:cxn>
                  <a:cxn ang="0">
                    <a:pos x="3464" y="354"/>
                  </a:cxn>
                  <a:cxn ang="0">
                    <a:pos x="3368" y="118"/>
                  </a:cxn>
                  <a:cxn ang="0">
                    <a:pos x="3178" y="264"/>
                  </a:cxn>
                  <a:cxn ang="0">
                    <a:pos x="3064" y="238"/>
                  </a:cxn>
                  <a:cxn ang="0">
                    <a:pos x="2216" y="220"/>
                  </a:cxn>
                  <a:cxn ang="0">
                    <a:pos x="2376" y="202"/>
                  </a:cxn>
                  <a:cxn ang="0">
                    <a:pos x="2482" y="2"/>
                  </a:cxn>
                </a:cxnLst>
                <a:rect l="0" t="0" r="r" b="b"/>
                <a:pathLst>
                  <a:path w="5184" h="5184">
                    <a:moveTo>
                      <a:pt x="2604" y="5184"/>
                    </a:moveTo>
                    <a:lnTo>
                      <a:pt x="2602" y="4992"/>
                    </a:lnTo>
                    <a:lnTo>
                      <a:pt x="2602" y="4992"/>
                    </a:lnTo>
                    <a:lnTo>
                      <a:pt x="2626" y="4992"/>
                    </a:lnTo>
                    <a:lnTo>
                      <a:pt x="2628" y="5184"/>
                    </a:lnTo>
                    <a:lnTo>
                      <a:pt x="2628" y="5184"/>
                    </a:lnTo>
                    <a:lnTo>
                      <a:pt x="2604" y="5184"/>
                    </a:lnTo>
                    <a:lnTo>
                      <a:pt x="2604" y="5184"/>
                    </a:lnTo>
                    <a:close/>
                    <a:moveTo>
                      <a:pt x="2478" y="5182"/>
                    </a:moveTo>
                    <a:lnTo>
                      <a:pt x="2478" y="5182"/>
                    </a:lnTo>
                    <a:lnTo>
                      <a:pt x="2454" y="5180"/>
                    </a:lnTo>
                    <a:lnTo>
                      <a:pt x="2464" y="4990"/>
                    </a:lnTo>
                    <a:lnTo>
                      <a:pt x="2464" y="4990"/>
                    </a:lnTo>
                    <a:lnTo>
                      <a:pt x="2488" y="4990"/>
                    </a:lnTo>
                    <a:lnTo>
                      <a:pt x="2478" y="5182"/>
                    </a:lnTo>
                    <a:close/>
                    <a:moveTo>
                      <a:pt x="2752" y="5180"/>
                    </a:moveTo>
                    <a:lnTo>
                      <a:pt x="2740" y="4988"/>
                    </a:lnTo>
                    <a:lnTo>
                      <a:pt x="2740" y="4988"/>
                    </a:lnTo>
                    <a:lnTo>
                      <a:pt x="2764" y="4986"/>
                    </a:lnTo>
                    <a:lnTo>
                      <a:pt x="2778" y="5178"/>
                    </a:lnTo>
                    <a:lnTo>
                      <a:pt x="2778" y="5178"/>
                    </a:lnTo>
                    <a:lnTo>
                      <a:pt x="2752" y="5180"/>
                    </a:lnTo>
                    <a:lnTo>
                      <a:pt x="2752" y="5180"/>
                    </a:lnTo>
                    <a:close/>
                    <a:moveTo>
                      <a:pt x="2330" y="5172"/>
                    </a:moveTo>
                    <a:lnTo>
                      <a:pt x="2330" y="5172"/>
                    </a:lnTo>
                    <a:lnTo>
                      <a:pt x="2306" y="5168"/>
                    </a:lnTo>
                    <a:lnTo>
                      <a:pt x="2326" y="4978"/>
                    </a:lnTo>
                    <a:lnTo>
                      <a:pt x="2326" y="4978"/>
                    </a:lnTo>
                    <a:lnTo>
                      <a:pt x="2350" y="4980"/>
                    </a:lnTo>
                    <a:lnTo>
                      <a:pt x="2330" y="5172"/>
                    </a:lnTo>
                    <a:close/>
                    <a:moveTo>
                      <a:pt x="2902" y="5166"/>
                    </a:moveTo>
                    <a:lnTo>
                      <a:pt x="2878" y="4976"/>
                    </a:lnTo>
                    <a:lnTo>
                      <a:pt x="2878" y="4976"/>
                    </a:lnTo>
                    <a:lnTo>
                      <a:pt x="2902" y="4972"/>
                    </a:lnTo>
                    <a:lnTo>
                      <a:pt x="2926" y="5164"/>
                    </a:lnTo>
                    <a:lnTo>
                      <a:pt x="2926" y="5164"/>
                    </a:lnTo>
                    <a:lnTo>
                      <a:pt x="2902" y="5166"/>
                    </a:lnTo>
                    <a:lnTo>
                      <a:pt x="2902" y="5166"/>
                    </a:lnTo>
                    <a:close/>
                    <a:moveTo>
                      <a:pt x="2182" y="5152"/>
                    </a:moveTo>
                    <a:lnTo>
                      <a:pt x="2182" y="5152"/>
                    </a:lnTo>
                    <a:lnTo>
                      <a:pt x="2158" y="5148"/>
                    </a:lnTo>
                    <a:lnTo>
                      <a:pt x="2190" y="4958"/>
                    </a:lnTo>
                    <a:lnTo>
                      <a:pt x="2190" y="4958"/>
                    </a:lnTo>
                    <a:lnTo>
                      <a:pt x="2212" y="4962"/>
                    </a:lnTo>
                    <a:lnTo>
                      <a:pt x="2182" y="5152"/>
                    </a:lnTo>
                    <a:close/>
                    <a:moveTo>
                      <a:pt x="3050" y="5144"/>
                    </a:moveTo>
                    <a:lnTo>
                      <a:pt x="3016" y="4956"/>
                    </a:lnTo>
                    <a:lnTo>
                      <a:pt x="3016" y="4956"/>
                    </a:lnTo>
                    <a:lnTo>
                      <a:pt x="3038" y="4952"/>
                    </a:lnTo>
                    <a:lnTo>
                      <a:pt x="3074" y="5140"/>
                    </a:lnTo>
                    <a:lnTo>
                      <a:pt x="3074" y="5140"/>
                    </a:lnTo>
                    <a:lnTo>
                      <a:pt x="3050" y="5144"/>
                    </a:lnTo>
                    <a:lnTo>
                      <a:pt x="3050" y="5144"/>
                    </a:lnTo>
                    <a:close/>
                    <a:moveTo>
                      <a:pt x="2034" y="5124"/>
                    </a:moveTo>
                    <a:lnTo>
                      <a:pt x="2034" y="5124"/>
                    </a:lnTo>
                    <a:lnTo>
                      <a:pt x="2010" y="5120"/>
                    </a:lnTo>
                    <a:lnTo>
                      <a:pt x="2054" y="4932"/>
                    </a:lnTo>
                    <a:lnTo>
                      <a:pt x="2054" y="4932"/>
                    </a:lnTo>
                    <a:lnTo>
                      <a:pt x="2076" y="4938"/>
                    </a:lnTo>
                    <a:lnTo>
                      <a:pt x="2034" y="5124"/>
                    </a:lnTo>
                    <a:close/>
                    <a:moveTo>
                      <a:pt x="3196" y="5114"/>
                    </a:moveTo>
                    <a:lnTo>
                      <a:pt x="3152" y="4928"/>
                    </a:lnTo>
                    <a:lnTo>
                      <a:pt x="3152" y="4928"/>
                    </a:lnTo>
                    <a:lnTo>
                      <a:pt x="3174" y="4922"/>
                    </a:lnTo>
                    <a:lnTo>
                      <a:pt x="3220" y="5108"/>
                    </a:lnTo>
                    <a:lnTo>
                      <a:pt x="3220" y="5108"/>
                    </a:lnTo>
                    <a:lnTo>
                      <a:pt x="3196" y="5114"/>
                    </a:lnTo>
                    <a:lnTo>
                      <a:pt x="3196" y="5114"/>
                    </a:lnTo>
                    <a:close/>
                    <a:moveTo>
                      <a:pt x="1890" y="5088"/>
                    </a:moveTo>
                    <a:lnTo>
                      <a:pt x="1890" y="5088"/>
                    </a:lnTo>
                    <a:lnTo>
                      <a:pt x="1866" y="5082"/>
                    </a:lnTo>
                    <a:lnTo>
                      <a:pt x="1920" y="4898"/>
                    </a:lnTo>
                    <a:lnTo>
                      <a:pt x="1920" y="4898"/>
                    </a:lnTo>
                    <a:lnTo>
                      <a:pt x="1942" y="4904"/>
                    </a:lnTo>
                    <a:lnTo>
                      <a:pt x="1890" y="5088"/>
                    </a:lnTo>
                    <a:close/>
                    <a:moveTo>
                      <a:pt x="3340" y="5074"/>
                    </a:moveTo>
                    <a:lnTo>
                      <a:pt x="3284" y="4892"/>
                    </a:lnTo>
                    <a:lnTo>
                      <a:pt x="3284" y="4892"/>
                    </a:lnTo>
                    <a:lnTo>
                      <a:pt x="3306" y="4884"/>
                    </a:lnTo>
                    <a:lnTo>
                      <a:pt x="3364" y="5068"/>
                    </a:lnTo>
                    <a:lnTo>
                      <a:pt x="3364" y="5068"/>
                    </a:lnTo>
                    <a:lnTo>
                      <a:pt x="3340" y="5074"/>
                    </a:lnTo>
                    <a:lnTo>
                      <a:pt x="3340" y="5074"/>
                    </a:lnTo>
                    <a:close/>
                    <a:moveTo>
                      <a:pt x="1748" y="5044"/>
                    </a:moveTo>
                    <a:lnTo>
                      <a:pt x="1748" y="5044"/>
                    </a:lnTo>
                    <a:lnTo>
                      <a:pt x="1724" y="5036"/>
                    </a:lnTo>
                    <a:lnTo>
                      <a:pt x="1788" y="4854"/>
                    </a:lnTo>
                    <a:lnTo>
                      <a:pt x="1788" y="4854"/>
                    </a:lnTo>
                    <a:lnTo>
                      <a:pt x="1810" y="4862"/>
                    </a:lnTo>
                    <a:lnTo>
                      <a:pt x="1748" y="5044"/>
                    </a:lnTo>
                    <a:close/>
                    <a:moveTo>
                      <a:pt x="3482" y="5028"/>
                    </a:moveTo>
                    <a:lnTo>
                      <a:pt x="3416" y="4848"/>
                    </a:lnTo>
                    <a:lnTo>
                      <a:pt x="3416" y="4848"/>
                    </a:lnTo>
                    <a:lnTo>
                      <a:pt x="3438" y="4840"/>
                    </a:lnTo>
                    <a:lnTo>
                      <a:pt x="3506" y="5020"/>
                    </a:lnTo>
                    <a:lnTo>
                      <a:pt x="3506" y="5020"/>
                    </a:lnTo>
                    <a:lnTo>
                      <a:pt x="3482" y="5028"/>
                    </a:lnTo>
                    <a:lnTo>
                      <a:pt x="3482" y="5028"/>
                    </a:lnTo>
                    <a:close/>
                    <a:moveTo>
                      <a:pt x="1606" y="4990"/>
                    </a:moveTo>
                    <a:lnTo>
                      <a:pt x="1606" y="4990"/>
                    </a:lnTo>
                    <a:lnTo>
                      <a:pt x="1584" y="4982"/>
                    </a:lnTo>
                    <a:lnTo>
                      <a:pt x="1658" y="4804"/>
                    </a:lnTo>
                    <a:lnTo>
                      <a:pt x="1658" y="4804"/>
                    </a:lnTo>
                    <a:lnTo>
                      <a:pt x="1680" y="4814"/>
                    </a:lnTo>
                    <a:lnTo>
                      <a:pt x="1606" y="4990"/>
                    </a:lnTo>
                    <a:close/>
                    <a:moveTo>
                      <a:pt x="3620" y="4972"/>
                    </a:moveTo>
                    <a:lnTo>
                      <a:pt x="3544" y="4796"/>
                    </a:lnTo>
                    <a:lnTo>
                      <a:pt x="3544" y="4796"/>
                    </a:lnTo>
                    <a:lnTo>
                      <a:pt x="3566" y="4788"/>
                    </a:lnTo>
                    <a:lnTo>
                      <a:pt x="3644" y="4962"/>
                    </a:lnTo>
                    <a:lnTo>
                      <a:pt x="3644" y="4962"/>
                    </a:lnTo>
                    <a:lnTo>
                      <a:pt x="3620" y="4972"/>
                    </a:lnTo>
                    <a:lnTo>
                      <a:pt x="3620" y="4972"/>
                    </a:lnTo>
                    <a:close/>
                    <a:moveTo>
                      <a:pt x="1470" y="4930"/>
                    </a:moveTo>
                    <a:lnTo>
                      <a:pt x="1470" y="4930"/>
                    </a:lnTo>
                    <a:lnTo>
                      <a:pt x="1448" y="4918"/>
                    </a:lnTo>
                    <a:lnTo>
                      <a:pt x="1532" y="4746"/>
                    </a:lnTo>
                    <a:lnTo>
                      <a:pt x="1532" y="4746"/>
                    </a:lnTo>
                    <a:lnTo>
                      <a:pt x="1554" y="4756"/>
                    </a:lnTo>
                    <a:lnTo>
                      <a:pt x="1470" y="4930"/>
                    </a:lnTo>
                    <a:close/>
                    <a:moveTo>
                      <a:pt x="3756" y="4910"/>
                    </a:moveTo>
                    <a:lnTo>
                      <a:pt x="3670" y="4738"/>
                    </a:lnTo>
                    <a:lnTo>
                      <a:pt x="3670" y="4738"/>
                    </a:lnTo>
                    <a:lnTo>
                      <a:pt x="3690" y="4728"/>
                    </a:lnTo>
                    <a:lnTo>
                      <a:pt x="3778" y="4898"/>
                    </a:lnTo>
                    <a:lnTo>
                      <a:pt x="3778" y="4898"/>
                    </a:lnTo>
                    <a:lnTo>
                      <a:pt x="3756" y="4910"/>
                    </a:lnTo>
                    <a:lnTo>
                      <a:pt x="3756" y="4910"/>
                    </a:lnTo>
                    <a:close/>
                    <a:moveTo>
                      <a:pt x="1336" y="4862"/>
                    </a:moveTo>
                    <a:lnTo>
                      <a:pt x="1336" y="4862"/>
                    </a:lnTo>
                    <a:lnTo>
                      <a:pt x="1316" y="4848"/>
                    </a:lnTo>
                    <a:lnTo>
                      <a:pt x="1410" y="4682"/>
                    </a:lnTo>
                    <a:lnTo>
                      <a:pt x="1410" y="4682"/>
                    </a:lnTo>
                    <a:lnTo>
                      <a:pt x="1430" y="4694"/>
                    </a:lnTo>
                    <a:lnTo>
                      <a:pt x="1336" y="4862"/>
                    </a:lnTo>
                    <a:close/>
                    <a:moveTo>
                      <a:pt x="3888" y="4838"/>
                    </a:moveTo>
                    <a:lnTo>
                      <a:pt x="3792" y="4672"/>
                    </a:lnTo>
                    <a:lnTo>
                      <a:pt x="3792" y="4672"/>
                    </a:lnTo>
                    <a:lnTo>
                      <a:pt x="3810" y="4660"/>
                    </a:lnTo>
                    <a:lnTo>
                      <a:pt x="3908" y="4826"/>
                    </a:lnTo>
                    <a:lnTo>
                      <a:pt x="3908" y="4826"/>
                    </a:lnTo>
                    <a:lnTo>
                      <a:pt x="3888" y="4838"/>
                    </a:lnTo>
                    <a:lnTo>
                      <a:pt x="3888" y="4838"/>
                    </a:lnTo>
                    <a:close/>
                    <a:moveTo>
                      <a:pt x="1208" y="4784"/>
                    </a:moveTo>
                    <a:lnTo>
                      <a:pt x="1208" y="4784"/>
                    </a:lnTo>
                    <a:lnTo>
                      <a:pt x="1188" y="4772"/>
                    </a:lnTo>
                    <a:lnTo>
                      <a:pt x="1292" y="4610"/>
                    </a:lnTo>
                    <a:lnTo>
                      <a:pt x="1292" y="4610"/>
                    </a:lnTo>
                    <a:lnTo>
                      <a:pt x="1310" y="4622"/>
                    </a:lnTo>
                    <a:lnTo>
                      <a:pt x="1208" y="4784"/>
                    </a:lnTo>
                    <a:close/>
                    <a:moveTo>
                      <a:pt x="4014" y="4760"/>
                    </a:moveTo>
                    <a:lnTo>
                      <a:pt x="3908" y="4600"/>
                    </a:lnTo>
                    <a:lnTo>
                      <a:pt x="3908" y="4600"/>
                    </a:lnTo>
                    <a:lnTo>
                      <a:pt x="3928" y="4586"/>
                    </a:lnTo>
                    <a:lnTo>
                      <a:pt x="4034" y="4746"/>
                    </a:lnTo>
                    <a:lnTo>
                      <a:pt x="4034" y="4746"/>
                    </a:lnTo>
                    <a:lnTo>
                      <a:pt x="4014" y="4760"/>
                    </a:lnTo>
                    <a:lnTo>
                      <a:pt x="4014" y="4760"/>
                    </a:lnTo>
                    <a:close/>
                    <a:moveTo>
                      <a:pt x="1084" y="4702"/>
                    </a:moveTo>
                    <a:lnTo>
                      <a:pt x="1084" y="4702"/>
                    </a:lnTo>
                    <a:lnTo>
                      <a:pt x="1064" y="4686"/>
                    </a:lnTo>
                    <a:lnTo>
                      <a:pt x="1178" y="4532"/>
                    </a:lnTo>
                    <a:lnTo>
                      <a:pt x="1178" y="4532"/>
                    </a:lnTo>
                    <a:lnTo>
                      <a:pt x="1196" y="4546"/>
                    </a:lnTo>
                    <a:lnTo>
                      <a:pt x="1084" y="4702"/>
                    </a:lnTo>
                    <a:close/>
                    <a:moveTo>
                      <a:pt x="4136" y="4674"/>
                    </a:moveTo>
                    <a:lnTo>
                      <a:pt x="4022" y="4520"/>
                    </a:lnTo>
                    <a:lnTo>
                      <a:pt x="4022" y="4520"/>
                    </a:lnTo>
                    <a:lnTo>
                      <a:pt x="4040" y="4506"/>
                    </a:lnTo>
                    <a:lnTo>
                      <a:pt x="4156" y="4660"/>
                    </a:lnTo>
                    <a:lnTo>
                      <a:pt x="4156" y="4660"/>
                    </a:lnTo>
                    <a:lnTo>
                      <a:pt x="4136" y="4674"/>
                    </a:lnTo>
                    <a:lnTo>
                      <a:pt x="4136" y="4674"/>
                    </a:lnTo>
                    <a:close/>
                    <a:moveTo>
                      <a:pt x="966" y="4610"/>
                    </a:moveTo>
                    <a:lnTo>
                      <a:pt x="966" y="4610"/>
                    </a:lnTo>
                    <a:lnTo>
                      <a:pt x="946" y="4594"/>
                    </a:lnTo>
                    <a:lnTo>
                      <a:pt x="1068" y="4446"/>
                    </a:lnTo>
                    <a:lnTo>
                      <a:pt x="1068" y="4446"/>
                    </a:lnTo>
                    <a:lnTo>
                      <a:pt x="1086" y="4462"/>
                    </a:lnTo>
                    <a:lnTo>
                      <a:pt x="966" y="4610"/>
                    </a:lnTo>
                    <a:close/>
                    <a:moveTo>
                      <a:pt x="4254" y="4582"/>
                    </a:moveTo>
                    <a:lnTo>
                      <a:pt x="4130" y="4434"/>
                    </a:lnTo>
                    <a:lnTo>
                      <a:pt x="4130" y="4434"/>
                    </a:lnTo>
                    <a:lnTo>
                      <a:pt x="4148" y="4420"/>
                    </a:lnTo>
                    <a:lnTo>
                      <a:pt x="4272" y="4566"/>
                    </a:lnTo>
                    <a:lnTo>
                      <a:pt x="4272" y="4566"/>
                    </a:lnTo>
                    <a:lnTo>
                      <a:pt x="4254" y="4582"/>
                    </a:lnTo>
                    <a:lnTo>
                      <a:pt x="4254" y="4582"/>
                    </a:lnTo>
                    <a:close/>
                    <a:moveTo>
                      <a:pt x="852" y="4514"/>
                    </a:moveTo>
                    <a:lnTo>
                      <a:pt x="852" y="4514"/>
                    </a:lnTo>
                    <a:lnTo>
                      <a:pt x="834" y="4496"/>
                    </a:lnTo>
                    <a:lnTo>
                      <a:pt x="964" y="4356"/>
                    </a:lnTo>
                    <a:lnTo>
                      <a:pt x="964" y="4356"/>
                    </a:lnTo>
                    <a:lnTo>
                      <a:pt x="980" y="4372"/>
                    </a:lnTo>
                    <a:lnTo>
                      <a:pt x="852" y="4514"/>
                    </a:lnTo>
                    <a:close/>
                    <a:moveTo>
                      <a:pt x="4366" y="4482"/>
                    </a:moveTo>
                    <a:lnTo>
                      <a:pt x="4234" y="4342"/>
                    </a:lnTo>
                    <a:lnTo>
                      <a:pt x="4234" y="4342"/>
                    </a:lnTo>
                    <a:lnTo>
                      <a:pt x="4252" y="4328"/>
                    </a:lnTo>
                    <a:lnTo>
                      <a:pt x="4384" y="4466"/>
                    </a:lnTo>
                    <a:lnTo>
                      <a:pt x="4384" y="4466"/>
                    </a:lnTo>
                    <a:lnTo>
                      <a:pt x="4366" y="4482"/>
                    </a:lnTo>
                    <a:lnTo>
                      <a:pt x="4366" y="4482"/>
                    </a:lnTo>
                    <a:close/>
                    <a:moveTo>
                      <a:pt x="744" y="4410"/>
                    </a:moveTo>
                    <a:lnTo>
                      <a:pt x="744" y="4410"/>
                    </a:lnTo>
                    <a:lnTo>
                      <a:pt x="726" y="4392"/>
                    </a:lnTo>
                    <a:lnTo>
                      <a:pt x="864" y="4258"/>
                    </a:lnTo>
                    <a:lnTo>
                      <a:pt x="864" y="4258"/>
                    </a:lnTo>
                    <a:lnTo>
                      <a:pt x="880" y="4276"/>
                    </a:lnTo>
                    <a:lnTo>
                      <a:pt x="744" y="4410"/>
                    </a:lnTo>
                    <a:close/>
                    <a:moveTo>
                      <a:pt x="4472" y="4378"/>
                    </a:moveTo>
                    <a:lnTo>
                      <a:pt x="4332" y="4246"/>
                    </a:lnTo>
                    <a:lnTo>
                      <a:pt x="4332" y="4246"/>
                    </a:lnTo>
                    <a:lnTo>
                      <a:pt x="4348" y="4228"/>
                    </a:lnTo>
                    <a:lnTo>
                      <a:pt x="4488" y="4360"/>
                    </a:lnTo>
                    <a:lnTo>
                      <a:pt x="4488" y="4360"/>
                    </a:lnTo>
                    <a:lnTo>
                      <a:pt x="4472" y="4378"/>
                    </a:lnTo>
                    <a:lnTo>
                      <a:pt x="4472" y="4378"/>
                    </a:lnTo>
                    <a:close/>
                    <a:moveTo>
                      <a:pt x="642" y="4300"/>
                    </a:moveTo>
                    <a:lnTo>
                      <a:pt x="642" y="4300"/>
                    </a:lnTo>
                    <a:lnTo>
                      <a:pt x="626" y="4282"/>
                    </a:lnTo>
                    <a:lnTo>
                      <a:pt x="772" y="4156"/>
                    </a:lnTo>
                    <a:lnTo>
                      <a:pt x="772" y="4156"/>
                    </a:lnTo>
                    <a:lnTo>
                      <a:pt x="786" y="4174"/>
                    </a:lnTo>
                    <a:lnTo>
                      <a:pt x="642" y="4300"/>
                    </a:lnTo>
                    <a:close/>
                    <a:moveTo>
                      <a:pt x="4572" y="4266"/>
                    </a:moveTo>
                    <a:lnTo>
                      <a:pt x="4424" y="4142"/>
                    </a:lnTo>
                    <a:lnTo>
                      <a:pt x="4424" y="4142"/>
                    </a:lnTo>
                    <a:lnTo>
                      <a:pt x="4440" y="4124"/>
                    </a:lnTo>
                    <a:lnTo>
                      <a:pt x="4588" y="4248"/>
                    </a:lnTo>
                    <a:lnTo>
                      <a:pt x="4588" y="4248"/>
                    </a:lnTo>
                    <a:lnTo>
                      <a:pt x="4572" y="4266"/>
                    </a:lnTo>
                    <a:lnTo>
                      <a:pt x="4572" y="4266"/>
                    </a:lnTo>
                    <a:close/>
                    <a:moveTo>
                      <a:pt x="546" y="4186"/>
                    </a:moveTo>
                    <a:lnTo>
                      <a:pt x="546" y="4186"/>
                    </a:lnTo>
                    <a:lnTo>
                      <a:pt x="532" y="4166"/>
                    </a:lnTo>
                    <a:lnTo>
                      <a:pt x="684" y="4050"/>
                    </a:lnTo>
                    <a:lnTo>
                      <a:pt x="684" y="4050"/>
                    </a:lnTo>
                    <a:lnTo>
                      <a:pt x="698" y="4068"/>
                    </a:lnTo>
                    <a:lnTo>
                      <a:pt x="546" y="4186"/>
                    </a:lnTo>
                    <a:close/>
                    <a:moveTo>
                      <a:pt x="4664" y="4150"/>
                    </a:moveTo>
                    <a:lnTo>
                      <a:pt x="4512" y="4034"/>
                    </a:lnTo>
                    <a:lnTo>
                      <a:pt x="4512" y="4034"/>
                    </a:lnTo>
                    <a:lnTo>
                      <a:pt x="4526" y="4016"/>
                    </a:lnTo>
                    <a:lnTo>
                      <a:pt x="4680" y="4130"/>
                    </a:lnTo>
                    <a:lnTo>
                      <a:pt x="4680" y="4130"/>
                    </a:lnTo>
                    <a:lnTo>
                      <a:pt x="4664" y="4150"/>
                    </a:lnTo>
                    <a:lnTo>
                      <a:pt x="4664" y="4150"/>
                    </a:lnTo>
                    <a:close/>
                    <a:moveTo>
                      <a:pt x="458" y="4066"/>
                    </a:moveTo>
                    <a:lnTo>
                      <a:pt x="458" y="4066"/>
                    </a:lnTo>
                    <a:lnTo>
                      <a:pt x="444" y="4044"/>
                    </a:lnTo>
                    <a:lnTo>
                      <a:pt x="604" y="3936"/>
                    </a:lnTo>
                    <a:lnTo>
                      <a:pt x="604" y="3936"/>
                    </a:lnTo>
                    <a:lnTo>
                      <a:pt x="616" y="3956"/>
                    </a:lnTo>
                    <a:lnTo>
                      <a:pt x="458" y="4066"/>
                    </a:lnTo>
                    <a:close/>
                    <a:moveTo>
                      <a:pt x="4752" y="4028"/>
                    </a:moveTo>
                    <a:lnTo>
                      <a:pt x="4592" y="3920"/>
                    </a:lnTo>
                    <a:lnTo>
                      <a:pt x="4592" y="3920"/>
                    </a:lnTo>
                    <a:lnTo>
                      <a:pt x="4604" y="3902"/>
                    </a:lnTo>
                    <a:lnTo>
                      <a:pt x="4764" y="4006"/>
                    </a:lnTo>
                    <a:lnTo>
                      <a:pt x="4764" y="4006"/>
                    </a:lnTo>
                    <a:lnTo>
                      <a:pt x="4752" y="4028"/>
                    </a:lnTo>
                    <a:lnTo>
                      <a:pt x="4752" y="4028"/>
                    </a:lnTo>
                    <a:close/>
                    <a:moveTo>
                      <a:pt x="376" y="3940"/>
                    </a:moveTo>
                    <a:lnTo>
                      <a:pt x="376" y="3940"/>
                    </a:lnTo>
                    <a:lnTo>
                      <a:pt x="364" y="3918"/>
                    </a:lnTo>
                    <a:lnTo>
                      <a:pt x="528" y="3820"/>
                    </a:lnTo>
                    <a:lnTo>
                      <a:pt x="528" y="3820"/>
                    </a:lnTo>
                    <a:lnTo>
                      <a:pt x="540" y="3840"/>
                    </a:lnTo>
                    <a:lnTo>
                      <a:pt x="376" y="3940"/>
                    </a:lnTo>
                    <a:close/>
                    <a:moveTo>
                      <a:pt x="4830" y="3900"/>
                    </a:moveTo>
                    <a:lnTo>
                      <a:pt x="4664" y="3804"/>
                    </a:lnTo>
                    <a:lnTo>
                      <a:pt x="4664" y="3804"/>
                    </a:lnTo>
                    <a:lnTo>
                      <a:pt x="4676" y="3784"/>
                    </a:lnTo>
                    <a:lnTo>
                      <a:pt x="4844" y="3880"/>
                    </a:lnTo>
                    <a:lnTo>
                      <a:pt x="4844" y="3880"/>
                    </a:lnTo>
                    <a:lnTo>
                      <a:pt x="4830" y="3900"/>
                    </a:lnTo>
                    <a:lnTo>
                      <a:pt x="4830" y="3900"/>
                    </a:lnTo>
                    <a:close/>
                    <a:moveTo>
                      <a:pt x="302" y="3810"/>
                    </a:moveTo>
                    <a:lnTo>
                      <a:pt x="302" y="3810"/>
                    </a:lnTo>
                    <a:lnTo>
                      <a:pt x="292" y="3788"/>
                    </a:lnTo>
                    <a:lnTo>
                      <a:pt x="462" y="3700"/>
                    </a:lnTo>
                    <a:lnTo>
                      <a:pt x="462" y="3700"/>
                    </a:lnTo>
                    <a:lnTo>
                      <a:pt x="472" y="3720"/>
                    </a:lnTo>
                    <a:lnTo>
                      <a:pt x="302" y="3810"/>
                    </a:lnTo>
                    <a:close/>
                    <a:moveTo>
                      <a:pt x="4902" y="3770"/>
                    </a:moveTo>
                    <a:lnTo>
                      <a:pt x="4732" y="3682"/>
                    </a:lnTo>
                    <a:lnTo>
                      <a:pt x="4732" y="3682"/>
                    </a:lnTo>
                    <a:lnTo>
                      <a:pt x="4742" y="3662"/>
                    </a:lnTo>
                    <a:lnTo>
                      <a:pt x="4914" y="3746"/>
                    </a:lnTo>
                    <a:lnTo>
                      <a:pt x="4914" y="3746"/>
                    </a:lnTo>
                    <a:lnTo>
                      <a:pt x="4902" y="3770"/>
                    </a:lnTo>
                    <a:lnTo>
                      <a:pt x="4902" y="3770"/>
                    </a:lnTo>
                    <a:close/>
                    <a:moveTo>
                      <a:pt x="236" y="3676"/>
                    </a:moveTo>
                    <a:lnTo>
                      <a:pt x="236" y="3676"/>
                    </a:lnTo>
                    <a:lnTo>
                      <a:pt x="226" y="3654"/>
                    </a:lnTo>
                    <a:lnTo>
                      <a:pt x="402" y="3576"/>
                    </a:lnTo>
                    <a:lnTo>
                      <a:pt x="402" y="3576"/>
                    </a:lnTo>
                    <a:lnTo>
                      <a:pt x="410" y="3596"/>
                    </a:lnTo>
                    <a:lnTo>
                      <a:pt x="236" y="3676"/>
                    </a:lnTo>
                    <a:close/>
                    <a:moveTo>
                      <a:pt x="4966" y="3634"/>
                    </a:moveTo>
                    <a:lnTo>
                      <a:pt x="4790" y="3556"/>
                    </a:lnTo>
                    <a:lnTo>
                      <a:pt x="4790" y="3556"/>
                    </a:lnTo>
                    <a:lnTo>
                      <a:pt x="4800" y="3536"/>
                    </a:lnTo>
                    <a:lnTo>
                      <a:pt x="4976" y="3610"/>
                    </a:lnTo>
                    <a:lnTo>
                      <a:pt x="4976" y="3610"/>
                    </a:lnTo>
                    <a:lnTo>
                      <a:pt x="4966" y="3634"/>
                    </a:lnTo>
                    <a:lnTo>
                      <a:pt x="4966" y="3634"/>
                    </a:lnTo>
                    <a:close/>
                    <a:moveTo>
                      <a:pt x="178" y="3540"/>
                    </a:moveTo>
                    <a:lnTo>
                      <a:pt x="178" y="3540"/>
                    </a:lnTo>
                    <a:lnTo>
                      <a:pt x="170" y="3516"/>
                    </a:lnTo>
                    <a:lnTo>
                      <a:pt x="348" y="3448"/>
                    </a:lnTo>
                    <a:lnTo>
                      <a:pt x="348" y="3448"/>
                    </a:lnTo>
                    <a:lnTo>
                      <a:pt x="356" y="3470"/>
                    </a:lnTo>
                    <a:lnTo>
                      <a:pt x="178" y="3540"/>
                    </a:lnTo>
                    <a:close/>
                    <a:moveTo>
                      <a:pt x="5022" y="3496"/>
                    </a:moveTo>
                    <a:lnTo>
                      <a:pt x="4842" y="3428"/>
                    </a:lnTo>
                    <a:lnTo>
                      <a:pt x="4842" y="3428"/>
                    </a:lnTo>
                    <a:lnTo>
                      <a:pt x="4850" y="3406"/>
                    </a:lnTo>
                    <a:lnTo>
                      <a:pt x="5032" y="3472"/>
                    </a:lnTo>
                    <a:lnTo>
                      <a:pt x="5032" y="3472"/>
                    </a:lnTo>
                    <a:lnTo>
                      <a:pt x="5022" y="3496"/>
                    </a:lnTo>
                    <a:lnTo>
                      <a:pt x="5022" y="3496"/>
                    </a:lnTo>
                    <a:close/>
                    <a:moveTo>
                      <a:pt x="128" y="3398"/>
                    </a:moveTo>
                    <a:lnTo>
                      <a:pt x="128" y="3398"/>
                    </a:lnTo>
                    <a:lnTo>
                      <a:pt x="120" y="3376"/>
                    </a:lnTo>
                    <a:lnTo>
                      <a:pt x="302" y="3318"/>
                    </a:lnTo>
                    <a:lnTo>
                      <a:pt x="302" y="3318"/>
                    </a:lnTo>
                    <a:lnTo>
                      <a:pt x="310" y="3340"/>
                    </a:lnTo>
                    <a:lnTo>
                      <a:pt x="128" y="3398"/>
                    </a:lnTo>
                    <a:close/>
                    <a:moveTo>
                      <a:pt x="5072" y="3354"/>
                    </a:moveTo>
                    <a:lnTo>
                      <a:pt x="4888" y="3296"/>
                    </a:lnTo>
                    <a:lnTo>
                      <a:pt x="4888" y="3296"/>
                    </a:lnTo>
                    <a:lnTo>
                      <a:pt x="4894" y="3274"/>
                    </a:lnTo>
                    <a:lnTo>
                      <a:pt x="5078" y="3330"/>
                    </a:lnTo>
                    <a:lnTo>
                      <a:pt x="5078" y="3330"/>
                    </a:lnTo>
                    <a:lnTo>
                      <a:pt x="5072" y="3354"/>
                    </a:lnTo>
                    <a:lnTo>
                      <a:pt x="5072" y="3354"/>
                    </a:lnTo>
                    <a:close/>
                    <a:moveTo>
                      <a:pt x="86" y="3256"/>
                    </a:moveTo>
                    <a:lnTo>
                      <a:pt x="86" y="3256"/>
                    </a:lnTo>
                    <a:lnTo>
                      <a:pt x="78" y="3232"/>
                    </a:lnTo>
                    <a:lnTo>
                      <a:pt x="264" y="3184"/>
                    </a:lnTo>
                    <a:lnTo>
                      <a:pt x="264" y="3184"/>
                    </a:lnTo>
                    <a:lnTo>
                      <a:pt x="270" y="3206"/>
                    </a:lnTo>
                    <a:lnTo>
                      <a:pt x="86" y="3256"/>
                    </a:lnTo>
                    <a:close/>
                    <a:moveTo>
                      <a:pt x="5110" y="3208"/>
                    </a:moveTo>
                    <a:lnTo>
                      <a:pt x="4924" y="3164"/>
                    </a:lnTo>
                    <a:lnTo>
                      <a:pt x="4924" y="3164"/>
                    </a:lnTo>
                    <a:lnTo>
                      <a:pt x="4930" y="3140"/>
                    </a:lnTo>
                    <a:lnTo>
                      <a:pt x="5116" y="3184"/>
                    </a:lnTo>
                    <a:lnTo>
                      <a:pt x="5116" y="3184"/>
                    </a:lnTo>
                    <a:lnTo>
                      <a:pt x="5110" y="3208"/>
                    </a:lnTo>
                    <a:lnTo>
                      <a:pt x="5110" y="3208"/>
                    </a:lnTo>
                    <a:close/>
                    <a:moveTo>
                      <a:pt x="52" y="3110"/>
                    </a:moveTo>
                    <a:lnTo>
                      <a:pt x="52" y="3110"/>
                    </a:lnTo>
                    <a:lnTo>
                      <a:pt x="46" y="3086"/>
                    </a:lnTo>
                    <a:lnTo>
                      <a:pt x="234" y="3048"/>
                    </a:lnTo>
                    <a:lnTo>
                      <a:pt x="234" y="3048"/>
                    </a:lnTo>
                    <a:lnTo>
                      <a:pt x="240" y="3072"/>
                    </a:lnTo>
                    <a:lnTo>
                      <a:pt x="52" y="3110"/>
                    </a:lnTo>
                    <a:close/>
                    <a:moveTo>
                      <a:pt x="5142" y="3062"/>
                    </a:moveTo>
                    <a:lnTo>
                      <a:pt x="4954" y="3028"/>
                    </a:lnTo>
                    <a:lnTo>
                      <a:pt x="4954" y="3028"/>
                    </a:lnTo>
                    <a:lnTo>
                      <a:pt x="4958" y="3006"/>
                    </a:lnTo>
                    <a:lnTo>
                      <a:pt x="5146" y="3038"/>
                    </a:lnTo>
                    <a:lnTo>
                      <a:pt x="5146" y="3038"/>
                    </a:lnTo>
                    <a:lnTo>
                      <a:pt x="5142" y="3062"/>
                    </a:lnTo>
                    <a:lnTo>
                      <a:pt x="5142" y="3062"/>
                    </a:lnTo>
                    <a:close/>
                    <a:moveTo>
                      <a:pt x="26" y="2962"/>
                    </a:moveTo>
                    <a:lnTo>
                      <a:pt x="26" y="2962"/>
                    </a:lnTo>
                    <a:lnTo>
                      <a:pt x="22" y="2938"/>
                    </a:lnTo>
                    <a:lnTo>
                      <a:pt x="212" y="2912"/>
                    </a:lnTo>
                    <a:lnTo>
                      <a:pt x="212" y="2912"/>
                    </a:lnTo>
                    <a:lnTo>
                      <a:pt x="216" y="2936"/>
                    </a:lnTo>
                    <a:lnTo>
                      <a:pt x="26" y="2962"/>
                    </a:lnTo>
                    <a:close/>
                    <a:moveTo>
                      <a:pt x="5164" y="2914"/>
                    </a:moveTo>
                    <a:lnTo>
                      <a:pt x="4974" y="2892"/>
                    </a:lnTo>
                    <a:lnTo>
                      <a:pt x="4974" y="2892"/>
                    </a:lnTo>
                    <a:lnTo>
                      <a:pt x="4976" y="2868"/>
                    </a:lnTo>
                    <a:lnTo>
                      <a:pt x="5168" y="2890"/>
                    </a:lnTo>
                    <a:lnTo>
                      <a:pt x="5168" y="2890"/>
                    </a:lnTo>
                    <a:lnTo>
                      <a:pt x="5164" y="2914"/>
                    </a:lnTo>
                    <a:lnTo>
                      <a:pt x="5164" y="2914"/>
                    </a:lnTo>
                    <a:close/>
                    <a:moveTo>
                      <a:pt x="8" y="2814"/>
                    </a:moveTo>
                    <a:lnTo>
                      <a:pt x="8" y="2814"/>
                    </a:lnTo>
                    <a:lnTo>
                      <a:pt x="6" y="2790"/>
                    </a:lnTo>
                    <a:lnTo>
                      <a:pt x="198" y="2774"/>
                    </a:lnTo>
                    <a:lnTo>
                      <a:pt x="198" y="2774"/>
                    </a:lnTo>
                    <a:lnTo>
                      <a:pt x="200" y="2798"/>
                    </a:lnTo>
                    <a:lnTo>
                      <a:pt x="8" y="2814"/>
                    </a:lnTo>
                    <a:close/>
                    <a:moveTo>
                      <a:pt x="5178" y="2766"/>
                    </a:moveTo>
                    <a:lnTo>
                      <a:pt x="4988" y="2754"/>
                    </a:lnTo>
                    <a:lnTo>
                      <a:pt x="4988" y="2754"/>
                    </a:lnTo>
                    <a:lnTo>
                      <a:pt x="4988" y="2730"/>
                    </a:lnTo>
                    <a:lnTo>
                      <a:pt x="5180" y="2742"/>
                    </a:lnTo>
                    <a:lnTo>
                      <a:pt x="5180" y="2742"/>
                    </a:lnTo>
                    <a:lnTo>
                      <a:pt x="5178" y="2766"/>
                    </a:lnTo>
                    <a:lnTo>
                      <a:pt x="5178" y="2766"/>
                    </a:lnTo>
                    <a:close/>
                    <a:moveTo>
                      <a:pt x="0" y="2664"/>
                    </a:moveTo>
                    <a:lnTo>
                      <a:pt x="0" y="2664"/>
                    </a:lnTo>
                    <a:lnTo>
                      <a:pt x="0" y="2640"/>
                    </a:lnTo>
                    <a:lnTo>
                      <a:pt x="192" y="2636"/>
                    </a:lnTo>
                    <a:lnTo>
                      <a:pt x="192" y="2636"/>
                    </a:lnTo>
                    <a:lnTo>
                      <a:pt x="192" y="2660"/>
                    </a:lnTo>
                    <a:lnTo>
                      <a:pt x="0" y="2664"/>
                    </a:lnTo>
                    <a:close/>
                    <a:moveTo>
                      <a:pt x="5184" y="2616"/>
                    </a:moveTo>
                    <a:lnTo>
                      <a:pt x="4992" y="2616"/>
                    </a:lnTo>
                    <a:lnTo>
                      <a:pt x="4992" y="2616"/>
                    </a:lnTo>
                    <a:lnTo>
                      <a:pt x="4992" y="2592"/>
                    </a:lnTo>
                    <a:lnTo>
                      <a:pt x="5184" y="2592"/>
                    </a:lnTo>
                    <a:lnTo>
                      <a:pt x="5184" y="2592"/>
                    </a:lnTo>
                    <a:lnTo>
                      <a:pt x="5184" y="2616"/>
                    </a:lnTo>
                    <a:lnTo>
                      <a:pt x="5184" y="2616"/>
                    </a:lnTo>
                    <a:close/>
                    <a:moveTo>
                      <a:pt x="192" y="2520"/>
                    </a:moveTo>
                    <a:lnTo>
                      <a:pt x="0" y="2516"/>
                    </a:lnTo>
                    <a:lnTo>
                      <a:pt x="0" y="2516"/>
                    </a:lnTo>
                    <a:lnTo>
                      <a:pt x="2" y="2490"/>
                    </a:lnTo>
                    <a:lnTo>
                      <a:pt x="194" y="2498"/>
                    </a:lnTo>
                    <a:lnTo>
                      <a:pt x="194" y="2498"/>
                    </a:lnTo>
                    <a:lnTo>
                      <a:pt x="192" y="2520"/>
                    </a:lnTo>
                    <a:lnTo>
                      <a:pt x="192" y="2520"/>
                    </a:lnTo>
                    <a:close/>
                    <a:moveTo>
                      <a:pt x="4990" y="2480"/>
                    </a:moveTo>
                    <a:lnTo>
                      <a:pt x="4990" y="2480"/>
                    </a:lnTo>
                    <a:lnTo>
                      <a:pt x="4988" y="2458"/>
                    </a:lnTo>
                    <a:lnTo>
                      <a:pt x="5180" y="2446"/>
                    </a:lnTo>
                    <a:lnTo>
                      <a:pt x="5180" y="2446"/>
                    </a:lnTo>
                    <a:lnTo>
                      <a:pt x="5182" y="2472"/>
                    </a:lnTo>
                    <a:lnTo>
                      <a:pt x="4990" y="2480"/>
                    </a:lnTo>
                    <a:close/>
                    <a:moveTo>
                      <a:pt x="200" y="2382"/>
                    </a:moveTo>
                    <a:lnTo>
                      <a:pt x="10" y="2366"/>
                    </a:lnTo>
                    <a:lnTo>
                      <a:pt x="10" y="2366"/>
                    </a:lnTo>
                    <a:lnTo>
                      <a:pt x="12" y="2342"/>
                    </a:lnTo>
                    <a:lnTo>
                      <a:pt x="202" y="2360"/>
                    </a:lnTo>
                    <a:lnTo>
                      <a:pt x="202" y="2360"/>
                    </a:lnTo>
                    <a:lnTo>
                      <a:pt x="200" y="2382"/>
                    </a:lnTo>
                    <a:lnTo>
                      <a:pt x="200" y="2382"/>
                    </a:lnTo>
                    <a:close/>
                    <a:moveTo>
                      <a:pt x="4980" y="2342"/>
                    </a:moveTo>
                    <a:lnTo>
                      <a:pt x="4980" y="2342"/>
                    </a:lnTo>
                    <a:lnTo>
                      <a:pt x="4978" y="2320"/>
                    </a:lnTo>
                    <a:lnTo>
                      <a:pt x="5168" y="2298"/>
                    </a:lnTo>
                    <a:lnTo>
                      <a:pt x="5168" y="2298"/>
                    </a:lnTo>
                    <a:lnTo>
                      <a:pt x="5170" y="2322"/>
                    </a:lnTo>
                    <a:lnTo>
                      <a:pt x="4980" y="2342"/>
                    </a:lnTo>
                    <a:close/>
                    <a:moveTo>
                      <a:pt x="216" y="2246"/>
                    </a:moveTo>
                    <a:lnTo>
                      <a:pt x="26" y="2218"/>
                    </a:lnTo>
                    <a:lnTo>
                      <a:pt x="26" y="2218"/>
                    </a:lnTo>
                    <a:lnTo>
                      <a:pt x="30" y="2194"/>
                    </a:lnTo>
                    <a:lnTo>
                      <a:pt x="220" y="2222"/>
                    </a:lnTo>
                    <a:lnTo>
                      <a:pt x="220" y="2222"/>
                    </a:lnTo>
                    <a:lnTo>
                      <a:pt x="216" y="2246"/>
                    </a:lnTo>
                    <a:lnTo>
                      <a:pt x="216" y="2246"/>
                    </a:lnTo>
                    <a:close/>
                    <a:moveTo>
                      <a:pt x="4962" y="2206"/>
                    </a:moveTo>
                    <a:lnTo>
                      <a:pt x="4962" y="2206"/>
                    </a:lnTo>
                    <a:lnTo>
                      <a:pt x="4958" y="2182"/>
                    </a:lnTo>
                    <a:lnTo>
                      <a:pt x="5148" y="2150"/>
                    </a:lnTo>
                    <a:lnTo>
                      <a:pt x="5148" y="2150"/>
                    </a:lnTo>
                    <a:lnTo>
                      <a:pt x="5152" y="2174"/>
                    </a:lnTo>
                    <a:lnTo>
                      <a:pt x="4962" y="2206"/>
                    </a:lnTo>
                    <a:close/>
                    <a:moveTo>
                      <a:pt x="240" y="2108"/>
                    </a:moveTo>
                    <a:lnTo>
                      <a:pt x="52" y="2070"/>
                    </a:lnTo>
                    <a:lnTo>
                      <a:pt x="52" y="2070"/>
                    </a:lnTo>
                    <a:lnTo>
                      <a:pt x="56" y="2046"/>
                    </a:lnTo>
                    <a:lnTo>
                      <a:pt x="244" y="2086"/>
                    </a:lnTo>
                    <a:lnTo>
                      <a:pt x="244" y="2086"/>
                    </a:lnTo>
                    <a:lnTo>
                      <a:pt x="240" y="2108"/>
                    </a:lnTo>
                    <a:lnTo>
                      <a:pt x="240" y="2108"/>
                    </a:lnTo>
                    <a:close/>
                    <a:moveTo>
                      <a:pt x="4936" y="2070"/>
                    </a:moveTo>
                    <a:lnTo>
                      <a:pt x="4936" y="2070"/>
                    </a:lnTo>
                    <a:lnTo>
                      <a:pt x="4930" y="2046"/>
                    </a:lnTo>
                    <a:lnTo>
                      <a:pt x="5118" y="2004"/>
                    </a:lnTo>
                    <a:lnTo>
                      <a:pt x="5118" y="2004"/>
                    </a:lnTo>
                    <a:lnTo>
                      <a:pt x="5122" y="2028"/>
                    </a:lnTo>
                    <a:lnTo>
                      <a:pt x="4936" y="2070"/>
                    </a:lnTo>
                    <a:close/>
                    <a:moveTo>
                      <a:pt x="272" y="1974"/>
                    </a:moveTo>
                    <a:lnTo>
                      <a:pt x="86" y="1924"/>
                    </a:lnTo>
                    <a:lnTo>
                      <a:pt x="86" y="1924"/>
                    </a:lnTo>
                    <a:lnTo>
                      <a:pt x="92" y="1900"/>
                    </a:lnTo>
                    <a:lnTo>
                      <a:pt x="278" y="1952"/>
                    </a:lnTo>
                    <a:lnTo>
                      <a:pt x="278" y="1952"/>
                    </a:lnTo>
                    <a:lnTo>
                      <a:pt x="272" y="1974"/>
                    </a:lnTo>
                    <a:lnTo>
                      <a:pt x="272" y="1974"/>
                    </a:lnTo>
                    <a:close/>
                    <a:moveTo>
                      <a:pt x="4902" y="1936"/>
                    </a:moveTo>
                    <a:lnTo>
                      <a:pt x="4902" y="1936"/>
                    </a:lnTo>
                    <a:lnTo>
                      <a:pt x="4896" y="1912"/>
                    </a:lnTo>
                    <a:lnTo>
                      <a:pt x="5080" y="1858"/>
                    </a:lnTo>
                    <a:lnTo>
                      <a:pt x="5080" y="1858"/>
                    </a:lnTo>
                    <a:lnTo>
                      <a:pt x="5086" y="1882"/>
                    </a:lnTo>
                    <a:lnTo>
                      <a:pt x="4902" y="1936"/>
                    </a:lnTo>
                    <a:close/>
                    <a:moveTo>
                      <a:pt x="310" y="1842"/>
                    </a:moveTo>
                    <a:lnTo>
                      <a:pt x="128" y="1782"/>
                    </a:lnTo>
                    <a:lnTo>
                      <a:pt x="128" y="1782"/>
                    </a:lnTo>
                    <a:lnTo>
                      <a:pt x="136" y="1758"/>
                    </a:lnTo>
                    <a:lnTo>
                      <a:pt x="318" y="1820"/>
                    </a:lnTo>
                    <a:lnTo>
                      <a:pt x="318" y="1820"/>
                    </a:lnTo>
                    <a:lnTo>
                      <a:pt x="310" y="1842"/>
                    </a:lnTo>
                    <a:lnTo>
                      <a:pt x="310" y="1842"/>
                    </a:lnTo>
                    <a:close/>
                    <a:moveTo>
                      <a:pt x="4860" y="1804"/>
                    </a:moveTo>
                    <a:lnTo>
                      <a:pt x="4860" y="1804"/>
                    </a:lnTo>
                    <a:lnTo>
                      <a:pt x="4852" y="1782"/>
                    </a:lnTo>
                    <a:lnTo>
                      <a:pt x="5034" y="1716"/>
                    </a:lnTo>
                    <a:lnTo>
                      <a:pt x="5034" y="1716"/>
                    </a:lnTo>
                    <a:lnTo>
                      <a:pt x="5042" y="1740"/>
                    </a:lnTo>
                    <a:lnTo>
                      <a:pt x="4860" y="1804"/>
                    </a:lnTo>
                    <a:close/>
                    <a:moveTo>
                      <a:pt x="358" y="1712"/>
                    </a:moveTo>
                    <a:lnTo>
                      <a:pt x="180" y="1640"/>
                    </a:lnTo>
                    <a:lnTo>
                      <a:pt x="180" y="1640"/>
                    </a:lnTo>
                    <a:lnTo>
                      <a:pt x="188" y="1618"/>
                    </a:lnTo>
                    <a:lnTo>
                      <a:pt x="366" y="1690"/>
                    </a:lnTo>
                    <a:lnTo>
                      <a:pt x="366" y="1690"/>
                    </a:lnTo>
                    <a:lnTo>
                      <a:pt x="358" y="1712"/>
                    </a:lnTo>
                    <a:lnTo>
                      <a:pt x="358" y="1712"/>
                    </a:lnTo>
                    <a:close/>
                    <a:moveTo>
                      <a:pt x="4810" y="1674"/>
                    </a:moveTo>
                    <a:lnTo>
                      <a:pt x="4810" y="1674"/>
                    </a:lnTo>
                    <a:lnTo>
                      <a:pt x="4802" y="1652"/>
                    </a:lnTo>
                    <a:lnTo>
                      <a:pt x="4978" y="1578"/>
                    </a:lnTo>
                    <a:lnTo>
                      <a:pt x="4978" y="1578"/>
                    </a:lnTo>
                    <a:lnTo>
                      <a:pt x="4988" y="1600"/>
                    </a:lnTo>
                    <a:lnTo>
                      <a:pt x="4810" y="1674"/>
                    </a:lnTo>
                    <a:close/>
                    <a:moveTo>
                      <a:pt x="412" y="1584"/>
                    </a:moveTo>
                    <a:lnTo>
                      <a:pt x="238" y="1502"/>
                    </a:lnTo>
                    <a:lnTo>
                      <a:pt x="238" y="1502"/>
                    </a:lnTo>
                    <a:lnTo>
                      <a:pt x="250" y="1480"/>
                    </a:lnTo>
                    <a:lnTo>
                      <a:pt x="422" y="1562"/>
                    </a:lnTo>
                    <a:lnTo>
                      <a:pt x="422" y="1562"/>
                    </a:lnTo>
                    <a:lnTo>
                      <a:pt x="412" y="1584"/>
                    </a:lnTo>
                    <a:lnTo>
                      <a:pt x="412" y="1584"/>
                    </a:lnTo>
                    <a:close/>
                    <a:moveTo>
                      <a:pt x="4754" y="1548"/>
                    </a:moveTo>
                    <a:lnTo>
                      <a:pt x="4754" y="1548"/>
                    </a:lnTo>
                    <a:lnTo>
                      <a:pt x="4744" y="1528"/>
                    </a:lnTo>
                    <a:lnTo>
                      <a:pt x="4916" y="1442"/>
                    </a:lnTo>
                    <a:lnTo>
                      <a:pt x="4916" y="1442"/>
                    </a:lnTo>
                    <a:lnTo>
                      <a:pt x="4928" y="1464"/>
                    </a:lnTo>
                    <a:lnTo>
                      <a:pt x="4754" y="1548"/>
                    </a:lnTo>
                    <a:close/>
                    <a:moveTo>
                      <a:pt x="474" y="1460"/>
                    </a:moveTo>
                    <a:lnTo>
                      <a:pt x="306" y="1368"/>
                    </a:lnTo>
                    <a:lnTo>
                      <a:pt x="306" y="1368"/>
                    </a:lnTo>
                    <a:lnTo>
                      <a:pt x="318" y="1348"/>
                    </a:lnTo>
                    <a:lnTo>
                      <a:pt x="486" y="1440"/>
                    </a:lnTo>
                    <a:lnTo>
                      <a:pt x="486" y="1440"/>
                    </a:lnTo>
                    <a:lnTo>
                      <a:pt x="474" y="1460"/>
                    </a:lnTo>
                    <a:lnTo>
                      <a:pt x="474" y="1460"/>
                    </a:lnTo>
                    <a:close/>
                    <a:moveTo>
                      <a:pt x="4690" y="1426"/>
                    </a:moveTo>
                    <a:lnTo>
                      <a:pt x="4690" y="1426"/>
                    </a:lnTo>
                    <a:lnTo>
                      <a:pt x="4680" y="1406"/>
                    </a:lnTo>
                    <a:lnTo>
                      <a:pt x="4846" y="1310"/>
                    </a:lnTo>
                    <a:lnTo>
                      <a:pt x="4846" y="1310"/>
                    </a:lnTo>
                    <a:lnTo>
                      <a:pt x="4858" y="1332"/>
                    </a:lnTo>
                    <a:lnTo>
                      <a:pt x="4690" y="1426"/>
                    </a:lnTo>
                    <a:close/>
                    <a:moveTo>
                      <a:pt x="544" y="1340"/>
                    </a:moveTo>
                    <a:lnTo>
                      <a:pt x="380" y="1240"/>
                    </a:lnTo>
                    <a:lnTo>
                      <a:pt x="380" y="1240"/>
                    </a:lnTo>
                    <a:lnTo>
                      <a:pt x="394" y="1218"/>
                    </a:lnTo>
                    <a:lnTo>
                      <a:pt x="556" y="1320"/>
                    </a:lnTo>
                    <a:lnTo>
                      <a:pt x="556" y="1320"/>
                    </a:lnTo>
                    <a:lnTo>
                      <a:pt x="544" y="1340"/>
                    </a:lnTo>
                    <a:lnTo>
                      <a:pt x="544" y="1340"/>
                    </a:lnTo>
                    <a:close/>
                    <a:moveTo>
                      <a:pt x="4620" y="1306"/>
                    </a:moveTo>
                    <a:lnTo>
                      <a:pt x="4620" y="1306"/>
                    </a:lnTo>
                    <a:lnTo>
                      <a:pt x="4608" y="1288"/>
                    </a:lnTo>
                    <a:lnTo>
                      <a:pt x="4768" y="1182"/>
                    </a:lnTo>
                    <a:lnTo>
                      <a:pt x="4768" y="1182"/>
                    </a:lnTo>
                    <a:lnTo>
                      <a:pt x="4782" y="1204"/>
                    </a:lnTo>
                    <a:lnTo>
                      <a:pt x="4620" y="1306"/>
                    </a:lnTo>
                    <a:close/>
                    <a:moveTo>
                      <a:pt x="620" y="1224"/>
                    </a:moveTo>
                    <a:lnTo>
                      <a:pt x="462" y="1114"/>
                    </a:lnTo>
                    <a:lnTo>
                      <a:pt x="462" y="1114"/>
                    </a:lnTo>
                    <a:lnTo>
                      <a:pt x="476" y="1094"/>
                    </a:lnTo>
                    <a:lnTo>
                      <a:pt x="632" y="1204"/>
                    </a:lnTo>
                    <a:lnTo>
                      <a:pt x="632" y="1204"/>
                    </a:lnTo>
                    <a:lnTo>
                      <a:pt x="620" y="1224"/>
                    </a:lnTo>
                    <a:lnTo>
                      <a:pt x="620" y="1224"/>
                    </a:lnTo>
                    <a:close/>
                    <a:moveTo>
                      <a:pt x="4542" y="1192"/>
                    </a:moveTo>
                    <a:lnTo>
                      <a:pt x="4542" y="1192"/>
                    </a:lnTo>
                    <a:lnTo>
                      <a:pt x="4528" y="1174"/>
                    </a:lnTo>
                    <a:lnTo>
                      <a:pt x="4684" y="1060"/>
                    </a:lnTo>
                    <a:lnTo>
                      <a:pt x="4684" y="1060"/>
                    </a:lnTo>
                    <a:lnTo>
                      <a:pt x="4698" y="1080"/>
                    </a:lnTo>
                    <a:lnTo>
                      <a:pt x="4542" y="1192"/>
                    </a:lnTo>
                    <a:close/>
                    <a:moveTo>
                      <a:pt x="702" y="1112"/>
                    </a:moveTo>
                    <a:lnTo>
                      <a:pt x="550" y="994"/>
                    </a:lnTo>
                    <a:lnTo>
                      <a:pt x="550" y="994"/>
                    </a:lnTo>
                    <a:lnTo>
                      <a:pt x="566" y="974"/>
                    </a:lnTo>
                    <a:lnTo>
                      <a:pt x="716" y="1094"/>
                    </a:lnTo>
                    <a:lnTo>
                      <a:pt x="716" y="1094"/>
                    </a:lnTo>
                    <a:lnTo>
                      <a:pt x="702" y="1112"/>
                    </a:lnTo>
                    <a:lnTo>
                      <a:pt x="702" y="1112"/>
                    </a:lnTo>
                    <a:close/>
                    <a:moveTo>
                      <a:pt x="4458" y="1082"/>
                    </a:moveTo>
                    <a:lnTo>
                      <a:pt x="4458" y="1082"/>
                    </a:lnTo>
                    <a:lnTo>
                      <a:pt x="4444" y="1064"/>
                    </a:lnTo>
                    <a:lnTo>
                      <a:pt x="4592" y="942"/>
                    </a:lnTo>
                    <a:lnTo>
                      <a:pt x="4592" y="942"/>
                    </a:lnTo>
                    <a:lnTo>
                      <a:pt x="4608" y="962"/>
                    </a:lnTo>
                    <a:lnTo>
                      <a:pt x="4458" y="1082"/>
                    </a:lnTo>
                    <a:close/>
                    <a:moveTo>
                      <a:pt x="790" y="1006"/>
                    </a:moveTo>
                    <a:lnTo>
                      <a:pt x="646" y="878"/>
                    </a:lnTo>
                    <a:lnTo>
                      <a:pt x="646" y="878"/>
                    </a:lnTo>
                    <a:lnTo>
                      <a:pt x="662" y="860"/>
                    </a:lnTo>
                    <a:lnTo>
                      <a:pt x="806" y="988"/>
                    </a:lnTo>
                    <a:lnTo>
                      <a:pt x="806" y="988"/>
                    </a:lnTo>
                    <a:lnTo>
                      <a:pt x="790" y="1006"/>
                    </a:lnTo>
                    <a:lnTo>
                      <a:pt x="790" y="1006"/>
                    </a:lnTo>
                    <a:close/>
                    <a:moveTo>
                      <a:pt x="4368" y="978"/>
                    </a:moveTo>
                    <a:lnTo>
                      <a:pt x="4368" y="978"/>
                    </a:lnTo>
                    <a:lnTo>
                      <a:pt x="4352" y="960"/>
                    </a:lnTo>
                    <a:lnTo>
                      <a:pt x="4494" y="830"/>
                    </a:lnTo>
                    <a:lnTo>
                      <a:pt x="4494" y="830"/>
                    </a:lnTo>
                    <a:lnTo>
                      <a:pt x="4510" y="848"/>
                    </a:lnTo>
                    <a:lnTo>
                      <a:pt x="4368" y="978"/>
                    </a:lnTo>
                    <a:close/>
                    <a:moveTo>
                      <a:pt x="884" y="904"/>
                    </a:moveTo>
                    <a:lnTo>
                      <a:pt x="748" y="770"/>
                    </a:lnTo>
                    <a:lnTo>
                      <a:pt x="748" y="770"/>
                    </a:lnTo>
                    <a:lnTo>
                      <a:pt x="766" y="752"/>
                    </a:lnTo>
                    <a:lnTo>
                      <a:pt x="902" y="888"/>
                    </a:lnTo>
                    <a:lnTo>
                      <a:pt x="902" y="888"/>
                    </a:lnTo>
                    <a:lnTo>
                      <a:pt x="884" y="904"/>
                    </a:lnTo>
                    <a:lnTo>
                      <a:pt x="884" y="904"/>
                    </a:lnTo>
                    <a:close/>
                    <a:moveTo>
                      <a:pt x="4272" y="878"/>
                    </a:moveTo>
                    <a:lnTo>
                      <a:pt x="4272" y="878"/>
                    </a:lnTo>
                    <a:lnTo>
                      <a:pt x="4256" y="862"/>
                    </a:lnTo>
                    <a:lnTo>
                      <a:pt x="4388" y="722"/>
                    </a:lnTo>
                    <a:lnTo>
                      <a:pt x="4388" y="722"/>
                    </a:lnTo>
                    <a:lnTo>
                      <a:pt x="4406" y="740"/>
                    </a:lnTo>
                    <a:lnTo>
                      <a:pt x="4272" y="878"/>
                    </a:lnTo>
                    <a:close/>
                    <a:moveTo>
                      <a:pt x="984" y="808"/>
                    </a:moveTo>
                    <a:lnTo>
                      <a:pt x="856" y="666"/>
                    </a:lnTo>
                    <a:lnTo>
                      <a:pt x="856" y="666"/>
                    </a:lnTo>
                    <a:lnTo>
                      <a:pt x="874" y="650"/>
                    </a:lnTo>
                    <a:lnTo>
                      <a:pt x="1002" y="794"/>
                    </a:lnTo>
                    <a:lnTo>
                      <a:pt x="1002" y="794"/>
                    </a:lnTo>
                    <a:lnTo>
                      <a:pt x="984" y="808"/>
                    </a:lnTo>
                    <a:lnTo>
                      <a:pt x="984" y="808"/>
                    </a:lnTo>
                    <a:close/>
                    <a:moveTo>
                      <a:pt x="4170" y="784"/>
                    </a:moveTo>
                    <a:lnTo>
                      <a:pt x="4170" y="784"/>
                    </a:lnTo>
                    <a:lnTo>
                      <a:pt x="4154" y="768"/>
                    </a:lnTo>
                    <a:lnTo>
                      <a:pt x="4278" y="622"/>
                    </a:lnTo>
                    <a:lnTo>
                      <a:pt x="4278" y="622"/>
                    </a:lnTo>
                    <a:lnTo>
                      <a:pt x="4298" y="638"/>
                    </a:lnTo>
                    <a:lnTo>
                      <a:pt x="4170" y="784"/>
                    </a:lnTo>
                    <a:close/>
                    <a:moveTo>
                      <a:pt x="1090" y="720"/>
                    </a:moveTo>
                    <a:lnTo>
                      <a:pt x="970" y="570"/>
                    </a:lnTo>
                    <a:lnTo>
                      <a:pt x="970" y="570"/>
                    </a:lnTo>
                    <a:lnTo>
                      <a:pt x="990" y="554"/>
                    </a:lnTo>
                    <a:lnTo>
                      <a:pt x="1108" y="704"/>
                    </a:lnTo>
                    <a:lnTo>
                      <a:pt x="1108" y="704"/>
                    </a:lnTo>
                    <a:lnTo>
                      <a:pt x="1090" y="720"/>
                    </a:lnTo>
                    <a:lnTo>
                      <a:pt x="1090" y="720"/>
                    </a:lnTo>
                    <a:close/>
                    <a:moveTo>
                      <a:pt x="4064" y="696"/>
                    </a:moveTo>
                    <a:lnTo>
                      <a:pt x="4064" y="696"/>
                    </a:lnTo>
                    <a:lnTo>
                      <a:pt x="4046" y="682"/>
                    </a:lnTo>
                    <a:lnTo>
                      <a:pt x="4162" y="528"/>
                    </a:lnTo>
                    <a:lnTo>
                      <a:pt x="4162" y="528"/>
                    </a:lnTo>
                    <a:lnTo>
                      <a:pt x="4182" y="544"/>
                    </a:lnTo>
                    <a:lnTo>
                      <a:pt x="4064" y="696"/>
                    </a:lnTo>
                    <a:close/>
                    <a:moveTo>
                      <a:pt x="1200" y="636"/>
                    </a:moveTo>
                    <a:lnTo>
                      <a:pt x="1090" y="480"/>
                    </a:lnTo>
                    <a:lnTo>
                      <a:pt x="1090" y="480"/>
                    </a:lnTo>
                    <a:lnTo>
                      <a:pt x="1110" y="464"/>
                    </a:lnTo>
                    <a:lnTo>
                      <a:pt x="1220" y="622"/>
                    </a:lnTo>
                    <a:lnTo>
                      <a:pt x="1220" y="622"/>
                    </a:lnTo>
                    <a:lnTo>
                      <a:pt x="1200" y="636"/>
                    </a:lnTo>
                    <a:lnTo>
                      <a:pt x="1200" y="636"/>
                    </a:lnTo>
                    <a:close/>
                    <a:moveTo>
                      <a:pt x="3952" y="614"/>
                    </a:moveTo>
                    <a:lnTo>
                      <a:pt x="3952" y="614"/>
                    </a:lnTo>
                    <a:lnTo>
                      <a:pt x="3932" y="600"/>
                    </a:lnTo>
                    <a:lnTo>
                      <a:pt x="4040" y="442"/>
                    </a:lnTo>
                    <a:lnTo>
                      <a:pt x="4040" y="442"/>
                    </a:lnTo>
                    <a:lnTo>
                      <a:pt x="4060" y="456"/>
                    </a:lnTo>
                    <a:lnTo>
                      <a:pt x="3952" y="614"/>
                    </a:lnTo>
                    <a:close/>
                    <a:moveTo>
                      <a:pt x="1316" y="558"/>
                    </a:moveTo>
                    <a:lnTo>
                      <a:pt x="1214" y="396"/>
                    </a:lnTo>
                    <a:lnTo>
                      <a:pt x="1214" y="396"/>
                    </a:lnTo>
                    <a:lnTo>
                      <a:pt x="1234" y="382"/>
                    </a:lnTo>
                    <a:lnTo>
                      <a:pt x="1334" y="546"/>
                    </a:lnTo>
                    <a:lnTo>
                      <a:pt x="1334" y="546"/>
                    </a:lnTo>
                    <a:lnTo>
                      <a:pt x="1316" y="558"/>
                    </a:lnTo>
                    <a:lnTo>
                      <a:pt x="1316" y="558"/>
                    </a:lnTo>
                    <a:close/>
                    <a:moveTo>
                      <a:pt x="3836" y="538"/>
                    </a:moveTo>
                    <a:lnTo>
                      <a:pt x="3836" y="538"/>
                    </a:lnTo>
                    <a:lnTo>
                      <a:pt x="3816" y="526"/>
                    </a:lnTo>
                    <a:lnTo>
                      <a:pt x="3914" y="362"/>
                    </a:lnTo>
                    <a:lnTo>
                      <a:pt x="3914" y="362"/>
                    </a:lnTo>
                    <a:lnTo>
                      <a:pt x="3936" y="374"/>
                    </a:lnTo>
                    <a:lnTo>
                      <a:pt x="3836" y="538"/>
                    </a:lnTo>
                    <a:close/>
                    <a:moveTo>
                      <a:pt x="1434" y="488"/>
                    </a:moveTo>
                    <a:lnTo>
                      <a:pt x="1342" y="320"/>
                    </a:lnTo>
                    <a:lnTo>
                      <a:pt x="1342" y="320"/>
                    </a:lnTo>
                    <a:lnTo>
                      <a:pt x="1364" y="308"/>
                    </a:lnTo>
                    <a:lnTo>
                      <a:pt x="1454" y="478"/>
                    </a:lnTo>
                    <a:lnTo>
                      <a:pt x="1454" y="478"/>
                    </a:lnTo>
                    <a:lnTo>
                      <a:pt x="1434" y="488"/>
                    </a:lnTo>
                    <a:lnTo>
                      <a:pt x="1434" y="488"/>
                    </a:lnTo>
                    <a:close/>
                    <a:moveTo>
                      <a:pt x="3716" y="470"/>
                    </a:moveTo>
                    <a:lnTo>
                      <a:pt x="3716" y="470"/>
                    </a:lnTo>
                    <a:lnTo>
                      <a:pt x="3694" y="460"/>
                    </a:lnTo>
                    <a:lnTo>
                      <a:pt x="3782" y="288"/>
                    </a:lnTo>
                    <a:lnTo>
                      <a:pt x="3782" y="288"/>
                    </a:lnTo>
                    <a:lnTo>
                      <a:pt x="3806" y="300"/>
                    </a:lnTo>
                    <a:lnTo>
                      <a:pt x="3716" y="470"/>
                    </a:lnTo>
                    <a:close/>
                    <a:moveTo>
                      <a:pt x="1558" y="426"/>
                    </a:moveTo>
                    <a:lnTo>
                      <a:pt x="1474" y="252"/>
                    </a:lnTo>
                    <a:lnTo>
                      <a:pt x="1474" y="252"/>
                    </a:lnTo>
                    <a:lnTo>
                      <a:pt x="1496" y="242"/>
                    </a:lnTo>
                    <a:lnTo>
                      <a:pt x="1578" y="416"/>
                    </a:lnTo>
                    <a:lnTo>
                      <a:pt x="1578" y="416"/>
                    </a:lnTo>
                    <a:lnTo>
                      <a:pt x="1558" y="426"/>
                    </a:lnTo>
                    <a:lnTo>
                      <a:pt x="1558" y="426"/>
                    </a:lnTo>
                    <a:close/>
                    <a:moveTo>
                      <a:pt x="3590" y="408"/>
                    </a:moveTo>
                    <a:lnTo>
                      <a:pt x="3590" y="408"/>
                    </a:lnTo>
                    <a:lnTo>
                      <a:pt x="3570" y="398"/>
                    </a:lnTo>
                    <a:lnTo>
                      <a:pt x="3648" y="224"/>
                    </a:lnTo>
                    <a:lnTo>
                      <a:pt x="3648" y="224"/>
                    </a:lnTo>
                    <a:lnTo>
                      <a:pt x="3670" y="234"/>
                    </a:lnTo>
                    <a:lnTo>
                      <a:pt x="3590" y="408"/>
                    </a:lnTo>
                    <a:close/>
                    <a:moveTo>
                      <a:pt x="1684" y="370"/>
                    </a:moveTo>
                    <a:lnTo>
                      <a:pt x="1610" y="192"/>
                    </a:lnTo>
                    <a:lnTo>
                      <a:pt x="1610" y="192"/>
                    </a:lnTo>
                    <a:lnTo>
                      <a:pt x="1634" y="182"/>
                    </a:lnTo>
                    <a:lnTo>
                      <a:pt x="1704" y="360"/>
                    </a:lnTo>
                    <a:lnTo>
                      <a:pt x="1704" y="360"/>
                    </a:lnTo>
                    <a:lnTo>
                      <a:pt x="1684" y="370"/>
                    </a:lnTo>
                    <a:lnTo>
                      <a:pt x="1684" y="370"/>
                    </a:lnTo>
                    <a:close/>
                    <a:moveTo>
                      <a:pt x="3464" y="354"/>
                    </a:moveTo>
                    <a:lnTo>
                      <a:pt x="3464" y="354"/>
                    </a:lnTo>
                    <a:lnTo>
                      <a:pt x="3442" y="346"/>
                    </a:lnTo>
                    <a:lnTo>
                      <a:pt x="3510" y="166"/>
                    </a:lnTo>
                    <a:lnTo>
                      <a:pt x="3510" y="166"/>
                    </a:lnTo>
                    <a:lnTo>
                      <a:pt x="3532" y="176"/>
                    </a:lnTo>
                    <a:lnTo>
                      <a:pt x="3464" y="354"/>
                    </a:lnTo>
                    <a:close/>
                    <a:moveTo>
                      <a:pt x="1814" y="320"/>
                    </a:moveTo>
                    <a:lnTo>
                      <a:pt x="1750" y="138"/>
                    </a:lnTo>
                    <a:lnTo>
                      <a:pt x="1750" y="138"/>
                    </a:lnTo>
                    <a:lnTo>
                      <a:pt x="1774" y="130"/>
                    </a:lnTo>
                    <a:lnTo>
                      <a:pt x="1834" y="314"/>
                    </a:lnTo>
                    <a:lnTo>
                      <a:pt x="1834" y="314"/>
                    </a:lnTo>
                    <a:lnTo>
                      <a:pt x="1814" y="320"/>
                    </a:lnTo>
                    <a:lnTo>
                      <a:pt x="1814" y="320"/>
                    </a:lnTo>
                    <a:close/>
                    <a:moveTo>
                      <a:pt x="3332" y="308"/>
                    </a:moveTo>
                    <a:lnTo>
                      <a:pt x="3332" y="308"/>
                    </a:lnTo>
                    <a:lnTo>
                      <a:pt x="3310" y="300"/>
                    </a:lnTo>
                    <a:lnTo>
                      <a:pt x="3368" y="118"/>
                    </a:lnTo>
                    <a:lnTo>
                      <a:pt x="3368" y="118"/>
                    </a:lnTo>
                    <a:lnTo>
                      <a:pt x="3392" y="126"/>
                    </a:lnTo>
                    <a:lnTo>
                      <a:pt x="3332" y="308"/>
                    </a:lnTo>
                    <a:close/>
                    <a:moveTo>
                      <a:pt x="1946" y="280"/>
                    </a:moveTo>
                    <a:lnTo>
                      <a:pt x="1894" y="94"/>
                    </a:lnTo>
                    <a:lnTo>
                      <a:pt x="1894" y="94"/>
                    </a:lnTo>
                    <a:lnTo>
                      <a:pt x="1918" y="88"/>
                    </a:lnTo>
                    <a:lnTo>
                      <a:pt x="1968" y="274"/>
                    </a:lnTo>
                    <a:lnTo>
                      <a:pt x="1968" y="274"/>
                    </a:lnTo>
                    <a:lnTo>
                      <a:pt x="1946" y="280"/>
                    </a:lnTo>
                    <a:lnTo>
                      <a:pt x="1946" y="280"/>
                    </a:lnTo>
                    <a:close/>
                    <a:moveTo>
                      <a:pt x="3200" y="268"/>
                    </a:moveTo>
                    <a:lnTo>
                      <a:pt x="3200" y="268"/>
                    </a:lnTo>
                    <a:lnTo>
                      <a:pt x="3178" y="264"/>
                    </a:lnTo>
                    <a:lnTo>
                      <a:pt x="3224" y="76"/>
                    </a:lnTo>
                    <a:lnTo>
                      <a:pt x="3224" y="76"/>
                    </a:lnTo>
                    <a:lnTo>
                      <a:pt x="3248" y="84"/>
                    </a:lnTo>
                    <a:lnTo>
                      <a:pt x="3200" y="268"/>
                    </a:lnTo>
                    <a:close/>
                    <a:moveTo>
                      <a:pt x="2080" y="246"/>
                    </a:moveTo>
                    <a:lnTo>
                      <a:pt x="2038" y="58"/>
                    </a:lnTo>
                    <a:lnTo>
                      <a:pt x="2038" y="58"/>
                    </a:lnTo>
                    <a:lnTo>
                      <a:pt x="2064" y="54"/>
                    </a:lnTo>
                    <a:lnTo>
                      <a:pt x="2102" y="242"/>
                    </a:lnTo>
                    <a:lnTo>
                      <a:pt x="2102" y="242"/>
                    </a:lnTo>
                    <a:lnTo>
                      <a:pt x="2080" y="246"/>
                    </a:lnTo>
                    <a:lnTo>
                      <a:pt x="2080" y="246"/>
                    </a:lnTo>
                    <a:close/>
                    <a:moveTo>
                      <a:pt x="3064" y="238"/>
                    </a:moveTo>
                    <a:lnTo>
                      <a:pt x="3064" y="238"/>
                    </a:lnTo>
                    <a:lnTo>
                      <a:pt x="3042" y="234"/>
                    </a:lnTo>
                    <a:lnTo>
                      <a:pt x="3078" y="44"/>
                    </a:lnTo>
                    <a:lnTo>
                      <a:pt x="3078" y="44"/>
                    </a:lnTo>
                    <a:lnTo>
                      <a:pt x="3102" y="50"/>
                    </a:lnTo>
                    <a:lnTo>
                      <a:pt x="3064" y="238"/>
                    </a:lnTo>
                    <a:close/>
                    <a:moveTo>
                      <a:pt x="2216" y="220"/>
                    </a:moveTo>
                    <a:lnTo>
                      <a:pt x="2186" y="32"/>
                    </a:lnTo>
                    <a:lnTo>
                      <a:pt x="2186" y="32"/>
                    </a:lnTo>
                    <a:lnTo>
                      <a:pt x="2210" y="28"/>
                    </a:lnTo>
                    <a:lnTo>
                      <a:pt x="2238" y="218"/>
                    </a:lnTo>
                    <a:lnTo>
                      <a:pt x="2238" y="218"/>
                    </a:lnTo>
                    <a:lnTo>
                      <a:pt x="2216" y="220"/>
                    </a:lnTo>
                    <a:lnTo>
                      <a:pt x="2216" y="220"/>
                    </a:lnTo>
                    <a:close/>
                    <a:moveTo>
                      <a:pt x="2928" y="214"/>
                    </a:moveTo>
                    <a:lnTo>
                      <a:pt x="2928" y="214"/>
                    </a:lnTo>
                    <a:lnTo>
                      <a:pt x="2906" y="212"/>
                    </a:lnTo>
                    <a:lnTo>
                      <a:pt x="2930" y="22"/>
                    </a:lnTo>
                    <a:lnTo>
                      <a:pt x="2930" y="22"/>
                    </a:lnTo>
                    <a:lnTo>
                      <a:pt x="2954" y="24"/>
                    </a:lnTo>
                    <a:lnTo>
                      <a:pt x="2928" y="214"/>
                    </a:lnTo>
                    <a:close/>
                    <a:moveTo>
                      <a:pt x="2352" y="204"/>
                    </a:moveTo>
                    <a:lnTo>
                      <a:pt x="2334" y="12"/>
                    </a:lnTo>
                    <a:lnTo>
                      <a:pt x="2334" y="12"/>
                    </a:lnTo>
                    <a:lnTo>
                      <a:pt x="2358" y="10"/>
                    </a:lnTo>
                    <a:lnTo>
                      <a:pt x="2376" y="202"/>
                    </a:lnTo>
                    <a:lnTo>
                      <a:pt x="2376" y="202"/>
                    </a:lnTo>
                    <a:lnTo>
                      <a:pt x="2352" y="204"/>
                    </a:lnTo>
                    <a:lnTo>
                      <a:pt x="2352" y="204"/>
                    </a:lnTo>
                    <a:close/>
                    <a:moveTo>
                      <a:pt x="2790" y="200"/>
                    </a:moveTo>
                    <a:lnTo>
                      <a:pt x="2790" y="200"/>
                    </a:lnTo>
                    <a:lnTo>
                      <a:pt x="2768" y="198"/>
                    </a:lnTo>
                    <a:lnTo>
                      <a:pt x="2782" y="6"/>
                    </a:lnTo>
                    <a:lnTo>
                      <a:pt x="2782" y="6"/>
                    </a:lnTo>
                    <a:lnTo>
                      <a:pt x="2806" y="8"/>
                    </a:lnTo>
                    <a:lnTo>
                      <a:pt x="2790" y="200"/>
                    </a:lnTo>
                    <a:close/>
                    <a:moveTo>
                      <a:pt x="2490" y="194"/>
                    </a:moveTo>
                    <a:lnTo>
                      <a:pt x="2482" y="2"/>
                    </a:lnTo>
                    <a:lnTo>
                      <a:pt x="2482" y="2"/>
                    </a:lnTo>
                    <a:lnTo>
                      <a:pt x="2508" y="0"/>
                    </a:lnTo>
                    <a:lnTo>
                      <a:pt x="2514" y="192"/>
                    </a:lnTo>
                    <a:lnTo>
                      <a:pt x="2514" y="192"/>
                    </a:lnTo>
                    <a:lnTo>
                      <a:pt x="2490" y="194"/>
                    </a:lnTo>
                    <a:lnTo>
                      <a:pt x="2490" y="194"/>
                    </a:lnTo>
                    <a:close/>
                    <a:moveTo>
                      <a:pt x="2652" y="192"/>
                    </a:moveTo>
                    <a:lnTo>
                      <a:pt x="2652" y="192"/>
                    </a:lnTo>
                    <a:lnTo>
                      <a:pt x="2630" y="192"/>
                    </a:lnTo>
                    <a:lnTo>
                      <a:pt x="2632" y="0"/>
                    </a:lnTo>
                    <a:lnTo>
                      <a:pt x="2632" y="0"/>
                    </a:lnTo>
                    <a:lnTo>
                      <a:pt x="2658" y="0"/>
                    </a:lnTo>
                    <a:lnTo>
                      <a:pt x="2652" y="192"/>
                    </a:lnTo>
                    <a:close/>
                  </a:path>
                </a:pathLst>
              </a:custGeom>
              <a:gradFill>
                <a:gsLst>
                  <a:gs pos="0">
                    <a:srgbClr val="1D1D1A">
                      <a:lumMod val="50000"/>
                      <a:lumOff val="50000"/>
                      <a:alpha val="17000"/>
                    </a:srgbClr>
                  </a:gs>
                  <a:gs pos="100000">
                    <a:srgbClr val="666666">
                      <a:lumMod val="75000"/>
                    </a:srgbClr>
                  </a:gs>
                </a:gsLst>
                <a:lin ang="5400000" scaled="0"/>
              </a:gradFill>
              <a:ln w="6350">
                <a:noFill/>
                <a:miter lim="800000"/>
                <a:headEnd/>
                <a:tailEnd/>
              </a:ln>
            </p:spPr>
            <p:txBody>
              <a:bodyPr/>
              <a:lstStyle/>
              <a:p>
                <a:pPr defTabSz="304678" eaLnBrk="0" hangingPunct="0">
                  <a:defRPr/>
                </a:pPr>
                <a:endParaRPr lang="zh-CN" altLang="en-US" sz="1200" kern="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9" name="Freeform 37">
                <a:extLst>
                  <a:ext uri="{FF2B5EF4-FFF2-40B4-BE49-F238E27FC236}">
                    <a16:creationId xmlns:a16="http://schemas.microsoft.com/office/drawing/2014/main" id="{4C8AE106-4CD9-4FC9-B763-88D4F6E1D45E}"/>
                  </a:ext>
                </a:extLst>
              </p:cNvPr>
              <p:cNvSpPr>
                <a:spLocks noEditPoints="1"/>
              </p:cNvSpPr>
              <p:nvPr/>
            </p:nvSpPr>
            <p:spPr bwMode="auto">
              <a:xfrm>
                <a:off x="-15220950" y="-10321131"/>
                <a:ext cx="7277100" cy="7277100"/>
              </a:xfrm>
              <a:custGeom>
                <a:avLst/>
                <a:gdLst/>
                <a:ahLst/>
                <a:cxnLst>
                  <a:cxn ang="0">
                    <a:pos x="2178" y="4582"/>
                  </a:cxn>
                  <a:cxn ang="0">
                    <a:pos x="2058" y="4572"/>
                  </a:cxn>
                  <a:cxn ang="0">
                    <a:pos x="1950" y="4536"/>
                  </a:cxn>
                  <a:cxn ang="0">
                    <a:pos x="1848" y="4518"/>
                  </a:cxn>
                  <a:cxn ang="0">
                    <a:pos x="1734" y="4516"/>
                  </a:cxn>
                  <a:cxn ang="0">
                    <a:pos x="3056" y="4454"/>
                  </a:cxn>
                  <a:cxn ang="0">
                    <a:pos x="3152" y="4392"/>
                  </a:cxn>
                  <a:cxn ang="0">
                    <a:pos x="3262" y="4344"/>
                  </a:cxn>
                  <a:cxn ang="0">
                    <a:pos x="3372" y="4314"/>
                  </a:cxn>
                  <a:cxn ang="0">
                    <a:pos x="3462" y="4264"/>
                  </a:cxn>
                  <a:cxn ang="0">
                    <a:pos x="1016" y="4198"/>
                  </a:cxn>
                  <a:cxn ang="0">
                    <a:pos x="918" y="4128"/>
                  </a:cxn>
                  <a:cxn ang="0">
                    <a:pos x="846" y="4040"/>
                  </a:cxn>
                  <a:cxn ang="0">
                    <a:pos x="766" y="3972"/>
                  </a:cxn>
                  <a:cxn ang="0">
                    <a:pos x="670" y="3912"/>
                  </a:cxn>
                  <a:cxn ang="0">
                    <a:pos x="4058" y="3754"/>
                  </a:cxn>
                  <a:cxn ang="0">
                    <a:pos x="4108" y="3650"/>
                  </a:cxn>
                  <a:cxn ang="0">
                    <a:pos x="4178" y="3554"/>
                  </a:cxn>
                  <a:cxn ang="0">
                    <a:pos x="4258" y="3472"/>
                  </a:cxn>
                  <a:cxn ang="0">
                    <a:pos x="4310" y="3380"/>
                  </a:cxn>
                  <a:cxn ang="0">
                    <a:pos x="218" y="3272"/>
                  </a:cxn>
                  <a:cxn ang="0">
                    <a:pos x="170" y="3162"/>
                  </a:cxn>
                  <a:cxn ang="0">
                    <a:pos x="152" y="3048"/>
                  </a:cxn>
                  <a:cxn ang="0">
                    <a:pos x="120" y="2950"/>
                  </a:cxn>
                  <a:cxn ang="0">
                    <a:pos x="68" y="2848"/>
                  </a:cxn>
                  <a:cxn ang="0">
                    <a:pos x="4558" y="2636"/>
                  </a:cxn>
                  <a:cxn ang="0">
                    <a:pos x="4550" y="2522"/>
                  </a:cxn>
                  <a:cxn ang="0">
                    <a:pos x="4558" y="2404"/>
                  </a:cxn>
                  <a:cxn ang="0">
                    <a:pos x="4584" y="2292"/>
                  </a:cxn>
                  <a:cxn ang="0">
                    <a:pos x="4558" y="2190"/>
                  </a:cxn>
                  <a:cxn ang="0">
                    <a:pos x="34" y="2068"/>
                  </a:cxn>
                  <a:cxn ang="0">
                    <a:pos x="24" y="1954"/>
                  </a:cxn>
                  <a:cxn ang="0">
                    <a:pos x="44" y="1836"/>
                  </a:cxn>
                  <a:cxn ang="0">
                    <a:pos x="94" y="1732"/>
                  </a:cxn>
                  <a:cxn ang="0">
                    <a:pos x="120" y="1632"/>
                  </a:cxn>
                  <a:cxn ang="0">
                    <a:pos x="4392" y="1434"/>
                  </a:cxn>
                  <a:cxn ang="0">
                    <a:pos x="4344" y="1324"/>
                  </a:cxn>
                  <a:cxn ang="0">
                    <a:pos x="4316" y="1214"/>
                  </a:cxn>
                  <a:cxn ang="0">
                    <a:pos x="4264" y="1122"/>
                  </a:cxn>
                  <a:cxn ang="0">
                    <a:pos x="4184" y="1040"/>
                  </a:cxn>
                  <a:cxn ang="0">
                    <a:pos x="472" y="938"/>
                  </a:cxn>
                  <a:cxn ang="0">
                    <a:pos x="522" y="836"/>
                  </a:cxn>
                  <a:cxn ang="0">
                    <a:pos x="600" y="744"/>
                  </a:cxn>
                  <a:cxn ang="0">
                    <a:pos x="696" y="680"/>
                  </a:cxn>
                  <a:cxn ang="0">
                    <a:pos x="770" y="610"/>
                  </a:cxn>
                  <a:cxn ang="0">
                    <a:pos x="3652" y="476"/>
                  </a:cxn>
                  <a:cxn ang="0">
                    <a:pos x="3556" y="408"/>
                  </a:cxn>
                  <a:cxn ang="0">
                    <a:pos x="3474" y="326"/>
                  </a:cxn>
                  <a:cxn ang="0">
                    <a:pos x="3382" y="274"/>
                  </a:cxn>
                  <a:cxn ang="0">
                    <a:pos x="3272" y="246"/>
                  </a:cxn>
                  <a:cxn ang="0">
                    <a:pos x="1426" y="194"/>
                  </a:cxn>
                  <a:cxn ang="0">
                    <a:pos x="1522" y="132"/>
                  </a:cxn>
                  <a:cxn ang="0">
                    <a:pos x="1636" y="94"/>
                  </a:cxn>
                  <a:cxn ang="0">
                    <a:pos x="1750" y="88"/>
                  </a:cxn>
                  <a:cxn ang="0">
                    <a:pos x="1852" y="66"/>
                  </a:cxn>
                  <a:cxn ang="0">
                    <a:pos x="2524" y="36"/>
                  </a:cxn>
                  <a:cxn ang="0">
                    <a:pos x="2406" y="26"/>
                  </a:cxn>
                  <a:cxn ang="0">
                    <a:pos x="2294" y="0"/>
                  </a:cxn>
                </a:cxnLst>
                <a:rect l="0" t="0" r="r" b="b"/>
                <a:pathLst>
                  <a:path w="4584" h="4584">
                    <a:moveTo>
                      <a:pt x="2292" y="4584"/>
                    </a:moveTo>
                    <a:lnTo>
                      <a:pt x="2284" y="4584"/>
                    </a:lnTo>
                    <a:lnTo>
                      <a:pt x="2284" y="4560"/>
                    </a:lnTo>
                    <a:lnTo>
                      <a:pt x="2292" y="4560"/>
                    </a:lnTo>
                    <a:lnTo>
                      <a:pt x="2292" y="4584"/>
                    </a:lnTo>
                    <a:close/>
                    <a:moveTo>
                      <a:pt x="2396" y="4582"/>
                    </a:moveTo>
                    <a:lnTo>
                      <a:pt x="2394" y="4558"/>
                    </a:lnTo>
                    <a:lnTo>
                      <a:pt x="2402" y="4558"/>
                    </a:lnTo>
                    <a:lnTo>
                      <a:pt x="2404" y="4582"/>
                    </a:lnTo>
                    <a:lnTo>
                      <a:pt x="2396" y="4582"/>
                    </a:lnTo>
                    <a:close/>
                    <a:moveTo>
                      <a:pt x="2178" y="4582"/>
                    </a:moveTo>
                    <a:lnTo>
                      <a:pt x="2170" y="4582"/>
                    </a:lnTo>
                    <a:lnTo>
                      <a:pt x="2172" y="4558"/>
                    </a:lnTo>
                    <a:lnTo>
                      <a:pt x="2180" y="4558"/>
                    </a:lnTo>
                    <a:lnTo>
                      <a:pt x="2178" y="4582"/>
                    </a:lnTo>
                    <a:close/>
                    <a:moveTo>
                      <a:pt x="2508" y="4574"/>
                    </a:moveTo>
                    <a:lnTo>
                      <a:pt x="2506" y="4550"/>
                    </a:lnTo>
                    <a:lnTo>
                      <a:pt x="2514" y="4550"/>
                    </a:lnTo>
                    <a:lnTo>
                      <a:pt x="2516" y="4574"/>
                    </a:lnTo>
                    <a:lnTo>
                      <a:pt x="2508" y="4574"/>
                    </a:lnTo>
                    <a:close/>
                    <a:moveTo>
                      <a:pt x="2066" y="4574"/>
                    </a:moveTo>
                    <a:lnTo>
                      <a:pt x="2058" y="4572"/>
                    </a:lnTo>
                    <a:lnTo>
                      <a:pt x="2062" y="4550"/>
                    </a:lnTo>
                    <a:lnTo>
                      <a:pt x="2068" y="4550"/>
                    </a:lnTo>
                    <a:lnTo>
                      <a:pt x="2066" y="4574"/>
                    </a:lnTo>
                    <a:close/>
                    <a:moveTo>
                      <a:pt x="2620" y="4562"/>
                    </a:moveTo>
                    <a:lnTo>
                      <a:pt x="2616" y="4538"/>
                    </a:lnTo>
                    <a:lnTo>
                      <a:pt x="2624" y="4536"/>
                    </a:lnTo>
                    <a:lnTo>
                      <a:pt x="2628" y="4560"/>
                    </a:lnTo>
                    <a:lnTo>
                      <a:pt x="2620" y="4562"/>
                    </a:lnTo>
                    <a:close/>
                    <a:moveTo>
                      <a:pt x="1954" y="4560"/>
                    </a:moveTo>
                    <a:lnTo>
                      <a:pt x="1946" y="4558"/>
                    </a:lnTo>
                    <a:lnTo>
                      <a:pt x="1950" y="4536"/>
                    </a:lnTo>
                    <a:lnTo>
                      <a:pt x="1958" y="4536"/>
                    </a:lnTo>
                    <a:lnTo>
                      <a:pt x="1954" y="4560"/>
                    </a:lnTo>
                    <a:close/>
                    <a:moveTo>
                      <a:pt x="2730" y="4542"/>
                    </a:moveTo>
                    <a:lnTo>
                      <a:pt x="2726" y="4520"/>
                    </a:lnTo>
                    <a:lnTo>
                      <a:pt x="2734" y="4518"/>
                    </a:lnTo>
                    <a:lnTo>
                      <a:pt x="2738" y="4542"/>
                    </a:lnTo>
                    <a:lnTo>
                      <a:pt x="2730" y="4542"/>
                    </a:lnTo>
                    <a:close/>
                    <a:moveTo>
                      <a:pt x="1844" y="4540"/>
                    </a:moveTo>
                    <a:lnTo>
                      <a:pt x="1836" y="4540"/>
                    </a:lnTo>
                    <a:lnTo>
                      <a:pt x="1840" y="4516"/>
                    </a:lnTo>
                    <a:lnTo>
                      <a:pt x="1848" y="4518"/>
                    </a:lnTo>
                    <a:lnTo>
                      <a:pt x="1844" y="4540"/>
                    </a:lnTo>
                    <a:close/>
                    <a:moveTo>
                      <a:pt x="2840" y="4518"/>
                    </a:moveTo>
                    <a:lnTo>
                      <a:pt x="2836" y="4496"/>
                    </a:lnTo>
                    <a:lnTo>
                      <a:pt x="2842" y="4494"/>
                    </a:lnTo>
                    <a:lnTo>
                      <a:pt x="2848" y="4516"/>
                    </a:lnTo>
                    <a:lnTo>
                      <a:pt x="2840" y="4518"/>
                    </a:lnTo>
                    <a:close/>
                    <a:moveTo>
                      <a:pt x="1734" y="4516"/>
                    </a:moveTo>
                    <a:lnTo>
                      <a:pt x="1726" y="4514"/>
                    </a:lnTo>
                    <a:lnTo>
                      <a:pt x="1732" y="4492"/>
                    </a:lnTo>
                    <a:lnTo>
                      <a:pt x="1740" y="4492"/>
                    </a:lnTo>
                    <a:lnTo>
                      <a:pt x="1734" y="4516"/>
                    </a:lnTo>
                    <a:close/>
                    <a:moveTo>
                      <a:pt x="2950" y="4488"/>
                    </a:moveTo>
                    <a:lnTo>
                      <a:pt x="2942" y="4466"/>
                    </a:lnTo>
                    <a:lnTo>
                      <a:pt x="2950" y="4464"/>
                    </a:lnTo>
                    <a:lnTo>
                      <a:pt x="2958" y="4486"/>
                    </a:lnTo>
                    <a:lnTo>
                      <a:pt x="2950" y="4488"/>
                    </a:lnTo>
                    <a:close/>
                    <a:moveTo>
                      <a:pt x="1626" y="4486"/>
                    </a:moveTo>
                    <a:lnTo>
                      <a:pt x="1618" y="4484"/>
                    </a:lnTo>
                    <a:lnTo>
                      <a:pt x="1626" y="4460"/>
                    </a:lnTo>
                    <a:lnTo>
                      <a:pt x="1632" y="4464"/>
                    </a:lnTo>
                    <a:lnTo>
                      <a:pt x="1626" y="4486"/>
                    </a:lnTo>
                    <a:close/>
                    <a:moveTo>
                      <a:pt x="3056" y="4454"/>
                    </a:moveTo>
                    <a:lnTo>
                      <a:pt x="3048" y="4432"/>
                    </a:lnTo>
                    <a:lnTo>
                      <a:pt x="3056" y="4428"/>
                    </a:lnTo>
                    <a:lnTo>
                      <a:pt x="3064" y="4452"/>
                    </a:lnTo>
                    <a:lnTo>
                      <a:pt x="3056" y="4454"/>
                    </a:lnTo>
                    <a:close/>
                    <a:moveTo>
                      <a:pt x="1518" y="4450"/>
                    </a:moveTo>
                    <a:lnTo>
                      <a:pt x="1510" y="4448"/>
                    </a:lnTo>
                    <a:lnTo>
                      <a:pt x="1520" y="4426"/>
                    </a:lnTo>
                    <a:lnTo>
                      <a:pt x="1526" y="4428"/>
                    </a:lnTo>
                    <a:lnTo>
                      <a:pt x="1518" y="4450"/>
                    </a:lnTo>
                    <a:close/>
                    <a:moveTo>
                      <a:pt x="3162" y="4414"/>
                    </a:moveTo>
                    <a:lnTo>
                      <a:pt x="3152" y="4392"/>
                    </a:lnTo>
                    <a:lnTo>
                      <a:pt x="3160" y="4388"/>
                    </a:lnTo>
                    <a:lnTo>
                      <a:pt x="3170" y="4410"/>
                    </a:lnTo>
                    <a:lnTo>
                      <a:pt x="3162" y="4414"/>
                    </a:lnTo>
                    <a:close/>
                    <a:moveTo>
                      <a:pt x="1414" y="4410"/>
                    </a:moveTo>
                    <a:lnTo>
                      <a:pt x="1406" y="4408"/>
                    </a:lnTo>
                    <a:lnTo>
                      <a:pt x="1416" y="4384"/>
                    </a:lnTo>
                    <a:lnTo>
                      <a:pt x="1422" y="4388"/>
                    </a:lnTo>
                    <a:lnTo>
                      <a:pt x="1414" y="4410"/>
                    </a:lnTo>
                    <a:close/>
                    <a:moveTo>
                      <a:pt x="3264" y="4368"/>
                    </a:moveTo>
                    <a:lnTo>
                      <a:pt x="3254" y="4348"/>
                    </a:lnTo>
                    <a:lnTo>
                      <a:pt x="3262" y="4344"/>
                    </a:lnTo>
                    <a:lnTo>
                      <a:pt x="3272" y="4366"/>
                    </a:lnTo>
                    <a:lnTo>
                      <a:pt x="3264" y="4368"/>
                    </a:lnTo>
                    <a:close/>
                    <a:moveTo>
                      <a:pt x="1310" y="4364"/>
                    </a:moveTo>
                    <a:lnTo>
                      <a:pt x="1302" y="4360"/>
                    </a:lnTo>
                    <a:lnTo>
                      <a:pt x="1314" y="4340"/>
                    </a:lnTo>
                    <a:lnTo>
                      <a:pt x="1320" y="4342"/>
                    </a:lnTo>
                    <a:lnTo>
                      <a:pt x="1310" y="4364"/>
                    </a:lnTo>
                    <a:close/>
                    <a:moveTo>
                      <a:pt x="3364" y="4318"/>
                    </a:moveTo>
                    <a:lnTo>
                      <a:pt x="3354" y="4298"/>
                    </a:lnTo>
                    <a:lnTo>
                      <a:pt x="3360" y="4294"/>
                    </a:lnTo>
                    <a:lnTo>
                      <a:pt x="3372" y="4314"/>
                    </a:lnTo>
                    <a:lnTo>
                      <a:pt x="3364" y="4318"/>
                    </a:lnTo>
                    <a:close/>
                    <a:moveTo>
                      <a:pt x="1210" y="4314"/>
                    </a:moveTo>
                    <a:lnTo>
                      <a:pt x="1202" y="4310"/>
                    </a:lnTo>
                    <a:lnTo>
                      <a:pt x="1214" y="4288"/>
                    </a:lnTo>
                    <a:lnTo>
                      <a:pt x="1222" y="4292"/>
                    </a:lnTo>
                    <a:lnTo>
                      <a:pt x="1210" y="4314"/>
                    </a:lnTo>
                    <a:close/>
                    <a:moveTo>
                      <a:pt x="3462" y="4264"/>
                    </a:moveTo>
                    <a:lnTo>
                      <a:pt x="3450" y="4242"/>
                    </a:lnTo>
                    <a:lnTo>
                      <a:pt x="3458" y="4238"/>
                    </a:lnTo>
                    <a:lnTo>
                      <a:pt x="3470" y="4260"/>
                    </a:lnTo>
                    <a:lnTo>
                      <a:pt x="3462" y="4264"/>
                    </a:lnTo>
                    <a:close/>
                    <a:moveTo>
                      <a:pt x="1112" y="4258"/>
                    </a:moveTo>
                    <a:lnTo>
                      <a:pt x="1104" y="4254"/>
                    </a:lnTo>
                    <a:lnTo>
                      <a:pt x="1118" y="4234"/>
                    </a:lnTo>
                    <a:lnTo>
                      <a:pt x="1124" y="4238"/>
                    </a:lnTo>
                    <a:lnTo>
                      <a:pt x="1112" y="4258"/>
                    </a:lnTo>
                    <a:close/>
                    <a:moveTo>
                      <a:pt x="3558" y="4204"/>
                    </a:moveTo>
                    <a:lnTo>
                      <a:pt x="3544" y="4184"/>
                    </a:lnTo>
                    <a:lnTo>
                      <a:pt x="3552" y="4180"/>
                    </a:lnTo>
                    <a:lnTo>
                      <a:pt x="3564" y="4200"/>
                    </a:lnTo>
                    <a:lnTo>
                      <a:pt x="3558" y="4204"/>
                    </a:lnTo>
                    <a:close/>
                    <a:moveTo>
                      <a:pt x="1016" y="4198"/>
                    </a:moveTo>
                    <a:lnTo>
                      <a:pt x="1010" y="4192"/>
                    </a:lnTo>
                    <a:lnTo>
                      <a:pt x="1024" y="4172"/>
                    </a:lnTo>
                    <a:lnTo>
                      <a:pt x="1030" y="4178"/>
                    </a:lnTo>
                    <a:lnTo>
                      <a:pt x="1016" y="4198"/>
                    </a:lnTo>
                    <a:close/>
                    <a:moveTo>
                      <a:pt x="3650" y="4140"/>
                    </a:moveTo>
                    <a:lnTo>
                      <a:pt x="3636" y="4120"/>
                    </a:lnTo>
                    <a:lnTo>
                      <a:pt x="3642" y="4116"/>
                    </a:lnTo>
                    <a:lnTo>
                      <a:pt x="3656" y="4134"/>
                    </a:lnTo>
                    <a:lnTo>
                      <a:pt x="3650" y="4140"/>
                    </a:lnTo>
                    <a:close/>
                    <a:moveTo>
                      <a:pt x="924" y="4132"/>
                    </a:moveTo>
                    <a:lnTo>
                      <a:pt x="918" y="4128"/>
                    </a:lnTo>
                    <a:lnTo>
                      <a:pt x="932" y="4108"/>
                    </a:lnTo>
                    <a:lnTo>
                      <a:pt x="938" y="4114"/>
                    </a:lnTo>
                    <a:lnTo>
                      <a:pt x="924" y="4132"/>
                    </a:lnTo>
                    <a:close/>
                    <a:moveTo>
                      <a:pt x="3740" y="4070"/>
                    </a:moveTo>
                    <a:lnTo>
                      <a:pt x="3724" y="4052"/>
                    </a:lnTo>
                    <a:lnTo>
                      <a:pt x="3730" y="4046"/>
                    </a:lnTo>
                    <a:lnTo>
                      <a:pt x="3746" y="4066"/>
                    </a:lnTo>
                    <a:lnTo>
                      <a:pt x="3740" y="4070"/>
                    </a:lnTo>
                    <a:close/>
                    <a:moveTo>
                      <a:pt x="836" y="4062"/>
                    </a:moveTo>
                    <a:lnTo>
                      <a:pt x="830" y="4058"/>
                    </a:lnTo>
                    <a:lnTo>
                      <a:pt x="846" y="4040"/>
                    </a:lnTo>
                    <a:lnTo>
                      <a:pt x="852" y="4044"/>
                    </a:lnTo>
                    <a:lnTo>
                      <a:pt x="836" y="4062"/>
                    </a:lnTo>
                    <a:close/>
                    <a:moveTo>
                      <a:pt x="3824" y="3998"/>
                    </a:moveTo>
                    <a:lnTo>
                      <a:pt x="3808" y="3980"/>
                    </a:lnTo>
                    <a:lnTo>
                      <a:pt x="3814" y="3974"/>
                    </a:lnTo>
                    <a:lnTo>
                      <a:pt x="3830" y="3992"/>
                    </a:lnTo>
                    <a:lnTo>
                      <a:pt x="3824" y="3998"/>
                    </a:lnTo>
                    <a:close/>
                    <a:moveTo>
                      <a:pt x="750" y="3990"/>
                    </a:moveTo>
                    <a:lnTo>
                      <a:pt x="744" y="3984"/>
                    </a:lnTo>
                    <a:lnTo>
                      <a:pt x="762" y="3966"/>
                    </a:lnTo>
                    <a:lnTo>
                      <a:pt x="766" y="3972"/>
                    </a:lnTo>
                    <a:lnTo>
                      <a:pt x="750" y="3990"/>
                    </a:lnTo>
                    <a:close/>
                    <a:moveTo>
                      <a:pt x="3906" y="3920"/>
                    </a:moveTo>
                    <a:lnTo>
                      <a:pt x="3890" y="3902"/>
                    </a:lnTo>
                    <a:lnTo>
                      <a:pt x="3896" y="3898"/>
                    </a:lnTo>
                    <a:lnTo>
                      <a:pt x="3912" y="3914"/>
                    </a:lnTo>
                    <a:lnTo>
                      <a:pt x="3906" y="3920"/>
                    </a:lnTo>
                    <a:close/>
                    <a:moveTo>
                      <a:pt x="670" y="3912"/>
                    </a:moveTo>
                    <a:lnTo>
                      <a:pt x="664" y="3906"/>
                    </a:lnTo>
                    <a:lnTo>
                      <a:pt x="680" y="3888"/>
                    </a:lnTo>
                    <a:lnTo>
                      <a:pt x="686" y="3894"/>
                    </a:lnTo>
                    <a:lnTo>
                      <a:pt x="670" y="3912"/>
                    </a:lnTo>
                    <a:close/>
                    <a:moveTo>
                      <a:pt x="3984" y="3838"/>
                    </a:moveTo>
                    <a:lnTo>
                      <a:pt x="3966" y="3822"/>
                    </a:lnTo>
                    <a:lnTo>
                      <a:pt x="3972" y="3816"/>
                    </a:lnTo>
                    <a:lnTo>
                      <a:pt x="3990" y="3832"/>
                    </a:lnTo>
                    <a:lnTo>
                      <a:pt x="3984" y="3838"/>
                    </a:lnTo>
                    <a:close/>
                    <a:moveTo>
                      <a:pt x="592" y="3830"/>
                    </a:moveTo>
                    <a:lnTo>
                      <a:pt x="586" y="3824"/>
                    </a:lnTo>
                    <a:lnTo>
                      <a:pt x="604" y="3808"/>
                    </a:lnTo>
                    <a:lnTo>
                      <a:pt x="610" y="3814"/>
                    </a:lnTo>
                    <a:lnTo>
                      <a:pt x="592" y="3830"/>
                    </a:lnTo>
                    <a:close/>
                    <a:moveTo>
                      <a:pt x="4058" y="3754"/>
                    </a:moveTo>
                    <a:lnTo>
                      <a:pt x="4040" y="3738"/>
                    </a:lnTo>
                    <a:lnTo>
                      <a:pt x="4044" y="3732"/>
                    </a:lnTo>
                    <a:lnTo>
                      <a:pt x="4064" y="3748"/>
                    </a:lnTo>
                    <a:lnTo>
                      <a:pt x="4058" y="3754"/>
                    </a:lnTo>
                    <a:close/>
                    <a:moveTo>
                      <a:pt x="518" y="3744"/>
                    </a:moveTo>
                    <a:lnTo>
                      <a:pt x="514" y="3738"/>
                    </a:lnTo>
                    <a:lnTo>
                      <a:pt x="532" y="3724"/>
                    </a:lnTo>
                    <a:lnTo>
                      <a:pt x="536" y="3730"/>
                    </a:lnTo>
                    <a:lnTo>
                      <a:pt x="518" y="3744"/>
                    </a:lnTo>
                    <a:close/>
                    <a:moveTo>
                      <a:pt x="4128" y="3666"/>
                    </a:moveTo>
                    <a:lnTo>
                      <a:pt x="4108" y="3650"/>
                    </a:lnTo>
                    <a:lnTo>
                      <a:pt x="4114" y="3644"/>
                    </a:lnTo>
                    <a:lnTo>
                      <a:pt x="4132" y="3658"/>
                    </a:lnTo>
                    <a:lnTo>
                      <a:pt x="4128" y="3666"/>
                    </a:lnTo>
                    <a:close/>
                    <a:moveTo>
                      <a:pt x="450" y="3656"/>
                    </a:moveTo>
                    <a:lnTo>
                      <a:pt x="444" y="3650"/>
                    </a:lnTo>
                    <a:lnTo>
                      <a:pt x="464" y="3636"/>
                    </a:lnTo>
                    <a:lnTo>
                      <a:pt x="468" y="3642"/>
                    </a:lnTo>
                    <a:lnTo>
                      <a:pt x="450" y="3656"/>
                    </a:lnTo>
                    <a:close/>
                    <a:moveTo>
                      <a:pt x="4194" y="3574"/>
                    </a:moveTo>
                    <a:lnTo>
                      <a:pt x="4174" y="3560"/>
                    </a:lnTo>
                    <a:lnTo>
                      <a:pt x="4178" y="3554"/>
                    </a:lnTo>
                    <a:lnTo>
                      <a:pt x="4198" y="3566"/>
                    </a:lnTo>
                    <a:lnTo>
                      <a:pt x="4194" y="3574"/>
                    </a:lnTo>
                    <a:close/>
                    <a:moveTo>
                      <a:pt x="384" y="3564"/>
                    </a:moveTo>
                    <a:lnTo>
                      <a:pt x="380" y="3558"/>
                    </a:lnTo>
                    <a:lnTo>
                      <a:pt x="400" y="3544"/>
                    </a:lnTo>
                    <a:lnTo>
                      <a:pt x="404" y="3550"/>
                    </a:lnTo>
                    <a:lnTo>
                      <a:pt x="384" y="3564"/>
                    </a:lnTo>
                    <a:close/>
                    <a:moveTo>
                      <a:pt x="4254" y="3478"/>
                    </a:moveTo>
                    <a:lnTo>
                      <a:pt x="4234" y="3466"/>
                    </a:lnTo>
                    <a:lnTo>
                      <a:pt x="4238" y="3460"/>
                    </a:lnTo>
                    <a:lnTo>
                      <a:pt x="4258" y="3472"/>
                    </a:lnTo>
                    <a:lnTo>
                      <a:pt x="4254" y="3478"/>
                    </a:lnTo>
                    <a:close/>
                    <a:moveTo>
                      <a:pt x="324" y="3470"/>
                    </a:moveTo>
                    <a:lnTo>
                      <a:pt x="320" y="3462"/>
                    </a:lnTo>
                    <a:lnTo>
                      <a:pt x="340" y="3450"/>
                    </a:lnTo>
                    <a:lnTo>
                      <a:pt x="344" y="3456"/>
                    </a:lnTo>
                    <a:lnTo>
                      <a:pt x="324" y="3470"/>
                    </a:lnTo>
                    <a:close/>
                    <a:moveTo>
                      <a:pt x="4310" y="3380"/>
                    </a:moveTo>
                    <a:lnTo>
                      <a:pt x="4288" y="3370"/>
                    </a:lnTo>
                    <a:lnTo>
                      <a:pt x="4292" y="3362"/>
                    </a:lnTo>
                    <a:lnTo>
                      <a:pt x="4314" y="3374"/>
                    </a:lnTo>
                    <a:lnTo>
                      <a:pt x="4310" y="3380"/>
                    </a:lnTo>
                    <a:close/>
                    <a:moveTo>
                      <a:pt x="268" y="3372"/>
                    </a:moveTo>
                    <a:lnTo>
                      <a:pt x="266" y="3364"/>
                    </a:lnTo>
                    <a:lnTo>
                      <a:pt x="286" y="3354"/>
                    </a:lnTo>
                    <a:lnTo>
                      <a:pt x="290" y="3360"/>
                    </a:lnTo>
                    <a:lnTo>
                      <a:pt x="268" y="3372"/>
                    </a:lnTo>
                    <a:close/>
                    <a:moveTo>
                      <a:pt x="4362" y="3280"/>
                    </a:moveTo>
                    <a:lnTo>
                      <a:pt x="4340" y="3270"/>
                    </a:lnTo>
                    <a:lnTo>
                      <a:pt x="4342" y="3262"/>
                    </a:lnTo>
                    <a:lnTo>
                      <a:pt x="4364" y="3274"/>
                    </a:lnTo>
                    <a:lnTo>
                      <a:pt x="4362" y="3280"/>
                    </a:lnTo>
                    <a:close/>
                    <a:moveTo>
                      <a:pt x="218" y="3272"/>
                    </a:moveTo>
                    <a:lnTo>
                      <a:pt x="214" y="3264"/>
                    </a:lnTo>
                    <a:lnTo>
                      <a:pt x="236" y="3254"/>
                    </a:lnTo>
                    <a:lnTo>
                      <a:pt x="240" y="3260"/>
                    </a:lnTo>
                    <a:lnTo>
                      <a:pt x="218" y="3272"/>
                    </a:lnTo>
                    <a:close/>
                    <a:moveTo>
                      <a:pt x="4408" y="3178"/>
                    </a:moveTo>
                    <a:lnTo>
                      <a:pt x="4386" y="3168"/>
                    </a:lnTo>
                    <a:lnTo>
                      <a:pt x="4388" y="3160"/>
                    </a:lnTo>
                    <a:lnTo>
                      <a:pt x="4410" y="3170"/>
                    </a:lnTo>
                    <a:lnTo>
                      <a:pt x="4408" y="3178"/>
                    </a:lnTo>
                    <a:close/>
                    <a:moveTo>
                      <a:pt x="172" y="3168"/>
                    </a:moveTo>
                    <a:lnTo>
                      <a:pt x="170" y="3162"/>
                    </a:lnTo>
                    <a:lnTo>
                      <a:pt x="192" y="3152"/>
                    </a:lnTo>
                    <a:lnTo>
                      <a:pt x="196" y="3160"/>
                    </a:lnTo>
                    <a:lnTo>
                      <a:pt x="172" y="3168"/>
                    </a:lnTo>
                    <a:close/>
                    <a:moveTo>
                      <a:pt x="4448" y="3072"/>
                    </a:moveTo>
                    <a:lnTo>
                      <a:pt x="4426" y="3064"/>
                    </a:lnTo>
                    <a:lnTo>
                      <a:pt x="4428" y="3056"/>
                    </a:lnTo>
                    <a:lnTo>
                      <a:pt x="4452" y="3064"/>
                    </a:lnTo>
                    <a:lnTo>
                      <a:pt x="4448" y="3072"/>
                    </a:lnTo>
                    <a:close/>
                    <a:moveTo>
                      <a:pt x="132" y="3064"/>
                    </a:moveTo>
                    <a:lnTo>
                      <a:pt x="130" y="3056"/>
                    </a:lnTo>
                    <a:lnTo>
                      <a:pt x="152" y="3048"/>
                    </a:lnTo>
                    <a:lnTo>
                      <a:pt x="156" y="3056"/>
                    </a:lnTo>
                    <a:lnTo>
                      <a:pt x="132" y="3064"/>
                    </a:lnTo>
                    <a:close/>
                    <a:moveTo>
                      <a:pt x="4484" y="2966"/>
                    </a:moveTo>
                    <a:lnTo>
                      <a:pt x="4462" y="2958"/>
                    </a:lnTo>
                    <a:lnTo>
                      <a:pt x="4464" y="2950"/>
                    </a:lnTo>
                    <a:lnTo>
                      <a:pt x="4486" y="2958"/>
                    </a:lnTo>
                    <a:lnTo>
                      <a:pt x="4484" y="2966"/>
                    </a:lnTo>
                    <a:close/>
                    <a:moveTo>
                      <a:pt x="98" y="2956"/>
                    </a:moveTo>
                    <a:lnTo>
                      <a:pt x="94" y="2948"/>
                    </a:lnTo>
                    <a:lnTo>
                      <a:pt x="118" y="2942"/>
                    </a:lnTo>
                    <a:lnTo>
                      <a:pt x="120" y="2950"/>
                    </a:lnTo>
                    <a:lnTo>
                      <a:pt x="98" y="2956"/>
                    </a:lnTo>
                    <a:close/>
                    <a:moveTo>
                      <a:pt x="4514" y="2856"/>
                    </a:moveTo>
                    <a:lnTo>
                      <a:pt x="4492" y="2852"/>
                    </a:lnTo>
                    <a:lnTo>
                      <a:pt x="4494" y="2844"/>
                    </a:lnTo>
                    <a:lnTo>
                      <a:pt x="4516" y="2850"/>
                    </a:lnTo>
                    <a:lnTo>
                      <a:pt x="4514" y="2856"/>
                    </a:lnTo>
                    <a:close/>
                    <a:moveTo>
                      <a:pt x="68" y="2848"/>
                    </a:moveTo>
                    <a:lnTo>
                      <a:pt x="66" y="2840"/>
                    </a:lnTo>
                    <a:lnTo>
                      <a:pt x="88" y="2834"/>
                    </a:lnTo>
                    <a:lnTo>
                      <a:pt x="90" y="2842"/>
                    </a:lnTo>
                    <a:lnTo>
                      <a:pt x="68" y="2848"/>
                    </a:lnTo>
                    <a:close/>
                    <a:moveTo>
                      <a:pt x="4540" y="2748"/>
                    </a:moveTo>
                    <a:lnTo>
                      <a:pt x="4516" y="2742"/>
                    </a:lnTo>
                    <a:lnTo>
                      <a:pt x="4518" y="2734"/>
                    </a:lnTo>
                    <a:lnTo>
                      <a:pt x="4540" y="2740"/>
                    </a:lnTo>
                    <a:lnTo>
                      <a:pt x="4540" y="2748"/>
                    </a:lnTo>
                    <a:close/>
                    <a:moveTo>
                      <a:pt x="42" y="2738"/>
                    </a:moveTo>
                    <a:lnTo>
                      <a:pt x="42" y="2730"/>
                    </a:lnTo>
                    <a:lnTo>
                      <a:pt x="64" y="2726"/>
                    </a:lnTo>
                    <a:lnTo>
                      <a:pt x="66" y="2734"/>
                    </a:lnTo>
                    <a:lnTo>
                      <a:pt x="42" y="2738"/>
                    </a:lnTo>
                    <a:close/>
                    <a:moveTo>
                      <a:pt x="4558" y="2636"/>
                    </a:moveTo>
                    <a:lnTo>
                      <a:pt x="4536" y="2632"/>
                    </a:lnTo>
                    <a:lnTo>
                      <a:pt x="4536" y="2624"/>
                    </a:lnTo>
                    <a:lnTo>
                      <a:pt x="4560" y="2628"/>
                    </a:lnTo>
                    <a:lnTo>
                      <a:pt x="4558" y="2636"/>
                    </a:lnTo>
                    <a:close/>
                    <a:moveTo>
                      <a:pt x="24" y="2628"/>
                    </a:moveTo>
                    <a:lnTo>
                      <a:pt x="22" y="2620"/>
                    </a:lnTo>
                    <a:lnTo>
                      <a:pt x="46" y="2616"/>
                    </a:lnTo>
                    <a:lnTo>
                      <a:pt x="48" y="2624"/>
                    </a:lnTo>
                    <a:lnTo>
                      <a:pt x="24" y="2628"/>
                    </a:lnTo>
                    <a:close/>
                    <a:moveTo>
                      <a:pt x="4572" y="2524"/>
                    </a:moveTo>
                    <a:lnTo>
                      <a:pt x="4550" y="2522"/>
                    </a:lnTo>
                    <a:lnTo>
                      <a:pt x="4550" y="2514"/>
                    </a:lnTo>
                    <a:lnTo>
                      <a:pt x="4574" y="2516"/>
                    </a:lnTo>
                    <a:lnTo>
                      <a:pt x="4572" y="2524"/>
                    </a:lnTo>
                    <a:close/>
                    <a:moveTo>
                      <a:pt x="10" y="2516"/>
                    </a:moveTo>
                    <a:lnTo>
                      <a:pt x="10" y="2508"/>
                    </a:lnTo>
                    <a:lnTo>
                      <a:pt x="34" y="2506"/>
                    </a:lnTo>
                    <a:lnTo>
                      <a:pt x="34" y="2514"/>
                    </a:lnTo>
                    <a:lnTo>
                      <a:pt x="10" y="2516"/>
                    </a:lnTo>
                    <a:close/>
                    <a:moveTo>
                      <a:pt x="4582" y="2412"/>
                    </a:moveTo>
                    <a:lnTo>
                      <a:pt x="4558" y="2412"/>
                    </a:lnTo>
                    <a:lnTo>
                      <a:pt x="4558" y="2404"/>
                    </a:lnTo>
                    <a:lnTo>
                      <a:pt x="4582" y="2404"/>
                    </a:lnTo>
                    <a:lnTo>
                      <a:pt x="4582" y="2412"/>
                    </a:lnTo>
                    <a:close/>
                    <a:moveTo>
                      <a:pt x="2" y="2404"/>
                    </a:moveTo>
                    <a:lnTo>
                      <a:pt x="2" y="2396"/>
                    </a:lnTo>
                    <a:lnTo>
                      <a:pt x="26" y="2394"/>
                    </a:lnTo>
                    <a:lnTo>
                      <a:pt x="26" y="2402"/>
                    </a:lnTo>
                    <a:lnTo>
                      <a:pt x="2" y="2404"/>
                    </a:lnTo>
                    <a:close/>
                    <a:moveTo>
                      <a:pt x="4584" y="2300"/>
                    </a:moveTo>
                    <a:lnTo>
                      <a:pt x="4560" y="2300"/>
                    </a:lnTo>
                    <a:lnTo>
                      <a:pt x="4560" y="2292"/>
                    </a:lnTo>
                    <a:lnTo>
                      <a:pt x="4584" y="2292"/>
                    </a:lnTo>
                    <a:lnTo>
                      <a:pt x="4584" y="2300"/>
                    </a:lnTo>
                    <a:close/>
                    <a:moveTo>
                      <a:pt x="24" y="2290"/>
                    </a:moveTo>
                    <a:lnTo>
                      <a:pt x="0" y="2290"/>
                    </a:lnTo>
                    <a:lnTo>
                      <a:pt x="0" y="2282"/>
                    </a:lnTo>
                    <a:lnTo>
                      <a:pt x="24" y="2282"/>
                    </a:lnTo>
                    <a:lnTo>
                      <a:pt x="24" y="2290"/>
                    </a:lnTo>
                    <a:close/>
                    <a:moveTo>
                      <a:pt x="4558" y="2190"/>
                    </a:moveTo>
                    <a:lnTo>
                      <a:pt x="4558" y="2184"/>
                    </a:lnTo>
                    <a:lnTo>
                      <a:pt x="4582" y="2182"/>
                    </a:lnTo>
                    <a:lnTo>
                      <a:pt x="4582" y="2190"/>
                    </a:lnTo>
                    <a:lnTo>
                      <a:pt x="4558" y="2190"/>
                    </a:lnTo>
                    <a:close/>
                    <a:moveTo>
                      <a:pt x="26" y="2180"/>
                    </a:moveTo>
                    <a:lnTo>
                      <a:pt x="2" y="2178"/>
                    </a:lnTo>
                    <a:lnTo>
                      <a:pt x="2" y="2170"/>
                    </a:lnTo>
                    <a:lnTo>
                      <a:pt x="26" y="2172"/>
                    </a:lnTo>
                    <a:lnTo>
                      <a:pt x="26" y="2180"/>
                    </a:lnTo>
                    <a:close/>
                    <a:moveTo>
                      <a:pt x="4550" y="2080"/>
                    </a:moveTo>
                    <a:lnTo>
                      <a:pt x="4550" y="2072"/>
                    </a:lnTo>
                    <a:lnTo>
                      <a:pt x="4574" y="2070"/>
                    </a:lnTo>
                    <a:lnTo>
                      <a:pt x="4574" y="2078"/>
                    </a:lnTo>
                    <a:lnTo>
                      <a:pt x="4550" y="2080"/>
                    </a:lnTo>
                    <a:close/>
                    <a:moveTo>
                      <a:pt x="34" y="2068"/>
                    </a:moveTo>
                    <a:lnTo>
                      <a:pt x="10" y="2066"/>
                    </a:lnTo>
                    <a:lnTo>
                      <a:pt x="12" y="2058"/>
                    </a:lnTo>
                    <a:lnTo>
                      <a:pt x="36" y="2060"/>
                    </a:lnTo>
                    <a:lnTo>
                      <a:pt x="34" y="2068"/>
                    </a:lnTo>
                    <a:close/>
                    <a:moveTo>
                      <a:pt x="4538" y="1970"/>
                    </a:moveTo>
                    <a:lnTo>
                      <a:pt x="4536" y="1962"/>
                    </a:lnTo>
                    <a:lnTo>
                      <a:pt x="4560" y="1958"/>
                    </a:lnTo>
                    <a:lnTo>
                      <a:pt x="4562" y="1966"/>
                    </a:lnTo>
                    <a:lnTo>
                      <a:pt x="4538" y="1970"/>
                    </a:lnTo>
                    <a:close/>
                    <a:moveTo>
                      <a:pt x="48" y="1958"/>
                    </a:moveTo>
                    <a:lnTo>
                      <a:pt x="24" y="1954"/>
                    </a:lnTo>
                    <a:lnTo>
                      <a:pt x="26" y="1946"/>
                    </a:lnTo>
                    <a:lnTo>
                      <a:pt x="50" y="1950"/>
                    </a:lnTo>
                    <a:lnTo>
                      <a:pt x="48" y="1958"/>
                    </a:lnTo>
                    <a:close/>
                    <a:moveTo>
                      <a:pt x="4520" y="1860"/>
                    </a:moveTo>
                    <a:lnTo>
                      <a:pt x="4518" y="1852"/>
                    </a:lnTo>
                    <a:lnTo>
                      <a:pt x="4542" y="1846"/>
                    </a:lnTo>
                    <a:lnTo>
                      <a:pt x="4542" y="1854"/>
                    </a:lnTo>
                    <a:lnTo>
                      <a:pt x="4520" y="1860"/>
                    </a:lnTo>
                    <a:close/>
                    <a:moveTo>
                      <a:pt x="66" y="1848"/>
                    </a:moveTo>
                    <a:lnTo>
                      <a:pt x="44" y="1844"/>
                    </a:lnTo>
                    <a:lnTo>
                      <a:pt x="44" y="1836"/>
                    </a:lnTo>
                    <a:lnTo>
                      <a:pt x="68" y="1840"/>
                    </a:lnTo>
                    <a:lnTo>
                      <a:pt x="66" y="1848"/>
                    </a:lnTo>
                    <a:close/>
                    <a:moveTo>
                      <a:pt x="4496" y="1750"/>
                    </a:moveTo>
                    <a:lnTo>
                      <a:pt x="4494" y="1742"/>
                    </a:lnTo>
                    <a:lnTo>
                      <a:pt x="4518" y="1738"/>
                    </a:lnTo>
                    <a:lnTo>
                      <a:pt x="4518" y="1744"/>
                    </a:lnTo>
                    <a:lnTo>
                      <a:pt x="4496" y="1750"/>
                    </a:lnTo>
                    <a:close/>
                    <a:moveTo>
                      <a:pt x="92" y="1740"/>
                    </a:moveTo>
                    <a:lnTo>
                      <a:pt x="68" y="1734"/>
                    </a:lnTo>
                    <a:lnTo>
                      <a:pt x="70" y="1726"/>
                    </a:lnTo>
                    <a:lnTo>
                      <a:pt x="94" y="1732"/>
                    </a:lnTo>
                    <a:lnTo>
                      <a:pt x="92" y="1740"/>
                    </a:lnTo>
                    <a:close/>
                    <a:moveTo>
                      <a:pt x="4466" y="1644"/>
                    </a:moveTo>
                    <a:lnTo>
                      <a:pt x="4464" y="1636"/>
                    </a:lnTo>
                    <a:lnTo>
                      <a:pt x="4488" y="1628"/>
                    </a:lnTo>
                    <a:lnTo>
                      <a:pt x="4490" y="1636"/>
                    </a:lnTo>
                    <a:lnTo>
                      <a:pt x="4466" y="1644"/>
                    </a:lnTo>
                    <a:close/>
                    <a:moveTo>
                      <a:pt x="120" y="1632"/>
                    </a:moveTo>
                    <a:lnTo>
                      <a:pt x="98" y="1626"/>
                    </a:lnTo>
                    <a:lnTo>
                      <a:pt x="100" y="1618"/>
                    </a:lnTo>
                    <a:lnTo>
                      <a:pt x="124" y="1624"/>
                    </a:lnTo>
                    <a:lnTo>
                      <a:pt x="120" y="1632"/>
                    </a:lnTo>
                    <a:close/>
                    <a:moveTo>
                      <a:pt x="4432" y="1538"/>
                    </a:moveTo>
                    <a:lnTo>
                      <a:pt x="4430" y="1530"/>
                    </a:lnTo>
                    <a:lnTo>
                      <a:pt x="4452" y="1522"/>
                    </a:lnTo>
                    <a:lnTo>
                      <a:pt x="4454" y="1530"/>
                    </a:lnTo>
                    <a:lnTo>
                      <a:pt x="4432" y="1538"/>
                    </a:lnTo>
                    <a:close/>
                    <a:moveTo>
                      <a:pt x="156" y="1526"/>
                    </a:moveTo>
                    <a:lnTo>
                      <a:pt x="134" y="1518"/>
                    </a:lnTo>
                    <a:lnTo>
                      <a:pt x="136" y="1510"/>
                    </a:lnTo>
                    <a:lnTo>
                      <a:pt x="158" y="1518"/>
                    </a:lnTo>
                    <a:lnTo>
                      <a:pt x="156" y="1526"/>
                    </a:lnTo>
                    <a:close/>
                    <a:moveTo>
                      <a:pt x="4392" y="1434"/>
                    </a:moveTo>
                    <a:lnTo>
                      <a:pt x="4390" y="1426"/>
                    </a:lnTo>
                    <a:lnTo>
                      <a:pt x="4412" y="1416"/>
                    </a:lnTo>
                    <a:lnTo>
                      <a:pt x="4414" y="1424"/>
                    </a:lnTo>
                    <a:lnTo>
                      <a:pt x="4392" y="1434"/>
                    </a:lnTo>
                    <a:close/>
                    <a:moveTo>
                      <a:pt x="196" y="1422"/>
                    </a:moveTo>
                    <a:lnTo>
                      <a:pt x="174" y="1412"/>
                    </a:lnTo>
                    <a:lnTo>
                      <a:pt x="178" y="1406"/>
                    </a:lnTo>
                    <a:lnTo>
                      <a:pt x="200" y="1414"/>
                    </a:lnTo>
                    <a:lnTo>
                      <a:pt x="196" y="1422"/>
                    </a:lnTo>
                    <a:close/>
                    <a:moveTo>
                      <a:pt x="4348" y="1332"/>
                    </a:moveTo>
                    <a:lnTo>
                      <a:pt x="4344" y="1324"/>
                    </a:lnTo>
                    <a:lnTo>
                      <a:pt x="4366" y="1314"/>
                    </a:lnTo>
                    <a:lnTo>
                      <a:pt x="4370" y="1322"/>
                    </a:lnTo>
                    <a:lnTo>
                      <a:pt x="4348" y="1332"/>
                    </a:lnTo>
                    <a:close/>
                    <a:moveTo>
                      <a:pt x="242" y="1320"/>
                    </a:moveTo>
                    <a:lnTo>
                      <a:pt x="220" y="1310"/>
                    </a:lnTo>
                    <a:lnTo>
                      <a:pt x="224" y="1302"/>
                    </a:lnTo>
                    <a:lnTo>
                      <a:pt x="246" y="1312"/>
                    </a:lnTo>
                    <a:lnTo>
                      <a:pt x="242" y="1320"/>
                    </a:lnTo>
                    <a:close/>
                    <a:moveTo>
                      <a:pt x="4298" y="1232"/>
                    </a:moveTo>
                    <a:lnTo>
                      <a:pt x="4294" y="1224"/>
                    </a:lnTo>
                    <a:lnTo>
                      <a:pt x="4316" y="1214"/>
                    </a:lnTo>
                    <a:lnTo>
                      <a:pt x="4320" y="1220"/>
                    </a:lnTo>
                    <a:lnTo>
                      <a:pt x="4298" y="1232"/>
                    </a:lnTo>
                    <a:close/>
                    <a:moveTo>
                      <a:pt x="292" y="1220"/>
                    </a:moveTo>
                    <a:lnTo>
                      <a:pt x="270" y="1210"/>
                    </a:lnTo>
                    <a:lnTo>
                      <a:pt x="274" y="1202"/>
                    </a:lnTo>
                    <a:lnTo>
                      <a:pt x="296" y="1214"/>
                    </a:lnTo>
                    <a:lnTo>
                      <a:pt x="292" y="1220"/>
                    </a:lnTo>
                    <a:close/>
                    <a:moveTo>
                      <a:pt x="4244" y="1136"/>
                    </a:moveTo>
                    <a:lnTo>
                      <a:pt x="4240" y="1128"/>
                    </a:lnTo>
                    <a:lnTo>
                      <a:pt x="4260" y="1116"/>
                    </a:lnTo>
                    <a:lnTo>
                      <a:pt x="4264" y="1122"/>
                    </a:lnTo>
                    <a:lnTo>
                      <a:pt x="4244" y="1136"/>
                    </a:lnTo>
                    <a:close/>
                    <a:moveTo>
                      <a:pt x="348" y="1124"/>
                    </a:moveTo>
                    <a:lnTo>
                      <a:pt x="326" y="1112"/>
                    </a:lnTo>
                    <a:lnTo>
                      <a:pt x="330" y="1104"/>
                    </a:lnTo>
                    <a:lnTo>
                      <a:pt x="352" y="1116"/>
                    </a:lnTo>
                    <a:lnTo>
                      <a:pt x="348" y="1124"/>
                    </a:lnTo>
                    <a:close/>
                    <a:moveTo>
                      <a:pt x="4184" y="1040"/>
                    </a:moveTo>
                    <a:lnTo>
                      <a:pt x="4180" y="1034"/>
                    </a:lnTo>
                    <a:lnTo>
                      <a:pt x="4200" y="1020"/>
                    </a:lnTo>
                    <a:lnTo>
                      <a:pt x="4204" y="1028"/>
                    </a:lnTo>
                    <a:lnTo>
                      <a:pt x="4184" y="1040"/>
                    </a:lnTo>
                    <a:close/>
                    <a:moveTo>
                      <a:pt x="406" y="1030"/>
                    </a:moveTo>
                    <a:lnTo>
                      <a:pt x="386" y="1016"/>
                    </a:lnTo>
                    <a:lnTo>
                      <a:pt x="392" y="1010"/>
                    </a:lnTo>
                    <a:lnTo>
                      <a:pt x="412" y="1022"/>
                    </a:lnTo>
                    <a:lnTo>
                      <a:pt x="406" y="1030"/>
                    </a:lnTo>
                    <a:close/>
                    <a:moveTo>
                      <a:pt x="4120" y="950"/>
                    </a:moveTo>
                    <a:lnTo>
                      <a:pt x="4116" y="944"/>
                    </a:lnTo>
                    <a:lnTo>
                      <a:pt x="4136" y="928"/>
                    </a:lnTo>
                    <a:lnTo>
                      <a:pt x="4140" y="936"/>
                    </a:lnTo>
                    <a:lnTo>
                      <a:pt x="4120" y="950"/>
                    </a:lnTo>
                    <a:close/>
                    <a:moveTo>
                      <a:pt x="472" y="938"/>
                    </a:moveTo>
                    <a:lnTo>
                      <a:pt x="452" y="924"/>
                    </a:lnTo>
                    <a:lnTo>
                      <a:pt x="456" y="918"/>
                    </a:lnTo>
                    <a:lnTo>
                      <a:pt x="476" y="932"/>
                    </a:lnTo>
                    <a:lnTo>
                      <a:pt x="472" y="938"/>
                    </a:lnTo>
                    <a:close/>
                    <a:moveTo>
                      <a:pt x="4052" y="862"/>
                    </a:moveTo>
                    <a:lnTo>
                      <a:pt x="4048" y="856"/>
                    </a:lnTo>
                    <a:lnTo>
                      <a:pt x="4066" y="840"/>
                    </a:lnTo>
                    <a:lnTo>
                      <a:pt x="4072" y="846"/>
                    </a:lnTo>
                    <a:lnTo>
                      <a:pt x="4052" y="862"/>
                    </a:lnTo>
                    <a:close/>
                    <a:moveTo>
                      <a:pt x="540" y="850"/>
                    </a:moveTo>
                    <a:lnTo>
                      <a:pt x="522" y="836"/>
                    </a:lnTo>
                    <a:lnTo>
                      <a:pt x="526" y="830"/>
                    </a:lnTo>
                    <a:lnTo>
                      <a:pt x="546" y="844"/>
                    </a:lnTo>
                    <a:lnTo>
                      <a:pt x="540" y="850"/>
                    </a:lnTo>
                    <a:close/>
                    <a:moveTo>
                      <a:pt x="3980" y="776"/>
                    </a:moveTo>
                    <a:lnTo>
                      <a:pt x="3976" y="770"/>
                    </a:lnTo>
                    <a:lnTo>
                      <a:pt x="3992" y="754"/>
                    </a:lnTo>
                    <a:lnTo>
                      <a:pt x="3998" y="760"/>
                    </a:lnTo>
                    <a:lnTo>
                      <a:pt x="3980" y="776"/>
                    </a:lnTo>
                    <a:close/>
                    <a:moveTo>
                      <a:pt x="612" y="766"/>
                    </a:moveTo>
                    <a:lnTo>
                      <a:pt x="596" y="750"/>
                    </a:lnTo>
                    <a:lnTo>
                      <a:pt x="600" y="744"/>
                    </a:lnTo>
                    <a:lnTo>
                      <a:pt x="618" y="760"/>
                    </a:lnTo>
                    <a:lnTo>
                      <a:pt x="612" y="766"/>
                    </a:lnTo>
                    <a:close/>
                    <a:moveTo>
                      <a:pt x="3904" y="696"/>
                    </a:moveTo>
                    <a:lnTo>
                      <a:pt x="3898" y="690"/>
                    </a:lnTo>
                    <a:lnTo>
                      <a:pt x="3916" y="674"/>
                    </a:lnTo>
                    <a:lnTo>
                      <a:pt x="3922" y="678"/>
                    </a:lnTo>
                    <a:lnTo>
                      <a:pt x="3904" y="696"/>
                    </a:lnTo>
                    <a:close/>
                    <a:moveTo>
                      <a:pt x="690" y="686"/>
                    </a:moveTo>
                    <a:lnTo>
                      <a:pt x="672" y="668"/>
                    </a:lnTo>
                    <a:lnTo>
                      <a:pt x="678" y="664"/>
                    </a:lnTo>
                    <a:lnTo>
                      <a:pt x="696" y="680"/>
                    </a:lnTo>
                    <a:lnTo>
                      <a:pt x="690" y="686"/>
                    </a:lnTo>
                    <a:close/>
                    <a:moveTo>
                      <a:pt x="3824" y="618"/>
                    </a:moveTo>
                    <a:lnTo>
                      <a:pt x="3818" y="614"/>
                    </a:lnTo>
                    <a:lnTo>
                      <a:pt x="3834" y="596"/>
                    </a:lnTo>
                    <a:lnTo>
                      <a:pt x="3840" y="600"/>
                    </a:lnTo>
                    <a:lnTo>
                      <a:pt x="3824" y="618"/>
                    </a:lnTo>
                    <a:close/>
                    <a:moveTo>
                      <a:pt x="770" y="610"/>
                    </a:moveTo>
                    <a:lnTo>
                      <a:pt x="754" y="592"/>
                    </a:lnTo>
                    <a:lnTo>
                      <a:pt x="760" y="586"/>
                    </a:lnTo>
                    <a:lnTo>
                      <a:pt x="776" y="604"/>
                    </a:lnTo>
                    <a:lnTo>
                      <a:pt x="770" y="610"/>
                    </a:lnTo>
                    <a:close/>
                    <a:moveTo>
                      <a:pt x="3740" y="546"/>
                    </a:moveTo>
                    <a:lnTo>
                      <a:pt x="3734" y="540"/>
                    </a:lnTo>
                    <a:lnTo>
                      <a:pt x="3748" y="522"/>
                    </a:lnTo>
                    <a:lnTo>
                      <a:pt x="3756" y="526"/>
                    </a:lnTo>
                    <a:lnTo>
                      <a:pt x="3740" y="546"/>
                    </a:lnTo>
                    <a:close/>
                    <a:moveTo>
                      <a:pt x="854" y="536"/>
                    </a:moveTo>
                    <a:lnTo>
                      <a:pt x="840" y="518"/>
                    </a:lnTo>
                    <a:lnTo>
                      <a:pt x="846" y="512"/>
                    </a:lnTo>
                    <a:lnTo>
                      <a:pt x="862" y="532"/>
                    </a:lnTo>
                    <a:lnTo>
                      <a:pt x="854" y="536"/>
                    </a:lnTo>
                    <a:close/>
                    <a:moveTo>
                      <a:pt x="3652" y="476"/>
                    </a:moveTo>
                    <a:lnTo>
                      <a:pt x="3646" y="472"/>
                    </a:lnTo>
                    <a:lnTo>
                      <a:pt x="3660" y="452"/>
                    </a:lnTo>
                    <a:lnTo>
                      <a:pt x="3666" y="458"/>
                    </a:lnTo>
                    <a:lnTo>
                      <a:pt x="3652" y="476"/>
                    </a:lnTo>
                    <a:close/>
                    <a:moveTo>
                      <a:pt x="942" y="468"/>
                    </a:moveTo>
                    <a:lnTo>
                      <a:pt x="928" y="448"/>
                    </a:lnTo>
                    <a:lnTo>
                      <a:pt x="934" y="444"/>
                    </a:lnTo>
                    <a:lnTo>
                      <a:pt x="950" y="464"/>
                    </a:lnTo>
                    <a:lnTo>
                      <a:pt x="942" y="468"/>
                    </a:lnTo>
                    <a:close/>
                    <a:moveTo>
                      <a:pt x="3562" y="412"/>
                    </a:moveTo>
                    <a:lnTo>
                      <a:pt x="3556" y="408"/>
                    </a:lnTo>
                    <a:lnTo>
                      <a:pt x="3568" y="388"/>
                    </a:lnTo>
                    <a:lnTo>
                      <a:pt x="3576" y="392"/>
                    </a:lnTo>
                    <a:lnTo>
                      <a:pt x="3562" y="412"/>
                    </a:lnTo>
                    <a:close/>
                    <a:moveTo>
                      <a:pt x="1034" y="404"/>
                    </a:moveTo>
                    <a:lnTo>
                      <a:pt x="1020" y="384"/>
                    </a:lnTo>
                    <a:lnTo>
                      <a:pt x="1026" y="380"/>
                    </a:lnTo>
                    <a:lnTo>
                      <a:pt x="1040" y="400"/>
                    </a:lnTo>
                    <a:lnTo>
                      <a:pt x="1034" y="404"/>
                    </a:lnTo>
                    <a:close/>
                    <a:moveTo>
                      <a:pt x="3468" y="352"/>
                    </a:moveTo>
                    <a:lnTo>
                      <a:pt x="3460" y="348"/>
                    </a:lnTo>
                    <a:lnTo>
                      <a:pt x="3474" y="326"/>
                    </a:lnTo>
                    <a:lnTo>
                      <a:pt x="3480" y="330"/>
                    </a:lnTo>
                    <a:lnTo>
                      <a:pt x="3468" y="352"/>
                    </a:lnTo>
                    <a:close/>
                    <a:moveTo>
                      <a:pt x="1128" y="344"/>
                    </a:moveTo>
                    <a:lnTo>
                      <a:pt x="1116" y="324"/>
                    </a:lnTo>
                    <a:lnTo>
                      <a:pt x="1122" y="320"/>
                    </a:lnTo>
                    <a:lnTo>
                      <a:pt x="1134" y="340"/>
                    </a:lnTo>
                    <a:lnTo>
                      <a:pt x="1128" y="344"/>
                    </a:lnTo>
                    <a:close/>
                    <a:moveTo>
                      <a:pt x="3372" y="296"/>
                    </a:moveTo>
                    <a:lnTo>
                      <a:pt x="3364" y="292"/>
                    </a:lnTo>
                    <a:lnTo>
                      <a:pt x="3376" y="272"/>
                    </a:lnTo>
                    <a:lnTo>
                      <a:pt x="3382" y="274"/>
                    </a:lnTo>
                    <a:lnTo>
                      <a:pt x="3372" y="296"/>
                    </a:lnTo>
                    <a:close/>
                    <a:moveTo>
                      <a:pt x="1224" y="290"/>
                    </a:moveTo>
                    <a:lnTo>
                      <a:pt x="1214" y="268"/>
                    </a:lnTo>
                    <a:lnTo>
                      <a:pt x="1220" y="264"/>
                    </a:lnTo>
                    <a:lnTo>
                      <a:pt x="1232" y="286"/>
                    </a:lnTo>
                    <a:lnTo>
                      <a:pt x="1224" y="290"/>
                    </a:lnTo>
                    <a:close/>
                    <a:moveTo>
                      <a:pt x="3272" y="246"/>
                    </a:moveTo>
                    <a:lnTo>
                      <a:pt x="3264" y="242"/>
                    </a:lnTo>
                    <a:lnTo>
                      <a:pt x="3274" y="220"/>
                    </a:lnTo>
                    <a:lnTo>
                      <a:pt x="3282" y="224"/>
                    </a:lnTo>
                    <a:lnTo>
                      <a:pt x="3272" y="246"/>
                    </a:lnTo>
                    <a:close/>
                    <a:moveTo>
                      <a:pt x="1324" y="240"/>
                    </a:moveTo>
                    <a:lnTo>
                      <a:pt x="1314" y="218"/>
                    </a:lnTo>
                    <a:lnTo>
                      <a:pt x="1320" y="214"/>
                    </a:lnTo>
                    <a:lnTo>
                      <a:pt x="1330" y="236"/>
                    </a:lnTo>
                    <a:lnTo>
                      <a:pt x="1324" y="240"/>
                    </a:lnTo>
                    <a:close/>
                    <a:moveTo>
                      <a:pt x="3170" y="200"/>
                    </a:moveTo>
                    <a:lnTo>
                      <a:pt x="3162" y="196"/>
                    </a:lnTo>
                    <a:lnTo>
                      <a:pt x="3172" y="174"/>
                    </a:lnTo>
                    <a:lnTo>
                      <a:pt x="3180" y="178"/>
                    </a:lnTo>
                    <a:lnTo>
                      <a:pt x="3170" y="200"/>
                    </a:lnTo>
                    <a:close/>
                    <a:moveTo>
                      <a:pt x="1426" y="194"/>
                    </a:moveTo>
                    <a:lnTo>
                      <a:pt x="1416" y="172"/>
                    </a:lnTo>
                    <a:lnTo>
                      <a:pt x="1424" y="170"/>
                    </a:lnTo>
                    <a:lnTo>
                      <a:pt x="1432" y="192"/>
                    </a:lnTo>
                    <a:lnTo>
                      <a:pt x="1426" y="194"/>
                    </a:lnTo>
                    <a:close/>
                    <a:moveTo>
                      <a:pt x="3066" y="158"/>
                    </a:moveTo>
                    <a:lnTo>
                      <a:pt x="3058" y="156"/>
                    </a:lnTo>
                    <a:lnTo>
                      <a:pt x="3066" y="134"/>
                    </a:lnTo>
                    <a:lnTo>
                      <a:pt x="3074" y="136"/>
                    </a:lnTo>
                    <a:lnTo>
                      <a:pt x="3066" y="158"/>
                    </a:lnTo>
                    <a:close/>
                    <a:moveTo>
                      <a:pt x="1530" y="154"/>
                    </a:moveTo>
                    <a:lnTo>
                      <a:pt x="1522" y="132"/>
                    </a:lnTo>
                    <a:lnTo>
                      <a:pt x="1528" y="130"/>
                    </a:lnTo>
                    <a:lnTo>
                      <a:pt x="1536" y="152"/>
                    </a:lnTo>
                    <a:lnTo>
                      <a:pt x="1530" y="154"/>
                    </a:lnTo>
                    <a:close/>
                    <a:moveTo>
                      <a:pt x="2960" y="124"/>
                    </a:moveTo>
                    <a:lnTo>
                      <a:pt x="2952" y="122"/>
                    </a:lnTo>
                    <a:lnTo>
                      <a:pt x="2960" y="98"/>
                    </a:lnTo>
                    <a:lnTo>
                      <a:pt x="2968" y="100"/>
                    </a:lnTo>
                    <a:lnTo>
                      <a:pt x="2960" y="124"/>
                    </a:lnTo>
                    <a:close/>
                    <a:moveTo>
                      <a:pt x="1634" y="120"/>
                    </a:moveTo>
                    <a:lnTo>
                      <a:pt x="1628" y="98"/>
                    </a:lnTo>
                    <a:lnTo>
                      <a:pt x="1636" y="94"/>
                    </a:lnTo>
                    <a:lnTo>
                      <a:pt x="1642" y="118"/>
                    </a:lnTo>
                    <a:lnTo>
                      <a:pt x="1634" y="120"/>
                    </a:lnTo>
                    <a:close/>
                    <a:moveTo>
                      <a:pt x="2852" y="94"/>
                    </a:moveTo>
                    <a:lnTo>
                      <a:pt x="2846" y="92"/>
                    </a:lnTo>
                    <a:lnTo>
                      <a:pt x="2850" y="68"/>
                    </a:lnTo>
                    <a:lnTo>
                      <a:pt x="2858" y="70"/>
                    </a:lnTo>
                    <a:lnTo>
                      <a:pt x="2852" y="94"/>
                    </a:lnTo>
                    <a:close/>
                    <a:moveTo>
                      <a:pt x="1742" y="90"/>
                    </a:moveTo>
                    <a:lnTo>
                      <a:pt x="1736" y="68"/>
                    </a:lnTo>
                    <a:lnTo>
                      <a:pt x="1744" y="66"/>
                    </a:lnTo>
                    <a:lnTo>
                      <a:pt x="1750" y="88"/>
                    </a:lnTo>
                    <a:lnTo>
                      <a:pt x="1742" y="90"/>
                    </a:lnTo>
                    <a:close/>
                    <a:moveTo>
                      <a:pt x="2744" y="68"/>
                    </a:moveTo>
                    <a:lnTo>
                      <a:pt x="2736" y="66"/>
                    </a:lnTo>
                    <a:lnTo>
                      <a:pt x="2742" y="44"/>
                    </a:lnTo>
                    <a:lnTo>
                      <a:pt x="2750" y="44"/>
                    </a:lnTo>
                    <a:lnTo>
                      <a:pt x="2744" y="68"/>
                    </a:lnTo>
                    <a:close/>
                    <a:moveTo>
                      <a:pt x="1852" y="66"/>
                    </a:moveTo>
                    <a:lnTo>
                      <a:pt x="1846" y="42"/>
                    </a:lnTo>
                    <a:lnTo>
                      <a:pt x="1854" y="42"/>
                    </a:lnTo>
                    <a:lnTo>
                      <a:pt x="1858" y="64"/>
                    </a:lnTo>
                    <a:lnTo>
                      <a:pt x="1852" y="66"/>
                    </a:lnTo>
                    <a:close/>
                    <a:moveTo>
                      <a:pt x="2634" y="50"/>
                    </a:moveTo>
                    <a:lnTo>
                      <a:pt x="2626" y="48"/>
                    </a:lnTo>
                    <a:lnTo>
                      <a:pt x="2630" y="24"/>
                    </a:lnTo>
                    <a:lnTo>
                      <a:pt x="2638" y="26"/>
                    </a:lnTo>
                    <a:lnTo>
                      <a:pt x="2634" y="50"/>
                    </a:lnTo>
                    <a:close/>
                    <a:moveTo>
                      <a:pt x="1960" y="48"/>
                    </a:moveTo>
                    <a:lnTo>
                      <a:pt x="1958" y="24"/>
                    </a:lnTo>
                    <a:lnTo>
                      <a:pt x="1966" y="22"/>
                    </a:lnTo>
                    <a:lnTo>
                      <a:pt x="1968" y="46"/>
                    </a:lnTo>
                    <a:lnTo>
                      <a:pt x="1960" y="48"/>
                    </a:lnTo>
                    <a:close/>
                    <a:moveTo>
                      <a:pt x="2524" y="36"/>
                    </a:moveTo>
                    <a:lnTo>
                      <a:pt x="2516" y="34"/>
                    </a:lnTo>
                    <a:lnTo>
                      <a:pt x="2518" y="10"/>
                    </a:lnTo>
                    <a:lnTo>
                      <a:pt x="2526" y="12"/>
                    </a:lnTo>
                    <a:lnTo>
                      <a:pt x="2524" y="36"/>
                    </a:lnTo>
                    <a:close/>
                    <a:moveTo>
                      <a:pt x="2072" y="34"/>
                    </a:moveTo>
                    <a:lnTo>
                      <a:pt x="2070" y="10"/>
                    </a:lnTo>
                    <a:lnTo>
                      <a:pt x="2078" y="10"/>
                    </a:lnTo>
                    <a:lnTo>
                      <a:pt x="2080" y="34"/>
                    </a:lnTo>
                    <a:lnTo>
                      <a:pt x="2072" y="34"/>
                    </a:lnTo>
                    <a:close/>
                    <a:moveTo>
                      <a:pt x="2414" y="26"/>
                    </a:moveTo>
                    <a:lnTo>
                      <a:pt x="2406" y="26"/>
                    </a:lnTo>
                    <a:lnTo>
                      <a:pt x="2406" y="2"/>
                    </a:lnTo>
                    <a:lnTo>
                      <a:pt x="2414" y="2"/>
                    </a:lnTo>
                    <a:lnTo>
                      <a:pt x="2414" y="26"/>
                    </a:lnTo>
                    <a:close/>
                    <a:moveTo>
                      <a:pt x="2182" y="26"/>
                    </a:moveTo>
                    <a:lnTo>
                      <a:pt x="2182" y="2"/>
                    </a:lnTo>
                    <a:lnTo>
                      <a:pt x="2190" y="2"/>
                    </a:lnTo>
                    <a:lnTo>
                      <a:pt x="2190" y="26"/>
                    </a:lnTo>
                    <a:lnTo>
                      <a:pt x="2182" y="26"/>
                    </a:lnTo>
                    <a:close/>
                    <a:moveTo>
                      <a:pt x="2302" y="24"/>
                    </a:moveTo>
                    <a:lnTo>
                      <a:pt x="2294" y="24"/>
                    </a:lnTo>
                    <a:lnTo>
                      <a:pt x="2294" y="0"/>
                    </a:lnTo>
                    <a:lnTo>
                      <a:pt x="2302" y="0"/>
                    </a:lnTo>
                    <a:lnTo>
                      <a:pt x="2302" y="24"/>
                    </a:lnTo>
                    <a:close/>
                  </a:path>
                </a:pathLst>
              </a:custGeom>
              <a:gradFill>
                <a:gsLst>
                  <a:gs pos="0">
                    <a:srgbClr val="DDDDDD">
                      <a:alpha val="0"/>
                    </a:srgbClr>
                  </a:gs>
                  <a:gs pos="100000">
                    <a:srgbClr val="FFFFFF">
                      <a:lumMod val="75000"/>
                    </a:srgbClr>
                  </a:gs>
                </a:gsLst>
                <a:lin ang="5400000" scaled="0"/>
              </a:gradFill>
              <a:ln w="6350">
                <a:noFill/>
                <a:miter lim="800000"/>
                <a:headEnd/>
                <a:tailEnd/>
              </a:ln>
            </p:spPr>
            <p:txBody>
              <a:bodyPr/>
              <a:lstStyle/>
              <a:p>
                <a:pPr defTabSz="304678" eaLnBrk="0" hangingPunct="0">
                  <a:defRPr/>
                </a:pPr>
                <a:endParaRPr lang="zh-CN" altLang="en-US" sz="1200" kern="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0" name="Freeform 42">
                <a:extLst>
                  <a:ext uri="{FF2B5EF4-FFF2-40B4-BE49-F238E27FC236}">
                    <a16:creationId xmlns:a16="http://schemas.microsoft.com/office/drawing/2014/main" id="{9833299E-2B99-4D4C-85D8-6BEF771DC5E3}"/>
                  </a:ext>
                </a:extLst>
              </p:cNvPr>
              <p:cNvSpPr>
                <a:spLocks noEditPoints="1"/>
              </p:cNvSpPr>
              <p:nvPr/>
            </p:nvSpPr>
            <p:spPr bwMode="auto">
              <a:xfrm>
                <a:off x="-14947900" y="-10048081"/>
                <a:ext cx="6731000" cy="6731000"/>
              </a:xfrm>
              <a:custGeom>
                <a:avLst/>
                <a:gdLst/>
                <a:ahLst/>
                <a:cxnLst>
                  <a:cxn ang="0">
                    <a:pos x="2248" y="4236"/>
                  </a:cxn>
                  <a:cxn ang="0">
                    <a:pos x="1856" y="4224"/>
                  </a:cxn>
                  <a:cxn ang="0">
                    <a:pos x="2468" y="4196"/>
                  </a:cxn>
                  <a:cxn ang="0">
                    <a:pos x="1634" y="4184"/>
                  </a:cxn>
                  <a:cxn ang="0">
                    <a:pos x="2686" y="4148"/>
                  </a:cxn>
                  <a:cxn ang="0">
                    <a:pos x="1366" y="4102"/>
                  </a:cxn>
                  <a:cxn ang="0">
                    <a:pos x="2950" y="4056"/>
                  </a:cxn>
                  <a:cxn ang="0">
                    <a:pos x="1168" y="3998"/>
                  </a:cxn>
                  <a:cxn ang="0">
                    <a:pos x="3156" y="3970"/>
                  </a:cxn>
                  <a:cxn ang="0">
                    <a:pos x="974" y="3886"/>
                  </a:cxn>
                  <a:cxn ang="0">
                    <a:pos x="3346" y="3850"/>
                  </a:cxn>
                  <a:cxn ang="0">
                    <a:pos x="838" y="3788"/>
                  </a:cxn>
                  <a:cxn ang="0">
                    <a:pos x="3480" y="3748"/>
                  </a:cxn>
                  <a:cxn ang="0">
                    <a:pos x="658" y="3656"/>
                  </a:cxn>
                  <a:cxn ang="0">
                    <a:pos x="3644" y="3594"/>
                  </a:cxn>
                  <a:cxn ang="0">
                    <a:pos x="3792" y="3424"/>
                  </a:cxn>
                  <a:cxn ang="0">
                    <a:pos x="366" y="3314"/>
                  </a:cxn>
                  <a:cxn ang="0">
                    <a:pos x="3908" y="3232"/>
                  </a:cxn>
                  <a:cxn ang="0">
                    <a:pos x="250" y="3122"/>
                  </a:cxn>
                  <a:cxn ang="0">
                    <a:pos x="4014" y="3036"/>
                  </a:cxn>
                  <a:cxn ang="0">
                    <a:pos x="134" y="2866"/>
                  </a:cxn>
                  <a:cxn ang="0">
                    <a:pos x="4120" y="2778"/>
                  </a:cxn>
                  <a:cxn ang="0">
                    <a:pos x="82" y="2648"/>
                  </a:cxn>
                  <a:cxn ang="0">
                    <a:pos x="4194" y="2566"/>
                  </a:cxn>
                  <a:cxn ang="0">
                    <a:pos x="38" y="2430"/>
                  </a:cxn>
                  <a:cxn ang="0">
                    <a:pos x="4228" y="2344"/>
                  </a:cxn>
                  <a:cxn ang="0">
                    <a:pos x="20" y="2262"/>
                  </a:cxn>
                  <a:cxn ang="0">
                    <a:pos x="4240" y="2176"/>
                  </a:cxn>
                  <a:cxn ang="0">
                    <a:pos x="4224" y="2114"/>
                  </a:cxn>
                  <a:cxn ang="0">
                    <a:pos x="16" y="2040"/>
                  </a:cxn>
                  <a:cxn ang="0">
                    <a:pos x="36" y="1818"/>
                  </a:cxn>
                  <a:cxn ang="0">
                    <a:pos x="4176" y="1670"/>
                  </a:cxn>
                  <a:cxn ang="0">
                    <a:pos x="64" y="1596"/>
                  </a:cxn>
                  <a:cxn ang="0">
                    <a:pos x="4118" y="1456"/>
                  </a:cxn>
                  <a:cxn ang="0">
                    <a:pos x="132" y="1380"/>
                  </a:cxn>
                  <a:cxn ang="0">
                    <a:pos x="4012" y="1198"/>
                  </a:cxn>
                  <a:cxn ang="0">
                    <a:pos x="248" y="1124"/>
                  </a:cxn>
                  <a:cxn ang="0">
                    <a:pos x="3918" y="994"/>
                  </a:cxn>
                  <a:cxn ang="0">
                    <a:pos x="376" y="940"/>
                  </a:cxn>
                  <a:cxn ang="0">
                    <a:pos x="3788" y="810"/>
                  </a:cxn>
                  <a:cxn ang="0">
                    <a:pos x="512" y="762"/>
                  </a:cxn>
                  <a:cxn ang="0">
                    <a:pos x="3680" y="682"/>
                  </a:cxn>
                  <a:cxn ang="0">
                    <a:pos x="624" y="640"/>
                  </a:cxn>
                  <a:cxn ang="0">
                    <a:pos x="3508" y="538"/>
                  </a:cxn>
                  <a:cxn ang="0">
                    <a:pos x="790" y="490"/>
                  </a:cxn>
                  <a:cxn ang="0">
                    <a:pos x="970" y="358"/>
                  </a:cxn>
                  <a:cxn ang="0">
                    <a:pos x="3144" y="280"/>
                  </a:cxn>
                  <a:cxn ang="0">
                    <a:pos x="1154" y="232"/>
                  </a:cxn>
                  <a:cxn ang="0">
                    <a:pos x="2944" y="182"/>
                  </a:cxn>
                  <a:cxn ang="0">
                    <a:pos x="1360" y="140"/>
                  </a:cxn>
                  <a:cxn ang="0">
                    <a:pos x="2680" y="90"/>
                  </a:cxn>
                  <a:cxn ang="0">
                    <a:pos x="1628" y="56"/>
                  </a:cxn>
                  <a:cxn ang="0">
                    <a:pos x="2464" y="28"/>
                  </a:cxn>
                  <a:cxn ang="0">
                    <a:pos x="1850" y="32"/>
                  </a:cxn>
                  <a:cxn ang="0">
                    <a:pos x="2242" y="2"/>
                  </a:cxn>
                  <a:cxn ang="0">
                    <a:pos x="2074" y="16"/>
                  </a:cxn>
                </a:cxnLst>
                <a:rect l="0" t="0" r="r" b="b"/>
                <a:pathLst>
                  <a:path w="4240" h="4240">
                    <a:moveTo>
                      <a:pt x="2080" y="4240"/>
                    </a:moveTo>
                    <a:lnTo>
                      <a:pt x="2080" y="4240"/>
                    </a:lnTo>
                    <a:lnTo>
                      <a:pt x="2024" y="4238"/>
                    </a:lnTo>
                    <a:lnTo>
                      <a:pt x="2024" y="4222"/>
                    </a:lnTo>
                    <a:lnTo>
                      <a:pt x="2024" y="4222"/>
                    </a:lnTo>
                    <a:lnTo>
                      <a:pt x="2080" y="4224"/>
                    </a:lnTo>
                    <a:lnTo>
                      <a:pt x="2080" y="4240"/>
                    </a:lnTo>
                    <a:close/>
                    <a:moveTo>
                      <a:pt x="2248" y="4236"/>
                    </a:moveTo>
                    <a:lnTo>
                      <a:pt x="2248" y="4220"/>
                    </a:lnTo>
                    <a:lnTo>
                      <a:pt x="2248" y="4220"/>
                    </a:lnTo>
                    <a:lnTo>
                      <a:pt x="2302" y="4216"/>
                    </a:lnTo>
                    <a:lnTo>
                      <a:pt x="2304" y="4232"/>
                    </a:lnTo>
                    <a:lnTo>
                      <a:pt x="2304" y="4232"/>
                    </a:lnTo>
                    <a:lnTo>
                      <a:pt x="2248" y="4236"/>
                    </a:lnTo>
                    <a:lnTo>
                      <a:pt x="2248" y="4236"/>
                    </a:lnTo>
                    <a:close/>
                    <a:moveTo>
                      <a:pt x="1856" y="4224"/>
                    </a:moveTo>
                    <a:lnTo>
                      <a:pt x="1856" y="4224"/>
                    </a:lnTo>
                    <a:lnTo>
                      <a:pt x="1800" y="4216"/>
                    </a:lnTo>
                    <a:lnTo>
                      <a:pt x="1802" y="4200"/>
                    </a:lnTo>
                    <a:lnTo>
                      <a:pt x="1802" y="4200"/>
                    </a:lnTo>
                    <a:lnTo>
                      <a:pt x="1858" y="4208"/>
                    </a:lnTo>
                    <a:lnTo>
                      <a:pt x="1856" y="4224"/>
                    </a:lnTo>
                    <a:close/>
                    <a:moveTo>
                      <a:pt x="2472" y="4212"/>
                    </a:moveTo>
                    <a:lnTo>
                      <a:pt x="2468" y="4196"/>
                    </a:lnTo>
                    <a:lnTo>
                      <a:pt x="2468" y="4196"/>
                    </a:lnTo>
                    <a:lnTo>
                      <a:pt x="2524" y="4186"/>
                    </a:lnTo>
                    <a:lnTo>
                      <a:pt x="2526" y="4202"/>
                    </a:lnTo>
                    <a:lnTo>
                      <a:pt x="2526" y="4202"/>
                    </a:lnTo>
                    <a:lnTo>
                      <a:pt x="2472" y="4212"/>
                    </a:lnTo>
                    <a:lnTo>
                      <a:pt x="2472" y="4212"/>
                    </a:lnTo>
                    <a:close/>
                    <a:moveTo>
                      <a:pt x="1634" y="4184"/>
                    </a:moveTo>
                    <a:lnTo>
                      <a:pt x="1634" y="4184"/>
                    </a:lnTo>
                    <a:lnTo>
                      <a:pt x="1580" y="4172"/>
                    </a:lnTo>
                    <a:lnTo>
                      <a:pt x="1584" y="4156"/>
                    </a:lnTo>
                    <a:lnTo>
                      <a:pt x="1584" y="4156"/>
                    </a:lnTo>
                    <a:lnTo>
                      <a:pt x="1638" y="4170"/>
                    </a:lnTo>
                    <a:lnTo>
                      <a:pt x="1634" y="4184"/>
                    </a:lnTo>
                    <a:close/>
                    <a:moveTo>
                      <a:pt x="2690" y="4162"/>
                    </a:moveTo>
                    <a:lnTo>
                      <a:pt x="2686" y="4148"/>
                    </a:lnTo>
                    <a:lnTo>
                      <a:pt x="2686" y="4148"/>
                    </a:lnTo>
                    <a:lnTo>
                      <a:pt x="2740" y="4132"/>
                    </a:lnTo>
                    <a:lnTo>
                      <a:pt x="2744" y="4148"/>
                    </a:lnTo>
                    <a:lnTo>
                      <a:pt x="2744" y="4148"/>
                    </a:lnTo>
                    <a:lnTo>
                      <a:pt x="2690" y="4162"/>
                    </a:lnTo>
                    <a:lnTo>
                      <a:pt x="2690" y="4162"/>
                    </a:lnTo>
                    <a:close/>
                    <a:moveTo>
                      <a:pt x="1418" y="4122"/>
                    </a:moveTo>
                    <a:lnTo>
                      <a:pt x="1418" y="4122"/>
                    </a:lnTo>
                    <a:lnTo>
                      <a:pt x="1366" y="4102"/>
                    </a:lnTo>
                    <a:lnTo>
                      <a:pt x="1372" y="4088"/>
                    </a:lnTo>
                    <a:lnTo>
                      <a:pt x="1372" y="4088"/>
                    </a:lnTo>
                    <a:lnTo>
                      <a:pt x="1424" y="4106"/>
                    </a:lnTo>
                    <a:lnTo>
                      <a:pt x="1418" y="4122"/>
                    </a:lnTo>
                    <a:close/>
                    <a:moveTo>
                      <a:pt x="2904" y="4092"/>
                    </a:moveTo>
                    <a:lnTo>
                      <a:pt x="2898" y="4076"/>
                    </a:lnTo>
                    <a:lnTo>
                      <a:pt x="2898" y="4076"/>
                    </a:lnTo>
                    <a:lnTo>
                      <a:pt x="2950" y="4056"/>
                    </a:lnTo>
                    <a:lnTo>
                      <a:pt x="2956" y="4070"/>
                    </a:lnTo>
                    <a:lnTo>
                      <a:pt x="2956" y="4070"/>
                    </a:lnTo>
                    <a:lnTo>
                      <a:pt x="2904" y="4092"/>
                    </a:lnTo>
                    <a:lnTo>
                      <a:pt x="2904" y="4092"/>
                    </a:lnTo>
                    <a:close/>
                    <a:moveTo>
                      <a:pt x="1210" y="4036"/>
                    </a:moveTo>
                    <a:lnTo>
                      <a:pt x="1210" y="4036"/>
                    </a:lnTo>
                    <a:lnTo>
                      <a:pt x="1160" y="4012"/>
                    </a:lnTo>
                    <a:lnTo>
                      <a:pt x="1168" y="3998"/>
                    </a:lnTo>
                    <a:lnTo>
                      <a:pt x="1168" y="3998"/>
                    </a:lnTo>
                    <a:lnTo>
                      <a:pt x="1218" y="4022"/>
                    </a:lnTo>
                    <a:lnTo>
                      <a:pt x="1210" y="4036"/>
                    </a:lnTo>
                    <a:close/>
                    <a:moveTo>
                      <a:pt x="3108" y="3998"/>
                    </a:moveTo>
                    <a:lnTo>
                      <a:pt x="3100" y="3984"/>
                    </a:lnTo>
                    <a:lnTo>
                      <a:pt x="3100" y="3984"/>
                    </a:lnTo>
                    <a:lnTo>
                      <a:pt x="3148" y="3956"/>
                    </a:lnTo>
                    <a:lnTo>
                      <a:pt x="3156" y="3970"/>
                    </a:lnTo>
                    <a:lnTo>
                      <a:pt x="3156" y="3970"/>
                    </a:lnTo>
                    <a:lnTo>
                      <a:pt x="3108" y="3998"/>
                    </a:lnTo>
                    <a:lnTo>
                      <a:pt x="3108" y="3998"/>
                    </a:lnTo>
                    <a:close/>
                    <a:moveTo>
                      <a:pt x="1012" y="3930"/>
                    </a:moveTo>
                    <a:lnTo>
                      <a:pt x="1012" y="3930"/>
                    </a:lnTo>
                    <a:lnTo>
                      <a:pt x="966" y="3898"/>
                    </a:lnTo>
                    <a:lnTo>
                      <a:pt x="974" y="3886"/>
                    </a:lnTo>
                    <a:lnTo>
                      <a:pt x="974" y="3886"/>
                    </a:lnTo>
                    <a:lnTo>
                      <a:pt x="1022" y="3916"/>
                    </a:lnTo>
                    <a:lnTo>
                      <a:pt x="1012" y="3930"/>
                    </a:lnTo>
                    <a:close/>
                    <a:moveTo>
                      <a:pt x="3300" y="3882"/>
                    </a:moveTo>
                    <a:lnTo>
                      <a:pt x="3292" y="3868"/>
                    </a:lnTo>
                    <a:lnTo>
                      <a:pt x="3292" y="3868"/>
                    </a:lnTo>
                    <a:lnTo>
                      <a:pt x="3338" y="3838"/>
                    </a:lnTo>
                    <a:lnTo>
                      <a:pt x="3346" y="3850"/>
                    </a:lnTo>
                    <a:lnTo>
                      <a:pt x="3346" y="3850"/>
                    </a:lnTo>
                    <a:lnTo>
                      <a:pt x="3300" y="3882"/>
                    </a:lnTo>
                    <a:lnTo>
                      <a:pt x="3300" y="3882"/>
                    </a:lnTo>
                    <a:close/>
                    <a:moveTo>
                      <a:pt x="828" y="3802"/>
                    </a:moveTo>
                    <a:lnTo>
                      <a:pt x="828" y="3802"/>
                    </a:lnTo>
                    <a:lnTo>
                      <a:pt x="784" y="3766"/>
                    </a:lnTo>
                    <a:lnTo>
                      <a:pt x="794" y="3754"/>
                    </a:lnTo>
                    <a:lnTo>
                      <a:pt x="794" y="3754"/>
                    </a:lnTo>
                    <a:lnTo>
                      <a:pt x="838" y="3788"/>
                    </a:lnTo>
                    <a:lnTo>
                      <a:pt x="828" y="3802"/>
                    </a:lnTo>
                    <a:close/>
                    <a:moveTo>
                      <a:pt x="3480" y="3748"/>
                    </a:moveTo>
                    <a:lnTo>
                      <a:pt x="3470" y="3736"/>
                    </a:lnTo>
                    <a:lnTo>
                      <a:pt x="3470" y="3736"/>
                    </a:lnTo>
                    <a:lnTo>
                      <a:pt x="3512" y="3698"/>
                    </a:lnTo>
                    <a:lnTo>
                      <a:pt x="3522" y="3710"/>
                    </a:lnTo>
                    <a:lnTo>
                      <a:pt x="3522" y="3710"/>
                    </a:lnTo>
                    <a:lnTo>
                      <a:pt x="3480" y="3748"/>
                    </a:lnTo>
                    <a:lnTo>
                      <a:pt x="3480" y="3748"/>
                    </a:lnTo>
                    <a:close/>
                    <a:moveTo>
                      <a:pt x="658" y="3656"/>
                    </a:moveTo>
                    <a:lnTo>
                      <a:pt x="658" y="3656"/>
                    </a:lnTo>
                    <a:lnTo>
                      <a:pt x="616" y="3616"/>
                    </a:lnTo>
                    <a:lnTo>
                      <a:pt x="628" y="3604"/>
                    </a:lnTo>
                    <a:lnTo>
                      <a:pt x="628" y="3604"/>
                    </a:lnTo>
                    <a:lnTo>
                      <a:pt x="668" y="3644"/>
                    </a:lnTo>
                    <a:lnTo>
                      <a:pt x="658" y="3656"/>
                    </a:lnTo>
                    <a:close/>
                    <a:moveTo>
                      <a:pt x="3644" y="3594"/>
                    </a:moveTo>
                    <a:lnTo>
                      <a:pt x="3632" y="3584"/>
                    </a:lnTo>
                    <a:lnTo>
                      <a:pt x="3632" y="3584"/>
                    </a:lnTo>
                    <a:lnTo>
                      <a:pt x="3672" y="3542"/>
                    </a:lnTo>
                    <a:lnTo>
                      <a:pt x="3682" y="3554"/>
                    </a:lnTo>
                    <a:lnTo>
                      <a:pt x="3682" y="3554"/>
                    </a:lnTo>
                    <a:lnTo>
                      <a:pt x="3644" y="3594"/>
                    </a:lnTo>
                    <a:lnTo>
                      <a:pt x="3644" y="3594"/>
                    </a:lnTo>
                    <a:close/>
                    <a:moveTo>
                      <a:pt x="502" y="3492"/>
                    </a:moveTo>
                    <a:lnTo>
                      <a:pt x="502" y="3492"/>
                    </a:lnTo>
                    <a:lnTo>
                      <a:pt x="468" y="3448"/>
                    </a:lnTo>
                    <a:lnTo>
                      <a:pt x="480" y="3438"/>
                    </a:lnTo>
                    <a:lnTo>
                      <a:pt x="480" y="3438"/>
                    </a:lnTo>
                    <a:lnTo>
                      <a:pt x="516" y="3482"/>
                    </a:lnTo>
                    <a:lnTo>
                      <a:pt x="502" y="3492"/>
                    </a:lnTo>
                    <a:close/>
                    <a:moveTo>
                      <a:pt x="3792" y="3424"/>
                    </a:moveTo>
                    <a:lnTo>
                      <a:pt x="3780" y="3414"/>
                    </a:lnTo>
                    <a:lnTo>
                      <a:pt x="3780" y="3414"/>
                    </a:lnTo>
                    <a:lnTo>
                      <a:pt x="3812" y="3370"/>
                    </a:lnTo>
                    <a:lnTo>
                      <a:pt x="3826" y="3380"/>
                    </a:lnTo>
                    <a:lnTo>
                      <a:pt x="3826" y="3380"/>
                    </a:lnTo>
                    <a:lnTo>
                      <a:pt x="3792" y="3424"/>
                    </a:lnTo>
                    <a:lnTo>
                      <a:pt x="3792" y="3424"/>
                    </a:lnTo>
                    <a:close/>
                    <a:moveTo>
                      <a:pt x="366" y="3314"/>
                    </a:moveTo>
                    <a:lnTo>
                      <a:pt x="366" y="3314"/>
                    </a:lnTo>
                    <a:lnTo>
                      <a:pt x="336" y="3266"/>
                    </a:lnTo>
                    <a:lnTo>
                      <a:pt x="350" y="3258"/>
                    </a:lnTo>
                    <a:lnTo>
                      <a:pt x="350" y="3258"/>
                    </a:lnTo>
                    <a:lnTo>
                      <a:pt x="380" y="3304"/>
                    </a:lnTo>
                    <a:lnTo>
                      <a:pt x="366" y="3314"/>
                    </a:lnTo>
                    <a:close/>
                    <a:moveTo>
                      <a:pt x="3920" y="3240"/>
                    </a:moveTo>
                    <a:lnTo>
                      <a:pt x="3908" y="3232"/>
                    </a:lnTo>
                    <a:lnTo>
                      <a:pt x="3908" y="3232"/>
                    </a:lnTo>
                    <a:lnTo>
                      <a:pt x="3936" y="3184"/>
                    </a:lnTo>
                    <a:lnTo>
                      <a:pt x="3950" y="3192"/>
                    </a:lnTo>
                    <a:lnTo>
                      <a:pt x="3950" y="3192"/>
                    </a:lnTo>
                    <a:lnTo>
                      <a:pt x="3920" y="3240"/>
                    </a:lnTo>
                    <a:lnTo>
                      <a:pt x="3920" y="3240"/>
                    </a:lnTo>
                    <a:close/>
                    <a:moveTo>
                      <a:pt x="250" y="3122"/>
                    </a:moveTo>
                    <a:lnTo>
                      <a:pt x="250" y="3122"/>
                    </a:lnTo>
                    <a:lnTo>
                      <a:pt x="224" y="3072"/>
                    </a:lnTo>
                    <a:lnTo>
                      <a:pt x="238" y="3064"/>
                    </a:lnTo>
                    <a:lnTo>
                      <a:pt x="238" y="3064"/>
                    </a:lnTo>
                    <a:lnTo>
                      <a:pt x="264" y="3114"/>
                    </a:lnTo>
                    <a:lnTo>
                      <a:pt x="250" y="3122"/>
                    </a:lnTo>
                    <a:close/>
                    <a:moveTo>
                      <a:pt x="4030" y="3044"/>
                    </a:moveTo>
                    <a:lnTo>
                      <a:pt x="4014" y="3036"/>
                    </a:lnTo>
                    <a:lnTo>
                      <a:pt x="4014" y="3036"/>
                    </a:lnTo>
                    <a:lnTo>
                      <a:pt x="4038" y="2986"/>
                    </a:lnTo>
                    <a:lnTo>
                      <a:pt x="4054" y="2992"/>
                    </a:lnTo>
                    <a:lnTo>
                      <a:pt x="4054" y="2992"/>
                    </a:lnTo>
                    <a:lnTo>
                      <a:pt x="4030" y="3044"/>
                    </a:lnTo>
                    <a:lnTo>
                      <a:pt x="4030" y="3044"/>
                    </a:lnTo>
                    <a:close/>
                    <a:moveTo>
                      <a:pt x="154" y="2918"/>
                    </a:moveTo>
                    <a:lnTo>
                      <a:pt x="154" y="2918"/>
                    </a:lnTo>
                    <a:lnTo>
                      <a:pt x="134" y="2866"/>
                    </a:lnTo>
                    <a:lnTo>
                      <a:pt x="150" y="2860"/>
                    </a:lnTo>
                    <a:lnTo>
                      <a:pt x="150" y="2860"/>
                    </a:lnTo>
                    <a:lnTo>
                      <a:pt x="170" y="2912"/>
                    </a:lnTo>
                    <a:lnTo>
                      <a:pt x="154" y="2918"/>
                    </a:lnTo>
                    <a:close/>
                    <a:moveTo>
                      <a:pt x="4116" y="2836"/>
                    </a:moveTo>
                    <a:lnTo>
                      <a:pt x="4102" y="2832"/>
                    </a:lnTo>
                    <a:lnTo>
                      <a:pt x="4102" y="2832"/>
                    </a:lnTo>
                    <a:lnTo>
                      <a:pt x="4120" y="2778"/>
                    </a:lnTo>
                    <a:lnTo>
                      <a:pt x="4134" y="2784"/>
                    </a:lnTo>
                    <a:lnTo>
                      <a:pt x="4134" y="2784"/>
                    </a:lnTo>
                    <a:lnTo>
                      <a:pt x="4116" y="2836"/>
                    </a:lnTo>
                    <a:lnTo>
                      <a:pt x="4116" y="2836"/>
                    </a:lnTo>
                    <a:close/>
                    <a:moveTo>
                      <a:pt x="82" y="2706"/>
                    </a:moveTo>
                    <a:lnTo>
                      <a:pt x="82" y="2706"/>
                    </a:lnTo>
                    <a:lnTo>
                      <a:pt x="66" y="2652"/>
                    </a:lnTo>
                    <a:lnTo>
                      <a:pt x="82" y="2648"/>
                    </a:lnTo>
                    <a:lnTo>
                      <a:pt x="82" y="2648"/>
                    </a:lnTo>
                    <a:lnTo>
                      <a:pt x="96" y="2702"/>
                    </a:lnTo>
                    <a:lnTo>
                      <a:pt x="82" y="2706"/>
                    </a:lnTo>
                    <a:close/>
                    <a:moveTo>
                      <a:pt x="4182" y="2622"/>
                    </a:moveTo>
                    <a:lnTo>
                      <a:pt x="4166" y="2618"/>
                    </a:lnTo>
                    <a:lnTo>
                      <a:pt x="4166" y="2618"/>
                    </a:lnTo>
                    <a:lnTo>
                      <a:pt x="4178" y="2562"/>
                    </a:lnTo>
                    <a:lnTo>
                      <a:pt x="4194" y="2566"/>
                    </a:lnTo>
                    <a:lnTo>
                      <a:pt x="4194" y="2566"/>
                    </a:lnTo>
                    <a:lnTo>
                      <a:pt x="4182" y="2622"/>
                    </a:lnTo>
                    <a:lnTo>
                      <a:pt x="4182" y="2622"/>
                    </a:lnTo>
                    <a:close/>
                    <a:moveTo>
                      <a:pt x="30" y="2486"/>
                    </a:moveTo>
                    <a:lnTo>
                      <a:pt x="30" y="2486"/>
                    </a:lnTo>
                    <a:lnTo>
                      <a:pt x="22" y="2432"/>
                    </a:lnTo>
                    <a:lnTo>
                      <a:pt x="38" y="2430"/>
                    </a:lnTo>
                    <a:lnTo>
                      <a:pt x="38" y="2430"/>
                    </a:lnTo>
                    <a:lnTo>
                      <a:pt x="46" y="2484"/>
                    </a:lnTo>
                    <a:lnTo>
                      <a:pt x="30" y="2486"/>
                    </a:lnTo>
                    <a:close/>
                    <a:moveTo>
                      <a:pt x="4222" y="2400"/>
                    </a:moveTo>
                    <a:lnTo>
                      <a:pt x="4206" y="2398"/>
                    </a:lnTo>
                    <a:lnTo>
                      <a:pt x="4206" y="2398"/>
                    </a:lnTo>
                    <a:lnTo>
                      <a:pt x="4212" y="2342"/>
                    </a:lnTo>
                    <a:lnTo>
                      <a:pt x="4228" y="2344"/>
                    </a:lnTo>
                    <a:lnTo>
                      <a:pt x="4228" y="2344"/>
                    </a:lnTo>
                    <a:lnTo>
                      <a:pt x="4222" y="2400"/>
                    </a:lnTo>
                    <a:lnTo>
                      <a:pt x="4222" y="2400"/>
                    </a:lnTo>
                    <a:close/>
                    <a:moveTo>
                      <a:pt x="4" y="2264"/>
                    </a:moveTo>
                    <a:lnTo>
                      <a:pt x="4" y="2264"/>
                    </a:lnTo>
                    <a:lnTo>
                      <a:pt x="2" y="2208"/>
                    </a:lnTo>
                    <a:lnTo>
                      <a:pt x="18" y="2208"/>
                    </a:lnTo>
                    <a:lnTo>
                      <a:pt x="18" y="2208"/>
                    </a:lnTo>
                    <a:lnTo>
                      <a:pt x="20" y="2262"/>
                    </a:lnTo>
                    <a:lnTo>
                      <a:pt x="4" y="2264"/>
                    </a:lnTo>
                    <a:close/>
                    <a:moveTo>
                      <a:pt x="4240" y="2176"/>
                    </a:moveTo>
                    <a:lnTo>
                      <a:pt x="4224" y="2176"/>
                    </a:lnTo>
                    <a:lnTo>
                      <a:pt x="4224" y="2176"/>
                    </a:lnTo>
                    <a:lnTo>
                      <a:pt x="4224" y="2120"/>
                    </a:lnTo>
                    <a:lnTo>
                      <a:pt x="4240" y="2120"/>
                    </a:lnTo>
                    <a:lnTo>
                      <a:pt x="4240" y="2120"/>
                    </a:lnTo>
                    <a:lnTo>
                      <a:pt x="4240" y="2176"/>
                    </a:lnTo>
                    <a:lnTo>
                      <a:pt x="4240" y="2176"/>
                    </a:lnTo>
                    <a:close/>
                    <a:moveTo>
                      <a:pt x="4224" y="2114"/>
                    </a:moveTo>
                    <a:lnTo>
                      <a:pt x="4224" y="2114"/>
                    </a:lnTo>
                    <a:lnTo>
                      <a:pt x="4224" y="2058"/>
                    </a:lnTo>
                    <a:lnTo>
                      <a:pt x="4240" y="2056"/>
                    </a:lnTo>
                    <a:lnTo>
                      <a:pt x="4240" y="2056"/>
                    </a:lnTo>
                    <a:lnTo>
                      <a:pt x="4240" y="2114"/>
                    </a:lnTo>
                    <a:lnTo>
                      <a:pt x="4224" y="2114"/>
                    </a:lnTo>
                    <a:close/>
                    <a:moveTo>
                      <a:pt x="16" y="2040"/>
                    </a:moveTo>
                    <a:lnTo>
                      <a:pt x="0" y="2040"/>
                    </a:lnTo>
                    <a:lnTo>
                      <a:pt x="0" y="2040"/>
                    </a:lnTo>
                    <a:lnTo>
                      <a:pt x="4" y="1984"/>
                    </a:lnTo>
                    <a:lnTo>
                      <a:pt x="20" y="1984"/>
                    </a:lnTo>
                    <a:lnTo>
                      <a:pt x="20" y="1984"/>
                    </a:lnTo>
                    <a:lnTo>
                      <a:pt x="16" y="2040"/>
                    </a:lnTo>
                    <a:lnTo>
                      <a:pt x="16" y="2040"/>
                    </a:lnTo>
                    <a:close/>
                    <a:moveTo>
                      <a:pt x="4212" y="1890"/>
                    </a:moveTo>
                    <a:lnTo>
                      <a:pt x="4212" y="1890"/>
                    </a:lnTo>
                    <a:lnTo>
                      <a:pt x="4206" y="1836"/>
                    </a:lnTo>
                    <a:lnTo>
                      <a:pt x="4222" y="1832"/>
                    </a:lnTo>
                    <a:lnTo>
                      <a:pt x="4222" y="1832"/>
                    </a:lnTo>
                    <a:lnTo>
                      <a:pt x="4228" y="1888"/>
                    </a:lnTo>
                    <a:lnTo>
                      <a:pt x="4212" y="1890"/>
                    </a:lnTo>
                    <a:close/>
                    <a:moveTo>
                      <a:pt x="36" y="1818"/>
                    </a:moveTo>
                    <a:lnTo>
                      <a:pt x="22" y="1816"/>
                    </a:lnTo>
                    <a:lnTo>
                      <a:pt x="22" y="1816"/>
                    </a:lnTo>
                    <a:lnTo>
                      <a:pt x="30" y="1760"/>
                    </a:lnTo>
                    <a:lnTo>
                      <a:pt x="46" y="1762"/>
                    </a:lnTo>
                    <a:lnTo>
                      <a:pt x="46" y="1762"/>
                    </a:lnTo>
                    <a:lnTo>
                      <a:pt x="36" y="1818"/>
                    </a:lnTo>
                    <a:lnTo>
                      <a:pt x="36" y="1818"/>
                    </a:lnTo>
                    <a:close/>
                    <a:moveTo>
                      <a:pt x="4176" y="1670"/>
                    </a:moveTo>
                    <a:lnTo>
                      <a:pt x="4176" y="1670"/>
                    </a:lnTo>
                    <a:lnTo>
                      <a:pt x="4164" y="1616"/>
                    </a:lnTo>
                    <a:lnTo>
                      <a:pt x="4180" y="1612"/>
                    </a:lnTo>
                    <a:lnTo>
                      <a:pt x="4180" y="1612"/>
                    </a:lnTo>
                    <a:lnTo>
                      <a:pt x="4192" y="1666"/>
                    </a:lnTo>
                    <a:lnTo>
                      <a:pt x="4176" y="1670"/>
                    </a:lnTo>
                    <a:close/>
                    <a:moveTo>
                      <a:pt x="80" y="1598"/>
                    </a:moveTo>
                    <a:lnTo>
                      <a:pt x="64" y="1596"/>
                    </a:lnTo>
                    <a:lnTo>
                      <a:pt x="64" y="1596"/>
                    </a:lnTo>
                    <a:lnTo>
                      <a:pt x="80" y="1540"/>
                    </a:lnTo>
                    <a:lnTo>
                      <a:pt x="94" y="1546"/>
                    </a:lnTo>
                    <a:lnTo>
                      <a:pt x="94" y="1546"/>
                    </a:lnTo>
                    <a:lnTo>
                      <a:pt x="80" y="1598"/>
                    </a:lnTo>
                    <a:lnTo>
                      <a:pt x="80" y="1598"/>
                    </a:lnTo>
                    <a:close/>
                    <a:moveTo>
                      <a:pt x="4118" y="1456"/>
                    </a:moveTo>
                    <a:lnTo>
                      <a:pt x="4118" y="1456"/>
                    </a:lnTo>
                    <a:lnTo>
                      <a:pt x="4100" y="1402"/>
                    </a:lnTo>
                    <a:lnTo>
                      <a:pt x="4114" y="1398"/>
                    </a:lnTo>
                    <a:lnTo>
                      <a:pt x="4114" y="1398"/>
                    </a:lnTo>
                    <a:lnTo>
                      <a:pt x="4132" y="1450"/>
                    </a:lnTo>
                    <a:lnTo>
                      <a:pt x="4118" y="1456"/>
                    </a:lnTo>
                    <a:close/>
                    <a:moveTo>
                      <a:pt x="146" y="1386"/>
                    </a:moveTo>
                    <a:lnTo>
                      <a:pt x="132" y="1380"/>
                    </a:lnTo>
                    <a:lnTo>
                      <a:pt x="132" y="1380"/>
                    </a:lnTo>
                    <a:lnTo>
                      <a:pt x="152" y="1328"/>
                    </a:lnTo>
                    <a:lnTo>
                      <a:pt x="168" y="1334"/>
                    </a:lnTo>
                    <a:lnTo>
                      <a:pt x="168" y="1334"/>
                    </a:lnTo>
                    <a:lnTo>
                      <a:pt x="146" y="1386"/>
                    </a:lnTo>
                    <a:lnTo>
                      <a:pt x="146" y="1386"/>
                    </a:lnTo>
                    <a:close/>
                    <a:moveTo>
                      <a:pt x="4036" y="1248"/>
                    </a:moveTo>
                    <a:lnTo>
                      <a:pt x="4036" y="1248"/>
                    </a:lnTo>
                    <a:lnTo>
                      <a:pt x="4012" y="1198"/>
                    </a:lnTo>
                    <a:lnTo>
                      <a:pt x="4026" y="1190"/>
                    </a:lnTo>
                    <a:lnTo>
                      <a:pt x="4026" y="1190"/>
                    </a:lnTo>
                    <a:lnTo>
                      <a:pt x="4050" y="1242"/>
                    </a:lnTo>
                    <a:lnTo>
                      <a:pt x="4036" y="1248"/>
                    </a:lnTo>
                    <a:close/>
                    <a:moveTo>
                      <a:pt x="236" y="1182"/>
                    </a:moveTo>
                    <a:lnTo>
                      <a:pt x="222" y="1174"/>
                    </a:lnTo>
                    <a:lnTo>
                      <a:pt x="222" y="1174"/>
                    </a:lnTo>
                    <a:lnTo>
                      <a:pt x="248" y="1124"/>
                    </a:lnTo>
                    <a:lnTo>
                      <a:pt x="262" y="1132"/>
                    </a:lnTo>
                    <a:lnTo>
                      <a:pt x="262" y="1132"/>
                    </a:lnTo>
                    <a:lnTo>
                      <a:pt x="236" y="1182"/>
                    </a:lnTo>
                    <a:lnTo>
                      <a:pt x="236" y="1182"/>
                    </a:lnTo>
                    <a:close/>
                    <a:moveTo>
                      <a:pt x="3932" y="1050"/>
                    </a:moveTo>
                    <a:lnTo>
                      <a:pt x="3932" y="1050"/>
                    </a:lnTo>
                    <a:lnTo>
                      <a:pt x="3904" y="1002"/>
                    </a:lnTo>
                    <a:lnTo>
                      <a:pt x="3918" y="994"/>
                    </a:lnTo>
                    <a:lnTo>
                      <a:pt x="3918" y="994"/>
                    </a:lnTo>
                    <a:lnTo>
                      <a:pt x="3946" y="1042"/>
                    </a:lnTo>
                    <a:lnTo>
                      <a:pt x="3932" y="1050"/>
                    </a:lnTo>
                    <a:close/>
                    <a:moveTo>
                      <a:pt x="346" y="988"/>
                    </a:moveTo>
                    <a:lnTo>
                      <a:pt x="332" y="978"/>
                    </a:lnTo>
                    <a:lnTo>
                      <a:pt x="332" y="978"/>
                    </a:lnTo>
                    <a:lnTo>
                      <a:pt x="364" y="932"/>
                    </a:lnTo>
                    <a:lnTo>
                      <a:pt x="376" y="940"/>
                    </a:lnTo>
                    <a:lnTo>
                      <a:pt x="376" y="940"/>
                    </a:lnTo>
                    <a:lnTo>
                      <a:pt x="346" y="988"/>
                    </a:lnTo>
                    <a:lnTo>
                      <a:pt x="346" y="988"/>
                    </a:lnTo>
                    <a:close/>
                    <a:moveTo>
                      <a:pt x="3810" y="864"/>
                    </a:moveTo>
                    <a:lnTo>
                      <a:pt x="3810" y="864"/>
                    </a:lnTo>
                    <a:lnTo>
                      <a:pt x="3776" y="820"/>
                    </a:lnTo>
                    <a:lnTo>
                      <a:pt x="3788" y="810"/>
                    </a:lnTo>
                    <a:lnTo>
                      <a:pt x="3788" y="810"/>
                    </a:lnTo>
                    <a:lnTo>
                      <a:pt x="3822" y="856"/>
                    </a:lnTo>
                    <a:lnTo>
                      <a:pt x="3810" y="864"/>
                    </a:lnTo>
                    <a:close/>
                    <a:moveTo>
                      <a:pt x="476" y="806"/>
                    </a:moveTo>
                    <a:lnTo>
                      <a:pt x="464" y="796"/>
                    </a:lnTo>
                    <a:lnTo>
                      <a:pt x="464" y="796"/>
                    </a:lnTo>
                    <a:lnTo>
                      <a:pt x="500" y="752"/>
                    </a:lnTo>
                    <a:lnTo>
                      <a:pt x="512" y="762"/>
                    </a:lnTo>
                    <a:lnTo>
                      <a:pt x="512" y="762"/>
                    </a:lnTo>
                    <a:lnTo>
                      <a:pt x="476" y="806"/>
                    </a:lnTo>
                    <a:lnTo>
                      <a:pt x="476" y="806"/>
                    </a:lnTo>
                    <a:close/>
                    <a:moveTo>
                      <a:pt x="3668" y="694"/>
                    </a:moveTo>
                    <a:lnTo>
                      <a:pt x="3668" y="694"/>
                    </a:lnTo>
                    <a:lnTo>
                      <a:pt x="3628" y="652"/>
                    </a:lnTo>
                    <a:lnTo>
                      <a:pt x="3640" y="642"/>
                    </a:lnTo>
                    <a:lnTo>
                      <a:pt x="3640" y="642"/>
                    </a:lnTo>
                    <a:lnTo>
                      <a:pt x="3680" y="682"/>
                    </a:lnTo>
                    <a:lnTo>
                      <a:pt x="3668" y="694"/>
                    </a:lnTo>
                    <a:close/>
                    <a:moveTo>
                      <a:pt x="624" y="640"/>
                    </a:moveTo>
                    <a:lnTo>
                      <a:pt x="612" y="628"/>
                    </a:lnTo>
                    <a:lnTo>
                      <a:pt x="612" y="628"/>
                    </a:lnTo>
                    <a:lnTo>
                      <a:pt x="652" y="588"/>
                    </a:lnTo>
                    <a:lnTo>
                      <a:pt x="664" y="600"/>
                    </a:lnTo>
                    <a:lnTo>
                      <a:pt x="664" y="600"/>
                    </a:lnTo>
                    <a:lnTo>
                      <a:pt x="624" y="640"/>
                    </a:lnTo>
                    <a:lnTo>
                      <a:pt x="624" y="640"/>
                    </a:lnTo>
                    <a:close/>
                    <a:moveTo>
                      <a:pt x="3508" y="538"/>
                    </a:moveTo>
                    <a:lnTo>
                      <a:pt x="3508" y="538"/>
                    </a:lnTo>
                    <a:lnTo>
                      <a:pt x="3466" y="502"/>
                    </a:lnTo>
                    <a:lnTo>
                      <a:pt x="3476" y="490"/>
                    </a:lnTo>
                    <a:lnTo>
                      <a:pt x="3476" y="490"/>
                    </a:lnTo>
                    <a:lnTo>
                      <a:pt x="3518" y="526"/>
                    </a:lnTo>
                    <a:lnTo>
                      <a:pt x="3508" y="538"/>
                    </a:lnTo>
                    <a:close/>
                    <a:moveTo>
                      <a:pt x="790" y="490"/>
                    </a:moveTo>
                    <a:lnTo>
                      <a:pt x="780" y="476"/>
                    </a:lnTo>
                    <a:lnTo>
                      <a:pt x="780" y="476"/>
                    </a:lnTo>
                    <a:lnTo>
                      <a:pt x="824" y="442"/>
                    </a:lnTo>
                    <a:lnTo>
                      <a:pt x="832" y="454"/>
                    </a:lnTo>
                    <a:lnTo>
                      <a:pt x="832" y="454"/>
                    </a:lnTo>
                    <a:lnTo>
                      <a:pt x="790" y="490"/>
                    </a:lnTo>
                    <a:lnTo>
                      <a:pt x="790" y="490"/>
                    </a:lnTo>
                    <a:close/>
                    <a:moveTo>
                      <a:pt x="3332" y="400"/>
                    </a:moveTo>
                    <a:lnTo>
                      <a:pt x="3332" y="400"/>
                    </a:lnTo>
                    <a:lnTo>
                      <a:pt x="3286" y="368"/>
                    </a:lnTo>
                    <a:lnTo>
                      <a:pt x="3296" y="354"/>
                    </a:lnTo>
                    <a:lnTo>
                      <a:pt x="3296" y="354"/>
                    </a:lnTo>
                    <a:lnTo>
                      <a:pt x="3342" y="386"/>
                    </a:lnTo>
                    <a:lnTo>
                      <a:pt x="3332" y="400"/>
                    </a:lnTo>
                    <a:close/>
                    <a:moveTo>
                      <a:pt x="970" y="358"/>
                    </a:moveTo>
                    <a:lnTo>
                      <a:pt x="960" y="344"/>
                    </a:lnTo>
                    <a:lnTo>
                      <a:pt x="960" y="344"/>
                    </a:lnTo>
                    <a:lnTo>
                      <a:pt x="1008" y="314"/>
                    </a:lnTo>
                    <a:lnTo>
                      <a:pt x="1016" y="328"/>
                    </a:lnTo>
                    <a:lnTo>
                      <a:pt x="1016" y="328"/>
                    </a:lnTo>
                    <a:lnTo>
                      <a:pt x="970" y="358"/>
                    </a:lnTo>
                    <a:lnTo>
                      <a:pt x="970" y="358"/>
                    </a:lnTo>
                    <a:close/>
                    <a:moveTo>
                      <a:pt x="3144" y="280"/>
                    </a:moveTo>
                    <a:lnTo>
                      <a:pt x="3144" y="280"/>
                    </a:lnTo>
                    <a:lnTo>
                      <a:pt x="3094" y="254"/>
                    </a:lnTo>
                    <a:lnTo>
                      <a:pt x="3102" y="240"/>
                    </a:lnTo>
                    <a:lnTo>
                      <a:pt x="3102" y="240"/>
                    </a:lnTo>
                    <a:lnTo>
                      <a:pt x="3152" y="266"/>
                    </a:lnTo>
                    <a:lnTo>
                      <a:pt x="3144" y="280"/>
                    </a:lnTo>
                    <a:close/>
                    <a:moveTo>
                      <a:pt x="1162" y="246"/>
                    </a:moveTo>
                    <a:lnTo>
                      <a:pt x="1154" y="232"/>
                    </a:lnTo>
                    <a:lnTo>
                      <a:pt x="1154" y="232"/>
                    </a:lnTo>
                    <a:lnTo>
                      <a:pt x="1204" y="206"/>
                    </a:lnTo>
                    <a:lnTo>
                      <a:pt x="1212" y="220"/>
                    </a:lnTo>
                    <a:lnTo>
                      <a:pt x="1212" y="220"/>
                    </a:lnTo>
                    <a:lnTo>
                      <a:pt x="1162" y="246"/>
                    </a:lnTo>
                    <a:lnTo>
                      <a:pt x="1162" y="246"/>
                    </a:lnTo>
                    <a:close/>
                    <a:moveTo>
                      <a:pt x="2944" y="182"/>
                    </a:moveTo>
                    <a:lnTo>
                      <a:pt x="2944" y="182"/>
                    </a:lnTo>
                    <a:lnTo>
                      <a:pt x="2892" y="162"/>
                    </a:lnTo>
                    <a:lnTo>
                      <a:pt x="2898" y="146"/>
                    </a:lnTo>
                    <a:lnTo>
                      <a:pt x="2898" y="146"/>
                    </a:lnTo>
                    <a:lnTo>
                      <a:pt x="2950" y="168"/>
                    </a:lnTo>
                    <a:lnTo>
                      <a:pt x="2944" y="182"/>
                    </a:lnTo>
                    <a:close/>
                    <a:moveTo>
                      <a:pt x="1366" y="154"/>
                    </a:moveTo>
                    <a:lnTo>
                      <a:pt x="1360" y="140"/>
                    </a:lnTo>
                    <a:lnTo>
                      <a:pt x="1360" y="140"/>
                    </a:lnTo>
                    <a:lnTo>
                      <a:pt x="1412" y="120"/>
                    </a:lnTo>
                    <a:lnTo>
                      <a:pt x="1418" y="136"/>
                    </a:lnTo>
                    <a:lnTo>
                      <a:pt x="1418" y="136"/>
                    </a:lnTo>
                    <a:lnTo>
                      <a:pt x="1366" y="154"/>
                    </a:lnTo>
                    <a:lnTo>
                      <a:pt x="1366" y="154"/>
                    </a:lnTo>
                    <a:close/>
                    <a:moveTo>
                      <a:pt x="2734" y="106"/>
                    </a:moveTo>
                    <a:lnTo>
                      <a:pt x="2734" y="106"/>
                    </a:lnTo>
                    <a:lnTo>
                      <a:pt x="2680" y="90"/>
                    </a:lnTo>
                    <a:lnTo>
                      <a:pt x="2684" y="76"/>
                    </a:lnTo>
                    <a:lnTo>
                      <a:pt x="2684" y="76"/>
                    </a:lnTo>
                    <a:lnTo>
                      <a:pt x="2738" y="90"/>
                    </a:lnTo>
                    <a:lnTo>
                      <a:pt x="2734" y="106"/>
                    </a:lnTo>
                    <a:close/>
                    <a:moveTo>
                      <a:pt x="1578" y="86"/>
                    </a:moveTo>
                    <a:lnTo>
                      <a:pt x="1574" y="70"/>
                    </a:lnTo>
                    <a:lnTo>
                      <a:pt x="1574" y="70"/>
                    </a:lnTo>
                    <a:lnTo>
                      <a:pt x="1628" y="56"/>
                    </a:lnTo>
                    <a:lnTo>
                      <a:pt x="1632" y="72"/>
                    </a:lnTo>
                    <a:lnTo>
                      <a:pt x="1632" y="72"/>
                    </a:lnTo>
                    <a:lnTo>
                      <a:pt x="1578" y="86"/>
                    </a:lnTo>
                    <a:lnTo>
                      <a:pt x="1578" y="86"/>
                    </a:lnTo>
                    <a:close/>
                    <a:moveTo>
                      <a:pt x="2516" y="52"/>
                    </a:moveTo>
                    <a:lnTo>
                      <a:pt x="2516" y="52"/>
                    </a:lnTo>
                    <a:lnTo>
                      <a:pt x="2462" y="44"/>
                    </a:lnTo>
                    <a:lnTo>
                      <a:pt x="2464" y="28"/>
                    </a:lnTo>
                    <a:lnTo>
                      <a:pt x="2464" y="28"/>
                    </a:lnTo>
                    <a:lnTo>
                      <a:pt x="2520" y="38"/>
                    </a:lnTo>
                    <a:lnTo>
                      <a:pt x="2516" y="52"/>
                    </a:lnTo>
                    <a:close/>
                    <a:moveTo>
                      <a:pt x="1796" y="40"/>
                    </a:moveTo>
                    <a:lnTo>
                      <a:pt x="1792" y="24"/>
                    </a:lnTo>
                    <a:lnTo>
                      <a:pt x="1792" y="24"/>
                    </a:lnTo>
                    <a:lnTo>
                      <a:pt x="1848" y="16"/>
                    </a:lnTo>
                    <a:lnTo>
                      <a:pt x="1850" y="32"/>
                    </a:lnTo>
                    <a:lnTo>
                      <a:pt x="1850" y="32"/>
                    </a:lnTo>
                    <a:lnTo>
                      <a:pt x="1796" y="40"/>
                    </a:lnTo>
                    <a:lnTo>
                      <a:pt x="1796" y="40"/>
                    </a:lnTo>
                    <a:close/>
                    <a:moveTo>
                      <a:pt x="2296" y="22"/>
                    </a:moveTo>
                    <a:lnTo>
                      <a:pt x="2296" y="22"/>
                    </a:lnTo>
                    <a:lnTo>
                      <a:pt x="2240" y="18"/>
                    </a:lnTo>
                    <a:lnTo>
                      <a:pt x="2242" y="2"/>
                    </a:lnTo>
                    <a:lnTo>
                      <a:pt x="2242" y="2"/>
                    </a:lnTo>
                    <a:lnTo>
                      <a:pt x="2298" y="6"/>
                    </a:lnTo>
                    <a:lnTo>
                      <a:pt x="2296" y="22"/>
                    </a:lnTo>
                    <a:close/>
                    <a:moveTo>
                      <a:pt x="2018" y="18"/>
                    </a:moveTo>
                    <a:lnTo>
                      <a:pt x="2016" y="2"/>
                    </a:lnTo>
                    <a:lnTo>
                      <a:pt x="2016" y="2"/>
                    </a:lnTo>
                    <a:lnTo>
                      <a:pt x="2072" y="0"/>
                    </a:lnTo>
                    <a:lnTo>
                      <a:pt x="2074" y="16"/>
                    </a:lnTo>
                    <a:lnTo>
                      <a:pt x="2074" y="16"/>
                    </a:lnTo>
                    <a:lnTo>
                      <a:pt x="2018" y="18"/>
                    </a:lnTo>
                    <a:lnTo>
                      <a:pt x="2018" y="18"/>
                    </a:lnTo>
                    <a:close/>
                  </a:path>
                </a:pathLst>
              </a:custGeom>
              <a:gradFill>
                <a:gsLst>
                  <a:gs pos="0">
                    <a:srgbClr val="DDDDDD">
                      <a:alpha val="0"/>
                    </a:srgbClr>
                  </a:gs>
                  <a:gs pos="100000">
                    <a:srgbClr val="FFFFFF">
                      <a:lumMod val="75000"/>
                    </a:srgbClr>
                  </a:gs>
                </a:gsLst>
                <a:lin ang="5400000" scaled="0"/>
              </a:gradFill>
              <a:ln w="6350">
                <a:noFill/>
                <a:miter lim="800000"/>
                <a:headEnd/>
                <a:tailEnd/>
              </a:ln>
            </p:spPr>
            <p:txBody>
              <a:bodyPr/>
              <a:lstStyle/>
              <a:p>
                <a:pPr defTabSz="304678" eaLnBrk="0" hangingPunct="0">
                  <a:defRPr/>
                </a:pPr>
                <a:endParaRPr lang="zh-CN" altLang="en-US" sz="1200" kern="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55" name="Freeform 61">
              <a:extLst>
                <a:ext uri="{FF2B5EF4-FFF2-40B4-BE49-F238E27FC236}">
                  <a16:creationId xmlns:a16="http://schemas.microsoft.com/office/drawing/2014/main" id="{88198F27-AF28-4E8E-9624-93AB8E64331A}"/>
                </a:ext>
              </a:extLst>
            </p:cNvPr>
            <p:cNvSpPr>
              <a:spLocks/>
            </p:cNvSpPr>
            <p:nvPr/>
          </p:nvSpPr>
          <p:spPr bwMode="auto">
            <a:xfrm>
              <a:off x="5885364" y="5657552"/>
              <a:ext cx="1754744" cy="242392"/>
            </a:xfrm>
            <a:custGeom>
              <a:avLst/>
              <a:gdLst/>
              <a:ahLst/>
              <a:cxnLst>
                <a:cxn ang="0">
                  <a:pos x="572" y="566"/>
                </a:cxn>
                <a:cxn ang="0">
                  <a:pos x="488" y="514"/>
                </a:cxn>
                <a:cxn ang="0">
                  <a:pos x="410" y="456"/>
                </a:cxn>
                <a:cxn ang="0">
                  <a:pos x="338" y="392"/>
                </a:cxn>
                <a:cxn ang="0">
                  <a:pos x="270" y="322"/>
                </a:cxn>
                <a:cxn ang="0">
                  <a:pos x="208" y="248"/>
                </a:cxn>
                <a:cxn ang="0">
                  <a:pos x="152" y="170"/>
                </a:cxn>
                <a:cxn ang="0">
                  <a:pos x="102" y="88"/>
                </a:cxn>
                <a:cxn ang="0">
                  <a:pos x="58" y="0"/>
                </a:cxn>
                <a:cxn ang="0">
                  <a:pos x="0" y="26"/>
                </a:cxn>
                <a:cxn ang="0">
                  <a:pos x="46" y="118"/>
                </a:cxn>
                <a:cxn ang="0">
                  <a:pos x="98" y="206"/>
                </a:cxn>
                <a:cxn ang="0">
                  <a:pos x="158" y="288"/>
                </a:cxn>
                <a:cxn ang="0">
                  <a:pos x="222" y="366"/>
                </a:cxn>
                <a:cxn ang="0">
                  <a:pos x="294" y="438"/>
                </a:cxn>
                <a:cxn ang="0">
                  <a:pos x="370" y="506"/>
                </a:cxn>
                <a:cxn ang="0">
                  <a:pos x="452" y="566"/>
                </a:cxn>
                <a:cxn ang="0">
                  <a:pos x="540" y="622"/>
                </a:cxn>
                <a:cxn ang="0">
                  <a:pos x="578" y="642"/>
                </a:cxn>
                <a:cxn ang="0">
                  <a:pos x="656" y="680"/>
                </a:cxn>
                <a:cxn ang="0">
                  <a:pos x="734" y="714"/>
                </a:cxn>
                <a:cxn ang="0">
                  <a:pos x="816" y="742"/>
                </a:cxn>
                <a:cxn ang="0">
                  <a:pos x="898" y="764"/>
                </a:cxn>
                <a:cxn ang="0">
                  <a:pos x="980" y="780"/>
                </a:cxn>
                <a:cxn ang="0">
                  <a:pos x="1066" y="790"/>
                </a:cxn>
                <a:cxn ang="0">
                  <a:pos x="1150" y="796"/>
                </a:cxn>
                <a:cxn ang="0">
                  <a:pos x="1194" y="798"/>
                </a:cxn>
                <a:cxn ang="0">
                  <a:pos x="1274" y="794"/>
                </a:cxn>
                <a:cxn ang="0">
                  <a:pos x="1358" y="788"/>
                </a:cxn>
                <a:cxn ang="0">
                  <a:pos x="1350" y="724"/>
                </a:cxn>
                <a:cxn ang="0">
                  <a:pos x="1248" y="732"/>
                </a:cxn>
                <a:cxn ang="0">
                  <a:pos x="1146" y="732"/>
                </a:cxn>
                <a:cxn ang="0">
                  <a:pos x="1046" y="724"/>
                </a:cxn>
                <a:cxn ang="0">
                  <a:pos x="948" y="708"/>
                </a:cxn>
                <a:cxn ang="0">
                  <a:pos x="850" y="684"/>
                </a:cxn>
                <a:cxn ang="0">
                  <a:pos x="756" y="652"/>
                </a:cxn>
                <a:cxn ang="0">
                  <a:pos x="662" y="614"/>
                </a:cxn>
                <a:cxn ang="0">
                  <a:pos x="572" y="566"/>
                </a:cxn>
              </a:cxnLst>
              <a:rect l="0" t="0" r="r" b="b"/>
              <a:pathLst>
                <a:path w="1358" h="798">
                  <a:moveTo>
                    <a:pt x="572" y="566"/>
                  </a:moveTo>
                  <a:lnTo>
                    <a:pt x="572" y="566"/>
                  </a:lnTo>
                  <a:lnTo>
                    <a:pt x="530" y="540"/>
                  </a:lnTo>
                  <a:lnTo>
                    <a:pt x="488" y="514"/>
                  </a:lnTo>
                  <a:lnTo>
                    <a:pt x="448" y="484"/>
                  </a:lnTo>
                  <a:lnTo>
                    <a:pt x="410" y="456"/>
                  </a:lnTo>
                  <a:lnTo>
                    <a:pt x="374" y="424"/>
                  </a:lnTo>
                  <a:lnTo>
                    <a:pt x="338" y="392"/>
                  </a:lnTo>
                  <a:lnTo>
                    <a:pt x="304" y="358"/>
                  </a:lnTo>
                  <a:lnTo>
                    <a:pt x="270" y="322"/>
                  </a:lnTo>
                  <a:lnTo>
                    <a:pt x="238" y="286"/>
                  </a:lnTo>
                  <a:lnTo>
                    <a:pt x="208" y="248"/>
                  </a:lnTo>
                  <a:lnTo>
                    <a:pt x="180" y="210"/>
                  </a:lnTo>
                  <a:lnTo>
                    <a:pt x="152" y="170"/>
                  </a:lnTo>
                  <a:lnTo>
                    <a:pt x="126" y="130"/>
                  </a:lnTo>
                  <a:lnTo>
                    <a:pt x="102" y="88"/>
                  </a:lnTo>
                  <a:lnTo>
                    <a:pt x="80" y="44"/>
                  </a:lnTo>
                  <a:lnTo>
                    <a:pt x="58" y="0"/>
                  </a:lnTo>
                  <a:lnTo>
                    <a:pt x="0" y="26"/>
                  </a:lnTo>
                  <a:lnTo>
                    <a:pt x="0" y="26"/>
                  </a:lnTo>
                  <a:lnTo>
                    <a:pt x="22" y="72"/>
                  </a:lnTo>
                  <a:lnTo>
                    <a:pt x="46" y="118"/>
                  </a:lnTo>
                  <a:lnTo>
                    <a:pt x="72" y="162"/>
                  </a:lnTo>
                  <a:lnTo>
                    <a:pt x="98" y="206"/>
                  </a:lnTo>
                  <a:lnTo>
                    <a:pt x="128" y="248"/>
                  </a:lnTo>
                  <a:lnTo>
                    <a:pt x="158" y="288"/>
                  </a:lnTo>
                  <a:lnTo>
                    <a:pt x="190" y="328"/>
                  </a:lnTo>
                  <a:lnTo>
                    <a:pt x="222" y="366"/>
                  </a:lnTo>
                  <a:lnTo>
                    <a:pt x="258" y="402"/>
                  </a:lnTo>
                  <a:lnTo>
                    <a:pt x="294" y="438"/>
                  </a:lnTo>
                  <a:lnTo>
                    <a:pt x="332" y="472"/>
                  </a:lnTo>
                  <a:lnTo>
                    <a:pt x="370" y="506"/>
                  </a:lnTo>
                  <a:lnTo>
                    <a:pt x="410" y="536"/>
                  </a:lnTo>
                  <a:lnTo>
                    <a:pt x="452" y="566"/>
                  </a:lnTo>
                  <a:lnTo>
                    <a:pt x="496" y="594"/>
                  </a:lnTo>
                  <a:lnTo>
                    <a:pt x="540" y="622"/>
                  </a:lnTo>
                  <a:lnTo>
                    <a:pt x="540" y="622"/>
                  </a:lnTo>
                  <a:lnTo>
                    <a:pt x="578" y="642"/>
                  </a:lnTo>
                  <a:lnTo>
                    <a:pt x="616" y="662"/>
                  </a:lnTo>
                  <a:lnTo>
                    <a:pt x="656" y="680"/>
                  </a:lnTo>
                  <a:lnTo>
                    <a:pt x="694" y="698"/>
                  </a:lnTo>
                  <a:lnTo>
                    <a:pt x="734" y="714"/>
                  </a:lnTo>
                  <a:lnTo>
                    <a:pt x="774" y="728"/>
                  </a:lnTo>
                  <a:lnTo>
                    <a:pt x="816" y="742"/>
                  </a:lnTo>
                  <a:lnTo>
                    <a:pt x="856" y="752"/>
                  </a:lnTo>
                  <a:lnTo>
                    <a:pt x="898" y="764"/>
                  </a:lnTo>
                  <a:lnTo>
                    <a:pt x="938" y="772"/>
                  </a:lnTo>
                  <a:lnTo>
                    <a:pt x="980" y="780"/>
                  </a:lnTo>
                  <a:lnTo>
                    <a:pt x="1022" y="786"/>
                  </a:lnTo>
                  <a:lnTo>
                    <a:pt x="1066" y="790"/>
                  </a:lnTo>
                  <a:lnTo>
                    <a:pt x="1108" y="794"/>
                  </a:lnTo>
                  <a:lnTo>
                    <a:pt x="1150" y="796"/>
                  </a:lnTo>
                  <a:lnTo>
                    <a:pt x="1194" y="798"/>
                  </a:lnTo>
                  <a:lnTo>
                    <a:pt x="1194" y="798"/>
                  </a:lnTo>
                  <a:lnTo>
                    <a:pt x="1234" y="796"/>
                  </a:lnTo>
                  <a:lnTo>
                    <a:pt x="1274" y="794"/>
                  </a:lnTo>
                  <a:lnTo>
                    <a:pt x="1316" y="792"/>
                  </a:lnTo>
                  <a:lnTo>
                    <a:pt x="1358" y="788"/>
                  </a:lnTo>
                  <a:lnTo>
                    <a:pt x="1350" y="724"/>
                  </a:lnTo>
                  <a:lnTo>
                    <a:pt x="1350" y="724"/>
                  </a:lnTo>
                  <a:lnTo>
                    <a:pt x="1298" y="728"/>
                  </a:lnTo>
                  <a:lnTo>
                    <a:pt x="1248" y="732"/>
                  </a:lnTo>
                  <a:lnTo>
                    <a:pt x="1196" y="734"/>
                  </a:lnTo>
                  <a:lnTo>
                    <a:pt x="1146" y="732"/>
                  </a:lnTo>
                  <a:lnTo>
                    <a:pt x="1096" y="730"/>
                  </a:lnTo>
                  <a:lnTo>
                    <a:pt x="1046" y="724"/>
                  </a:lnTo>
                  <a:lnTo>
                    <a:pt x="996" y="718"/>
                  </a:lnTo>
                  <a:lnTo>
                    <a:pt x="948" y="708"/>
                  </a:lnTo>
                  <a:lnTo>
                    <a:pt x="898" y="698"/>
                  </a:lnTo>
                  <a:lnTo>
                    <a:pt x="850" y="684"/>
                  </a:lnTo>
                  <a:lnTo>
                    <a:pt x="802" y="670"/>
                  </a:lnTo>
                  <a:lnTo>
                    <a:pt x="756" y="652"/>
                  </a:lnTo>
                  <a:lnTo>
                    <a:pt x="708" y="634"/>
                  </a:lnTo>
                  <a:lnTo>
                    <a:pt x="662" y="614"/>
                  </a:lnTo>
                  <a:lnTo>
                    <a:pt x="616" y="590"/>
                  </a:lnTo>
                  <a:lnTo>
                    <a:pt x="572" y="566"/>
                  </a:lnTo>
                  <a:lnTo>
                    <a:pt x="572" y="566"/>
                  </a:lnTo>
                  <a:close/>
                </a:path>
              </a:pathLst>
            </a:custGeom>
            <a:gradFill>
              <a:gsLst>
                <a:gs pos="0">
                  <a:srgbClr val="DDDDDD">
                    <a:alpha val="0"/>
                  </a:srgbClr>
                </a:gs>
                <a:gs pos="100000">
                  <a:srgbClr val="FFFFFF">
                    <a:lumMod val="75000"/>
                  </a:srgbClr>
                </a:gs>
              </a:gsLst>
              <a:lin ang="5400000" scaled="0"/>
            </a:gradFill>
            <a:ln w="6350">
              <a:noFill/>
              <a:miter lim="800000"/>
              <a:headEnd/>
              <a:tailEnd/>
            </a:ln>
          </p:spPr>
          <p:txBody>
            <a:bodyPr/>
            <a:lstStyle/>
            <a:p>
              <a:pPr defTabSz="304678" eaLnBrk="0" hangingPunct="0">
                <a:defRPr/>
              </a:pPr>
              <a:endParaRPr lang="zh-CN" altLang="en-US" sz="1200" kern="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6" name="Freeform 59">
              <a:extLst>
                <a:ext uri="{FF2B5EF4-FFF2-40B4-BE49-F238E27FC236}">
                  <a16:creationId xmlns:a16="http://schemas.microsoft.com/office/drawing/2014/main" id="{B2F90365-99A0-435C-904F-E8064129BFE8}"/>
                </a:ext>
              </a:extLst>
            </p:cNvPr>
            <p:cNvSpPr>
              <a:spLocks/>
            </p:cNvSpPr>
            <p:nvPr/>
          </p:nvSpPr>
          <p:spPr bwMode="auto">
            <a:xfrm>
              <a:off x="9057119" y="5230288"/>
              <a:ext cx="407481" cy="472458"/>
            </a:xfrm>
            <a:custGeom>
              <a:avLst/>
              <a:gdLst/>
              <a:ahLst/>
              <a:cxnLst>
                <a:cxn ang="0">
                  <a:pos x="0" y="38"/>
                </a:cxn>
                <a:cxn ang="0">
                  <a:pos x="30" y="78"/>
                </a:cxn>
                <a:cxn ang="0">
                  <a:pos x="86" y="164"/>
                </a:cxn>
                <a:cxn ang="0">
                  <a:pos x="132" y="254"/>
                </a:cxn>
                <a:cxn ang="0">
                  <a:pos x="172" y="346"/>
                </a:cxn>
                <a:cxn ang="0">
                  <a:pos x="204" y="440"/>
                </a:cxn>
                <a:cxn ang="0">
                  <a:pos x="228" y="538"/>
                </a:cxn>
                <a:cxn ang="0">
                  <a:pos x="244" y="638"/>
                </a:cxn>
                <a:cxn ang="0">
                  <a:pos x="252" y="738"/>
                </a:cxn>
                <a:cxn ang="0">
                  <a:pos x="252" y="790"/>
                </a:cxn>
                <a:cxn ang="0">
                  <a:pos x="250" y="888"/>
                </a:cxn>
                <a:cxn ang="0">
                  <a:pos x="238" y="984"/>
                </a:cxn>
                <a:cxn ang="0">
                  <a:pos x="220" y="1080"/>
                </a:cxn>
                <a:cxn ang="0">
                  <a:pos x="194" y="1172"/>
                </a:cxn>
                <a:cxn ang="0">
                  <a:pos x="160" y="1264"/>
                </a:cxn>
                <a:cxn ang="0">
                  <a:pos x="120" y="1350"/>
                </a:cxn>
                <a:cxn ang="0">
                  <a:pos x="74" y="1436"/>
                </a:cxn>
                <a:cxn ang="0">
                  <a:pos x="20" y="1518"/>
                </a:cxn>
                <a:cxn ang="0">
                  <a:pos x="72" y="1554"/>
                </a:cxn>
                <a:cxn ang="0">
                  <a:pos x="128" y="1470"/>
                </a:cxn>
                <a:cxn ang="0">
                  <a:pos x="178" y="1380"/>
                </a:cxn>
                <a:cxn ang="0">
                  <a:pos x="220" y="1288"/>
                </a:cxn>
                <a:cxn ang="0">
                  <a:pos x="254" y="1192"/>
                </a:cxn>
                <a:cxn ang="0">
                  <a:pos x="282" y="1094"/>
                </a:cxn>
                <a:cxn ang="0">
                  <a:pos x="302" y="994"/>
                </a:cxn>
                <a:cxn ang="0">
                  <a:pos x="312" y="894"/>
                </a:cxn>
                <a:cxn ang="0">
                  <a:pos x="316" y="790"/>
                </a:cxn>
                <a:cxn ang="0">
                  <a:pos x="316" y="736"/>
                </a:cxn>
                <a:cxn ang="0">
                  <a:pos x="308" y="630"/>
                </a:cxn>
                <a:cxn ang="0">
                  <a:pos x="290" y="526"/>
                </a:cxn>
                <a:cxn ang="0">
                  <a:pos x="266" y="422"/>
                </a:cxn>
                <a:cxn ang="0">
                  <a:pos x="232" y="322"/>
                </a:cxn>
                <a:cxn ang="0">
                  <a:pos x="190" y="226"/>
                </a:cxn>
                <a:cxn ang="0">
                  <a:pos x="140" y="132"/>
                </a:cxn>
                <a:cxn ang="0">
                  <a:pos x="84" y="42"/>
                </a:cxn>
                <a:cxn ang="0">
                  <a:pos x="52" y="0"/>
                </a:cxn>
              </a:cxnLst>
              <a:rect l="0" t="0" r="r" b="b"/>
              <a:pathLst>
                <a:path w="316" h="1554">
                  <a:moveTo>
                    <a:pt x="52" y="0"/>
                  </a:moveTo>
                  <a:lnTo>
                    <a:pt x="0" y="38"/>
                  </a:lnTo>
                  <a:lnTo>
                    <a:pt x="0" y="38"/>
                  </a:lnTo>
                  <a:lnTo>
                    <a:pt x="30" y="78"/>
                  </a:lnTo>
                  <a:lnTo>
                    <a:pt x="60" y="122"/>
                  </a:lnTo>
                  <a:lnTo>
                    <a:pt x="86" y="164"/>
                  </a:lnTo>
                  <a:lnTo>
                    <a:pt x="110" y="208"/>
                  </a:lnTo>
                  <a:lnTo>
                    <a:pt x="132" y="254"/>
                  </a:lnTo>
                  <a:lnTo>
                    <a:pt x="154" y="300"/>
                  </a:lnTo>
                  <a:lnTo>
                    <a:pt x="172" y="346"/>
                  </a:lnTo>
                  <a:lnTo>
                    <a:pt x="188" y="392"/>
                  </a:lnTo>
                  <a:lnTo>
                    <a:pt x="204" y="440"/>
                  </a:lnTo>
                  <a:lnTo>
                    <a:pt x="216" y="488"/>
                  </a:lnTo>
                  <a:lnTo>
                    <a:pt x="228" y="538"/>
                  </a:lnTo>
                  <a:lnTo>
                    <a:pt x="236" y="588"/>
                  </a:lnTo>
                  <a:lnTo>
                    <a:pt x="244" y="638"/>
                  </a:lnTo>
                  <a:lnTo>
                    <a:pt x="248" y="688"/>
                  </a:lnTo>
                  <a:lnTo>
                    <a:pt x="252" y="738"/>
                  </a:lnTo>
                  <a:lnTo>
                    <a:pt x="252" y="790"/>
                  </a:lnTo>
                  <a:lnTo>
                    <a:pt x="252" y="790"/>
                  </a:lnTo>
                  <a:lnTo>
                    <a:pt x="252" y="840"/>
                  </a:lnTo>
                  <a:lnTo>
                    <a:pt x="250" y="888"/>
                  </a:lnTo>
                  <a:lnTo>
                    <a:pt x="244" y="936"/>
                  </a:lnTo>
                  <a:lnTo>
                    <a:pt x="238" y="984"/>
                  </a:lnTo>
                  <a:lnTo>
                    <a:pt x="230" y="1032"/>
                  </a:lnTo>
                  <a:lnTo>
                    <a:pt x="220" y="1080"/>
                  </a:lnTo>
                  <a:lnTo>
                    <a:pt x="208" y="1126"/>
                  </a:lnTo>
                  <a:lnTo>
                    <a:pt x="194" y="1172"/>
                  </a:lnTo>
                  <a:lnTo>
                    <a:pt x="178" y="1218"/>
                  </a:lnTo>
                  <a:lnTo>
                    <a:pt x="160" y="1264"/>
                  </a:lnTo>
                  <a:lnTo>
                    <a:pt x="142" y="1308"/>
                  </a:lnTo>
                  <a:lnTo>
                    <a:pt x="120" y="1350"/>
                  </a:lnTo>
                  <a:lnTo>
                    <a:pt x="98" y="1394"/>
                  </a:lnTo>
                  <a:lnTo>
                    <a:pt x="74" y="1436"/>
                  </a:lnTo>
                  <a:lnTo>
                    <a:pt x="48" y="1478"/>
                  </a:lnTo>
                  <a:lnTo>
                    <a:pt x="20" y="1518"/>
                  </a:lnTo>
                  <a:lnTo>
                    <a:pt x="72" y="1554"/>
                  </a:lnTo>
                  <a:lnTo>
                    <a:pt x="72" y="1554"/>
                  </a:lnTo>
                  <a:lnTo>
                    <a:pt x="100" y="1512"/>
                  </a:lnTo>
                  <a:lnTo>
                    <a:pt x="128" y="1470"/>
                  </a:lnTo>
                  <a:lnTo>
                    <a:pt x="154" y="1424"/>
                  </a:lnTo>
                  <a:lnTo>
                    <a:pt x="178" y="1380"/>
                  </a:lnTo>
                  <a:lnTo>
                    <a:pt x="200" y="1334"/>
                  </a:lnTo>
                  <a:lnTo>
                    <a:pt x="220" y="1288"/>
                  </a:lnTo>
                  <a:lnTo>
                    <a:pt x="238" y="1240"/>
                  </a:lnTo>
                  <a:lnTo>
                    <a:pt x="254" y="1192"/>
                  </a:lnTo>
                  <a:lnTo>
                    <a:pt x="268" y="1144"/>
                  </a:lnTo>
                  <a:lnTo>
                    <a:pt x="282" y="1094"/>
                  </a:lnTo>
                  <a:lnTo>
                    <a:pt x="292" y="1044"/>
                  </a:lnTo>
                  <a:lnTo>
                    <a:pt x="302" y="994"/>
                  </a:lnTo>
                  <a:lnTo>
                    <a:pt x="308" y="944"/>
                  </a:lnTo>
                  <a:lnTo>
                    <a:pt x="312" y="894"/>
                  </a:lnTo>
                  <a:lnTo>
                    <a:pt x="316" y="842"/>
                  </a:lnTo>
                  <a:lnTo>
                    <a:pt x="316" y="790"/>
                  </a:lnTo>
                  <a:lnTo>
                    <a:pt x="316" y="790"/>
                  </a:lnTo>
                  <a:lnTo>
                    <a:pt x="316" y="736"/>
                  </a:lnTo>
                  <a:lnTo>
                    <a:pt x="312" y="682"/>
                  </a:lnTo>
                  <a:lnTo>
                    <a:pt x="308" y="630"/>
                  </a:lnTo>
                  <a:lnTo>
                    <a:pt x="300" y="578"/>
                  </a:lnTo>
                  <a:lnTo>
                    <a:pt x="290" y="526"/>
                  </a:lnTo>
                  <a:lnTo>
                    <a:pt x="278" y="474"/>
                  </a:lnTo>
                  <a:lnTo>
                    <a:pt x="266" y="422"/>
                  </a:lnTo>
                  <a:lnTo>
                    <a:pt x="250" y="372"/>
                  </a:lnTo>
                  <a:lnTo>
                    <a:pt x="232" y="322"/>
                  </a:lnTo>
                  <a:lnTo>
                    <a:pt x="212" y="274"/>
                  </a:lnTo>
                  <a:lnTo>
                    <a:pt x="190" y="226"/>
                  </a:lnTo>
                  <a:lnTo>
                    <a:pt x="166" y="178"/>
                  </a:lnTo>
                  <a:lnTo>
                    <a:pt x="140" y="132"/>
                  </a:lnTo>
                  <a:lnTo>
                    <a:pt x="114" y="88"/>
                  </a:lnTo>
                  <a:lnTo>
                    <a:pt x="84" y="42"/>
                  </a:lnTo>
                  <a:lnTo>
                    <a:pt x="52" y="0"/>
                  </a:lnTo>
                  <a:lnTo>
                    <a:pt x="52" y="0"/>
                  </a:lnTo>
                  <a:close/>
                </a:path>
              </a:pathLst>
            </a:custGeom>
            <a:gradFill>
              <a:gsLst>
                <a:gs pos="0">
                  <a:srgbClr val="DDDDDD">
                    <a:alpha val="0"/>
                  </a:srgbClr>
                </a:gs>
                <a:gs pos="100000">
                  <a:srgbClr val="FFFFFF">
                    <a:lumMod val="75000"/>
                  </a:srgbClr>
                </a:gs>
              </a:gsLst>
              <a:lin ang="5400000" scaled="0"/>
            </a:gradFill>
            <a:ln w="6350">
              <a:noFill/>
              <a:miter lim="800000"/>
              <a:headEnd/>
              <a:tailEnd/>
            </a:ln>
          </p:spPr>
          <p:txBody>
            <a:bodyPr/>
            <a:lstStyle/>
            <a:p>
              <a:pPr defTabSz="304678" eaLnBrk="0" hangingPunct="0">
                <a:defRPr/>
              </a:pPr>
              <a:endParaRPr lang="zh-CN" altLang="en-US" sz="1200" kern="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7" name="Freeform 60">
              <a:extLst>
                <a:ext uri="{FF2B5EF4-FFF2-40B4-BE49-F238E27FC236}">
                  <a16:creationId xmlns:a16="http://schemas.microsoft.com/office/drawing/2014/main" id="{79DE444C-B427-43B4-BC7B-1B225BEE336E}"/>
                </a:ext>
              </a:extLst>
            </p:cNvPr>
            <p:cNvSpPr>
              <a:spLocks/>
            </p:cNvSpPr>
            <p:nvPr/>
          </p:nvSpPr>
          <p:spPr bwMode="auto">
            <a:xfrm>
              <a:off x="5863338" y="5061848"/>
              <a:ext cx="1729046" cy="246499"/>
            </a:xfrm>
            <a:custGeom>
              <a:avLst/>
              <a:gdLst/>
              <a:ahLst/>
              <a:cxnLst>
                <a:cxn ang="0">
                  <a:pos x="586" y="232"/>
                </a:cxn>
                <a:cxn ang="0">
                  <a:pos x="672" y="186"/>
                </a:cxn>
                <a:cxn ang="0">
                  <a:pos x="762" y="148"/>
                </a:cxn>
                <a:cxn ang="0">
                  <a:pos x="854" y="116"/>
                </a:cxn>
                <a:cxn ang="0">
                  <a:pos x="946" y="92"/>
                </a:cxn>
                <a:cxn ang="0">
                  <a:pos x="1042" y="76"/>
                </a:cxn>
                <a:cxn ang="0">
                  <a:pos x="1138" y="66"/>
                </a:cxn>
                <a:cxn ang="0">
                  <a:pos x="1234" y="66"/>
                </a:cxn>
                <a:cxn ang="0">
                  <a:pos x="1332" y="70"/>
                </a:cxn>
                <a:cxn ang="0">
                  <a:pos x="1338" y="8"/>
                </a:cxn>
                <a:cxn ang="0">
                  <a:pos x="1236" y="2"/>
                </a:cxn>
                <a:cxn ang="0">
                  <a:pos x="1134" y="2"/>
                </a:cxn>
                <a:cxn ang="0">
                  <a:pos x="1032" y="12"/>
                </a:cxn>
                <a:cxn ang="0">
                  <a:pos x="934" y="30"/>
                </a:cxn>
                <a:cxn ang="0">
                  <a:pos x="834" y="56"/>
                </a:cxn>
                <a:cxn ang="0">
                  <a:pos x="738" y="88"/>
                </a:cxn>
                <a:cxn ang="0">
                  <a:pos x="644" y="128"/>
                </a:cxn>
                <a:cxn ang="0">
                  <a:pos x="554" y="176"/>
                </a:cxn>
                <a:cxn ang="0">
                  <a:pos x="508" y="204"/>
                </a:cxn>
                <a:cxn ang="0">
                  <a:pos x="420" y="266"/>
                </a:cxn>
                <a:cxn ang="0">
                  <a:pos x="338" y="332"/>
                </a:cxn>
                <a:cxn ang="0">
                  <a:pos x="262" y="406"/>
                </a:cxn>
                <a:cxn ang="0">
                  <a:pos x="192" y="484"/>
                </a:cxn>
                <a:cxn ang="0">
                  <a:pos x="128" y="568"/>
                </a:cxn>
                <a:cxn ang="0">
                  <a:pos x="72" y="658"/>
                </a:cxn>
                <a:cxn ang="0">
                  <a:pos x="22" y="752"/>
                </a:cxn>
                <a:cxn ang="0">
                  <a:pos x="60" y="826"/>
                </a:cxn>
                <a:cxn ang="0">
                  <a:pos x="80" y="780"/>
                </a:cxn>
                <a:cxn ang="0">
                  <a:pos x="128" y="690"/>
                </a:cxn>
                <a:cxn ang="0">
                  <a:pos x="182" y="604"/>
                </a:cxn>
                <a:cxn ang="0">
                  <a:pos x="242" y="524"/>
                </a:cxn>
                <a:cxn ang="0">
                  <a:pos x="308" y="450"/>
                </a:cxn>
                <a:cxn ang="0">
                  <a:pos x="380" y="380"/>
                </a:cxn>
                <a:cxn ang="0">
                  <a:pos x="458" y="316"/>
                </a:cxn>
                <a:cxn ang="0">
                  <a:pos x="542" y="258"/>
                </a:cxn>
                <a:cxn ang="0">
                  <a:pos x="586" y="232"/>
                </a:cxn>
              </a:cxnLst>
              <a:rect l="0" t="0" r="r" b="b"/>
              <a:pathLst>
                <a:path w="1338" h="826">
                  <a:moveTo>
                    <a:pt x="586" y="232"/>
                  </a:moveTo>
                  <a:lnTo>
                    <a:pt x="586" y="232"/>
                  </a:lnTo>
                  <a:lnTo>
                    <a:pt x="628" y="208"/>
                  </a:lnTo>
                  <a:lnTo>
                    <a:pt x="672" y="186"/>
                  </a:lnTo>
                  <a:lnTo>
                    <a:pt x="716" y="166"/>
                  </a:lnTo>
                  <a:lnTo>
                    <a:pt x="762" y="148"/>
                  </a:lnTo>
                  <a:lnTo>
                    <a:pt x="808" y="132"/>
                  </a:lnTo>
                  <a:lnTo>
                    <a:pt x="854" y="116"/>
                  </a:lnTo>
                  <a:lnTo>
                    <a:pt x="900" y="104"/>
                  </a:lnTo>
                  <a:lnTo>
                    <a:pt x="946" y="92"/>
                  </a:lnTo>
                  <a:lnTo>
                    <a:pt x="994" y="84"/>
                  </a:lnTo>
                  <a:lnTo>
                    <a:pt x="1042" y="76"/>
                  </a:lnTo>
                  <a:lnTo>
                    <a:pt x="1090" y="70"/>
                  </a:lnTo>
                  <a:lnTo>
                    <a:pt x="1138" y="66"/>
                  </a:lnTo>
                  <a:lnTo>
                    <a:pt x="1186" y="64"/>
                  </a:lnTo>
                  <a:lnTo>
                    <a:pt x="1234" y="66"/>
                  </a:lnTo>
                  <a:lnTo>
                    <a:pt x="1284" y="68"/>
                  </a:lnTo>
                  <a:lnTo>
                    <a:pt x="1332" y="70"/>
                  </a:lnTo>
                  <a:lnTo>
                    <a:pt x="1338" y="8"/>
                  </a:lnTo>
                  <a:lnTo>
                    <a:pt x="1338" y="8"/>
                  </a:lnTo>
                  <a:lnTo>
                    <a:pt x="1288" y="4"/>
                  </a:lnTo>
                  <a:lnTo>
                    <a:pt x="1236" y="2"/>
                  </a:lnTo>
                  <a:lnTo>
                    <a:pt x="1184" y="0"/>
                  </a:lnTo>
                  <a:lnTo>
                    <a:pt x="1134" y="2"/>
                  </a:lnTo>
                  <a:lnTo>
                    <a:pt x="1084" y="6"/>
                  </a:lnTo>
                  <a:lnTo>
                    <a:pt x="1032" y="12"/>
                  </a:lnTo>
                  <a:lnTo>
                    <a:pt x="982" y="20"/>
                  </a:lnTo>
                  <a:lnTo>
                    <a:pt x="934" y="30"/>
                  </a:lnTo>
                  <a:lnTo>
                    <a:pt x="884" y="42"/>
                  </a:lnTo>
                  <a:lnTo>
                    <a:pt x="834" y="56"/>
                  </a:lnTo>
                  <a:lnTo>
                    <a:pt x="786" y="70"/>
                  </a:lnTo>
                  <a:lnTo>
                    <a:pt x="738" y="88"/>
                  </a:lnTo>
                  <a:lnTo>
                    <a:pt x="692" y="108"/>
                  </a:lnTo>
                  <a:lnTo>
                    <a:pt x="644" y="128"/>
                  </a:lnTo>
                  <a:lnTo>
                    <a:pt x="598" y="152"/>
                  </a:lnTo>
                  <a:lnTo>
                    <a:pt x="554" y="176"/>
                  </a:lnTo>
                  <a:lnTo>
                    <a:pt x="554" y="176"/>
                  </a:lnTo>
                  <a:lnTo>
                    <a:pt x="508" y="204"/>
                  </a:lnTo>
                  <a:lnTo>
                    <a:pt x="462" y="234"/>
                  </a:lnTo>
                  <a:lnTo>
                    <a:pt x="420" y="266"/>
                  </a:lnTo>
                  <a:lnTo>
                    <a:pt x="378" y="298"/>
                  </a:lnTo>
                  <a:lnTo>
                    <a:pt x="338" y="332"/>
                  </a:lnTo>
                  <a:lnTo>
                    <a:pt x="298" y="368"/>
                  </a:lnTo>
                  <a:lnTo>
                    <a:pt x="262" y="406"/>
                  </a:lnTo>
                  <a:lnTo>
                    <a:pt x="226" y="444"/>
                  </a:lnTo>
                  <a:lnTo>
                    <a:pt x="192" y="484"/>
                  </a:lnTo>
                  <a:lnTo>
                    <a:pt x="160" y="526"/>
                  </a:lnTo>
                  <a:lnTo>
                    <a:pt x="128" y="568"/>
                  </a:lnTo>
                  <a:lnTo>
                    <a:pt x="100" y="612"/>
                  </a:lnTo>
                  <a:lnTo>
                    <a:pt x="72" y="658"/>
                  </a:lnTo>
                  <a:lnTo>
                    <a:pt x="46" y="704"/>
                  </a:lnTo>
                  <a:lnTo>
                    <a:pt x="22" y="752"/>
                  </a:lnTo>
                  <a:lnTo>
                    <a:pt x="0" y="802"/>
                  </a:lnTo>
                  <a:lnTo>
                    <a:pt x="60" y="826"/>
                  </a:lnTo>
                  <a:lnTo>
                    <a:pt x="60" y="826"/>
                  </a:lnTo>
                  <a:lnTo>
                    <a:pt x="80" y="780"/>
                  </a:lnTo>
                  <a:lnTo>
                    <a:pt x="104" y="734"/>
                  </a:lnTo>
                  <a:lnTo>
                    <a:pt x="128" y="690"/>
                  </a:lnTo>
                  <a:lnTo>
                    <a:pt x="154" y="646"/>
                  </a:lnTo>
                  <a:lnTo>
                    <a:pt x="182" y="604"/>
                  </a:lnTo>
                  <a:lnTo>
                    <a:pt x="210" y="564"/>
                  </a:lnTo>
                  <a:lnTo>
                    <a:pt x="242" y="524"/>
                  </a:lnTo>
                  <a:lnTo>
                    <a:pt x="274" y="486"/>
                  </a:lnTo>
                  <a:lnTo>
                    <a:pt x="308" y="450"/>
                  </a:lnTo>
                  <a:lnTo>
                    <a:pt x="342" y="414"/>
                  </a:lnTo>
                  <a:lnTo>
                    <a:pt x="380" y="380"/>
                  </a:lnTo>
                  <a:lnTo>
                    <a:pt x="418" y="348"/>
                  </a:lnTo>
                  <a:lnTo>
                    <a:pt x="458" y="316"/>
                  </a:lnTo>
                  <a:lnTo>
                    <a:pt x="500" y="286"/>
                  </a:lnTo>
                  <a:lnTo>
                    <a:pt x="542" y="258"/>
                  </a:lnTo>
                  <a:lnTo>
                    <a:pt x="586" y="232"/>
                  </a:lnTo>
                  <a:lnTo>
                    <a:pt x="586" y="232"/>
                  </a:lnTo>
                  <a:close/>
                </a:path>
              </a:pathLst>
            </a:custGeom>
            <a:gradFill>
              <a:gsLst>
                <a:gs pos="0">
                  <a:srgbClr val="DDDDDD">
                    <a:alpha val="0"/>
                  </a:srgbClr>
                </a:gs>
                <a:gs pos="100000">
                  <a:srgbClr val="FFFFFF">
                    <a:lumMod val="75000"/>
                  </a:srgbClr>
                </a:gs>
              </a:gsLst>
              <a:lin ang="5400000" scaled="0"/>
            </a:gradFill>
            <a:ln w="6350">
              <a:noFill/>
              <a:miter lim="800000"/>
              <a:headEnd/>
              <a:tailEnd/>
            </a:ln>
          </p:spPr>
          <p:txBody>
            <a:bodyPr/>
            <a:lstStyle/>
            <a:p>
              <a:pPr defTabSz="304678" eaLnBrk="0" hangingPunct="0">
                <a:defRPr/>
              </a:pPr>
              <a:endParaRPr lang="zh-CN" altLang="en-US" sz="1200" kern="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67" name="矩形 166"/>
          <p:cNvSpPr/>
          <p:nvPr/>
        </p:nvSpPr>
        <p:spPr>
          <a:xfrm>
            <a:off x="6777138" y="3176502"/>
            <a:ext cx="1820621" cy="461485"/>
          </a:xfrm>
          <a:prstGeom prst="rect">
            <a:avLst/>
          </a:prstGeom>
        </p:spPr>
        <p:txBody>
          <a:bodyPr wrap="none">
            <a:spAutoFit/>
          </a:bodyPr>
          <a:lstStyle/>
          <a:p>
            <a:pPr algn="ctr" defTabSz="913381">
              <a:defRPr/>
            </a:pPr>
            <a:r>
              <a:rPr kumimoji="1" lang="en-US" altLang="zh-CN" sz="1200" kern="0" dirty="0">
                <a:latin typeface="Arial" panose="020B0604020202020204" pitchFamily="34" charset="0"/>
                <a:ea typeface="微软雅黑" panose="020B0503020204020204" pitchFamily="34" charset="-122"/>
                <a:cs typeface="+mn-ea"/>
                <a:sym typeface="Arial" panose="020B0604020202020204" pitchFamily="34" charset="0"/>
              </a:rPr>
              <a:t>Transmission overhead </a:t>
            </a:r>
          </a:p>
          <a:p>
            <a:pPr algn="ctr" defTabSz="913381">
              <a:defRPr/>
            </a:pPr>
            <a:r>
              <a:rPr kumimoji="1" lang="en-US" altLang="zh-CN" sz="1200" kern="0" dirty="0">
                <a:latin typeface="Arial" panose="020B0604020202020204" pitchFamily="34" charset="0"/>
                <a:ea typeface="微软雅黑" panose="020B0503020204020204" pitchFamily="34" charset="-122"/>
                <a:cs typeface="+mn-ea"/>
                <a:sym typeface="Arial" panose="020B0604020202020204" pitchFamily="34" charset="0"/>
              </a:rPr>
              <a:t>reduce</a:t>
            </a:r>
            <a:endParaRPr kumimoji="1" lang="zh-CN" altLang="en-US" sz="1200" kern="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8" name="矩形 167"/>
          <p:cNvSpPr/>
          <p:nvPr/>
        </p:nvSpPr>
        <p:spPr>
          <a:xfrm>
            <a:off x="9341989" y="3152006"/>
            <a:ext cx="1676406" cy="461485"/>
          </a:xfrm>
          <a:prstGeom prst="rect">
            <a:avLst/>
          </a:prstGeom>
        </p:spPr>
        <p:txBody>
          <a:bodyPr wrap="none">
            <a:spAutoFit/>
          </a:bodyPr>
          <a:lstStyle/>
          <a:p>
            <a:pPr algn="ctr" defTabSz="913381">
              <a:defRPr/>
            </a:pPr>
            <a:r>
              <a:rPr kumimoji="1" lang="en-US" altLang="zh-CN" sz="1200" kern="0" dirty="0">
                <a:latin typeface="Arial" panose="020B0604020202020204" pitchFamily="34" charset="0"/>
                <a:ea typeface="微软雅黑" panose="020B0503020204020204" pitchFamily="34" charset="-122"/>
                <a:cs typeface="+mn-ea"/>
                <a:sym typeface="Arial" panose="020B0604020202020204" pitchFamily="34" charset="0"/>
              </a:rPr>
              <a:t>Forwarding efficiency </a:t>
            </a:r>
          </a:p>
          <a:p>
            <a:pPr algn="ctr" defTabSz="913381">
              <a:defRPr/>
            </a:pPr>
            <a:r>
              <a:rPr kumimoji="1" lang="en-US" altLang="zh-CN" sz="1200" kern="0" dirty="0">
                <a:latin typeface="Arial" panose="020B0604020202020204" pitchFamily="34" charset="0"/>
                <a:ea typeface="微软雅黑" panose="020B0503020204020204" pitchFamily="34" charset="-122"/>
                <a:cs typeface="+mn-ea"/>
                <a:sym typeface="Arial" panose="020B0604020202020204" pitchFamily="34" charset="0"/>
              </a:rPr>
              <a:t>improve</a:t>
            </a:r>
            <a:endParaRPr kumimoji="1" lang="zh-CN" altLang="en-US" sz="1200" kern="0" dirty="0">
              <a:latin typeface="Arial" panose="020B0604020202020204" pitchFamily="34" charset="0"/>
              <a:ea typeface="微软雅黑" panose="020B0503020204020204" pitchFamily="34" charset="-122"/>
              <a:cs typeface="+mn-ea"/>
              <a:sym typeface="Arial" panose="020B0604020202020204" pitchFamily="34" charset="0"/>
            </a:endParaRPr>
          </a:p>
        </p:txBody>
      </p:sp>
    </p:spTree>
    <p:extLst>
      <p:ext uri="{BB962C8B-B14F-4D97-AF65-F5344CB8AC3E}">
        <p14:creationId xmlns:p14="http://schemas.microsoft.com/office/powerpoint/2010/main" val="2442866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圆角矩形 70">
            <a:extLst>
              <a:ext uri="{FF2B5EF4-FFF2-40B4-BE49-F238E27FC236}">
                <a16:creationId xmlns:a16="http://schemas.microsoft.com/office/drawing/2014/main" id="{37A41273-0A76-47EC-9D64-D345F8AADA7A}"/>
              </a:ext>
            </a:extLst>
          </p:cNvPr>
          <p:cNvSpPr/>
          <p:nvPr/>
        </p:nvSpPr>
        <p:spPr bwMode="auto">
          <a:xfrm>
            <a:off x="5719427" y="847831"/>
            <a:ext cx="6122900" cy="5517807"/>
          </a:xfrm>
          <a:prstGeom prst="rect">
            <a:avLst/>
          </a:prstGeom>
          <a:gradFill>
            <a:gsLst>
              <a:gs pos="40000">
                <a:sysClr val="window" lastClr="FFFFFF">
                  <a:lumMod val="65000"/>
                  <a:alpha val="10000"/>
                </a:sysClr>
              </a:gs>
              <a:gs pos="100000">
                <a:sysClr val="window" lastClr="FFFFFF">
                  <a:lumMod val="65000"/>
                  <a:alpha val="0"/>
                </a:sysClr>
              </a:gs>
            </a:gsLst>
            <a:lin ang="5400000" scaled="0"/>
          </a:gradFill>
          <a:ln w="12700">
            <a:gradFill>
              <a:gsLst>
                <a:gs pos="11000">
                  <a:sysClr val="window" lastClr="FFFFFF">
                    <a:lumMod val="65000"/>
                    <a:alpha val="30000"/>
                  </a:sysClr>
                </a:gs>
                <a:gs pos="100000">
                  <a:sysClr val="window" lastClr="FFFFFF">
                    <a:lumMod val="65000"/>
                    <a:alpha val="0"/>
                  </a:sysClr>
                </a:gs>
              </a:gsLst>
              <a:lin ang="5400000" scaled="0"/>
            </a:gradFill>
          </a:ln>
        </p:spPr>
        <p:txBody>
          <a:bodyPr vert="horz" wrap="square" lIns="91404" tIns="45702" rIns="91404" bIns="45702" numCol="1" anchor="t" anchorCtr="0" compatLnSpc="1">
            <a:prstTxWarp prst="textNoShape">
              <a:avLst/>
            </a:prstTxWarp>
            <a:noAutofit/>
          </a:bodyPr>
          <a:lstStyle/>
          <a:p>
            <a:pPr algn="ctr" defTabSz="914034" fontAlgn="ctr">
              <a:lnSpc>
                <a:spcPct val="150000"/>
              </a:lnSpc>
              <a:defRPr/>
            </a:pPr>
            <a:endParaRPr lang="en-US" altLang="zh-CN" sz="1200" b="1"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Huawei Sans" panose="020C0503030203020204" pitchFamily="34" charset="0"/>
            </a:endParaRPr>
          </a:p>
        </p:txBody>
      </p:sp>
      <p:sp>
        <p:nvSpPr>
          <p:cNvPr id="151" name="圆角矩形 70">
            <a:extLst>
              <a:ext uri="{FF2B5EF4-FFF2-40B4-BE49-F238E27FC236}">
                <a16:creationId xmlns:a16="http://schemas.microsoft.com/office/drawing/2014/main" id="{F3608310-53DA-4117-AA34-1F22F6A7D7B2}"/>
              </a:ext>
            </a:extLst>
          </p:cNvPr>
          <p:cNvSpPr/>
          <p:nvPr/>
        </p:nvSpPr>
        <p:spPr bwMode="auto">
          <a:xfrm>
            <a:off x="202674" y="826201"/>
            <a:ext cx="5418515" cy="3018806"/>
          </a:xfrm>
          <a:prstGeom prst="rect">
            <a:avLst/>
          </a:prstGeom>
          <a:gradFill>
            <a:gsLst>
              <a:gs pos="40000">
                <a:sysClr val="window" lastClr="FFFFFF">
                  <a:lumMod val="65000"/>
                  <a:alpha val="10000"/>
                </a:sysClr>
              </a:gs>
              <a:gs pos="100000">
                <a:sysClr val="window" lastClr="FFFFFF">
                  <a:lumMod val="65000"/>
                  <a:alpha val="0"/>
                </a:sysClr>
              </a:gs>
            </a:gsLst>
            <a:lin ang="5400000" scaled="0"/>
          </a:gradFill>
          <a:ln w="12700">
            <a:gradFill>
              <a:gsLst>
                <a:gs pos="11000">
                  <a:sysClr val="window" lastClr="FFFFFF">
                    <a:lumMod val="65000"/>
                    <a:alpha val="30000"/>
                  </a:sysClr>
                </a:gs>
                <a:gs pos="100000">
                  <a:sysClr val="window" lastClr="FFFFFF">
                    <a:lumMod val="65000"/>
                    <a:alpha val="0"/>
                  </a:sysClr>
                </a:gs>
              </a:gsLst>
              <a:lin ang="5400000" scaled="0"/>
            </a:gradFill>
          </a:ln>
        </p:spPr>
        <p:txBody>
          <a:bodyPr vert="horz" wrap="square" lIns="91404" tIns="45702" rIns="91404" bIns="45702" numCol="1" anchor="t" anchorCtr="0" compatLnSpc="1">
            <a:prstTxWarp prst="textNoShape">
              <a:avLst/>
            </a:prstTxWarp>
            <a:noAutofit/>
          </a:bodyPr>
          <a:lstStyle/>
          <a:p>
            <a:pPr algn="ctr" defTabSz="914034" fontAlgn="ctr">
              <a:lnSpc>
                <a:spcPct val="150000"/>
              </a:lnSpc>
              <a:defRPr/>
            </a:pPr>
            <a:endParaRPr lang="en-US" altLang="zh-CN" sz="1200" b="1"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Huawei Sans" panose="020C0503030203020204" pitchFamily="34" charset="0"/>
            </a:endParaRPr>
          </a:p>
        </p:txBody>
      </p:sp>
      <p:sp>
        <p:nvSpPr>
          <p:cNvPr id="152" name="圆角矩形 70">
            <a:extLst>
              <a:ext uri="{FF2B5EF4-FFF2-40B4-BE49-F238E27FC236}">
                <a16:creationId xmlns:a16="http://schemas.microsoft.com/office/drawing/2014/main" id="{FA99A0C4-3B45-4C51-AD08-92C20142134D}"/>
              </a:ext>
            </a:extLst>
          </p:cNvPr>
          <p:cNvSpPr/>
          <p:nvPr/>
        </p:nvSpPr>
        <p:spPr bwMode="auto">
          <a:xfrm>
            <a:off x="207229" y="3793789"/>
            <a:ext cx="5418515" cy="2702093"/>
          </a:xfrm>
          <a:prstGeom prst="rect">
            <a:avLst/>
          </a:prstGeom>
          <a:gradFill>
            <a:gsLst>
              <a:gs pos="40000">
                <a:sysClr val="window" lastClr="FFFFFF">
                  <a:lumMod val="65000"/>
                  <a:alpha val="10000"/>
                </a:sysClr>
              </a:gs>
              <a:gs pos="100000">
                <a:sysClr val="window" lastClr="FFFFFF">
                  <a:lumMod val="65000"/>
                  <a:alpha val="0"/>
                </a:sysClr>
              </a:gs>
            </a:gsLst>
            <a:lin ang="5400000" scaled="0"/>
          </a:gradFill>
          <a:ln w="12700">
            <a:gradFill>
              <a:gsLst>
                <a:gs pos="11000">
                  <a:sysClr val="window" lastClr="FFFFFF">
                    <a:lumMod val="65000"/>
                    <a:alpha val="30000"/>
                  </a:sysClr>
                </a:gs>
                <a:gs pos="100000">
                  <a:sysClr val="window" lastClr="FFFFFF">
                    <a:lumMod val="65000"/>
                    <a:alpha val="0"/>
                  </a:sysClr>
                </a:gs>
              </a:gsLst>
              <a:lin ang="5400000" scaled="0"/>
            </a:gradFill>
          </a:ln>
        </p:spPr>
        <p:txBody>
          <a:bodyPr vert="horz" wrap="square" lIns="91404" tIns="45702" rIns="91404" bIns="45702" numCol="1" anchor="t" anchorCtr="0" compatLnSpc="1">
            <a:prstTxWarp prst="textNoShape">
              <a:avLst/>
            </a:prstTxWarp>
            <a:noAutofit/>
          </a:bodyPr>
          <a:lstStyle/>
          <a:p>
            <a:pPr algn="ctr" defTabSz="914034" fontAlgn="ctr">
              <a:lnSpc>
                <a:spcPct val="150000"/>
              </a:lnSpc>
              <a:defRPr/>
            </a:pPr>
            <a:endParaRPr lang="en-US" altLang="zh-CN" sz="1200" b="1"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Huawei Sans" panose="020C0503030203020204" pitchFamily="34" charset="0"/>
            </a:endParaRPr>
          </a:p>
        </p:txBody>
      </p:sp>
      <p:sp>
        <p:nvSpPr>
          <p:cNvPr id="121" name="Title 2"/>
          <p:cNvSpPr txBox="1">
            <a:spLocks/>
          </p:cNvSpPr>
          <p:nvPr/>
        </p:nvSpPr>
        <p:spPr bwMode="auto">
          <a:xfrm>
            <a:off x="296725" y="88322"/>
            <a:ext cx="11783600" cy="771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53396" rIns="106795" bIns="53396" numCol="1" anchor="ctr" anchorCtr="0" compatLnSpc="1">
            <a:prstTxWarp prst="textNoShape">
              <a:avLst/>
            </a:prstTxWarp>
          </a:bodyPr>
          <a:lstStyle>
            <a:defPPr>
              <a:defRPr lang="zh-CN"/>
            </a:defPPr>
            <a:lvl1pPr marL="0" marR="0" lvl="0" indent="0" defTabSz="914400" eaLnBrk="0" latinLnBrk="0" hangingPunct="0">
              <a:lnSpc>
                <a:spcPct val="100000"/>
              </a:lnSpc>
              <a:buClrTx/>
              <a:buSzTx/>
              <a:buFontTx/>
              <a:buNone/>
              <a:tabLst/>
              <a:defRPr kumimoji="0" sz="2800" i="0" u="none" strike="noStrike" kern="0" cap="none" spc="0" normalizeH="0" baseline="0">
                <a:ln>
                  <a:noFill/>
                </a:ln>
                <a:solidFill>
                  <a:srgbClr val="990000"/>
                </a:solidFill>
                <a:effectLst/>
                <a:uLnTx/>
                <a:uFillTx/>
                <a:latin typeface="Arial" pitchFamily="34" charset="0"/>
                <a:ea typeface="黑体" pitchFamily="49" charset="-122"/>
                <a:cs typeface="Arial" pitchFamily="34" charset="0"/>
              </a:defRPr>
            </a:lvl1pPr>
            <a:lvl2pPr eaLnBrk="0" hangingPunct="0">
              <a:defRPr sz="4300">
                <a:solidFill>
                  <a:srgbClr val="990000"/>
                </a:solidFill>
                <a:latin typeface="黑体" pitchFamily="49" charset="-122"/>
                <a:ea typeface="黑体" pitchFamily="49" charset="-122"/>
                <a:cs typeface="宋体" charset="-122"/>
              </a:defRPr>
            </a:lvl2pPr>
            <a:lvl3pPr eaLnBrk="0" hangingPunct="0">
              <a:defRPr sz="4300">
                <a:solidFill>
                  <a:srgbClr val="990000"/>
                </a:solidFill>
                <a:latin typeface="黑体" pitchFamily="49" charset="-122"/>
                <a:ea typeface="黑体" pitchFamily="49" charset="-122"/>
                <a:cs typeface="宋体" charset="-122"/>
              </a:defRPr>
            </a:lvl3pPr>
            <a:lvl4pPr eaLnBrk="0" hangingPunct="0">
              <a:defRPr sz="4300">
                <a:solidFill>
                  <a:srgbClr val="990000"/>
                </a:solidFill>
                <a:latin typeface="黑体" pitchFamily="49" charset="-122"/>
                <a:ea typeface="黑体" pitchFamily="49" charset="-122"/>
                <a:cs typeface="宋体" charset="-122"/>
              </a:defRPr>
            </a:lvl4pPr>
            <a:lvl5pPr eaLnBrk="0" hangingPunct="0">
              <a:defRPr sz="4300">
                <a:solidFill>
                  <a:srgbClr val="990000"/>
                </a:solidFill>
                <a:latin typeface="黑体" pitchFamily="49" charset="-122"/>
                <a:ea typeface="黑体" pitchFamily="49" charset="-122"/>
                <a:cs typeface="宋体" charset="-122"/>
              </a:defRPr>
            </a:lvl5pPr>
            <a:lvl6pPr marL="609590" fontAlgn="base">
              <a:spcBef>
                <a:spcPct val="0"/>
              </a:spcBef>
              <a:spcAft>
                <a:spcPct val="0"/>
              </a:spcAft>
              <a:defRPr sz="4300">
                <a:solidFill>
                  <a:srgbClr val="990000"/>
                </a:solidFill>
                <a:latin typeface="FrutigerNext LT Medium" pitchFamily="34" charset="0"/>
                <a:ea typeface="华文细黑" pitchFamily="2" charset="-122"/>
                <a:cs typeface="宋体" charset="-122"/>
              </a:defRPr>
            </a:lvl6pPr>
            <a:lvl7pPr marL="1219179" fontAlgn="base">
              <a:spcBef>
                <a:spcPct val="0"/>
              </a:spcBef>
              <a:spcAft>
                <a:spcPct val="0"/>
              </a:spcAft>
              <a:defRPr sz="4300">
                <a:solidFill>
                  <a:srgbClr val="990000"/>
                </a:solidFill>
                <a:latin typeface="FrutigerNext LT Medium" pitchFamily="34" charset="0"/>
                <a:ea typeface="华文细黑" pitchFamily="2" charset="-122"/>
                <a:cs typeface="宋体" charset="-122"/>
              </a:defRPr>
            </a:lvl7pPr>
            <a:lvl8pPr marL="1828770" fontAlgn="base">
              <a:spcBef>
                <a:spcPct val="0"/>
              </a:spcBef>
              <a:spcAft>
                <a:spcPct val="0"/>
              </a:spcAft>
              <a:defRPr sz="4300">
                <a:solidFill>
                  <a:srgbClr val="990000"/>
                </a:solidFill>
                <a:latin typeface="FrutigerNext LT Medium" pitchFamily="34" charset="0"/>
                <a:ea typeface="华文细黑" pitchFamily="2" charset="-122"/>
                <a:cs typeface="宋体" charset="-122"/>
              </a:defRPr>
            </a:lvl8pPr>
            <a:lvl9pPr marL="2438359" fontAlgn="base">
              <a:spcBef>
                <a:spcPct val="0"/>
              </a:spcBef>
              <a:spcAft>
                <a:spcPct val="0"/>
              </a:spcAft>
              <a:defRPr sz="4300">
                <a:solidFill>
                  <a:srgbClr val="990000"/>
                </a:solidFill>
                <a:latin typeface="FrutigerNext LT Medium" pitchFamily="34" charset="0"/>
                <a:ea typeface="华文细黑" pitchFamily="2" charset="-122"/>
                <a:cs typeface="宋体" charset="-122"/>
              </a:defRPr>
            </a:lvl9pPr>
          </a:lstStyle>
          <a:p>
            <a:r>
              <a:rPr lang="en-US" altLang="zh-CN" sz="2799" dirty="0">
                <a:solidFill>
                  <a:schemeClr val="tx2"/>
                </a:solidFill>
              </a:rPr>
              <a:t>Implements SRv6 Compression to Promote Rapid Traffic Growth </a:t>
            </a:r>
          </a:p>
        </p:txBody>
      </p:sp>
      <p:sp>
        <p:nvSpPr>
          <p:cNvPr id="497" name="PA-圆角矩形 96">
            <a:extLst>
              <a:ext uri="{FF2B5EF4-FFF2-40B4-BE49-F238E27FC236}">
                <a16:creationId xmlns:a16="http://schemas.microsoft.com/office/drawing/2014/main" id="{2968D689-A18C-403E-B670-7CC8A03793E7}"/>
              </a:ext>
            </a:extLst>
          </p:cNvPr>
          <p:cNvSpPr/>
          <p:nvPr>
            <p:custDataLst>
              <p:tags r:id="rId1"/>
            </p:custDataLst>
          </p:nvPr>
        </p:nvSpPr>
        <p:spPr>
          <a:xfrm rot="16200000">
            <a:off x="7609139" y="1965124"/>
            <a:ext cx="4672948" cy="3713006"/>
          </a:xfrm>
          <a:prstGeom prst="roundRect">
            <a:avLst>
              <a:gd name="adj" fmla="val 4201"/>
            </a:avLst>
          </a:prstGeom>
          <a:noFill/>
          <a:ln w="6350" cap="flat" cmpd="sng" algn="ctr">
            <a:gradFill>
              <a:gsLst>
                <a:gs pos="98230">
                  <a:sysClr val="window" lastClr="FFFFFF">
                    <a:alpha val="50000"/>
                  </a:sysClr>
                </a:gs>
                <a:gs pos="0">
                  <a:sysClr val="window" lastClr="FFFFFF">
                    <a:alpha val="50000"/>
                  </a:sysClr>
                </a:gs>
                <a:gs pos="85000">
                  <a:srgbClr val="FFFFFF">
                    <a:alpha val="0"/>
                  </a:srgbClr>
                </a:gs>
                <a:gs pos="15000">
                  <a:sysClr val="window" lastClr="FFFFFF">
                    <a:alpha val="0"/>
                  </a:sysClr>
                </a:gs>
              </a:gsLst>
              <a:lin ang="5400000" scaled="1"/>
            </a:gradFill>
            <a:prstDash val="solid"/>
            <a:miter lim="800000"/>
          </a:ln>
          <a:effectLst/>
        </p:spPr>
        <p:txBody>
          <a:bodyPr wrap="square" rtlCol="0" anchor="ctr">
            <a:noAutofit/>
          </a:bodyPr>
          <a:lstStyle/>
          <a:p>
            <a:pPr algn="ctr" defTabSz="781383">
              <a:defRPr/>
            </a:pPr>
            <a:endParaRPr lang="zh-CN" altLang="en-US" sz="1537" kern="0" dirty="0">
              <a:latin typeface="Arial" panose="020B0604020202020204" pitchFamily="34" charset="0"/>
              <a:ea typeface="等线" panose="02010600030101010101" pitchFamily="2" charset="-122"/>
              <a:cs typeface="Arial" panose="020B0604020202020204" pitchFamily="34" charset="0"/>
              <a:sym typeface="方正兰亭黑简体" panose="02000500000000000000" pitchFamily="2" charset="-122"/>
            </a:endParaRPr>
          </a:p>
        </p:txBody>
      </p:sp>
      <p:sp>
        <p:nvSpPr>
          <p:cNvPr id="153" name="PA-圆角矩形 96">
            <a:extLst>
              <a:ext uri="{FF2B5EF4-FFF2-40B4-BE49-F238E27FC236}">
                <a16:creationId xmlns:a16="http://schemas.microsoft.com/office/drawing/2014/main" id="{099F933F-92A5-496B-8AEE-D365E4CC1959}"/>
              </a:ext>
            </a:extLst>
          </p:cNvPr>
          <p:cNvSpPr/>
          <p:nvPr>
            <p:custDataLst>
              <p:tags r:id="rId2"/>
            </p:custDataLst>
          </p:nvPr>
        </p:nvSpPr>
        <p:spPr>
          <a:xfrm rot="16200000">
            <a:off x="6005879" y="531487"/>
            <a:ext cx="5433210" cy="6495580"/>
          </a:xfrm>
          <a:prstGeom prst="roundRect">
            <a:avLst>
              <a:gd name="adj" fmla="val 4201"/>
            </a:avLst>
          </a:prstGeom>
          <a:noFill/>
          <a:ln w="6350" cap="flat" cmpd="sng" algn="ctr">
            <a:gradFill>
              <a:gsLst>
                <a:gs pos="98230">
                  <a:sysClr val="window" lastClr="FFFFFF">
                    <a:alpha val="50000"/>
                  </a:sysClr>
                </a:gs>
                <a:gs pos="0">
                  <a:sysClr val="window" lastClr="FFFFFF">
                    <a:alpha val="50000"/>
                  </a:sysClr>
                </a:gs>
                <a:gs pos="85000">
                  <a:srgbClr val="FFFFFF">
                    <a:alpha val="0"/>
                  </a:srgbClr>
                </a:gs>
                <a:gs pos="15000">
                  <a:sysClr val="window" lastClr="FFFFFF">
                    <a:alpha val="0"/>
                  </a:sysClr>
                </a:gs>
              </a:gsLst>
              <a:lin ang="5400000" scaled="1"/>
            </a:gradFill>
            <a:prstDash val="solid"/>
            <a:miter lim="800000"/>
          </a:ln>
          <a:effectLst/>
        </p:spPr>
        <p:txBody>
          <a:bodyPr wrap="square" rtlCol="0" anchor="ctr">
            <a:noAutofit/>
          </a:bodyPr>
          <a:lstStyle/>
          <a:p>
            <a:pPr algn="ctr" defTabSz="781461">
              <a:defRPr/>
            </a:pPr>
            <a:endParaRPr lang="zh-CN" altLang="en-US" sz="1537" kern="0" dirty="0">
              <a:latin typeface="Arial" panose="020B0604020202020204" pitchFamily="34" charset="0"/>
              <a:ea typeface="等线" panose="02010600030101010101" pitchFamily="2" charset="-122"/>
              <a:cs typeface="Arial" panose="020B0604020202020204" pitchFamily="34" charset="0"/>
              <a:sym typeface="方正兰亭黑简体" panose="02000500000000000000" pitchFamily="2" charset="-122"/>
            </a:endParaRPr>
          </a:p>
        </p:txBody>
      </p:sp>
      <p:cxnSp>
        <p:nvCxnSpPr>
          <p:cNvPr id="154" name="直接连接符 153">
            <a:extLst>
              <a:ext uri="{FF2B5EF4-FFF2-40B4-BE49-F238E27FC236}">
                <a16:creationId xmlns:a16="http://schemas.microsoft.com/office/drawing/2014/main" id="{75EAD46A-7FCA-4AD8-B35B-394CEC356972}"/>
              </a:ext>
            </a:extLst>
          </p:cNvPr>
          <p:cNvCxnSpPr/>
          <p:nvPr/>
        </p:nvCxnSpPr>
        <p:spPr>
          <a:xfrm>
            <a:off x="7175301" y="5576100"/>
            <a:ext cx="3344407" cy="0"/>
          </a:xfrm>
          <a:prstGeom prst="line">
            <a:avLst/>
          </a:prstGeom>
          <a:noFill/>
          <a:ln w="6350" cap="flat" cmpd="sng" algn="ctr">
            <a:solidFill>
              <a:sysClr val="windowText" lastClr="000000">
                <a:lumMod val="50000"/>
                <a:lumOff val="50000"/>
              </a:sysClr>
            </a:solidFill>
            <a:prstDash val="solid"/>
            <a:miter lim="800000"/>
          </a:ln>
          <a:effectLst/>
        </p:spPr>
      </p:cxnSp>
      <p:sp>
        <p:nvSpPr>
          <p:cNvPr id="155" name="矩形 154">
            <a:extLst>
              <a:ext uri="{FF2B5EF4-FFF2-40B4-BE49-F238E27FC236}">
                <a16:creationId xmlns:a16="http://schemas.microsoft.com/office/drawing/2014/main" id="{886383A2-E5FB-43C8-B70D-277C88097557}"/>
              </a:ext>
            </a:extLst>
          </p:cNvPr>
          <p:cNvSpPr/>
          <p:nvPr/>
        </p:nvSpPr>
        <p:spPr>
          <a:xfrm>
            <a:off x="7590180" y="5188100"/>
            <a:ext cx="834007" cy="388002"/>
          </a:xfrm>
          <a:prstGeom prst="rect">
            <a:avLst/>
          </a:prstGeom>
          <a:gradFill flip="none" rotWithShape="1">
            <a:gsLst>
              <a:gs pos="0">
                <a:srgbClr val="ED7D31">
                  <a:lumMod val="75000"/>
                </a:srgbClr>
              </a:gs>
              <a:gs pos="100000">
                <a:srgbClr val="ED7D31">
                  <a:lumMod val="50000"/>
                  <a:alpha val="39000"/>
                </a:srgbClr>
              </a:gs>
            </a:gsLst>
            <a:lin ang="5400000" scaled="1"/>
            <a:tileRect/>
          </a:gradFill>
          <a:ln w="12700" cap="flat" cmpd="sng" algn="ctr">
            <a:noFill/>
            <a:prstDash val="solid"/>
            <a:miter lim="800000"/>
          </a:ln>
          <a:effectLst/>
        </p:spPr>
        <p:txBody>
          <a:bodyPr rtlCol="0" anchor="ctr"/>
          <a:lstStyle/>
          <a:p>
            <a:pPr algn="ctr">
              <a:defRPr/>
            </a:pPr>
            <a:endParaRPr lang="zh-CN" altLang="en-US" sz="1799" kern="0">
              <a:latin typeface="等线"/>
              <a:ea typeface="等线" panose="02010600030101010101" pitchFamily="2" charset="-122"/>
            </a:endParaRPr>
          </a:p>
        </p:txBody>
      </p:sp>
      <p:sp>
        <p:nvSpPr>
          <p:cNvPr id="156" name="矩形 155">
            <a:extLst>
              <a:ext uri="{FF2B5EF4-FFF2-40B4-BE49-F238E27FC236}">
                <a16:creationId xmlns:a16="http://schemas.microsoft.com/office/drawing/2014/main" id="{B94E5F3C-2F1D-4391-ACAB-D40767EAF9F6}"/>
              </a:ext>
            </a:extLst>
          </p:cNvPr>
          <p:cNvSpPr/>
          <p:nvPr/>
        </p:nvSpPr>
        <p:spPr>
          <a:xfrm>
            <a:off x="9404797" y="4711074"/>
            <a:ext cx="834007" cy="861613"/>
          </a:xfrm>
          <a:prstGeom prst="rect">
            <a:avLst/>
          </a:prstGeom>
          <a:gradFill>
            <a:gsLst>
              <a:gs pos="0">
                <a:srgbClr val="00B0F0">
                  <a:alpha val="74000"/>
                </a:srgbClr>
              </a:gs>
              <a:gs pos="100000">
                <a:srgbClr val="4472C4">
                  <a:lumMod val="75000"/>
                  <a:alpha val="36000"/>
                </a:srgbClr>
              </a:gs>
            </a:gsLst>
            <a:lin ang="5400000" scaled="1"/>
          </a:gradFill>
          <a:ln w="12700" cap="flat" cmpd="sng" algn="ctr">
            <a:noFill/>
            <a:prstDash val="solid"/>
            <a:miter lim="800000"/>
          </a:ln>
          <a:effectLst/>
        </p:spPr>
        <p:txBody>
          <a:bodyPr rtlCol="0" anchor="ctr"/>
          <a:lstStyle/>
          <a:p>
            <a:pPr algn="ctr">
              <a:defRPr/>
            </a:pPr>
            <a:endParaRPr lang="zh-CN" altLang="en-US" sz="1799" kern="0">
              <a:latin typeface="等线"/>
              <a:ea typeface="等线" panose="02010600030101010101" pitchFamily="2" charset="-122"/>
            </a:endParaRPr>
          </a:p>
        </p:txBody>
      </p:sp>
      <p:sp>
        <p:nvSpPr>
          <p:cNvPr id="157" name="矩形 156">
            <a:extLst>
              <a:ext uri="{FF2B5EF4-FFF2-40B4-BE49-F238E27FC236}">
                <a16:creationId xmlns:a16="http://schemas.microsoft.com/office/drawing/2014/main" id="{134397AA-3C1C-4AEF-8219-6DD515E19800}"/>
              </a:ext>
            </a:extLst>
          </p:cNvPr>
          <p:cNvSpPr/>
          <p:nvPr/>
        </p:nvSpPr>
        <p:spPr>
          <a:xfrm>
            <a:off x="7477226" y="5597865"/>
            <a:ext cx="923290" cy="246125"/>
          </a:xfrm>
          <a:prstGeom prst="rect">
            <a:avLst/>
          </a:prstGeom>
        </p:spPr>
        <p:txBody>
          <a:bodyPr wrap="none">
            <a:spAutoFit/>
          </a:bodyPr>
          <a:lstStyle/>
          <a:p>
            <a:pPr>
              <a:defRPr/>
            </a:pPr>
            <a:r>
              <a:rPr kumimoji="1" lang="en-US" altLang="zh-CN" sz="1000" kern="0" dirty="0">
                <a:latin typeface="微软雅黑" panose="020B0503020204020204" pitchFamily="34" charset="-122"/>
                <a:ea typeface="微软雅黑" panose="020B0503020204020204" pitchFamily="34" charset="-122"/>
                <a:cs typeface="Arial" panose="020B0604020202020204" pitchFamily="34" charset="0"/>
              </a:rPr>
              <a:t>Before SRv6</a:t>
            </a:r>
            <a:endParaRPr lang="zh-CN" altLang="en-US" sz="1799" dirty="0">
              <a:latin typeface="Calibri" panose="020F0502020204030204"/>
              <a:ea typeface="等线" panose="02010600030101010101" pitchFamily="2" charset="-122"/>
            </a:endParaRPr>
          </a:p>
        </p:txBody>
      </p:sp>
      <p:pic>
        <p:nvPicPr>
          <p:cNvPr id="158" name="Picture 8" descr="红箭头第11P">
            <a:extLst>
              <a:ext uri="{FF2B5EF4-FFF2-40B4-BE49-F238E27FC236}">
                <a16:creationId xmlns:a16="http://schemas.microsoft.com/office/drawing/2014/main" id="{CD0EC1ED-29FB-4EF3-BAE3-DFE86B827BA1}"/>
              </a:ext>
            </a:extLst>
          </p:cNvPr>
          <p:cNvPicPr>
            <a:picLocks noChangeAspect="1" noChangeArrowheads="1"/>
          </p:cNvPicPr>
          <p:nvPr/>
        </p:nvPicPr>
        <p:blipFill>
          <a:blip r:embed="rId6" cstate="screen">
            <a:duotone>
              <a:srgbClr val="70AD47">
                <a:shade val="45000"/>
                <a:satMod val="135000"/>
              </a:srgbClr>
              <a:prstClr val="white"/>
            </a:duotone>
          </a:blip>
          <a:srcRect/>
          <a:stretch>
            <a:fillRect/>
          </a:stretch>
        </p:blipFill>
        <p:spPr bwMode="auto">
          <a:xfrm rot="21298223">
            <a:off x="7788347" y="4448133"/>
            <a:ext cx="1799792" cy="878353"/>
          </a:xfrm>
          <a:prstGeom prst="rect">
            <a:avLst/>
          </a:prstGeom>
          <a:noFill/>
          <a:ln w="9525">
            <a:noFill/>
            <a:miter lim="800000"/>
            <a:headEnd/>
            <a:tailEnd/>
          </a:ln>
        </p:spPr>
      </p:pic>
      <p:sp>
        <p:nvSpPr>
          <p:cNvPr id="159" name="文本框 158">
            <a:extLst>
              <a:ext uri="{FF2B5EF4-FFF2-40B4-BE49-F238E27FC236}">
                <a16:creationId xmlns:a16="http://schemas.microsoft.com/office/drawing/2014/main" id="{21BFE227-964D-4ECD-ADAE-6EBF677E983D}"/>
              </a:ext>
            </a:extLst>
          </p:cNvPr>
          <p:cNvSpPr txBox="1"/>
          <p:nvPr/>
        </p:nvSpPr>
        <p:spPr>
          <a:xfrm>
            <a:off x="7608025" y="4793083"/>
            <a:ext cx="798304" cy="276891"/>
          </a:xfrm>
          <a:prstGeom prst="rect">
            <a:avLst/>
          </a:prstGeom>
          <a:noFill/>
        </p:spPr>
        <p:txBody>
          <a:bodyPr wrap="none" rtlCol="0">
            <a:spAutoFit/>
          </a:bodyPr>
          <a:lstStyle/>
          <a:p>
            <a:pPr algn="ctr">
              <a:defRPr/>
            </a:pPr>
            <a:r>
              <a:rPr lang="en-US" altLang="zh-CN" sz="1200" dirty="0">
                <a:latin typeface="Arial" panose="020B0604020202020204" pitchFamily="34" charset="0"/>
                <a:ea typeface="Microsoft YaHei" panose="020B0503020204020204" pitchFamily="34" charset="-122"/>
                <a:cs typeface="Arial" panose="020B0604020202020204" pitchFamily="34" charset="0"/>
              </a:rPr>
              <a:t>370.4GB</a:t>
            </a:r>
            <a:endParaRPr lang="zh-CN" altLang="en-US" sz="1200" dirty="0" err="1">
              <a:latin typeface="Arial" panose="020B0604020202020204" pitchFamily="34" charset="0"/>
              <a:ea typeface="Microsoft YaHei" panose="020B0503020204020204" pitchFamily="34" charset="-122"/>
              <a:cs typeface="Arial" panose="020B0604020202020204" pitchFamily="34" charset="0"/>
            </a:endParaRPr>
          </a:p>
        </p:txBody>
      </p:sp>
      <p:sp>
        <p:nvSpPr>
          <p:cNvPr id="160" name="文本框 159">
            <a:extLst>
              <a:ext uri="{FF2B5EF4-FFF2-40B4-BE49-F238E27FC236}">
                <a16:creationId xmlns:a16="http://schemas.microsoft.com/office/drawing/2014/main" id="{8DBE338F-B26F-401A-942F-A1E313825530}"/>
              </a:ext>
            </a:extLst>
          </p:cNvPr>
          <p:cNvSpPr txBox="1"/>
          <p:nvPr/>
        </p:nvSpPr>
        <p:spPr>
          <a:xfrm>
            <a:off x="9408001" y="4329783"/>
            <a:ext cx="798304" cy="276891"/>
          </a:xfrm>
          <a:prstGeom prst="rect">
            <a:avLst/>
          </a:prstGeom>
          <a:noFill/>
        </p:spPr>
        <p:txBody>
          <a:bodyPr wrap="none" rtlCol="0">
            <a:spAutoFit/>
          </a:bodyPr>
          <a:lstStyle/>
          <a:p>
            <a:pPr algn="ctr">
              <a:defRPr/>
            </a:pPr>
            <a:r>
              <a:rPr lang="en-US" altLang="zh-CN" sz="1200" dirty="0">
                <a:latin typeface="Arial" panose="020B0604020202020204" pitchFamily="34" charset="0"/>
                <a:ea typeface="Microsoft YaHei" panose="020B0503020204020204" pitchFamily="34" charset="-122"/>
                <a:cs typeface="Arial" panose="020B0604020202020204" pitchFamily="34" charset="0"/>
              </a:rPr>
              <a:t>427.6GB</a:t>
            </a:r>
            <a:endParaRPr lang="zh-CN" altLang="en-US" sz="1200" dirty="0" err="1">
              <a:latin typeface="Arial" panose="020B0604020202020204" pitchFamily="34" charset="0"/>
              <a:ea typeface="Microsoft YaHei" panose="020B0503020204020204" pitchFamily="34" charset="-122"/>
              <a:cs typeface="Arial" panose="020B0604020202020204" pitchFamily="34" charset="0"/>
            </a:endParaRPr>
          </a:p>
        </p:txBody>
      </p:sp>
      <p:sp>
        <p:nvSpPr>
          <p:cNvPr id="161" name="文本框 160">
            <a:extLst>
              <a:ext uri="{FF2B5EF4-FFF2-40B4-BE49-F238E27FC236}">
                <a16:creationId xmlns:a16="http://schemas.microsoft.com/office/drawing/2014/main" id="{D4256A28-DB9F-4071-9E37-4417EB23DBF7}"/>
              </a:ext>
            </a:extLst>
          </p:cNvPr>
          <p:cNvSpPr txBox="1"/>
          <p:nvPr/>
        </p:nvSpPr>
        <p:spPr>
          <a:xfrm>
            <a:off x="8722486" y="4370930"/>
            <a:ext cx="708570" cy="276891"/>
          </a:xfrm>
          <a:prstGeom prst="rect">
            <a:avLst/>
          </a:prstGeom>
          <a:noFill/>
        </p:spPr>
        <p:txBody>
          <a:bodyPr wrap="none" rtlCol="0">
            <a:spAutoFit/>
          </a:bodyPr>
          <a:lstStyle/>
          <a:p>
            <a:pPr algn="ctr">
              <a:defRPr/>
            </a:pPr>
            <a:r>
              <a:rPr lang="en-US" altLang="zh-CN" sz="1200" dirty="0">
                <a:latin typeface="Arial" panose="020B0604020202020204" pitchFamily="34" charset="0"/>
                <a:ea typeface="Microsoft YaHei" panose="020B0503020204020204" pitchFamily="34" charset="-122"/>
                <a:cs typeface="Arial" panose="020B0604020202020204" pitchFamily="34" charset="0"/>
              </a:rPr>
              <a:t>+15.4%</a:t>
            </a:r>
            <a:endParaRPr lang="zh-CN" altLang="en-US" sz="1200" dirty="0">
              <a:latin typeface="Arial" panose="020B0604020202020204" pitchFamily="34" charset="0"/>
              <a:ea typeface="Microsoft YaHei" panose="020B0503020204020204" pitchFamily="34" charset="-122"/>
              <a:cs typeface="Arial" panose="020B0604020202020204" pitchFamily="34" charset="0"/>
            </a:endParaRPr>
          </a:p>
        </p:txBody>
      </p:sp>
      <p:sp>
        <p:nvSpPr>
          <p:cNvPr id="162" name="文本框 161">
            <a:extLst>
              <a:ext uri="{FF2B5EF4-FFF2-40B4-BE49-F238E27FC236}">
                <a16:creationId xmlns:a16="http://schemas.microsoft.com/office/drawing/2014/main" id="{3124302F-92E4-4816-B428-752DB33BFC0E}"/>
              </a:ext>
            </a:extLst>
          </p:cNvPr>
          <p:cNvSpPr txBox="1"/>
          <p:nvPr/>
        </p:nvSpPr>
        <p:spPr>
          <a:xfrm>
            <a:off x="5934553" y="5818135"/>
            <a:ext cx="5858453" cy="461485"/>
          </a:xfrm>
          <a:prstGeom prst="rect">
            <a:avLst/>
          </a:prstGeom>
          <a:noFill/>
        </p:spPr>
        <p:txBody>
          <a:bodyPr wrap="square" rtlCol="0">
            <a:spAutoFit/>
          </a:bodyPr>
          <a:lstStyle/>
          <a:p>
            <a:pPr algn="ctr">
              <a:defRPr/>
            </a:pPr>
            <a:r>
              <a:rPr lang="en-US" altLang="zh-CN" sz="1200" dirty="0">
                <a:latin typeface="Arial" panose="020B0604020202020204" pitchFamily="34" charset="0"/>
                <a:ea typeface="Microsoft YaHei" panose="020B0503020204020204" pitchFamily="34" charset="-122"/>
                <a:cs typeface="Arial" panose="020B0604020202020204" pitchFamily="34" charset="0"/>
              </a:rPr>
              <a:t>After SRv6 is deployed in area N</a:t>
            </a:r>
          </a:p>
          <a:p>
            <a:pPr algn="ctr">
              <a:defRPr/>
            </a:pPr>
            <a:r>
              <a:rPr lang="en-US" altLang="zh-CN" sz="1200" dirty="0">
                <a:latin typeface="Arial" panose="020B0604020202020204" pitchFamily="34" charset="0"/>
                <a:ea typeface="Microsoft YaHei" panose="020B0503020204020204" pitchFamily="34" charset="-122"/>
                <a:cs typeface="Arial" panose="020B0604020202020204" pitchFamily="34" charset="0"/>
              </a:rPr>
              <a:t>Suppressed traffic is rapidly released  </a:t>
            </a:r>
          </a:p>
        </p:txBody>
      </p:sp>
      <p:grpSp>
        <p:nvGrpSpPr>
          <p:cNvPr id="163" name="组合 162">
            <a:extLst>
              <a:ext uri="{FF2B5EF4-FFF2-40B4-BE49-F238E27FC236}">
                <a16:creationId xmlns:a16="http://schemas.microsoft.com/office/drawing/2014/main" id="{01504CD5-A33A-4BD2-96CE-9E05B194D6F7}"/>
              </a:ext>
            </a:extLst>
          </p:cNvPr>
          <p:cNvGrpSpPr/>
          <p:nvPr/>
        </p:nvGrpSpPr>
        <p:grpSpPr>
          <a:xfrm>
            <a:off x="9868351" y="1707808"/>
            <a:ext cx="2156026" cy="1263652"/>
            <a:chOff x="9508739" y="1463331"/>
            <a:chExt cx="2593672" cy="1562258"/>
          </a:xfrm>
        </p:grpSpPr>
        <p:grpSp>
          <p:nvGrpSpPr>
            <p:cNvPr id="164" name="组合 163">
              <a:extLst>
                <a:ext uri="{FF2B5EF4-FFF2-40B4-BE49-F238E27FC236}">
                  <a16:creationId xmlns:a16="http://schemas.microsoft.com/office/drawing/2014/main" id="{9CD7717F-6583-4B17-9B80-DCE032DD075A}"/>
                </a:ext>
              </a:extLst>
            </p:cNvPr>
            <p:cNvGrpSpPr/>
            <p:nvPr/>
          </p:nvGrpSpPr>
          <p:grpSpPr>
            <a:xfrm>
              <a:off x="9508739" y="1463331"/>
              <a:ext cx="2374668" cy="1519534"/>
              <a:chOff x="3408289" y="3609964"/>
              <a:chExt cx="2692302" cy="2558729"/>
            </a:xfrm>
          </p:grpSpPr>
          <p:pic>
            <p:nvPicPr>
              <p:cNvPr id="166" name="图片 165">
                <a:extLst>
                  <a:ext uri="{FF2B5EF4-FFF2-40B4-BE49-F238E27FC236}">
                    <a16:creationId xmlns:a16="http://schemas.microsoft.com/office/drawing/2014/main" id="{04B2345C-6FA9-4A65-A8CA-C7091DE339FA}"/>
                  </a:ext>
                </a:extLst>
              </p:cNvPr>
              <p:cNvPicPr>
                <a:picLocks noChangeAspect="1"/>
              </p:cNvPicPr>
              <p:nvPr/>
            </p:nvPicPr>
            <p:blipFill>
              <a:blip r:embed="rId7"/>
              <a:stretch>
                <a:fillRect/>
              </a:stretch>
            </p:blipFill>
            <p:spPr>
              <a:xfrm>
                <a:off x="3408289" y="3609964"/>
                <a:ext cx="2692302" cy="2558729"/>
              </a:xfrm>
              <a:prstGeom prst="rect">
                <a:avLst/>
              </a:prstGeom>
              <a:ln>
                <a:noFill/>
              </a:ln>
              <a:effectLst>
                <a:softEdge rad="112500"/>
              </a:effectLst>
            </p:spPr>
          </p:pic>
          <p:pic>
            <p:nvPicPr>
              <p:cNvPr id="167" name="Picture 45" descr="05">
                <a:extLst>
                  <a:ext uri="{FF2B5EF4-FFF2-40B4-BE49-F238E27FC236}">
                    <a16:creationId xmlns:a16="http://schemas.microsoft.com/office/drawing/2014/main" id="{ED2F1132-BD7A-48F5-8218-A155CFB74039}"/>
                  </a:ext>
                </a:extLst>
              </p:cNvPr>
              <p:cNvPicPr>
                <a:picLocks noChangeAspect="1" noChangeArrowheads="1"/>
              </p:cNvPicPr>
              <p:nvPr/>
            </p:nvPicPr>
            <p:blipFill>
              <a:blip r:embed="rId8" cstate="print"/>
              <a:srcRect/>
              <a:stretch>
                <a:fillRect/>
              </a:stretch>
            </p:blipFill>
            <p:spPr bwMode="auto">
              <a:xfrm>
                <a:off x="3858906" y="4725934"/>
                <a:ext cx="278894" cy="287823"/>
              </a:xfrm>
              <a:prstGeom prst="rect">
                <a:avLst/>
              </a:prstGeom>
              <a:noFill/>
              <a:ln w="9525">
                <a:noFill/>
                <a:miter lim="800000"/>
                <a:headEnd/>
                <a:tailEnd/>
              </a:ln>
            </p:spPr>
          </p:pic>
          <p:pic>
            <p:nvPicPr>
              <p:cNvPr id="168" name="Picture 45" descr="05">
                <a:extLst>
                  <a:ext uri="{FF2B5EF4-FFF2-40B4-BE49-F238E27FC236}">
                    <a16:creationId xmlns:a16="http://schemas.microsoft.com/office/drawing/2014/main" id="{0BCF0070-5DB6-4F34-9AE5-08DD6ABE7E12}"/>
                  </a:ext>
                </a:extLst>
              </p:cNvPr>
              <p:cNvPicPr>
                <a:picLocks noChangeAspect="1" noChangeArrowheads="1"/>
              </p:cNvPicPr>
              <p:nvPr/>
            </p:nvPicPr>
            <p:blipFill>
              <a:blip r:embed="rId8" cstate="print"/>
              <a:srcRect/>
              <a:stretch>
                <a:fillRect/>
              </a:stretch>
            </p:blipFill>
            <p:spPr bwMode="auto">
              <a:xfrm>
                <a:off x="5340022" y="4548110"/>
                <a:ext cx="278894" cy="321735"/>
              </a:xfrm>
              <a:prstGeom prst="rect">
                <a:avLst/>
              </a:prstGeom>
              <a:noFill/>
              <a:ln w="9525">
                <a:noFill/>
                <a:miter lim="800000"/>
                <a:headEnd/>
                <a:tailEnd/>
              </a:ln>
            </p:spPr>
          </p:pic>
          <p:pic>
            <p:nvPicPr>
              <p:cNvPr id="169" name="图片 168">
                <a:extLst>
                  <a:ext uri="{FF2B5EF4-FFF2-40B4-BE49-F238E27FC236}">
                    <a16:creationId xmlns:a16="http://schemas.microsoft.com/office/drawing/2014/main" id="{3F4F304A-87C6-405A-8AD3-D80788739075}"/>
                  </a:ext>
                </a:extLst>
              </p:cNvPr>
              <p:cNvPicPr>
                <a:picLocks noChangeAspect="1"/>
              </p:cNvPicPr>
              <p:nvPr/>
            </p:nvPicPr>
            <p:blipFill>
              <a:blip r:embed="rId9"/>
              <a:stretch>
                <a:fillRect/>
              </a:stretch>
            </p:blipFill>
            <p:spPr>
              <a:xfrm>
                <a:off x="5618916" y="5639453"/>
                <a:ext cx="309432" cy="3647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170" name="直接箭头连接符 169">
                <a:extLst>
                  <a:ext uri="{FF2B5EF4-FFF2-40B4-BE49-F238E27FC236}">
                    <a16:creationId xmlns:a16="http://schemas.microsoft.com/office/drawing/2014/main" id="{63C15E27-B7CC-4B0D-8EFC-75EFFA5FE749}"/>
                  </a:ext>
                </a:extLst>
              </p:cNvPr>
              <p:cNvCxnSpPr>
                <a:stCxn id="167" idx="3"/>
                <a:endCxn id="168" idx="1"/>
              </p:cNvCxnSpPr>
              <p:nvPr/>
            </p:nvCxnSpPr>
            <p:spPr bwMode="auto">
              <a:xfrm flipV="1">
                <a:off x="4137800" y="4708978"/>
                <a:ext cx="1202222" cy="160868"/>
              </a:xfrm>
              <a:prstGeom prst="straightConnector1">
                <a:avLst/>
              </a:prstGeom>
              <a:noFill/>
              <a:ln w="38100"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1" name="任意多边形 132">
                <a:extLst>
                  <a:ext uri="{FF2B5EF4-FFF2-40B4-BE49-F238E27FC236}">
                    <a16:creationId xmlns:a16="http://schemas.microsoft.com/office/drawing/2014/main" id="{CC9BA87B-58CA-499F-81F2-8744326C0E75}"/>
                  </a:ext>
                </a:extLst>
              </p:cNvPr>
              <p:cNvSpPr/>
              <p:nvPr/>
            </p:nvSpPr>
            <p:spPr bwMode="auto">
              <a:xfrm>
                <a:off x="4045645" y="3956435"/>
                <a:ext cx="1440755" cy="851785"/>
              </a:xfrm>
              <a:custGeom>
                <a:avLst/>
                <a:gdLst>
                  <a:gd name="connsiteX0" fmla="*/ 575 w 1440755"/>
                  <a:gd name="connsiteY0" fmla="*/ 851785 h 851785"/>
                  <a:gd name="connsiteX1" fmla="*/ 191075 w 1440755"/>
                  <a:gd name="connsiteY1" fmla="*/ 105025 h 851785"/>
                  <a:gd name="connsiteX2" fmla="*/ 1174055 w 1440755"/>
                  <a:gd name="connsiteY2" fmla="*/ 66925 h 851785"/>
                  <a:gd name="connsiteX3" fmla="*/ 1440755 w 1440755"/>
                  <a:gd name="connsiteY3" fmla="*/ 684145 h 851785"/>
                </a:gdLst>
                <a:ahLst/>
                <a:cxnLst>
                  <a:cxn ang="0">
                    <a:pos x="connsiteX0" y="connsiteY0"/>
                  </a:cxn>
                  <a:cxn ang="0">
                    <a:pos x="connsiteX1" y="connsiteY1"/>
                  </a:cxn>
                  <a:cxn ang="0">
                    <a:pos x="connsiteX2" y="connsiteY2"/>
                  </a:cxn>
                  <a:cxn ang="0">
                    <a:pos x="connsiteX3" y="connsiteY3"/>
                  </a:cxn>
                </a:cxnLst>
                <a:rect l="l" t="t" r="r" b="b"/>
                <a:pathLst>
                  <a:path w="1440755" h="851785">
                    <a:moveTo>
                      <a:pt x="575" y="851785"/>
                    </a:moveTo>
                    <a:cubicBezTo>
                      <a:pt x="-1965" y="543810"/>
                      <a:pt x="-4505" y="235835"/>
                      <a:pt x="191075" y="105025"/>
                    </a:cubicBezTo>
                    <a:cubicBezTo>
                      <a:pt x="386655" y="-25785"/>
                      <a:pt x="965775" y="-29595"/>
                      <a:pt x="1174055" y="66925"/>
                    </a:cubicBezTo>
                    <a:cubicBezTo>
                      <a:pt x="1382335" y="163445"/>
                      <a:pt x="1411545" y="423795"/>
                      <a:pt x="1440755" y="684145"/>
                    </a:cubicBezTo>
                  </a:path>
                </a:pathLst>
              </a:custGeom>
              <a:noFill/>
              <a:ln w="28575">
                <a:solidFill>
                  <a:srgbClr val="C00000"/>
                </a:solidFill>
                <a:prstDash val="solid"/>
                <a:headEnd type="none" w="med" len="med"/>
                <a:tailEnd type="none" w="med" len="med"/>
              </a:ln>
              <a:effectLst/>
              <a:extLst/>
            </p:spPr>
            <p:txBody>
              <a:bodyPr rtlCol="0" anchor="ctr"/>
              <a:lstStyle/>
              <a:p>
                <a:pPr algn="ctr" defTabSz="914034">
                  <a:defRPr/>
                </a:pPr>
                <a:endParaRPr lang="zh-CN" altLang="en-US" sz="2799" kern="0" dirty="0">
                  <a:latin typeface="Arial" panose="020B0604020202020204" pitchFamily="34" charset="0"/>
                  <a:ea typeface="华文细黑"/>
                  <a:cs typeface="Arial" panose="020B0604020202020204" pitchFamily="34" charset="0"/>
                </a:endParaRPr>
              </a:p>
            </p:txBody>
          </p:sp>
          <p:sp>
            <p:nvSpPr>
              <p:cNvPr id="172" name="矩形 171">
                <a:extLst>
                  <a:ext uri="{FF2B5EF4-FFF2-40B4-BE49-F238E27FC236}">
                    <a16:creationId xmlns:a16="http://schemas.microsoft.com/office/drawing/2014/main" id="{5BCCD13E-6371-4CF7-AB94-8D8BE31A802D}"/>
                  </a:ext>
                </a:extLst>
              </p:cNvPr>
              <p:cNvSpPr/>
              <p:nvPr/>
            </p:nvSpPr>
            <p:spPr>
              <a:xfrm>
                <a:off x="3785795" y="4934489"/>
                <a:ext cx="616743" cy="655290"/>
              </a:xfrm>
              <a:prstGeom prst="rect">
                <a:avLst/>
              </a:prstGeom>
            </p:spPr>
            <p:txBody>
              <a:bodyPr wrap="none">
                <a:spAutoFit/>
              </a:bodyPr>
              <a:lstStyle/>
              <a:p>
                <a:pPr defTabSz="914034">
                  <a:lnSpc>
                    <a:spcPct val="150000"/>
                  </a:lnSpc>
                  <a:defRPr/>
                </a:pPr>
                <a:r>
                  <a:rPr lang="en-US" altLang="zh-CN" sz="1100" kern="0" dirty="0">
                    <a:latin typeface="Arial" panose="020B0604020202020204" pitchFamily="34" charset="0"/>
                    <a:ea typeface="微软雅黑" panose="020B0503020204020204" pitchFamily="34" charset="-122"/>
                    <a:cs typeface="Arial" panose="020B0604020202020204" pitchFamily="34" charset="0"/>
                  </a:rPr>
                  <a:t>PE1</a:t>
                </a:r>
              </a:p>
            </p:txBody>
          </p:sp>
          <p:sp>
            <p:nvSpPr>
              <p:cNvPr id="173" name="矩形 172">
                <a:extLst>
                  <a:ext uri="{FF2B5EF4-FFF2-40B4-BE49-F238E27FC236}">
                    <a16:creationId xmlns:a16="http://schemas.microsoft.com/office/drawing/2014/main" id="{257FC134-93DA-4355-936E-26A6711CEA61}"/>
                  </a:ext>
                </a:extLst>
              </p:cNvPr>
              <p:cNvSpPr/>
              <p:nvPr/>
            </p:nvSpPr>
            <p:spPr>
              <a:xfrm>
                <a:off x="5265301" y="4815996"/>
                <a:ext cx="616743" cy="655290"/>
              </a:xfrm>
              <a:prstGeom prst="rect">
                <a:avLst/>
              </a:prstGeom>
            </p:spPr>
            <p:txBody>
              <a:bodyPr wrap="none">
                <a:spAutoFit/>
              </a:bodyPr>
              <a:lstStyle/>
              <a:p>
                <a:pPr defTabSz="914034">
                  <a:lnSpc>
                    <a:spcPct val="150000"/>
                  </a:lnSpc>
                  <a:defRPr/>
                </a:pPr>
                <a:r>
                  <a:rPr lang="en-US" altLang="zh-CN" sz="1100" kern="0" dirty="0">
                    <a:latin typeface="Arial" panose="020B0604020202020204" pitchFamily="34" charset="0"/>
                    <a:ea typeface="微软雅黑" panose="020B0503020204020204" pitchFamily="34" charset="-122"/>
                    <a:cs typeface="Arial" panose="020B0604020202020204" pitchFamily="34" charset="0"/>
                  </a:rPr>
                  <a:t>PE2</a:t>
                </a:r>
              </a:p>
            </p:txBody>
          </p:sp>
          <p:sp>
            <p:nvSpPr>
              <p:cNvPr id="174" name="矩形 173">
                <a:extLst>
                  <a:ext uri="{FF2B5EF4-FFF2-40B4-BE49-F238E27FC236}">
                    <a16:creationId xmlns:a16="http://schemas.microsoft.com/office/drawing/2014/main" id="{1BFA0B5D-6E0A-409C-B579-EC1B3075F988}"/>
                  </a:ext>
                </a:extLst>
              </p:cNvPr>
              <p:cNvSpPr/>
              <p:nvPr/>
            </p:nvSpPr>
            <p:spPr>
              <a:xfrm>
                <a:off x="4570253" y="4038335"/>
                <a:ext cx="487799" cy="655290"/>
              </a:xfrm>
              <a:prstGeom prst="rect">
                <a:avLst/>
              </a:prstGeom>
            </p:spPr>
            <p:txBody>
              <a:bodyPr wrap="none">
                <a:spAutoFit/>
              </a:bodyPr>
              <a:lstStyle/>
              <a:p>
                <a:pPr defTabSz="914034">
                  <a:lnSpc>
                    <a:spcPct val="150000"/>
                  </a:lnSpc>
                  <a:defRPr/>
                </a:pPr>
                <a:r>
                  <a:rPr lang="en-US" altLang="zh-CN" sz="1100" kern="0" dirty="0">
                    <a:latin typeface="Arial" panose="020B0604020202020204" pitchFamily="34" charset="0"/>
                    <a:ea typeface="微软雅黑" panose="020B0503020204020204" pitchFamily="34" charset="-122"/>
                    <a:cs typeface="Arial" panose="020B0604020202020204" pitchFamily="34" charset="0"/>
                  </a:rPr>
                  <a:t>P1</a:t>
                </a:r>
              </a:p>
            </p:txBody>
          </p:sp>
          <p:sp>
            <p:nvSpPr>
              <p:cNvPr id="175" name="矩形 174">
                <a:extLst>
                  <a:ext uri="{FF2B5EF4-FFF2-40B4-BE49-F238E27FC236}">
                    <a16:creationId xmlns:a16="http://schemas.microsoft.com/office/drawing/2014/main" id="{BB0CE6B5-0449-40DF-86B3-FA51AD356A19}"/>
                  </a:ext>
                </a:extLst>
              </p:cNvPr>
              <p:cNvSpPr/>
              <p:nvPr/>
            </p:nvSpPr>
            <p:spPr>
              <a:xfrm>
                <a:off x="4519996" y="4699456"/>
                <a:ext cx="636411" cy="655290"/>
              </a:xfrm>
              <a:prstGeom prst="rect">
                <a:avLst/>
              </a:prstGeom>
            </p:spPr>
            <p:txBody>
              <a:bodyPr wrap="none">
                <a:spAutoFit/>
              </a:bodyPr>
              <a:lstStyle/>
              <a:p>
                <a:pPr defTabSz="914034">
                  <a:lnSpc>
                    <a:spcPct val="150000"/>
                  </a:lnSpc>
                  <a:defRPr/>
                </a:pPr>
                <a:r>
                  <a:rPr lang="en-US" altLang="zh-CN" sz="1100" kern="0" dirty="0">
                    <a:latin typeface="Arial" panose="020B0604020202020204" pitchFamily="34" charset="0"/>
                    <a:ea typeface="微软雅黑" panose="020B0503020204020204" pitchFamily="34" charset="-122"/>
                    <a:cs typeface="Arial" panose="020B0604020202020204" pitchFamily="34" charset="0"/>
                  </a:rPr>
                  <a:t>45%</a:t>
                </a:r>
              </a:p>
            </p:txBody>
          </p:sp>
          <p:sp>
            <p:nvSpPr>
              <p:cNvPr id="176" name="矩形 175">
                <a:extLst>
                  <a:ext uri="{FF2B5EF4-FFF2-40B4-BE49-F238E27FC236}">
                    <a16:creationId xmlns:a16="http://schemas.microsoft.com/office/drawing/2014/main" id="{91B8711C-B5F0-442E-8889-AA181F954D95}"/>
                  </a:ext>
                </a:extLst>
              </p:cNvPr>
              <p:cNvSpPr/>
              <p:nvPr/>
            </p:nvSpPr>
            <p:spPr>
              <a:xfrm>
                <a:off x="3591728" y="4128169"/>
                <a:ext cx="636411" cy="655290"/>
              </a:xfrm>
              <a:prstGeom prst="rect">
                <a:avLst/>
              </a:prstGeom>
            </p:spPr>
            <p:txBody>
              <a:bodyPr wrap="none">
                <a:spAutoFit/>
              </a:bodyPr>
              <a:lstStyle/>
              <a:p>
                <a:pPr defTabSz="914034">
                  <a:lnSpc>
                    <a:spcPct val="150000"/>
                  </a:lnSpc>
                  <a:defRPr/>
                </a:pPr>
                <a:r>
                  <a:rPr lang="en-US" altLang="zh-CN" sz="1100" kern="0" dirty="0">
                    <a:latin typeface="Arial" panose="020B0604020202020204" pitchFamily="34" charset="0"/>
                    <a:ea typeface="微软雅黑" panose="020B0503020204020204" pitchFamily="34" charset="-122"/>
                    <a:cs typeface="Arial" panose="020B0604020202020204" pitchFamily="34" charset="0"/>
                  </a:rPr>
                  <a:t>99%</a:t>
                </a:r>
              </a:p>
            </p:txBody>
          </p:sp>
          <p:pic>
            <p:nvPicPr>
              <p:cNvPr id="177" name="Picture 45" descr="05">
                <a:extLst>
                  <a:ext uri="{FF2B5EF4-FFF2-40B4-BE49-F238E27FC236}">
                    <a16:creationId xmlns:a16="http://schemas.microsoft.com/office/drawing/2014/main" id="{714F0F37-AB78-4C24-A9C7-1C3A60113765}"/>
                  </a:ext>
                </a:extLst>
              </p:cNvPr>
              <p:cNvPicPr>
                <a:picLocks noChangeAspect="1" noChangeArrowheads="1"/>
              </p:cNvPicPr>
              <p:nvPr/>
            </p:nvPicPr>
            <p:blipFill>
              <a:blip r:embed="rId8" cstate="print"/>
              <a:srcRect/>
              <a:stretch>
                <a:fillRect/>
              </a:stretch>
            </p:blipFill>
            <p:spPr bwMode="auto">
              <a:xfrm>
                <a:off x="4570253" y="3800480"/>
                <a:ext cx="278894" cy="321735"/>
              </a:xfrm>
              <a:prstGeom prst="rect">
                <a:avLst/>
              </a:prstGeom>
              <a:noFill/>
              <a:ln w="9525">
                <a:noFill/>
                <a:miter lim="800000"/>
                <a:headEnd/>
                <a:tailEnd/>
              </a:ln>
            </p:spPr>
          </p:pic>
          <p:sp>
            <p:nvSpPr>
              <p:cNvPr id="178" name="矩形 177">
                <a:extLst>
                  <a:ext uri="{FF2B5EF4-FFF2-40B4-BE49-F238E27FC236}">
                    <a16:creationId xmlns:a16="http://schemas.microsoft.com/office/drawing/2014/main" id="{A3EFB0F3-CBD9-4AB2-8CA1-2F3EE466E67E}"/>
                  </a:ext>
                </a:extLst>
              </p:cNvPr>
              <p:cNvSpPr/>
              <p:nvPr/>
            </p:nvSpPr>
            <p:spPr>
              <a:xfrm>
                <a:off x="5396865" y="3962747"/>
                <a:ext cx="636411" cy="655290"/>
              </a:xfrm>
              <a:prstGeom prst="rect">
                <a:avLst/>
              </a:prstGeom>
            </p:spPr>
            <p:txBody>
              <a:bodyPr wrap="none">
                <a:spAutoFit/>
              </a:bodyPr>
              <a:lstStyle/>
              <a:p>
                <a:pPr defTabSz="914034">
                  <a:lnSpc>
                    <a:spcPct val="150000"/>
                  </a:lnSpc>
                  <a:defRPr/>
                </a:pPr>
                <a:r>
                  <a:rPr lang="en-US" altLang="zh-CN" sz="1100" kern="0" dirty="0">
                    <a:latin typeface="Arial" panose="020B0604020202020204" pitchFamily="34" charset="0"/>
                    <a:ea typeface="微软雅黑" panose="020B0503020204020204" pitchFamily="34" charset="-122"/>
                    <a:cs typeface="Arial" panose="020B0604020202020204" pitchFamily="34" charset="0"/>
                  </a:rPr>
                  <a:t>87%</a:t>
                </a:r>
              </a:p>
            </p:txBody>
          </p:sp>
        </p:grpSp>
        <p:sp>
          <p:nvSpPr>
            <p:cNvPr id="165" name="爆炸形: 8 pt  35">
              <a:extLst>
                <a:ext uri="{FF2B5EF4-FFF2-40B4-BE49-F238E27FC236}">
                  <a16:creationId xmlns:a16="http://schemas.microsoft.com/office/drawing/2014/main" id="{5645B5C9-4C3C-4468-9E4D-F10A0093F92E}"/>
                </a:ext>
              </a:extLst>
            </p:cNvPr>
            <p:cNvSpPr/>
            <p:nvPr/>
          </p:nvSpPr>
          <p:spPr>
            <a:xfrm>
              <a:off x="10625730" y="2280875"/>
              <a:ext cx="1476681" cy="744714"/>
            </a:xfrm>
            <a:prstGeom prst="irregularSeal1">
              <a:avLst/>
            </a:prstGeom>
            <a:solidFill>
              <a:srgbClr val="EA002F"/>
            </a:solidFill>
            <a:ln w="12700" cap="flat" cmpd="sng" algn="ctr">
              <a:noFill/>
              <a:prstDash val="solid"/>
              <a:miter lim="800000"/>
            </a:ln>
            <a:effectLst/>
          </p:spPr>
          <p:txBody>
            <a:bodyPr rtlCol="0" anchor="ctr"/>
            <a:lstStyle/>
            <a:p>
              <a:pPr algn="ctr">
                <a:defRPr/>
              </a:pPr>
              <a:r>
                <a:rPr lang="en-US" altLang="zh-CN" sz="800" kern="0" dirty="0">
                  <a:latin typeface="微软雅黑" panose="020B0503020204020204" pitchFamily="34" charset="-122"/>
                  <a:ea typeface="微软雅黑" panose="020B0503020204020204" pitchFamily="34" charset="-122"/>
                </a:rPr>
                <a:t>200 times/day</a:t>
              </a:r>
            </a:p>
          </p:txBody>
        </p:sp>
      </p:grpSp>
      <p:grpSp>
        <p:nvGrpSpPr>
          <p:cNvPr id="180" name="组合 179">
            <a:extLst>
              <a:ext uri="{FF2B5EF4-FFF2-40B4-BE49-F238E27FC236}">
                <a16:creationId xmlns:a16="http://schemas.microsoft.com/office/drawing/2014/main" id="{9483F83C-9E49-4592-BA19-423C75CC5BBD}"/>
              </a:ext>
            </a:extLst>
          </p:cNvPr>
          <p:cNvGrpSpPr/>
          <p:nvPr/>
        </p:nvGrpSpPr>
        <p:grpSpPr>
          <a:xfrm>
            <a:off x="7567563" y="1826174"/>
            <a:ext cx="1919890" cy="1026919"/>
            <a:chOff x="7767639" y="1829237"/>
            <a:chExt cx="1920640" cy="1027320"/>
          </a:xfrm>
        </p:grpSpPr>
        <p:grpSp>
          <p:nvGrpSpPr>
            <p:cNvPr id="181" name="组合 180">
              <a:extLst>
                <a:ext uri="{FF2B5EF4-FFF2-40B4-BE49-F238E27FC236}">
                  <a16:creationId xmlns:a16="http://schemas.microsoft.com/office/drawing/2014/main" id="{01743D87-154A-407C-9806-B45C303B5398}"/>
                </a:ext>
              </a:extLst>
            </p:cNvPr>
            <p:cNvGrpSpPr/>
            <p:nvPr/>
          </p:nvGrpSpPr>
          <p:grpSpPr>
            <a:xfrm>
              <a:off x="7767639" y="1829237"/>
              <a:ext cx="1920640" cy="1027320"/>
              <a:chOff x="5764948" y="1855102"/>
              <a:chExt cx="1920640" cy="1027320"/>
            </a:xfrm>
          </p:grpSpPr>
          <p:sp>
            <p:nvSpPr>
              <p:cNvPr id="184" name="梯形 247">
                <a:extLst>
                  <a:ext uri="{FF2B5EF4-FFF2-40B4-BE49-F238E27FC236}">
                    <a16:creationId xmlns:a16="http://schemas.microsoft.com/office/drawing/2014/main" id="{DC5EEA2E-AC2E-4F1F-9F71-704265BF0CE9}"/>
                  </a:ext>
                </a:extLst>
              </p:cNvPr>
              <p:cNvSpPr/>
              <p:nvPr/>
            </p:nvSpPr>
            <p:spPr bwMode="auto">
              <a:xfrm>
                <a:off x="5764948" y="1855102"/>
                <a:ext cx="1920640" cy="1027320"/>
              </a:xfrm>
              <a:prstGeom prst="trapezoid">
                <a:avLst>
                  <a:gd name="adj" fmla="val 0"/>
                </a:avLst>
              </a:prstGeom>
              <a:blipFill dpi="0" rotWithShape="1">
                <a:blip r:embed="rId10">
                  <a:alphaModFix amt="71000"/>
                </a:blip>
                <a:srcRect/>
                <a:stretch>
                  <a:fillRect/>
                </a:stretch>
              </a:blipFill>
              <a:ln w="9525">
                <a:noFill/>
                <a:miter lim="400000"/>
              </a:ln>
            </p:spPr>
            <p:txBody>
              <a:bodyPr lIns="112409" tIns="112409" rIns="112409" bIns="112409" anchor="ctr">
                <a:scene3d>
                  <a:camera prst="perspectiveFront"/>
                  <a:lightRig rig="threePt" dir="t"/>
                </a:scene3d>
              </a:bodyPr>
              <a:lstStyle/>
              <a:p>
                <a:pPr indent="-887532" algn="ctr" defTabSz="3806882" hangingPunct="0">
                  <a:spcBef>
                    <a:spcPts val="5991"/>
                  </a:spcBef>
                  <a:buSzPct val="80000"/>
                  <a:buFont typeface="Wingdings" pitchFamily="2" charset="2"/>
                  <a:buChar char="l"/>
                  <a:defRPr/>
                </a:pPr>
                <a:endParaRPr lang="en-US" sz="6564" kern="0" dirty="0">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185" name="直接连接符 184">
                <a:extLst>
                  <a:ext uri="{FF2B5EF4-FFF2-40B4-BE49-F238E27FC236}">
                    <a16:creationId xmlns:a16="http://schemas.microsoft.com/office/drawing/2014/main" id="{BCE29FF4-CE78-484A-A6B3-848B4DF17CEF}"/>
                  </a:ext>
                </a:extLst>
              </p:cNvPr>
              <p:cNvCxnSpPr/>
              <p:nvPr/>
            </p:nvCxnSpPr>
            <p:spPr>
              <a:xfrm flipV="1">
                <a:off x="6531281" y="2433986"/>
                <a:ext cx="281887" cy="49555"/>
              </a:xfrm>
              <a:prstGeom prst="line">
                <a:avLst/>
              </a:prstGeom>
              <a:noFill/>
              <a:ln w="28575" cap="flat" cmpd="sng" algn="ctr">
                <a:solidFill>
                  <a:srgbClr val="C00000"/>
                </a:solidFill>
                <a:prstDash val="solid"/>
                <a:miter lim="800000"/>
              </a:ln>
              <a:effectLst/>
            </p:spPr>
          </p:cxnSp>
        </p:grpSp>
        <p:sp>
          <p:nvSpPr>
            <p:cNvPr id="182" name="对话气泡: 椭圆形 9">
              <a:extLst>
                <a:ext uri="{FF2B5EF4-FFF2-40B4-BE49-F238E27FC236}">
                  <a16:creationId xmlns:a16="http://schemas.microsoft.com/office/drawing/2014/main" id="{6304D90D-4D5E-4C80-9A67-72601EA4B80F}"/>
                </a:ext>
              </a:extLst>
            </p:cNvPr>
            <p:cNvSpPr/>
            <p:nvPr/>
          </p:nvSpPr>
          <p:spPr>
            <a:xfrm>
              <a:off x="8560355" y="1834867"/>
              <a:ext cx="409591" cy="421425"/>
            </a:xfrm>
            <a:prstGeom prst="wedgeEllipseCallout">
              <a:avLst/>
            </a:prstGeom>
            <a:solidFill>
              <a:srgbClr val="4472C4"/>
            </a:solidFill>
            <a:ln w="12700" cap="flat" cmpd="sng" algn="ctr">
              <a:solidFill>
                <a:srgbClr val="4472C4">
                  <a:shade val="50000"/>
                </a:srgbClr>
              </a:solidFill>
              <a:prstDash val="solid"/>
              <a:miter lim="800000"/>
            </a:ln>
            <a:effectLst/>
          </p:spPr>
          <p:txBody>
            <a:bodyPr rtlCol="0" anchor="ctr"/>
            <a:lstStyle/>
            <a:p>
              <a:pPr algn="ctr" defTabSz="914034">
                <a:defRPr/>
              </a:pPr>
              <a:endParaRPr lang="zh-CN" altLang="en-US" sz="1799" kern="0" dirty="0">
                <a:latin typeface="Arial"/>
                <a:ea typeface="微软雅黑"/>
              </a:endParaRPr>
            </a:p>
          </p:txBody>
        </p:sp>
        <p:sp>
          <p:nvSpPr>
            <p:cNvPr id="183" name="矩形 182">
              <a:extLst>
                <a:ext uri="{FF2B5EF4-FFF2-40B4-BE49-F238E27FC236}">
                  <a16:creationId xmlns:a16="http://schemas.microsoft.com/office/drawing/2014/main" id="{EC5DD0CA-2545-48ED-83D1-B02A8CCD22B7}"/>
                </a:ext>
              </a:extLst>
            </p:cNvPr>
            <p:cNvSpPr/>
            <p:nvPr/>
          </p:nvSpPr>
          <p:spPr>
            <a:xfrm>
              <a:off x="8291272" y="1922680"/>
              <a:ext cx="918350" cy="338554"/>
            </a:xfrm>
            <a:prstGeom prst="rect">
              <a:avLst/>
            </a:prstGeom>
            <a:noFill/>
            <a:ln>
              <a:noFill/>
            </a:ln>
          </p:spPr>
          <p:txBody>
            <a:bodyPr wrap="square">
              <a:spAutoFit/>
            </a:bodyPr>
            <a:lstStyle/>
            <a:p>
              <a:pPr algn="ctr">
                <a:defRPr/>
              </a:pPr>
              <a:r>
                <a:rPr lang="en-US" altLang="zh-CN" sz="800" kern="0" dirty="0">
                  <a:latin typeface="Calibri" panose="020F0502020204030204"/>
                  <a:ea typeface="等线" panose="02010600030101010101" pitchFamily="2" charset="-122"/>
                </a:rPr>
                <a:t>BW usage</a:t>
              </a:r>
            </a:p>
            <a:p>
              <a:pPr algn="ctr">
                <a:defRPr/>
              </a:pPr>
              <a:r>
                <a:rPr lang="en-US" altLang="zh-CN" sz="800" kern="0" dirty="0">
                  <a:latin typeface="Calibri" panose="020F0502020204030204"/>
                  <a:ea typeface="等线" panose="02010600030101010101" pitchFamily="2" charset="-122"/>
                </a:rPr>
                <a:t>95%</a:t>
              </a:r>
              <a:endParaRPr lang="zh-CN" altLang="en-US" sz="800" kern="0" dirty="0">
                <a:latin typeface="Calibri" panose="020F0502020204030204"/>
                <a:ea typeface="等线" panose="02010600030101010101" pitchFamily="2" charset="-122"/>
              </a:endParaRPr>
            </a:p>
          </p:txBody>
        </p:sp>
      </p:grpSp>
      <p:sp>
        <p:nvSpPr>
          <p:cNvPr id="186" name="十字形 185">
            <a:extLst>
              <a:ext uri="{FF2B5EF4-FFF2-40B4-BE49-F238E27FC236}">
                <a16:creationId xmlns:a16="http://schemas.microsoft.com/office/drawing/2014/main" id="{FF49D5A4-AC61-47EC-880F-92DF7F011D6C}"/>
              </a:ext>
            </a:extLst>
          </p:cNvPr>
          <p:cNvSpPr/>
          <p:nvPr/>
        </p:nvSpPr>
        <p:spPr>
          <a:xfrm>
            <a:off x="7091535" y="2187792"/>
            <a:ext cx="373288" cy="303683"/>
          </a:xfrm>
          <a:prstGeom prst="plus">
            <a:avLst>
              <a:gd name="adj" fmla="val 38377"/>
            </a:avLst>
          </a:prstGeom>
          <a:solidFill>
            <a:schemeClr val="bg1">
              <a:lumMod val="40000"/>
              <a:lumOff val="60000"/>
            </a:schemeClr>
          </a:solidFill>
          <a:ln w="12700" cap="flat" cmpd="sng" algn="ctr">
            <a:noFill/>
            <a:prstDash val="solid"/>
            <a:miter lim="800000"/>
          </a:ln>
          <a:effectLst/>
        </p:spPr>
        <p:txBody>
          <a:bodyPr rtlCol="0" anchor="ctr"/>
          <a:lstStyle/>
          <a:p>
            <a:pPr algn="ctr" defTabSz="914034">
              <a:defRPr/>
            </a:pPr>
            <a:endParaRPr lang="zh-CN" altLang="en-US" sz="1799" kern="0">
              <a:latin typeface="Arial"/>
              <a:ea typeface="微软雅黑"/>
            </a:endParaRPr>
          </a:p>
        </p:txBody>
      </p:sp>
      <p:sp>
        <p:nvSpPr>
          <p:cNvPr id="187" name="十字形 186">
            <a:extLst>
              <a:ext uri="{FF2B5EF4-FFF2-40B4-BE49-F238E27FC236}">
                <a16:creationId xmlns:a16="http://schemas.microsoft.com/office/drawing/2014/main" id="{89B90A88-82C9-4E9E-8217-2DB6E0F48F94}"/>
              </a:ext>
            </a:extLst>
          </p:cNvPr>
          <p:cNvSpPr/>
          <p:nvPr/>
        </p:nvSpPr>
        <p:spPr>
          <a:xfrm>
            <a:off x="9540654" y="2187792"/>
            <a:ext cx="373288" cy="303683"/>
          </a:xfrm>
          <a:prstGeom prst="plus">
            <a:avLst>
              <a:gd name="adj" fmla="val 40049"/>
            </a:avLst>
          </a:prstGeom>
          <a:solidFill>
            <a:schemeClr val="bg1">
              <a:lumMod val="40000"/>
              <a:lumOff val="60000"/>
            </a:schemeClr>
          </a:solidFill>
          <a:ln w="12700" cap="flat" cmpd="sng" algn="ctr">
            <a:noFill/>
            <a:prstDash val="solid"/>
            <a:miter lim="800000"/>
          </a:ln>
          <a:effectLst/>
        </p:spPr>
        <p:txBody>
          <a:bodyPr rtlCol="0" anchor="ctr"/>
          <a:lstStyle/>
          <a:p>
            <a:pPr algn="ctr" defTabSz="914034">
              <a:defRPr/>
            </a:pPr>
            <a:endParaRPr lang="zh-CN" altLang="en-US" sz="1799" kern="0">
              <a:latin typeface="Arial"/>
              <a:ea typeface="微软雅黑"/>
            </a:endParaRPr>
          </a:p>
        </p:txBody>
      </p:sp>
      <p:sp>
        <p:nvSpPr>
          <p:cNvPr id="188" name="矩形 187">
            <a:extLst>
              <a:ext uri="{FF2B5EF4-FFF2-40B4-BE49-F238E27FC236}">
                <a16:creationId xmlns:a16="http://schemas.microsoft.com/office/drawing/2014/main" id="{111EA985-B6B2-45A7-B27F-1487E62B46F2}"/>
              </a:ext>
            </a:extLst>
          </p:cNvPr>
          <p:cNvSpPr/>
          <p:nvPr/>
        </p:nvSpPr>
        <p:spPr>
          <a:xfrm>
            <a:off x="9415001" y="5590471"/>
            <a:ext cx="827148" cy="246125"/>
          </a:xfrm>
          <a:prstGeom prst="rect">
            <a:avLst/>
          </a:prstGeom>
        </p:spPr>
        <p:txBody>
          <a:bodyPr wrap="none">
            <a:spAutoFit/>
          </a:bodyPr>
          <a:lstStyle/>
          <a:p>
            <a:r>
              <a:rPr kumimoji="1" lang="en-US" altLang="zh-CN" sz="1000" kern="0" dirty="0">
                <a:latin typeface="微软雅黑" panose="020B0503020204020204" pitchFamily="34" charset="-122"/>
                <a:ea typeface="微软雅黑" panose="020B0503020204020204" pitchFamily="34" charset="-122"/>
                <a:cs typeface="Arial" panose="020B0604020202020204" pitchFamily="34" charset="0"/>
              </a:rPr>
              <a:t>After SRv6</a:t>
            </a:r>
            <a:endParaRPr kumimoji="1" lang="zh-CN" altLang="en-US" sz="1000" kern="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189" name="右箭头 298">
            <a:extLst>
              <a:ext uri="{FF2B5EF4-FFF2-40B4-BE49-F238E27FC236}">
                <a16:creationId xmlns:a16="http://schemas.microsoft.com/office/drawing/2014/main" id="{DAD87854-8E09-47CE-B709-ECDDF80BF5D6}"/>
              </a:ext>
            </a:extLst>
          </p:cNvPr>
          <p:cNvSpPr/>
          <p:nvPr/>
        </p:nvSpPr>
        <p:spPr bwMode="auto">
          <a:xfrm rot="5400000">
            <a:off x="8582138" y="2185908"/>
            <a:ext cx="563280" cy="3384612"/>
          </a:xfrm>
          <a:prstGeom prst="rightArrow">
            <a:avLst/>
          </a:prstGeom>
          <a:gradFill flip="none" rotWithShape="1">
            <a:gsLst>
              <a:gs pos="46000">
                <a:sysClr val="windowText" lastClr="000000">
                  <a:lumMod val="85000"/>
                  <a:lumOff val="15000"/>
                  <a:alpha val="20000"/>
                </a:sysClr>
              </a:gs>
              <a:gs pos="96000">
                <a:srgbClr val="E7E6E6">
                  <a:lumMod val="50000"/>
                  <a:alpha val="61000"/>
                </a:srgbClr>
              </a:gs>
            </a:gsLst>
            <a:lin ang="5400000" scaled="1"/>
            <a:tileRect/>
          </a:gradFill>
          <a:ln w="12700" cap="flat" cmpd="sng" algn="ctr">
            <a:noFill/>
            <a:prstDash val="solid"/>
            <a:miter lim="800000"/>
          </a:ln>
          <a:effectLst/>
        </p:spPr>
        <p:txBody>
          <a:bodyPr wrap="square" anchor="ctr">
            <a:noAutofit/>
          </a:bodyPr>
          <a:lstStyle/>
          <a:p>
            <a:pPr algn="ctr" defTabSz="912922" fontAlgn="ctr"/>
            <a:endParaRPr lang="en-US" altLang="zh-CN" sz="1400" kern="0" dirty="0">
              <a:latin typeface="Arial" panose="020B0604020202020204" pitchFamily="34" charset="0"/>
              <a:ea typeface="黑体" panose="02010609060101010101" pitchFamily="49" charset="-122"/>
              <a:cs typeface="Arial" panose="020B0604020202020204" pitchFamily="34" charset="0"/>
            </a:endParaRPr>
          </a:p>
        </p:txBody>
      </p:sp>
      <p:sp>
        <p:nvSpPr>
          <p:cNvPr id="190" name="文本框 189">
            <a:extLst>
              <a:ext uri="{FF2B5EF4-FFF2-40B4-BE49-F238E27FC236}">
                <a16:creationId xmlns:a16="http://schemas.microsoft.com/office/drawing/2014/main" id="{28594B29-87EB-42E8-B191-F1CC4E9FAB58}"/>
              </a:ext>
            </a:extLst>
          </p:cNvPr>
          <p:cNvSpPr txBox="1"/>
          <p:nvPr/>
        </p:nvSpPr>
        <p:spPr>
          <a:xfrm>
            <a:off x="642032" y="3810418"/>
            <a:ext cx="4506594" cy="523016"/>
          </a:xfrm>
          <a:prstGeom prst="rect">
            <a:avLst/>
          </a:prstGeom>
          <a:noFill/>
        </p:spPr>
        <p:txBody>
          <a:bodyPr wrap="square" rtlCol="0">
            <a:spAutoFit/>
          </a:bodyPr>
          <a:lstStyle>
            <a:defPPr>
              <a:defRPr lang="zh-CN"/>
            </a:defPPr>
            <a:lvl1pPr algn="ctr">
              <a:defRPr sz="1200" b="1">
                <a:solidFill>
                  <a:schemeClr val="bg2"/>
                </a:solidFill>
              </a:defRPr>
            </a:lvl1pPr>
          </a:lstStyle>
          <a:p>
            <a:r>
              <a:rPr lang="zh-CN" altLang="en-US" sz="1399" kern="0" dirty="0">
                <a:solidFill>
                  <a:srgbClr val="C00000"/>
                </a:solidFill>
                <a:latin typeface="Huawei Sans" panose="020C0503030203020204"/>
                <a:cs typeface="Arial"/>
              </a:rPr>
              <a:t>Key </a:t>
            </a:r>
            <a:r>
              <a:rPr lang="en-US" altLang="zh-CN" sz="1399" kern="0" dirty="0">
                <a:solidFill>
                  <a:srgbClr val="C00000"/>
                </a:solidFill>
                <a:latin typeface="Huawei Sans" panose="020C0503030203020204"/>
                <a:cs typeface="Arial"/>
              </a:rPr>
              <a:t>C</a:t>
            </a:r>
            <a:r>
              <a:rPr lang="zh-CN" altLang="en-US" sz="1399" kern="0" dirty="0">
                <a:solidFill>
                  <a:srgbClr val="C00000"/>
                </a:solidFill>
                <a:latin typeface="Huawei Sans" panose="020C0503030203020204"/>
                <a:cs typeface="Arial"/>
              </a:rPr>
              <a:t>hallenge: How to ensure smooth SRv6 cutover without network-wide capacity expansion?</a:t>
            </a:r>
            <a:endParaRPr lang="en-US" altLang="zh-CN" sz="1399" kern="0" dirty="0">
              <a:solidFill>
                <a:srgbClr val="C00000"/>
              </a:solidFill>
              <a:latin typeface="Huawei Sans" panose="020C0503030203020204"/>
              <a:cs typeface="Arial"/>
            </a:endParaRPr>
          </a:p>
        </p:txBody>
      </p:sp>
      <p:sp>
        <p:nvSpPr>
          <p:cNvPr id="191" name="PA-圆角矩形 96">
            <a:extLst>
              <a:ext uri="{FF2B5EF4-FFF2-40B4-BE49-F238E27FC236}">
                <a16:creationId xmlns:a16="http://schemas.microsoft.com/office/drawing/2014/main" id="{2017F2B7-F2AD-4142-8986-EB8B5A3FFBC8}"/>
              </a:ext>
            </a:extLst>
          </p:cNvPr>
          <p:cNvSpPr/>
          <p:nvPr>
            <p:custDataLst>
              <p:tags r:id="rId3"/>
            </p:custDataLst>
          </p:nvPr>
        </p:nvSpPr>
        <p:spPr>
          <a:xfrm rot="16200000">
            <a:off x="1398655" y="-163541"/>
            <a:ext cx="2782332" cy="5234761"/>
          </a:xfrm>
          <a:prstGeom prst="roundRect">
            <a:avLst>
              <a:gd name="adj" fmla="val 4201"/>
            </a:avLst>
          </a:prstGeom>
          <a:noFill/>
          <a:ln w="6350" cap="flat" cmpd="sng" algn="ctr">
            <a:gradFill>
              <a:gsLst>
                <a:gs pos="98230">
                  <a:sysClr val="window" lastClr="FFFFFF">
                    <a:alpha val="50000"/>
                  </a:sysClr>
                </a:gs>
                <a:gs pos="0">
                  <a:sysClr val="window" lastClr="FFFFFF">
                    <a:alpha val="50000"/>
                  </a:sysClr>
                </a:gs>
                <a:gs pos="85000">
                  <a:srgbClr val="FFFFFF">
                    <a:alpha val="0"/>
                  </a:srgbClr>
                </a:gs>
                <a:gs pos="15000">
                  <a:sysClr val="window" lastClr="FFFFFF">
                    <a:alpha val="0"/>
                  </a:sysClr>
                </a:gs>
              </a:gsLst>
              <a:lin ang="5400000" scaled="1"/>
            </a:gradFill>
            <a:prstDash val="solid"/>
            <a:miter lim="800000"/>
          </a:ln>
          <a:effectLst/>
        </p:spPr>
        <p:txBody>
          <a:bodyPr wrap="square" rtlCol="0" anchor="ctr">
            <a:noAutofit/>
          </a:bodyPr>
          <a:lstStyle/>
          <a:p>
            <a:pPr algn="ctr" defTabSz="781461">
              <a:defRPr/>
            </a:pPr>
            <a:endParaRPr lang="zh-CN" altLang="en-US" sz="1537" kern="0" dirty="0">
              <a:latin typeface="Arial" panose="020B0604020202020204" pitchFamily="34" charset="0"/>
              <a:ea typeface="等线" panose="02010600030101010101" pitchFamily="2" charset="-122"/>
              <a:cs typeface="Arial" panose="020B0604020202020204" pitchFamily="34" charset="0"/>
              <a:sym typeface="方正兰亭黑简体" panose="02000500000000000000" pitchFamily="2" charset="-122"/>
            </a:endParaRPr>
          </a:p>
        </p:txBody>
      </p:sp>
      <p:sp>
        <p:nvSpPr>
          <p:cNvPr id="192" name="文本框 191">
            <a:extLst>
              <a:ext uri="{FF2B5EF4-FFF2-40B4-BE49-F238E27FC236}">
                <a16:creationId xmlns:a16="http://schemas.microsoft.com/office/drawing/2014/main" id="{92510DBA-FB5A-454F-8236-E9E083096E68}"/>
              </a:ext>
            </a:extLst>
          </p:cNvPr>
          <p:cNvSpPr txBox="1"/>
          <p:nvPr/>
        </p:nvSpPr>
        <p:spPr>
          <a:xfrm>
            <a:off x="584620" y="769983"/>
            <a:ext cx="4775981" cy="585381"/>
          </a:xfrm>
          <a:prstGeom prst="rect">
            <a:avLst/>
          </a:prstGeom>
        </p:spPr>
        <p:txBody>
          <a:bodyPr anchor="ctr" anchorCtr="0"/>
          <a:lstStyle>
            <a:defPPr>
              <a:defRPr lang="en-US"/>
            </a:defPPr>
            <a:lvl1pPr indent="0" algn="ctr" defTabSz="914400" fontAlgn="auto">
              <a:lnSpc>
                <a:spcPct val="120000"/>
              </a:lnSpc>
              <a:spcBef>
                <a:spcPts val="0"/>
              </a:spcBef>
              <a:spcAft>
                <a:spcPts val="0"/>
              </a:spcAft>
              <a:buFontTx/>
              <a:buNone/>
              <a:defRPr sz="1400" b="1" u="none" strike="noStrike" cap="none" spc="150" normalizeH="0" baseline="0">
                <a:solidFill>
                  <a:srgbClr val="FFC000"/>
                </a:solidFill>
                <a:uFillTx/>
                <a:latin typeface="Arial"/>
                <a:ea typeface="微软雅黑"/>
                <a:cs typeface="Arial" panose="020B0604020202020204" pitchFamily="34" charset="0"/>
              </a:defRPr>
            </a:lvl1pPr>
            <a:lvl2pPr marL="384175" indent="0" defTabSz="914400" fontAlgn="auto">
              <a:lnSpc>
                <a:spcPct val="120000"/>
              </a:lnSpc>
              <a:spcBef>
                <a:spcPts val="0"/>
              </a:spcBef>
              <a:spcAft>
                <a:spcPts val="600"/>
              </a:spcAft>
              <a:buFontTx/>
              <a:buNone/>
              <a:tabLst>
                <a:tab pos="1609725" algn="l"/>
                <a:tab pos="1609725" algn="l"/>
                <a:tab pos="1609725" algn="l"/>
                <a:tab pos="1609725" algn="l"/>
              </a:tabLst>
              <a:defRPr sz="1600" u="none" strike="noStrike" cap="none" spc="150" normalizeH="0" baseline="0">
                <a:solidFill>
                  <a:schemeClr val="bg1"/>
                </a:solidFill>
                <a:uFillTx/>
              </a:defRPr>
            </a:lvl2pPr>
            <a:lvl3pPr marL="767080" indent="0" defTabSz="914400" fontAlgn="auto">
              <a:lnSpc>
                <a:spcPct val="120000"/>
              </a:lnSpc>
              <a:spcBef>
                <a:spcPts val="0"/>
              </a:spcBef>
              <a:spcAft>
                <a:spcPts val="600"/>
              </a:spcAft>
              <a:buFontTx/>
              <a:buNone/>
              <a:defRPr sz="1600" u="none" strike="noStrike" cap="none" spc="150" normalizeH="0" baseline="0">
                <a:solidFill>
                  <a:schemeClr val="bg1"/>
                </a:solidFill>
                <a:uFillTx/>
              </a:defRPr>
            </a:lvl3pPr>
            <a:lvl4pPr marL="1151890" indent="0" defTabSz="914400" fontAlgn="auto">
              <a:lnSpc>
                <a:spcPct val="120000"/>
              </a:lnSpc>
              <a:spcBef>
                <a:spcPts val="0"/>
              </a:spcBef>
              <a:spcAft>
                <a:spcPts val="300"/>
              </a:spcAft>
              <a:buFontTx/>
              <a:buNone/>
              <a:defRPr sz="1400" u="none" strike="noStrike" cap="none" spc="150" normalizeH="0" baseline="0">
                <a:solidFill>
                  <a:schemeClr val="bg1"/>
                </a:solidFill>
                <a:uFillTx/>
              </a:defRPr>
            </a:lvl4pPr>
            <a:lvl5pPr marL="1536065" indent="0" defTabSz="914400" fontAlgn="auto">
              <a:lnSpc>
                <a:spcPct val="120000"/>
              </a:lnSpc>
              <a:spcBef>
                <a:spcPts val="0"/>
              </a:spcBef>
              <a:spcAft>
                <a:spcPts val="300"/>
              </a:spcAft>
              <a:buFontTx/>
              <a:buNone/>
              <a:defRPr sz="1400" u="none" strike="noStrike" cap="none" spc="150" normalizeH="0" baseline="0">
                <a:solidFill>
                  <a:schemeClr val="bg1"/>
                </a:solidFill>
                <a:uFillTx/>
              </a:defRP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a:defRPr/>
            </a:pPr>
            <a:r>
              <a:rPr lang="en-US" altLang="zh-CN" sz="1399" kern="0" spc="0" dirty="0">
                <a:solidFill>
                  <a:srgbClr val="C00000"/>
                </a:solidFill>
                <a:latin typeface="Huawei Sans" panose="020C0503030203020204"/>
                <a:ea typeface="+mn-ea"/>
                <a:cs typeface="Arial"/>
              </a:rPr>
              <a:t>High BW Usage and Insufficient Available Resources</a:t>
            </a:r>
          </a:p>
        </p:txBody>
      </p:sp>
      <p:sp>
        <p:nvSpPr>
          <p:cNvPr id="193" name="PA-圆角矩形 96">
            <a:extLst>
              <a:ext uri="{FF2B5EF4-FFF2-40B4-BE49-F238E27FC236}">
                <a16:creationId xmlns:a16="http://schemas.microsoft.com/office/drawing/2014/main" id="{062C70EC-3EFC-41B5-8499-E7251DE82D20}"/>
              </a:ext>
            </a:extLst>
          </p:cNvPr>
          <p:cNvSpPr/>
          <p:nvPr>
            <p:custDataLst>
              <p:tags r:id="rId4"/>
            </p:custDataLst>
          </p:nvPr>
        </p:nvSpPr>
        <p:spPr>
          <a:xfrm rot="16200000">
            <a:off x="1652970" y="2715867"/>
            <a:ext cx="2365822" cy="5234761"/>
          </a:xfrm>
          <a:prstGeom prst="roundRect">
            <a:avLst>
              <a:gd name="adj" fmla="val 4201"/>
            </a:avLst>
          </a:prstGeom>
          <a:noFill/>
          <a:ln w="6350" cap="flat" cmpd="sng" algn="ctr">
            <a:gradFill>
              <a:gsLst>
                <a:gs pos="98230">
                  <a:sysClr val="window" lastClr="FFFFFF">
                    <a:alpha val="50000"/>
                  </a:sysClr>
                </a:gs>
                <a:gs pos="0">
                  <a:sysClr val="window" lastClr="FFFFFF">
                    <a:alpha val="50000"/>
                  </a:sysClr>
                </a:gs>
                <a:gs pos="85000">
                  <a:srgbClr val="FFFFFF">
                    <a:alpha val="0"/>
                  </a:srgbClr>
                </a:gs>
                <a:gs pos="15000">
                  <a:sysClr val="window" lastClr="FFFFFF">
                    <a:alpha val="0"/>
                  </a:sysClr>
                </a:gs>
              </a:gsLst>
              <a:lin ang="5400000" scaled="1"/>
            </a:gradFill>
            <a:prstDash val="solid"/>
            <a:miter lim="800000"/>
          </a:ln>
          <a:effectLst/>
        </p:spPr>
        <p:txBody>
          <a:bodyPr wrap="square" rtlCol="0" anchor="ctr">
            <a:noAutofit/>
          </a:bodyPr>
          <a:lstStyle/>
          <a:p>
            <a:pPr algn="ctr" defTabSz="781461">
              <a:defRPr/>
            </a:pPr>
            <a:endParaRPr lang="zh-CN" altLang="en-US" sz="1537" kern="0" dirty="0">
              <a:latin typeface="Arial" panose="020B0604020202020204" pitchFamily="34" charset="0"/>
              <a:ea typeface="等线" panose="02010600030101010101" pitchFamily="2" charset="-122"/>
              <a:cs typeface="Arial" panose="020B0604020202020204" pitchFamily="34" charset="0"/>
              <a:sym typeface="方正兰亭黑简体" panose="02000500000000000000" pitchFamily="2" charset="-122"/>
            </a:endParaRPr>
          </a:p>
        </p:txBody>
      </p:sp>
      <p:sp>
        <p:nvSpPr>
          <p:cNvPr id="194" name="文本框 193">
            <a:extLst>
              <a:ext uri="{FF2B5EF4-FFF2-40B4-BE49-F238E27FC236}">
                <a16:creationId xmlns:a16="http://schemas.microsoft.com/office/drawing/2014/main" id="{B8F0D0DB-83E4-4E90-A873-B51980E16C04}"/>
              </a:ext>
            </a:extLst>
          </p:cNvPr>
          <p:cNvSpPr txBox="1"/>
          <p:nvPr/>
        </p:nvSpPr>
        <p:spPr>
          <a:xfrm>
            <a:off x="5874276" y="2954512"/>
            <a:ext cx="1466979" cy="553782"/>
          </a:xfrm>
          <a:prstGeom prst="rect">
            <a:avLst/>
          </a:prstGeom>
          <a:noFill/>
        </p:spPr>
        <p:txBody>
          <a:bodyPr wrap="square" rtlCol="0">
            <a:spAutoFit/>
          </a:bodyPr>
          <a:lstStyle/>
          <a:p>
            <a:pPr algn="ctr">
              <a:defRPr/>
            </a:pPr>
            <a:r>
              <a:rPr lang="zh-CN" altLang="en-US" sz="1000" dirty="0">
                <a:latin typeface="Arial"/>
                <a:ea typeface="微软雅黑"/>
              </a:rPr>
              <a:t>Measure 1: Reduce the SRv6 header size </a:t>
            </a:r>
            <a:r>
              <a:rPr lang="en-US" altLang="zh-CN" sz="1000" dirty="0">
                <a:latin typeface="Arial"/>
                <a:ea typeface="微软雅黑"/>
              </a:rPr>
              <a:t>with GSRv6</a:t>
            </a:r>
            <a:endParaRPr lang="zh-CN" altLang="en-US" sz="1000" dirty="0">
              <a:latin typeface="Arial"/>
              <a:ea typeface="微软雅黑"/>
            </a:endParaRPr>
          </a:p>
        </p:txBody>
      </p:sp>
      <p:grpSp>
        <p:nvGrpSpPr>
          <p:cNvPr id="195" name="组合 194">
            <a:extLst>
              <a:ext uri="{FF2B5EF4-FFF2-40B4-BE49-F238E27FC236}">
                <a16:creationId xmlns:a16="http://schemas.microsoft.com/office/drawing/2014/main" id="{551BDF1F-CEC1-4AC4-9DF5-A88D696E4C87}"/>
              </a:ext>
            </a:extLst>
          </p:cNvPr>
          <p:cNvGrpSpPr/>
          <p:nvPr/>
        </p:nvGrpSpPr>
        <p:grpSpPr>
          <a:xfrm>
            <a:off x="377209" y="1232702"/>
            <a:ext cx="5152802" cy="1586807"/>
            <a:chOff x="341201" y="1348441"/>
            <a:chExt cx="5264720" cy="1571034"/>
          </a:xfrm>
        </p:grpSpPr>
        <p:grpSp>
          <p:nvGrpSpPr>
            <p:cNvPr id="196" name="组合 195">
              <a:extLst>
                <a:ext uri="{FF2B5EF4-FFF2-40B4-BE49-F238E27FC236}">
                  <a16:creationId xmlns:a16="http://schemas.microsoft.com/office/drawing/2014/main" id="{AC4E5741-1630-4C6A-976D-8A55855EFFA4}"/>
                </a:ext>
              </a:extLst>
            </p:cNvPr>
            <p:cNvGrpSpPr/>
            <p:nvPr/>
          </p:nvGrpSpPr>
          <p:grpSpPr>
            <a:xfrm>
              <a:off x="520441" y="1472517"/>
              <a:ext cx="4519485" cy="1246047"/>
              <a:chOff x="750940" y="1587368"/>
              <a:chExt cx="4521593" cy="2349459"/>
            </a:xfrm>
          </p:grpSpPr>
          <p:pic>
            <p:nvPicPr>
              <p:cNvPr id="223" name="图片 222">
                <a:extLst>
                  <a:ext uri="{FF2B5EF4-FFF2-40B4-BE49-F238E27FC236}">
                    <a16:creationId xmlns:a16="http://schemas.microsoft.com/office/drawing/2014/main" id="{1F9D4894-9F9F-4898-8DC7-50AC33305FB8}"/>
                  </a:ext>
                </a:extLst>
              </p:cNvPr>
              <p:cNvPicPr>
                <a:picLocks noChangeAspect="1"/>
              </p:cNvPicPr>
              <p:nvPr/>
            </p:nvPicPr>
            <p:blipFill>
              <a:blip r:embed="rId11"/>
              <a:stretch>
                <a:fillRect/>
              </a:stretch>
            </p:blipFill>
            <p:spPr>
              <a:xfrm>
                <a:off x="1488584" y="3559506"/>
                <a:ext cx="75522" cy="82287"/>
              </a:xfrm>
              <a:prstGeom prst="rect">
                <a:avLst/>
              </a:prstGeom>
            </p:spPr>
          </p:pic>
          <p:pic>
            <p:nvPicPr>
              <p:cNvPr id="224" name="图片 223">
                <a:extLst>
                  <a:ext uri="{FF2B5EF4-FFF2-40B4-BE49-F238E27FC236}">
                    <a16:creationId xmlns:a16="http://schemas.microsoft.com/office/drawing/2014/main" id="{AC0549E8-E3B8-4C7A-A9EC-38A1E4B2875F}"/>
                  </a:ext>
                </a:extLst>
              </p:cNvPr>
              <p:cNvPicPr>
                <a:picLocks noChangeAspect="1"/>
              </p:cNvPicPr>
              <p:nvPr/>
            </p:nvPicPr>
            <p:blipFill>
              <a:blip r:embed="rId11"/>
              <a:stretch>
                <a:fillRect/>
              </a:stretch>
            </p:blipFill>
            <p:spPr>
              <a:xfrm>
                <a:off x="1312470" y="3138126"/>
                <a:ext cx="75522" cy="82287"/>
              </a:xfrm>
              <a:prstGeom prst="rect">
                <a:avLst/>
              </a:prstGeom>
            </p:spPr>
          </p:pic>
          <p:cxnSp>
            <p:nvCxnSpPr>
              <p:cNvPr id="225" name="直接连接符 224">
                <a:extLst>
                  <a:ext uri="{FF2B5EF4-FFF2-40B4-BE49-F238E27FC236}">
                    <a16:creationId xmlns:a16="http://schemas.microsoft.com/office/drawing/2014/main" id="{F49CAA52-C767-4168-BF61-E65C5C750192}"/>
                  </a:ext>
                </a:extLst>
              </p:cNvPr>
              <p:cNvCxnSpPr>
                <a:cxnSpLocks/>
                <a:stCxn id="223" idx="0"/>
                <a:endCxn id="224" idx="2"/>
              </p:cNvCxnSpPr>
              <p:nvPr/>
            </p:nvCxnSpPr>
            <p:spPr bwMode="auto">
              <a:xfrm flipH="1" flipV="1">
                <a:off x="1350230" y="3220414"/>
                <a:ext cx="176115" cy="339092"/>
              </a:xfrm>
              <a:prstGeom prst="line">
                <a:avLst/>
              </a:prstGeom>
              <a:noFill/>
              <a:ln w="19050" cap="flat" cmpd="sng" algn="ctr">
                <a:solidFill>
                  <a:srgbClr val="E7E6E6"/>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26" name="图片 225">
                <a:extLst>
                  <a:ext uri="{FF2B5EF4-FFF2-40B4-BE49-F238E27FC236}">
                    <a16:creationId xmlns:a16="http://schemas.microsoft.com/office/drawing/2014/main" id="{0D7B8D86-5A87-465F-B70E-C9A4C9103689}"/>
                  </a:ext>
                </a:extLst>
              </p:cNvPr>
              <p:cNvPicPr>
                <a:picLocks noChangeAspect="1"/>
              </p:cNvPicPr>
              <p:nvPr/>
            </p:nvPicPr>
            <p:blipFill>
              <a:blip r:embed="rId11"/>
              <a:stretch>
                <a:fillRect/>
              </a:stretch>
            </p:blipFill>
            <p:spPr>
              <a:xfrm>
                <a:off x="1496842" y="2740253"/>
                <a:ext cx="75522" cy="82287"/>
              </a:xfrm>
              <a:prstGeom prst="rect">
                <a:avLst/>
              </a:prstGeom>
            </p:spPr>
          </p:pic>
          <p:cxnSp>
            <p:nvCxnSpPr>
              <p:cNvPr id="227" name="直接连接符 226">
                <a:extLst>
                  <a:ext uri="{FF2B5EF4-FFF2-40B4-BE49-F238E27FC236}">
                    <a16:creationId xmlns:a16="http://schemas.microsoft.com/office/drawing/2014/main" id="{505480F6-C062-4A03-89C0-638C909408FC}"/>
                  </a:ext>
                </a:extLst>
              </p:cNvPr>
              <p:cNvCxnSpPr>
                <a:cxnSpLocks/>
              </p:cNvCxnSpPr>
              <p:nvPr/>
            </p:nvCxnSpPr>
            <p:spPr bwMode="auto">
              <a:xfrm flipH="1">
                <a:off x="1356668" y="2785604"/>
                <a:ext cx="133886" cy="394913"/>
              </a:xfrm>
              <a:prstGeom prst="line">
                <a:avLst/>
              </a:prstGeom>
              <a:noFill/>
              <a:ln w="19050" cap="flat" cmpd="sng" algn="ctr">
                <a:solidFill>
                  <a:srgbClr val="E7E6E6"/>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28" name="图片 227">
                <a:extLst>
                  <a:ext uri="{FF2B5EF4-FFF2-40B4-BE49-F238E27FC236}">
                    <a16:creationId xmlns:a16="http://schemas.microsoft.com/office/drawing/2014/main" id="{D449856C-5A07-48DD-994F-AD2A58AFD703}"/>
                  </a:ext>
                </a:extLst>
              </p:cNvPr>
              <p:cNvPicPr>
                <a:picLocks noChangeAspect="1"/>
              </p:cNvPicPr>
              <p:nvPr/>
            </p:nvPicPr>
            <p:blipFill>
              <a:blip r:embed="rId11"/>
              <a:stretch>
                <a:fillRect/>
              </a:stretch>
            </p:blipFill>
            <p:spPr>
              <a:xfrm>
                <a:off x="842729" y="2601271"/>
                <a:ext cx="75522" cy="82287"/>
              </a:xfrm>
              <a:prstGeom prst="rect">
                <a:avLst/>
              </a:prstGeom>
            </p:spPr>
          </p:pic>
          <p:cxnSp>
            <p:nvCxnSpPr>
              <p:cNvPr id="229" name="直接连接符 228">
                <a:extLst>
                  <a:ext uri="{FF2B5EF4-FFF2-40B4-BE49-F238E27FC236}">
                    <a16:creationId xmlns:a16="http://schemas.microsoft.com/office/drawing/2014/main" id="{CEC2BEED-795B-4AAC-B82B-92E160E5EBA6}"/>
                  </a:ext>
                </a:extLst>
              </p:cNvPr>
              <p:cNvCxnSpPr>
                <a:cxnSpLocks/>
                <a:stCxn id="228" idx="3"/>
                <a:endCxn id="226" idx="1"/>
              </p:cNvCxnSpPr>
              <p:nvPr/>
            </p:nvCxnSpPr>
            <p:spPr bwMode="auto">
              <a:xfrm>
                <a:off x="918252" y="2642415"/>
                <a:ext cx="578590" cy="138983"/>
              </a:xfrm>
              <a:prstGeom prst="line">
                <a:avLst/>
              </a:prstGeom>
              <a:noFill/>
              <a:ln w="19050" cap="flat" cmpd="sng" algn="ctr">
                <a:solidFill>
                  <a:srgbClr val="E7E6E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30" name="图片 229">
                <a:extLst>
                  <a:ext uri="{FF2B5EF4-FFF2-40B4-BE49-F238E27FC236}">
                    <a16:creationId xmlns:a16="http://schemas.microsoft.com/office/drawing/2014/main" id="{73B71A68-760A-48A7-B5C7-AAA7F644B87A}"/>
                  </a:ext>
                </a:extLst>
              </p:cNvPr>
              <p:cNvPicPr>
                <a:picLocks noChangeAspect="1"/>
              </p:cNvPicPr>
              <p:nvPr/>
            </p:nvPicPr>
            <p:blipFill>
              <a:blip r:embed="rId11"/>
              <a:stretch>
                <a:fillRect/>
              </a:stretch>
            </p:blipFill>
            <p:spPr>
              <a:xfrm>
                <a:off x="1917537" y="3854540"/>
                <a:ext cx="75522" cy="82287"/>
              </a:xfrm>
              <a:prstGeom prst="rect">
                <a:avLst/>
              </a:prstGeom>
            </p:spPr>
          </p:pic>
          <p:cxnSp>
            <p:nvCxnSpPr>
              <p:cNvPr id="231" name="直接连接符 230">
                <a:extLst>
                  <a:ext uri="{FF2B5EF4-FFF2-40B4-BE49-F238E27FC236}">
                    <a16:creationId xmlns:a16="http://schemas.microsoft.com/office/drawing/2014/main" id="{7DCCCA51-5120-4BF3-AA8A-81AB6E1E135E}"/>
                  </a:ext>
                </a:extLst>
              </p:cNvPr>
              <p:cNvCxnSpPr>
                <a:cxnSpLocks/>
                <a:stCxn id="226" idx="2"/>
                <a:endCxn id="230" idx="0"/>
              </p:cNvCxnSpPr>
              <p:nvPr/>
            </p:nvCxnSpPr>
            <p:spPr bwMode="auto">
              <a:xfrm>
                <a:off x="1534603" y="2822542"/>
                <a:ext cx="420695" cy="1031999"/>
              </a:xfrm>
              <a:prstGeom prst="line">
                <a:avLst/>
              </a:prstGeom>
              <a:noFill/>
              <a:ln w="19050" cap="flat" cmpd="sng" algn="ctr">
                <a:solidFill>
                  <a:srgbClr val="E7E6E6"/>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32" name="图片 231">
                <a:extLst>
                  <a:ext uri="{FF2B5EF4-FFF2-40B4-BE49-F238E27FC236}">
                    <a16:creationId xmlns:a16="http://schemas.microsoft.com/office/drawing/2014/main" id="{3012EC88-0B09-4F47-B234-8A38CF52BBBF}"/>
                  </a:ext>
                </a:extLst>
              </p:cNvPr>
              <p:cNvPicPr>
                <a:picLocks noChangeAspect="1"/>
              </p:cNvPicPr>
              <p:nvPr/>
            </p:nvPicPr>
            <p:blipFill>
              <a:blip r:embed="rId11"/>
              <a:stretch>
                <a:fillRect/>
              </a:stretch>
            </p:blipFill>
            <p:spPr>
              <a:xfrm>
                <a:off x="773665" y="3133467"/>
                <a:ext cx="75522" cy="82287"/>
              </a:xfrm>
              <a:prstGeom prst="rect">
                <a:avLst/>
              </a:prstGeom>
            </p:spPr>
          </p:pic>
          <p:cxnSp>
            <p:nvCxnSpPr>
              <p:cNvPr id="233" name="直接连接符 232">
                <a:extLst>
                  <a:ext uri="{FF2B5EF4-FFF2-40B4-BE49-F238E27FC236}">
                    <a16:creationId xmlns:a16="http://schemas.microsoft.com/office/drawing/2014/main" id="{06430935-7278-4121-AA67-EF6CAAB249CE}"/>
                  </a:ext>
                </a:extLst>
              </p:cNvPr>
              <p:cNvCxnSpPr>
                <a:cxnSpLocks/>
                <a:stCxn id="232" idx="3"/>
                <a:endCxn id="226" idx="2"/>
              </p:cNvCxnSpPr>
              <p:nvPr/>
            </p:nvCxnSpPr>
            <p:spPr bwMode="auto">
              <a:xfrm flipV="1">
                <a:off x="849187" y="2822542"/>
                <a:ext cx="685416" cy="352071"/>
              </a:xfrm>
              <a:prstGeom prst="line">
                <a:avLst/>
              </a:prstGeom>
              <a:noFill/>
              <a:ln w="19050" cap="flat" cmpd="sng" algn="ctr">
                <a:solidFill>
                  <a:srgbClr val="E7E6E6"/>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34" name="图片 233">
                <a:extLst>
                  <a:ext uri="{FF2B5EF4-FFF2-40B4-BE49-F238E27FC236}">
                    <a16:creationId xmlns:a16="http://schemas.microsoft.com/office/drawing/2014/main" id="{889C31BA-3071-4090-8399-FCB9DB13BE8B}"/>
                  </a:ext>
                </a:extLst>
              </p:cNvPr>
              <p:cNvPicPr>
                <a:picLocks noChangeAspect="1"/>
              </p:cNvPicPr>
              <p:nvPr/>
            </p:nvPicPr>
            <p:blipFill>
              <a:blip r:embed="rId11"/>
              <a:stretch>
                <a:fillRect/>
              </a:stretch>
            </p:blipFill>
            <p:spPr>
              <a:xfrm>
                <a:off x="750940" y="2353764"/>
                <a:ext cx="75522" cy="82287"/>
              </a:xfrm>
              <a:prstGeom prst="rect">
                <a:avLst/>
              </a:prstGeom>
            </p:spPr>
          </p:pic>
          <p:cxnSp>
            <p:nvCxnSpPr>
              <p:cNvPr id="235" name="直接连接符 234">
                <a:extLst>
                  <a:ext uri="{FF2B5EF4-FFF2-40B4-BE49-F238E27FC236}">
                    <a16:creationId xmlns:a16="http://schemas.microsoft.com/office/drawing/2014/main" id="{1F0FAB60-9C18-4E00-93FD-EC470D2E19C6}"/>
                  </a:ext>
                </a:extLst>
              </p:cNvPr>
              <p:cNvCxnSpPr>
                <a:cxnSpLocks/>
                <a:stCxn id="228" idx="1"/>
                <a:endCxn id="234" idx="2"/>
              </p:cNvCxnSpPr>
              <p:nvPr/>
            </p:nvCxnSpPr>
            <p:spPr bwMode="auto">
              <a:xfrm flipH="1" flipV="1">
                <a:off x="788702" y="2436052"/>
                <a:ext cx="54028" cy="206362"/>
              </a:xfrm>
              <a:prstGeom prst="line">
                <a:avLst/>
              </a:prstGeom>
              <a:noFill/>
              <a:ln w="19050" cap="flat" cmpd="sng" algn="ctr">
                <a:solidFill>
                  <a:srgbClr val="E7E6E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36" name="图片 235">
                <a:extLst>
                  <a:ext uri="{FF2B5EF4-FFF2-40B4-BE49-F238E27FC236}">
                    <a16:creationId xmlns:a16="http://schemas.microsoft.com/office/drawing/2014/main" id="{CF441BEB-D2A0-442B-823B-E61E5FE9C25C}"/>
                  </a:ext>
                </a:extLst>
              </p:cNvPr>
              <p:cNvPicPr>
                <a:picLocks noChangeAspect="1"/>
              </p:cNvPicPr>
              <p:nvPr/>
            </p:nvPicPr>
            <p:blipFill>
              <a:blip r:embed="rId11"/>
              <a:stretch>
                <a:fillRect/>
              </a:stretch>
            </p:blipFill>
            <p:spPr>
              <a:xfrm>
                <a:off x="961627" y="2048482"/>
                <a:ext cx="75522" cy="82287"/>
              </a:xfrm>
              <a:prstGeom prst="rect">
                <a:avLst/>
              </a:prstGeom>
            </p:spPr>
          </p:pic>
          <p:cxnSp>
            <p:nvCxnSpPr>
              <p:cNvPr id="237" name="直接连接符 236">
                <a:extLst>
                  <a:ext uri="{FF2B5EF4-FFF2-40B4-BE49-F238E27FC236}">
                    <a16:creationId xmlns:a16="http://schemas.microsoft.com/office/drawing/2014/main" id="{7F3D3BBC-6E4F-4719-A07E-71381C24A772}"/>
                  </a:ext>
                </a:extLst>
              </p:cNvPr>
              <p:cNvCxnSpPr>
                <a:cxnSpLocks/>
                <a:stCxn id="236" idx="2"/>
                <a:endCxn id="234" idx="0"/>
              </p:cNvCxnSpPr>
              <p:nvPr/>
            </p:nvCxnSpPr>
            <p:spPr bwMode="auto">
              <a:xfrm flipH="1">
                <a:off x="788702" y="2130769"/>
                <a:ext cx="210687" cy="222995"/>
              </a:xfrm>
              <a:prstGeom prst="line">
                <a:avLst/>
              </a:prstGeom>
              <a:noFill/>
              <a:ln w="19050" cap="flat" cmpd="sng" algn="ctr">
                <a:solidFill>
                  <a:srgbClr val="E7E6E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8" name="直接连接符 237">
                <a:extLst>
                  <a:ext uri="{FF2B5EF4-FFF2-40B4-BE49-F238E27FC236}">
                    <a16:creationId xmlns:a16="http://schemas.microsoft.com/office/drawing/2014/main" id="{6E1AE6C8-E59B-417B-9C19-49F194F5AAE6}"/>
                  </a:ext>
                </a:extLst>
              </p:cNvPr>
              <p:cNvCxnSpPr>
                <a:cxnSpLocks/>
                <a:stCxn id="258" idx="1"/>
                <a:endCxn id="236" idx="0"/>
              </p:cNvCxnSpPr>
              <p:nvPr/>
            </p:nvCxnSpPr>
            <p:spPr bwMode="auto">
              <a:xfrm flipH="1">
                <a:off x="999389" y="1665171"/>
                <a:ext cx="437906" cy="383310"/>
              </a:xfrm>
              <a:prstGeom prst="line">
                <a:avLst/>
              </a:prstGeom>
              <a:noFill/>
              <a:ln w="19050" cap="flat" cmpd="sng" algn="ctr">
                <a:solidFill>
                  <a:srgbClr val="E7E6E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39" name="图片 238">
                <a:extLst>
                  <a:ext uri="{FF2B5EF4-FFF2-40B4-BE49-F238E27FC236}">
                    <a16:creationId xmlns:a16="http://schemas.microsoft.com/office/drawing/2014/main" id="{7A56FB81-92A7-4921-9616-F8B9C69CA998}"/>
                  </a:ext>
                </a:extLst>
              </p:cNvPr>
              <p:cNvPicPr>
                <a:picLocks noChangeAspect="1"/>
              </p:cNvPicPr>
              <p:nvPr/>
            </p:nvPicPr>
            <p:blipFill>
              <a:blip r:embed="rId11"/>
              <a:stretch>
                <a:fillRect/>
              </a:stretch>
            </p:blipFill>
            <p:spPr>
              <a:xfrm>
                <a:off x="1714893" y="2264703"/>
                <a:ext cx="75522" cy="82287"/>
              </a:xfrm>
              <a:prstGeom prst="rect">
                <a:avLst/>
              </a:prstGeom>
            </p:spPr>
          </p:pic>
          <p:cxnSp>
            <p:nvCxnSpPr>
              <p:cNvPr id="240" name="直接连接符 239">
                <a:extLst>
                  <a:ext uri="{FF2B5EF4-FFF2-40B4-BE49-F238E27FC236}">
                    <a16:creationId xmlns:a16="http://schemas.microsoft.com/office/drawing/2014/main" id="{CEFACF1B-6447-49B8-A52D-E3DF60708C7F}"/>
                  </a:ext>
                </a:extLst>
              </p:cNvPr>
              <p:cNvCxnSpPr>
                <a:cxnSpLocks/>
                <a:stCxn id="236" idx="3"/>
                <a:endCxn id="239" idx="1"/>
              </p:cNvCxnSpPr>
              <p:nvPr/>
            </p:nvCxnSpPr>
            <p:spPr bwMode="auto">
              <a:xfrm>
                <a:off x="1037149" y="2089626"/>
                <a:ext cx="677744" cy="216221"/>
              </a:xfrm>
              <a:prstGeom prst="line">
                <a:avLst/>
              </a:prstGeom>
              <a:noFill/>
              <a:ln w="19050" cap="flat" cmpd="sng" algn="ctr">
                <a:solidFill>
                  <a:srgbClr val="E7E6E6"/>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41" name="图片 240">
                <a:extLst>
                  <a:ext uri="{FF2B5EF4-FFF2-40B4-BE49-F238E27FC236}">
                    <a16:creationId xmlns:a16="http://schemas.microsoft.com/office/drawing/2014/main" id="{65D4EFE5-E904-4055-9245-E2DCEE70457B}"/>
                  </a:ext>
                </a:extLst>
              </p:cNvPr>
              <p:cNvPicPr>
                <a:picLocks noChangeAspect="1"/>
              </p:cNvPicPr>
              <p:nvPr/>
            </p:nvPicPr>
            <p:blipFill>
              <a:blip r:embed="rId11"/>
              <a:stretch>
                <a:fillRect/>
              </a:stretch>
            </p:blipFill>
            <p:spPr>
              <a:xfrm>
                <a:off x="2253428" y="1958499"/>
                <a:ext cx="75522" cy="82287"/>
              </a:xfrm>
              <a:prstGeom prst="rect">
                <a:avLst/>
              </a:prstGeom>
            </p:spPr>
          </p:pic>
          <p:cxnSp>
            <p:nvCxnSpPr>
              <p:cNvPr id="242" name="直接连接符 241">
                <a:extLst>
                  <a:ext uri="{FF2B5EF4-FFF2-40B4-BE49-F238E27FC236}">
                    <a16:creationId xmlns:a16="http://schemas.microsoft.com/office/drawing/2014/main" id="{6C62016D-C4F5-4E7E-9A7C-F2D1575E1D5B}"/>
                  </a:ext>
                </a:extLst>
              </p:cNvPr>
              <p:cNvCxnSpPr>
                <a:cxnSpLocks/>
                <a:stCxn id="239" idx="3"/>
                <a:endCxn id="241" idx="1"/>
              </p:cNvCxnSpPr>
              <p:nvPr/>
            </p:nvCxnSpPr>
            <p:spPr bwMode="auto">
              <a:xfrm flipV="1">
                <a:off x="1790415" y="1999642"/>
                <a:ext cx="463013" cy="306204"/>
              </a:xfrm>
              <a:prstGeom prst="line">
                <a:avLst/>
              </a:prstGeom>
              <a:noFill/>
              <a:ln w="19050" cap="flat" cmpd="sng" algn="ctr">
                <a:solidFill>
                  <a:srgbClr val="E7E6E6"/>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43" name="图片 242">
                <a:extLst>
                  <a:ext uri="{FF2B5EF4-FFF2-40B4-BE49-F238E27FC236}">
                    <a16:creationId xmlns:a16="http://schemas.microsoft.com/office/drawing/2014/main" id="{1F4100F3-0F81-4E5E-82F3-851C28165F0D}"/>
                  </a:ext>
                </a:extLst>
              </p:cNvPr>
              <p:cNvPicPr>
                <a:picLocks noChangeAspect="1"/>
              </p:cNvPicPr>
              <p:nvPr/>
            </p:nvPicPr>
            <p:blipFill>
              <a:blip r:embed="rId11"/>
              <a:stretch>
                <a:fillRect/>
              </a:stretch>
            </p:blipFill>
            <p:spPr>
              <a:xfrm>
                <a:off x="2591210" y="2511045"/>
                <a:ext cx="75522" cy="82287"/>
              </a:xfrm>
              <a:prstGeom prst="rect">
                <a:avLst/>
              </a:prstGeom>
            </p:spPr>
          </p:pic>
          <p:cxnSp>
            <p:nvCxnSpPr>
              <p:cNvPr id="244" name="直接连接符 243">
                <a:extLst>
                  <a:ext uri="{FF2B5EF4-FFF2-40B4-BE49-F238E27FC236}">
                    <a16:creationId xmlns:a16="http://schemas.microsoft.com/office/drawing/2014/main" id="{06674866-8AC6-4213-B1C7-9D1AB929E9F8}"/>
                  </a:ext>
                </a:extLst>
              </p:cNvPr>
              <p:cNvCxnSpPr>
                <a:cxnSpLocks/>
                <a:stCxn id="239" idx="3"/>
                <a:endCxn id="243" idx="1"/>
              </p:cNvCxnSpPr>
              <p:nvPr/>
            </p:nvCxnSpPr>
            <p:spPr bwMode="auto">
              <a:xfrm>
                <a:off x="1790415" y="2305847"/>
                <a:ext cx="800795" cy="246343"/>
              </a:xfrm>
              <a:prstGeom prst="line">
                <a:avLst/>
              </a:prstGeom>
              <a:noFill/>
              <a:ln w="19050" cap="flat" cmpd="sng" algn="ctr">
                <a:solidFill>
                  <a:srgbClr val="E7E6E6"/>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45" name="图片 244">
                <a:extLst>
                  <a:ext uri="{FF2B5EF4-FFF2-40B4-BE49-F238E27FC236}">
                    <a16:creationId xmlns:a16="http://schemas.microsoft.com/office/drawing/2014/main" id="{1FACDE0B-C194-4884-9420-B94E2D7E673A}"/>
                  </a:ext>
                </a:extLst>
              </p:cNvPr>
              <p:cNvPicPr>
                <a:picLocks noChangeAspect="1"/>
              </p:cNvPicPr>
              <p:nvPr/>
            </p:nvPicPr>
            <p:blipFill>
              <a:blip r:embed="rId11"/>
              <a:stretch>
                <a:fillRect/>
              </a:stretch>
            </p:blipFill>
            <p:spPr>
              <a:xfrm>
                <a:off x="4542964" y="2230775"/>
                <a:ext cx="75522" cy="82287"/>
              </a:xfrm>
              <a:prstGeom prst="rect">
                <a:avLst/>
              </a:prstGeom>
            </p:spPr>
          </p:pic>
          <p:cxnSp>
            <p:nvCxnSpPr>
              <p:cNvPr id="246" name="直接连接符 245">
                <a:extLst>
                  <a:ext uri="{FF2B5EF4-FFF2-40B4-BE49-F238E27FC236}">
                    <a16:creationId xmlns:a16="http://schemas.microsoft.com/office/drawing/2014/main" id="{AD5D2C47-8123-4A91-96D4-581DDE08FE33}"/>
                  </a:ext>
                </a:extLst>
              </p:cNvPr>
              <p:cNvCxnSpPr>
                <a:cxnSpLocks/>
                <a:stCxn id="241" idx="3"/>
                <a:endCxn id="245" idx="1"/>
              </p:cNvCxnSpPr>
              <p:nvPr/>
            </p:nvCxnSpPr>
            <p:spPr bwMode="auto">
              <a:xfrm>
                <a:off x="2328951" y="1999642"/>
                <a:ext cx="2214013" cy="272278"/>
              </a:xfrm>
              <a:prstGeom prst="line">
                <a:avLst/>
              </a:prstGeom>
              <a:noFill/>
              <a:ln w="19050" cap="flat" cmpd="sng" algn="ctr">
                <a:solidFill>
                  <a:srgbClr val="E7E6E6"/>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47" name="图片 246">
                <a:extLst>
                  <a:ext uri="{FF2B5EF4-FFF2-40B4-BE49-F238E27FC236}">
                    <a16:creationId xmlns:a16="http://schemas.microsoft.com/office/drawing/2014/main" id="{0422AB61-C58A-422F-A388-84C8CF9B105A}"/>
                  </a:ext>
                </a:extLst>
              </p:cNvPr>
              <p:cNvPicPr>
                <a:picLocks noChangeAspect="1"/>
              </p:cNvPicPr>
              <p:nvPr/>
            </p:nvPicPr>
            <p:blipFill>
              <a:blip r:embed="rId11"/>
              <a:stretch>
                <a:fillRect/>
              </a:stretch>
            </p:blipFill>
            <p:spPr>
              <a:xfrm>
                <a:off x="3624526" y="2575304"/>
                <a:ext cx="75522" cy="82287"/>
              </a:xfrm>
              <a:prstGeom prst="rect">
                <a:avLst/>
              </a:prstGeom>
            </p:spPr>
          </p:pic>
          <p:cxnSp>
            <p:nvCxnSpPr>
              <p:cNvPr id="248" name="直接连接符 247">
                <a:extLst>
                  <a:ext uri="{FF2B5EF4-FFF2-40B4-BE49-F238E27FC236}">
                    <a16:creationId xmlns:a16="http://schemas.microsoft.com/office/drawing/2014/main" id="{74DFBD2B-1688-4275-BC05-B9F97BB4D380}"/>
                  </a:ext>
                </a:extLst>
              </p:cNvPr>
              <p:cNvCxnSpPr>
                <a:cxnSpLocks/>
                <a:stCxn id="245" idx="1"/>
                <a:endCxn id="247" idx="3"/>
              </p:cNvCxnSpPr>
              <p:nvPr/>
            </p:nvCxnSpPr>
            <p:spPr bwMode="auto">
              <a:xfrm flipH="1">
                <a:off x="3700049" y="2271920"/>
                <a:ext cx="842915" cy="344528"/>
              </a:xfrm>
              <a:prstGeom prst="line">
                <a:avLst/>
              </a:prstGeom>
              <a:noFill/>
              <a:ln w="19050" cap="flat" cmpd="sng" algn="ctr">
                <a:solidFill>
                  <a:srgbClr val="E7E6E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9" name="直接连接符 248">
                <a:extLst>
                  <a:ext uri="{FF2B5EF4-FFF2-40B4-BE49-F238E27FC236}">
                    <a16:creationId xmlns:a16="http://schemas.microsoft.com/office/drawing/2014/main" id="{C7D6070D-B7DB-4F71-B419-3F7215B18721}"/>
                  </a:ext>
                </a:extLst>
              </p:cNvPr>
              <p:cNvCxnSpPr>
                <a:cxnSpLocks/>
                <a:stCxn id="243" idx="3"/>
                <a:endCxn id="247" idx="1"/>
              </p:cNvCxnSpPr>
              <p:nvPr/>
            </p:nvCxnSpPr>
            <p:spPr bwMode="auto">
              <a:xfrm>
                <a:off x="2666733" y="2552189"/>
                <a:ext cx="957794" cy="64258"/>
              </a:xfrm>
              <a:prstGeom prst="line">
                <a:avLst/>
              </a:prstGeom>
              <a:noFill/>
              <a:ln w="19050" cap="flat" cmpd="sng" algn="ctr">
                <a:solidFill>
                  <a:srgbClr val="E7E6E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0" name="直接连接符 249">
                <a:extLst>
                  <a:ext uri="{FF2B5EF4-FFF2-40B4-BE49-F238E27FC236}">
                    <a16:creationId xmlns:a16="http://schemas.microsoft.com/office/drawing/2014/main" id="{81C3E30C-2896-4ABB-A2DB-7EA77FDA3B80}"/>
                  </a:ext>
                </a:extLst>
              </p:cNvPr>
              <p:cNvCxnSpPr>
                <a:cxnSpLocks/>
                <a:stCxn id="245" idx="1"/>
              </p:cNvCxnSpPr>
              <p:nvPr/>
            </p:nvCxnSpPr>
            <p:spPr bwMode="auto">
              <a:xfrm flipH="1" flipV="1">
                <a:off x="3964774" y="1886495"/>
                <a:ext cx="578190" cy="385425"/>
              </a:xfrm>
              <a:prstGeom prst="line">
                <a:avLst/>
              </a:prstGeom>
              <a:noFill/>
              <a:ln w="19050" cap="flat" cmpd="sng" algn="ctr">
                <a:solidFill>
                  <a:srgbClr val="E7E6E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51" name="图片 250">
                <a:extLst>
                  <a:ext uri="{FF2B5EF4-FFF2-40B4-BE49-F238E27FC236}">
                    <a16:creationId xmlns:a16="http://schemas.microsoft.com/office/drawing/2014/main" id="{49EAFB50-C313-4091-9E26-67133636151F}"/>
                  </a:ext>
                </a:extLst>
              </p:cNvPr>
              <p:cNvPicPr>
                <a:picLocks noChangeAspect="1"/>
              </p:cNvPicPr>
              <p:nvPr/>
            </p:nvPicPr>
            <p:blipFill>
              <a:blip r:embed="rId11">
                <a:grayscl/>
              </a:blip>
              <a:stretch>
                <a:fillRect/>
              </a:stretch>
            </p:blipFill>
            <p:spPr>
              <a:xfrm>
                <a:off x="3640147" y="1591907"/>
                <a:ext cx="75522" cy="82288"/>
              </a:xfrm>
              <a:prstGeom prst="rect">
                <a:avLst/>
              </a:prstGeom>
            </p:spPr>
          </p:pic>
          <p:cxnSp>
            <p:nvCxnSpPr>
              <p:cNvPr id="252" name="直接连接符 251">
                <a:extLst>
                  <a:ext uri="{FF2B5EF4-FFF2-40B4-BE49-F238E27FC236}">
                    <a16:creationId xmlns:a16="http://schemas.microsoft.com/office/drawing/2014/main" id="{C32C7A56-FAD7-4B31-B522-8177107C8528}"/>
                  </a:ext>
                </a:extLst>
              </p:cNvPr>
              <p:cNvCxnSpPr>
                <a:cxnSpLocks/>
                <a:endCxn id="251" idx="3"/>
              </p:cNvCxnSpPr>
              <p:nvPr/>
            </p:nvCxnSpPr>
            <p:spPr bwMode="auto">
              <a:xfrm flipH="1" flipV="1">
                <a:off x="3715668" y="1633053"/>
                <a:ext cx="249105" cy="171155"/>
              </a:xfrm>
              <a:prstGeom prst="line">
                <a:avLst/>
              </a:prstGeom>
              <a:noFill/>
              <a:ln w="19050" cap="flat" cmpd="sng" algn="ctr">
                <a:solidFill>
                  <a:srgbClr val="E7E6E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3" name="直接连接符 252">
                <a:extLst>
                  <a:ext uri="{FF2B5EF4-FFF2-40B4-BE49-F238E27FC236}">
                    <a16:creationId xmlns:a16="http://schemas.microsoft.com/office/drawing/2014/main" id="{B5047909-BEC2-4CE5-A6DB-C8811BA8B5E8}"/>
                  </a:ext>
                </a:extLst>
              </p:cNvPr>
              <p:cNvCxnSpPr/>
              <p:nvPr/>
            </p:nvCxnSpPr>
            <p:spPr bwMode="auto">
              <a:xfrm flipV="1">
                <a:off x="3989783" y="1768948"/>
                <a:ext cx="411768" cy="76010"/>
              </a:xfrm>
              <a:prstGeom prst="line">
                <a:avLst/>
              </a:prstGeom>
              <a:noFill/>
              <a:ln w="19050" cap="flat" cmpd="sng" algn="ctr">
                <a:solidFill>
                  <a:srgbClr val="E7E6E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54" name="图片 253">
                <a:extLst>
                  <a:ext uri="{FF2B5EF4-FFF2-40B4-BE49-F238E27FC236}">
                    <a16:creationId xmlns:a16="http://schemas.microsoft.com/office/drawing/2014/main" id="{7B361C7B-CB33-4762-9252-8C8E3E5ED692}"/>
                  </a:ext>
                </a:extLst>
              </p:cNvPr>
              <p:cNvPicPr>
                <a:picLocks noChangeAspect="1"/>
              </p:cNvPicPr>
              <p:nvPr/>
            </p:nvPicPr>
            <p:blipFill>
              <a:blip r:embed="rId11"/>
              <a:stretch>
                <a:fillRect/>
              </a:stretch>
            </p:blipFill>
            <p:spPr>
              <a:xfrm>
                <a:off x="2889766" y="1625199"/>
                <a:ext cx="75522" cy="82287"/>
              </a:xfrm>
              <a:prstGeom prst="rect">
                <a:avLst/>
              </a:prstGeom>
            </p:spPr>
          </p:pic>
          <p:cxnSp>
            <p:nvCxnSpPr>
              <p:cNvPr id="255" name="直接连接符 254">
                <a:extLst>
                  <a:ext uri="{FF2B5EF4-FFF2-40B4-BE49-F238E27FC236}">
                    <a16:creationId xmlns:a16="http://schemas.microsoft.com/office/drawing/2014/main" id="{13C6B00C-58B1-4227-BEDD-50B672280B14}"/>
                  </a:ext>
                </a:extLst>
              </p:cNvPr>
              <p:cNvCxnSpPr>
                <a:cxnSpLocks/>
                <a:stCxn id="254" idx="3"/>
                <a:endCxn id="251" idx="1"/>
              </p:cNvCxnSpPr>
              <p:nvPr/>
            </p:nvCxnSpPr>
            <p:spPr bwMode="auto">
              <a:xfrm flipV="1">
                <a:off x="2965288" y="1633053"/>
                <a:ext cx="674857" cy="33291"/>
              </a:xfrm>
              <a:prstGeom prst="line">
                <a:avLst/>
              </a:prstGeom>
              <a:noFill/>
              <a:ln w="19050" cap="flat" cmpd="sng" algn="ctr">
                <a:solidFill>
                  <a:srgbClr val="E7E6E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56" name="图片 255">
                <a:extLst>
                  <a:ext uri="{FF2B5EF4-FFF2-40B4-BE49-F238E27FC236}">
                    <a16:creationId xmlns:a16="http://schemas.microsoft.com/office/drawing/2014/main" id="{E3274E80-CACE-4A4F-AA24-DE0318114B91}"/>
                  </a:ext>
                </a:extLst>
              </p:cNvPr>
              <p:cNvPicPr>
                <a:picLocks noChangeAspect="1"/>
              </p:cNvPicPr>
              <p:nvPr/>
            </p:nvPicPr>
            <p:blipFill>
              <a:blip r:embed="rId11"/>
              <a:stretch>
                <a:fillRect/>
              </a:stretch>
            </p:blipFill>
            <p:spPr>
              <a:xfrm>
                <a:off x="2390173" y="1607805"/>
                <a:ext cx="75522" cy="82287"/>
              </a:xfrm>
              <a:prstGeom prst="rect">
                <a:avLst/>
              </a:prstGeom>
            </p:spPr>
          </p:pic>
          <p:cxnSp>
            <p:nvCxnSpPr>
              <p:cNvPr id="257" name="直接连接符 256">
                <a:extLst>
                  <a:ext uri="{FF2B5EF4-FFF2-40B4-BE49-F238E27FC236}">
                    <a16:creationId xmlns:a16="http://schemas.microsoft.com/office/drawing/2014/main" id="{6C5F9E44-D335-4BEE-8BAD-5F74D092110C}"/>
                  </a:ext>
                </a:extLst>
              </p:cNvPr>
              <p:cNvCxnSpPr>
                <a:cxnSpLocks/>
                <a:stCxn id="254" idx="1"/>
                <a:endCxn id="256" idx="3"/>
              </p:cNvCxnSpPr>
              <p:nvPr/>
            </p:nvCxnSpPr>
            <p:spPr bwMode="auto">
              <a:xfrm flipH="1" flipV="1">
                <a:off x="2465695" y="1648950"/>
                <a:ext cx="424070" cy="17395"/>
              </a:xfrm>
              <a:prstGeom prst="line">
                <a:avLst/>
              </a:prstGeom>
              <a:noFill/>
              <a:ln w="19050" cap="flat" cmpd="sng" algn="ctr">
                <a:solidFill>
                  <a:srgbClr val="E7E6E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58" name="图片 257">
                <a:extLst>
                  <a:ext uri="{FF2B5EF4-FFF2-40B4-BE49-F238E27FC236}">
                    <a16:creationId xmlns:a16="http://schemas.microsoft.com/office/drawing/2014/main" id="{506825FF-6AB7-4CEE-8D1D-6D8A86A4603D}"/>
                  </a:ext>
                </a:extLst>
              </p:cNvPr>
              <p:cNvPicPr>
                <a:picLocks noChangeAspect="1"/>
              </p:cNvPicPr>
              <p:nvPr/>
            </p:nvPicPr>
            <p:blipFill>
              <a:blip r:embed="rId11"/>
              <a:stretch>
                <a:fillRect/>
              </a:stretch>
            </p:blipFill>
            <p:spPr>
              <a:xfrm>
                <a:off x="1437295" y="1624026"/>
                <a:ext cx="75522" cy="82287"/>
              </a:xfrm>
              <a:prstGeom prst="rect">
                <a:avLst/>
              </a:prstGeom>
            </p:spPr>
          </p:pic>
          <p:cxnSp>
            <p:nvCxnSpPr>
              <p:cNvPr id="259" name="直接连接符 258">
                <a:extLst>
                  <a:ext uri="{FF2B5EF4-FFF2-40B4-BE49-F238E27FC236}">
                    <a16:creationId xmlns:a16="http://schemas.microsoft.com/office/drawing/2014/main" id="{229568A6-E5BD-430C-B2E2-A00CA3BDC585}"/>
                  </a:ext>
                </a:extLst>
              </p:cNvPr>
              <p:cNvCxnSpPr>
                <a:cxnSpLocks/>
                <a:stCxn id="258" idx="3"/>
                <a:endCxn id="256" idx="1"/>
              </p:cNvCxnSpPr>
              <p:nvPr/>
            </p:nvCxnSpPr>
            <p:spPr bwMode="auto">
              <a:xfrm flipV="1">
                <a:off x="1512817" y="1648950"/>
                <a:ext cx="877357" cy="16221"/>
              </a:xfrm>
              <a:prstGeom prst="line">
                <a:avLst/>
              </a:prstGeom>
              <a:noFill/>
              <a:ln w="19050" cap="flat" cmpd="sng" algn="ctr">
                <a:solidFill>
                  <a:srgbClr val="E7E6E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60" name="图片 259">
                <a:extLst>
                  <a:ext uri="{FF2B5EF4-FFF2-40B4-BE49-F238E27FC236}">
                    <a16:creationId xmlns:a16="http://schemas.microsoft.com/office/drawing/2014/main" id="{0FA20A59-0535-4A9B-AB2C-E80222A89344}"/>
                  </a:ext>
                </a:extLst>
              </p:cNvPr>
              <p:cNvPicPr>
                <a:picLocks noChangeAspect="1"/>
              </p:cNvPicPr>
              <p:nvPr/>
            </p:nvPicPr>
            <p:blipFill>
              <a:blip r:embed="rId11"/>
              <a:stretch>
                <a:fillRect/>
              </a:stretch>
            </p:blipFill>
            <p:spPr>
              <a:xfrm>
                <a:off x="2466658" y="2841174"/>
                <a:ext cx="75522" cy="82287"/>
              </a:xfrm>
              <a:prstGeom prst="rect">
                <a:avLst/>
              </a:prstGeom>
            </p:spPr>
          </p:pic>
          <p:cxnSp>
            <p:nvCxnSpPr>
              <p:cNvPr id="261" name="直接连接符 260">
                <a:extLst>
                  <a:ext uri="{FF2B5EF4-FFF2-40B4-BE49-F238E27FC236}">
                    <a16:creationId xmlns:a16="http://schemas.microsoft.com/office/drawing/2014/main" id="{82D4F5FF-6CD8-4753-9DF7-04CCF52867B1}"/>
                  </a:ext>
                </a:extLst>
              </p:cNvPr>
              <p:cNvCxnSpPr>
                <a:cxnSpLocks/>
                <a:stCxn id="243" idx="2"/>
                <a:endCxn id="260" idx="0"/>
              </p:cNvCxnSpPr>
              <p:nvPr/>
            </p:nvCxnSpPr>
            <p:spPr bwMode="auto">
              <a:xfrm flipH="1">
                <a:off x="2504420" y="2593333"/>
                <a:ext cx="124552" cy="247841"/>
              </a:xfrm>
              <a:prstGeom prst="line">
                <a:avLst/>
              </a:prstGeom>
              <a:noFill/>
              <a:ln w="19050" cap="flat" cmpd="sng" algn="ctr">
                <a:solidFill>
                  <a:srgbClr val="E7E6E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62" name="图片 261">
                <a:extLst>
                  <a:ext uri="{FF2B5EF4-FFF2-40B4-BE49-F238E27FC236}">
                    <a16:creationId xmlns:a16="http://schemas.microsoft.com/office/drawing/2014/main" id="{A0EE5D54-7A4D-41E0-8490-C47CC03E0B92}"/>
                  </a:ext>
                </a:extLst>
              </p:cNvPr>
              <p:cNvPicPr>
                <a:picLocks noChangeAspect="1"/>
              </p:cNvPicPr>
              <p:nvPr/>
            </p:nvPicPr>
            <p:blipFill>
              <a:blip r:embed="rId11"/>
              <a:stretch>
                <a:fillRect/>
              </a:stretch>
            </p:blipFill>
            <p:spPr>
              <a:xfrm>
                <a:off x="3084864" y="3035823"/>
                <a:ext cx="75522" cy="82287"/>
              </a:xfrm>
              <a:prstGeom prst="rect">
                <a:avLst/>
              </a:prstGeom>
            </p:spPr>
          </p:pic>
          <p:pic>
            <p:nvPicPr>
              <p:cNvPr id="263" name="图片 262">
                <a:extLst>
                  <a:ext uri="{FF2B5EF4-FFF2-40B4-BE49-F238E27FC236}">
                    <a16:creationId xmlns:a16="http://schemas.microsoft.com/office/drawing/2014/main" id="{73A2C12E-C727-48A9-B6B5-0EA2C73E7755}"/>
                  </a:ext>
                </a:extLst>
              </p:cNvPr>
              <p:cNvPicPr>
                <a:picLocks noChangeAspect="1"/>
              </p:cNvPicPr>
              <p:nvPr/>
            </p:nvPicPr>
            <p:blipFill>
              <a:blip r:embed="rId11"/>
              <a:stretch>
                <a:fillRect/>
              </a:stretch>
            </p:blipFill>
            <p:spPr>
              <a:xfrm>
                <a:off x="2386033" y="3184364"/>
                <a:ext cx="75522" cy="82287"/>
              </a:xfrm>
              <a:prstGeom prst="rect">
                <a:avLst/>
              </a:prstGeom>
            </p:spPr>
          </p:pic>
          <p:cxnSp>
            <p:nvCxnSpPr>
              <p:cNvPr id="264" name="直接连接符 263">
                <a:extLst>
                  <a:ext uri="{FF2B5EF4-FFF2-40B4-BE49-F238E27FC236}">
                    <a16:creationId xmlns:a16="http://schemas.microsoft.com/office/drawing/2014/main" id="{F49E962F-0023-4FED-9CE8-ECE48EA25501}"/>
                  </a:ext>
                </a:extLst>
              </p:cNvPr>
              <p:cNvCxnSpPr>
                <a:cxnSpLocks/>
                <a:stCxn id="262" idx="1"/>
                <a:endCxn id="260" idx="3"/>
              </p:cNvCxnSpPr>
              <p:nvPr/>
            </p:nvCxnSpPr>
            <p:spPr bwMode="auto">
              <a:xfrm flipH="1" flipV="1">
                <a:off x="2542181" y="2882319"/>
                <a:ext cx="542683" cy="194648"/>
              </a:xfrm>
              <a:prstGeom prst="line">
                <a:avLst/>
              </a:prstGeom>
              <a:noFill/>
              <a:ln w="19050" cap="flat" cmpd="sng" algn="ctr">
                <a:solidFill>
                  <a:srgbClr val="E7E6E6"/>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5" name="直接连接符 264">
                <a:extLst>
                  <a:ext uri="{FF2B5EF4-FFF2-40B4-BE49-F238E27FC236}">
                    <a16:creationId xmlns:a16="http://schemas.microsoft.com/office/drawing/2014/main" id="{6A7C7E3F-9394-4FE6-B322-76AC9912BF66}"/>
                  </a:ext>
                </a:extLst>
              </p:cNvPr>
              <p:cNvCxnSpPr>
                <a:cxnSpLocks/>
                <a:stCxn id="263" idx="0"/>
              </p:cNvCxnSpPr>
              <p:nvPr/>
            </p:nvCxnSpPr>
            <p:spPr bwMode="auto">
              <a:xfrm flipV="1">
                <a:off x="2423795" y="2956400"/>
                <a:ext cx="75522" cy="227964"/>
              </a:xfrm>
              <a:prstGeom prst="line">
                <a:avLst/>
              </a:prstGeom>
              <a:noFill/>
              <a:ln w="19050" cap="flat" cmpd="sng" algn="ctr">
                <a:solidFill>
                  <a:srgbClr val="E7E6E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66" name="图片 265">
                <a:extLst>
                  <a:ext uri="{FF2B5EF4-FFF2-40B4-BE49-F238E27FC236}">
                    <a16:creationId xmlns:a16="http://schemas.microsoft.com/office/drawing/2014/main" id="{E71C87BB-C635-467D-B817-9C00E2F38E6C}"/>
                  </a:ext>
                </a:extLst>
              </p:cNvPr>
              <p:cNvPicPr>
                <a:picLocks noChangeAspect="1"/>
              </p:cNvPicPr>
              <p:nvPr/>
            </p:nvPicPr>
            <p:blipFill>
              <a:blip r:embed="rId11"/>
              <a:stretch>
                <a:fillRect/>
              </a:stretch>
            </p:blipFill>
            <p:spPr>
              <a:xfrm>
                <a:off x="1989150" y="2973202"/>
                <a:ext cx="75522" cy="82287"/>
              </a:xfrm>
              <a:prstGeom prst="rect">
                <a:avLst/>
              </a:prstGeom>
            </p:spPr>
          </p:pic>
          <p:cxnSp>
            <p:nvCxnSpPr>
              <p:cNvPr id="267" name="直接连接符 266">
                <a:extLst>
                  <a:ext uri="{FF2B5EF4-FFF2-40B4-BE49-F238E27FC236}">
                    <a16:creationId xmlns:a16="http://schemas.microsoft.com/office/drawing/2014/main" id="{E62B6A91-EB76-40D8-B491-3DFD1049AC73}"/>
                  </a:ext>
                </a:extLst>
              </p:cNvPr>
              <p:cNvCxnSpPr>
                <a:cxnSpLocks/>
                <a:stCxn id="263" idx="1"/>
                <a:endCxn id="266" idx="3"/>
              </p:cNvCxnSpPr>
              <p:nvPr/>
            </p:nvCxnSpPr>
            <p:spPr bwMode="auto">
              <a:xfrm flipH="1" flipV="1">
                <a:off x="2064672" y="3014346"/>
                <a:ext cx="321361" cy="211163"/>
              </a:xfrm>
              <a:prstGeom prst="line">
                <a:avLst/>
              </a:prstGeom>
              <a:noFill/>
              <a:ln w="19050" cap="flat" cmpd="sng" algn="ctr">
                <a:solidFill>
                  <a:srgbClr val="E7E6E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68" name="图片 267">
                <a:extLst>
                  <a:ext uri="{FF2B5EF4-FFF2-40B4-BE49-F238E27FC236}">
                    <a16:creationId xmlns:a16="http://schemas.microsoft.com/office/drawing/2014/main" id="{983EF8AE-83B6-4B78-9205-443291C6296E}"/>
                  </a:ext>
                </a:extLst>
              </p:cNvPr>
              <p:cNvPicPr>
                <a:picLocks noChangeAspect="1"/>
              </p:cNvPicPr>
              <p:nvPr/>
            </p:nvPicPr>
            <p:blipFill>
              <a:blip r:embed="rId11"/>
              <a:stretch>
                <a:fillRect/>
              </a:stretch>
            </p:blipFill>
            <p:spPr>
              <a:xfrm>
                <a:off x="3626186" y="2874112"/>
                <a:ext cx="75522" cy="82287"/>
              </a:xfrm>
              <a:prstGeom prst="rect">
                <a:avLst/>
              </a:prstGeom>
            </p:spPr>
          </p:pic>
          <p:cxnSp>
            <p:nvCxnSpPr>
              <p:cNvPr id="269" name="直接连接符 268">
                <a:extLst>
                  <a:ext uri="{FF2B5EF4-FFF2-40B4-BE49-F238E27FC236}">
                    <a16:creationId xmlns:a16="http://schemas.microsoft.com/office/drawing/2014/main" id="{06695378-852B-4891-9CDC-911211CA9D00}"/>
                  </a:ext>
                </a:extLst>
              </p:cNvPr>
              <p:cNvCxnSpPr>
                <a:cxnSpLocks/>
                <a:stCxn id="268" idx="1"/>
                <a:endCxn id="262" idx="3"/>
              </p:cNvCxnSpPr>
              <p:nvPr/>
            </p:nvCxnSpPr>
            <p:spPr bwMode="auto">
              <a:xfrm flipH="1">
                <a:off x="3160386" y="2915256"/>
                <a:ext cx="465801" cy="161711"/>
              </a:xfrm>
              <a:prstGeom prst="line">
                <a:avLst/>
              </a:prstGeom>
              <a:noFill/>
              <a:ln w="19050" cap="flat" cmpd="sng" algn="ctr">
                <a:solidFill>
                  <a:srgbClr val="E7E6E6"/>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70" name="图片 269">
                <a:extLst>
                  <a:ext uri="{FF2B5EF4-FFF2-40B4-BE49-F238E27FC236}">
                    <a16:creationId xmlns:a16="http://schemas.microsoft.com/office/drawing/2014/main" id="{F8F1ABA3-D631-437B-B101-90A3D435A9D7}"/>
                  </a:ext>
                </a:extLst>
              </p:cNvPr>
              <p:cNvPicPr>
                <a:picLocks noChangeAspect="1"/>
              </p:cNvPicPr>
              <p:nvPr/>
            </p:nvPicPr>
            <p:blipFill>
              <a:blip r:embed="rId11"/>
              <a:stretch>
                <a:fillRect/>
              </a:stretch>
            </p:blipFill>
            <p:spPr>
              <a:xfrm>
                <a:off x="3614038" y="3239619"/>
                <a:ext cx="75522" cy="82287"/>
              </a:xfrm>
              <a:prstGeom prst="rect">
                <a:avLst/>
              </a:prstGeom>
            </p:spPr>
          </p:pic>
          <p:cxnSp>
            <p:nvCxnSpPr>
              <p:cNvPr id="271" name="直接连接符 270">
                <a:extLst>
                  <a:ext uri="{FF2B5EF4-FFF2-40B4-BE49-F238E27FC236}">
                    <a16:creationId xmlns:a16="http://schemas.microsoft.com/office/drawing/2014/main" id="{1ED1D80A-BECB-41E8-AFE5-5BBB461CEABF}"/>
                  </a:ext>
                </a:extLst>
              </p:cNvPr>
              <p:cNvCxnSpPr>
                <a:cxnSpLocks/>
                <a:stCxn id="270" idx="0"/>
                <a:endCxn id="268" idx="2"/>
              </p:cNvCxnSpPr>
              <p:nvPr/>
            </p:nvCxnSpPr>
            <p:spPr bwMode="auto">
              <a:xfrm flipV="1">
                <a:off x="3651800" y="2956400"/>
                <a:ext cx="12147" cy="283219"/>
              </a:xfrm>
              <a:prstGeom prst="line">
                <a:avLst/>
              </a:prstGeom>
              <a:noFill/>
              <a:ln w="19050" cap="flat" cmpd="sng" algn="ctr">
                <a:solidFill>
                  <a:srgbClr val="E7E6E6"/>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72" name="图片 271">
                <a:extLst>
                  <a:ext uri="{FF2B5EF4-FFF2-40B4-BE49-F238E27FC236}">
                    <a16:creationId xmlns:a16="http://schemas.microsoft.com/office/drawing/2014/main" id="{FB1DDEEB-97E7-40EA-80A3-C868BD55A899}"/>
                  </a:ext>
                </a:extLst>
              </p:cNvPr>
              <p:cNvPicPr>
                <a:picLocks noChangeAspect="1"/>
              </p:cNvPicPr>
              <p:nvPr/>
            </p:nvPicPr>
            <p:blipFill>
              <a:blip r:embed="rId11"/>
              <a:stretch>
                <a:fillRect/>
              </a:stretch>
            </p:blipFill>
            <p:spPr>
              <a:xfrm>
                <a:off x="3707888" y="3515268"/>
                <a:ext cx="75522" cy="82287"/>
              </a:xfrm>
              <a:prstGeom prst="rect">
                <a:avLst/>
              </a:prstGeom>
            </p:spPr>
          </p:pic>
          <p:cxnSp>
            <p:nvCxnSpPr>
              <p:cNvPr id="273" name="直接连接符 272">
                <a:extLst>
                  <a:ext uri="{FF2B5EF4-FFF2-40B4-BE49-F238E27FC236}">
                    <a16:creationId xmlns:a16="http://schemas.microsoft.com/office/drawing/2014/main" id="{EB406F0A-1A06-4422-A1AF-D89147587255}"/>
                  </a:ext>
                </a:extLst>
              </p:cNvPr>
              <p:cNvCxnSpPr>
                <a:cxnSpLocks/>
                <a:stCxn id="270" idx="2"/>
                <a:endCxn id="272" idx="0"/>
              </p:cNvCxnSpPr>
              <p:nvPr/>
            </p:nvCxnSpPr>
            <p:spPr bwMode="auto">
              <a:xfrm>
                <a:off x="3651800" y="3321907"/>
                <a:ext cx="93849" cy="193361"/>
              </a:xfrm>
              <a:prstGeom prst="line">
                <a:avLst/>
              </a:prstGeom>
              <a:noFill/>
              <a:ln w="19050" cap="flat" cmpd="sng" algn="ctr">
                <a:solidFill>
                  <a:srgbClr val="E7E6E6"/>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74" name="图片 273">
                <a:extLst>
                  <a:ext uri="{FF2B5EF4-FFF2-40B4-BE49-F238E27FC236}">
                    <a16:creationId xmlns:a16="http://schemas.microsoft.com/office/drawing/2014/main" id="{413607B1-631F-41D1-A42D-937256910049}"/>
                  </a:ext>
                </a:extLst>
              </p:cNvPr>
              <p:cNvPicPr>
                <a:picLocks noChangeAspect="1"/>
              </p:cNvPicPr>
              <p:nvPr/>
            </p:nvPicPr>
            <p:blipFill>
              <a:blip r:embed="rId11"/>
              <a:stretch>
                <a:fillRect/>
              </a:stretch>
            </p:blipFill>
            <p:spPr>
              <a:xfrm>
                <a:off x="4154611" y="3094516"/>
                <a:ext cx="75522" cy="82287"/>
              </a:xfrm>
              <a:prstGeom prst="rect">
                <a:avLst/>
              </a:prstGeom>
            </p:spPr>
          </p:pic>
          <p:cxnSp>
            <p:nvCxnSpPr>
              <p:cNvPr id="275" name="直接连接符 274">
                <a:extLst>
                  <a:ext uri="{FF2B5EF4-FFF2-40B4-BE49-F238E27FC236}">
                    <a16:creationId xmlns:a16="http://schemas.microsoft.com/office/drawing/2014/main" id="{6C716D67-1C23-454B-9B09-E80E7B2D6865}"/>
                  </a:ext>
                </a:extLst>
              </p:cNvPr>
              <p:cNvCxnSpPr>
                <a:cxnSpLocks/>
                <a:stCxn id="274" idx="1"/>
                <a:endCxn id="272" idx="3"/>
              </p:cNvCxnSpPr>
              <p:nvPr/>
            </p:nvCxnSpPr>
            <p:spPr bwMode="auto">
              <a:xfrm flipH="1">
                <a:off x="3783410" y="3135660"/>
                <a:ext cx="371201" cy="420751"/>
              </a:xfrm>
              <a:prstGeom prst="line">
                <a:avLst/>
              </a:prstGeom>
              <a:noFill/>
              <a:ln w="19050" cap="flat" cmpd="sng" algn="ctr">
                <a:solidFill>
                  <a:srgbClr val="E7E6E6"/>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76" name="图片 275">
                <a:extLst>
                  <a:ext uri="{FF2B5EF4-FFF2-40B4-BE49-F238E27FC236}">
                    <a16:creationId xmlns:a16="http://schemas.microsoft.com/office/drawing/2014/main" id="{2FFBF155-18B5-444A-8DB5-0B5D26264B9A}"/>
                  </a:ext>
                </a:extLst>
              </p:cNvPr>
              <p:cNvPicPr>
                <a:picLocks noChangeAspect="1"/>
              </p:cNvPicPr>
              <p:nvPr/>
            </p:nvPicPr>
            <p:blipFill>
              <a:blip r:embed="rId11"/>
              <a:stretch>
                <a:fillRect/>
              </a:stretch>
            </p:blipFill>
            <p:spPr>
              <a:xfrm>
                <a:off x="4312178" y="3795374"/>
                <a:ext cx="75522" cy="82287"/>
              </a:xfrm>
              <a:prstGeom prst="rect">
                <a:avLst/>
              </a:prstGeom>
            </p:spPr>
          </p:pic>
          <p:cxnSp>
            <p:nvCxnSpPr>
              <p:cNvPr id="277" name="直接连接符 276">
                <a:extLst>
                  <a:ext uri="{FF2B5EF4-FFF2-40B4-BE49-F238E27FC236}">
                    <a16:creationId xmlns:a16="http://schemas.microsoft.com/office/drawing/2014/main" id="{2E9E23CE-DC6D-404F-A95A-CC14BBABB1C0}"/>
                  </a:ext>
                </a:extLst>
              </p:cNvPr>
              <p:cNvCxnSpPr>
                <a:cxnSpLocks/>
                <a:stCxn id="276" idx="0"/>
                <a:endCxn id="274" idx="2"/>
              </p:cNvCxnSpPr>
              <p:nvPr/>
            </p:nvCxnSpPr>
            <p:spPr bwMode="auto">
              <a:xfrm flipH="1" flipV="1">
                <a:off x="4192371" y="3176803"/>
                <a:ext cx="157568" cy="618571"/>
              </a:xfrm>
              <a:prstGeom prst="line">
                <a:avLst/>
              </a:prstGeom>
              <a:noFill/>
              <a:ln w="19050" cap="flat" cmpd="sng" algn="ctr">
                <a:solidFill>
                  <a:srgbClr val="E7E6E6"/>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8" name="直接连接符 277">
                <a:extLst>
                  <a:ext uri="{FF2B5EF4-FFF2-40B4-BE49-F238E27FC236}">
                    <a16:creationId xmlns:a16="http://schemas.microsoft.com/office/drawing/2014/main" id="{0E891CC8-42A4-40F2-9971-CA19F4E09953}"/>
                  </a:ext>
                </a:extLst>
              </p:cNvPr>
              <p:cNvCxnSpPr>
                <a:cxnSpLocks/>
                <a:stCxn id="276" idx="1"/>
                <a:endCxn id="272" idx="3"/>
              </p:cNvCxnSpPr>
              <p:nvPr/>
            </p:nvCxnSpPr>
            <p:spPr bwMode="auto">
              <a:xfrm flipH="1" flipV="1">
                <a:off x="3783410" y="3556412"/>
                <a:ext cx="528768" cy="280106"/>
              </a:xfrm>
              <a:prstGeom prst="line">
                <a:avLst/>
              </a:prstGeom>
              <a:noFill/>
              <a:ln w="19050" cap="flat" cmpd="sng" algn="ctr">
                <a:solidFill>
                  <a:srgbClr val="E7E6E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9" name="直接连接符 278">
                <a:extLst>
                  <a:ext uri="{FF2B5EF4-FFF2-40B4-BE49-F238E27FC236}">
                    <a16:creationId xmlns:a16="http://schemas.microsoft.com/office/drawing/2014/main" id="{90482B9F-E201-4FA6-9D54-91C4D3F72C9C}"/>
                  </a:ext>
                </a:extLst>
              </p:cNvPr>
              <p:cNvCxnSpPr>
                <a:cxnSpLocks/>
                <a:stCxn id="276" idx="1"/>
                <a:endCxn id="230" idx="3"/>
              </p:cNvCxnSpPr>
              <p:nvPr/>
            </p:nvCxnSpPr>
            <p:spPr bwMode="auto">
              <a:xfrm flipH="1">
                <a:off x="1993059" y="3836519"/>
                <a:ext cx="2319119" cy="59166"/>
              </a:xfrm>
              <a:prstGeom prst="line">
                <a:avLst/>
              </a:prstGeom>
              <a:noFill/>
              <a:ln w="19050" cap="flat" cmpd="sng" algn="ctr">
                <a:solidFill>
                  <a:srgbClr val="E7E6E6"/>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0" name="云形 279">
                <a:extLst>
                  <a:ext uri="{FF2B5EF4-FFF2-40B4-BE49-F238E27FC236}">
                    <a16:creationId xmlns:a16="http://schemas.microsoft.com/office/drawing/2014/main" id="{652E13F5-25F3-46DB-807B-D7119A551801}"/>
                  </a:ext>
                </a:extLst>
              </p:cNvPr>
              <p:cNvSpPr/>
              <p:nvPr/>
            </p:nvSpPr>
            <p:spPr bwMode="auto">
              <a:xfrm>
                <a:off x="4383424" y="1587368"/>
                <a:ext cx="889109" cy="360191"/>
              </a:xfrm>
              <a:prstGeom prst="cloud">
                <a:avLst/>
              </a:prstGeom>
              <a:noFill/>
              <a:ln w="9525" cap="flat" cmpd="sng" algn="ctr">
                <a:solidFill>
                  <a:sysClr val="window" lastClr="FFFFFF">
                    <a:lumMod val="85000"/>
                  </a:sys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2" rIns="91404" bIns="45702" numCol="1" rtlCol="0" anchor="t" anchorCtr="0" compatLnSpc="1">
                <a:prstTxWarp prst="textNoShape">
                  <a:avLst/>
                </a:prstTxWarp>
              </a:bodyPr>
              <a:lstStyle/>
              <a:p>
                <a:pPr algn="ctr" defTabSz="914034">
                  <a:defRPr/>
                </a:pPr>
                <a:r>
                  <a:rPr lang="en-US" altLang="zh-CN" sz="800" kern="0" dirty="0">
                    <a:latin typeface="MTN Brighter Sans Light" panose="00000400000000000000" pitchFamily="2" charset="0"/>
                    <a:ea typeface="微软雅黑"/>
                  </a:rPr>
                  <a:t>IPCORE</a:t>
                </a:r>
                <a:endParaRPr lang="zh-CN" altLang="en-US" sz="800" kern="0" dirty="0">
                  <a:latin typeface="MTN Brighter Sans Light" panose="00000400000000000000" pitchFamily="2" charset="0"/>
                  <a:ea typeface="微软雅黑"/>
                </a:endParaRPr>
              </a:p>
            </p:txBody>
          </p:sp>
          <p:cxnSp>
            <p:nvCxnSpPr>
              <p:cNvPr id="281" name="直接连接符 280">
                <a:extLst>
                  <a:ext uri="{FF2B5EF4-FFF2-40B4-BE49-F238E27FC236}">
                    <a16:creationId xmlns:a16="http://schemas.microsoft.com/office/drawing/2014/main" id="{3625C8C2-A3F0-4768-8EB4-B3AE382AB7F0}"/>
                  </a:ext>
                </a:extLst>
              </p:cNvPr>
              <p:cNvCxnSpPr>
                <a:cxnSpLocks/>
                <a:stCxn id="251" idx="3"/>
                <a:endCxn id="280" idx="2"/>
              </p:cNvCxnSpPr>
              <p:nvPr/>
            </p:nvCxnSpPr>
            <p:spPr bwMode="auto">
              <a:xfrm>
                <a:off x="3715669" y="1633051"/>
                <a:ext cx="670514" cy="134414"/>
              </a:xfrm>
              <a:prstGeom prst="line">
                <a:avLst/>
              </a:prstGeom>
              <a:noFill/>
              <a:ln w="19050" cap="flat" cmpd="sng" algn="ctr">
                <a:solidFill>
                  <a:srgbClr val="E7E6E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82" name="图片 281">
                <a:extLst>
                  <a:ext uri="{FF2B5EF4-FFF2-40B4-BE49-F238E27FC236}">
                    <a16:creationId xmlns:a16="http://schemas.microsoft.com/office/drawing/2014/main" id="{C2DC2CD8-15A0-4BCE-A675-65A9F14D7B66}"/>
                  </a:ext>
                </a:extLst>
              </p:cNvPr>
              <p:cNvPicPr>
                <a:picLocks noChangeAspect="1"/>
              </p:cNvPicPr>
              <p:nvPr/>
            </p:nvPicPr>
            <p:blipFill>
              <a:blip r:embed="rId11">
                <a:grayscl/>
              </a:blip>
              <a:stretch>
                <a:fillRect/>
              </a:stretch>
            </p:blipFill>
            <p:spPr>
              <a:xfrm>
                <a:off x="3925410" y="1799012"/>
                <a:ext cx="75522" cy="82288"/>
              </a:xfrm>
              <a:prstGeom prst="rect">
                <a:avLst/>
              </a:prstGeom>
            </p:spPr>
          </p:pic>
        </p:grpSp>
        <p:grpSp>
          <p:nvGrpSpPr>
            <p:cNvPr id="197" name="组合 196">
              <a:extLst>
                <a:ext uri="{FF2B5EF4-FFF2-40B4-BE49-F238E27FC236}">
                  <a16:creationId xmlns:a16="http://schemas.microsoft.com/office/drawing/2014/main" id="{440844AE-EADE-4712-A8CC-E83D6E52BA4E}"/>
                </a:ext>
              </a:extLst>
            </p:cNvPr>
            <p:cNvGrpSpPr/>
            <p:nvPr/>
          </p:nvGrpSpPr>
          <p:grpSpPr>
            <a:xfrm>
              <a:off x="4221721" y="2271514"/>
              <a:ext cx="667473" cy="377062"/>
              <a:chOff x="4576370" y="2569845"/>
              <a:chExt cx="1093316" cy="377062"/>
            </a:xfrm>
          </p:grpSpPr>
          <p:grpSp>
            <p:nvGrpSpPr>
              <p:cNvPr id="217" name="组合 216">
                <a:extLst>
                  <a:ext uri="{FF2B5EF4-FFF2-40B4-BE49-F238E27FC236}">
                    <a16:creationId xmlns:a16="http://schemas.microsoft.com/office/drawing/2014/main" id="{4D8B98CD-0D02-47BA-930F-3A3F1E9AA334}"/>
                  </a:ext>
                </a:extLst>
              </p:cNvPr>
              <p:cNvGrpSpPr/>
              <p:nvPr/>
            </p:nvGrpSpPr>
            <p:grpSpPr>
              <a:xfrm>
                <a:off x="4576370" y="2569845"/>
                <a:ext cx="1093316" cy="184666"/>
                <a:chOff x="4576370" y="2569845"/>
                <a:chExt cx="1093316" cy="184666"/>
              </a:xfrm>
            </p:grpSpPr>
            <p:pic>
              <p:nvPicPr>
                <p:cNvPr id="221" name="图片 220">
                  <a:extLst>
                    <a:ext uri="{FF2B5EF4-FFF2-40B4-BE49-F238E27FC236}">
                      <a16:creationId xmlns:a16="http://schemas.microsoft.com/office/drawing/2014/main" id="{FF732ADF-1D29-4EBB-9BC3-C09123410DA1}"/>
                    </a:ext>
                  </a:extLst>
                </p:cNvPr>
                <p:cNvPicPr>
                  <a:picLocks noChangeAspect="1"/>
                </p:cNvPicPr>
                <p:nvPr/>
              </p:nvPicPr>
              <p:blipFill>
                <a:blip r:embed="rId11"/>
                <a:stretch>
                  <a:fillRect/>
                </a:stretch>
              </p:blipFill>
              <p:spPr>
                <a:xfrm>
                  <a:off x="4576370" y="2645854"/>
                  <a:ext cx="75487" cy="43641"/>
                </a:xfrm>
                <a:prstGeom prst="rect">
                  <a:avLst/>
                </a:prstGeom>
              </p:spPr>
            </p:pic>
            <p:sp>
              <p:nvSpPr>
                <p:cNvPr id="222" name="文本框 221">
                  <a:extLst>
                    <a:ext uri="{FF2B5EF4-FFF2-40B4-BE49-F238E27FC236}">
                      <a16:creationId xmlns:a16="http://schemas.microsoft.com/office/drawing/2014/main" id="{2EEC35B1-D139-42D7-93C8-F0F27E5A1985}"/>
                    </a:ext>
                  </a:extLst>
                </p:cNvPr>
                <p:cNvSpPr txBox="1"/>
                <p:nvPr/>
              </p:nvSpPr>
              <p:spPr>
                <a:xfrm>
                  <a:off x="4658024" y="2569845"/>
                  <a:ext cx="1011662" cy="184666"/>
                </a:xfrm>
                <a:prstGeom prst="rect">
                  <a:avLst/>
                </a:prstGeom>
                <a:noFill/>
              </p:spPr>
              <p:txBody>
                <a:bodyPr wrap="square" rtlCol="0">
                  <a:spAutoFit/>
                </a:bodyPr>
                <a:lstStyle/>
                <a:p>
                  <a:pPr defTabSz="914034">
                    <a:defRPr/>
                  </a:pPr>
                  <a:r>
                    <a:rPr lang="en-US" altLang="zh-CN" sz="600" kern="0" dirty="0">
                      <a:latin typeface="Arial"/>
                      <a:ea typeface="微软雅黑"/>
                    </a:rPr>
                    <a:t>ASG</a:t>
                  </a:r>
                </a:p>
              </p:txBody>
            </p:sp>
          </p:grpSp>
          <p:grpSp>
            <p:nvGrpSpPr>
              <p:cNvPr id="218" name="组合 217">
                <a:extLst>
                  <a:ext uri="{FF2B5EF4-FFF2-40B4-BE49-F238E27FC236}">
                    <a16:creationId xmlns:a16="http://schemas.microsoft.com/office/drawing/2014/main" id="{F9869BEA-74F1-4791-941C-A1CCEB6E499F}"/>
                  </a:ext>
                </a:extLst>
              </p:cNvPr>
              <p:cNvGrpSpPr/>
              <p:nvPr/>
            </p:nvGrpSpPr>
            <p:grpSpPr>
              <a:xfrm>
                <a:off x="4576370" y="2762241"/>
                <a:ext cx="1093316" cy="184666"/>
                <a:chOff x="4576370" y="2762241"/>
                <a:chExt cx="1093316" cy="184666"/>
              </a:xfrm>
            </p:grpSpPr>
            <p:pic>
              <p:nvPicPr>
                <p:cNvPr id="219" name="图片 218">
                  <a:extLst>
                    <a:ext uri="{FF2B5EF4-FFF2-40B4-BE49-F238E27FC236}">
                      <a16:creationId xmlns:a16="http://schemas.microsoft.com/office/drawing/2014/main" id="{E37B1CC4-F28F-4624-AF75-6175F21F9062}"/>
                    </a:ext>
                  </a:extLst>
                </p:cNvPr>
                <p:cNvPicPr>
                  <a:picLocks noChangeAspect="1"/>
                </p:cNvPicPr>
                <p:nvPr/>
              </p:nvPicPr>
              <p:blipFill>
                <a:blip r:embed="rId11">
                  <a:grayscl/>
                </a:blip>
                <a:stretch>
                  <a:fillRect/>
                </a:stretch>
              </p:blipFill>
              <p:spPr>
                <a:xfrm>
                  <a:off x="4576370" y="2818046"/>
                  <a:ext cx="75487" cy="43642"/>
                </a:xfrm>
                <a:prstGeom prst="rect">
                  <a:avLst/>
                </a:prstGeom>
              </p:spPr>
            </p:pic>
            <p:sp>
              <p:nvSpPr>
                <p:cNvPr id="220" name="文本框 219">
                  <a:extLst>
                    <a:ext uri="{FF2B5EF4-FFF2-40B4-BE49-F238E27FC236}">
                      <a16:creationId xmlns:a16="http://schemas.microsoft.com/office/drawing/2014/main" id="{786966FC-CFCD-4CA3-94E2-098C9CF36948}"/>
                    </a:ext>
                  </a:extLst>
                </p:cNvPr>
                <p:cNvSpPr txBox="1"/>
                <p:nvPr/>
              </p:nvSpPr>
              <p:spPr>
                <a:xfrm>
                  <a:off x="4658024" y="2762241"/>
                  <a:ext cx="1011662" cy="184666"/>
                </a:xfrm>
                <a:prstGeom prst="rect">
                  <a:avLst/>
                </a:prstGeom>
                <a:noFill/>
              </p:spPr>
              <p:txBody>
                <a:bodyPr wrap="square" rtlCol="0">
                  <a:spAutoFit/>
                </a:bodyPr>
                <a:lstStyle/>
                <a:p>
                  <a:pPr defTabSz="914034">
                    <a:defRPr/>
                  </a:pPr>
                  <a:r>
                    <a:rPr lang="en-US" altLang="zh-CN" sz="600" kern="0" dirty="0">
                      <a:latin typeface="Arial"/>
                      <a:ea typeface="微软雅黑"/>
                    </a:rPr>
                    <a:t>RSG</a:t>
                  </a:r>
                </a:p>
              </p:txBody>
            </p:sp>
          </p:grpSp>
        </p:grpSp>
        <p:sp>
          <p:nvSpPr>
            <p:cNvPr id="198" name="文本框 197">
              <a:extLst>
                <a:ext uri="{FF2B5EF4-FFF2-40B4-BE49-F238E27FC236}">
                  <a16:creationId xmlns:a16="http://schemas.microsoft.com/office/drawing/2014/main" id="{A7C10927-130A-4D89-8405-77AF7E1B7EC8}"/>
                </a:ext>
              </a:extLst>
            </p:cNvPr>
            <p:cNvSpPr txBox="1"/>
            <p:nvPr/>
          </p:nvSpPr>
          <p:spPr>
            <a:xfrm rot="20033255">
              <a:off x="647631" y="1453783"/>
              <a:ext cx="595571" cy="215444"/>
            </a:xfrm>
            <a:prstGeom prst="rect">
              <a:avLst/>
            </a:prstGeom>
            <a:noFill/>
          </p:spPr>
          <p:txBody>
            <a:bodyPr wrap="square" rtlCol="0">
              <a:spAutoFit/>
            </a:bodyPr>
            <a:lstStyle>
              <a:defPPr>
                <a:defRPr lang="zh-CN"/>
              </a:defPPr>
              <a:lvl1pPr algn="ctr">
                <a:defRPr sz="800">
                  <a:solidFill>
                    <a:schemeClr val="bg2"/>
                  </a:solidFill>
                  <a:latin typeface="MTN Brighter Sans Light" panose="00000400000000000000" pitchFamily="2" charset="0"/>
                </a:defRPr>
              </a:lvl1pPr>
            </a:lstStyle>
            <a:p>
              <a:pPr defTabSz="914034">
                <a:defRPr/>
              </a:pPr>
              <a:r>
                <a:rPr lang="en-US" altLang="zh-CN" kern="0" dirty="0">
                  <a:solidFill>
                    <a:schemeClr val="tx1"/>
                  </a:solidFill>
                  <a:ea typeface="微软雅黑"/>
                </a:rPr>
                <a:t>46%</a:t>
              </a:r>
              <a:endParaRPr lang="zh-CN" altLang="en-US" kern="0" dirty="0">
                <a:solidFill>
                  <a:schemeClr val="tx1"/>
                </a:solidFill>
                <a:ea typeface="微软雅黑"/>
              </a:endParaRPr>
            </a:p>
          </p:txBody>
        </p:sp>
        <p:sp>
          <p:nvSpPr>
            <p:cNvPr id="199" name="文本框 198">
              <a:extLst>
                <a:ext uri="{FF2B5EF4-FFF2-40B4-BE49-F238E27FC236}">
                  <a16:creationId xmlns:a16="http://schemas.microsoft.com/office/drawing/2014/main" id="{B162047D-F3A4-4730-9E9F-B6DE1E064665}"/>
                </a:ext>
              </a:extLst>
            </p:cNvPr>
            <p:cNvSpPr txBox="1"/>
            <p:nvPr/>
          </p:nvSpPr>
          <p:spPr>
            <a:xfrm rot="19795871">
              <a:off x="341201" y="1664803"/>
              <a:ext cx="594109" cy="215444"/>
            </a:xfrm>
            <a:prstGeom prst="rect">
              <a:avLst/>
            </a:prstGeom>
            <a:noFill/>
          </p:spPr>
          <p:txBody>
            <a:bodyPr wrap="square" rtlCol="0">
              <a:spAutoFit/>
            </a:bodyPr>
            <a:lstStyle>
              <a:defPPr>
                <a:defRPr lang="zh-CN"/>
              </a:defPPr>
              <a:lvl1pPr algn="ctr">
                <a:defRPr sz="800">
                  <a:solidFill>
                    <a:schemeClr val="bg2"/>
                  </a:solidFill>
                  <a:latin typeface="MTN Brighter Sans Light" panose="00000400000000000000" pitchFamily="2" charset="0"/>
                </a:defRPr>
              </a:lvl1pPr>
            </a:lstStyle>
            <a:p>
              <a:pPr defTabSz="914034">
                <a:defRPr/>
              </a:pPr>
              <a:r>
                <a:rPr lang="en-US" altLang="zh-CN" kern="0" dirty="0">
                  <a:solidFill>
                    <a:schemeClr val="tx1"/>
                  </a:solidFill>
                  <a:ea typeface="微软雅黑"/>
                </a:rPr>
                <a:t>90%</a:t>
              </a:r>
              <a:endParaRPr lang="zh-CN" altLang="en-US" kern="0" dirty="0">
                <a:solidFill>
                  <a:schemeClr val="tx1"/>
                </a:solidFill>
                <a:ea typeface="微软雅黑"/>
              </a:endParaRPr>
            </a:p>
          </p:txBody>
        </p:sp>
        <p:sp>
          <p:nvSpPr>
            <p:cNvPr id="200" name="文本框 199">
              <a:extLst>
                <a:ext uri="{FF2B5EF4-FFF2-40B4-BE49-F238E27FC236}">
                  <a16:creationId xmlns:a16="http://schemas.microsoft.com/office/drawing/2014/main" id="{2DF62E8F-A1E1-432C-8580-E2038405C998}"/>
                </a:ext>
              </a:extLst>
            </p:cNvPr>
            <p:cNvSpPr txBox="1"/>
            <p:nvPr/>
          </p:nvSpPr>
          <p:spPr>
            <a:xfrm rot="4015777">
              <a:off x="268127" y="1899058"/>
              <a:ext cx="482159" cy="220037"/>
            </a:xfrm>
            <a:prstGeom prst="rect">
              <a:avLst/>
            </a:prstGeom>
            <a:noFill/>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defPPr>
                <a:defRPr lang="zh-CN"/>
              </a:defPPr>
              <a:lvl1pPr algn="ctr">
                <a:defRPr sz="800">
                  <a:solidFill>
                    <a:schemeClr val="bg2"/>
                  </a:solidFill>
                  <a:latin typeface="MTN Brighter Sans Light" panose="00000400000000000000" pitchFamily="2" charset="0"/>
                </a:defRPr>
              </a:lvl1pPr>
            </a:lstStyle>
            <a:p>
              <a:pPr defTabSz="914034">
                <a:defRPr/>
              </a:pPr>
              <a:r>
                <a:rPr lang="en-US" altLang="zh-CN" kern="0" dirty="0">
                  <a:solidFill>
                    <a:schemeClr val="tx1"/>
                  </a:solidFill>
                  <a:ea typeface="微软雅黑"/>
                </a:rPr>
                <a:t>89%</a:t>
              </a:r>
              <a:endParaRPr lang="zh-CN" altLang="en-US" kern="0" dirty="0">
                <a:solidFill>
                  <a:schemeClr val="tx1"/>
                </a:solidFill>
                <a:ea typeface="微软雅黑"/>
              </a:endParaRPr>
            </a:p>
          </p:txBody>
        </p:sp>
        <p:sp>
          <p:nvSpPr>
            <p:cNvPr id="201" name="文本框 200">
              <a:extLst>
                <a:ext uri="{FF2B5EF4-FFF2-40B4-BE49-F238E27FC236}">
                  <a16:creationId xmlns:a16="http://schemas.microsoft.com/office/drawing/2014/main" id="{1810323A-AF2C-49EC-AE17-49D75051DA3B}"/>
                </a:ext>
              </a:extLst>
            </p:cNvPr>
            <p:cNvSpPr txBox="1"/>
            <p:nvPr/>
          </p:nvSpPr>
          <p:spPr>
            <a:xfrm>
              <a:off x="2244394" y="1348441"/>
              <a:ext cx="544295" cy="215444"/>
            </a:xfrm>
            <a:prstGeom prst="rect">
              <a:avLst/>
            </a:prstGeom>
            <a:noFill/>
          </p:spPr>
          <p:txBody>
            <a:bodyPr wrap="square" rtlCol="0">
              <a:spAutoFit/>
            </a:bodyPr>
            <a:lstStyle>
              <a:defPPr>
                <a:defRPr lang="zh-CN"/>
              </a:defPPr>
              <a:lvl1pPr algn="ctr">
                <a:defRPr sz="800">
                  <a:solidFill>
                    <a:schemeClr val="bg2"/>
                  </a:solidFill>
                  <a:latin typeface="MTN Brighter Sans Light" panose="00000400000000000000" pitchFamily="2" charset="0"/>
                </a:defRPr>
              </a:lvl1pPr>
            </a:lstStyle>
            <a:p>
              <a:pPr defTabSz="914034">
                <a:defRPr/>
              </a:pPr>
              <a:r>
                <a:rPr lang="en-US" altLang="zh-CN" kern="0" dirty="0">
                  <a:solidFill>
                    <a:schemeClr val="tx1"/>
                  </a:solidFill>
                  <a:ea typeface="微软雅黑"/>
                </a:rPr>
                <a:t>100%</a:t>
              </a:r>
              <a:endParaRPr lang="zh-CN" altLang="en-US" kern="0" dirty="0">
                <a:solidFill>
                  <a:schemeClr val="tx1"/>
                </a:solidFill>
                <a:ea typeface="微软雅黑"/>
              </a:endParaRPr>
            </a:p>
          </p:txBody>
        </p:sp>
        <p:sp>
          <p:nvSpPr>
            <p:cNvPr id="202" name="文本框 201">
              <a:extLst>
                <a:ext uri="{FF2B5EF4-FFF2-40B4-BE49-F238E27FC236}">
                  <a16:creationId xmlns:a16="http://schemas.microsoft.com/office/drawing/2014/main" id="{8C045067-CC9D-4E45-99AB-9DC2DD59C6BC}"/>
                </a:ext>
              </a:extLst>
            </p:cNvPr>
            <p:cNvSpPr txBox="1"/>
            <p:nvPr/>
          </p:nvSpPr>
          <p:spPr>
            <a:xfrm rot="499137">
              <a:off x="671072" y="2052429"/>
              <a:ext cx="482159" cy="215444"/>
            </a:xfrm>
            <a:prstGeom prst="rect">
              <a:avLst/>
            </a:prstGeom>
            <a:noFill/>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defPPr>
                <a:defRPr lang="zh-CN"/>
              </a:defPPr>
              <a:lvl1pPr algn="ctr">
                <a:defRPr sz="800">
                  <a:solidFill>
                    <a:schemeClr val="bg2"/>
                  </a:solidFill>
                  <a:latin typeface="MTN Brighter Sans Light" panose="00000400000000000000" pitchFamily="2" charset="0"/>
                </a:defRPr>
              </a:lvl1pPr>
            </a:lstStyle>
            <a:p>
              <a:pPr defTabSz="914034">
                <a:defRPr/>
              </a:pPr>
              <a:r>
                <a:rPr lang="en-US" altLang="zh-CN" kern="0" dirty="0">
                  <a:solidFill>
                    <a:schemeClr val="tx1"/>
                  </a:solidFill>
                  <a:ea typeface="微软雅黑"/>
                </a:rPr>
                <a:t>82%</a:t>
              </a:r>
              <a:endParaRPr lang="zh-CN" altLang="en-US" kern="0" dirty="0">
                <a:solidFill>
                  <a:schemeClr val="tx1"/>
                </a:solidFill>
                <a:ea typeface="微软雅黑"/>
              </a:endParaRPr>
            </a:p>
          </p:txBody>
        </p:sp>
        <p:sp>
          <p:nvSpPr>
            <p:cNvPr id="203" name="文本框 202">
              <a:extLst>
                <a:ext uri="{FF2B5EF4-FFF2-40B4-BE49-F238E27FC236}">
                  <a16:creationId xmlns:a16="http://schemas.microsoft.com/office/drawing/2014/main" id="{CFA2EDBE-B640-4A75-BE11-7D3EFCEF0CE2}"/>
                </a:ext>
              </a:extLst>
            </p:cNvPr>
            <p:cNvSpPr txBox="1"/>
            <p:nvPr/>
          </p:nvSpPr>
          <p:spPr>
            <a:xfrm rot="499137">
              <a:off x="2385878" y="2040496"/>
              <a:ext cx="482159" cy="215444"/>
            </a:xfrm>
            <a:prstGeom prst="rect">
              <a:avLst/>
            </a:prstGeom>
            <a:noFill/>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defPPr>
                <a:defRPr lang="zh-CN"/>
              </a:defPPr>
              <a:lvl1pPr algn="ctr">
                <a:defRPr sz="800">
                  <a:solidFill>
                    <a:schemeClr val="bg2"/>
                  </a:solidFill>
                  <a:latin typeface="MTN Brighter Sans Light" panose="00000400000000000000" pitchFamily="2" charset="0"/>
                </a:defRPr>
              </a:lvl1pPr>
            </a:lstStyle>
            <a:p>
              <a:pPr defTabSz="914034">
                <a:defRPr/>
              </a:pPr>
              <a:r>
                <a:rPr lang="en-US" altLang="zh-CN" kern="0" dirty="0">
                  <a:solidFill>
                    <a:schemeClr val="tx1"/>
                  </a:solidFill>
                  <a:ea typeface="微软雅黑"/>
                </a:rPr>
                <a:t>93%</a:t>
              </a:r>
              <a:endParaRPr lang="zh-CN" altLang="en-US" kern="0" dirty="0">
                <a:solidFill>
                  <a:schemeClr val="tx1"/>
                </a:solidFill>
                <a:ea typeface="微软雅黑"/>
              </a:endParaRPr>
            </a:p>
          </p:txBody>
        </p:sp>
        <p:sp>
          <p:nvSpPr>
            <p:cNvPr id="204" name="文本框 203">
              <a:extLst>
                <a:ext uri="{FF2B5EF4-FFF2-40B4-BE49-F238E27FC236}">
                  <a16:creationId xmlns:a16="http://schemas.microsoft.com/office/drawing/2014/main" id="{C3928C99-5201-429D-97E2-F6CE1AF79CBA}"/>
                </a:ext>
              </a:extLst>
            </p:cNvPr>
            <p:cNvSpPr txBox="1"/>
            <p:nvPr/>
          </p:nvSpPr>
          <p:spPr>
            <a:xfrm rot="20959290">
              <a:off x="2936165" y="2035974"/>
              <a:ext cx="482159" cy="215444"/>
            </a:xfrm>
            <a:prstGeom prst="rect">
              <a:avLst/>
            </a:prstGeom>
            <a:noFill/>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defPPr>
                <a:defRPr lang="zh-CN"/>
              </a:defPPr>
              <a:lvl1pPr algn="ctr">
                <a:defRPr sz="800">
                  <a:solidFill>
                    <a:schemeClr val="bg2"/>
                  </a:solidFill>
                  <a:latin typeface="MTN Brighter Sans Light" panose="00000400000000000000" pitchFamily="2" charset="0"/>
                </a:defRPr>
              </a:lvl1pPr>
            </a:lstStyle>
            <a:p>
              <a:pPr defTabSz="914034">
                <a:defRPr/>
              </a:pPr>
              <a:r>
                <a:rPr lang="en-US" altLang="zh-CN" kern="0" dirty="0">
                  <a:solidFill>
                    <a:schemeClr val="tx1"/>
                  </a:solidFill>
                  <a:ea typeface="微软雅黑"/>
                </a:rPr>
                <a:t>95%</a:t>
              </a:r>
              <a:endParaRPr lang="zh-CN" altLang="en-US" kern="0" dirty="0">
                <a:solidFill>
                  <a:schemeClr val="tx1"/>
                </a:solidFill>
                <a:ea typeface="微软雅黑"/>
              </a:endParaRPr>
            </a:p>
          </p:txBody>
        </p:sp>
        <p:sp>
          <p:nvSpPr>
            <p:cNvPr id="205" name="文本框 204">
              <a:extLst>
                <a:ext uri="{FF2B5EF4-FFF2-40B4-BE49-F238E27FC236}">
                  <a16:creationId xmlns:a16="http://schemas.microsoft.com/office/drawing/2014/main" id="{3308FF4A-2AB3-41AB-80CA-C5481BFE2850}"/>
                </a:ext>
              </a:extLst>
            </p:cNvPr>
            <p:cNvSpPr txBox="1"/>
            <p:nvPr/>
          </p:nvSpPr>
          <p:spPr>
            <a:xfrm rot="3919275">
              <a:off x="3870784" y="2324511"/>
              <a:ext cx="482159" cy="220037"/>
            </a:xfrm>
            <a:prstGeom prst="rect">
              <a:avLst/>
            </a:prstGeom>
            <a:noFill/>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defPPr>
                <a:defRPr lang="zh-CN"/>
              </a:defPPr>
              <a:lvl1pPr algn="ctr">
                <a:defRPr sz="800">
                  <a:solidFill>
                    <a:schemeClr val="bg2"/>
                  </a:solidFill>
                  <a:latin typeface="MTN Brighter Sans Light" panose="00000400000000000000" pitchFamily="2" charset="0"/>
                </a:defRPr>
              </a:lvl1pPr>
            </a:lstStyle>
            <a:p>
              <a:pPr defTabSz="914034">
                <a:defRPr/>
              </a:pPr>
              <a:r>
                <a:rPr lang="en-US" altLang="zh-CN" kern="0" dirty="0">
                  <a:solidFill>
                    <a:schemeClr val="tx1"/>
                  </a:solidFill>
                  <a:ea typeface="微软雅黑"/>
                </a:rPr>
                <a:t>69%</a:t>
              </a:r>
              <a:endParaRPr lang="zh-CN" altLang="en-US" kern="0" dirty="0">
                <a:solidFill>
                  <a:schemeClr val="tx1"/>
                </a:solidFill>
                <a:ea typeface="微软雅黑"/>
              </a:endParaRPr>
            </a:p>
          </p:txBody>
        </p:sp>
        <p:sp>
          <p:nvSpPr>
            <p:cNvPr id="206" name="文本框 205">
              <a:extLst>
                <a:ext uri="{FF2B5EF4-FFF2-40B4-BE49-F238E27FC236}">
                  <a16:creationId xmlns:a16="http://schemas.microsoft.com/office/drawing/2014/main" id="{D0A9DA0B-4AD1-4E18-AE16-6F95DC942E93}"/>
                </a:ext>
              </a:extLst>
            </p:cNvPr>
            <p:cNvSpPr txBox="1"/>
            <p:nvPr/>
          </p:nvSpPr>
          <p:spPr>
            <a:xfrm rot="19907361">
              <a:off x="3476841" y="2223167"/>
              <a:ext cx="482159" cy="213219"/>
            </a:xfrm>
            <a:prstGeom prst="rect">
              <a:avLst/>
            </a:prstGeom>
            <a:noFill/>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defPPr>
                <a:defRPr lang="zh-CN"/>
              </a:defPPr>
              <a:lvl1pPr algn="ctr">
                <a:defRPr sz="800">
                  <a:solidFill>
                    <a:schemeClr val="bg2"/>
                  </a:solidFill>
                  <a:latin typeface="MTN Brighter Sans Light" panose="00000400000000000000" pitchFamily="2" charset="0"/>
                </a:defRPr>
              </a:lvl1pPr>
            </a:lstStyle>
            <a:p>
              <a:pPr defTabSz="914034">
                <a:defRPr/>
              </a:pPr>
              <a:r>
                <a:rPr lang="en-US" altLang="zh-CN" kern="0" dirty="0">
                  <a:solidFill>
                    <a:schemeClr val="tx1"/>
                  </a:solidFill>
                  <a:ea typeface="微软雅黑"/>
                </a:rPr>
                <a:t>61%</a:t>
              </a:r>
              <a:endParaRPr lang="zh-CN" altLang="en-US" kern="0" dirty="0">
                <a:solidFill>
                  <a:schemeClr val="tx1"/>
                </a:solidFill>
                <a:ea typeface="微软雅黑"/>
              </a:endParaRPr>
            </a:p>
          </p:txBody>
        </p:sp>
        <p:sp>
          <p:nvSpPr>
            <p:cNvPr id="207" name="文本框 206">
              <a:extLst>
                <a:ext uri="{FF2B5EF4-FFF2-40B4-BE49-F238E27FC236}">
                  <a16:creationId xmlns:a16="http://schemas.microsoft.com/office/drawing/2014/main" id="{8F5EF527-C34E-4587-91AB-BD05E5D01C10}"/>
                </a:ext>
              </a:extLst>
            </p:cNvPr>
            <p:cNvSpPr txBox="1"/>
            <p:nvPr/>
          </p:nvSpPr>
          <p:spPr>
            <a:xfrm>
              <a:off x="2497154" y="2483363"/>
              <a:ext cx="482159" cy="213219"/>
            </a:xfrm>
            <a:prstGeom prst="rect">
              <a:avLst/>
            </a:prstGeom>
            <a:noFill/>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defPPr>
                <a:defRPr lang="zh-CN"/>
              </a:defPPr>
              <a:lvl1pPr algn="ctr">
                <a:defRPr sz="800">
                  <a:solidFill>
                    <a:schemeClr val="bg2"/>
                  </a:solidFill>
                  <a:latin typeface="MTN Brighter Sans Light" panose="00000400000000000000" pitchFamily="2" charset="0"/>
                </a:defRPr>
              </a:lvl1pPr>
            </a:lstStyle>
            <a:p>
              <a:pPr defTabSz="914034">
                <a:defRPr/>
              </a:pPr>
              <a:r>
                <a:rPr lang="en-US" altLang="zh-CN" kern="0" dirty="0">
                  <a:solidFill>
                    <a:schemeClr val="tx1"/>
                  </a:solidFill>
                  <a:ea typeface="微软雅黑"/>
                </a:rPr>
                <a:t>67%</a:t>
              </a:r>
              <a:endParaRPr lang="zh-CN" altLang="en-US" kern="0" dirty="0">
                <a:solidFill>
                  <a:schemeClr val="tx1"/>
                </a:solidFill>
                <a:ea typeface="微软雅黑"/>
              </a:endParaRPr>
            </a:p>
          </p:txBody>
        </p:sp>
        <p:sp>
          <p:nvSpPr>
            <p:cNvPr id="208" name="文本框 207">
              <a:extLst>
                <a:ext uri="{FF2B5EF4-FFF2-40B4-BE49-F238E27FC236}">
                  <a16:creationId xmlns:a16="http://schemas.microsoft.com/office/drawing/2014/main" id="{677E85A4-34FB-450F-8A84-DAC8033B1A9D}"/>
                </a:ext>
              </a:extLst>
            </p:cNvPr>
            <p:cNvSpPr txBox="1"/>
            <p:nvPr/>
          </p:nvSpPr>
          <p:spPr>
            <a:xfrm rot="2979645">
              <a:off x="901268" y="2380359"/>
              <a:ext cx="449784" cy="220037"/>
            </a:xfrm>
            <a:prstGeom prst="rect">
              <a:avLst/>
            </a:prstGeom>
            <a:noFill/>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defPPr>
                <a:defRPr lang="zh-CN"/>
              </a:defPPr>
              <a:lvl1pPr algn="ctr">
                <a:defRPr sz="800">
                  <a:solidFill>
                    <a:schemeClr val="bg2"/>
                  </a:solidFill>
                  <a:latin typeface="MTN Brighter Sans Light" panose="00000400000000000000" pitchFamily="2" charset="0"/>
                </a:defRPr>
              </a:lvl1pPr>
            </a:lstStyle>
            <a:p>
              <a:pPr defTabSz="914034">
                <a:defRPr/>
              </a:pPr>
              <a:r>
                <a:rPr lang="en-US" altLang="zh-CN" kern="0" dirty="0">
                  <a:solidFill>
                    <a:schemeClr val="tx1"/>
                  </a:solidFill>
                  <a:ea typeface="微软雅黑"/>
                </a:rPr>
                <a:t>100%</a:t>
              </a:r>
              <a:endParaRPr lang="zh-CN" altLang="en-US" kern="0" dirty="0">
                <a:solidFill>
                  <a:schemeClr val="tx1"/>
                </a:solidFill>
                <a:ea typeface="微软雅黑"/>
              </a:endParaRPr>
            </a:p>
          </p:txBody>
        </p:sp>
        <p:sp>
          <p:nvSpPr>
            <p:cNvPr id="209" name="文本框 208">
              <a:extLst>
                <a:ext uri="{FF2B5EF4-FFF2-40B4-BE49-F238E27FC236}">
                  <a16:creationId xmlns:a16="http://schemas.microsoft.com/office/drawing/2014/main" id="{5649BF50-D512-479A-943C-81C372E5604E}"/>
                </a:ext>
              </a:extLst>
            </p:cNvPr>
            <p:cNvSpPr txBox="1"/>
            <p:nvPr/>
          </p:nvSpPr>
          <p:spPr>
            <a:xfrm rot="2979645">
              <a:off x="1314464" y="2240300"/>
              <a:ext cx="482159" cy="220037"/>
            </a:xfrm>
            <a:prstGeom prst="rect">
              <a:avLst/>
            </a:prstGeom>
            <a:noFill/>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defPPr>
                <a:defRPr lang="zh-CN"/>
              </a:defPPr>
              <a:lvl1pPr algn="ctr">
                <a:defRPr sz="800">
                  <a:solidFill>
                    <a:schemeClr val="bg2"/>
                  </a:solidFill>
                  <a:latin typeface="MTN Brighter Sans Light" panose="00000400000000000000" pitchFamily="2" charset="0"/>
                </a:defRPr>
              </a:lvl1pPr>
            </a:lstStyle>
            <a:p>
              <a:pPr defTabSz="914034">
                <a:defRPr/>
              </a:pPr>
              <a:r>
                <a:rPr lang="en-US" altLang="zh-CN" kern="0" dirty="0">
                  <a:solidFill>
                    <a:schemeClr val="tx1"/>
                  </a:solidFill>
                  <a:ea typeface="微软雅黑"/>
                </a:rPr>
                <a:t>55%</a:t>
              </a:r>
              <a:endParaRPr lang="zh-CN" altLang="en-US" kern="0" dirty="0">
                <a:solidFill>
                  <a:schemeClr val="tx1"/>
                </a:solidFill>
                <a:ea typeface="微软雅黑"/>
              </a:endParaRPr>
            </a:p>
          </p:txBody>
        </p:sp>
        <p:sp>
          <p:nvSpPr>
            <p:cNvPr id="210" name="文本框 209">
              <a:extLst>
                <a:ext uri="{FF2B5EF4-FFF2-40B4-BE49-F238E27FC236}">
                  <a16:creationId xmlns:a16="http://schemas.microsoft.com/office/drawing/2014/main" id="{16EA7D41-6100-4EBF-B72F-1BFBDEC53329}"/>
                </a:ext>
              </a:extLst>
            </p:cNvPr>
            <p:cNvSpPr txBox="1"/>
            <p:nvPr/>
          </p:nvSpPr>
          <p:spPr>
            <a:xfrm rot="3029946">
              <a:off x="3151570" y="2373170"/>
              <a:ext cx="482159" cy="220037"/>
            </a:xfrm>
            <a:prstGeom prst="rect">
              <a:avLst/>
            </a:prstGeom>
            <a:noFill/>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defPPr>
                <a:defRPr lang="zh-CN"/>
              </a:defPPr>
              <a:lvl1pPr algn="ctr">
                <a:defRPr sz="800">
                  <a:solidFill>
                    <a:schemeClr val="bg2"/>
                  </a:solidFill>
                  <a:latin typeface="MTN Brighter Sans Light" panose="00000400000000000000" pitchFamily="2" charset="0"/>
                </a:defRPr>
              </a:lvl1pPr>
            </a:lstStyle>
            <a:p>
              <a:pPr defTabSz="914034">
                <a:defRPr/>
              </a:pPr>
              <a:r>
                <a:rPr lang="en-US" altLang="zh-CN" kern="0" dirty="0">
                  <a:solidFill>
                    <a:schemeClr val="tx1"/>
                  </a:solidFill>
                  <a:ea typeface="微软雅黑"/>
                </a:rPr>
                <a:t>53%</a:t>
              </a:r>
              <a:endParaRPr lang="zh-CN" altLang="en-US" kern="0" dirty="0">
                <a:solidFill>
                  <a:schemeClr val="tx1"/>
                </a:solidFill>
                <a:ea typeface="微软雅黑"/>
              </a:endParaRPr>
            </a:p>
          </p:txBody>
        </p:sp>
        <p:cxnSp>
          <p:nvCxnSpPr>
            <p:cNvPr id="211" name="直接连接符 210">
              <a:extLst>
                <a:ext uri="{FF2B5EF4-FFF2-40B4-BE49-F238E27FC236}">
                  <a16:creationId xmlns:a16="http://schemas.microsoft.com/office/drawing/2014/main" id="{1A28D804-99CF-4886-B7BE-5AF670FFC725}"/>
                </a:ext>
              </a:extLst>
            </p:cNvPr>
            <p:cNvCxnSpPr>
              <a:cxnSpLocks/>
            </p:cNvCxnSpPr>
            <p:nvPr/>
          </p:nvCxnSpPr>
          <p:spPr bwMode="auto">
            <a:xfrm>
              <a:off x="4595116" y="2368406"/>
              <a:ext cx="241594" cy="429"/>
            </a:xfrm>
            <a:prstGeom prst="line">
              <a:avLst/>
            </a:prstGeom>
            <a:noFill/>
            <a:ln w="19050" cap="flat" cmpd="sng" algn="ctr">
              <a:solidFill>
                <a:srgbClr val="E7E6E6"/>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2" name="文本框 211">
              <a:extLst>
                <a:ext uri="{FF2B5EF4-FFF2-40B4-BE49-F238E27FC236}">
                  <a16:creationId xmlns:a16="http://schemas.microsoft.com/office/drawing/2014/main" id="{E3E642B3-47B1-457B-9602-2D3661720B98}"/>
                </a:ext>
              </a:extLst>
            </p:cNvPr>
            <p:cNvSpPr txBox="1"/>
            <p:nvPr/>
          </p:nvSpPr>
          <p:spPr>
            <a:xfrm>
              <a:off x="4796633" y="2261556"/>
              <a:ext cx="617623" cy="184666"/>
            </a:xfrm>
            <a:prstGeom prst="rect">
              <a:avLst/>
            </a:prstGeom>
            <a:noFill/>
          </p:spPr>
          <p:txBody>
            <a:bodyPr wrap="square" rtlCol="0">
              <a:spAutoFit/>
            </a:bodyPr>
            <a:lstStyle/>
            <a:p>
              <a:pPr defTabSz="914034">
                <a:defRPr/>
              </a:pPr>
              <a:r>
                <a:rPr lang="en-US" altLang="zh-CN" sz="600" kern="0" dirty="0">
                  <a:latin typeface="Arial"/>
                  <a:ea typeface="微软雅黑"/>
                </a:rPr>
                <a:t>Micro Wave</a:t>
              </a:r>
            </a:p>
          </p:txBody>
        </p:sp>
        <p:grpSp>
          <p:nvGrpSpPr>
            <p:cNvPr id="213" name="组合 212">
              <a:extLst>
                <a:ext uri="{FF2B5EF4-FFF2-40B4-BE49-F238E27FC236}">
                  <a16:creationId xmlns:a16="http://schemas.microsoft.com/office/drawing/2014/main" id="{2AEEDE38-D95B-451C-BE39-2A9002615F67}"/>
                </a:ext>
              </a:extLst>
            </p:cNvPr>
            <p:cNvGrpSpPr/>
            <p:nvPr/>
          </p:nvGrpSpPr>
          <p:grpSpPr>
            <a:xfrm>
              <a:off x="4602926" y="2460600"/>
              <a:ext cx="819141" cy="184666"/>
              <a:chOff x="4774866" y="2437155"/>
              <a:chExt cx="819141" cy="184666"/>
            </a:xfrm>
          </p:grpSpPr>
          <p:cxnSp>
            <p:nvCxnSpPr>
              <p:cNvPr id="215" name="直接连接符 214">
                <a:extLst>
                  <a:ext uri="{FF2B5EF4-FFF2-40B4-BE49-F238E27FC236}">
                    <a16:creationId xmlns:a16="http://schemas.microsoft.com/office/drawing/2014/main" id="{25CB0EB6-8D01-43FE-9626-2FB0ED5134D8}"/>
                  </a:ext>
                </a:extLst>
              </p:cNvPr>
              <p:cNvCxnSpPr>
                <a:cxnSpLocks/>
              </p:cNvCxnSpPr>
              <p:nvPr/>
            </p:nvCxnSpPr>
            <p:spPr bwMode="auto">
              <a:xfrm>
                <a:off x="4774866" y="2528621"/>
                <a:ext cx="241594" cy="429"/>
              </a:xfrm>
              <a:prstGeom prst="line">
                <a:avLst/>
              </a:prstGeom>
              <a:noFill/>
              <a:ln w="19050" cap="flat" cmpd="sng" algn="ctr">
                <a:solidFill>
                  <a:srgbClr val="E7E6E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6" name="文本框 215">
                <a:extLst>
                  <a:ext uri="{FF2B5EF4-FFF2-40B4-BE49-F238E27FC236}">
                    <a16:creationId xmlns:a16="http://schemas.microsoft.com/office/drawing/2014/main" id="{2A86DBFF-9D74-47E4-8FEF-FFF5BC163729}"/>
                  </a:ext>
                </a:extLst>
              </p:cNvPr>
              <p:cNvSpPr txBox="1"/>
              <p:nvPr/>
            </p:nvSpPr>
            <p:spPr>
              <a:xfrm>
                <a:off x="4976384" y="2437155"/>
                <a:ext cx="617623" cy="184666"/>
              </a:xfrm>
              <a:prstGeom prst="rect">
                <a:avLst/>
              </a:prstGeom>
              <a:noFill/>
            </p:spPr>
            <p:txBody>
              <a:bodyPr wrap="square" rtlCol="0">
                <a:spAutoFit/>
              </a:bodyPr>
              <a:lstStyle/>
              <a:p>
                <a:pPr defTabSz="914034">
                  <a:defRPr/>
                </a:pPr>
                <a:r>
                  <a:rPr lang="en-US" altLang="zh-CN" sz="600" kern="0" dirty="0">
                    <a:latin typeface="Arial"/>
                    <a:ea typeface="微软雅黑"/>
                  </a:rPr>
                  <a:t>Fiber</a:t>
                </a:r>
              </a:p>
            </p:txBody>
          </p:sp>
        </p:grpSp>
        <p:sp>
          <p:nvSpPr>
            <p:cNvPr id="214" name="文本框 213">
              <a:extLst>
                <a:ext uri="{FF2B5EF4-FFF2-40B4-BE49-F238E27FC236}">
                  <a16:creationId xmlns:a16="http://schemas.microsoft.com/office/drawing/2014/main" id="{80D83111-D94C-4539-9709-8016F026222D}"/>
                </a:ext>
              </a:extLst>
            </p:cNvPr>
            <p:cNvSpPr txBox="1"/>
            <p:nvPr/>
          </p:nvSpPr>
          <p:spPr>
            <a:xfrm>
              <a:off x="2626957" y="2704031"/>
              <a:ext cx="2978964" cy="215444"/>
            </a:xfrm>
            <a:prstGeom prst="rect">
              <a:avLst/>
            </a:prstGeom>
            <a:noFill/>
          </p:spPr>
          <p:txBody>
            <a:bodyPr wrap="square" rtlCol="0">
              <a:spAutoFit/>
            </a:bodyPr>
            <a:lstStyle/>
            <a:p>
              <a:pPr defTabSz="914034">
                <a:defRPr/>
              </a:pPr>
              <a:r>
                <a:rPr lang="en-US" altLang="zh-CN" sz="800" kern="0" dirty="0">
                  <a:latin typeface="Arial"/>
                  <a:ea typeface="微软雅黑"/>
                </a:rPr>
                <a:t>--Typical Aggregation Ring Topology of From Operator U</a:t>
              </a:r>
            </a:p>
          </p:txBody>
        </p:sp>
      </p:grpSp>
      <p:sp>
        <p:nvSpPr>
          <p:cNvPr id="283" name="文本框 282">
            <a:extLst>
              <a:ext uri="{FF2B5EF4-FFF2-40B4-BE49-F238E27FC236}">
                <a16:creationId xmlns:a16="http://schemas.microsoft.com/office/drawing/2014/main" id="{49269896-75E7-4C69-B94D-DADD7FF0FC33}"/>
              </a:ext>
            </a:extLst>
          </p:cNvPr>
          <p:cNvSpPr txBox="1"/>
          <p:nvPr/>
        </p:nvSpPr>
        <p:spPr>
          <a:xfrm>
            <a:off x="333627" y="2844422"/>
            <a:ext cx="5085013" cy="246125"/>
          </a:xfrm>
          <a:prstGeom prst="rect">
            <a:avLst/>
          </a:prstGeom>
          <a:noFill/>
        </p:spPr>
        <p:txBody>
          <a:bodyPr wrap="square" rtlCol="0">
            <a:spAutoFit/>
          </a:bodyPr>
          <a:lstStyle/>
          <a:p>
            <a:pPr marL="171381" indent="-171381">
              <a:buFont typeface="Arial" panose="020B0604020202020204" pitchFamily="34" charset="0"/>
              <a:buChar char="•"/>
            </a:pPr>
            <a:r>
              <a:rPr lang="en-US" altLang="zh-CN" sz="1000" dirty="0">
                <a:latin typeface="Arial"/>
                <a:ea typeface="微软雅黑"/>
              </a:rPr>
              <a:t>Too much</a:t>
            </a:r>
            <a:r>
              <a:rPr lang="zh-CN" altLang="en-US" sz="1000" dirty="0">
                <a:latin typeface="Arial"/>
                <a:ea typeface="微软雅黑"/>
              </a:rPr>
              <a:t> microwave link: 50% for aggregation</a:t>
            </a:r>
            <a:r>
              <a:rPr lang="en-US" altLang="zh-CN" sz="1000" dirty="0">
                <a:latin typeface="Arial"/>
                <a:ea typeface="微软雅黑"/>
              </a:rPr>
              <a:t>(15/30)</a:t>
            </a:r>
            <a:r>
              <a:rPr lang="zh-CN" altLang="en-US" sz="1000" dirty="0">
                <a:latin typeface="Arial"/>
                <a:ea typeface="微软雅黑"/>
              </a:rPr>
              <a:t> and 80% for access</a:t>
            </a:r>
          </a:p>
        </p:txBody>
      </p:sp>
      <p:sp>
        <p:nvSpPr>
          <p:cNvPr id="284" name="文本框 283">
            <a:extLst>
              <a:ext uri="{FF2B5EF4-FFF2-40B4-BE49-F238E27FC236}">
                <a16:creationId xmlns:a16="http://schemas.microsoft.com/office/drawing/2014/main" id="{C3C91610-76F2-4D57-BF59-EDA68F3C7800}"/>
              </a:ext>
            </a:extLst>
          </p:cNvPr>
          <p:cNvSpPr txBox="1"/>
          <p:nvPr/>
        </p:nvSpPr>
        <p:spPr>
          <a:xfrm>
            <a:off x="333628" y="3100122"/>
            <a:ext cx="5026973" cy="399954"/>
          </a:xfrm>
          <a:prstGeom prst="rect">
            <a:avLst/>
          </a:prstGeom>
          <a:noFill/>
        </p:spPr>
        <p:txBody>
          <a:bodyPr wrap="square" rtlCol="0">
            <a:spAutoFit/>
          </a:bodyPr>
          <a:lstStyle/>
          <a:p>
            <a:pPr marL="171381" indent="-171381">
              <a:buFont typeface="Arial" panose="020B0604020202020204" pitchFamily="34" charset="0"/>
              <a:buChar char="•"/>
            </a:pPr>
            <a:r>
              <a:rPr lang="zh-CN" altLang="en-US" sz="1000" dirty="0">
                <a:latin typeface="Arial"/>
                <a:ea typeface="微软雅黑"/>
              </a:rPr>
              <a:t>Long service path: </a:t>
            </a:r>
            <a:r>
              <a:rPr lang="en-US" altLang="zh-CN" sz="1000" dirty="0">
                <a:latin typeface="Arial"/>
                <a:ea typeface="微软雅黑"/>
              </a:rPr>
              <a:t>4</a:t>
            </a:r>
            <a:r>
              <a:rPr lang="zh-CN" altLang="en-US" sz="1000" dirty="0">
                <a:latin typeface="Arial"/>
                <a:ea typeface="微软雅黑"/>
              </a:rPr>
              <a:t> aggregation rings have 60 </a:t>
            </a:r>
            <a:r>
              <a:rPr lang="en-US" altLang="zh-CN" sz="1000" dirty="0">
                <a:latin typeface="Arial"/>
                <a:ea typeface="微软雅黑"/>
              </a:rPr>
              <a:t>NE</a:t>
            </a:r>
            <a:r>
              <a:rPr lang="zh-CN" altLang="en-US" sz="1000" dirty="0">
                <a:latin typeface="Arial"/>
                <a:ea typeface="微软雅黑"/>
              </a:rPr>
              <a:t> on average, and 52 access rings have </a:t>
            </a:r>
            <a:r>
              <a:rPr lang="en-US" altLang="zh-CN" sz="1000" dirty="0">
                <a:latin typeface="Arial"/>
                <a:ea typeface="微软雅黑"/>
              </a:rPr>
              <a:t>8</a:t>
            </a:r>
            <a:r>
              <a:rPr lang="zh-CN" altLang="en-US" sz="1000" dirty="0">
                <a:latin typeface="Arial"/>
                <a:ea typeface="微软雅黑"/>
              </a:rPr>
              <a:t> </a:t>
            </a:r>
            <a:r>
              <a:rPr lang="en-US" altLang="zh-CN" sz="1000" dirty="0">
                <a:latin typeface="Arial"/>
                <a:ea typeface="微软雅黑"/>
              </a:rPr>
              <a:t>NE</a:t>
            </a:r>
            <a:r>
              <a:rPr lang="zh-CN" altLang="en-US" sz="1000" dirty="0">
                <a:latin typeface="Arial"/>
                <a:ea typeface="微软雅黑"/>
              </a:rPr>
              <a:t> on each ring. The service path is 17 hops on average.</a:t>
            </a:r>
          </a:p>
        </p:txBody>
      </p:sp>
      <p:sp>
        <p:nvSpPr>
          <p:cNvPr id="285" name="文本框 284">
            <a:extLst>
              <a:ext uri="{FF2B5EF4-FFF2-40B4-BE49-F238E27FC236}">
                <a16:creationId xmlns:a16="http://schemas.microsoft.com/office/drawing/2014/main" id="{FFBF9E00-1249-4A8F-A5C4-14A475DA986C}"/>
              </a:ext>
            </a:extLst>
          </p:cNvPr>
          <p:cNvSpPr txBox="1"/>
          <p:nvPr/>
        </p:nvSpPr>
        <p:spPr>
          <a:xfrm>
            <a:off x="333628" y="3487134"/>
            <a:ext cx="5026973" cy="246125"/>
          </a:xfrm>
          <a:prstGeom prst="rect">
            <a:avLst/>
          </a:prstGeom>
          <a:noFill/>
        </p:spPr>
        <p:txBody>
          <a:bodyPr wrap="square" rtlCol="0">
            <a:spAutoFit/>
          </a:bodyPr>
          <a:lstStyle/>
          <a:p>
            <a:pPr marL="171381" indent="-171381">
              <a:buFont typeface="Arial" panose="020B0604020202020204" pitchFamily="34" charset="0"/>
              <a:buChar char="•"/>
            </a:pPr>
            <a:r>
              <a:rPr lang="zh-CN" altLang="en-US" sz="1000" dirty="0">
                <a:latin typeface="Arial"/>
                <a:ea typeface="微软雅黑"/>
              </a:rPr>
              <a:t>High bandwidth utilization: 70% on average and over 90% in some cases</a:t>
            </a:r>
          </a:p>
        </p:txBody>
      </p:sp>
      <p:sp>
        <p:nvSpPr>
          <p:cNvPr id="286" name="文本框 285">
            <a:extLst>
              <a:ext uri="{FF2B5EF4-FFF2-40B4-BE49-F238E27FC236}">
                <a16:creationId xmlns:a16="http://schemas.microsoft.com/office/drawing/2014/main" id="{568826F1-7DF9-4F60-9374-AB4457CAC56D}"/>
              </a:ext>
            </a:extLst>
          </p:cNvPr>
          <p:cNvSpPr txBox="1"/>
          <p:nvPr/>
        </p:nvSpPr>
        <p:spPr>
          <a:xfrm>
            <a:off x="292680" y="4383305"/>
            <a:ext cx="1714327" cy="246125"/>
          </a:xfrm>
          <a:prstGeom prst="rect">
            <a:avLst/>
          </a:prstGeom>
          <a:noFill/>
        </p:spPr>
        <p:txBody>
          <a:bodyPr wrap="square" rtlCol="0">
            <a:spAutoFit/>
          </a:bodyPr>
          <a:lstStyle/>
          <a:p>
            <a:pPr algn="ctr"/>
            <a:r>
              <a:rPr lang="zh-CN" altLang="en-US" sz="1000" dirty="0">
                <a:latin typeface="Arial"/>
                <a:ea typeface="微软雅黑"/>
              </a:rPr>
              <a:t>Long service path</a:t>
            </a:r>
            <a:endParaRPr lang="en-US" altLang="zh-CN" sz="1000" dirty="0">
              <a:latin typeface="Arial"/>
              <a:ea typeface="微软雅黑"/>
            </a:endParaRPr>
          </a:p>
        </p:txBody>
      </p:sp>
      <p:sp>
        <p:nvSpPr>
          <p:cNvPr id="287" name="文本框 286">
            <a:extLst>
              <a:ext uri="{FF2B5EF4-FFF2-40B4-BE49-F238E27FC236}">
                <a16:creationId xmlns:a16="http://schemas.microsoft.com/office/drawing/2014/main" id="{159128F5-F4A4-45F1-85A6-F4CDA94B8984}"/>
              </a:ext>
            </a:extLst>
          </p:cNvPr>
          <p:cNvSpPr txBox="1"/>
          <p:nvPr/>
        </p:nvSpPr>
        <p:spPr>
          <a:xfrm>
            <a:off x="1668324" y="4383305"/>
            <a:ext cx="2419000" cy="246125"/>
          </a:xfrm>
          <a:prstGeom prst="rect">
            <a:avLst/>
          </a:prstGeom>
          <a:noFill/>
        </p:spPr>
        <p:txBody>
          <a:bodyPr wrap="square" rtlCol="0">
            <a:spAutoFit/>
          </a:bodyPr>
          <a:lstStyle/>
          <a:p>
            <a:pPr algn="ctr"/>
            <a:r>
              <a:rPr lang="zh-CN" altLang="en-US" sz="1000" dirty="0">
                <a:latin typeface="Arial"/>
                <a:ea typeface="微软雅黑"/>
              </a:rPr>
              <a:t>High bandwidth utilization</a:t>
            </a:r>
            <a:endParaRPr lang="en-US" altLang="zh-CN" sz="1000" dirty="0">
              <a:latin typeface="Arial"/>
              <a:ea typeface="微软雅黑"/>
            </a:endParaRPr>
          </a:p>
        </p:txBody>
      </p:sp>
      <p:sp>
        <p:nvSpPr>
          <p:cNvPr id="288" name="文本框 287">
            <a:extLst>
              <a:ext uri="{FF2B5EF4-FFF2-40B4-BE49-F238E27FC236}">
                <a16:creationId xmlns:a16="http://schemas.microsoft.com/office/drawing/2014/main" id="{1C5DD7DF-4D77-418F-8CF3-1C314DFD6CE4}"/>
              </a:ext>
            </a:extLst>
          </p:cNvPr>
          <p:cNvSpPr txBox="1"/>
          <p:nvPr/>
        </p:nvSpPr>
        <p:spPr>
          <a:xfrm>
            <a:off x="3501820" y="4383305"/>
            <a:ext cx="2275303" cy="246125"/>
          </a:xfrm>
          <a:prstGeom prst="rect">
            <a:avLst/>
          </a:prstGeom>
          <a:noFill/>
        </p:spPr>
        <p:txBody>
          <a:bodyPr wrap="square" rtlCol="0">
            <a:spAutoFit/>
          </a:bodyPr>
          <a:lstStyle/>
          <a:p>
            <a:pPr algn="ctr"/>
            <a:r>
              <a:rPr lang="en-US" altLang="zh-CN" sz="1000" dirty="0">
                <a:latin typeface="Arial"/>
                <a:ea typeface="微软雅黑"/>
              </a:rPr>
              <a:t>To much</a:t>
            </a:r>
            <a:r>
              <a:rPr lang="zh-CN" altLang="en-US" sz="1000" dirty="0">
                <a:latin typeface="Arial"/>
                <a:ea typeface="微软雅黑"/>
              </a:rPr>
              <a:t> microwave link</a:t>
            </a:r>
            <a:endParaRPr lang="en-US" altLang="zh-CN" sz="1000" dirty="0">
              <a:latin typeface="Arial"/>
              <a:ea typeface="微软雅黑"/>
            </a:endParaRPr>
          </a:p>
        </p:txBody>
      </p:sp>
      <p:sp>
        <p:nvSpPr>
          <p:cNvPr id="289" name="文本框 288">
            <a:extLst>
              <a:ext uri="{FF2B5EF4-FFF2-40B4-BE49-F238E27FC236}">
                <a16:creationId xmlns:a16="http://schemas.microsoft.com/office/drawing/2014/main" id="{F36F9945-9A3C-4C89-9005-42330F21612A}"/>
              </a:ext>
            </a:extLst>
          </p:cNvPr>
          <p:cNvSpPr txBox="1"/>
          <p:nvPr/>
        </p:nvSpPr>
        <p:spPr>
          <a:xfrm>
            <a:off x="52773" y="4856348"/>
            <a:ext cx="2191884" cy="861438"/>
          </a:xfrm>
          <a:prstGeom prst="rect">
            <a:avLst/>
          </a:prstGeom>
          <a:noFill/>
        </p:spPr>
        <p:txBody>
          <a:bodyPr wrap="square" rtlCol="0">
            <a:spAutoFit/>
          </a:bodyPr>
          <a:lstStyle/>
          <a:p>
            <a:pPr algn="ctr"/>
            <a:r>
              <a:rPr lang="en-US" altLang="zh-CN" sz="1000" dirty="0">
                <a:latin typeface="Arial"/>
                <a:ea typeface="微软雅黑"/>
              </a:rPr>
              <a:t>SRv6 packet carry path info</a:t>
            </a:r>
          </a:p>
          <a:p>
            <a:pPr algn="ctr"/>
            <a:r>
              <a:rPr lang="en-US" altLang="zh-CN" sz="1000" dirty="0">
                <a:latin typeface="Arial"/>
                <a:ea typeface="微软雅黑"/>
              </a:rPr>
              <a:t>Bandwidth usage definitely increases with SRv6.</a:t>
            </a:r>
          </a:p>
          <a:p>
            <a:pPr algn="ctr"/>
            <a:r>
              <a:rPr lang="zh-CN" altLang="en-US" sz="1000" dirty="0">
                <a:latin typeface="Arial"/>
                <a:ea typeface="微软雅黑"/>
              </a:rPr>
              <a:t>The longer the path </a:t>
            </a:r>
            <a:endParaRPr lang="en-US" altLang="zh-CN" sz="1000" dirty="0">
              <a:latin typeface="Arial"/>
              <a:ea typeface="微软雅黑"/>
            </a:endParaRPr>
          </a:p>
          <a:p>
            <a:pPr algn="ctr"/>
            <a:r>
              <a:rPr lang="zh-CN" altLang="en-US" sz="1000" dirty="0">
                <a:latin typeface="Arial"/>
                <a:ea typeface="微软雅黑"/>
              </a:rPr>
              <a:t>the larger the packet size</a:t>
            </a:r>
            <a:endParaRPr lang="en-US" altLang="zh-CN" sz="1000" dirty="0">
              <a:latin typeface="Arial"/>
              <a:ea typeface="微软雅黑"/>
            </a:endParaRPr>
          </a:p>
        </p:txBody>
      </p:sp>
      <p:sp>
        <p:nvSpPr>
          <p:cNvPr id="290" name="文本框 289">
            <a:extLst>
              <a:ext uri="{FF2B5EF4-FFF2-40B4-BE49-F238E27FC236}">
                <a16:creationId xmlns:a16="http://schemas.microsoft.com/office/drawing/2014/main" id="{2A91A1D7-434A-4E3A-9E07-0E87B6E359CA}"/>
              </a:ext>
            </a:extLst>
          </p:cNvPr>
          <p:cNvSpPr txBox="1"/>
          <p:nvPr/>
        </p:nvSpPr>
        <p:spPr>
          <a:xfrm>
            <a:off x="3759857" y="4856348"/>
            <a:ext cx="1796139" cy="399954"/>
          </a:xfrm>
          <a:prstGeom prst="rect">
            <a:avLst/>
          </a:prstGeom>
          <a:noFill/>
        </p:spPr>
        <p:txBody>
          <a:bodyPr wrap="square" rtlCol="0">
            <a:spAutoFit/>
          </a:bodyPr>
          <a:lstStyle/>
          <a:p>
            <a:pPr algn="ctr"/>
            <a:r>
              <a:rPr lang="zh-CN" altLang="en-US" sz="1000" dirty="0">
                <a:latin typeface="Arial"/>
                <a:ea typeface="微软雅黑"/>
              </a:rPr>
              <a:t>The available bandwidth resources</a:t>
            </a:r>
            <a:r>
              <a:rPr lang="en-US" altLang="zh-CN" sz="1000" dirty="0">
                <a:latin typeface="Arial"/>
                <a:ea typeface="微软雅黑"/>
              </a:rPr>
              <a:t> is insufficient</a:t>
            </a:r>
            <a:endParaRPr lang="zh-CN" altLang="en-US" sz="1000" dirty="0">
              <a:latin typeface="Arial"/>
              <a:ea typeface="微软雅黑"/>
            </a:endParaRPr>
          </a:p>
        </p:txBody>
      </p:sp>
      <p:sp>
        <p:nvSpPr>
          <p:cNvPr id="291" name="文本框 290">
            <a:extLst>
              <a:ext uri="{FF2B5EF4-FFF2-40B4-BE49-F238E27FC236}">
                <a16:creationId xmlns:a16="http://schemas.microsoft.com/office/drawing/2014/main" id="{19E10E98-E37A-4FB9-9078-2A54B6F9AD26}"/>
              </a:ext>
            </a:extLst>
          </p:cNvPr>
          <p:cNvSpPr txBox="1"/>
          <p:nvPr/>
        </p:nvSpPr>
        <p:spPr>
          <a:xfrm>
            <a:off x="2018602" y="4856348"/>
            <a:ext cx="1796139" cy="553782"/>
          </a:xfrm>
          <a:prstGeom prst="rect">
            <a:avLst/>
          </a:prstGeom>
          <a:noFill/>
        </p:spPr>
        <p:txBody>
          <a:bodyPr wrap="square" rtlCol="0">
            <a:spAutoFit/>
          </a:bodyPr>
          <a:lstStyle/>
          <a:p>
            <a:pPr algn="ctr"/>
            <a:r>
              <a:rPr lang="zh-CN" altLang="en-US" sz="1000" dirty="0">
                <a:latin typeface="Arial"/>
                <a:ea typeface="微软雅黑"/>
              </a:rPr>
              <a:t>High risk of rash cutover</a:t>
            </a:r>
            <a:endParaRPr lang="en-US" altLang="zh-CN" sz="1000" dirty="0">
              <a:latin typeface="Arial"/>
              <a:ea typeface="微软雅黑"/>
            </a:endParaRPr>
          </a:p>
          <a:p>
            <a:pPr algn="ctr"/>
            <a:r>
              <a:rPr lang="zh-CN" altLang="en-US" sz="1000" dirty="0">
                <a:latin typeface="Arial"/>
                <a:ea typeface="微软雅黑"/>
              </a:rPr>
              <a:t>Large investment in network expansion </a:t>
            </a:r>
            <a:r>
              <a:rPr lang="en-US" altLang="zh-CN" sz="1000" dirty="0">
                <a:latin typeface="Arial"/>
                <a:ea typeface="微软雅黑"/>
              </a:rPr>
              <a:t>unaccepted</a:t>
            </a:r>
          </a:p>
        </p:txBody>
      </p:sp>
      <p:sp>
        <p:nvSpPr>
          <p:cNvPr id="292" name="文本框 291">
            <a:extLst>
              <a:ext uri="{FF2B5EF4-FFF2-40B4-BE49-F238E27FC236}">
                <a16:creationId xmlns:a16="http://schemas.microsoft.com/office/drawing/2014/main" id="{EDA4D6E3-56C9-49F5-9C01-B3858F970557}"/>
              </a:ext>
            </a:extLst>
          </p:cNvPr>
          <p:cNvSpPr txBox="1"/>
          <p:nvPr/>
        </p:nvSpPr>
        <p:spPr>
          <a:xfrm>
            <a:off x="1101973" y="5965684"/>
            <a:ext cx="3760349" cy="399954"/>
          </a:xfrm>
          <a:prstGeom prst="rect">
            <a:avLst/>
          </a:prstGeom>
          <a:noFill/>
        </p:spPr>
        <p:txBody>
          <a:bodyPr wrap="square" rtlCol="0">
            <a:spAutoFit/>
          </a:bodyPr>
          <a:lstStyle/>
          <a:p>
            <a:pPr algn="ctr"/>
            <a:r>
              <a:rPr lang="en-US" altLang="zh-CN" sz="1000" dirty="0">
                <a:latin typeface="Arial"/>
                <a:ea typeface="微软雅黑"/>
              </a:rPr>
              <a:t>C</a:t>
            </a:r>
            <a:r>
              <a:rPr lang="zh-CN" altLang="en-US" sz="1000" dirty="0">
                <a:latin typeface="Arial"/>
                <a:ea typeface="微软雅黑"/>
              </a:rPr>
              <a:t>hallenge</a:t>
            </a:r>
            <a:r>
              <a:rPr lang="en-US" altLang="zh-CN" sz="1000" dirty="0">
                <a:latin typeface="Arial"/>
                <a:ea typeface="微软雅黑"/>
              </a:rPr>
              <a:t>:</a:t>
            </a:r>
            <a:r>
              <a:rPr lang="zh-CN" altLang="en-US" sz="1000" dirty="0">
                <a:latin typeface="Arial"/>
                <a:ea typeface="微软雅黑"/>
              </a:rPr>
              <a:t> How to ensure smooth SRv6 cutover without network-wide capacity expansion?</a:t>
            </a:r>
            <a:endParaRPr lang="en-US" altLang="zh-CN" sz="1000" dirty="0">
              <a:latin typeface="Arial"/>
              <a:ea typeface="微软雅黑"/>
            </a:endParaRPr>
          </a:p>
        </p:txBody>
      </p:sp>
      <p:sp>
        <p:nvSpPr>
          <p:cNvPr id="293" name="右箭头 298">
            <a:extLst>
              <a:ext uri="{FF2B5EF4-FFF2-40B4-BE49-F238E27FC236}">
                <a16:creationId xmlns:a16="http://schemas.microsoft.com/office/drawing/2014/main" id="{C25EB77B-60E8-4FEA-A841-85E776FB39C4}"/>
              </a:ext>
            </a:extLst>
          </p:cNvPr>
          <p:cNvSpPr/>
          <p:nvPr/>
        </p:nvSpPr>
        <p:spPr bwMode="auto">
          <a:xfrm rot="5400000">
            <a:off x="2812742" y="4123680"/>
            <a:ext cx="307657" cy="3384612"/>
          </a:xfrm>
          <a:prstGeom prst="rightArrow">
            <a:avLst/>
          </a:prstGeom>
          <a:gradFill flip="none" rotWithShape="1">
            <a:gsLst>
              <a:gs pos="46000">
                <a:sysClr val="windowText" lastClr="000000">
                  <a:lumMod val="85000"/>
                  <a:lumOff val="15000"/>
                  <a:alpha val="20000"/>
                </a:sysClr>
              </a:gs>
              <a:gs pos="96000">
                <a:srgbClr val="E7E6E6">
                  <a:lumMod val="50000"/>
                  <a:alpha val="61000"/>
                </a:srgbClr>
              </a:gs>
            </a:gsLst>
            <a:lin ang="5400000" scaled="1"/>
            <a:tileRect/>
          </a:gradFill>
          <a:ln w="12700" cap="flat" cmpd="sng" algn="ctr">
            <a:noFill/>
            <a:prstDash val="solid"/>
            <a:miter lim="800000"/>
          </a:ln>
          <a:effectLst/>
        </p:spPr>
        <p:txBody>
          <a:bodyPr wrap="square" anchor="ctr">
            <a:noAutofit/>
          </a:bodyPr>
          <a:lstStyle/>
          <a:p>
            <a:pPr algn="ctr" defTabSz="912922" fontAlgn="ctr"/>
            <a:endParaRPr lang="en-US" altLang="zh-CN" sz="1400" kern="0" dirty="0">
              <a:latin typeface="Arial" panose="020B0604020202020204" pitchFamily="34" charset="0"/>
              <a:ea typeface="黑体" panose="02010609060101010101" pitchFamily="49" charset="-122"/>
              <a:cs typeface="Arial" panose="020B0604020202020204" pitchFamily="34" charset="0"/>
            </a:endParaRPr>
          </a:p>
        </p:txBody>
      </p:sp>
      <p:sp>
        <p:nvSpPr>
          <p:cNvPr id="294" name="右箭头 298">
            <a:extLst>
              <a:ext uri="{FF2B5EF4-FFF2-40B4-BE49-F238E27FC236}">
                <a16:creationId xmlns:a16="http://schemas.microsoft.com/office/drawing/2014/main" id="{80CB50F2-ACB2-4DD4-9DC7-87AF319B5535}"/>
              </a:ext>
            </a:extLst>
          </p:cNvPr>
          <p:cNvSpPr/>
          <p:nvPr/>
        </p:nvSpPr>
        <p:spPr bwMode="auto">
          <a:xfrm rot="5400000">
            <a:off x="1043467" y="4572158"/>
            <a:ext cx="239999" cy="473106"/>
          </a:xfrm>
          <a:prstGeom prst="rightArrow">
            <a:avLst/>
          </a:prstGeom>
          <a:gradFill flip="none" rotWithShape="1">
            <a:gsLst>
              <a:gs pos="0">
                <a:schemeClr val="accent6">
                  <a:lumMod val="5000"/>
                  <a:lumOff val="95000"/>
                  <a:alpha val="94000"/>
                </a:schemeClr>
              </a:gs>
              <a:gs pos="27000">
                <a:schemeClr val="accent6">
                  <a:lumMod val="45000"/>
                  <a:lumOff val="55000"/>
                </a:schemeClr>
              </a:gs>
              <a:gs pos="58000">
                <a:schemeClr val="accent6">
                  <a:lumMod val="45000"/>
                  <a:lumOff val="55000"/>
                </a:schemeClr>
              </a:gs>
              <a:gs pos="96000">
                <a:schemeClr val="accent6">
                  <a:lumMod val="30000"/>
                  <a:lumOff val="70000"/>
                </a:schemeClr>
              </a:gs>
            </a:gsLst>
            <a:lin ang="5400000" scaled="1"/>
            <a:tileRect/>
          </a:gradFill>
          <a:ln w="12700" cap="flat" cmpd="sng" algn="ctr">
            <a:noFill/>
            <a:prstDash val="solid"/>
            <a:miter lim="800000"/>
          </a:ln>
          <a:effectLst/>
        </p:spPr>
        <p:txBody>
          <a:bodyPr wrap="square" anchor="ctr">
            <a:noAutofit/>
          </a:bodyPr>
          <a:lstStyle/>
          <a:p>
            <a:pPr algn="ctr" defTabSz="912922" fontAlgn="ctr"/>
            <a:endParaRPr lang="en-US" altLang="zh-CN" sz="1400" kern="0" dirty="0">
              <a:latin typeface="Arial" panose="020B0604020202020204" pitchFamily="34" charset="0"/>
              <a:ea typeface="黑体" panose="02010609060101010101" pitchFamily="49" charset="-122"/>
              <a:cs typeface="Arial" panose="020B0604020202020204" pitchFamily="34" charset="0"/>
            </a:endParaRPr>
          </a:p>
        </p:txBody>
      </p:sp>
      <p:sp>
        <p:nvSpPr>
          <p:cNvPr id="295" name="右箭头 298">
            <a:extLst>
              <a:ext uri="{FF2B5EF4-FFF2-40B4-BE49-F238E27FC236}">
                <a16:creationId xmlns:a16="http://schemas.microsoft.com/office/drawing/2014/main" id="{39954D82-C6AD-4DB0-9875-EF26869FF786}"/>
              </a:ext>
            </a:extLst>
          </p:cNvPr>
          <p:cNvSpPr/>
          <p:nvPr/>
        </p:nvSpPr>
        <p:spPr bwMode="auto">
          <a:xfrm rot="5400000">
            <a:off x="2797166" y="4572158"/>
            <a:ext cx="239999" cy="473106"/>
          </a:xfrm>
          <a:prstGeom prst="rightArrow">
            <a:avLst/>
          </a:prstGeom>
          <a:gradFill flip="none" rotWithShape="1">
            <a:gsLst>
              <a:gs pos="0">
                <a:schemeClr val="accent6">
                  <a:lumMod val="5000"/>
                  <a:lumOff val="95000"/>
                  <a:alpha val="94000"/>
                </a:schemeClr>
              </a:gs>
              <a:gs pos="27000">
                <a:schemeClr val="accent6">
                  <a:lumMod val="45000"/>
                  <a:lumOff val="55000"/>
                </a:schemeClr>
              </a:gs>
              <a:gs pos="58000">
                <a:schemeClr val="accent6">
                  <a:lumMod val="45000"/>
                  <a:lumOff val="55000"/>
                </a:schemeClr>
              </a:gs>
              <a:gs pos="96000">
                <a:schemeClr val="accent6">
                  <a:lumMod val="30000"/>
                  <a:lumOff val="70000"/>
                </a:schemeClr>
              </a:gs>
            </a:gsLst>
            <a:lin ang="5400000" scaled="1"/>
            <a:tileRect/>
          </a:gradFill>
          <a:ln w="12700" cap="flat" cmpd="sng" algn="ctr">
            <a:noFill/>
            <a:prstDash val="solid"/>
            <a:miter lim="800000"/>
          </a:ln>
          <a:effectLst/>
        </p:spPr>
        <p:txBody>
          <a:bodyPr wrap="square" anchor="ctr">
            <a:noAutofit/>
          </a:bodyPr>
          <a:lstStyle/>
          <a:p>
            <a:pPr algn="ctr" defTabSz="912922" fontAlgn="ctr"/>
            <a:endParaRPr lang="en-US" altLang="zh-CN" sz="1400" kern="0" dirty="0">
              <a:latin typeface="Arial" panose="020B0604020202020204" pitchFamily="34" charset="0"/>
              <a:ea typeface="黑体" panose="02010609060101010101" pitchFamily="49" charset="-122"/>
              <a:cs typeface="Arial" panose="020B0604020202020204" pitchFamily="34" charset="0"/>
            </a:endParaRPr>
          </a:p>
        </p:txBody>
      </p:sp>
      <p:sp>
        <p:nvSpPr>
          <p:cNvPr id="296" name="右箭头 298">
            <a:extLst>
              <a:ext uri="{FF2B5EF4-FFF2-40B4-BE49-F238E27FC236}">
                <a16:creationId xmlns:a16="http://schemas.microsoft.com/office/drawing/2014/main" id="{12CF5709-209F-4393-B1F6-A97958539665}"/>
              </a:ext>
            </a:extLst>
          </p:cNvPr>
          <p:cNvSpPr/>
          <p:nvPr/>
        </p:nvSpPr>
        <p:spPr bwMode="auto">
          <a:xfrm rot="5400000">
            <a:off x="4534904" y="4572158"/>
            <a:ext cx="239999" cy="473106"/>
          </a:xfrm>
          <a:prstGeom prst="rightArrow">
            <a:avLst/>
          </a:prstGeom>
          <a:gradFill flip="none" rotWithShape="1">
            <a:gsLst>
              <a:gs pos="0">
                <a:schemeClr val="accent6">
                  <a:lumMod val="5000"/>
                  <a:lumOff val="95000"/>
                  <a:alpha val="94000"/>
                </a:schemeClr>
              </a:gs>
              <a:gs pos="27000">
                <a:schemeClr val="accent6">
                  <a:lumMod val="45000"/>
                  <a:lumOff val="55000"/>
                </a:schemeClr>
              </a:gs>
              <a:gs pos="58000">
                <a:schemeClr val="accent6">
                  <a:lumMod val="45000"/>
                  <a:lumOff val="55000"/>
                </a:schemeClr>
              </a:gs>
              <a:gs pos="96000">
                <a:schemeClr val="accent6">
                  <a:lumMod val="30000"/>
                  <a:lumOff val="70000"/>
                </a:schemeClr>
              </a:gs>
            </a:gsLst>
            <a:lin ang="5400000" scaled="1"/>
            <a:tileRect/>
          </a:gradFill>
          <a:ln w="12700" cap="flat" cmpd="sng" algn="ctr">
            <a:noFill/>
            <a:prstDash val="solid"/>
            <a:miter lim="800000"/>
          </a:ln>
          <a:effectLst/>
        </p:spPr>
        <p:txBody>
          <a:bodyPr wrap="square" anchor="ctr">
            <a:noAutofit/>
          </a:bodyPr>
          <a:lstStyle/>
          <a:p>
            <a:pPr algn="ctr" defTabSz="912922" fontAlgn="ctr"/>
            <a:endParaRPr lang="en-US" altLang="zh-CN" sz="1400" kern="0" dirty="0">
              <a:latin typeface="Arial" panose="020B0604020202020204" pitchFamily="34" charset="0"/>
              <a:ea typeface="黑体" panose="02010609060101010101" pitchFamily="49" charset="-122"/>
              <a:cs typeface="Arial" panose="020B0604020202020204" pitchFamily="34" charset="0"/>
            </a:endParaRPr>
          </a:p>
        </p:txBody>
      </p:sp>
      <p:sp>
        <p:nvSpPr>
          <p:cNvPr id="297" name="文本占位符 1">
            <a:extLst>
              <a:ext uri="{FF2B5EF4-FFF2-40B4-BE49-F238E27FC236}">
                <a16:creationId xmlns:a16="http://schemas.microsoft.com/office/drawing/2014/main" id="{14C2D3C2-7EB0-44ED-88C2-617A5C2643F3}"/>
              </a:ext>
            </a:extLst>
          </p:cNvPr>
          <p:cNvSpPr txBox="1">
            <a:spLocks/>
          </p:cNvSpPr>
          <p:nvPr/>
        </p:nvSpPr>
        <p:spPr>
          <a:xfrm>
            <a:off x="6056896" y="931721"/>
            <a:ext cx="5562616" cy="371835"/>
          </a:xfrm>
          <a:prstGeom prst="rect">
            <a:avLst/>
          </a:prstGeom>
        </p:spPr>
        <p:txBody>
          <a:bodyPr anchor="ctr" anchorCtr="0"/>
          <a:lstStyle>
            <a:lvl1pPr marL="0" indent="0" algn="l" defTabSz="914400" rtl="0" eaLnBrk="1" fontAlgn="auto" latinLnBrk="0" hangingPunct="1">
              <a:lnSpc>
                <a:spcPct val="100000"/>
              </a:lnSpc>
              <a:spcBef>
                <a:spcPts val="0"/>
              </a:spcBef>
              <a:spcAft>
                <a:spcPts val="1000"/>
              </a:spcAft>
              <a:buFontTx/>
              <a:buNone/>
              <a:defRPr sz="4000" b="1" u="none" strike="noStrike" kern="1200" cap="none" spc="150" normalizeH="0" baseline="0">
                <a:solidFill>
                  <a:schemeClr val="bg1"/>
                </a:solidFill>
                <a:uFillTx/>
                <a:latin typeface="微软雅黑" panose="020B0503020204020204" charset="-122"/>
                <a:ea typeface="微软雅黑" panose="020B0503020204020204" charset="-122"/>
                <a:cs typeface="Arial" panose="020B0604020202020204" pitchFamily="34" charset="0"/>
              </a:defRPr>
            </a:lvl1pPr>
            <a:lvl2pPr marL="384175" indent="0" algn="l" defTabSz="914400" rtl="0" eaLnBrk="1" fontAlgn="auto" latinLnBrk="0" hangingPunct="1">
              <a:lnSpc>
                <a:spcPct val="120000"/>
              </a:lnSpc>
              <a:spcBef>
                <a:spcPts val="0"/>
              </a:spcBef>
              <a:spcAft>
                <a:spcPts val="600"/>
              </a:spcAft>
              <a:buFontTx/>
              <a:buNone/>
              <a:tabLst>
                <a:tab pos="1609725" algn="l"/>
                <a:tab pos="1609725" algn="l"/>
                <a:tab pos="1609725" algn="l"/>
                <a:tab pos="1609725" algn="l"/>
              </a:tabLst>
              <a:defRPr sz="1600" u="none" strike="noStrike" kern="1200" cap="none" spc="150" normalizeH="0" baseline="0">
                <a:solidFill>
                  <a:schemeClr val="bg1"/>
                </a:solidFill>
                <a:uFillTx/>
                <a:latin typeface="+mn-lt"/>
                <a:ea typeface="+mn-ea"/>
                <a:cs typeface="+mn-cs"/>
              </a:defRPr>
            </a:lvl2pPr>
            <a:lvl3pPr marL="767080" indent="0" algn="l" defTabSz="914400" rtl="0" eaLnBrk="1" fontAlgn="auto" latinLnBrk="0" hangingPunct="1">
              <a:lnSpc>
                <a:spcPct val="120000"/>
              </a:lnSpc>
              <a:spcBef>
                <a:spcPts val="0"/>
              </a:spcBef>
              <a:spcAft>
                <a:spcPts val="600"/>
              </a:spcAft>
              <a:buFontTx/>
              <a:buNone/>
              <a:defRPr sz="1600" u="none" strike="noStrike" kern="1200" cap="none" spc="150" normalizeH="0" baseline="0">
                <a:solidFill>
                  <a:schemeClr val="bg1"/>
                </a:solidFill>
                <a:uFillTx/>
                <a:latin typeface="+mn-lt"/>
                <a:ea typeface="+mn-ea"/>
                <a:cs typeface="+mn-cs"/>
              </a:defRPr>
            </a:lvl3pPr>
            <a:lvl4pPr marL="1151890" indent="0" algn="l" defTabSz="914400" rtl="0" eaLnBrk="1" fontAlgn="auto" latinLnBrk="0" hangingPunct="1">
              <a:lnSpc>
                <a:spcPct val="120000"/>
              </a:lnSpc>
              <a:spcBef>
                <a:spcPts val="0"/>
              </a:spcBef>
              <a:spcAft>
                <a:spcPts val="300"/>
              </a:spcAft>
              <a:buFontTx/>
              <a:buNone/>
              <a:defRPr sz="1400" u="none" strike="noStrike" kern="1200" cap="none" spc="150" normalizeH="0" baseline="0">
                <a:solidFill>
                  <a:schemeClr val="bg1"/>
                </a:solidFill>
                <a:uFillTx/>
                <a:latin typeface="+mn-lt"/>
                <a:ea typeface="+mn-ea"/>
                <a:cs typeface="+mn-cs"/>
              </a:defRPr>
            </a:lvl4pPr>
            <a:lvl5pPr marL="1536065" indent="0" algn="l" defTabSz="914400" rtl="0" eaLnBrk="1" fontAlgn="auto" latinLnBrk="0" hangingPunct="1">
              <a:lnSpc>
                <a:spcPct val="120000"/>
              </a:lnSpc>
              <a:spcBef>
                <a:spcPts val="0"/>
              </a:spcBef>
              <a:spcAft>
                <a:spcPts val="300"/>
              </a:spcAft>
              <a:buFontTx/>
              <a:buNone/>
              <a:defRPr sz="1400" u="none" strike="noStrike" kern="1200" cap="none" spc="150" normalizeH="0" baseline="0">
                <a:solidFill>
                  <a:schemeClr val="bg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spcAft>
                <a:spcPts val="0"/>
              </a:spcAft>
              <a:defRPr/>
            </a:pPr>
            <a:r>
              <a:rPr lang="en-US" altLang="zh-CN" sz="1399" kern="0" spc="0" dirty="0">
                <a:solidFill>
                  <a:schemeClr val="tx1"/>
                </a:solidFill>
                <a:latin typeface="Huawei Sans" panose="020C0503030203020204"/>
                <a:ea typeface="+mn-ea"/>
                <a:cs typeface="Arial"/>
              </a:rPr>
              <a:t>GSRv6+SDN+precise expansion</a:t>
            </a:r>
          </a:p>
          <a:p>
            <a:pPr algn="ctr">
              <a:lnSpc>
                <a:spcPct val="120000"/>
              </a:lnSpc>
              <a:spcAft>
                <a:spcPts val="0"/>
              </a:spcAft>
              <a:defRPr/>
            </a:pPr>
            <a:r>
              <a:rPr lang="en-US" altLang="zh-CN" sz="1399" kern="0" spc="0" dirty="0">
                <a:solidFill>
                  <a:schemeClr val="tx1"/>
                </a:solidFill>
                <a:latin typeface="Huawei Sans" panose="020C0503030203020204"/>
                <a:ea typeface="+mn-ea"/>
                <a:cs typeface="Arial"/>
              </a:rPr>
              <a:t> supports SRv6 successfully deployed</a:t>
            </a:r>
          </a:p>
        </p:txBody>
      </p:sp>
      <p:sp>
        <p:nvSpPr>
          <p:cNvPr id="298" name="文本框 297">
            <a:extLst>
              <a:ext uri="{FF2B5EF4-FFF2-40B4-BE49-F238E27FC236}">
                <a16:creationId xmlns:a16="http://schemas.microsoft.com/office/drawing/2014/main" id="{F9A30D7E-880B-4521-9D5A-BCD0413F4453}"/>
              </a:ext>
            </a:extLst>
          </p:cNvPr>
          <p:cNvSpPr txBox="1"/>
          <p:nvPr/>
        </p:nvSpPr>
        <p:spPr>
          <a:xfrm>
            <a:off x="7523357" y="2974062"/>
            <a:ext cx="1919890" cy="553782"/>
          </a:xfrm>
          <a:prstGeom prst="rect">
            <a:avLst/>
          </a:prstGeom>
          <a:noFill/>
        </p:spPr>
        <p:txBody>
          <a:bodyPr wrap="square" rtlCol="0">
            <a:spAutoFit/>
          </a:bodyPr>
          <a:lstStyle/>
          <a:p>
            <a:pPr algn="ctr">
              <a:defRPr/>
            </a:pPr>
            <a:r>
              <a:rPr lang="zh-CN" altLang="en-US" sz="1000" dirty="0">
                <a:latin typeface="Arial"/>
                <a:ea typeface="微软雅黑"/>
              </a:rPr>
              <a:t>Measure 2: Identify network bottlenecks and perform precise expansion.</a:t>
            </a:r>
            <a:endParaRPr lang="en-US" altLang="zh-CN" sz="1000" dirty="0">
              <a:latin typeface="Arial"/>
              <a:ea typeface="微软雅黑"/>
            </a:endParaRPr>
          </a:p>
        </p:txBody>
      </p:sp>
      <p:sp>
        <p:nvSpPr>
          <p:cNvPr id="299" name="文本框 298">
            <a:extLst>
              <a:ext uri="{FF2B5EF4-FFF2-40B4-BE49-F238E27FC236}">
                <a16:creationId xmlns:a16="http://schemas.microsoft.com/office/drawing/2014/main" id="{773CE1F0-A364-4647-8548-8987CC11CCFB}"/>
              </a:ext>
            </a:extLst>
          </p:cNvPr>
          <p:cNvSpPr txBox="1"/>
          <p:nvPr/>
        </p:nvSpPr>
        <p:spPr>
          <a:xfrm>
            <a:off x="9611913" y="2921991"/>
            <a:ext cx="2330306" cy="553782"/>
          </a:xfrm>
          <a:prstGeom prst="rect">
            <a:avLst/>
          </a:prstGeom>
          <a:noFill/>
        </p:spPr>
        <p:txBody>
          <a:bodyPr wrap="square" rtlCol="0">
            <a:spAutoFit/>
          </a:bodyPr>
          <a:lstStyle/>
          <a:p>
            <a:pPr algn="ctr">
              <a:defRPr/>
            </a:pPr>
            <a:r>
              <a:rPr lang="zh-CN" altLang="en-US" sz="1000" dirty="0">
                <a:latin typeface="Arial"/>
                <a:ea typeface="微软雅黑"/>
              </a:rPr>
              <a:t>Measure 3: SRv6 Based SDN UC</a:t>
            </a:r>
          </a:p>
          <a:p>
            <a:pPr algn="ctr">
              <a:defRPr/>
            </a:pPr>
            <a:r>
              <a:rPr lang="zh-CN" altLang="en-US" sz="1000" dirty="0">
                <a:latin typeface="Arial"/>
                <a:ea typeface="微软雅黑"/>
              </a:rPr>
              <a:t>Real-time automatic optimization </a:t>
            </a:r>
            <a:endParaRPr lang="en-US" altLang="zh-CN" sz="1000" dirty="0">
              <a:latin typeface="Arial"/>
              <a:ea typeface="微软雅黑"/>
            </a:endParaRPr>
          </a:p>
          <a:p>
            <a:pPr algn="ctr">
              <a:defRPr/>
            </a:pPr>
            <a:r>
              <a:rPr lang="zh-CN" altLang="en-US" sz="1000" dirty="0">
                <a:latin typeface="Arial"/>
                <a:ea typeface="微软雅黑"/>
              </a:rPr>
              <a:t>ensuring optimal paths at any time</a:t>
            </a:r>
            <a:endParaRPr lang="en-US" altLang="zh-CN" sz="1000" dirty="0">
              <a:latin typeface="Arial"/>
              <a:ea typeface="微软雅黑"/>
            </a:endParaRPr>
          </a:p>
        </p:txBody>
      </p:sp>
      <p:sp>
        <p:nvSpPr>
          <p:cNvPr id="2" name="文本框 1">
            <a:extLst>
              <a:ext uri="{FF2B5EF4-FFF2-40B4-BE49-F238E27FC236}">
                <a16:creationId xmlns:a16="http://schemas.microsoft.com/office/drawing/2014/main" id="{CFBFE513-EC76-4365-BFA3-F025758904E6}"/>
              </a:ext>
            </a:extLst>
          </p:cNvPr>
          <p:cNvSpPr txBox="1"/>
          <p:nvPr/>
        </p:nvSpPr>
        <p:spPr>
          <a:xfrm>
            <a:off x="6011951" y="2099534"/>
            <a:ext cx="1102955" cy="480200"/>
          </a:xfrm>
          <a:prstGeom prst="rect">
            <a:avLst/>
          </a:prstGeom>
          <a:noFill/>
        </p:spPr>
        <p:txBody>
          <a:bodyPr wrap="square" rtlCol="0">
            <a:spAutoFit/>
          </a:bodyPr>
          <a:lstStyle/>
          <a:p>
            <a:pPr>
              <a:lnSpc>
                <a:spcPts val="3439"/>
              </a:lnSpc>
            </a:pPr>
            <a:r>
              <a:rPr lang="en-US" altLang="zh-CN" sz="1999" dirty="0">
                <a:latin typeface="Microsoft YaHei" panose="020B0503020204020204" pitchFamily="34" charset="-122"/>
                <a:ea typeface="Microsoft YaHei" panose="020B0503020204020204" pitchFamily="34" charset="-122"/>
              </a:rPr>
              <a:t>GSRv6</a:t>
            </a:r>
            <a:endParaRPr lang="zh-CN" altLang="en-US" sz="1999"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636813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stretch>
            <a:fillRect/>
          </a:stretch>
        </p:blipFill>
        <p:spPr>
          <a:xfrm>
            <a:off x="6671841" y="1010854"/>
            <a:ext cx="5305167" cy="4799242"/>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sp>
        <p:nvSpPr>
          <p:cNvPr id="5" name="内容占位符 5"/>
          <p:cNvSpPr txBox="1">
            <a:spLocks/>
          </p:cNvSpPr>
          <p:nvPr/>
        </p:nvSpPr>
        <p:spPr>
          <a:xfrm>
            <a:off x="49691" y="1010853"/>
            <a:ext cx="6430203" cy="4799243"/>
          </a:xfrm>
          <a:prstGeom prst="rect">
            <a:avLst/>
          </a:prstGeom>
        </p:spPr>
        <p:txBody>
          <a:bodyPr vert="horz" lIns="121872" tIns="60936" rIns="121872" bIns="60936"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en-US" altLang="en-US" sz="2666" dirty="0">
                <a:solidFill>
                  <a:prstClr val="black"/>
                </a:solidFill>
                <a:latin typeface="Calibri"/>
              </a:rPr>
              <a:t>    IETF SPRING WG</a:t>
            </a:r>
          </a:p>
          <a:p>
            <a:pPr lvl="1">
              <a:defRPr/>
            </a:pPr>
            <a:r>
              <a:rPr lang="en-US" altLang="en-US" sz="1599" dirty="0">
                <a:solidFill>
                  <a:srgbClr val="000000"/>
                </a:solidFill>
                <a:latin typeface="Arial Unicode MS" panose="020B0604020202020204" pitchFamily="34" charset="-122"/>
              </a:rPr>
              <a:t>draft-ietf-spring-srv6-srh-compression(C-SID) is adopted.</a:t>
            </a:r>
            <a:endParaRPr lang="en-US" altLang="zh-CN" sz="1599" dirty="0">
              <a:solidFill>
                <a:srgbClr val="000000"/>
              </a:solidFill>
              <a:latin typeface="Arial Unicode MS" panose="020B0604020202020204" pitchFamily="34" charset="-122"/>
              <a:ea typeface="宋体" panose="02010600030101010101" pitchFamily="2" charset="-122"/>
            </a:endParaRPr>
          </a:p>
          <a:p>
            <a:pPr lvl="1">
              <a:defRPr/>
            </a:pPr>
            <a:endParaRPr lang="en-US" sz="1599" dirty="0">
              <a:solidFill>
                <a:srgbClr val="000000"/>
              </a:solidFill>
              <a:latin typeface="Arial Unicode MS" panose="020B0604020202020204" pitchFamily="34" charset="-122"/>
            </a:endParaRPr>
          </a:p>
          <a:p>
            <a:pPr lvl="1">
              <a:defRPr/>
            </a:pPr>
            <a:r>
              <a:rPr lang="en-US" sz="1599" dirty="0">
                <a:solidFill>
                  <a:srgbClr val="000000"/>
                </a:solidFill>
                <a:latin typeface="Arial Unicode MS" panose="020B0604020202020204" pitchFamily="34" charset="-122"/>
              </a:rPr>
              <a:t>C-SID draft defines flavors for the SR endpoint behaviors, which enable a compressed SRv6 Segment-List encoding in the Segment Routing Header (SRH).</a:t>
            </a:r>
          </a:p>
          <a:p>
            <a:pPr lvl="2">
              <a:defRPr/>
            </a:pPr>
            <a:r>
              <a:rPr lang="en-US" altLang="zh-CN" sz="1599" dirty="0">
                <a:solidFill>
                  <a:srgbClr val="000000"/>
                </a:solidFill>
                <a:latin typeface="Arial Unicode MS" panose="020B0604020202020204" pitchFamily="34" charset="-122"/>
                <a:ea typeface="宋体" panose="02010600030101010101" pitchFamily="2" charset="-122"/>
              </a:rPr>
              <a:t>Replace-C-SID Flavor </a:t>
            </a:r>
            <a:r>
              <a:rPr lang="en-US" altLang="zh-CN" sz="1599" dirty="0" err="1">
                <a:solidFill>
                  <a:srgbClr val="000000"/>
                </a:solidFill>
                <a:latin typeface="Arial Unicode MS" panose="020B0604020202020204" pitchFamily="34" charset="-122"/>
                <a:ea typeface="宋体" panose="02010600030101010101" pitchFamily="2" charset="-122"/>
              </a:rPr>
              <a:t>a.k.a</a:t>
            </a:r>
            <a:r>
              <a:rPr lang="en-US" altLang="zh-CN" sz="1599" dirty="0">
                <a:solidFill>
                  <a:srgbClr val="000000"/>
                </a:solidFill>
                <a:latin typeface="Arial Unicode MS" panose="020B0604020202020204" pitchFamily="34" charset="-122"/>
                <a:ea typeface="宋体" panose="02010600030101010101" pitchFamily="2" charset="-122"/>
              </a:rPr>
              <a:t> G-SRv6</a:t>
            </a:r>
          </a:p>
          <a:p>
            <a:pPr lvl="2">
              <a:defRPr/>
            </a:pPr>
            <a:r>
              <a:rPr lang="en-US" altLang="zh-CN" sz="1599" dirty="0">
                <a:solidFill>
                  <a:srgbClr val="000000"/>
                </a:solidFill>
                <a:latin typeface="Arial Unicode MS" panose="020B0604020202020204" pitchFamily="34" charset="-122"/>
                <a:ea typeface="宋体" panose="02010600030101010101" pitchFamily="2" charset="-122"/>
              </a:rPr>
              <a:t>Next-C-SID Flavor </a:t>
            </a:r>
            <a:r>
              <a:rPr lang="en-US" altLang="zh-CN" sz="1599" dirty="0" err="1">
                <a:solidFill>
                  <a:srgbClr val="000000"/>
                </a:solidFill>
                <a:latin typeface="Arial Unicode MS" panose="020B0604020202020204" pitchFamily="34" charset="-122"/>
                <a:ea typeface="宋体" panose="02010600030101010101" pitchFamily="2" charset="-122"/>
              </a:rPr>
              <a:t>a.k.a</a:t>
            </a:r>
            <a:r>
              <a:rPr lang="en-US" altLang="zh-CN" sz="1599" dirty="0">
                <a:solidFill>
                  <a:srgbClr val="000000"/>
                </a:solidFill>
                <a:latin typeface="Arial Unicode MS" panose="020B0604020202020204" pitchFamily="34" charset="-122"/>
                <a:ea typeface="宋体" panose="02010600030101010101" pitchFamily="2" charset="-122"/>
              </a:rPr>
              <a:t> </a:t>
            </a:r>
            <a:r>
              <a:rPr lang="en-US" altLang="zh-CN" sz="1599" dirty="0" err="1">
                <a:solidFill>
                  <a:srgbClr val="000000"/>
                </a:solidFill>
                <a:latin typeface="Arial Unicode MS" panose="020B0604020202020204" pitchFamily="34" charset="-122"/>
                <a:ea typeface="宋体" panose="02010600030101010101" pitchFamily="2" charset="-122"/>
              </a:rPr>
              <a:t>uSID</a:t>
            </a:r>
            <a:endParaRPr lang="en-US" altLang="zh-CN" sz="1599" dirty="0">
              <a:solidFill>
                <a:srgbClr val="000000"/>
              </a:solidFill>
              <a:latin typeface="Arial Unicode MS" panose="020B0604020202020204" pitchFamily="34" charset="-122"/>
              <a:ea typeface="宋体" panose="02010600030101010101" pitchFamily="2" charset="-122"/>
            </a:endParaRPr>
          </a:p>
          <a:p>
            <a:pPr lvl="2">
              <a:defRPr/>
            </a:pPr>
            <a:r>
              <a:rPr lang="en-US" altLang="zh-CN" sz="1599" dirty="0">
                <a:solidFill>
                  <a:srgbClr val="000000"/>
                </a:solidFill>
                <a:latin typeface="Arial Unicode MS" panose="020B0604020202020204" pitchFamily="34" charset="-122"/>
                <a:ea typeface="宋体" panose="02010600030101010101" pitchFamily="2" charset="-122"/>
              </a:rPr>
              <a:t>Next-and-Replace-C-SID Flavor</a:t>
            </a:r>
          </a:p>
          <a:p>
            <a:pPr lvl="2">
              <a:defRPr/>
            </a:pPr>
            <a:endParaRPr lang="en-US" altLang="zh-CN" sz="1599" dirty="0">
              <a:solidFill>
                <a:srgbClr val="000000"/>
              </a:solidFill>
              <a:latin typeface="Arial Unicode MS" panose="020B0604020202020204" pitchFamily="34" charset="-122"/>
              <a:ea typeface="宋体" panose="02010600030101010101" pitchFamily="2" charset="-122"/>
            </a:endParaRPr>
          </a:p>
          <a:p>
            <a:pPr lvl="1">
              <a:defRPr/>
            </a:pPr>
            <a:r>
              <a:rPr lang="en-US" altLang="zh-CN" sz="1599" dirty="0">
                <a:solidFill>
                  <a:srgbClr val="000000"/>
                </a:solidFill>
                <a:latin typeface="Arial Unicode MS" panose="020B0604020202020204" pitchFamily="34" charset="-122"/>
                <a:ea typeface="宋体" panose="02010600030101010101" pitchFamily="2" charset="-122"/>
              </a:rPr>
              <a:t>All the flavors are defined under the SRv6 network programming architecture RFC8986.</a:t>
            </a:r>
          </a:p>
          <a:p>
            <a:pPr lvl="1">
              <a:defRPr/>
            </a:pPr>
            <a:endParaRPr lang="en-US" altLang="zh-CN" sz="1599" dirty="0">
              <a:solidFill>
                <a:srgbClr val="000000"/>
              </a:solidFill>
              <a:latin typeface="Arial Unicode MS" panose="020B0604020202020204" pitchFamily="34" charset="-122"/>
              <a:ea typeface="宋体" panose="02010600030101010101" pitchFamily="2" charset="-122"/>
            </a:endParaRPr>
          </a:p>
          <a:p>
            <a:pPr lvl="1">
              <a:defRPr/>
            </a:pPr>
            <a:r>
              <a:rPr lang="en-US" altLang="zh-CN" sz="1599" dirty="0">
                <a:solidFill>
                  <a:prstClr val="black"/>
                </a:solidFill>
                <a:latin typeface="Calibri"/>
                <a:ea typeface="宋体" panose="02010600030101010101" pitchFamily="2" charset="-122"/>
              </a:rPr>
              <a:t>Replace-C-SID flavor SID and Next-C-SID can be encoded in a single SRH for better interop, and the interop test had been done in 2020.</a:t>
            </a:r>
            <a:endParaRPr lang="en-US" altLang="zh-CN" sz="1599" dirty="0">
              <a:solidFill>
                <a:srgbClr val="000000"/>
              </a:solidFill>
              <a:latin typeface="Arial Unicode MS" panose="020B0604020202020204" pitchFamily="34" charset="-122"/>
              <a:ea typeface="宋体" panose="02010600030101010101" pitchFamily="2" charset="-122"/>
            </a:endParaRPr>
          </a:p>
        </p:txBody>
      </p:sp>
      <p:sp>
        <p:nvSpPr>
          <p:cNvPr id="6" name="Title 3"/>
          <p:cNvSpPr txBox="1">
            <a:spLocks/>
          </p:cNvSpPr>
          <p:nvPr/>
        </p:nvSpPr>
        <p:spPr bwMode="auto">
          <a:xfrm>
            <a:off x="276726" y="95894"/>
            <a:ext cx="11676060" cy="953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53396" rIns="106795" bIns="53396" numCol="1" anchor="ctr" anchorCtr="0" compatLnSpc="1">
            <a:prstTxWarp prst="textNoShape">
              <a:avLst/>
            </a:prstTxWarp>
          </a:bodyPr>
          <a:lstStyle>
            <a:defPPr>
              <a:defRPr lang="zh-CN"/>
            </a:defPPr>
            <a:lvl1pPr marL="0" marR="0" lvl="0" indent="0" defTabSz="914400" eaLnBrk="0" latinLnBrk="0" hangingPunct="0">
              <a:lnSpc>
                <a:spcPct val="100000"/>
              </a:lnSpc>
              <a:buClrTx/>
              <a:buSzTx/>
              <a:buFontTx/>
              <a:buNone/>
              <a:tabLst/>
              <a:defRPr kumimoji="0" sz="2800" i="0" u="none" strike="noStrike" kern="0" cap="none" spc="0" normalizeH="0" baseline="0">
                <a:ln>
                  <a:noFill/>
                </a:ln>
                <a:solidFill>
                  <a:srgbClr val="990000"/>
                </a:solidFill>
                <a:effectLst/>
                <a:uLnTx/>
                <a:uFillTx/>
                <a:latin typeface="Arial" pitchFamily="34" charset="0"/>
                <a:ea typeface="黑体" pitchFamily="49" charset="-122"/>
                <a:cs typeface="Arial" pitchFamily="34" charset="0"/>
              </a:defRPr>
            </a:lvl1pPr>
            <a:lvl2pPr eaLnBrk="0" hangingPunct="0">
              <a:defRPr sz="4300">
                <a:solidFill>
                  <a:srgbClr val="990000"/>
                </a:solidFill>
                <a:latin typeface="黑体" pitchFamily="49" charset="-122"/>
                <a:ea typeface="黑体" pitchFamily="49" charset="-122"/>
                <a:cs typeface="宋体" charset="-122"/>
              </a:defRPr>
            </a:lvl2pPr>
            <a:lvl3pPr eaLnBrk="0" hangingPunct="0">
              <a:defRPr sz="4300">
                <a:solidFill>
                  <a:srgbClr val="990000"/>
                </a:solidFill>
                <a:latin typeface="黑体" pitchFamily="49" charset="-122"/>
                <a:ea typeface="黑体" pitchFamily="49" charset="-122"/>
                <a:cs typeface="宋体" charset="-122"/>
              </a:defRPr>
            </a:lvl3pPr>
            <a:lvl4pPr eaLnBrk="0" hangingPunct="0">
              <a:defRPr sz="4300">
                <a:solidFill>
                  <a:srgbClr val="990000"/>
                </a:solidFill>
                <a:latin typeface="黑体" pitchFamily="49" charset="-122"/>
                <a:ea typeface="黑体" pitchFamily="49" charset="-122"/>
                <a:cs typeface="宋体" charset="-122"/>
              </a:defRPr>
            </a:lvl4pPr>
            <a:lvl5pPr eaLnBrk="0" hangingPunct="0">
              <a:defRPr sz="4300">
                <a:solidFill>
                  <a:srgbClr val="990000"/>
                </a:solidFill>
                <a:latin typeface="黑体" pitchFamily="49" charset="-122"/>
                <a:ea typeface="黑体" pitchFamily="49" charset="-122"/>
                <a:cs typeface="宋体" charset="-122"/>
              </a:defRPr>
            </a:lvl5pPr>
            <a:lvl6pPr marL="609590" fontAlgn="base">
              <a:spcBef>
                <a:spcPct val="0"/>
              </a:spcBef>
              <a:spcAft>
                <a:spcPct val="0"/>
              </a:spcAft>
              <a:defRPr sz="4300">
                <a:solidFill>
                  <a:srgbClr val="990000"/>
                </a:solidFill>
                <a:latin typeface="FrutigerNext LT Medium" pitchFamily="34" charset="0"/>
                <a:ea typeface="华文细黑" pitchFamily="2" charset="-122"/>
                <a:cs typeface="宋体" charset="-122"/>
              </a:defRPr>
            </a:lvl6pPr>
            <a:lvl7pPr marL="1219179" fontAlgn="base">
              <a:spcBef>
                <a:spcPct val="0"/>
              </a:spcBef>
              <a:spcAft>
                <a:spcPct val="0"/>
              </a:spcAft>
              <a:defRPr sz="4300">
                <a:solidFill>
                  <a:srgbClr val="990000"/>
                </a:solidFill>
                <a:latin typeface="FrutigerNext LT Medium" pitchFamily="34" charset="0"/>
                <a:ea typeface="华文细黑" pitchFamily="2" charset="-122"/>
                <a:cs typeface="宋体" charset="-122"/>
              </a:defRPr>
            </a:lvl7pPr>
            <a:lvl8pPr marL="1828770" fontAlgn="base">
              <a:spcBef>
                <a:spcPct val="0"/>
              </a:spcBef>
              <a:spcAft>
                <a:spcPct val="0"/>
              </a:spcAft>
              <a:defRPr sz="4300">
                <a:solidFill>
                  <a:srgbClr val="990000"/>
                </a:solidFill>
                <a:latin typeface="FrutigerNext LT Medium" pitchFamily="34" charset="0"/>
                <a:ea typeface="华文细黑" pitchFamily="2" charset="-122"/>
                <a:cs typeface="宋体" charset="-122"/>
              </a:defRPr>
            </a:lvl8pPr>
            <a:lvl9pPr marL="2438359" fontAlgn="base">
              <a:spcBef>
                <a:spcPct val="0"/>
              </a:spcBef>
              <a:spcAft>
                <a:spcPct val="0"/>
              </a:spcAft>
              <a:defRPr sz="4300">
                <a:solidFill>
                  <a:srgbClr val="990000"/>
                </a:solidFill>
                <a:latin typeface="FrutigerNext LT Medium" pitchFamily="34" charset="0"/>
                <a:ea typeface="华文细黑" pitchFamily="2" charset="-122"/>
                <a:cs typeface="宋体" charset="-122"/>
              </a:defRPr>
            </a:lvl9pPr>
          </a:lstStyle>
          <a:p>
            <a:r>
              <a:rPr lang="en-US" sz="2399" dirty="0">
                <a:solidFill>
                  <a:schemeClr val="tx2"/>
                </a:solidFill>
              </a:rPr>
              <a:t>SRv6 Compression: Converged Single Solution and C-SID draft adopted by WG</a:t>
            </a:r>
          </a:p>
        </p:txBody>
      </p:sp>
      <p:sp>
        <p:nvSpPr>
          <p:cNvPr id="8" name="矩形 7"/>
          <p:cNvSpPr/>
          <p:nvPr/>
        </p:nvSpPr>
        <p:spPr>
          <a:xfrm>
            <a:off x="1" y="5877381"/>
            <a:ext cx="12190413" cy="359899"/>
          </a:xfrm>
          <a:prstGeom prst="rect">
            <a:avLst/>
          </a:prstGeom>
          <a:solidFill>
            <a:srgbClr val="4F81BD"/>
          </a:solidFill>
          <a:ln w="25400" cap="flat" cmpd="sng" algn="ctr">
            <a:noFill/>
            <a:prstDash val="solid"/>
          </a:ln>
          <a:effectLst/>
        </p:spPr>
        <p:txBody>
          <a:bodyPr rtlCol="0" anchor="ctr"/>
          <a:lstStyle/>
          <a:p>
            <a:pPr algn="ctr" defTabSz="914034">
              <a:defRPr/>
            </a:pPr>
            <a:r>
              <a:rPr lang="en-US" sz="1599" kern="0" dirty="0">
                <a:solidFill>
                  <a:prstClr val="white"/>
                </a:solidFill>
                <a:latin typeface="Calibri"/>
              </a:rPr>
              <a:t>C-SID is the recommended solution as per the DT’s analysis result, which meet all the compression </a:t>
            </a:r>
            <a:r>
              <a:rPr lang="en-US" sz="1599" kern="0" dirty="0" err="1">
                <a:solidFill>
                  <a:prstClr val="white"/>
                </a:solidFill>
                <a:latin typeface="Calibri"/>
              </a:rPr>
              <a:t>reqs</a:t>
            </a:r>
            <a:endParaRPr lang="en-US" sz="1599" kern="0" dirty="0">
              <a:solidFill>
                <a:prstClr val="white"/>
              </a:solidFill>
              <a:latin typeface="Calibri"/>
            </a:endParaRPr>
          </a:p>
        </p:txBody>
      </p:sp>
    </p:spTree>
    <p:extLst>
      <p:ext uri="{BB962C8B-B14F-4D97-AF65-F5344CB8AC3E}">
        <p14:creationId xmlns:p14="http://schemas.microsoft.com/office/powerpoint/2010/main" val="11762990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A" val="v5.2.11"/>
</p:tagLst>
</file>

<file path=ppt/tags/tag10.xml><?xml version="1.0" encoding="utf-8"?>
<p:tagLst xmlns:a="http://schemas.openxmlformats.org/drawingml/2006/main" xmlns:r="http://schemas.openxmlformats.org/officeDocument/2006/relationships" xmlns:p="http://schemas.openxmlformats.org/presentationml/2006/main">
  <p:tag name="PA" val="v5.2.11"/>
</p:tagLst>
</file>

<file path=ppt/tags/tag11.xml><?xml version="1.0" encoding="utf-8"?>
<p:tagLst xmlns:a="http://schemas.openxmlformats.org/drawingml/2006/main" xmlns:r="http://schemas.openxmlformats.org/officeDocument/2006/relationships" xmlns:p="http://schemas.openxmlformats.org/presentationml/2006/main">
  <p:tag name="PA" val="v5.2.11"/>
</p:tagLst>
</file>

<file path=ppt/tags/tag12.xml><?xml version="1.0" encoding="utf-8"?>
<p:tagLst xmlns:a="http://schemas.openxmlformats.org/drawingml/2006/main" xmlns:r="http://schemas.openxmlformats.org/officeDocument/2006/relationships" xmlns:p="http://schemas.openxmlformats.org/presentationml/2006/main">
  <p:tag name="AS_UNIQUEID" val="5505"/>
</p:tagLst>
</file>

<file path=ppt/tags/tag13.xml><?xml version="1.0" encoding="utf-8"?>
<p:tagLst xmlns:a="http://schemas.openxmlformats.org/drawingml/2006/main" xmlns:r="http://schemas.openxmlformats.org/officeDocument/2006/relationships" xmlns:p="http://schemas.openxmlformats.org/presentationml/2006/main">
  <p:tag name="AS_UNIQUEID" val="5505"/>
</p:tagLst>
</file>

<file path=ppt/tags/tag14.xml><?xml version="1.0" encoding="utf-8"?>
<p:tagLst xmlns:a="http://schemas.openxmlformats.org/drawingml/2006/main" xmlns:r="http://schemas.openxmlformats.org/officeDocument/2006/relationships" xmlns:p="http://schemas.openxmlformats.org/presentationml/2006/main">
  <p:tag name="AS_UNIQUEID" val="5501"/>
</p:tagLst>
</file>

<file path=ppt/tags/tag15.xml><?xml version="1.0" encoding="utf-8"?>
<p:tagLst xmlns:a="http://schemas.openxmlformats.org/drawingml/2006/main" xmlns:r="http://schemas.openxmlformats.org/officeDocument/2006/relationships" xmlns:p="http://schemas.openxmlformats.org/presentationml/2006/main">
  <p:tag name="AS_UNIQUEID" val="5543"/>
</p:tagLst>
</file>

<file path=ppt/tags/tag16.xml><?xml version="1.0" encoding="utf-8"?>
<p:tagLst xmlns:a="http://schemas.openxmlformats.org/drawingml/2006/main" xmlns:r="http://schemas.openxmlformats.org/officeDocument/2006/relationships" xmlns:p="http://schemas.openxmlformats.org/presentationml/2006/main">
  <p:tag name="AS_UNIQUEID" val="5543"/>
</p:tagLst>
</file>

<file path=ppt/tags/tag17.xml><?xml version="1.0" encoding="utf-8"?>
<p:tagLst xmlns:a="http://schemas.openxmlformats.org/drawingml/2006/main" xmlns:r="http://schemas.openxmlformats.org/officeDocument/2006/relationships" xmlns:p="http://schemas.openxmlformats.org/presentationml/2006/main">
  <p:tag name="AS_UNIQUEID" val="5543"/>
</p:tagLst>
</file>

<file path=ppt/tags/tag18.xml><?xml version="1.0" encoding="utf-8"?>
<p:tagLst xmlns:a="http://schemas.openxmlformats.org/drawingml/2006/main" xmlns:r="http://schemas.openxmlformats.org/officeDocument/2006/relationships" xmlns:p="http://schemas.openxmlformats.org/presentationml/2006/main">
  <p:tag name="AS_UNIQUEID" val="5543"/>
</p:tagLst>
</file>

<file path=ppt/tags/tag2.xml><?xml version="1.0" encoding="utf-8"?>
<p:tagLst xmlns:a="http://schemas.openxmlformats.org/drawingml/2006/main" xmlns:r="http://schemas.openxmlformats.org/officeDocument/2006/relationships" xmlns:p="http://schemas.openxmlformats.org/presentationml/2006/main">
  <p:tag name="PA" val="v5.2.11"/>
</p:tagLst>
</file>

<file path=ppt/tags/tag3.xml><?xml version="1.0" encoding="utf-8"?>
<p:tagLst xmlns:a="http://schemas.openxmlformats.org/drawingml/2006/main" xmlns:r="http://schemas.openxmlformats.org/officeDocument/2006/relationships" xmlns:p="http://schemas.openxmlformats.org/presentationml/2006/main">
  <p:tag name="PA" val="v5.2.11"/>
</p:tagLst>
</file>

<file path=ppt/tags/tag4.xml><?xml version="1.0" encoding="utf-8"?>
<p:tagLst xmlns:a="http://schemas.openxmlformats.org/drawingml/2006/main" xmlns:r="http://schemas.openxmlformats.org/officeDocument/2006/relationships" xmlns:p="http://schemas.openxmlformats.org/presentationml/2006/main">
  <p:tag name="PA" val="v5.2.11"/>
</p:tagLst>
</file>

<file path=ppt/tags/tag5.xml><?xml version="1.0" encoding="utf-8"?>
<p:tagLst xmlns:a="http://schemas.openxmlformats.org/drawingml/2006/main" xmlns:r="http://schemas.openxmlformats.org/officeDocument/2006/relationships" xmlns:p="http://schemas.openxmlformats.org/presentationml/2006/main">
  <p:tag name="PA" val="v5.2.11"/>
</p:tagLst>
</file>

<file path=ppt/tags/tag6.xml><?xml version="1.0" encoding="utf-8"?>
<p:tagLst xmlns:a="http://schemas.openxmlformats.org/drawingml/2006/main" xmlns:r="http://schemas.openxmlformats.org/officeDocument/2006/relationships" xmlns:p="http://schemas.openxmlformats.org/presentationml/2006/main">
  <p:tag name="PA" val="v5.2.11"/>
</p:tagLst>
</file>

<file path=ppt/tags/tag7.xml><?xml version="1.0" encoding="utf-8"?>
<p:tagLst xmlns:a="http://schemas.openxmlformats.org/drawingml/2006/main" xmlns:r="http://schemas.openxmlformats.org/officeDocument/2006/relationships" xmlns:p="http://schemas.openxmlformats.org/presentationml/2006/main">
  <p:tag name="PA" val="v5.2.11"/>
</p:tagLst>
</file>

<file path=ppt/tags/tag8.xml><?xml version="1.0" encoding="utf-8"?>
<p:tagLst xmlns:a="http://schemas.openxmlformats.org/drawingml/2006/main" xmlns:r="http://schemas.openxmlformats.org/officeDocument/2006/relationships" xmlns:p="http://schemas.openxmlformats.org/presentationml/2006/main">
  <p:tag name="PA" val="v5.2.11"/>
</p:tagLst>
</file>

<file path=ppt/tags/tag9.xml><?xml version="1.0" encoding="utf-8"?>
<p:tagLst xmlns:a="http://schemas.openxmlformats.org/drawingml/2006/main" xmlns:r="http://schemas.openxmlformats.org/officeDocument/2006/relationships" xmlns:p="http://schemas.openxmlformats.org/presentationml/2006/main">
  <p:tag name="PA" val="v5.2.11"/>
</p:tagLst>
</file>

<file path=ppt/theme/theme1.xml><?xml version="1.0" encoding="utf-8"?>
<a:theme xmlns:a="http://schemas.openxmlformats.org/drawingml/2006/main" name="BCW">
  <a:themeElements>
    <a:clrScheme name="Huawei">
      <a:dk1>
        <a:srgbClr val="595957"/>
      </a:dk1>
      <a:lt1>
        <a:srgbClr val="FFFFFF"/>
      </a:lt1>
      <a:dk2>
        <a:srgbClr val="000000"/>
      </a:dk2>
      <a:lt2>
        <a:srgbClr val="DDDDDD"/>
      </a:lt2>
      <a:accent1>
        <a:srgbClr val="C7000B"/>
      </a:accent1>
      <a:accent2>
        <a:srgbClr val="898989"/>
      </a:accent2>
      <a:accent3>
        <a:srgbClr val="DDDDDD"/>
      </a:accent3>
      <a:accent4>
        <a:srgbClr val="D7005B"/>
      </a:accent4>
      <a:accent5>
        <a:srgbClr val="F5A200"/>
      </a:accent5>
      <a:accent6>
        <a:srgbClr val="FFFF00"/>
      </a:accent6>
      <a:hlink>
        <a:srgbClr val="00B0F0"/>
      </a:hlink>
      <a:folHlink>
        <a:srgbClr val="D7005B"/>
      </a:folHlink>
    </a:clrScheme>
    <a:fontScheme name="Huawei New">
      <a:majorFont>
        <a:latin typeface="Arial"/>
        <a:ea typeface="Microsoft YaHei"/>
        <a:cs typeface=""/>
      </a:majorFont>
      <a:minorFont>
        <a:latin typeface="Arial"/>
        <a:ea typeface="Microsoft YaHei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1971A4E-9B7C-4098-932A-3837A4AF1ED9}" vid="{B53326AB-E42C-4BC1-A589-C97257F7A5E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ocumentVersion xmlns="2d3baaa9-18d5-426e-8b18-656dd65d282a" xsi:nil="true"/>
    <SubCategory_x0020_LV1 xmlns="2d3baaa9-18d5-426e-8b18-656dd65d282a" xsi:nil="true"/>
    <SubCategory_x0020_LV2 xmlns="2d3baaa9-18d5-426e-8b18-656dd65d282a" xsi:nil="true"/>
    <DocumentCode xmlns="2d3baaa9-18d5-426e-8b18-656dd65d282a" xsi:nil="true"/>
    <Expiry xmlns="2d3baaa9-18d5-426e-8b18-656dd65d282a">Active</Expiry>
    <Remark xmlns="2d3baaa9-18d5-426e-8b18-656dd65d282a" xsi:nil="true"/>
    <NotificationDate xmlns="2d3baaa9-18d5-426e-8b18-656dd65d282a" xsi:nil="true"/>
    <DocumentAuthor xmlns="2d3baaa9-18d5-426e-8b18-656dd65d282a">
      <UserInfo>
        <DisplayName/>
        <AccountId xsi:nil="true"/>
        <AccountType/>
      </UserInfo>
    </DocumentAuthor>
    <Description0 xmlns="2d3baaa9-18d5-426e-8b18-656dd65d282a" xsi:nil="true"/>
    <Policy_x0020_Number xmlns="2d3baaa9-18d5-426e-8b18-656dd65d282a" xsi:nil="true"/>
    <ArchiveThisDoc_x003f_ xmlns="2d3baaa9-18d5-426e-8b18-656dd65d282a">false</ArchiveThisDoc_x003f_>
    <EffectiveDate xmlns="2d3baaa9-18d5-426e-8b18-656dd65d282a" xsi:nil="true"/>
    <ExpirationDate xmlns="2d3baaa9-18d5-426e-8b18-656dd65d282a" xsi:nil="true"/>
    <Reference xmlns="2d3baaa9-18d5-426e-8b18-656dd65d282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F536A7ED89AE64BA5C492380F6D80CC" ma:contentTypeVersion="25" ma:contentTypeDescription="Create a new document." ma:contentTypeScope="" ma:versionID="45740d907eaa7d2a935d7e650c700489">
  <xsd:schema xmlns:xsd="http://www.w3.org/2001/XMLSchema" xmlns:xs="http://www.w3.org/2001/XMLSchema" xmlns:p="http://schemas.microsoft.com/office/2006/metadata/properties" xmlns:ns2="2d3baaa9-18d5-426e-8b18-656dd65d282a" xmlns:ns3="c6c9000c-8415-4399-a494-b9084be7d720" targetNamespace="http://schemas.microsoft.com/office/2006/metadata/properties" ma:root="true" ma:fieldsID="7e2f5bcf360490bd724005a43c7895e0" ns2:_="" ns3:_="">
    <xsd:import namespace="2d3baaa9-18d5-426e-8b18-656dd65d282a"/>
    <xsd:import namespace="c6c9000c-8415-4399-a494-b9084be7d720"/>
    <xsd:element name="properties">
      <xsd:complexType>
        <xsd:sequence>
          <xsd:element name="documentManagement">
            <xsd:complexType>
              <xsd:all>
                <xsd:element ref="ns2:DocumentAuthor" minOccurs="0"/>
                <xsd:element ref="ns2:DocumentCode" minOccurs="0"/>
                <xsd:element ref="ns2:DocumentVersion" minOccurs="0"/>
                <xsd:element ref="ns2:EffectiveDate" minOccurs="0"/>
                <xsd:element ref="ns2:NotificationDate" minOccurs="0"/>
                <xsd:element ref="ns2:Reference" minOccurs="0"/>
                <xsd:element ref="ns2:Remark" minOccurs="0"/>
                <xsd:element ref="ns2:SubCategory_x0020_LV1" minOccurs="0"/>
                <xsd:element ref="ns2:SubCategory_x0020_LV2" minOccurs="0"/>
                <xsd:element ref="ns2:Description0" minOccurs="0"/>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ExpirationDate"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Policy_x0020_Number" minOccurs="0"/>
                <xsd:element ref="ns2:Expiry" minOccurs="0"/>
                <xsd:element ref="ns2:ArchiveThisDoc_x003f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3baaa9-18d5-426e-8b18-656dd65d282a" elementFormDefault="qualified">
    <xsd:import namespace="http://schemas.microsoft.com/office/2006/documentManagement/types"/>
    <xsd:import namespace="http://schemas.microsoft.com/office/infopath/2007/PartnerControls"/>
    <xsd:element name="DocumentAuthor" ma:index="8" nillable="true" ma:displayName="DocumentAuthor" ma:list="UserInfo" ma:SharePointGroup="0" ma:internalName="DocumentAuth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cumentCode" ma:index="9" nillable="true" ma:displayName="DocumentCode" ma:internalName="DocumentCode">
      <xsd:simpleType>
        <xsd:restriction base="dms:Text">
          <xsd:maxLength value="255"/>
        </xsd:restriction>
      </xsd:simpleType>
    </xsd:element>
    <xsd:element name="DocumentVersion" ma:index="10" nillable="true" ma:displayName="DocumentVersion" ma:internalName="DocumentVersion">
      <xsd:simpleType>
        <xsd:restriction base="dms:Text">
          <xsd:maxLength value="255"/>
        </xsd:restriction>
      </xsd:simpleType>
    </xsd:element>
    <xsd:element name="EffectiveDate" ma:index="11" nillable="true" ma:displayName="EffectiveDate" ma:format="DateOnly" ma:internalName="EffectiveDate">
      <xsd:simpleType>
        <xsd:restriction base="dms:DateTime"/>
      </xsd:simpleType>
    </xsd:element>
    <xsd:element name="NotificationDate" ma:index="12" nillable="true" ma:displayName="NotificationDate" ma:format="DateOnly" ma:internalName="NotificationDate">
      <xsd:simpleType>
        <xsd:restriction base="dms:DateTime"/>
      </xsd:simpleType>
    </xsd:element>
    <xsd:element name="Reference" ma:index="13" nillable="true" ma:displayName="Reference" ma:internalName="Reference">
      <xsd:simpleType>
        <xsd:restriction base="dms:Text">
          <xsd:maxLength value="255"/>
        </xsd:restriction>
      </xsd:simpleType>
    </xsd:element>
    <xsd:element name="Remark" ma:index="14" nillable="true" ma:displayName="Remark" ma:internalName="Remark">
      <xsd:simpleType>
        <xsd:restriction base="dms:Text">
          <xsd:maxLength value="255"/>
        </xsd:restriction>
      </xsd:simpleType>
    </xsd:element>
    <xsd:element name="SubCategory_x0020_LV1" ma:index="15" nillable="true" ma:displayName="SubCategory LV1" ma:internalName="SubCategory_x0020_LV1">
      <xsd:simpleType>
        <xsd:restriction base="dms:Text">
          <xsd:maxLength value="255"/>
        </xsd:restriction>
      </xsd:simpleType>
    </xsd:element>
    <xsd:element name="SubCategory_x0020_LV2" ma:index="16" nillable="true" ma:displayName="SubCategory LV2" ma:internalName="SubCategory_x0020_LV2">
      <xsd:simpleType>
        <xsd:restriction base="dms:Text">
          <xsd:maxLength value="255"/>
        </xsd:restriction>
      </xsd:simpleType>
    </xsd:element>
    <xsd:element name="Description0" ma:index="17" nillable="true" ma:displayName="Description" ma:internalName="Description0">
      <xsd:simpleType>
        <xsd:restriction base="dms:Note">
          <xsd:maxLength value="255"/>
        </xsd:restriction>
      </xsd:simpleType>
    </xsd:element>
    <xsd:element name="MediaServiceMetadata" ma:index="18" nillable="true" ma:displayName="MediaServiceMetadata" ma:hidden="true" ma:internalName="MediaServiceMetadata" ma:readOnly="true">
      <xsd:simpleType>
        <xsd:restriction base="dms:Note"/>
      </xsd:simpleType>
    </xsd:element>
    <xsd:element name="MediaServiceFastMetadata" ma:index="19" nillable="true" ma:displayName="MediaServiceFastMetadata" ma:hidden="true" ma:internalName="MediaServiceFastMetadata" ma:readOnly="true">
      <xsd:simpleType>
        <xsd:restriction base="dms:Note"/>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ExpirationDate" ma:index="24" nillable="true" ma:displayName="ExpirationDate" ma:format="DateOnly" ma:internalName="ExpirationDate">
      <xsd:simpleType>
        <xsd:restriction base="dms:DateTime"/>
      </xsd:simpleType>
    </xsd:element>
    <xsd:element name="MediaServiceAutoTags" ma:index="25" nillable="true" ma:displayName="Tags" ma:internalName="MediaServiceAutoTags" ma:readOnly="true">
      <xsd:simpleType>
        <xsd:restriction base="dms:Text"/>
      </xsd:simpleType>
    </xsd:element>
    <xsd:element name="MediaServiceOCR" ma:index="26" nillable="true" ma:displayName="Extracted Text" ma:internalName="MediaServiceOCR" ma:readOnly="true">
      <xsd:simpleType>
        <xsd:restriction base="dms:Note">
          <xsd:maxLength value="255"/>
        </xsd:restriction>
      </xsd:simpleType>
    </xsd:element>
    <xsd:element name="MediaServiceGenerationTime" ma:index="27" nillable="true" ma:displayName="MediaServiceGenerationTime" ma:hidden="true" ma:internalName="MediaServiceGenerationTime" ma:readOnly="true">
      <xsd:simpleType>
        <xsd:restriction base="dms:Text"/>
      </xsd:simpleType>
    </xsd:element>
    <xsd:element name="MediaServiceEventHashCode" ma:index="28" nillable="true" ma:displayName="MediaServiceEventHashCode" ma:hidden="true" ma:internalName="MediaServiceEventHashCode" ma:readOnly="true">
      <xsd:simpleType>
        <xsd:restriction base="dms:Text"/>
      </xsd:simpleType>
    </xsd:element>
    <xsd:element name="MediaServiceDateTaken" ma:index="29" nillable="true" ma:displayName="MediaServiceDateTaken" ma:hidden="true" ma:internalName="MediaServiceDateTaken" ma:readOnly="true">
      <xsd:simpleType>
        <xsd:restriction base="dms:Text"/>
      </xsd:simpleType>
    </xsd:element>
    <xsd:element name="Policy_x0020_Number" ma:index="30" nillable="true" ma:displayName="Policy Number" ma:internalName="Policy_x0020_Number">
      <xsd:simpleType>
        <xsd:restriction base="dms:Text">
          <xsd:maxLength value="255"/>
        </xsd:restriction>
      </xsd:simpleType>
    </xsd:element>
    <xsd:element name="Expiry" ma:index="31" nillable="true" ma:displayName="Expiry" ma:default="Active" ma:format="Dropdown" ma:internalName="Expiry">
      <xsd:simpleType>
        <xsd:restriction base="dms:Choice">
          <xsd:enumeration value="Expired"/>
          <xsd:enumeration value="Active"/>
        </xsd:restriction>
      </xsd:simpleType>
    </xsd:element>
    <xsd:element name="ArchiveThisDoc_x003f_" ma:index="32" nillable="true" ma:displayName="Archive This Doc?" ma:default="0" ma:format="Dropdown" ma:internalName="ArchiveThisDoc_x003f_">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6c9000c-8415-4399-a494-b9084be7d720" elementFormDefault="qualified">
    <xsd:import namespace="http://schemas.microsoft.com/office/2006/documentManagement/types"/>
    <xsd:import namespace="http://schemas.microsoft.com/office/infopath/2007/PartnerControls"/>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C892CF-543E-4925-9C97-62C7428F657F}">
  <ds:schemaRefs>
    <ds:schemaRef ds:uri="http://purl.org/dc/elements/1.1/"/>
    <ds:schemaRef ds:uri="c6c9000c-8415-4399-a494-b9084be7d720"/>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http://schemas.microsoft.com/office/2006/metadata/properties"/>
    <ds:schemaRef ds:uri="2d3baaa9-18d5-426e-8b18-656dd65d282a"/>
    <ds:schemaRef ds:uri="http://www.w3.org/XML/1998/namespace"/>
    <ds:schemaRef ds:uri="http://purl.org/dc/dcmitype/"/>
  </ds:schemaRefs>
</ds:datastoreItem>
</file>

<file path=customXml/itemProps2.xml><?xml version="1.0" encoding="utf-8"?>
<ds:datastoreItem xmlns:ds="http://schemas.openxmlformats.org/officeDocument/2006/customXml" ds:itemID="{1E42EA12-2A5F-44F9-AFBE-3B7DDCE38F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3baaa9-18d5-426e-8b18-656dd65d282a"/>
    <ds:schemaRef ds:uri="c6c9000c-8415-4399-a494-b9084be7d7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2B7D050-560D-4DA0-BD92-C137AEB183F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Futurewei 2019 Template</Template>
  <TotalTime>2715</TotalTime>
  <Words>2105</Words>
  <Application>Microsoft Office PowerPoint</Application>
  <PresentationFormat>宽屏</PresentationFormat>
  <Paragraphs>610</Paragraphs>
  <Slides>15</Slides>
  <Notes>0</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15</vt:i4>
      </vt:variant>
    </vt:vector>
  </HeadingPairs>
  <TitlesOfParts>
    <vt:vector size="33" baseType="lpstr">
      <vt:lpstr>Akkurat Pro</vt:lpstr>
      <vt:lpstr>Arial Unicode MS</vt:lpstr>
      <vt:lpstr>Microsoft YaHei Light</vt:lpstr>
      <vt:lpstr>MTN Brighter Sans Light</vt:lpstr>
      <vt:lpstr>等线</vt:lpstr>
      <vt:lpstr>方正兰亭黑简体</vt:lpstr>
      <vt:lpstr>方正兰亭细黑_GBK</vt:lpstr>
      <vt:lpstr>黑体</vt:lpstr>
      <vt:lpstr>华文细黑</vt:lpstr>
      <vt:lpstr>宋体</vt:lpstr>
      <vt:lpstr>Microsoft YaHei</vt:lpstr>
      <vt:lpstr>Microsoft YaHei</vt:lpstr>
      <vt:lpstr>Arial</vt:lpstr>
      <vt:lpstr>Arial Narrow</vt:lpstr>
      <vt:lpstr>Calibri</vt:lpstr>
      <vt:lpstr>Huawei Sans</vt:lpstr>
      <vt:lpstr>Wingdings</vt:lpstr>
      <vt:lpstr>BCW</vt:lpstr>
      <vt:lpstr>PowerPoint 演示文稿</vt:lpstr>
      <vt:lpstr>IP Network Protocol Evolution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iFIT Related Standards Process</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Davis</dc:creator>
  <cp:lastModifiedBy>Luyao (Eleventh)</cp:lastModifiedBy>
  <cp:revision>49</cp:revision>
  <dcterms:created xsi:type="dcterms:W3CDTF">2019-12-02T18:03:50Z</dcterms:created>
  <dcterms:modified xsi:type="dcterms:W3CDTF">2023-04-05T14:32:19Z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readonly">
    <vt:lpwstr/>
  </property>
  <property fmtid="{D5CDD505-2E9C-101B-9397-08002B2CF9AE}" pid="3" name="_change">
    <vt:lpwstr/>
  </property>
  <property fmtid="{D5CDD505-2E9C-101B-9397-08002B2CF9AE}" pid="4" name="_full-control">
    <vt:lpwstr/>
  </property>
  <property fmtid="{D5CDD505-2E9C-101B-9397-08002B2CF9AE}" pid="5" name="sflag">
    <vt:lpwstr>1565641933</vt:lpwstr>
  </property>
  <property fmtid="{D5CDD505-2E9C-101B-9397-08002B2CF9AE}" pid="6" name="ContentTypeId">
    <vt:lpwstr>0x0101008F536A7ED89AE64BA5C492380F6D80CC</vt:lpwstr>
  </property>
  <property fmtid="{D5CDD505-2E9C-101B-9397-08002B2CF9AE}" pid="7" name="_2015_ms_pID_725343">
    <vt:lpwstr>(3)a/SURdujQHF7YzANY1Uy4piYYxZTKNsArGYJUUQH/h+en7CWGNspwuOTLFeEAQ3oX1csWxjV
k6+2HS8m97B3TXyGxPSJgqcd6ySNwI3rho3bCNG+Vql/VD5Baf9FmlcNd75lbqyQevXpxSqk
WIxIcQsrecTYOerOQ+zXqD0uvydIcoXQ5IQBTejRijK9d+Iyet3T06KP+B6v5sBs91PUJx1/
fcZRsslrzUJ2CFzbdh</vt:lpwstr>
  </property>
  <property fmtid="{D5CDD505-2E9C-101B-9397-08002B2CF9AE}" pid="8" name="_2015_ms_pID_7253431">
    <vt:lpwstr>hrXviw2bUU2QKgCycG83iXAcWl5gAO/i7k79MVkCRr9/qM9Hoz62ps
tqBW9aXksxTSS5w0tSkUVEcHYz9QFM0WItWfx5GKRaTc6oM8uhfL5TqIWEWplwfGlekm31QV
WKXPmAcqJYIzOHPmlrG7zsb6xTpU+rsPm3mhG4ySbdXJYA82jDtPcu2465g7gjKk6+gkuy0s
p1yLvK/sXAH5z2JNx5lcDUg9X1ZuHCbO7Vkn</vt:lpwstr>
  </property>
  <property fmtid="{D5CDD505-2E9C-101B-9397-08002B2CF9AE}" pid="9" name="_2015_ms_pID_7253432">
    <vt:lpwstr>dA==</vt:lpwstr>
  </property>
</Properties>
</file>