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nva Sans" panose="020B0604020202020204" charset="0"/>
      <p:regular r:id="rId20"/>
    </p:embeddedFont>
    <p:embeddedFont>
      <p:font typeface="Canva Sans Bold" panose="020B0604020202020204" charset="0"/>
      <p:regular r:id="rId21"/>
    </p:embeddedFont>
    <p:embeddedFont>
      <p:font typeface="League Spartan"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5" d="100"/>
          <a:sy n="35" d="100"/>
        </p:scale>
        <p:origin x="1180"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1A1054">
                <a:alpha val="100000"/>
              </a:srgbClr>
            </a:gs>
            <a:gs pos="100000">
              <a:srgbClr val="255FF1">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5632244" y="2894837"/>
            <a:ext cx="6071585" cy="7200900"/>
          </a:xfrm>
          <a:custGeom>
            <a:avLst/>
            <a:gdLst/>
            <a:ahLst/>
            <a:cxnLst/>
            <a:rect l="l" t="t" r="r" b="b"/>
            <a:pathLst>
              <a:path w="6071585" h="7200900">
                <a:moveTo>
                  <a:pt x="0" y="0"/>
                </a:moveTo>
                <a:lnTo>
                  <a:pt x="6071585" y="0"/>
                </a:lnTo>
                <a:lnTo>
                  <a:pt x="6071585"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3" name="Freeform 3"/>
          <p:cNvSpPr/>
          <p:nvPr/>
        </p:nvSpPr>
        <p:spPr>
          <a:xfrm>
            <a:off x="11957224" y="7351334"/>
            <a:ext cx="1657889" cy="1458943"/>
          </a:xfrm>
          <a:custGeom>
            <a:avLst/>
            <a:gdLst/>
            <a:ahLst/>
            <a:cxnLst/>
            <a:rect l="l" t="t" r="r" b="b"/>
            <a:pathLst>
              <a:path w="1657889" h="1458943">
                <a:moveTo>
                  <a:pt x="0" y="0"/>
                </a:moveTo>
                <a:lnTo>
                  <a:pt x="1657890" y="0"/>
                </a:lnTo>
                <a:lnTo>
                  <a:pt x="1657890" y="1458943"/>
                </a:lnTo>
                <a:lnTo>
                  <a:pt x="0" y="1458943"/>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txBody>
          <a:bodyPr/>
          <a:lstStyle/>
          <a:p>
            <a:endParaRPr lang="pt-BR"/>
          </a:p>
        </p:txBody>
      </p:sp>
      <p:sp>
        <p:nvSpPr>
          <p:cNvPr id="4" name="Freeform 4"/>
          <p:cNvSpPr/>
          <p:nvPr/>
        </p:nvSpPr>
        <p:spPr>
          <a:xfrm>
            <a:off x="3782237" y="4708805"/>
            <a:ext cx="1516632" cy="1454071"/>
          </a:xfrm>
          <a:custGeom>
            <a:avLst/>
            <a:gdLst/>
            <a:ahLst/>
            <a:cxnLst/>
            <a:rect l="l" t="t" r="r" b="b"/>
            <a:pathLst>
              <a:path w="1516632" h="1454071">
                <a:moveTo>
                  <a:pt x="0" y="0"/>
                </a:moveTo>
                <a:lnTo>
                  <a:pt x="1516632" y="0"/>
                </a:lnTo>
                <a:lnTo>
                  <a:pt x="1516632" y="1454070"/>
                </a:lnTo>
                <a:lnTo>
                  <a:pt x="0" y="1454070"/>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p:spPr>
        <p:txBody>
          <a:bodyPr/>
          <a:lstStyle/>
          <a:p>
            <a:endParaRPr lang="pt-BR"/>
          </a:p>
        </p:txBody>
      </p:sp>
      <p:sp>
        <p:nvSpPr>
          <p:cNvPr id="5" name="Freeform 5"/>
          <p:cNvSpPr/>
          <p:nvPr/>
        </p:nvSpPr>
        <p:spPr>
          <a:xfrm>
            <a:off x="12037204" y="4781426"/>
            <a:ext cx="1802870" cy="1381449"/>
          </a:xfrm>
          <a:custGeom>
            <a:avLst/>
            <a:gdLst/>
            <a:ahLst/>
            <a:cxnLst/>
            <a:rect l="l" t="t" r="r" b="b"/>
            <a:pathLst>
              <a:path w="1802870" h="1381449">
                <a:moveTo>
                  <a:pt x="0" y="0"/>
                </a:moveTo>
                <a:lnTo>
                  <a:pt x="1802870" y="0"/>
                </a:lnTo>
                <a:lnTo>
                  <a:pt x="1802870" y="1381449"/>
                </a:lnTo>
                <a:lnTo>
                  <a:pt x="0" y="1381449"/>
                </a:lnTo>
                <a:lnTo>
                  <a:pt x="0" y="0"/>
                </a:lnTo>
                <a:close/>
              </a:path>
            </a:pathLst>
          </a:custGeom>
          <a:blipFill>
            <a:blip r:embed="rId8">
              <a:alphaModFix amt="99000"/>
              <a:extLst>
                <a:ext uri="{96DAC541-7B7A-43D3-8B79-37D633B846F1}">
                  <asvg:svgBlip xmlns:asvg="http://schemas.microsoft.com/office/drawing/2016/SVG/main" r:embed="rId9"/>
                </a:ext>
              </a:extLst>
            </a:blip>
            <a:stretch>
              <a:fillRect/>
            </a:stretch>
          </a:blipFill>
        </p:spPr>
        <p:txBody>
          <a:bodyPr/>
          <a:lstStyle/>
          <a:p>
            <a:endParaRPr lang="pt-BR"/>
          </a:p>
        </p:txBody>
      </p:sp>
      <p:sp>
        <p:nvSpPr>
          <p:cNvPr id="6" name="Freeform 6"/>
          <p:cNvSpPr/>
          <p:nvPr/>
        </p:nvSpPr>
        <p:spPr>
          <a:xfrm>
            <a:off x="5935022" y="2894837"/>
            <a:ext cx="1418358" cy="1449994"/>
          </a:xfrm>
          <a:custGeom>
            <a:avLst/>
            <a:gdLst/>
            <a:ahLst/>
            <a:cxnLst/>
            <a:rect l="l" t="t" r="r" b="b"/>
            <a:pathLst>
              <a:path w="1418358" h="1449994">
                <a:moveTo>
                  <a:pt x="0" y="0"/>
                </a:moveTo>
                <a:lnTo>
                  <a:pt x="1418358" y="0"/>
                </a:lnTo>
                <a:lnTo>
                  <a:pt x="1418358" y="1449994"/>
                </a:lnTo>
                <a:lnTo>
                  <a:pt x="0" y="1449994"/>
                </a:lnTo>
                <a:lnTo>
                  <a:pt x="0" y="0"/>
                </a:lnTo>
                <a:close/>
              </a:path>
            </a:pathLst>
          </a:custGeom>
          <a:blipFill>
            <a:blip r:embed="rId10">
              <a:alphaModFix amt="80000"/>
              <a:extLst>
                <a:ext uri="{96DAC541-7B7A-43D3-8B79-37D633B846F1}">
                  <asvg:svgBlip xmlns:asvg="http://schemas.microsoft.com/office/drawing/2016/SVG/main" r:embed="rId11"/>
                </a:ext>
              </a:extLst>
            </a:blip>
            <a:stretch>
              <a:fillRect/>
            </a:stretch>
          </a:blipFill>
        </p:spPr>
        <p:txBody>
          <a:bodyPr/>
          <a:lstStyle/>
          <a:p>
            <a:endParaRPr lang="pt-BR"/>
          </a:p>
        </p:txBody>
      </p:sp>
      <p:sp>
        <p:nvSpPr>
          <p:cNvPr id="7" name="Freeform 7"/>
          <p:cNvSpPr/>
          <p:nvPr/>
        </p:nvSpPr>
        <p:spPr>
          <a:xfrm>
            <a:off x="8559491" y="8252511"/>
            <a:ext cx="2141452" cy="1322347"/>
          </a:xfrm>
          <a:custGeom>
            <a:avLst/>
            <a:gdLst/>
            <a:ahLst/>
            <a:cxnLst/>
            <a:rect l="l" t="t" r="r" b="b"/>
            <a:pathLst>
              <a:path w="2141452" h="1322347">
                <a:moveTo>
                  <a:pt x="0" y="0"/>
                </a:moveTo>
                <a:lnTo>
                  <a:pt x="2141452" y="0"/>
                </a:lnTo>
                <a:lnTo>
                  <a:pt x="2141452" y="1322347"/>
                </a:lnTo>
                <a:lnTo>
                  <a:pt x="0" y="13223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pt-BR"/>
          </a:p>
        </p:txBody>
      </p:sp>
      <p:sp>
        <p:nvSpPr>
          <p:cNvPr id="8" name="Freeform 8"/>
          <p:cNvSpPr/>
          <p:nvPr/>
        </p:nvSpPr>
        <p:spPr>
          <a:xfrm>
            <a:off x="3304096" y="7419632"/>
            <a:ext cx="1728073" cy="1665757"/>
          </a:xfrm>
          <a:custGeom>
            <a:avLst/>
            <a:gdLst/>
            <a:ahLst/>
            <a:cxnLst/>
            <a:rect l="l" t="t" r="r" b="b"/>
            <a:pathLst>
              <a:path w="1728073" h="1665757">
                <a:moveTo>
                  <a:pt x="0" y="0"/>
                </a:moveTo>
                <a:lnTo>
                  <a:pt x="1728073" y="0"/>
                </a:lnTo>
                <a:lnTo>
                  <a:pt x="1728073" y="1665758"/>
                </a:lnTo>
                <a:lnTo>
                  <a:pt x="0" y="1665758"/>
                </a:lnTo>
                <a:lnTo>
                  <a:pt x="0" y="0"/>
                </a:lnTo>
                <a:close/>
              </a:path>
            </a:pathLst>
          </a:custGeom>
          <a:blipFill>
            <a:blip r:embed="rId14">
              <a:alphaModFix amt="69000"/>
              <a:extLst>
                <a:ext uri="{96DAC541-7B7A-43D3-8B79-37D633B846F1}">
                  <asvg:svgBlip xmlns:asvg="http://schemas.microsoft.com/office/drawing/2016/SVG/main" r:embed="rId15"/>
                </a:ext>
              </a:extLst>
            </a:blip>
            <a:stretch>
              <a:fillRect/>
            </a:stretch>
          </a:blipFill>
        </p:spPr>
        <p:txBody>
          <a:bodyPr/>
          <a:lstStyle/>
          <a:p>
            <a:endParaRPr lang="pt-BR"/>
          </a:p>
        </p:txBody>
      </p:sp>
      <p:sp>
        <p:nvSpPr>
          <p:cNvPr id="9" name="Freeform 9"/>
          <p:cNvSpPr/>
          <p:nvPr/>
        </p:nvSpPr>
        <p:spPr>
          <a:xfrm>
            <a:off x="14215189" y="8483116"/>
            <a:ext cx="3414614" cy="820978"/>
          </a:xfrm>
          <a:custGeom>
            <a:avLst/>
            <a:gdLst/>
            <a:ahLst/>
            <a:cxnLst/>
            <a:rect l="l" t="t" r="r" b="b"/>
            <a:pathLst>
              <a:path w="3414614" h="820978">
                <a:moveTo>
                  <a:pt x="0" y="0"/>
                </a:moveTo>
                <a:lnTo>
                  <a:pt x="3414614" y="0"/>
                </a:lnTo>
                <a:lnTo>
                  <a:pt x="3414614" y="820978"/>
                </a:lnTo>
                <a:lnTo>
                  <a:pt x="0" y="820978"/>
                </a:lnTo>
                <a:lnTo>
                  <a:pt x="0" y="0"/>
                </a:lnTo>
                <a:close/>
              </a:path>
            </a:pathLst>
          </a:custGeom>
          <a:blipFill>
            <a:blip r:embed="rId16"/>
            <a:stretch>
              <a:fillRect/>
            </a:stretch>
          </a:blipFill>
        </p:spPr>
        <p:txBody>
          <a:bodyPr/>
          <a:lstStyle/>
          <a:p>
            <a:endParaRPr lang="pt-BR"/>
          </a:p>
        </p:txBody>
      </p:sp>
      <p:sp>
        <p:nvSpPr>
          <p:cNvPr id="10" name="TextBox 10"/>
          <p:cNvSpPr txBox="1"/>
          <p:nvPr/>
        </p:nvSpPr>
        <p:spPr>
          <a:xfrm>
            <a:off x="2799673" y="1085850"/>
            <a:ext cx="12688655" cy="1536700"/>
          </a:xfrm>
          <a:prstGeom prst="rect">
            <a:avLst/>
          </a:prstGeom>
        </p:spPr>
        <p:txBody>
          <a:bodyPr lIns="0" tIns="0" rIns="0" bIns="0" rtlCol="0" anchor="t">
            <a:spAutoFit/>
          </a:bodyPr>
          <a:lstStyle/>
          <a:p>
            <a:pPr algn="ctr">
              <a:lnSpc>
                <a:spcPts val="6049"/>
              </a:lnSpc>
            </a:pPr>
            <a:r>
              <a:rPr lang="en-US" sz="5499">
                <a:solidFill>
                  <a:srgbClr val="FBFAFF"/>
                </a:solidFill>
                <a:latin typeface="League Spartan"/>
                <a:ea typeface="League Spartan"/>
                <a:cs typeface="League Spartan"/>
                <a:sym typeface="League Spartan"/>
              </a:rPr>
              <a:t>RETROSPECTO E FUTURO DA TELEVISÃO ABERTA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8075" y="2112594"/>
            <a:ext cx="18764150" cy="8221665"/>
            <a:chOff x="0" y="0"/>
            <a:chExt cx="4941998" cy="2165377"/>
          </a:xfrm>
        </p:grpSpPr>
        <p:sp>
          <p:nvSpPr>
            <p:cNvPr id="3" name="Freeform 3"/>
            <p:cNvSpPr/>
            <p:nvPr/>
          </p:nvSpPr>
          <p:spPr>
            <a:xfrm>
              <a:off x="0" y="0"/>
              <a:ext cx="4941998" cy="2165377"/>
            </a:xfrm>
            <a:custGeom>
              <a:avLst/>
              <a:gdLst/>
              <a:ahLst/>
              <a:cxnLst/>
              <a:rect l="l" t="t" r="r" b="b"/>
              <a:pathLst>
                <a:path w="4941998" h="2165377">
                  <a:moveTo>
                    <a:pt x="0" y="0"/>
                  </a:moveTo>
                  <a:lnTo>
                    <a:pt x="4941998" y="0"/>
                  </a:lnTo>
                  <a:lnTo>
                    <a:pt x="4941998" y="2165377"/>
                  </a:lnTo>
                  <a:lnTo>
                    <a:pt x="0" y="2165377"/>
                  </a:lnTo>
                  <a:close/>
                </a:path>
              </a:pathLst>
            </a:custGeom>
            <a:solidFill>
              <a:srgbClr val="004AAD"/>
            </a:solidFill>
          </p:spPr>
          <p:txBody>
            <a:bodyPr/>
            <a:lstStyle/>
            <a:p>
              <a:endParaRPr lang="pt-BR"/>
            </a:p>
          </p:txBody>
        </p:sp>
        <p:sp>
          <p:nvSpPr>
            <p:cNvPr id="4" name="TextBox 4"/>
            <p:cNvSpPr txBox="1"/>
            <p:nvPr/>
          </p:nvSpPr>
          <p:spPr>
            <a:xfrm>
              <a:off x="0" y="19050"/>
              <a:ext cx="4941998" cy="2146327"/>
            </a:xfrm>
            <a:prstGeom prst="rect">
              <a:avLst/>
            </a:prstGeom>
          </p:spPr>
          <p:txBody>
            <a:bodyPr lIns="50800" tIns="50800" rIns="50800" bIns="50800" rtlCol="0" anchor="ctr"/>
            <a:lstStyle/>
            <a:p>
              <a:pPr algn="ctr">
                <a:lnSpc>
                  <a:spcPts val="2640"/>
                </a:lnSpc>
              </a:pPr>
              <a:endParaRPr/>
            </a:p>
          </p:txBody>
        </p:sp>
      </p:grpSp>
      <p:sp>
        <p:nvSpPr>
          <p:cNvPr id="5" name="Freeform 5"/>
          <p:cNvSpPr/>
          <p:nvPr/>
        </p:nvSpPr>
        <p:spPr>
          <a:xfrm>
            <a:off x="6517297" y="1028700"/>
            <a:ext cx="3593628" cy="565996"/>
          </a:xfrm>
          <a:custGeom>
            <a:avLst/>
            <a:gdLst/>
            <a:ahLst/>
            <a:cxnLst/>
            <a:rect l="l" t="t" r="r" b="b"/>
            <a:pathLst>
              <a:path w="3593628" h="565996">
                <a:moveTo>
                  <a:pt x="0" y="0"/>
                </a:moveTo>
                <a:lnTo>
                  <a:pt x="3593629" y="0"/>
                </a:lnTo>
                <a:lnTo>
                  <a:pt x="3593629" y="565996"/>
                </a:lnTo>
                <a:lnTo>
                  <a:pt x="0" y="5659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6" name="Freeform 6"/>
          <p:cNvSpPr/>
          <p:nvPr/>
        </p:nvSpPr>
        <p:spPr>
          <a:xfrm>
            <a:off x="9342305" y="2868791"/>
            <a:ext cx="8945695" cy="6709271"/>
          </a:xfrm>
          <a:custGeom>
            <a:avLst/>
            <a:gdLst/>
            <a:ahLst/>
            <a:cxnLst/>
            <a:rect l="l" t="t" r="r" b="b"/>
            <a:pathLst>
              <a:path w="8945695" h="6709271">
                <a:moveTo>
                  <a:pt x="0" y="0"/>
                </a:moveTo>
                <a:lnTo>
                  <a:pt x="8945695" y="0"/>
                </a:lnTo>
                <a:lnTo>
                  <a:pt x="8945695" y="6709271"/>
                </a:lnTo>
                <a:lnTo>
                  <a:pt x="0" y="6709271"/>
                </a:lnTo>
                <a:lnTo>
                  <a:pt x="0" y="0"/>
                </a:lnTo>
                <a:close/>
              </a:path>
            </a:pathLst>
          </a:custGeom>
          <a:blipFill>
            <a:blip r:embed="rId4"/>
            <a:stretch>
              <a:fillRect/>
            </a:stretch>
          </a:blipFill>
        </p:spPr>
        <p:txBody>
          <a:bodyPr/>
          <a:lstStyle/>
          <a:p>
            <a:endParaRPr lang="pt-BR"/>
          </a:p>
        </p:txBody>
      </p:sp>
      <p:sp>
        <p:nvSpPr>
          <p:cNvPr id="7" name="TextBox 7"/>
          <p:cNvSpPr txBox="1"/>
          <p:nvPr/>
        </p:nvSpPr>
        <p:spPr>
          <a:xfrm>
            <a:off x="1071731" y="3270676"/>
            <a:ext cx="8072269" cy="5848350"/>
          </a:xfrm>
          <a:prstGeom prst="rect">
            <a:avLst/>
          </a:prstGeom>
        </p:spPr>
        <p:txBody>
          <a:bodyPr lIns="0" tIns="0" rIns="0" bIns="0" rtlCol="0" anchor="t">
            <a:spAutoFit/>
          </a:bodyPr>
          <a:lstStyle/>
          <a:p>
            <a:pPr marL="647700" lvl="1" indent="-323850" algn="l">
              <a:lnSpc>
                <a:spcPts val="4200"/>
              </a:lnSpc>
              <a:buFont typeface="Arial"/>
              <a:buChar char="•"/>
            </a:pPr>
            <a:r>
              <a:rPr lang="en-US" sz="3000" b="1">
                <a:solidFill>
                  <a:srgbClr val="FFFFFF"/>
                </a:solidFill>
                <a:latin typeface="Canva Sans Bold"/>
                <a:ea typeface="Canva Sans Bold"/>
                <a:cs typeface="Canva Sans Bold"/>
                <a:sym typeface="Canva Sans Bold"/>
              </a:rPr>
              <a:t>Testes experimentais e modelamento tecnológico com os fornecedores da tecnologia do ecossistema da TV3.0</a:t>
            </a:r>
          </a:p>
          <a:p>
            <a:pPr algn="l">
              <a:lnSpc>
                <a:spcPts val="4200"/>
              </a:lnSpc>
            </a:pPr>
            <a:endParaRPr lang="en-US" sz="3000" b="1">
              <a:solidFill>
                <a:srgbClr val="FFFFFF"/>
              </a:solidFill>
              <a:latin typeface="Canva Sans Bold"/>
              <a:ea typeface="Canva Sans Bold"/>
              <a:cs typeface="Canva Sans Bold"/>
              <a:sym typeface="Canva Sans Bold"/>
            </a:endParaRPr>
          </a:p>
          <a:p>
            <a:pPr algn="l">
              <a:lnSpc>
                <a:spcPts val="4200"/>
              </a:lnSpc>
            </a:pPr>
            <a:r>
              <a:rPr lang="en-US" sz="3000" b="1">
                <a:solidFill>
                  <a:srgbClr val="FFFFFF"/>
                </a:solidFill>
                <a:latin typeface="Canva Sans Bold"/>
                <a:ea typeface="Canva Sans Bold"/>
                <a:cs typeface="Canva Sans Bold"/>
                <a:sym typeface="Canva Sans Bold"/>
              </a:rPr>
              <a:t>PERSPECTIVAS </a:t>
            </a:r>
          </a:p>
          <a:p>
            <a:pPr algn="l">
              <a:lnSpc>
                <a:spcPts val="4200"/>
              </a:lnSpc>
            </a:pPr>
            <a:endParaRPr lang="en-US" sz="3000" b="1">
              <a:solidFill>
                <a:srgbClr val="FFFFFF"/>
              </a:solidFill>
              <a:latin typeface="Canva Sans Bold"/>
              <a:ea typeface="Canva Sans Bold"/>
              <a:cs typeface="Canva Sans Bold"/>
              <a:sym typeface="Canva Sans Bold"/>
            </a:endParaRPr>
          </a:p>
          <a:p>
            <a:pPr marL="647700" lvl="1" indent="-323850" algn="l">
              <a:lnSpc>
                <a:spcPts val="4200"/>
              </a:lnSpc>
              <a:buFont typeface="Arial"/>
              <a:buChar char="•"/>
            </a:pPr>
            <a:r>
              <a:rPr lang="en-US" sz="3000" b="1">
                <a:solidFill>
                  <a:srgbClr val="FFFFFF"/>
                </a:solidFill>
                <a:latin typeface="Canva Sans Bold"/>
                <a:ea typeface="Canva Sans Bold"/>
                <a:cs typeface="Canva Sans Bold"/>
                <a:sym typeface="Canva Sans Bold"/>
              </a:rPr>
              <a:t>Entregar para as áreas comerciais e de conteúdo as possibilidades tecnológicas para tomada de decisão da melhor estratégia no uso da tecnologia DTV+</a:t>
            </a:r>
          </a:p>
        </p:txBody>
      </p:sp>
      <p:sp>
        <p:nvSpPr>
          <p:cNvPr id="8" name="TextBox 8"/>
          <p:cNvSpPr txBox="1"/>
          <p:nvPr/>
        </p:nvSpPr>
        <p:spPr>
          <a:xfrm>
            <a:off x="1028700" y="1066800"/>
            <a:ext cx="7248827" cy="720725"/>
          </a:xfrm>
          <a:prstGeom prst="rect">
            <a:avLst/>
          </a:prstGeom>
        </p:spPr>
        <p:txBody>
          <a:bodyPr lIns="0" tIns="0" rIns="0" bIns="0" rtlCol="0" anchor="t">
            <a:spAutoFit/>
          </a:bodyPr>
          <a:lstStyle/>
          <a:p>
            <a:pPr algn="l">
              <a:lnSpc>
                <a:spcPts val="5500"/>
              </a:lnSpc>
            </a:pPr>
            <a:r>
              <a:rPr lang="en-US" sz="5000">
                <a:solidFill>
                  <a:srgbClr val="1800AD"/>
                </a:solidFill>
                <a:latin typeface="League Spartan"/>
                <a:ea typeface="League Spartan"/>
                <a:cs typeface="League Spartan"/>
                <a:sym typeface="League Spartan"/>
              </a:rPr>
              <a:t>Onde estamos?</a:t>
            </a:r>
          </a:p>
        </p:txBody>
      </p:sp>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AFF"/>
        </a:solidFill>
        <a:effectLst/>
      </p:bgPr>
    </p:bg>
    <p:spTree>
      <p:nvGrpSpPr>
        <p:cNvPr id="1" name=""/>
        <p:cNvGrpSpPr/>
        <p:nvPr/>
      </p:nvGrpSpPr>
      <p:grpSpPr>
        <a:xfrm>
          <a:off x="0" y="0"/>
          <a:ext cx="0" cy="0"/>
          <a:chOff x="0" y="0"/>
          <a:chExt cx="0" cy="0"/>
        </a:xfrm>
      </p:grpSpPr>
      <p:sp>
        <p:nvSpPr>
          <p:cNvPr id="2" name="AutoShape 2"/>
          <p:cNvSpPr/>
          <p:nvPr/>
        </p:nvSpPr>
        <p:spPr>
          <a:xfrm>
            <a:off x="-357113" y="4330441"/>
            <a:ext cx="8385377" cy="0"/>
          </a:xfrm>
          <a:prstGeom prst="line">
            <a:avLst/>
          </a:prstGeom>
          <a:ln w="19050" cap="rnd">
            <a:solidFill>
              <a:srgbClr val="FFFFFF"/>
            </a:solidFill>
            <a:prstDash val="solid"/>
            <a:headEnd type="none" w="sm" len="sm"/>
            <a:tailEnd type="none" w="sm" len="sm"/>
          </a:ln>
        </p:spPr>
        <p:txBody>
          <a:bodyPr/>
          <a:lstStyle/>
          <a:p>
            <a:endParaRPr lang="pt-BR"/>
          </a:p>
        </p:txBody>
      </p:sp>
      <p:sp>
        <p:nvSpPr>
          <p:cNvPr id="3" name="AutoShape 3"/>
          <p:cNvSpPr/>
          <p:nvPr/>
        </p:nvSpPr>
        <p:spPr>
          <a:xfrm>
            <a:off x="-357113" y="5822270"/>
            <a:ext cx="8385377" cy="0"/>
          </a:xfrm>
          <a:prstGeom prst="line">
            <a:avLst/>
          </a:prstGeom>
          <a:ln w="19050" cap="rnd">
            <a:solidFill>
              <a:srgbClr val="FFFFFF"/>
            </a:solidFill>
            <a:prstDash val="solid"/>
            <a:headEnd type="none" w="sm" len="sm"/>
            <a:tailEnd type="none" w="sm" len="sm"/>
          </a:ln>
        </p:spPr>
        <p:txBody>
          <a:bodyPr/>
          <a:lstStyle/>
          <a:p>
            <a:endParaRPr lang="pt-BR"/>
          </a:p>
        </p:txBody>
      </p:sp>
      <p:sp>
        <p:nvSpPr>
          <p:cNvPr id="4" name="AutoShape 4"/>
          <p:cNvSpPr/>
          <p:nvPr/>
        </p:nvSpPr>
        <p:spPr>
          <a:xfrm>
            <a:off x="-357113" y="7328248"/>
            <a:ext cx="8385377" cy="0"/>
          </a:xfrm>
          <a:prstGeom prst="line">
            <a:avLst/>
          </a:prstGeom>
          <a:ln w="19050" cap="rnd">
            <a:solidFill>
              <a:srgbClr val="FFFFFF"/>
            </a:solidFill>
            <a:prstDash val="solid"/>
            <a:headEnd type="none" w="sm" len="sm"/>
            <a:tailEnd type="none" w="sm" len="sm"/>
          </a:ln>
        </p:spPr>
        <p:txBody>
          <a:bodyPr/>
          <a:lstStyle/>
          <a:p>
            <a:endParaRPr lang="pt-BR"/>
          </a:p>
        </p:txBody>
      </p:sp>
      <p:grpSp>
        <p:nvGrpSpPr>
          <p:cNvPr id="5" name="Group 5"/>
          <p:cNvGrpSpPr/>
          <p:nvPr/>
        </p:nvGrpSpPr>
        <p:grpSpPr>
          <a:xfrm>
            <a:off x="9241688" y="10095737"/>
            <a:ext cx="9643182" cy="859411"/>
            <a:chOff x="0" y="0"/>
            <a:chExt cx="2539768" cy="226347"/>
          </a:xfrm>
        </p:grpSpPr>
        <p:sp>
          <p:nvSpPr>
            <p:cNvPr id="6" name="Freeform 6"/>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00BF63"/>
            </a:solidFill>
          </p:spPr>
          <p:txBody>
            <a:bodyPr/>
            <a:lstStyle/>
            <a:p>
              <a:endParaRPr lang="pt-BR"/>
            </a:p>
          </p:txBody>
        </p:sp>
        <p:sp>
          <p:nvSpPr>
            <p:cNvPr id="7" name="TextBox 7"/>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8" name="Freeform 8"/>
          <p:cNvSpPr/>
          <p:nvPr/>
        </p:nvSpPr>
        <p:spPr>
          <a:xfrm>
            <a:off x="1298414" y="1959997"/>
            <a:ext cx="15691171" cy="7963269"/>
          </a:xfrm>
          <a:custGeom>
            <a:avLst/>
            <a:gdLst/>
            <a:ahLst/>
            <a:cxnLst/>
            <a:rect l="l" t="t" r="r" b="b"/>
            <a:pathLst>
              <a:path w="15691171" h="7963269">
                <a:moveTo>
                  <a:pt x="0" y="0"/>
                </a:moveTo>
                <a:lnTo>
                  <a:pt x="15691172" y="0"/>
                </a:lnTo>
                <a:lnTo>
                  <a:pt x="15691172" y="7963269"/>
                </a:lnTo>
                <a:lnTo>
                  <a:pt x="0" y="7963269"/>
                </a:lnTo>
                <a:lnTo>
                  <a:pt x="0" y="0"/>
                </a:lnTo>
                <a:close/>
              </a:path>
            </a:pathLst>
          </a:custGeom>
          <a:blipFill>
            <a:blip r:embed="rId2"/>
            <a:stretch>
              <a:fillRect/>
            </a:stretch>
          </a:blipFill>
        </p:spPr>
        <p:txBody>
          <a:bodyPr/>
          <a:lstStyle/>
          <a:p>
            <a:endParaRPr lang="pt-BR"/>
          </a:p>
        </p:txBody>
      </p:sp>
      <p:sp>
        <p:nvSpPr>
          <p:cNvPr id="9" name="TextBox 9"/>
          <p:cNvSpPr txBox="1"/>
          <p:nvPr/>
        </p:nvSpPr>
        <p:spPr>
          <a:xfrm>
            <a:off x="1028700" y="1066800"/>
            <a:ext cx="14281339" cy="720725"/>
          </a:xfrm>
          <a:prstGeom prst="rect">
            <a:avLst/>
          </a:prstGeom>
        </p:spPr>
        <p:txBody>
          <a:bodyPr lIns="0" tIns="0" rIns="0" bIns="0" rtlCol="0" anchor="t">
            <a:spAutoFit/>
          </a:bodyPr>
          <a:lstStyle/>
          <a:p>
            <a:pPr algn="l">
              <a:lnSpc>
                <a:spcPts val="5500"/>
              </a:lnSpc>
            </a:pPr>
            <a:r>
              <a:rPr lang="en-US" sz="5000">
                <a:solidFill>
                  <a:srgbClr val="1800AD"/>
                </a:solidFill>
                <a:latin typeface="League Spartan"/>
                <a:ea typeface="League Spartan"/>
                <a:cs typeface="League Spartan"/>
                <a:sym typeface="League Spartan"/>
              </a:rPr>
              <a:t>Aparelhos Celular vs Televisores no Brasil</a:t>
            </a:r>
          </a:p>
        </p:txBody>
      </p:sp>
    </p:spTree>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p:nvPr/>
        </p:nvGrpSpPr>
        <p:grpSpPr>
          <a:xfrm>
            <a:off x="9241688" y="10095737"/>
            <a:ext cx="9643182" cy="859411"/>
            <a:chOff x="0" y="0"/>
            <a:chExt cx="2539768" cy="226347"/>
          </a:xfrm>
        </p:grpSpPr>
        <p:sp>
          <p:nvSpPr>
            <p:cNvPr id="3" name="Freeform 3"/>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00BF63"/>
            </a:solidFill>
          </p:spPr>
          <p:txBody>
            <a:bodyPr/>
            <a:lstStyle/>
            <a:p>
              <a:endParaRPr lang="pt-BR"/>
            </a:p>
          </p:txBody>
        </p:sp>
        <p:sp>
          <p:nvSpPr>
            <p:cNvPr id="4" name="TextBox 4"/>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5" name="Freeform 5"/>
          <p:cNvSpPr/>
          <p:nvPr/>
        </p:nvSpPr>
        <p:spPr>
          <a:xfrm>
            <a:off x="0" y="1028700"/>
            <a:ext cx="8762321" cy="8414723"/>
          </a:xfrm>
          <a:custGeom>
            <a:avLst/>
            <a:gdLst/>
            <a:ahLst/>
            <a:cxnLst/>
            <a:rect l="l" t="t" r="r" b="b"/>
            <a:pathLst>
              <a:path w="8762321" h="8414723">
                <a:moveTo>
                  <a:pt x="0" y="0"/>
                </a:moveTo>
                <a:lnTo>
                  <a:pt x="8762321" y="0"/>
                </a:lnTo>
                <a:lnTo>
                  <a:pt x="8762321" y="8414723"/>
                </a:lnTo>
                <a:lnTo>
                  <a:pt x="0" y="8414723"/>
                </a:lnTo>
                <a:lnTo>
                  <a:pt x="0" y="0"/>
                </a:lnTo>
                <a:close/>
              </a:path>
            </a:pathLst>
          </a:custGeom>
          <a:blipFill>
            <a:blip r:embed="rId2"/>
            <a:stretch>
              <a:fillRect b="-1003"/>
            </a:stretch>
          </a:blipFill>
        </p:spPr>
        <p:txBody>
          <a:bodyPr/>
          <a:lstStyle/>
          <a:p>
            <a:endParaRPr lang="pt-BR"/>
          </a:p>
        </p:txBody>
      </p:sp>
      <p:sp>
        <p:nvSpPr>
          <p:cNvPr id="6" name="TextBox 6"/>
          <p:cNvSpPr txBox="1"/>
          <p:nvPr/>
        </p:nvSpPr>
        <p:spPr>
          <a:xfrm>
            <a:off x="9144000" y="3936481"/>
            <a:ext cx="9144000" cy="2079625"/>
          </a:xfrm>
          <a:prstGeom prst="rect">
            <a:avLst/>
          </a:prstGeom>
        </p:spPr>
        <p:txBody>
          <a:bodyPr lIns="0" tIns="0" rIns="0" bIns="0" rtlCol="0" anchor="t">
            <a:spAutoFit/>
          </a:bodyPr>
          <a:lstStyle/>
          <a:p>
            <a:pPr algn="l">
              <a:lnSpc>
                <a:spcPts val="6049"/>
              </a:lnSpc>
            </a:pPr>
            <a:r>
              <a:rPr lang="en-US" sz="5499">
                <a:solidFill>
                  <a:srgbClr val="FFFFFF"/>
                </a:solidFill>
                <a:latin typeface="League Spartan"/>
                <a:ea typeface="League Spartan"/>
                <a:cs typeface="League Spartan"/>
                <a:sym typeface="League Spartan"/>
              </a:rPr>
              <a:t>TV 3.0</a:t>
            </a:r>
          </a:p>
          <a:p>
            <a:pPr algn="l">
              <a:lnSpc>
                <a:spcPts val="6049"/>
              </a:lnSpc>
            </a:pPr>
            <a:endParaRPr lang="en-US" sz="5499">
              <a:solidFill>
                <a:srgbClr val="FFFFFF"/>
              </a:solidFill>
              <a:latin typeface="League Spartan"/>
              <a:ea typeface="League Spartan"/>
              <a:cs typeface="League Spartan"/>
              <a:sym typeface="League Spartan"/>
            </a:endParaRPr>
          </a:p>
          <a:p>
            <a:pPr algn="l">
              <a:lnSpc>
                <a:spcPts val="4399"/>
              </a:lnSpc>
            </a:pPr>
            <a:r>
              <a:rPr lang="en-US" sz="3999" b="1">
                <a:solidFill>
                  <a:srgbClr val="FFFFFF"/>
                </a:solidFill>
                <a:latin typeface="Canva Sans Bold"/>
                <a:ea typeface="Canva Sans Bold"/>
                <a:cs typeface="Canva Sans Bold"/>
                <a:sym typeface="Canva Sans Bold"/>
              </a:rPr>
              <a:t>MOMENTO DE DISRUPÇÃO </a:t>
            </a:r>
          </a:p>
        </p:txBody>
      </p:sp>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1A1054">
                <a:alpha val="100000"/>
              </a:srgbClr>
            </a:gs>
            <a:gs pos="100000">
              <a:srgbClr val="255FF1">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97688" y="2140045"/>
            <a:ext cx="18288000" cy="6995160"/>
          </a:xfrm>
          <a:custGeom>
            <a:avLst/>
            <a:gdLst/>
            <a:ahLst/>
            <a:cxnLst/>
            <a:rect l="l" t="t" r="r" b="b"/>
            <a:pathLst>
              <a:path w="18288000" h="6995160">
                <a:moveTo>
                  <a:pt x="0" y="0"/>
                </a:moveTo>
                <a:lnTo>
                  <a:pt x="18288000" y="0"/>
                </a:lnTo>
                <a:lnTo>
                  <a:pt x="18288000" y="6995160"/>
                </a:lnTo>
                <a:lnTo>
                  <a:pt x="0" y="6995160"/>
                </a:lnTo>
                <a:lnTo>
                  <a:pt x="0" y="0"/>
                </a:lnTo>
                <a:close/>
              </a:path>
            </a:pathLst>
          </a:custGeom>
          <a:blipFill>
            <a:blip r:embed="rId2"/>
            <a:stretch>
              <a:fillRect/>
            </a:stretch>
          </a:blipFill>
        </p:spPr>
        <p:txBody>
          <a:bodyPr/>
          <a:lstStyle/>
          <a:p>
            <a:endParaRPr lang="pt-BR"/>
          </a:p>
        </p:txBody>
      </p:sp>
      <p:sp>
        <p:nvSpPr>
          <p:cNvPr id="3" name="TextBox 3"/>
          <p:cNvSpPr txBox="1"/>
          <p:nvPr/>
        </p:nvSpPr>
        <p:spPr>
          <a:xfrm>
            <a:off x="1028700" y="1057275"/>
            <a:ext cx="13034579" cy="605790"/>
          </a:xfrm>
          <a:prstGeom prst="rect">
            <a:avLst/>
          </a:prstGeom>
        </p:spPr>
        <p:txBody>
          <a:bodyPr lIns="0" tIns="0" rIns="0" bIns="0" rtlCol="0" anchor="t">
            <a:spAutoFit/>
          </a:bodyPr>
          <a:lstStyle/>
          <a:p>
            <a:pPr algn="l">
              <a:lnSpc>
                <a:spcPts val="4620"/>
              </a:lnSpc>
            </a:pPr>
            <a:r>
              <a:rPr lang="en-US" sz="4200">
                <a:solidFill>
                  <a:srgbClr val="FFFFFF"/>
                </a:solidFill>
                <a:latin typeface="League Spartan"/>
                <a:ea typeface="League Spartan"/>
                <a:cs typeface="League Spartan"/>
                <a:sym typeface="League Spartan"/>
              </a:rPr>
              <a:t>CIDADE INTELIGENTE</a:t>
            </a:r>
          </a:p>
        </p:txBody>
      </p:sp>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88437" y="7039281"/>
            <a:ext cx="1323429" cy="13234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9804"/>
              </a:srgbClr>
            </a:solidFill>
          </p:spPr>
          <p:txBody>
            <a:bodyPr/>
            <a:lstStyle/>
            <a:p>
              <a:endParaRPr lang="pt-BR"/>
            </a:p>
          </p:txBody>
        </p:sp>
        <p:sp>
          <p:nvSpPr>
            <p:cNvPr id="4" name="TextBox 4"/>
            <p:cNvSpPr txBox="1"/>
            <p:nvPr/>
          </p:nvSpPr>
          <p:spPr>
            <a:xfrm>
              <a:off x="76200" y="114300"/>
              <a:ext cx="660400" cy="622300"/>
            </a:xfrm>
            <a:prstGeom prst="rect">
              <a:avLst/>
            </a:prstGeom>
          </p:spPr>
          <p:txBody>
            <a:bodyPr lIns="50800" tIns="50800" rIns="50800" bIns="50800" rtlCol="0" anchor="ctr"/>
            <a:lstStyle/>
            <a:p>
              <a:pPr algn="ctr">
                <a:lnSpc>
                  <a:spcPts val="1800"/>
                </a:lnSpc>
              </a:pPr>
              <a:endParaRPr/>
            </a:p>
          </p:txBody>
        </p:sp>
      </p:grpSp>
      <p:sp>
        <p:nvSpPr>
          <p:cNvPr id="5" name="TextBox 5"/>
          <p:cNvSpPr txBox="1"/>
          <p:nvPr/>
        </p:nvSpPr>
        <p:spPr>
          <a:xfrm>
            <a:off x="1028700" y="2514360"/>
            <a:ext cx="9760668" cy="5848350"/>
          </a:xfrm>
          <a:prstGeom prst="rect">
            <a:avLst/>
          </a:prstGeom>
        </p:spPr>
        <p:txBody>
          <a:bodyPr lIns="0" tIns="0" rIns="0" bIns="0" rtlCol="0" anchor="t">
            <a:spAutoFit/>
          </a:bodyPr>
          <a:lstStyle/>
          <a:p>
            <a:pPr algn="l">
              <a:lnSpc>
                <a:spcPts val="4200"/>
              </a:lnSpc>
            </a:pPr>
            <a:r>
              <a:rPr lang="en-US" sz="3000" b="1" spc="150">
                <a:solidFill>
                  <a:srgbClr val="1800AD"/>
                </a:solidFill>
                <a:latin typeface="Canva Sans Bold"/>
                <a:ea typeface="Canva Sans Bold"/>
                <a:cs typeface="Canva Sans Bold"/>
                <a:sym typeface="Canva Sans Bold"/>
              </a:rPr>
              <a:t>No Brasil, “cidades inteligentes” são aquelas comprometidas com o desenvolvimento urbano e a transformação digital sustentáveis. </a:t>
            </a:r>
          </a:p>
          <a:p>
            <a:pPr algn="l">
              <a:lnSpc>
                <a:spcPts val="4200"/>
              </a:lnSpc>
            </a:pPr>
            <a:endParaRPr lang="en-US" sz="3000" b="1" spc="150">
              <a:solidFill>
                <a:srgbClr val="1800AD"/>
              </a:solidFill>
              <a:latin typeface="Canva Sans Bold"/>
              <a:ea typeface="Canva Sans Bold"/>
              <a:cs typeface="Canva Sans Bold"/>
              <a:sym typeface="Canva Sans Bold"/>
            </a:endParaRPr>
          </a:p>
          <a:p>
            <a:pPr marL="0" lvl="0" indent="0" algn="l">
              <a:lnSpc>
                <a:spcPts val="4200"/>
              </a:lnSpc>
            </a:pPr>
            <a:r>
              <a:rPr lang="en-US" sz="3000" b="1" spc="150">
                <a:solidFill>
                  <a:srgbClr val="1800AD"/>
                </a:solidFill>
                <a:latin typeface="Canva Sans Bold"/>
                <a:ea typeface="Canva Sans Bold"/>
                <a:cs typeface="Canva Sans Bold"/>
                <a:sym typeface="Canva Sans Bold"/>
              </a:rPr>
              <a:t>Elas planejam e inovam de forma inclusiva, utilizam tecnologias para resolver problemas reais, criar oportunidades e melhorar serviços, reduzindo desigualdades e elevando a qualidade de vida, sempre com uso seguro e responsável de dados e das TICs.</a:t>
            </a:r>
          </a:p>
          <a:p>
            <a:pPr marL="0" lvl="0" indent="0" algn="l">
              <a:lnSpc>
                <a:spcPts val="4200"/>
              </a:lnSpc>
            </a:pPr>
            <a:endParaRPr lang="en-US" sz="3000" b="1" spc="150">
              <a:solidFill>
                <a:srgbClr val="1800AD"/>
              </a:solidFill>
              <a:latin typeface="Canva Sans Bold"/>
              <a:ea typeface="Canva Sans Bold"/>
              <a:cs typeface="Canva Sans Bold"/>
              <a:sym typeface="Canva Sans Bold"/>
            </a:endParaRPr>
          </a:p>
        </p:txBody>
      </p:sp>
      <p:grpSp>
        <p:nvGrpSpPr>
          <p:cNvPr id="6" name="Group 6"/>
          <p:cNvGrpSpPr/>
          <p:nvPr/>
        </p:nvGrpSpPr>
        <p:grpSpPr>
          <a:xfrm>
            <a:off x="9241688" y="10095737"/>
            <a:ext cx="9643182" cy="859411"/>
            <a:chOff x="0" y="0"/>
            <a:chExt cx="2539768" cy="226347"/>
          </a:xfrm>
        </p:grpSpPr>
        <p:sp>
          <p:nvSpPr>
            <p:cNvPr id="7" name="Freeform 7"/>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00BF63"/>
            </a:solidFill>
          </p:spPr>
          <p:txBody>
            <a:bodyPr/>
            <a:lstStyle/>
            <a:p>
              <a:endParaRPr lang="pt-BR"/>
            </a:p>
          </p:txBody>
        </p:sp>
        <p:sp>
          <p:nvSpPr>
            <p:cNvPr id="8" name="TextBox 8"/>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9" name="Freeform 9"/>
          <p:cNvSpPr/>
          <p:nvPr/>
        </p:nvSpPr>
        <p:spPr>
          <a:xfrm>
            <a:off x="12343030" y="0"/>
            <a:ext cx="5944970" cy="10095737"/>
          </a:xfrm>
          <a:custGeom>
            <a:avLst/>
            <a:gdLst/>
            <a:ahLst/>
            <a:cxnLst/>
            <a:rect l="l" t="t" r="r" b="b"/>
            <a:pathLst>
              <a:path w="5944970" h="10095737">
                <a:moveTo>
                  <a:pt x="0" y="0"/>
                </a:moveTo>
                <a:lnTo>
                  <a:pt x="5944970" y="0"/>
                </a:lnTo>
                <a:lnTo>
                  <a:pt x="5944970" y="10095737"/>
                </a:lnTo>
                <a:lnTo>
                  <a:pt x="0" y="10095737"/>
                </a:lnTo>
                <a:lnTo>
                  <a:pt x="0" y="0"/>
                </a:lnTo>
                <a:close/>
              </a:path>
            </a:pathLst>
          </a:custGeom>
          <a:blipFill>
            <a:blip r:embed="rId2"/>
            <a:stretch>
              <a:fillRect/>
            </a:stretch>
          </a:blipFill>
        </p:spPr>
        <p:txBody>
          <a:bodyPr/>
          <a:lstStyle/>
          <a:p>
            <a:endParaRPr lang="pt-BR"/>
          </a:p>
        </p:txBody>
      </p:sp>
      <p:sp>
        <p:nvSpPr>
          <p:cNvPr id="10" name="TextBox 10"/>
          <p:cNvSpPr txBox="1"/>
          <p:nvPr/>
        </p:nvSpPr>
        <p:spPr>
          <a:xfrm>
            <a:off x="1028700" y="1066800"/>
            <a:ext cx="12342764" cy="720725"/>
          </a:xfrm>
          <a:prstGeom prst="rect">
            <a:avLst/>
          </a:prstGeom>
        </p:spPr>
        <p:txBody>
          <a:bodyPr lIns="0" tIns="0" rIns="0" bIns="0" rtlCol="0" anchor="t">
            <a:spAutoFit/>
          </a:bodyPr>
          <a:lstStyle/>
          <a:p>
            <a:pPr algn="l">
              <a:lnSpc>
                <a:spcPts val="5500"/>
              </a:lnSpc>
            </a:pPr>
            <a:r>
              <a:rPr lang="en-US" sz="5000">
                <a:solidFill>
                  <a:srgbClr val="17022B"/>
                </a:solidFill>
                <a:latin typeface="League Spartan"/>
                <a:ea typeface="League Spartan"/>
                <a:cs typeface="League Spartan"/>
                <a:sym typeface="League Spartan"/>
              </a:rPr>
              <a:t>Conceito</a:t>
            </a:r>
          </a:p>
        </p:txBody>
      </p:sp>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88437" y="7039281"/>
            <a:ext cx="1323429" cy="13234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9804"/>
              </a:srgbClr>
            </a:solidFill>
          </p:spPr>
          <p:txBody>
            <a:bodyPr/>
            <a:lstStyle/>
            <a:p>
              <a:endParaRPr lang="pt-BR"/>
            </a:p>
          </p:txBody>
        </p:sp>
        <p:sp>
          <p:nvSpPr>
            <p:cNvPr id="4" name="TextBox 4"/>
            <p:cNvSpPr txBox="1"/>
            <p:nvPr/>
          </p:nvSpPr>
          <p:spPr>
            <a:xfrm>
              <a:off x="76200" y="114300"/>
              <a:ext cx="660400" cy="622300"/>
            </a:xfrm>
            <a:prstGeom prst="rect">
              <a:avLst/>
            </a:prstGeom>
          </p:spPr>
          <p:txBody>
            <a:bodyPr lIns="50800" tIns="50800" rIns="50800" bIns="50800" rtlCol="0" anchor="ctr"/>
            <a:lstStyle/>
            <a:p>
              <a:pPr algn="ctr">
                <a:lnSpc>
                  <a:spcPts val="1800"/>
                </a:lnSpc>
              </a:pPr>
              <a:endParaRPr/>
            </a:p>
          </p:txBody>
        </p:sp>
      </p:grpSp>
      <p:grpSp>
        <p:nvGrpSpPr>
          <p:cNvPr id="5" name="Group 5"/>
          <p:cNvGrpSpPr/>
          <p:nvPr/>
        </p:nvGrpSpPr>
        <p:grpSpPr>
          <a:xfrm>
            <a:off x="9241688" y="10095737"/>
            <a:ext cx="9643182" cy="859411"/>
            <a:chOff x="0" y="0"/>
            <a:chExt cx="2539768" cy="226347"/>
          </a:xfrm>
        </p:grpSpPr>
        <p:sp>
          <p:nvSpPr>
            <p:cNvPr id="6" name="Freeform 6"/>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00BF63"/>
            </a:solidFill>
          </p:spPr>
          <p:txBody>
            <a:bodyPr/>
            <a:lstStyle/>
            <a:p>
              <a:endParaRPr lang="pt-BR"/>
            </a:p>
          </p:txBody>
        </p:sp>
        <p:sp>
          <p:nvSpPr>
            <p:cNvPr id="7" name="TextBox 7"/>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8" name="Freeform 8"/>
          <p:cNvSpPr/>
          <p:nvPr/>
        </p:nvSpPr>
        <p:spPr>
          <a:xfrm>
            <a:off x="12343030" y="0"/>
            <a:ext cx="5944970" cy="10095737"/>
          </a:xfrm>
          <a:custGeom>
            <a:avLst/>
            <a:gdLst/>
            <a:ahLst/>
            <a:cxnLst/>
            <a:rect l="l" t="t" r="r" b="b"/>
            <a:pathLst>
              <a:path w="5944970" h="10095737">
                <a:moveTo>
                  <a:pt x="0" y="0"/>
                </a:moveTo>
                <a:lnTo>
                  <a:pt x="5944970" y="0"/>
                </a:lnTo>
                <a:lnTo>
                  <a:pt x="5944970" y="10095737"/>
                </a:lnTo>
                <a:lnTo>
                  <a:pt x="0" y="10095737"/>
                </a:lnTo>
                <a:lnTo>
                  <a:pt x="0" y="0"/>
                </a:lnTo>
                <a:close/>
              </a:path>
            </a:pathLst>
          </a:custGeom>
          <a:blipFill>
            <a:blip r:embed="rId2"/>
            <a:stretch>
              <a:fillRect/>
            </a:stretch>
          </a:blipFill>
        </p:spPr>
        <p:txBody>
          <a:bodyPr/>
          <a:lstStyle/>
          <a:p>
            <a:endParaRPr lang="pt-BR"/>
          </a:p>
        </p:txBody>
      </p:sp>
      <p:sp>
        <p:nvSpPr>
          <p:cNvPr id="9" name="Freeform 9"/>
          <p:cNvSpPr/>
          <p:nvPr/>
        </p:nvSpPr>
        <p:spPr>
          <a:xfrm>
            <a:off x="12343030" y="0"/>
            <a:ext cx="6541840" cy="10095737"/>
          </a:xfrm>
          <a:custGeom>
            <a:avLst/>
            <a:gdLst/>
            <a:ahLst/>
            <a:cxnLst/>
            <a:rect l="l" t="t" r="r" b="b"/>
            <a:pathLst>
              <a:path w="6541840" h="10095737">
                <a:moveTo>
                  <a:pt x="0" y="0"/>
                </a:moveTo>
                <a:lnTo>
                  <a:pt x="6541840" y="0"/>
                </a:lnTo>
                <a:lnTo>
                  <a:pt x="6541840" y="10095737"/>
                </a:lnTo>
                <a:lnTo>
                  <a:pt x="0" y="10095737"/>
                </a:lnTo>
                <a:lnTo>
                  <a:pt x="0" y="0"/>
                </a:lnTo>
                <a:close/>
              </a:path>
            </a:pathLst>
          </a:custGeom>
          <a:blipFill>
            <a:blip r:embed="rId3"/>
            <a:stretch>
              <a:fillRect b="-10331"/>
            </a:stretch>
          </a:blipFill>
        </p:spPr>
        <p:txBody>
          <a:bodyPr/>
          <a:lstStyle/>
          <a:p>
            <a:endParaRPr lang="pt-BR"/>
          </a:p>
        </p:txBody>
      </p:sp>
      <p:sp>
        <p:nvSpPr>
          <p:cNvPr id="10" name="Freeform 10"/>
          <p:cNvSpPr/>
          <p:nvPr/>
        </p:nvSpPr>
        <p:spPr>
          <a:xfrm>
            <a:off x="12343030" y="0"/>
            <a:ext cx="5944970" cy="10095737"/>
          </a:xfrm>
          <a:custGeom>
            <a:avLst/>
            <a:gdLst/>
            <a:ahLst/>
            <a:cxnLst/>
            <a:rect l="l" t="t" r="r" b="b"/>
            <a:pathLst>
              <a:path w="5944970" h="10095737">
                <a:moveTo>
                  <a:pt x="0" y="0"/>
                </a:moveTo>
                <a:lnTo>
                  <a:pt x="5944970" y="0"/>
                </a:lnTo>
                <a:lnTo>
                  <a:pt x="5944970" y="10095737"/>
                </a:lnTo>
                <a:lnTo>
                  <a:pt x="0" y="10095737"/>
                </a:lnTo>
                <a:lnTo>
                  <a:pt x="0" y="0"/>
                </a:lnTo>
                <a:close/>
              </a:path>
            </a:pathLst>
          </a:custGeom>
          <a:blipFill>
            <a:blip r:embed="rId4"/>
            <a:stretch>
              <a:fillRect l="-34920" r="-34899"/>
            </a:stretch>
          </a:blipFill>
        </p:spPr>
        <p:txBody>
          <a:bodyPr/>
          <a:lstStyle/>
          <a:p>
            <a:endParaRPr lang="pt-BR"/>
          </a:p>
        </p:txBody>
      </p:sp>
      <p:sp>
        <p:nvSpPr>
          <p:cNvPr id="11" name="TextBox 11"/>
          <p:cNvSpPr txBox="1"/>
          <p:nvPr/>
        </p:nvSpPr>
        <p:spPr>
          <a:xfrm>
            <a:off x="1028700" y="3452846"/>
            <a:ext cx="10221452" cy="4248150"/>
          </a:xfrm>
          <a:prstGeom prst="rect">
            <a:avLst/>
          </a:prstGeom>
        </p:spPr>
        <p:txBody>
          <a:bodyPr lIns="0" tIns="0" rIns="0" bIns="0" rtlCol="0" anchor="t">
            <a:spAutoFit/>
          </a:bodyPr>
          <a:lstStyle/>
          <a:p>
            <a:pPr algn="l">
              <a:lnSpc>
                <a:spcPts val="4200"/>
              </a:lnSpc>
            </a:pPr>
            <a:r>
              <a:rPr lang="en-US" sz="3000" b="1" spc="150">
                <a:solidFill>
                  <a:srgbClr val="1800AD"/>
                </a:solidFill>
                <a:latin typeface="Canva Sans Bold"/>
                <a:ea typeface="Canva Sans Bold"/>
                <a:cs typeface="Canva Sans Bold"/>
                <a:sym typeface="Canva Sans Bold"/>
              </a:rPr>
              <a:t>Possibilidade de difundir dados no mesmo meio de transporte utilizado pela programação audiovisual tradicional.</a:t>
            </a:r>
          </a:p>
          <a:p>
            <a:pPr algn="l">
              <a:lnSpc>
                <a:spcPts val="4200"/>
              </a:lnSpc>
            </a:pPr>
            <a:endParaRPr lang="en-US" sz="3000" b="1" spc="150">
              <a:solidFill>
                <a:srgbClr val="1800AD"/>
              </a:solidFill>
              <a:latin typeface="Canva Sans Bold"/>
              <a:ea typeface="Canva Sans Bold"/>
              <a:cs typeface="Canva Sans Bold"/>
              <a:sym typeface="Canva Sans Bold"/>
            </a:endParaRPr>
          </a:p>
          <a:p>
            <a:pPr marL="0" lvl="0" indent="0" algn="l">
              <a:lnSpc>
                <a:spcPts val="4200"/>
              </a:lnSpc>
            </a:pPr>
            <a:r>
              <a:rPr lang="en-US" sz="3000" b="1" spc="150">
                <a:solidFill>
                  <a:srgbClr val="1800AD"/>
                </a:solidFill>
                <a:latin typeface="Canva Sans Bold"/>
                <a:ea typeface="Canva Sans Bold"/>
                <a:cs typeface="Canva Sans Bold"/>
                <a:sym typeface="Canva Sans Bold"/>
              </a:rPr>
              <a:t>Essa difusão pode ter como finalidade agregar valor aos programas televisivos das emissoras, bem como disponibilizar serviços para instituições públicas e privadas.</a:t>
            </a:r>
          </a:p>
        </p:txBody>
      </p:sp>
      <p:sp>
        <p:nvSpPr>
          <p:cNvPr id="12" name="TextBox 12"/>
          <p:cNvSpPr txBox="1"/>
          <p:nvPr/>
        </p:nvSpPr>
        <p:spPr>
          <a:xfrm>
            <a:off x="1028700" y="1066800"/>
            <a:ext cx="12342764" cy="720725"/>
          </a:xfrm>
          <a:prstGeom prst="rect">
            <a:avLst/>
          </a:prstGeom>
        </p:spPr>
        <p:txBody>
          <a:bodyPr lIns="0" tIns="0" rIns="0" bIns="0" rtlCol="0" anchor="t">
            <a:spAutoFit/>
          </a:bodyPr>
          <a:lstStyle/>
          <a:p>
            <a:pPr algn="l">
              <a:lnSpc>
                <a:spcPts val="5500"/>
              </a:lnSpc>
            </a:pPr>
            <a:r>
              <a:rPr lang="en-US" sz="5000">
                <a:solidFill>
                  <a:srgbClr val="17022B"/>
                </a:solidFill>
                <a:latin typeface="League Spartan"/>
                <a:ea typeface="League Spartan"/>
                <a:cs typeface="League Spartan"/>
                <a:sym typeface="League Spartan"/>
              </a:rPr>
              <a:t>Datacasting</a:t>
            </a:r>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0166"/>
            <a:ext cx="18288000" cy="10857166"/>
          </a:xfrm>
          <a:custGeom>
            <a:avLst/>
            <a:gdLst/>
            <a:ahLst/>
            <a:cxnLst/>
            <a:rect l="l" t="t" r="r" b="b"/>
            <a:pathLst>
              <a:path w="18288000" h="10857166">
                <a:moveTo>
                  <a:pt x="0" y="0"/>
                </a:moveTo>
                <a:lnTo>
                  <a:pt x="18288000" y="0"/>
                </a:lnTo>
                <a:lnTo>
                  <a:pt x="18288000" y="10857166"/>
                </a:lnTo>
                <a:lnTo>
                  <a:pt x="0" y="10857166"/>
                </a:lnTo>
                <a:lnTo>
                  <a:pt x="0" y="0"/>
                </a:lnTo>
                <a:close/>
              </a:path>
            </a:pathLst>
          </a:custGeom>
          <a:blipFill>
            <a:blip r:embed="rId2"/>
            <a:stretch>
              <a:fillRect l="-896" r="-896"/>
            </a:stretch>
          </a:blipFill>
        </p:spPr>
        <p:txBody>
          <a:bodyPr/>
          <a:lstStyle/>
          <a:p>
            <a:endParaRPr lang="pt-BR"/>
          </a:p>
        </p:txBody>
      </p:sp>
      <p:grpSp>
        <p:nvGrpSpPr>
          <p:cNvPr id="3" name="Group 3"/>
          <p:cNvGrpSpPr/>
          <p:nvPr/>
        </p:nvGrpSpPr>
        <p:grpSpPr>
          <a:xfrm>
            <a:off x="10588437" y="7039281"/>
            <a:ext cx="1323429" cy="132342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9804"/>
              </a:srgbClr>
            </a:solidFill>
          </p:spPr>
          <p:txBody>
            <a:bodyPr/>
            <a:lstStyle/>
            <a:p>
              <a:endParaRPr lang="pt-BR"/>
            </a:p>
          </p:txBody>
        </p:sp>
        <p:sp>
          <p:nvSpPr>
            <p:cNvPr id="5" name="TextBox 5"/>
            <p:cNvSpPr txBox="1"/>
            <p:nvPr/>
          </p:nvSpPr>
          <p:spPr>
            <a:xfrm>
              <a:off x="76200" y="114300"/>
              <a:ext cx="660400" cy="622300"/>
            </a:xfrm>
            <a:prstGeom prst="rect">
              <a:avLst/>
            </a:prstGeom>
          </p:spPr>
          <p:txBody>
            <a:bodyPr lIns="50800" tIns="50800" rIns="50800" bIns="50800" rtlCol="0" anchor="ctr"/>
            <a:lstStyle/>
            <a:p>
              <a:pPr algn="ctr">
                <a:lnSpc>
                  <a:spcPts val="1800"/>
                </a:lnSpc>
              </a:pPr>
              <a:endParaRPr/>
            </a:p>
          </p:txBody>
        </p:sp>
      </p:grpSp>
      <p:grpSp>
        <p:nvGrpSpPr>
          <p:cNvPr id="6" name="Group 6"/>
          <p:cNvGrpSpPr/>
          <p:nvPr/>
        </p:nvGrpSpPr>
        <p:grpSpPr>
          <a:xfrm>
            <a:off x="9241688" y="10095737"/>
            <a:ext cx="9643182" cy="859411"/>
            <a:chOff x="0" y="0"/>
            <a:chExt cx="2539768" cy="226347"/>
          </a:xfrm>
        </p:grpSpPr>
        <p:sp>
          <p:nvSpPr>
            <p:cNvPr id="7" name="Freeform 7"/>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00BF63"/>
            </a:solidFill>
          </p:spPr>
          <p:txBody>
            <a:bodyPr/>
            <a:lstStyle/>
            <a:p>
              <a:endParaRPr lang="pt-BR"/>
            </a:p>
          </p:txBody>
        </p:sp>
        <p:sp>
          <p:nvSpPr>
            <p:cNvPr id="8" name="TextBox 8"/>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9" name="TextBox 9"/>
          <p:cNvSpPr txBox="1"/>
          <p:nvPr/>
        </p:nvSpPr>
        <p:spPr>
          <a:xfrm>
            <a:off x="14063279" y="7440210"/>
            <a:ext cx="3584117" cy="1186815"/>
          </a:xfrm>
          <a:prstGeom prst="rect">
            <a:avLst/>
          </a:prstGeom>
        </p:spPr>
        <p:txBody>
          <a:bodyPr lIns="0" tIns="0" rIns="0" bIns="0" rtlCol="0" anchor="t">
            <a:spAutoFit/>
          </a:bodyPr>
          <a:lstStyle/>
          <a:p>
            <a:pPr algn="l">
              <a:lnSpc>
                <a:spcPts val="4620"/>
              </a:lnSpc>
            </a:pPr>
            <a:r>
              <a:rPr lang="en-US" sz="4200">
                <a:solidFill>
                  <a:srgbClr val="FFFFFF"/>
                </a:solidFill>
                <a:latin typeface="League Spartan"/>
                <a:ea typeface="League Spartan"/>
                <a:cs typeface="League Spartan"/>
                <a:sym typeface="League Spartan"/>
              </a:rPr>
              <a:t>COBERTURA</a:t>
            </a:r>
          </a:p>
          <a:p>
            <a:pPr algn="l">
              <a:lnSpc>
                <a:spcPts val="4620"/>
              </a:lnSpc>
            </a:pPr>
            <a:r>
              <a:rPr lang="en-US" sz="4200">
                <a:solidFill>
                  <a:srgbClr val="FFFFFF"/>
                </a:solidFill>
                <a:latin typeface="League Spartan"/>
                <a:ea typeface="League Spartan"/>
                <a:cs typeface="League Spartan"/>
                <a:sym typeface="League Spartan"/>
              </a:rPr>
              <a:t>RECORD DF</a:t>
            </a:r>
          </a:p>
        </p:txBody>
      </p:sp>
    </p:spTree>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93246"/>
          </a:xfrm>
          <a:custGeom>
            <a:avLst/>
            <a:gdLst/>
            <a:ahLst/>
            <a:cxnLst/>
            <a:rect l="l" t="t" r="r" b="b"/>
            <a:pathLst>
              <a:path w="18288000" h="10293246">
                <a:moveTo>
                  <a:pt x="0" y="0"/>
                </a:moveTo>
                <a:lnTo>
                  <a:pt x="18288000" y="0"/>
                </a:lnTo>
                <a:lnTo>
                  <a:pt x="18288000" y="10293246"/>
                </a:lnTo>
                <a:lnTo>
                  <a:pt x="0" y="10293246"/>
                </a:lnTo>
                <a:lnTo>
                  <a:pt x="0" y="0"/>
                </a:lnTo>
                <a:close/>
              </a:path>
            </a:pathLst>
          </a:custGeom>
          <a:blipFill>
            <a:blip r:embed="rId2"/>
            <a:stretch>
              <a:fillRect/>
            </a:stretch>
          </a:blipFill>
        </p:spPr>
        <p:txBody>
          <a:bodyPr/>
          <a:lstStyle/>
          <a:p>
            <a:endParaRPr lang="pt-BR"/>
          </a:p>
        </p:txBody>
      </p:sp>
      <p:grpSp>
        <p:nvGrpSpPr>
          <p:cNvPr id="3" name="Group 3"/>
          <p:cNvGrpSpPr/>
          <p:nvPr/>
        </p:nvGrpSpPr>
        <p:grpSpPr>
          <a:xfrm>
            <a:off x="10588437" y="7039281"/>
            <a:ext cx="1323429" cy="132342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9804"/>
              </a:srgbClr>
            </a:solidFill>
          </p:spPr>
          <p:txBody>
            <a:bodyPr/>
            <a:lstStyle/>
            <a:p>
              <a:endParaRPr lang="pt-BR"/>
            </a:p>
          </p:txBody>
        </p:sp>
        <p:sp>
          <p:nvSpPr>
            <p:cNvPr id="5" name="TextBox 5"/>
            <p:cNvSpPr txBox="1"/>
            <p:nvPr/>
          </p:nvSpPr>
          <p:spPr>
            <a:xfrm>
              <a:off x="76200" y="114300"/>
              <a:ext cx="660400" cy="622300"/>
            </a:xfrm>
            <a:prstGeom prst="rect">
              <a:avLst/>
            </a:prstGeom>
          </p:spPr>
          <p:txBody>
            <a:bodyPr lIns="50800" tIns="50800" rIns="50800" bIns="50800" rtlCol="0" anchor="ctr"/>
            <a:lstStyle/>
            <a:p>
              <a:pPr algn="ctr">
                <a:lnSpc>
                  <a:spcPts val="1800"/>
                </a:lnSpc>
              </a:pPr>
              <a:endParaRPr/>
            </a:p>
          </p:txBody>
        </p:sp>
      </p:grpSp>
      <p:grpSp>
        <p:nvGrpSpPr>
          <p:cNvPr id="6" name="Group 6"/>
          <p:cNvGrpSpPr/>
          <p:nvPr/>
        </p:nvGrpSpPr>
        <p:grpSpPr>
          <a:xfrm>
            <a:off x="9241688" y="10095737"/>
            <a:ext cx="9643182" cy="859411"/>
            <a:chOff x="0" y="0"/>
            <a:chExt cx="2539768" cy="226347"/>
          </a:xfrm>
        </p:grpSpPr>
        <p:sp>
          <p:nvSpPr>
            <p:cNvPr id="7" name="Freeform 7"/>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00BF63"/>
            </a:solidFill>
          </p:spPr>
          <p:txBody>
            <a:bodyPr/>
            <a:lstStyle/>
            <a:p>
              <a:endParaRPr lang="pt-BR"/>
            </a:p>
          </p:txBody>
        </p:sp>
        <p:sp>
          <p:nvSpPr>
            <p:cNvPr id="8" name="TextBox 8"/>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9" name="TextBox 9"/>
          <p:cNvSpPr txBox="1"/>
          <p:nvPr/>
        </p:nvSpPr>
        <p:spPr>
          <a:xfrm>
            <a:off x="4488876" y="1057275"/>
            <a:ext cx="4172834" cy="1767840"/>
          </a:xfrm>
          <a:prstGeom prst="rect">
            <a:avLst/>
          </a:prstGeom>
        </p:spPr>
        <p:txBody>
          <a:bodyPr lIns="0" tIns="0" rIns="0" bIns="0" rtlCol="0" anchor="t">
            <a:spAutoFit/>
          </a:bodyPr>
          <a:lstStyle/>
          <a:p>
            <a:pPr algn="l">
              <a:lnSpc>
                <a:spcPts val="4620"/>
              </a:lnSpc>
            </a:pPr>
            <a:r>
              <a:rPr lang="en-US" sz="4200">
                <a:solidFill>
                  <a:srgbClr val="FFFFFF"/>
                </a:solidFill>
                <a:latin typeface="League Spartan"/>
                <a:ea typeface="League Spartan"/>
                <a:cs typeface="League Spartan"/>
                <a:sym typeface="League Spartan"/>
              </a:rPr>
              <a:t>MAPA RODOVIÁRIO DO DF</a:t>
            </a:r>
          </a:p>
        </p:txBody>
      </p:sp>
    </p:spTree>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1A1054">
                <a:alpha val="100000"/>
              </a:srgbClr>
            </a:gs>
            <a:gs pos="100000">
              <a:srgbClr val="255FF1">
                <a:alpha val="100000"/>
              </a:srgbClr>
            </a:gs>
          </a:gsLst>
          <a:lin ang="18900000"/>
        </a:gradFill>
        <a:effectLst/>
      </p:bgPr>
    </p:bg>
    <p:spTree>
      <p:nvGrpSpPr>
        <p:cNvPr id="1" name=""/>
        <p:cNvGrpSpPr/>
        <p:nvPr/>
      </p:nvGrpSpPr>
      <p:grpSpPr>
        <a:xfrm>
          <a:off x="0" y="0"/>
          <a:ext cx="0" cy="0"/>
          <a:chOff x="0" y="0"/>
          <a:chExt cx="0" cy="0"/>
        </a:xfrm>
      </p:grpSpPr>
      <p:grpSp>
        <p:nvGrpSpPr>
          <p:cNvPr id="2" name="Group 2"/>
          <p:cNvGrpSpPr/>
          <p:nvPr/>
        </p:nvGrpSpPr>
        <p:grpSpPr>
          <a:xfrm>
            <a:off x="-430443" y="10095737"/>
            <a:ext cx="19315313" cy="859411"/>
            <a:chOff x="0" y="0"/>
            <a:chExt cx="5087161" cy="226347"/>
          </a:xfrm>
        </p:grpSpPr>
        <p:sp>
          <p:nvSpPr>
            <p:cNvPr id="3" name="Freeform 3"/>
            <p:cNvSpPr/>
            <p:nvPr/>
          </p:nvSpPr>
          <p:spPr>
            <a:xfrm>
              <a:off x="0" y="0"/>
              <a:ext cx="5087161" cy="226347"/>
            </a:xfrm>
            <a:custGeom>
              <a:avLst/>
              <a:gdLst/>
              <a:ahLst/>
              <a:cxnLst/>
              <a:rect l="l" t="t" r="r" b="b"/>
              <a:pathLst>
                <a:path w="5087161" h="226347">
                  <a:moveTo>
                    <a:pt x="0" y="0"/>
                  </a:moveTo>
                  <a:lnTo>
                    <a:pt x="5087161" y="0"/>
                  </a:lnTo>
                  <a:lnTo>
                    <a:pt x="5087161" y="226347"/>
                  </a:lnTo>
                  <a:lnTo>
                    <a:pt x="0" y="226347"/>
                  </a:lnTo>
                  <a:close/>
                </a:path>
              </a:pathLst>
            </a:custGeom>
            <a:solidFill>
              <a:srgbClr val="1800AD"/>
            </a:solidFill>
          </p:spPr>
          <p:txBody>
            <a:bodyPr/>
            <a:lstStyle/>
            <a:p>
              <a:endParaRPr lang="pt-BR"/>
            </a:p>
          </p:txBody>
        </p:sp>
        <p:sp>
          <p:nvSpPr>
            <p:cNvPr id="4" name="TextBox 4"/>
            <p:cNvSpPr txBox="1"/>
            <p:nvPr/>
          </p:nvSpPr>
          <p:spPr>
            <a:xfrm>
              <a:off x="0" y="19050"/>
              <a:ext cx="5087161" cy="207297"/>
            </a:xfrm>
            <a:prstGeom prst="rect">
              <a:avLst/>
            </a:prstGeom>
          </p:spPr>
          <p:txBody>
            <a:bodyPr lIns="50800" tIns="50800" rIns="50800" bIns="50800" rtlCol="0" anchor="ctr"/>
            <a:lstStyle/>
            <a:p>
              <a:pPr algn="ctr">
                <a:lnSpc>
                  <a:spcPts val="2640"/>
                </a:lnSpc>
              </a:pPr>
              <a:endParaRPr/>
            </a:p>
          </p:txBody>
        </p:sp>
      </p:grpSp>
      <p:sp>
        <p:nvSpPr>
          <p:cNvPr id="5" name="Freeform 5"/>
          <p:cNvSpPr/>
          <p:nvPr/>
        </p:nvSpPr>
        <p:spPr>
          <a:xfrm>
            <a:off x="7478293" y="7786339"/>
            <a:ext cx="3524845" cy="847481"/>
          </a:xfrm>
          <a:custGeom>
            <a:avLst/>
            <a:gdLst/>
            <a:ahLst/>
            <a:cxnLst/>
            <a:rect l="l" t="t" r="r" b="b"/>
            <a:pathLst>
              <a:path w="3524845" h="847481">
                <a:moveTo>
                  <a:pt x="0" y="0"/>
                </a:moveTo>
                <a:lnTo>
                  <a:pt x="3524846" y="0"/>
                </a:lnTo>
                <a:lnTo>
                  <a:pt x="3524846" y="847481"/>
                </a:lnTo>
                <a:lnTo>
                  <a:pt x="0" y="847481"/>
                </a:lnTo>
                <a:lnTo>
                  <a:pt x="0" y="0"/>
                </a:lnTo>
                <a:close/>
              </a:path>
            </a:pathLst>
          </a:custGeom>
          <a:blipFill>
            <a:blip r:embed="rId2"/>
            <a:stretch>
              <a:fillRect/>
            </a:stretch>
          </a:blipFill>
        </p:spPr>
        <p:txBody>
          <a:bodyPr/>
          <a:lstStyle/>
          <a:p>
            <a:endParaRPr lang="pt-BR"/>
          </a:p>
        </p:txBody>
      </p:sp>
      <p:sp>
        <p:nvSpPr>
          <p:cNvPr id="6" name="TextBox 6"/>
          <p:cNvSpPr txBox="1"/>
          <p:nvPr/>
        </p:nvSpPr>
        <p:spPr>
          <a:xfrm>
            <a:off x="5696409" y="3415671"/>
            <a:ext cx="7255041" cy="1307465"/>
          </a:xfrm>
          <a:prstGeom prst="rect">
            <a:avLst/>
          </a:prstGeom>
        </p:spPr>
        <p:txBody>
          <a:bodyPr lIns="0" tIns="0" rIns="0" bIns="0" rtlCol="0" anchor="t">
            <a:spAutoFit/>
          </a:bodyPr>
          <a:lstStyle/>
          <a:p>
            <a:pPr algn="l">
              <a:lnSpc>
                <a:spcPts val="10120"/>
              </a:lnSpc>
            </a:pPr>
            <a:r>
              <a:rPr lang="en-US" sz="9200">
                <a:solidFill>
                  <a:srgbClr val="FBFAFF"/>
                </a:solidFill>
                <a:latin typeface="League Spartan"/>
                <a:ea typeface="League Spartan"/>
                <a:cs typeface="League Spartan"/>
                <a:sym typeface="League Spartan"/>
              </a:rPr>
              <a:t>OBRIGADO!</a:t>
            </a:r>
          </a:p>
        </p:txBody>
      </p:sp>
      <p:sp>
        <p:nvSpPr>
          <p:cNvPr id="7" name="TextBox 7"/>
          <p:cNvSpPr txBox="1"/>
          <p:nvPr/>
        </p:nvSpPr>
        <p:spPr>
          <a:xfrm>
            <a:off x="6977022" y="8644889"/>
            <a:ext cx="4693815" cy="613411"/>
          </a:xfrm>
          <a:prstGeom prst="rect">
            <a:avLst/>
          </a:prstGeom>
        </p:spPr>
        <p:txBody>
          <a:bodyPr lIns="0" tIns="0" rIns="0" bIns="0" rtlCol="0" anchor="t">
            <a:spAutoFit/>
          </a:bodyPr>
          <a:lstStyle/>
          <a:p>
            <a:pPr marL="0" lvl="0" indent="0" algn="ctr">
              <a:lnSpc>
                <a:spcPts val="5039"/>
              </a:lnSpc>
            </a:pPr>
            <a:r>
              <a:rPr lang="en-US" sz="3599" spc="179">
                <a:solidFill>
                  <a:srgbClr val="FBFAFF"/>
                </a:solidFill>
                <a:latin typeface="Canva Sans"/>
                <a:ea typeface="Canva Sans"/>
                <a:cs typeface="Canva Sans"/>
                <a:sym typeface="Canva Sans"/>
              </a:rPr>
              <a:t>www.abratel.org.br</a:t>
            </a:r>
          </a:p>
        </p:txBody>
      </p:sp>
      <p:sp>
        <p:nvSpPr>
          <p:cNvPr id="8" name="TextBox 8"/>
          <p:cNvSpPr txBox="1"/>
          <p:nvPr/>
        </p:nvSpPr>
        <p:spPr>
          <a:xfrm>
            <a:off x="5336550" y="4912964"/>
            <a:ext cx="7614900" cy="1416050"/>
          </a:xfrm>
          <a:prstGeom prst="rect">
            <a:avLst/>
          </a:prstGeom>
        </p:spPr>
        <p:txBody>
          <a:bodyPr lIns="0" tIns="0" rIns="0" bIns="0" rtlCol="0" anchor="t">
            <a:spAutoFit/>
          </a:bodyPr>
          <a:lstStyle/>
          <a:p>
            <a:pPr algn="ctr">
              <a:lnSpc>
                <a:spcPts val="5500"/>
              </a:lnSpc>
            </a:pPr>
            <a:r>
              <a:rPr lang="en-US" sz="5000">
                <a:solidFill>
                  <a:srgbClr val="FBFAFF"/>
                </a:solidFill>
                <a:latin typeface="Canva Sans"/>
                <a:ea typeface="Canva Sans"/>
                <a:cs typeface="Canva Sans"/>
                <a:sym typeface="Canva Sans"/>
              </a:rPr>
              <a:t>Samir Nobre</a:t>
            </a:r>
          </a:p>
          <a:p>
            <a:pPr algn="ctr">
              <a:lnSpc>
                <a:spcPts val="5500"/>
              </a:lnSpc>
            </a:pPr>
            <a:r>
              <a:rPr lang="en-US" sz="5000">
                <a:solidFill>
                  <a:srgbClr val="FBFAFF"/>
                </a:solidFill>
                <a:latin typeface="Canva Sans"/>
                <a:ea typeface="Canva Sans"/>
                <a:cs typeface="Canva Sans"/>
                <a:sym typeface="Canva Sans"/>
              </a:rPr>
              <a:t>Diretor-geral da Abratel</a:t>
            </a:r>
          </a:p>
        </p:txBody>
      </p:sp>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4176" y="654633"/>
            <a:ext cx="20731728" cy="8603667"/>
          </a:xfrm>
          <a:custGeom>
            <a:avLst/>
            <a:gdLst/>
            <a:ahLst/>
            <a:cxnLst/>
            <a:rect l="l" t="t" r="r" b="b"/>
            <a:pathLst>
              <a:path w="20731728" h="8603667">
                <a:moveTo>
                  <a:pt x="0" y="0"/>
                </a:moveTo>
                <a:lnTo>
                  <a:pt x="20731728" y="0"/>
                </a:lnTo>
                <a:lnTo>
                  <a:pt x="20731728" y="8603667"/>
                </a:lnTo>
                <a:lnTo>
                  <a:pt x="0" y="8603667"/>
                </a:lnTo>
                <a:lnTo>
                  <a:pt x="0" y="0"/>
                </a:lnTo>
                <a:close/>
              </a:path>
            </a:pathLst>
          </a:custGeom>
          <a:blipFill>
            <a:blip r:embed="rId2"/>
            <a:stretch>
              <a:fillRect/>
            </a:stretch>
          </a:blipFill>
        </p:spPr>
        <p:txBody>
          <a:bodyPr/>
          <a:lstStyle/>
          <a:p>
            <a:endParaRPr lang="pt-BR"/>
          </a:p>
        </p:txBody>
      </p:sp>
      <p:sp>
        <p:nvSpPr>
          <p:cNvPr id="3" name="AutoShape 3"/>
          <p:cNvSpPr/>
          <p:nvPr/>
        </p:nvSpPr>
        <p:spPr>
          <a:xfrm flipV="1">
            <a:off x="1028700" y="3069400"/>
            <a:ext cx="9525" cy="6149975"/>
          </a:xfrm>
          <a:prstGeom prst="line">
            <a:avLst/>
          </a:prstGeom>
          <a:ln w="19050" cap="rnd">
            <a:solidFill>
              <a:srgbClr val="004AAD"/>
            </a:solidFill>
            <a:prstDash val="solid"/>
            <a:headEnd type="none" w="sm" len="sm"/>
            <a:tailEnd type="none" w="sm" len="sm"/>
          </a:ln>
        </p:spPr>
        <p:txBody>
          <a:bodyPr/>
          <a:lstStyle/>
          <a:p>
            <a:endParaRPr lang="pt-BR"/>
          </a:p>
        </p:txBody>
      </p:sp>
      <p:grpSp>
        <p:nvGrpSpPr>
          <p:cNvPr id="4" name="Group 4"/>
          <p:cNvGrpSpPr/>
          <p:nvPr/>
        </p:nvGrpSpPr>
        <p:grpSpPr>
          <a:xfrm>
            <a:off x="10588437" y="7039281"/>
            <a:ext cx="1323429" cy="132342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9804"/>
              </a:srgbClr>
            </a:solidFill>
          </p:spPr>
          <p:txBody>
            <a:bodyPr/>
            <a:lstStyle/>
            <a:p>
              <a:endParaRPr lang="pt-BR"/>
            </a:p>
          </p:txBody>
        </p:sp>
        <p:sp>
          <p:nvSpPr>
            <p:cNvPr id="6" name="TextBox 6"/>
            <p:cNvSpPr txBox="1"/>
            <p:nvPr/>
          </p:nvSpPr>
          <p:spPr>
            <a:xfrm>
              <a:off x="76200" y="114300"/>
              <a:ext cx="660400" cy="622300"/>
            </a:xfrm>
            <a:prstGeom prst="rect">
              <a:avLst/>
            </a:prstGeom>
          </p:spPr>
          <p:txBody>
            <a:bodyPr lIns="50800" tIns="50800" rIns="50800" bIns="50800" rtlCol="0" anchor="ctr"/>
            <a:lstStyle/>
            <a:p>
              <a:pPr algn="ctr">
                <a:lnSpc>
                  <a:spcPts val="1800"/>
                </a:lnSpc>
              </a:pPr>
              <a:endParaRPr/>
            </a:p>
          </p:txBody>
        </p:sp>
      </p:grpSp>
      <p:grpSp>
        <p:nvGrpSpPr>
          <p:cNvPr id="7" name="Group 7"/>
          <p:cNvGrpSpPr/>
          <p:nvPr/>
        </p:nvGrpSpPr>
        <p:grpSpPr>
          <a:xfrm>
            <a:off x="9241688" y="10095737"/>
            <a:ext cx="9643182" cy="859411"/>
            <a:chOff x="0" y="0"/>
            <a:chExt cx="2539768" cy="226347"/>
          </a:xfrm>
        </p:grpSpPr>
        <p:sp>
          <p:nvSpPr>
            <p:cNvPr id="8" name="Freeform 8"/>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1800AD"/>
            </a:solidFill>
          </p:spPr>
          <p:txBody>
            <a:bodyPr/>
            <a:lstStyle/>
            <a:p>
              <a:endParaRPr lang="pt-BR"/>
            </a:p>
          </p:txBody>
        </p:sp>
        <p:sp>
          <p:nvSpPr>
            <p:cNvPr id="9" name="TextBox 9"/>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10" name="Freeform 10"/>
          <p:cNvSpPr/>
          <p:nvPr/>
        </p:nvSpPr>
        <p:spPr>
          <a:xfrm>
            <a:off x="-1663334" y="749777"/>
            <a:ext cx="21238543" cy="8787447"/>
          </a:xfrm>
          <a:custGeom>
            <a:avLst/>
            <a:gdLst/>
            <a:ahLst/>
            <a:cxnLst/>
            <a:rect l="l" t="t" r="r" b="b"/>
            <a:pathLst>
              <a:path w="21238543" h="8787447">
                <a:moveTo>
                  <a:pt x="0" y="0"/>
                </a:moveTo>
                <a:lnTo>
                  <a:pt x="21238543" y="0"/>
                </a:lnTo>
                <a:lnTo>
                  <a:pt x="21238543" y="8787446"/>
                </a:lnTo>
                <a:lnTo>
                  <a:pt x="0" y="8787446"/>
                </a:lnTo>
                <a:lnTo>
                  <a:pt x="0" y="0"/>
                </a:lnTo>
                <a:close/>
              </a:path>
            </a:pathLst>
          </a:custGeom>
          <a:blipFill>
            <a:blip r:embed="rId3"/>
            <a:stretch>
              <a:fillRect/>
            </a:stretch>
          </a:blipFill>
        </p:spPr>
        <p:txBody>
          <a:bodyPr/>
          <a:lstStyle/>
          <a:p>
            <a:endParaRPr lang="pt-BR"/>
          </a:p>
        </p:txBody>
      </p:sp>
      <p:sp>
        <p:nvSpPr>
          <p:cNvPr id="11" name="Freeform 11"/>
          <p:cNvSpPr/>
          <p:nvPr/>
        </p:nvSpPr>
        <p:spPr>
          <a:xfrm>
            <a:off x="9241688" y="9813206"/>
            <a:ext cx="11301259" cy="282531"/>
          </a:xfrm>
          <a:custGeom>
            <a:avLst/>
            <a:gdLst/>
            <a:ahLst/>
            <a:cxnLst/>
            <a:rect l="l" t="t" r="r" b="b"/>
            <a:pathLst>
              <a:path w="11301259" h="282531">
                <a:moveTo>
                  <a:pt x="0" y="0"/>
                </a:moveTo>
                <a:lnTo>
                  <a:pt x="11301259" y="0"/>
                </a:lnTo>
                <a:lnTo>
                  <a:pt x="11301259" y="282531"/>
                </a:lnTo>
                <a:lnTo>
                  <a:pt x="0" y="282531"/>
                </a:lnTo>
                <a:lnTo>
                  <a:pt x="0" y="0"/>
                </a:lnTo>
                <a:close/>
              </a:path>
            </a:pathLst>
          </a:custGeom>
          <a:blipFill>
            <a:blip r:embed="rId4"/>
            <a:stretch>
              <a:fillRect/>
            </a:stretch>
          </a:blipFill>
        </p:spPr>
        <p:txBody>
          <a:bodyPr/>
          <a:lstStyle/>
          <a:p>
            <a:endParaRPr lang="pt-BR"/>
          </a:p>
        </p:txBody>
      </p:sp>
      <p:sp>
        <p:nvSpPr>
          <p:cNvPr id="12" name="Freeform 12"/>
          <p:cNvSpPr/>
          <p:nvPr/>
        </p:nvSpPr>
        <p:spPr>
          <a:xfrm>
            <a:off x="0" y="3069400"/>
            <a:ext cx="2642796" cy="1513601"/>
          </a:xfrm>
          <a:custGeom>
            <a:avLst/>
            <a:gdLst/>
            <a:ahLst/>
            <a:cxnLst/>
            <a:rect l="l" t="t" r="r" b="b"/>
            <a:pathLst>
              <a:path w="2642796" h="1513601">
                <a:moveTo>
                  <a:pt x="0" y="0"/>
                </a:moveTo>
                <a:lnTo>
                  <a:pt x="2642796" y="0"/>
                </a:lnTo>
                <a:lnTo>
                  <a:pt x="2642796" y="1513602"/>
                </a:lnTo>
                <a:lnTo>
                  <a:pt x="0" y="1513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3" name="Freeform 13"/>
          <p:cNvSpPr/>
          <p:nvPr/>
        </p:nvSpPr>
        <p:spPr>
          <a:xfrm>
            <a:off x="2642796" y="3713423"/>
            <a:ext cx="2381896" cy="1364177"/>
          </a:xfrm>
          <a:custGeom>
            <a:avLst/>
            <a:gdLst/>
            <a:ahLst/>
            <a:cxnLst/>
            <a:rect l="l" t="t" r="r" b="b"/>
            <a:pathLst>
              <a:path w="2381896" h="1364177">
                <a:moveTo>
                  <a:pt x="0" y="0"/>
                </a:moveTo>
                <a:lnTo>
                  <a:pt x="2381896" y="0"/>
                </a:lnTo>
                <a:lnTo>
                  <a:pt x="2381896" y="1364177"/>
                </a:lnTo>
                <a:lnTo>
                  <a:pt x="0" y="13641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4" name="Freeform 14"/>
          <p:cNvSpPr/>
          <p:nvPr/>
        </p:nvSpPr>
        <p:spPr>
          <a:xfrm>
            <a:off x="5256294" y="4395512"/>
            <a:ext cx="3203882" cy="1834951"/>
          </a:xfrm>
          <a:custGeom>
            <a:avLst/>
            <a:gdLst/>
            <a:ahLst/>
            <a:cxnLst/>
            <a:rect l="l" t="t" r="r" b="b"/>
            <a:pathLst>
              <a:path w="3203882" h="1834951">
                <a:moveTo>
                  <a:pt x="0" y="0"/>
                </a:moveTo>
                <a:lnTo>
                  <a:pt x="3203882" y="0"/>
                </a:lnTo>
                <a:lnTo>
                  <a:pt x="3203882" y="1834950"/>
                </a:lnTo>
                <a:lnTo>
                  <a:pt x="0" y="18349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15" name="Freeform 15"/>
          <p:cNvSpPr/>
          <p:nvPr/>
        </p:nvSpPr>
        <p:spPr>
          <a:xfrm>
            <a:off x="11456366" y="5663165"/>
            <a:ext cx="6209257" cy="3556211"/>
          </a:xfrm>
          <a:custGeom>
            <a:avLst/>
            <a:gdLst/>
            <a:ahLst/>
            <a:cxnLst/>
            <a:rect l="l" t="t" r="r" b="b"/>
            <a:pathLst>
              <a:path w="6209257" h="3556211">
                <a:moveTo>
                  <a:pt x="0" y="0"/>
                </a:moveTo>
                <a:lnTo>
                  <a:pt x="6209258" y="0"/>
                </a:lnTo>
                <a:lnTo>
                  <a:pt x="6209258" y="3556211"/>
                </a:lnTo>
                <a:lnTo>
                  <a:pt x="0" y="35562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1028700" y="4442968"/>
            <a:ext cx="16230600" cy="3453892"/>
          </a:xfrm>
          <a:prstGeom prst="rect">
            <a:avLst/>
          </a:prstGeom>
        </p:spPr>
        <p:txBody>
          <a:bodyPr lIns="0" tIns="0" rIns="0" bIns="0" rtlCol="0" anchor="t">
            <a:spAutoFit/>
          </a:bodyPr>
          <a:lstStyle/>
          <a:p>
            <a:pPr algn="l">
              <a:lnSpc>
                <a:spcPts val="4186"/>
              </a:lnSpc>
            </a:pPr>
            <a:r>
              <a:rPr lang="en-US" sz="2990" b="1" spc="149">
                <a:solidFill>
                  <a:srgbClr val="FFFFFF"/>
                </a:solidFill>
                <a:latin typeface="Canva Sans Bold"/>
                <a:ea typeface="Canva Sans Bold"/>
                <a:cs typeface="Canva Sans Bold"/>
                <a:sym typeface="Canva Sans Bold"/>
              </a:rPr>
              <a:t>● A CF/88 assegurou a todos os cidadãos o direito à informação, à liberdade de expressão, à liberdade de comunicação e à liberdade de culto religioso;</a:t>
            </a:r>
          </a:p>
          <a:p>
            <a:pPr algn="l">
              <a:lnSpc>
                <a:spcPts val="4186"/>
              </a:lnSpc>
            </a:pPr>
            <a:endParaRPr lang="en-US" sz="2990" b="1" spc="149">
              <a:solidFill>
                <a:srgbClr val="FFFFFF"/>
              </a:solidFill>
              <a:latin typeface="Canva Sans Bold"/>
              <a:ea typeface="Canva Sans Bold"/>
              <a:cs typeface="Canva Sans Bold"/>
              <a:sym typeface="Canva Sans Bold"/>
            </a:endParaRPr>
          </a:p>
          <a:p>
            <a:pPr algn="l">
              <a:lnSpc>
                <a:spcPts val="4186"/>
              </a:lnSpc>
            </a:pPr>
            <a:r>
              <a:rPr lang="en-US" sz="2990" b="1" spc="149">
                <a:solidFill>
                  <a:srgbClr val="FFFFFF"/>
                </a:solidFill>
                <a:latin typeface="Canva Sans Bold"/>
                <a:ea typeface="Canva Sans Bold"/>
                <a:cs typeface="Canva Sans Bold"/>
                <a:sym typeface="Canva Sans Bold"/>
              </a:rPr>
              <a:t>● A comunicação social atua como forma de proteção desses direitos fundamentais, sendo vedado qualquer tipo de restrição à manifestação do pensamento;</a:t>
            </a:r>
          </a:p>
          <a:p>
            <a:pPr marL="0" lvl="0" indent="0" algn="l">
              <a:lnSpc>
                <a:spcPts val="2520"/>
              </a:lnSpc>
            </a:pPr>
            <a:endParaRPr lang="en-US" sz="2990" b="1" spc="149">
              <a:solidFill>
                <a:srgbClr val="FFFFFF"/>
              </a:solidFill>
              <a:latin typeface="Canva Sans Bold"/>
              <a:ea typeface="Canva Sans Bold"/>
              <a:cs typeface="Canva Sans Bold"/>
              <a:sym typeface="Canva Sans Bold"/>
            </a:endParaRPr>
          </a:p>
        </p:txBody>
      </p:sp>
      <p:grpSp>
        <p:nvGrpSpPr>
          <p:cNvPr id="3" name="Group 3"/>
          <p:cNvGrpSpPr/>
          <p:nvPr/>
        </p:nvGrpSpPr>
        <p:grpSpPr>
          <a:xfrm>
            <a:off x="9241688" y="10095737"/>
            <a:ext cx="9643182" cy="859411"/>
            <a:chOff x="0" y="0"/>
            <a:chExt cx="2539768" cy="226347"/>
          </a:xfrm>
        </p:grpSpPr>
        <p:sp>
          <p:nvSpPr>
            <p:cNvPr id="4" name="Freeform 4"/>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00BF63"/>
            </a:solidFill>
          </p:spPr>
          <p:txBody>
            <a:bodyPr/>
            <a:lstStyle/>
            <a:p>
              <a:endParaRPr lang="pt-BR"/>
            </a:p>
          </p:txBody>
        </p:sp>
        <p:sp>
          <p:nvSpPr>
            <p:cNvPr id="5" name="TextBox 5"/>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6" name="TextBox 6"/>
          <p:cNvSpPr txBox="1"/>
          <p:nvPr/>
        </p:nvSpPr>
        <p:spPr>
          <a:xfrm>
            <a:off x="1028700" y="1066800"/>
            <a:ext cx="16230600" cy="2111375"/>
          </a:xfrm>
          <a:prstGeom prst="rect">
            <a:avLst/>
          </a:prstGeom>
        </p:spPr>
        <p:txBody>
          <a:bodyPr lIns="0" tIns="0" rIns="0" bIns="0" rtlCol="0" anchor="t">
            <a:spAutoFit/>
          </a:bodyPr>
          <a:lstStyle/>
          <a:p>
            <a:pPr algn="l">
              <a:lnSpc>
                <a:spcPts val="5500"/>
              </a:lnSpc>
            </a:pPr>
            <a:r>
              <a:rPr lang="en-US" sz="5000">
                <a:solidFill>
                  <a:srgbClr val="FFFFFF"/>
                </a:solidFill>
                <a:latin typeface="League Spartan"/>
                <a:ea typeface="League Spartan"/>
                <a:cs typeface="League Spartan"/>
                <a:sym typeface="League Spartan"/>
              </a:rPr>
              <a:t>TV ABERTA E GRATUITA: CONCRETIZAÇÃO</a:t>
            </a:r>
          </a:p>
          <a:p>
            <a:pPr algn="l">
              <a:lnSpc>
                <a:spcPts val="5500"/>
              </a:lnSpc>
            </a:pPr>
            <a:r>
              <a:rPr lang="en-US" sz="5000">
                <a:solidFill>
                  <a:srgbClr val="FFFFFF"/>
                </a:solidFill>
                <a:latin typeface="League Spartan"/>
                <a:ea typeface="League Spartan"/>
                <a:cs typeface="League Spartan"/>
                <a:sym typeface="League Spartan"/>
              </a:rPr>
              <a:t>DOS DIREITOS CONSTITUCIONAIS</a:t>
            </a:r>
          </a:p>
          <a:p>
            <a:pPr algn="l">
              <a:lnSpc>
                <a:spcPts val="5500"/>
              </a:lnSpc>
            </a:pPr>
            <a:r>
              <a:rPr lang="en-US" sz="5000">
                <a:solidFill>
                  <a:srgbClr val="FFFFFF"/>
                </a:solidFill>
                <a:latin typeface="League Spartan"/>
                <a:ea typeface="League Spartan"/>
                <a:cs typeface="League Spartan"/>
                <a:sym typeface="League Spartan"/>
              </a:rPr>
              <a:t>FUNDAMENTAIS DO CIDADÃO</a:t>
            </a: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1028700" y="3384072"/>
            <a:ext cx="16230600" cy="5025517"/>
          </a:xfrm>
          <a:prstGeom prst="rect">
            <a:avLst/>
          </a:prstGeom>
        </p:spPr>
        <p:txBody>
          <a:bodyPr lIns="0" tIns="0" rIns="0" bIns="0" rtlCol="0" anchor="t">
            <a:spAutoFit/>
          </a:bodyPr>
          <a:lstStyle/>
          <a:p>
            <a:pPr algn="l">
              <a:lnSpc>
                <a:spcPts val="4186"/>
              </a:lnSpc>
            </a:pPr>
            <a:r>
              <a:rPr lang="en-US" sz="2990" b="1" spc="149">
                <a:solidFill>
                  <a:srgbClr val="FFFFFF"/>
                </a:solidFill>
                <a:latin typeface="Canva Sans Bold"/>
                <a:ea typeface="Canva Sans Bold"/>
                <a:cs typeface="Canva Sans Bold"/>
                <a:sym typeface="Canva Sans Bold"/>
              </a:rPr>
              <a:t>● Promoção da cultura nacional e regional por meio da complementariedade dos sistemas de radiodifusão privado, público e estatal, visando ao pluralismo de conteúdos audiovisuais e à concretização de um serviço essencial, plural e democrático para todos os cidadãos;</a:t>
            </a:r>
          </a:p>
          <a:p>
            <a:pPr algn="l">
              <a:lnSpc>
                <a:spcPts val="4186"/>
              </a:lnSpc>
            </a:pPr>
            <a:endParaRPr lang="en-US" sz="2990" b="1" spc="149">
              <a:solidFill>
                <a:srgbClr val="FFFFFF"/>
              </a:solidFill>
              <a:latin typeface="Canva Sans Bold"/>
              <a:ea typeface="Canva Sans Bold"/>
              <a:cs typeface="Canva Sans Bold"/>
              <a:sym typeface="Canva Sans Bold"/>
            </a:endParaRPr>
          </a:p>
          <a:p>
            <a:pPr algn="l">
              <a:lnSpc>
                <a:spcPts val="4186"/>
              </a:lnSpc>
            </a:pPr>
            <a:r>
              <a:rPr lang="en-US" sz="2990" b="1" spc="149">
                <a:solidFill>
                  <a:srgbClr val="FFFFFF"/>
                </a:solidFill>
                <a:latin typeface="Canva Sans Bold"/>
                <a:ea typeface="Canva Sans Bold"/>
                <a:cs typeface="Canva Sans Bold"/>
                <a:sym typeface="Canva Sans Bold"/>
              </a:rPr>
              <a:t>● Gratuidade do acesso aos canais de televisão aberta por decisão estatal, como forma de efetivar os direitos fundamentais do cidadão, sendo vedada sua supressão em razão de eventuais superveniências legais, políticas, tecnológicas ou econômicas.</a:t>
            </a:r>
          </a:p>
          <a:p>
            <a:pPr marL="0" lvl="0" indent="0" algn="l">
              <a:lnSpc>
                <a:spcPts val="2520"/>
              </a:lnSpc>
            </a:pPr>
            <a:endParaRPr lang="en-US" sz="2990" b="1" spc="149">
              <a:solidFill>
                <a:srgbClr val="FFFFFF"/>
              </a:solidFill>
              <a:latin typeface="Canva Sans Bold"/>
              <a:ea typeface="Canva Sans Bold"/>
              <a:cs typeface="Canva Sans Bold"/>
              <a:sym typeface="Canva Sans Bold"/>
            </a:endParaRPr>
          </a:p>
        </p:txBody>
      </p:sp>
      <p:grpSp>
        <p:nvGrpSpPr>
          <p:cNvPr id="3" name="Group 3"/>
          <p:cNvGrpSpPr/>
          <p:nvPr/>
        </p:nvGrpSpPr>
        <p:grpSpPr>
          <a:xfrm>
            <a:off x="9241688" y="10095737"/>
            <a:ext cx="9643182" cy="859411"/>
            <a:chOff x="0" y="0"/>
            <a:chExt cx="2539768" cy="226347"/>
          </a:xfrm>
        </p:grpSpPr>
        <p:sp>
          <p:nvSpPr>
            <p:cNvPr id="4" name="Freeform 4"/>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00BF63"/>
            </a:solidFill>
          </p:spPr>
          <p:txBody>
            <a:bodyPr/>
            <a:lstStyle/>
            <a:p>
              <a:endParaRPr lang="pt-BR"/>
            </a:p>
          </p:txBody>
        </p:sp>
        <p:sp>
          <p:nvSpPr>
            <p:cNvPr id="5" name="TextBox 5"/>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6" name="TextBox 6"/>
          <p:cNvSpPr txBox="1"/>
          <p:nvPr/>
        </p:nvSpPr>
        <p:spPr>
          <a:xfrm>
            <a:off x="1028700" y="1066800"/>
            <a:ext cx="16230600" cy="2111375"/>
          </a:xfrm>
          <a:prstGeom prst="rect">
            <a:avLst/>
          </a:prstGeom>
        </p:spPr>
        <p:txBody>
          <a:bodyPr lIns="0" tIns="0" rIns="0" bIns="0" rtlCol="0" anchor="t">
            <a:spAutoFit/>
          </a:bodyPr>
          <a:lstStyle/>
          <a:p>
            <a:pPr algn="l">
              <a:lnSpc>
                <a:spcPts val="5500"/>
              </a:lnSpc>
            </a:pPr>
            <a:r>
              <a:rPr lang="en-US" sz="5000">
                <a:solidFill>
                  <a:srgbClr val="FFFFFF"/>
                </a:solidFill>
                <a:latin typeface="League Spartan"/>
                <a:ea typeface="League Spartan"/>
                <a:cs typeface="League Spartan"/>
                <a:sym typeface="League Spartan"/>
              </a:rPr>
              <a:t>TV ABERTA E GRATUITA: CONCRETIZAÇÃO</a:t>
            </a:r>
          </a:p>
          <a:p>
            <a:pPr algn="l">
              <a:lnSpc>
                <a:spcPts val="5500"/>
              </a:lnSpc>
            </a:pPr>
            <a:r>
              <a:rPr lang="en-US" sz="5000">
                <a:solidFill>
                  <a:srgbClr val="FFFFFF"/>
                </a:solidFill>
                <a:latin typeface="League Spartan"/>
                <a:ea typeface="League Spartan"/>
                <a:cs typeface="League Spartan"/>
                <a:sym typeface="League Spartan"/>
              </a:rPr>
              <a:t>DOS DIREITOS CONSTITUCIONAIS</a:t>
            </a:r>
          </a:p>
          <a:p>
            <a:pPr algn="l">
              <a:lnSpc>
                <a:spcPts val="5500"/>
              </a:lnSpc>
            </a:pPr>
            <a:r>
              <a:rPr lang="en-US" sz="5000">
                <a:solidFill>
                  <a:srgbClr val="FFFFFF"/>
                </a:solidFill>
                <a:latin typeface="League Spartan"/>
                <a:ea typeface="League Spartan"/>
                <a:cs typeface="League Spartan"/>
                <a:sym typeface="League Spartan"/>
              </a:rPr>
              <a:t>FUNDAMENTAIS DO CIDADÃO</a:t>
            </a:r>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796850"/>
            <a:ext cx="18408961" cy="4062985"/>
          </a:xfrm>
          <a:custGeom>
            <a:avLst/>
            <a:gdLst/>
            <a:ahLst/>
            <a:cxnLst/>
            <a:rect l="l" t="t" r="r" b="b"/>
            <a:pathLst>
              <a:path w="18408961" h="4062985">
                <a:moveTo>
                  <a:pt x="0" y="0"/>
                </a:moveTo>
                <a:lnTo>
                  <a:pt x="18408961" y="0"/>
                </a:lnTo>
                <a:lnTo>
                  <a:pt x="18408961" y="4062985"/>
                </a:lnTo>
                <a:lnTo>
                  <a:pt x="0" y="4062985"/>
                </a:lnTo>
                <a:lnTo>
                  <a:pt x="0" y="0"/>
                </a:lnTo>
                <a:close/>
              </a:path>
            </a:pathLst>
          </a:custGeom>
          <a:blipFill>
            <a:blip r:embed="rId2"/>
            <a:stretch>
              <a:fillRect t="-115325" b="-86545"/>
            </a:stretch>
          </a:blipFill>
        </p:spPr>
        <p:txBody>
          <a:bodyPr/>
          <a:lstStyle/>
          <a:p>
            <a:endParaRPr lang="pt-BR"/>
          </a:p>
        </p:txBody>
      </p:sp>
      <p:grpSp>
        <p:nvGrpSpPr>
          <p:cNvPr id="3" name="Group 3"/>
          <p:cNvGrpSpPr/>
          <p:nvPr/>
        </p:nvGrpSpPr>
        <p:grpSpPr>
          <a:xfrm>
            <a:off x="10588437" y="7039281"/>
            <a:ext cx="1323429" cy="132342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9804"/>
              </a:srgbClr>
            </a:solidFill>
          </p:spPr>
          <p:txBody>
            <a:bodyPr/>
            <a:lstStyle/>
            <a:p>
              <a:endParaRPr lang="pt-BR"/>
            </a:p>
          </p:txBody>
        </p:sp>
        <p:sp>
          <p:nvSpPr>
            <p:cNvPr id="5" name="TextBox 5"/>
            <p:cNvSpPr txBox="1"/>
            <p:nvPr/>
          </p:nvSpPr>
          <p:spPr>
            <a:xfrm>
              <a:off x="76200" y="114300"/>
              <a:ext cx="660400" cy="622300"/>
            </a:xfrm>
            <a:prstGeom prst="rect">
              <a:avLst/>
            </a:prstGeom>
          </p:spPr>
          <p:txBody>
            <a:bodyPr lIns="50800" tIns="50800" rIns="50800" bIns="50800" rtlCol="0" anchor="ctr"/>
            <a:lstStyle/>
            <a:p>
              <a:pPr algn="ctr">
                <a:lnSpc>
                  <a:spcPts val="1800"/>
                </a:lnSpc>
              </a:pPr>
              <a:endParaRPr/>
            </a:p>
          </p:txBody>
        </p:sp>
      </p:grpSp>
      <p:sp>
        <p:nvSpPr>
          <p:cNvPr id="6" name="TextBox 6"/>
          <p:cNvSpPr txBox="1"/>
          <p:nvPr/>
        </p:nvSpPr>
        <p:spPr>
          <a:xfrm>
            <a:off x="1028700" y="1066800"/>
            <a:ext cx="15695564" cy="721351"/>
          </a:xfrm>
          <a:prstGeom prst="rect">
            <a:avLst/>
          </a:prstGeom>
        </p:spPr>
        <p:txBody>
          <a:bodyPr lIns="0" tIns="0" rIns="0" bIns="0" rtlCol="0" anchor="t">
            <a:spAutoFit/>
          </a:bodyPr>
          <a:lstStyle/>
          <a:p>
            <a:pPr algn="ctr">
              <a:lnSpc>
                <a:spcPts val="5500"/>
              </a:lnSpc>
            </a:pPr>
            <a:r>
              <a:rPr lang="en-US" sz="5000" dirty="0">
                <a:solidFill>
                  <a:srgbClr val="17022B"/>
                </a:solidFill>
                <a:latin typeface="League Spartan"/>
                <a:ea typeface="League Spartan"/>
                <a:cs typeface="League Spartan"/>
                <a:sym typeface="League Spartan"/>
              </a:rPr>
              <a:t>PROEMINÊNCIA DA TV ABERTA </a:t>
            </a:r>
          </a:p>
        </p:txBody>
      </p:sp>
      <p:sp>
        <p:nvSpPr>
          <p:cNvPr id="7" name="TextBox 7"/>
          <p:cNvSpPr txBox="1"/>
          <p:nvPr/>
        </p:nvSpPr>
        <p:spPr>
          <a:xfrm>
            <a:off x="1028700" y="2880031"/>
            <a:ext cx="16230600" cy="4248150"/>
          </a:xfrm>
          <a:prstGeom prst="rect">
            <a:avLst/>
          </a:prstGeom>
        </p:spPr>
        <p:txBody>
          <a:bodyPr lIns="0" tIns="0" rIns="0" bIns="0" rtlCol="0" anchor="t">
            <a:spAutoFit/>
          </a:bodyPr>
          <a:lstStyle/>
          <a:p>
            <a:pPr algn="l">
              <a:lnSpc>
                <a:spcPts val="4200"/>
              </a:lnSpc>
            </a:pPr>
            <a:r>
              <a:rPr lang="en-US" sz="3000" b="1" spc="150">
                <a:solidFill>
                  <a:srgbClr val="1800AD"/>
                </a:solidFill>
                <a:latin typeface="Canva Sans Bold"/>
                <a:ea typeface="Canva Sans Bold"/>
                <a:cs typeface="Canva Sans Bold"/>
                <a:sym typeface="Canva Sans Bold"/>
              </a:rPr>
              <a:t>● O fabricante de equipamentos e dispositivos receptores de sinais do serviço de radiodifusão de sons e imagens deverá assegurar a instalação, pré-configuração e habilitação de fábrica para o acesso aos canais de programação das emissoras de televisão aberta;</a:t>
            </a:r>
          </a:p>
          <a:p>
            <a:pPr algn="l">
              <a:lnSpc>
                <a:spcPts val="4200"/>
              </a:lnSpc>
            </a:pPr>
            <a:endParaRPr lang="en-US" sz="3000" b="1" spc="150">
              <a:solidFill>
                <a:srgbClr val="1800AD"/>
              </a:solidFill>
              <a:latin typeface="Canva Sans Bold"/>
              <a:ea typeface="Canva Sans Bold"/>
              <a:cs typeface="Canva Sans Bold"/>
              <a:sym typeface="Canva Sans Bold"/>
            </a:endParaRPr>
          </a:p>
          <a:p>
            <a:pPr marL="0" lvl="0" indent="0" algn="l">
              <a:lnSpc>
                <a:spcPts val="4200"/>
              </a:lnSpc>
            </a:pPr>
            <a:r>
              <a:rPr lang="en-US" sz="3000" b="1" spc="150">
                <a:solidFill>
                  <a:srgbClr val="1800AD"/>
                </a:solidFill>
                <a:latin typeface="Canva Sans Bold"/>
                <a:ea typeface="Canva Sans Bold"/>
                <a:cs typeface="Canva Sans Bold"/>
                <a:sym typeface="Canva Sans Bold"/>
              </a:rPr>
              <a:t>● Oferta, na interface inicial, no guia de programação, de acesso direto aos canais de televisão aberta e gratuita;</a:t>
            </a:r>
          </a:p>
          <a:p>
            <a:pPr marL="0" lvl="0" indent="0" algn="l">
              <a:lnSpc>
                <a:spcPts val="4200"/>
              </a:lnSpc>
            </a:pPr>
            <a:endParaRPr lang="en-US" sz="3000" b="1" spc="150">
              <a:solidFill>
                <a:srgbClr val="1800AD"/>
              </a:solidFill>
              <a:latin typeface="Canva Sans Bold"/>
              <a:ea typeface="Canva Sans Bold"/>
              <a:cs typeface="Canva Sans Bold"/>
              <a:sym typeface="Canva Sans Bold"/>
            </a:endParaRP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88437" y="7039281"/>
            <a:ext cx="1323429" cy="13234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9804"/>
              </a:srgbClr>
            </a:solidFill>
          </p:spPr>
          <p:txBody>
            <a:bodyPr/>
            <a:lstStyle/>
            <a:p>
              <a:endParaRPr lang="pt-BR"/>
            </a:p>
          </p:txBody>
        </p:sp>
        <p:sp>
          <p:nvSpPr>
            <p:cNvPr id="4" name="TextBox 4"/>
            <p:cNvSpPr txBox="1"/>
            <p:nvPr/>
          </p:nvSpPr>
          <p:spPr>
            <a:xfrm>
              <a:off x="76200" y="114300"/>
              <a:ext cx="660400" cy="622300"/>
            </a:xfrm>
            <a:prstGeom prst="rect">
              <a:avLst/>
            </a:prstGeom>
          </p:spPr>
          <p:txBody>
            <a:bodyPr lIns="50800" tIns="50800" rIns="50800" bIns="50800" rtlCol="0" anchor="ctr"/>
            <a:lstStyle/>
            <a:p>
              <a:pPr algn="ctr">
                <a:lnSpc>
                  <a:spcPts val="1800"/>
                </a:lnSpc>
              </a:pPr>
              <a:endParaRPr/>
            </a:p>
          </p:txBody>
        </p:sp>
      </p:grpSp>
      <p:grpSp>
        <p:nvGrpSpPr>
          <p:cNvPr id="5" name="Group 5"/>
          <p:cNvGrpSpPr/>
          <p:nvPr/>
        </p:nvGrpSpPr>
        <p:grpSpPr>
          <a:xfrm>
            <a:off x="2514600" y="3554875"/>
            <a:ext cx="15773400" cy="5179310"/>
            <a:chOff x="0" y="0"/>
            <a:chExt cx="4154311" cy="1364098"/>
          </a:xfrm>
        </p:grpSpPr>
        <p:sp>
          <p:nvSpPr>
            <p:cNvPr id="6" name="Freeform 6"/>
            <p:cNvSpPr/>
            <p:nvPr/>
          </p:nvSpPr>
          <p:spPr>
            <a:xfrm>
              <a:off x="0" y="0"/>
              <a:ext cx="4154311" cy="1364098"/>
            </a:xfrm>
            <a:custGeom>
              <a:avLst/>
              <a:gdLst/>
              <a:ahLst/>
              <a:cxnLst/>
              <a:rect l="l" t="t" r="r" b="b"/>
              <a:pathLst>
                <a:path w="4154311" h="1364098">
                  <a:moveTo>
                    <a:pt x="0" y="0"/>
                  </a:moveTo>
                  <a:lnTo>
                    <a:pt x="4154311" y="0"/>
                  </a:lnTo>
                  <a:lnTo>
                    <a:pt x="4154311" y="1364098"/>
                  </a:lnTo>
                  <a:lnTo>
                    <a:pt x="0" y="1364098"/>
                  </a:lnTo>
                  <a:close/>
                </a:path>
              </a:pathLst>
            </a:custGeom>
            <a:solidFill>
              <a:srgbClr val="1800AD"/>
            </a:solidFill>
          </p:spPr>
          <p:txBody>
            <a:bodyPr/>
            <a:lstStyle/>
            <a:p>
              <a:endParaRPr lang="pt-BR"/>
            </a:p>
          </p:txBody>
        </p:sp>
        <p:sp>
          <p:nvSpPr>
            <p:cNvPr id="7" name="TextBox 7"/>
            <p:cNvSpPr txBox="1"/>
            <p:nvPr/>
          </p:nvSpPr>
          <p:spPr>
            <a:xfrm>
              <a:off x="0" y="19050"/>
              <a:ext cx="4154311" cy="1345048"/>
            </a:xfrm>
            <a:prstGeom prst="rect">
              <a:avLst/>
            </a:prstGeom>
          </p:spPr>
          <p:txBody>
            <a:bodyPr lIns="50800" tIns="50800" rIns="50800" bIns="50800" rtlCol="0" anchor="ctr"/>
            <a:lstStyle/>
            <a:p>
              <a:pPr algn="ctr">
                <a:lnSpc>
                  <a:spcPts val="2640"/>
                </a:lnSpc>
              </a:pPr>
              <a:endParaRPr/>
            </a:p>
          </p:txBody>
        </p:sp>
      </p:grpSp>
      <p:sp>
        <p:nvSpPr>
          <p:cNvPr id="8" name="TextBox 8"/>
          <p:cNvSpPr txBox="1"/>
          <p:nvPr/>
        </p:nvSpPr>
        <p:spPr>
          <a:xfrm>
            <a:off x="5385423" y="4242195"/>
            <a:ext cx="11873877" cy="3968115"/>
          </a:xfrm>
          <a:prstGeom prst="rect">
            <a:avLst/>
          </a:prstGeom>
        </p:spPr>
        <p:txBody>
          <a:bodyPr lIns="0" tIns="0" rIns="0" bIns="0" rtlCol="0" anchor="t">
            <a:spAutoFit/>
          </a:bodyPr>
          <a:lstStyle/>
          <a:p>
            <a:pPr algn="l">
              <a:lnSpc>
                <a:spcPts val="4199"/>
              </a:lnSpc>
            </a:pPr>
            <a:r>
              <a:rPr lang="en-US" sz="2999" b="1" spc="149">
                <a:solidFill>
                  <a:srgbClr val="FFFFFF"/>
                </a:solidFill>
                <a:latin typeface="Canva Sans Bold"/>
                <a:ea typeface="Canva Sans Bold"/>
                <a:cs typeface="Canva Sans Bold"/>
                <a:sym typeface="Canva Sans Bold"/>
              </a:rPr>
              <a:t>● Botão no controle remoto com acesso rápido e direto aos canais de televisão aberta e gratuita;</a:t>
            </a:r>
          </a:p>
          <a:p>
            <a:pPr algn="l">
              <a:lnSpc>
                <a:spcPts val="4199"/>
              </a:lnSpc>
            </a:pPr>
            <a:endParaRPr lang="en-US" sz="2999" b="1" spc="149">
              <a:solidFill>
                <a:srgbClr val="FFFFFF"/>
              </a:solidFill>
              <a:latin typeface="Canva Sans Bold"/>
              <a:ea typeface="Canva Sans Bold"/>
              <a:cs typeface="Canva Sans Bold"/>
              <a:sym typeface="Canva Sans Bold"/>
            </a:endParaRPr>
          </a:p>
          <a:p>
            <a:pPr algn="l">
              <a:lnSpc>
                <a:spcPts val="4199"/>
              </a:lnSpc>
            </a:pPr>
            <a:r>
              <a:rPr lang="en-US" sz="2999" b="1" spc="149">
                <a:solidFill>
                  <a:srgbClr val="FFFFFF"/>
                </a:solidFill>
                <a:latin typeface="Canva Sans Bold"/>
                <a:ea typeface="Canva Sans Bold"/>
                <a:cs typeface="Canva Sans Bold"/>
                <a:sym typeface="Canva Sans Bold"/>
              </a:rPr>
              <a:t>● Vedação à inserção ou sobreposição de conteúdo ou publicidade nas telas e nos conteúdos audiovisuais dos canais abertos, salvo autorização específica das emissoras de televisão.</a:t>
            </a:r>
          </a:p>
          <a:p>
            <a:pPr marL="0" lvl="0" indent="0" algn="l">
              <a:lnSpc>
                <a:spcPts val="2520"/>
              </a:lnSpc>
            </a:pPr>
            <a:endParaRPr lang="en-US" sz="2999" b="1" spc="149">
              <a:solidFill>
                <a:srgbClr val="FFFFFF"/>
              </a:solidFill>
              <a:latin typeface="Canva Sans Bold"/>
              <a:ea typeface="Canva Sans Bold"/>
              <a:cs typeface="Canva Sans Bold"/>
              <a:sym typeface="Canva Sans Bold"/>
            </a:endParaRPr>
          </a:p>
        </p:txBody>
      </p:sp>
      <p:sp>
        <p:nvSpPr>
          <p:cNvPr id="9" name="Freeform 9"/>
          <p:cNvSpPr/>
          <p:nvPr/>
        </p:nvSpPr>
        <p:spPr>
          <a:xfrm>
            <a:off x="-5147360" y="2397202"/>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pt-BR"/>
          </a:p>
        </p:txBody>
      </p:sp>
      <p:sp>
        <p:nvSpPr>
          <p:cNvPr id="10" name="TextBox 10"/>
          <p:cNvSpPr txBox="1"/>
          <p:nvPr/>
        </p:nvSpPr>
        <p:spPr>
          <a:xfrm>
            <a:off x="1028700" y="1066800"/>
            <a:ext cx="15695564" cy="721351"/>
          </a:xfrm>
          <a:prstGeom prst="rect">
            <a:avLst/>
          </a:prstGeom>
        </p:spPr>
        <p:txBody>
          <a:bodyPr lIns="0" tIns="0" rIns="0" bIns="0" rtlCol="0" anchor="t">
            <a:spAutoFit/>
          </a:bodyPr>
          <a:lstStyle/>
          <a:p>
            <a:pPr algn="ctr">
              <a:lnSpc>
                <a:spcPts val="5500"/>
              </a:lnSpc>
            </a:pPr>
            <a:r>
              <a:rPr lang="en-US" sz="5000" dirty="0">
                <a:solidFill>
                  <a:srgbClr val="17022B"/>
                </a:solidFill>
                <a:latin typeface="League Spartan"/>
                <a:ea typeface="League Spartan"/>
                <a:cs typeface="League Spartan"/>
                <a:sym typeface="League Spartan"/>
              </a:rPr>
              <a:t>PROEMINÊNCIA DA TV ABERTA </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F"/>
        </a:solidFill>
        <a:effectLst/>
      </p:bgPr>
    </p:bg>
    <p:spTree>
      <p:nvGrpSpPr>
        <p:cNvPr id="1" name=""/>
        <p:cNvGrpSpPr/>
        <p:nvPr/>
      </p:nvGrpSpPr>
      <p:grpSpPr>
        <a:xfrm>
          <a:off x="0" y="0"/>
          <a:ext cx="0" cy="0"/>
          <a:chOff x="0" y="0"/>
          <a:chExt cx="0" cy="0"/>
        </a:xfrm>
      </p:grpSpPr>
      <p:sp>
        <p:nvSpPr>
          <p:cNvPr id="2" name="TextBox 2"/>
          <p:cNvSpPr txBox="1"/>
          <p:nvPr/>
        </p:nvSpPr>
        <p:spPr>
          <a:xfrm>
            <a:off x="1028700" y="1066800"/>
            <a:ext cx="14281339" cy="721351"/>
          </a:xfrm>
          <a:prstGeom prst="rect">
            <a:avLst/>
          </a:prstGeom>
        </p:spPr>
        <p:txBody>
          <a:bodyPr lIns="0" tIns="0" rIns="0" bIns="0" rtlCol="0" anchor="t">
            <a:spAutoFit/>
          </a:bodyPr>
          <a:lstStyle/>
          <a:p>
            <a:pPr algn="ctr">
              <a:lnSpc>
                <a:spcPts val="5500"/>
              </a:lnSpc>
            </a:pPr>
            <a:r>
              <a:rPr lang="en-US" sz="5000" dirty="0" err="1">
                <a:solidFill>
                  <a:srgbClr val="1800AD"/>
                </a:solidFill>
                <a:latin typeface="League Spartan"/>
                <a:ea typeface="League Spartan"/>
                <a:cs typeface="League Spartan"/>
                <a:sym typeface="League Spartan"/>
              </a:rPr>
              <a:t>Atenção</a:t>
            </a:r>
            <a:r>
              <a:rPr lang="en-US" sz="5000" dirty="0">
                <a:solidFill>
                  <a:srgbClr val="1800AD"/>
                </a:solidFill>
                <a:latin typeface="League Spartan"/>
                <a:ea typeface="League Spartan"/>
                <a:cs typeface="League Spartan"/>
                <a:sym typeface="League Spartan"/>
              </a:rPr>
              <a:t> do </a:t>
            </a:r>
            <a:r>
              <a:rPr lang="en-US" sz="5000" dirty="0" err="1">
                <a:solidFill>
                  <a:srgbClr val="1800AD"/>
                </a:solidFill>
                <a:latin typeface="League Spartan"/>
                <a:ea typeface="League Spartan"/>
                <a:cs typeface="League Spartan"/>
                <a:sym typeface="League Spartan"/>
              </a:rPr>
              <a:t>Telespectador</a:t>
            </a:r>
            <a:r>
              <a:rPr lang="en-US" sz="5000" dirty="0">
                <a:solidFill>
                  <a:srgbClr val="1800AD"/>
                </a:solidFill>
                <a:latin typeface="League Spartan"/>
                <a:ea typeface="League Spartan"/>
                <a:cs typeface="League Spartan"/>
                <a:sym typeface="League Spartan"/>
              </a:rPr>
              <a:t> - KANTAR </a:t>
            </a:r>
          </a:p>
        </p:txBody>
      </p:sp>
      <p:grpSp>
        <p:nvGrpSpPr>
          <p:cNvPr id="3" name="Group 3"/>
          <p:cNvGrpSpPr/>
          <p:nvPr/>
        </p:nvGrpSpPr>
        <p:grpSpPr>
          <a:xfrm>
            <a:off x="-357113" y="4325817"/>
            <a:ext cx="18764150" cy="1496453"/>
            <a:chOff x="0" y="0"/>
            <a:chExt cx="4941998" cy="394127"/>
          </a:xfrm>
        </p:grpSpPr>
        <p:sp>
          <p:nvSpPr>
            <p:cNvPr id="4" name="Freeform 4"/>
            <p:cNvSpPr/>
            <p:nvPr/>
          </p:nvSpPr>
          <p:spPr>
            <a:xfrm>
              <a:off x="0" y="0"/>
              <a:ext cx="4941998" cy="394127"/>
            </a:xfrm>
            <a:custGeom>
              <a:avLst/>
              <a:gdLst/>
              <a:ahLst/>
              <a:cxnLst/>
              <a:rect l="l" t="t" r="r" b="b"/>
              <a:pathLst>
                <a:path w="4941998" h="394127">
                  <a:moveTo>
                    <a:pt x="0" y="0"/>
                  </a:moveTo>
                  <a:lnTo>
                    <a:pt x="4941998" y="0"/>
                  </a:lnTo>
                  <a:lnTo>
                    <a:pt x="4941998" y="394127"/>
                  </a:lnTo>
                  <a:lnTo>
                    <a:pt x="0" y="394127"/>
                  </a:lnTo>
                  <a:close/>
                </a:path>
              </a:pathLst>
            </a:custGeom>
            <a:solidFill>
              <a:srgbClr val="32CDC4"/>
            </a:solidFill>
          </p:spPr>
          <p:txBody>
            <a:bodyPr/>
            <a:lstStyle/>
            <a:p>
              <a:endParaRPr lang="pt-BR"/>
            </a:p>
          </p:txBody>
        </p:sp>
        <p:sp>
          <p:nvSpPr>
            <p:cNvPr id="5" name="TextBox 5"/>
            <p:cNvSpPr txBox="1"/>
            <p:nvPr/>
          </p:nvSpPr>
          <p:spPr>
            <a:xfrm>
              <a:off x="0" y="19050"/>
              <a:ext cx="4941998" cy="375077"/>
            </a:xfrm>
            <a:prstGeom prst="rect">
              <a:avLst/>
            </a:prstGeom>
          </p:spPr>
          <p:txBody>
            <a:bodyPr lIns="50800" tIns="50800" rIns="50800" bIns="50800" rtlCol="0" anchor="ctr"/>
            <a:lstStyle/>
            <a:p>
              <a:pPr algn="ctr">
                <a:lnSpc>
                  <a:spcPts val="2640"/>
                </a:lnSpc>
              </a:pPr>
              <a:endParaRPr/>
            </a:p>
          </p:txBody>
        </p:sp>
      </p:grpSp>
      <p:grpSp>
        <p:nvGrpSpPr>
          <p:cNvPr id="6" name="Group 6"/>
          <p:cNvGrpSpPr/>
          <p:nvPr/>
        </p:nvGrpSpPr>
        <p:grpSpPr>
          <a:xfrm>
            <a:off x="-119038" y="2829365"/>
            <a:ext cx="18764150" cy="1496453"/>
            <a:chOff x="0" y="0"/>
            <a:chExt cx="4941998" cy="394127"/>
          </a:xfrm>
        </p:grpSpPr>
        <p:sp>
          <p:nvSpPr>
            <p:cNvPr id="7" name="Freeform 7"/>
            <p:cNvSpPr/>
            <p:nvPr/>
          </p:nvSpPr>
          <p:spPr>
            <a:xfrm>
              <a:off x="0" y="0"/>
              <a:ext cx="4941998" cy="394127"/>
            </a:xfrm>
            <a:custGeom>
              <a:avLst/>
              <a:gdLst/>
              <a:ahLst/>
              <a:cxnLst/>
              <a:rect l="l" t="t" r="r" b="b"/>
              <a:pathLst>
                <a:path w="4941998" h="394127">
                  <a:moveTo>
                    <a:pt x="0" y="0"/>
                  </a:moveTo>
                  <a:lnTo>
                    <a:pt x="4941998" y="0"/>
                  </a:lnTo>
                  <a:lnTo>
                    <a:pt x="4941998" y="394127"/>
                  </a:lnTo>
                  <a:lnTo>
                    <a:pt x="0" y="394127"/>
                  </a:lnTo>
                  <a:close/>
                </a:path>
              </a:pathLst>
            </a:custGeom>
            <a:solidFill>
              <a:srgbClr val="0BAFDB"/>
            </a:solidFill>
          </p:spPr>
          <p:txBody>
            <a:bodyPr/>
            <a:lstStyle/>
            <a:p>
              <a:endParaRPr lang="pt-BR"/>
            </a:p>
          </p:txBody>
        </p:sp>
        <p:sp>
          <p:nvSpPr>
            <p:cNvPr id="8" name="TextBox 8"/>
            <p:cNvSpPr txBox="1"/>
            <p:nvPr/>
          </p:nvSpPr>
          <p:spPr>
            <a:xfrm>
              <a:off x="0" y="19050"/>
              <a:ext cx="4941998" cy="375077"/>
            </a:xfrm>
            <a:prstGeom prst="rect">
              <a:avLst/>
            </a:prstGeom>
          </p:spPr>
          <p:txBody>
            <a:bodyPr lIns="50800" tIns="50800" rIns="50800" bIns="50800" rtlCol="0" anchor="ctr"/>
            <a:lstStyle/>
            <a:p>
              <a:pPr algn="ctr">
                <a:lnSpc>
                  <a:spcPts val="2640"/>
                </a:lnSpc>
              </a:pPr>
              <a:endParaRPr/>
            </a:p>
          </p:txBody>
        </p:sp>
      </p:grpSp>
      <p:grpSp>
        <p:nvGrpSpPr>
          <p:cNvPr id="9" name="Group 9"/>
          <p:cNvGrpSpPr/>
          <p:nvPr/>
        </p:nvGrpSpPr>
        <p:grpSpPr>
          <a:xfrm>
            <a:off x="-119038" y="5822270"/>
            <a:ext cx="18764150" cy="1496453"/>
            <a:chOff x="0" y="0"/>
            <a:chExt cx="4941998" cy="394127"/>
          </a:xfrm>
        </p:grpSpPr>
        <p:sp>
          <p:nvSpPr>
            <p:cNvPr id="10" name="Freeform 10"/>
            <p:cNvSpPr/>
            <p:nvPr/>
          </p:nvSpPr>
          <p:spPr>
            <a:xfrm>
              <a:off x="0" y="0"/>
              <a:ext cx="4941998" cy="394127"/>
            </a:xfrm>
            <a:custGeom>
              <a:avLst/>
              <a:gdLst/>
              <a:ahLst/>
              <a:cxnLst/>
              <a:rect l="l" t="t" r="r" b="b"/>
              <a:pathLst>
                <a:path w="4941998" h="394127">
                  <a:moveTo>
                    <a:pt x="0" y="0"/>
                  </a:moveTo>
                  <a:lnTo>
                    <a:pt x="4941998" y="0"/>
                  </a:lnTo>
                  <a:lnTo>
                    <a:pt x="4941998" y="394127"/>
                  </a:lnTo>
                  <a:lnTo>
                    <a:pt x="0" y="394127"/>
                  </a:lnTo>
                  <a:close/>
                </a:path>
              </a:pathLst>
            </a:custGeom>
            <a:solidFill>
              <a:srgbClr val="3255E2"/>
            </a:solidFill>
          </p:spPr>
          <p:txBody>
            <a:bodyPr/>
            <a:lstStyle/>
            <a:p>
              <a:endParaRPr lang="pt-BR"/>
            </a:p>
          </p:txBody>
        </p:sp>
        <p:sp>
          <p:nvSpPr>
            <p:cNvPr id="11" name="TextBox 11"/>
            <p:cNvSpPr txBox="1"/>
            <p:nvPr/>
          </p:nvSpPr>
          <p:spPr>
            <a:xfrm>
              <a:off x="0" y="19050"/>
              <a:ext cx="4941998" cy="375077"/>
            </a:xfrm>
            <a:prstGeom prst="rect">
              <a:avLst/>
            </a:prstGeom>
          </p:spPr>
          <p:txBody>
            <a:bodyPr lIns="50800" tIns="50800" rIns="50800" bIns="50800" rtlCol="0" anchor="ctr"/>
            <a:lstStyle/>
            <a:p>
              <a:pPr algn="ctr">
                <a:lnSpc>
                  <a:spcPts val="2640"/>
                </a:lnSpc>
              </a:pPr>
              <a:endParaRPr/>
            </a:p>
          </p:txBody>
        </p:sp>
      </p:grpSp>
      <p:grpSp>
        <p:nvGrpSpPr>
          <p:cNvPr id="12" name="Group 12"/>
          <p:cNvGrpSpPr/>
          <p:nvPr/>
        </p:nvGrpSpPr>
        <p:grpSpPr>
          <a:xfrm>
            <a:off x="-119038" y="7328248"/>
            <a:ext cx="18764150" cy="1496453"/>
            <a:chOff x="0" y="0"/>
            <a:chExt cx="4941998" cy="394127"/>
          </a:xfrm>
        </p:grpSpPr>
        <p:sp>
          <p:nvSpPr>
            <p:cNvPr id="13" name="Freeform 13"/>
            <p:cNvSpPr/>
            <p:nvPr/>
          </p:nvSpPr>
          <p:spPr>
            <a:xfrm>
              <a:off x="0" y="0"/>
              <a:ext cx="4941998" cy="394127"/>
            </a:xfrm>
            <a:custGeom>
              <a:avLst/>
              <a:gdLst/>
              <a:ahLst/>
              <a:cxnLst/>
              <a:rect l="l" t="t" r="r" b="b"/>
              <a:pathLst>
                <a:path w="4941998" h="394127">
                  <a:moveTo>
                    <a:pt x="0" y="0"/>
                  </a:moveTo>
                  <a:lnTo>
                    <a:pt x="4941998" y="0"/>
                  </a:lnTo>
                  <a:lnTo>
                    <a:pt x="4941998" y="394127"/>
                  </a:lnTo>
                  <a:lnTo>
                    <a:pt x="0" y="394127"/>
                  </a:lnTo>
                  <a:close/>
                </a:path>
              </a:pathLst>
            </a:custGeom>
            <a:solidFill>
              <a:srgbClr val="1800AD"/>
            </a:solidFill>
          </p:spPr>
          <p:txBody>
            <a:bodyPr/>
            <a:lstStyle/>
            <a:p>
              <a:endParaRPr lang="pt-BR"/>
            </a:p>
          </p:txBody>
        </p:sp>
        <p:sp>
          <p:nvSpPr>
            <p:cNvPr id="14" name="TextBox 14"/>
            <p:cNvSpPr txBox="1"/>
            <p:nvPr/>
          </p:nvSpPr>
          <p:spPr>
            <a:xfrm>
              <a:off x="0" y="19050"/>
              <a:ext cx="4941998" cy="375077"/>
            </a:xfrm>
            <a:prstGeom prst="rect">
              <a:avLst/>
            </a:prstGeom>
          </p:spPr>
          <p:txBody>
            <a:bodyPr lIns="50800" tIns="50800" rIns="50800" bIns="50800" rtlCol="0" anchor="ctr"/>
            <a:lstStyle/>
            <a:p>
              <a:pPr algn="ctr">
                <a:lnSpc>
                  <a:spcPts val="2640"/>
                </a:lnSpc>
              </a:pPr>
              <a:endParaRPr/>
            </a:p>
          </p:txBody>
        </p:sp>
      </p:grpSp>
      <p:sp>
        <p:nvSpPr>
          <p:cNvPr id="15" name="TextBox 15"/>
          <p:cNvSpPr txBox="1"/>
          <p:nvPr/>
        </p:nvSpPr>
        <p:spPr>
          <a:xfrm>
            <a:off x="816733" y="2908498"/>
            <a:ext cx="16323530" cy="5848350"/>
          </a:xfrm>
          <a:prstGeom prst="rect">
            <a:avLst/>
          </a:prstGeom>
        </p:spPr>
        <p:txBody>
          <a:bodyPr lIns="0" tIns="0" rIns="0" bIns="0" rtlCol="0" anchor="t">
            <a:spAutoFit/>
          </a:bodyPr>
          <a:lstStyle/>
          <a:p>
            <a:pPr algn="l">
              <a:lnSpc>
                <a:spcPts val="4200"/>
              </a:lnSpc>
            </a:pPr>
            <a:r>
              <a:rPr lang="en-US" sz="3000" b="1" dirty="0">
                <a:solidFill>
                  <a:srgbClr val="FFFFFF"/>
                </a:solidFill>
                <a:latin typeface="Canva Sans Bold"/>
                <a:ea typeface="Canva Sans Bold"/>
                <a:cs typeface="Canva Sans Bold"/>
                <a:sym typeface="Canva Sans Bold"/>
              </a:rPr>
              <a:t>1950 – </a:t>
            </a:r>
            <a:r>
              <a:rPr lang="en-US" sz="3000" b="1" dirty="0" err="1">
                <a:solidFill>
                  <a:srgbClr val="FFFFFF"/>
                </a:solidFill>
                <a:latin typeface="Canva Sans Bold"/>
                <a:ea typeface="Canva Sans Bold"/>
                <a:cs typeface="Canva Sans Bold"/>
                <a:sym typeface="Canva Sans Bold"/>
              </a:rPr>
              <a:t>Início</a:t>
            </a:r>
            <a:r>
              <a:rPr lang="en-US" sz="3000" b="1" dirty="0">
                <a:solidFill>
                  <a:srgbClr val="FFFFFF"/>
                </a:solidFill>
                <a:latin typeface="Canva Sans Bold"/>
                <a:ea typeface="Canva Sans Bold"/>
                <a:cs typeface="Canva Sans Bold"/>
                <a:sym typeface="Canva Sans Bold"/>
              </a:rPr>
              <a:t> da TV Brasileira</a:t>
            </a:r>
          </a:p>
          <a:p>
            <a:pPr algn="l">
              <a:lnSpc>
                <a:spcPts val="4200"/>
              </a:lnSpc>
            </a:pPr>
            <a:r>
              <a:rPr lang="en-US" sz="3000" b="1" dirty="0">
                <a:solidFill>
                  <a:srgbClr val="FFFFFF"/>
                </a:solidFill>
                <a:latin typeface="Canva Sans Bold"/>
                <a:ea typeface="Canva Sans Bold"/>
                <a:cs typeface="Canva Sans Bold"/>
                <a:sym typeface="Canva Sans Bold"/>
              </a:rPr>
              <a:t>Tempo </a:t>
            </a:r>
            <a:r>
              <a:rPr lang="en-US" sz="3000" b="1" dirty="0" err="1">
                <a:solidFill>
                  <a:srgbClr val="FFFFFF"/>
                </a:solidFill>
                <a:latin typeface="Canva Sans Bold"/>
                <a:ea typeface="Canva Sans Bold"/>
                <a:cs typeface="Canva Sans Bold"/>
                <a:sym typeface="Canva Sans Bold"/>
              </a:rPr>
              <a:t>médio</a:t>
            </a:r>
            <a:r>
              <a:rPr lang="en-US" sz="3000" b="1" dirty="0">
                <a:solidFill>
                  <a:srgbClr val="FFFFFF"/>
                </a:solidFill>
                <a:latin typeface="Canva Sans Bold"/>
                <a:ea typeface="Canva Sans Bold"/>
                <a:cs typeface="Canva Sans Bold"/>
                <a:sym typeface="Canva Sans Bold"/>
              </a:rPr>
              <a:t> </a:t>
            </a:r>
            <a:r>
              <a:rPr lang="en-US" sz="3000" b="1" dirty="0" err="1">
                <a:solidFill>
                  <a:srgbClr val="FFFFFF"/>
                </a:solidFill>
                <a:latin typeface="Canva Sans Bold"/>
                <a:ea typeface="Canva Sans Bold"/>
                <a:cs typeface="Canva Sans Bold"/>
                <a:sym typeface="Canva Sans Bold"/>
              </a:rPr>
              <a:t>diário</a:t>
            </a:r>
            <a:r>
              <a:rPr lang="en-US" sz="3000" b="1" dirty="0">
                <a:solidFill>
                  <a:srgbClr val="FFFFFF"/>
                </a:solidFill>
                <a:latin typeface="Canva Sans Bold"/>
                <a:ea typeface="Canva Sans Bold"/>
                <a:cs typeface="Canva Sans Bold"/>
                <a:sym typeface="Canva Sans Bold"/>
              </a:rPr>
              <a:t> de </a:t>
            </a:r>
            <a:r>
              <a:rPr lang="en-US" sz="3000" b="1" dirty="0" err="1">
                <a:solidFill>
                  <a:srgbClr val="FFFFFF"/>
                </a:solidFill>
                <a:latin typeface="Canva Sans Bold"/>
                <a:ea typeface="Canva Sans Bold"/>
                <a:cs typeface="Canva Sans Bold"/>
                <a:sym typeface="Canva Sans Bold"/>
              </a:rPr>
              <a:t>consumo</a:t>
            </a:r>
            <a:r>
              <a:rPr lang="en-US" sz="3000" b="1" dirty="0">
                <a:solidFill>
                  <a:srgbClr val="FFFFFF"/>
                </a:solidFill>
                <a:latin typeface="Canva Sans Bold"/>
                <a:ea typeface="Canva Sans Bold"/>
                <a:cs typeface="Canva Sans Bold"/>
                <a:sym typeface="Canva Sans Bold"/>
              </a:rPr>
              <a:t> de TV: </a:t>
            </a:r>
            <a:r>
              <a:rPr lang="en-US" sz="3000" b="1" dirty="0" err="1">
                <a:solidFill>
                  <a:srgbClr val="FFFFFF"/>
                </a:solidFill>
                <a:latin typeface="Canva Sans Bold"/>
                <a:ea typeface="Canva Sans Bold"/>
                <a:cs typeface="Canva Sans Bold"/>
                <a:sym typeface="Canva Sans Bold"/>
              </a:rPr>
              <a:t>menos</a:t>
            </a:r>
            <a:r>
              <a:rPr lang="en-US" sz="3000" b="1" dirty="0">
                <a:solidFill>
                  <a:srgbClr val="FFFFFF"/>
                </a:solidFill>
                <a:latin typeface="Canva Sans Bold"/>
                <a:ea typeface="Canva Sans Bold"/>
                <a:cs typeface="Canva Sans Bold"/>
                <a:sym typeface="Canva Sans Bold"/>
              </a:rPr>
              <a:t> de 1 h</a:t>
            </a:r>
          </a:p>
          <a:p>
            <a:pPr algn="l">
              <a:lnSpc>
                <a:spcPts val="4200"/>
              </a:lnSpc>
            </a:pPr>
            <a:endParaRPr lang="en-US" sz="3000" b="1" dirty="0">
              <a:solidFill>
                <a:srgbClr val="FFFFFF"/>
              </a:solidFill>
              <a:latin typeface="Canva Sans Bold"/>
              <a:ea typeface="Canva Sans Bold"/>
              <a:cs typeface="Canva Sans Bold"/>
              <a:sym typeface="Canva Sans Bold"/>
            </a:endParaRPr>
          </a:p>
          <a:p>
            <a:pPr algn="l">
              <a:lnSpc>
                <a:spcPts val="4200"/>
              </a:lnSpc>
            </a:pPr>
            <a:r>
              <a:rPr lang="en-US" sz="3000" b="1" dirty="0">
                <a:solidFill>
                  <a:srgbClr val="FFFFFF"/>
                </a:solidFill>
                <a:latin typeface="Canva Sans Bold"/>
                <a:ea typeface="Canva Sans Bold"/>
                <a:cs typeface="Canva Sans Bold"/>
                <a:sym typeface="Canva Sans Bold"/>
              </a:rPr>
              <a:t>1970 – </a:t>
            </a:r>
            <a:r>
              <a:rPr lang="en-US" sz="3000" b="1" dirty="0" err="1">
                <a:solidFill>
                  <a:srgbClr val="FFFFFF"/>
                </a:solidFill>
                <a:latin typeface="Canva Sans Bold"/>
                <a:ea typeface="Canva Sans Bold"/>
                <a:cs typeface="Canva Sans Bold"/>
                <a:sym typeface="Canva Sans Bold"/>
              </a:rPr>
              <a:t>Consolidação</a:t>
            </a:r>
            <a:r>
              <a:rPr lang="en-US" sz="3000" b="1" dirty="0">
                <a:solidFill>
                  <a:srgbClr val="FFFFFF"/>
                </a:solidFill>
                <a:latin typeface="Canva Sans Bold"/>
                <a:ea typeface="Canva Sans Bold"/>
                <a:cs typeface="Canva Sans Bold"/>
                <a:sym typeface="Canva Sans Bold"/>
              </a:rPr>
              <a:t> da TV Brasileira</a:t>
            </a:r>
          </a:p>
          <a:p>
            <a:pPr algn="l">
              <a:lnSpc>
                <a:spcPts val="4200"/>
              </a:lnSpc>
            </a:pPr>
            <a:r>
              <a:rPr lang="en-US" sz="3000" b="1" dirty="0">
                <a:solidFill>
                  <a:srgbClr val="FFFFFF"/>
                </a:solidFill>
                <a:latin typeface="Canva Sans Bold"/>
                <a:ea typeface="Canva Sans Bold"/>
                <a:cs typeface="Canva Sans Bold"/>
                <a:sym typeface="Canva Sans Bold"/>
              </a:rPr>
              <a:t>Tempo </a:t>
            </a:r>
            <a:r>
              <a:rPr lang="en-US" sz="3000" b="1" dirty="0" err="1">
                <a:solidFill>
                  <a:srgbClr val="FFFFFF"/>
                </a:solidFill>
                <a:latin typeface="Canva Sans Bold"/>
                <a:ea typeface="Canva Sans Bold"/>
                <a:cs typeface="Canva Sans Bold"/>
                <a:sym typeface="Canva Sans Bold"/>
              </a:rPr>
              <a:t>médio</a:t>
            </a:r>
            <a:r>
              <a:rPr lang="en-US" sz="3000" b="1" dirty="0">
                <a:solidFill>
                  <a:srgbClr val="FFFFFF"/>
                </a:solidFill>
                <a:latin typeface="Canva Sans Bold"/>
                <a:ea typeface="Canva Sans Bold"/>
                <a:cs typeface="Canva Sans Bold"/>
                <a:sym typeface="Canva Sans Bold"/>
              </a:rPr>
              <a:t> </a:t>
            </a:r>
            <a:r>
              <a:rPr lang="en-US" sz="3000" b="1" dirty="0" err="1">
                <a:solidFill>
                  <a:srgbClr val="FFFFFF"/>
                </a:solidFill>
                <a:latin typeface="Canva Sans Bold"/>
                <a:ea typeface="Canva Sans Bold"/>
                <a:cs typeface="Canva Sans Bold"/>
                <a:sym typeface="Canva Sans Bold"/>
              </a:rPr>
              <a:t>diário</a:t>
            </a:r>
            <a:r>
              <a:rPr lang="en-US" sz="3000" b="1" dirty="0">
                <a:solidFill>
                  <a:srgbClr val="FFFFFF"/>
                </a:solidFill>
                <a:latin typeface="Canva Sans Bold"/>
                <a:ea typeface="Canva Sans Bold"/>
                <a:cs typeface="Canva Sans Bold"/>
                <a:sym typeface="Canva Sans Bold"/>
              </a:rPr>
              <a:t> de </a:t>
            </a:r>
            <a:r>
              <a:rPr lang="en-US" sz="3000" b="1" dirty="0" err="1">
                <a:solidFill>
                  <a:srgbClr val="FFFFFF"/>
                </a:solidFill>
                <a:latin typeface="Canva Sans Bold"/>
                <a:ea typeface="Canva Sans Bold"/>
                <a:cs typeface="Canva Sans Bold"/>
                <a:sym typeface="Canva Sans Bold"/>
              </a:rPr>
              <a:t>consumo</a:t>
            </a:r>
            <a:r>
              <a:rPr lang="en-US" sz="3000" b="1" dirty="0">
                <a:solidFill>
                  <a:srgbClr val="FFFFFF"/>
                </a:solidFill>
                <a:latin typeface="Canva Sans Bold"/>
                <a:ea typeface="Canva Sans Bold"/>
                <a:cs typeface="Canva Sans Bold"/>
                <a:sym typeface="Canva Sans Bold"/>
              </a:rPr>
              <a:t> e TV – 2h30 – 3h</a:t>
            </a:r>
          </a:p>
          <a:p>
            <a:pPr algn="l">
              <a:lnSpc>
                <a:spcPts val="4200"/>
              </a:lnSpc>
            </a:pPr>
            <a:endParaRPr lang="en-US" sz="3000" b="1" dirty="0">
              <a:solidFill>
                <a:srgbClr val="FFFFFF"/>
              </a:solidFill>
              <a:latin typeface="Canva Sans Bold"/>
              <a:ea typeface="Canva Sans Bold"/>
              <a:cs typeface="Canva Sans Bold"/>
              <a:sym typeface="Canva Sans Bold"/>
            </a:endParaRPr>
          </a:p>
          <a:p>
            <a:pPr algn="l">
              <a:lnSpc>
                <a:spcPts val="4200"/>
              </a:lnSpc>
            </a:pPr>
            <a:r>
              <a:rPr lang="en-US" sz="3000" b="1" dirty="0">
                <a:solidFill>
                  <a:srgbClr val="FFFFFF"/>
                </a:solidFill>
                <a:latin typeface="Canva Sans Bold"/>
                <a:ea typeface="Canva Sans Bold"/>
                <a:cs typeface="Canva Sans Bold"/>
                <a:sym typeface="Canva Sans Bold"/>
              </a:rPr>
              <a:t>2007 – </a:t>
            </a:r>
            <a:r>
              <a:rPr lang="en-US" sz="3000" b="1" dirty="0" err="1">
                <a:solidFill>
                  <a:srgbClr val="FFFFFF"/>
                </a:solidFill>
                <a:latin typeface="Canva Sans Bold"/>
                <a:ea typeface="Canva Sans Bold"/>
                <a:cs typeface="Canva Sans Bold"/>
                <a:sym typeface="Canva Sans Bold"/>
              </a:rPr>
              <a:t>Início</a:t>
            </a:r>
            <a:r>
              <a:rPr lang="en-US" sz="3000" b="1" dirty="0">
                <a:solidFill>
                  <a:srgbClr val="FFFFFF"/>
                </a:solidFill>
                <a:latin typeface="Canva Sans Bold"/>
                <a:ea typeface="Canva Sans Bold"/>
                <a:cs typeface="Canva Sans Bold"/>
                <a:sym typeface="Canva Sans Bold"/>
              </a:rPr>
              <a:t> da </a:t>
            </a:r>
            <a:r>
              <a:rPr lang="en-US" sz="3000" b="1" dirty="0" err="1">
                <a:solidFill>
                  <a:srgbClr val="FFFFFF"/>
                </a:solidFill>
                <a:latin typeface="Canva Sans Bold"/>
                <a:ea typeface="Canva Sans Bold"/>
                <a:cs typeface="Canva Sans Bold"/>
                <a:sym typeface="Canva Sans Bold"/>
              </a:rPr>
              <a:t>Transmissão</a:t>
            </a:r>
            <a:r>
              <a:rPr lang="en-US" sz="3000" b="1" dirty="0">
                <a:solidFill>
                  <a:srgbClr val="FFFFFF"/>
                </a:solidFill>
                <a:latin typeface="Canva Sans Bold"/>
                <a:ea typeface="Canva Sans Bold"/>
                <a:cs typeface="Canva Sans Bold"/>
                <a:sym typeface="Canva Sans Bold"/>
              </a:rPr>
              <a:t> </a:t>
            </a:r>
            <a:r>
              <a:rPr lang="en-US" sz="3000" b="1" dirty="0" err="1">
                <a:solidFill>
                  <a:srgbClr val="FFFFFF"/>
                </a:solidFill>
                <a:latin typeface="Canva Sans Bold"/>
                <a:ea typeface="Canva Sans Bold"/>
                <a:cs typeface="Canva Sans Bold"/>
                <a:sym typeface="Canva Sans Bold"/>
              </a:rPr>
              <a:t>em</a:t>
            </a:r>
            <a:r>
              <a:rPr lang="en-US" sz="3000" b="1" dirty="0">
                <a:solidFill>
                  <a:srgbClr val="FFFFFF"/>
                </a:solidFill>
                <a:latin typeface="Canva Sans Bold"/>
                <a:ea typeface="Canva Sans Bold"/>
                <a:cs typeface="Canva Sans Bold"/>
                <a:sym typeface="Canva Sans Bold"/>
              </a:rPr>
              <a:t> </a:t>
            </a:r>
            <a:r>
              <a:rPr lang="en-US" sz="3000" b="1" dirty="0" err="1">
                <a:solidFill>
                  <a:srgbClr val="FFFFFF"/>
                </a:solidFill>
                <a:latin typeface="Canva Sans Bold"/>
                <a:ea typeface="Canva Sans Bold"/>
                <a:cs typeface="Canva Sans Bold"/>
                <a:sym typeface="Canva Sans Bold"/>
              </a:rPr>
              <a:t>tecnologia</a:t>
            </a:r>
            <a:r>
              <a:rPr lang="en-US" sz="3000" b="1" dirty="0">
                <a:solidFill>
                  <a:srgbClr val="FFFFFF"/>
                </a:solidFill>
                <a:latin typeface="Canva Sans Bold"/>
                <a:ea typeface="Canva Sans Bold"/>
                <a:cs typeface="Canva Sans Bold"/>
                <a:sym typeface="Canva Sans Bold"/>
              </a:rPr>
              <a:t> digital</a:t>
            </a:r>
          </a:p>
          <a:p>
            <a:pPr algn="l">
              <a:lnSpc>
                <a:spcPts val="4200"/>
              </a:lnSpc>
            </a:pPr>
            <a:r>
              <a:rPr lang="en-US" sz="3000" b="1" dirty="0">
                <a:solidFill>
                  <a:srgbClr val="FFFFFF"/>
                </a:solidFill>
                <a:latin typeface="Canva Sans Bold"/>
                <a:ea typeface="Canva Sans Bold"/>
                <a:cs typeface="Canva Sans Bold"/>
                <a:sym typeface="Canva Sans Bold"/>
              </a:rPr>
              <a:t>Tempo </a:t>
            </a:r>
            <a:r>
              <a:rPr lang="en-US" sz="3000" b="1" dirty="0" err="1">
                <a:solidFill>
                  <a:srgbClr val="FFFFFF"/>
                </a:solidFill>
                <a:latin typeface="Canva Sans Bold"/>
                <a:ea typeface="Canva Sans Bold"/>
                <a:cs typeface="Canva Sans Bold"/>
                <a:sym typeface="Canva Sans Bold"/>
              </a:rPr>
              <a:t>médio</a:t>
            </a:r>
            <a:r>
              <a:rPr lang="en-US" sz="3000" b="1" dirty="0">
                <a:solidFill>
                  <a:srgbClr val="FFFFFF"/>
                </a:solidFill>
                <a:latin typeface="Canva Sans Bold"/>
                <a:ea typeface="Canva Sans Bold"/>
                <a:cs typeface="Canva Sans Bold"/>
                <a:sym typeface="Canva Sans Bold"/>
              </a:rPr>
              <a:t> </a:t>
            </a:r>
            <a:r>
              <a:rPr lang="en-US" sz="3000" b="1" dirty="0" err="1">
                <a:solidFill>
                  <a:srgbClr val="FFFFFF"/>
                </a:solidFill>
                <a:latin typeface="Canva Sans Bold"/>
                <a:ea typeface="Canva Sans Bold"/>
                <a:cs typeface="Canva Sans Bold"/>
                <a:sym typeface="Canva Sans Bold"/>
              </a:rPr>
              <a:t>diário</a:t>
            </a:r>
            <a:r>
              <a:rPr lang="en-US" sz="3000" b="1" dirty="0">
                <a:solidFill>
                  <a:srgbClr val="FFFFFF"/>
                </a:solidFill>
                <a:latin typeface="Canva Sans Bold"/>
                <a:ea typeface="Canva Sans Bold"/>
                <a:cs typeface="Canva Sans Bold"/>
                <a:sym typeface="Canva Sans Bold"/>
              </a:rPr>
              <a:t> de </a:t>
            </a:r>
            <a:r>
              <a:rPr lang="en-US" sz="3000" b="1" dirty="0" err="1">
                <a:solidFill>
                  <a:srgbClr val="FFFFFF"/>
                </a:solidFill>
                <a:latin typeface="Canva Sans Bold"/>
                <a:ea typeface="Canva Sans Bold"/>
                <a:cs typeface="Canva Sans Bold"/>
                <a:sym typeface="Canva Sans Bold"/>
              </a:rPr>
              <a:t>consumo</a:t>
            </a:r>
            <a:r>
              <a:rPr lang="en-US" sz="3000" b="1" dirty="0">
                <a:solidFill>
                  <a:srgbClr val="FFFFFF"/>
                </a:solidFill>
                <a:latin typeface="Canva Sans Bold"/>
                <a:ea typeface="Canva Sans Bold"/>
                <a:cs typeface="Canva Sans Bold"/>
                <a:sym typeface="Canva Sans Bold"/>
              </a:rPr>
              <a:t> de TV: 5h – 5h30</a:t>
            </a:r>
          </a:p>
          <a:p>
            <a:pPr algn="l">
              <a:lnSpc>
                <a:spcPts val="4200"/>
              </a:lnSpc>
            </a:pPr>
            <a:endParaRPr lang="en-US" sz="3000" b="1" dirty="0">
              <a:solidFill>
                <a:srgbClr val="FFFFFF"/>
              </a:solidFill>
              <a:latin typeface="Canva Sans Bold"/>
              <a:ea typeface="Canva Sans Bold"/>
              <a:cs typeface="Canva Sans Bold"/>
              <a:sym typeface="Canva Sans Bold"/>
            </a:endParaRPr>
          </a:p>
          <a:p>
            <a:pPr algn="l">
              <a:lnSpc>
                <a:spcPts val="4200"/>
              </a:lnSpc>
            </a:pPr>
            <a:r>
              <a:rPr lang="en-US" sz="3000" b="1" dirty="0">
                <a:solidFill>
                  <a:srgbClr val="FFFFFF"/>
                </a:solidFill>
                <a:latin typeface="Canva Sans Bold"/>
                <a:ea typeface="Canva Sans Bold"/>
                <a:cs typeface="Canva Sans Bold"/>
                <a:sym typeface="Canva Sans Bold"/>
              </a:rPr>
              <a:t>2025 –  Era da </a:t>
            </a:r>
            <a:r>
              <a:rPr lang="en-US" sz="3000" b="1" dirty="0" err="1">
                <a:solidFill>
                  <a:srgbClr val="FFFFFF"/>
                </a:solidFill>
                <a:latin typeface="Canva Sans Bold"/>
                <a:ea typeface="Canva Sans Bold"/>
                <a:cs typeface="Canva Sans Bold"/>
                <a:sym typeface="Canva Sans Bold"/>
              </a:rPr>
              <a:t>convergência</a:t>
            </a:r>
            <a:endParaRPr lang="en-US" sz="3000" b="1" dirty="0">
              <a:solidFill>
                <a:srgbClr val="FFFFFF"/>
              </a:solidFill>
              <a:latin typeface="Canva Sans Bold"/>
              <a:ea typeface="Canva Sans Bold"/>
              <a:cs typeface="Canva Sans Bold"/>
              <a:sym typeface="Canva Sans Bold"/>
            </a:endParaRPr>
          </a:p>
          <a:p>
            <a:pPr marL="0" lvl="0" indent="0" algn="l">
              <a:lnSpc>
                <a:spcPts val="4200"/>
              </a:lnSpc>
            </a:pPr>
            <a:r>
              <a:rPr lang="en-US" sz="3000" b="1" dirty="0">
                <a:solidFill>
                  <a:srgbClr val="FFFFFF"/>
                </a:solidFill>
                <a:latin typeface="Canva Sans Bold"/>
                <a:ea typeface="Canva Sans Bold"/>
                <a:cs typeface="Canva Sans Bold"/>
                <a:sym typeface="Canva Sans Bold"/>
              </a:rPr>
              <a:t> Tempo </a:t>
            </a:r>
            <a:r>
              <a:rPr lang="en-US" sz="3000" b="1" dirty="0" err="1">
                <a:solidFill>
                  <a:srgbClr val="FFFFFF"/>
                </a:solidFill>
                <a:latin typeface="Canva Sans Bold"/>
                <a:ea typeface="Canva Sans Bold"/>
                <a:cs typeface="Canva Sans Bold"/>
                <a:sym typeface="Canva Sans Bold"/>
              </a:rPr>
              <a:t>médio</a:t>
            </a:r>
            <a:r>
              <a:rPr lang="en-US" sz="3000" b="1" dirty="0">
                <a:solidFill>
                  <a:srgbClr val="FFFFFF"/>
                </a:solidFill>
                <a:latin typeface="Canva Sans Bold"/>
                <a:ea typeface="Canva Sans Bold"/>
                <a:cs typeface="Canva Sans Bold"/>
                <a:sym typeface="Canva Sans Bold"/>
              </a:rPr>
              <a:t> </a:t>
            </a:r>
            <a:r>
              <a:rPr lang="en-US" sz="3000" b="1" dirty="0" err="1">
                <a:solidFill>
                  <a:srgbClr val="FFFFFF"/>
                </a:solidFill>
                <a:latin typeface="Canva Sans Bold"/>
                <a:ea typeface="Canva Sans Bold"/>
                <a:cs typeface="Canva Sans Bold"/>
                <a:sym typeface="Canva Sans Bold"/>
              </a:rPr>
              <a:t>diário</a:t>
            </a:r>
            <a:r>
              <a:rPr lang="en-US" sz="3000" b="1" dirty="0">
                <a:solidFill>
                  <a:srgbClr val="FFFFFF"/>
                </a:solidFill>
                <a:latin typeface="Canva Sans Bold"/>
                <a:ea typeface="Canva Sans Bold"/>
                <a:cs typeface="Canva Sans Bold"/>
                <a:sym typeface="Canva Sans Bold"/>
              </a:rPr>
              <a:t> de </a:t>
            </a:r>
            <a:r>
              <a:rPr lang="en-US" sz="3000" b="1" dirty="0" err="1">
                <a:solidFill>
                  <a:srgbClr val="FFFFFF"/>
                </a:solidFill>
                <a:latin typeface="Canva Sans Bold"/>
                <a:ea typeface="Canva Sans Bold"/>
                <a:cs typeface="Canva Sans Bold"/>
                <a:sym typeface="Canva Sans Bold"/>
              </a:rPr>
              <a:t>consumo</a:t>
            </a:r>
            <a:r>
              <a:rPr lang="en-US" sz="3000" b="1" dirty="0">
                <a:solidFill>
                  <a:srgbClr val="FFFFFF"/>
                </a:solidFill>
                <a:latin typeface="Canva Sans Bold"/>
                <a:ea typeface="Canva Sans Bold"/>
                <a:cs typeface="Canva Sans Bold"/>
                <a:sym typeface="Canva Sans Bold"/>
              </a:rPr>
              <a:t>: 5h38 (TVs e CTVs)</a:t>
            </a:r>
          </a:p>
        </p:txBody>
      </p:sp>
      <p:sp>
        <p:nvSpPr>
          <p:cNvPr id="16" name="AutoShape 16"/>
          <p:cNvSpPr/>
          <p:nvPr/>
        </p:nvSpPr>
        <p:spPr>
          <a:xfrm>
            <a:off x="-357113" y="4330441"/>
            <a:ext cx="8385377" cy="0"/>
          </a:xfrm>
          <a:prstGeom prst="line">
            <a:avLst/>
          </a:prstGeom>
          <a:ln w="19050" cap="rnd">
            <a:solidFill>
              <a:srgbClr val="FFFFFF"/>
            </a:solidFill>
            <a:prstDash val="solid"/>
            <a:headEnd type="none" w="sm" len="sm"/>
            <a:tailEnd type="none" w="sm" len="sm"/>
          </a:ln>
        </p:spPr>
        <p:txBody>
          <a:bodyPr/>
          <a:lstStyle/>
          <a:p>
            <a:endParaRPr lang="pt-BR"/>
          </a:p>
        </p:txBody>
      </p:sp>
      <p:sp>
        <p:nvSpPr>
          <p:cNvPr id="17" name="AutoShape 17"/>
          <p:cNvSpPr/>
          <p:nvPr/>
        </p:nvSpPr>
        <p:spPr>
          <a:xfrm>
            <a:off x="-357113" y="5822270"/>
            <a:ext cx="8385377" cy="0"/>
          </a:xfrm>
          <a:prstGeom prst="line">
            <a:avLst/>
          </a:prstGeom>
          <a:ln w="19050" cap="rnd">
            <a:solidFill>
              <a:srgbClr val="FFFFFF"/>
            </a:solidFill>
            <a:prstDash val="solid"/>
            <a:headEnd type="none" w="sm" len="sm"/>
            <a:tailEnd type="none" w="sm" len="sm"/>
          </a:ln>
        </p:spPr>
        <p:txBody>
          <a:bodyPr/>
          <a:lstStyle/>
          <a:p>
            <a:endParaRPr lang="pt-BR"/>
          </a:p>
        </p:txBody>
      </p:sp>
      <p:sp>
        <p:nvSpPr>
          <p:cNvPr id="18" name="AutoShape 18"/>
          <p:cNvSpPr/>
          <p:nvPr/>
        </p:nvSpPr>
        <p:spPr>
          <a:xfrm>
            <a:off x="-357113" y="7328248"/>
            <a:ext cx="8385377" cy="0"/>
          </a:xfrm>
          <a:prstGeom prst="line">
            <a:avLst/>
          </a:prstGeom>
          <a:ln w="19050" cap="rnd">
            <a:solidFill>
              <a:srgbClr val="FFFFFF"/>
            </a:solidFill>
            <a:prstDash val="solid"/>
            <a:headEnd type="none" w="sm" len="sm"/>
            <a:tailEnd type="none" w="sm" len="sm"/>
          </a:ln>
        </p:spPr>
        <p:txBody>
          <a:bodyPr/>
          <a:lstStyle/>
          <a:p>
            <a:endParaRPr lang="pt-BR"/>
          </a:p>
        </p:txBody>
      </p:sp>
    </p:spTree>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1A1054">
                <a:alpha val="100000"/>
              </a:srgbClr>
            </a:gs>
            <a:gs pos="100000">
              <a:srgbClr val="255FF1">
                <a:alpha val="100000"/>
              </a:srgbClr>
            </a:gs>
          </a:gsLst>
          <a:lin ang="18900000"/>
        </a:gradFill>
        <a:effectLst/>
      </p:bgPr>
    </p:bg>
    <p:spTree>
      <p:nvGrpSpPr>
        <p:cNvPr id="1" name=""/>
        <p:cNvGrpSpPr/>
        <p:nvPr/>
      </p:nvGrpSpPr>
      <p:grpSpPr>
        <a:xfrm>
          <a:off x="0" y="0"/>
          <a:ext cx="0" cy="0"/>
          <a:chOff x="0" y="0"/>
          <a:chExt cx="0" cy="0"/>
        </a:xfrm>
      </p:grpSpPr>
      <p:grpSp>
        <p:nvGrpSpPr>
          <p:cNvPr id="2" name="Group 2"/>
          <p:cNvGrpSpPr/>
          <p:nvPr/>
        </p:nvGrpSpPr>
        <p:grpSpPr>
          <a:xfrm>
            <a:off x="10588437" y="7039281"/>
            <a:ext cx="1323429" cy="132342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9804"/>
              </a:srgbClr>
            </a:solidFill>
          </p:spPr>
          <p:txBody>
            <a:bodyPr/>
            <a:lstStyle/>
            <a:p>
              <a:endParaRPr lang="pt-BR"/>
            </a:p>
          </p:txBody>
        </p:sp>
        <p:sp>
          <p:nvSpPr>
            <p:cNvPr id="4" name="TextBox 4"/>
            <p:cNvSpPr txBox="1"/>
            <p:nvPr/>
          </p:nvSpPr>
          <p:spPr>
            <a:xfrm>
              <a:off x="76200" y="114300"/>
              <a:ext cx="660400" cy="622300"/>
            </a:xfrm>
            <a:prstGeom prst="rect">
              <a:avLst/>
            </a:prstGeom>
          </p:spPr>
          <p:txBody>
            <a:bodyPr lIns="50800" tIns="50800" rIns="50800" bIns="50800" rtlCol="0" anchor="ctr"/>
            <a:lstStyle/>
            <a:p>
              <a:pPr algn="ctr">
                <a:lnSpc>
                  <a:spcPts val="1800"/>
                </a:lnSpc>
              </a:pPr>
              <a:endParaRPr/>
            </a:p>
          </p:txBody>
        </p:sp>
      </p:grpSp>
      <p:grpSp>
        <p:nvGrpSpPr>
          <p:cNvPr id="5" name="Group 5"/>
          <p:cNvGrpSpPr/>
          <p:nvPr/>
        </p:nvGrpSpPr>
        <p:grpSpPr>
          <a:xfrm>
            <a:off x="9241688" y="10095737"/>
            <a:ext cx="9643182" cy="859411"/>
            <a:chOff x="0" y="0"/>
            <a:chExt cx="2539768" cy="226347"/>
          </a:xfrm>
        </p:grpSpPr>
        <p:sp>
          <p:nvSpPr>
            <p:cNvPr id="6" name="Freeform 6"/>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00BF63"/>
            </a:solidFill>
          </p:spPr>
          <p:txBody>
            <a:bodyPr/>
            <a:lstStyle/>
            <a:p>
              <a:endParaRPr lang="pt-BR"/>
            </a:p>
          </p:txBody>
        </p:sp>
        <p:sp>
          <p:nvSpPr>
            <p:cNvPr id="7" name="TextBox 7"/>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8" name="Freeform 8"/>
          <p:cNvSpPr/>
          <p:nvPr/>
        </p:nvSpPr>
        <p:spPr>
          <a:xfrm>
            <a:off x="1132358" y="1337661"/>
            <a:ext cx="16218659" cy="8758076"/>
          </a:xfrm>
          <a:custGeom>
            <a:avLst/>
            <a:gdLst/>
            <a:ahLst/>
            <a:cxnLst/>
            <a:rect l="l" t="t" r="r" b="b"/>
            <a:pathLst>
              <a:path w="16218659" h="8758076">
                <a:moveTo>
                  <a:pt x="0" y="0"/>
                </a:moveTo>
                <a:lnTo>
                  <a:pt x="16218659" y="0"/>
                </a:lnTo>
                <a:lnTo>
                  <a:pt x="16218659" y="8758076"/>
                </a:lnTo>
                <a:lnTo>
                  <a:pt x="0" y="8758076"/>
                </a:lnTo>
                <a:lnTo>
                  <a:pt x="0" y="0"/>
                </a:lnTo>
                <a:close/>
              </a:path>
            </a:pathLst>
          </a:custGeom>
          <a:blipFill>
            <a:blip r:embed="rId2"/>
            <a:stretch>
              <a:fillRect/>
            </a:stretch>
          </a:blipFill>
        </p:spPr>
        <p:txBody>
          <a:bodyPr/>
          <a:lstStyle/>
          <a:p>
            <a:endParaRPr lang="pt-BR"/>
          </a:p>
        </p:txBody>
      </p:sp>
      <p:sp>
        <p:nvSpPr>
          <p:cNvPr id="9" name="TextBox 9"/>
          <p:cNvSpPr txBox="1"/>
          <p:nvPr/>
        </p:nvSpPr>
        <p:spPr>
          <a:xfrm>
            <a:off x="1028700" y="573723"/>
            <a:ext cx="13034579" cy="605790"/>
          </a:xfrm>
          <a:prstGeom prst="rect">
            <a:avLst/>
          </a:prstGeom>
        </p:spPr>
        <p:txBody>
          <a:bodyPr lIns="0" tIns="0" rIns="0" bIns="0" rtlCol="0" anchor="t">
            <a:spAutoFit/>
          </a:bodyPr>
          <a:lstStyle/>
          <a:p>
            <a:pPr algn="l">
              <a:lnSpc>
                <a:spcPts val="4620"/>
              </a:lnSpc>
            </a:pPr>
            <a:r>
              <a:rPr lang="en-US" sz="4200">
                <a:solidFill>
                  <a:srgbClr val="FFFFFF"/>
                </a:solidFill>
                <a:latin typeface="League Spartan"/>
                <a:ea typeface="League Spartan"/>
                <a:cs typeface="League Spartan"/>
                <a:sym typeface="League Spartan"/>
              </a:rPr>
              <a:t>JORNADA DO AMBIENTE - TV 3.0</a:t>
            </a: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1A1054">
                <a:alpha val="100000"/>
              </a:srgbClr>
            </a:gs>
            <a:gs pos="100000">
              <a:srgbClr val="255FF1">
                <a:alpha val="100000"/>
              </a:srgbClr>
            </a:gs>
          </a:gsLst>
          <a:lin ang="18900000"/>
        </a:gradFill>
        <a:effectLst/>
      </p:bgPr>
    </p:bg>
    <p:spTree>
      <p:nvGrpSpPr>
        <p:cNvPr id="1" name=""/>
        <p:cNvGrpSpPr/>
        <p:nvPr/>
      </p:nvGrpSpPr>
      <p:grpSpPr>
        <a:xfrm>
          <a:off x="0" y="0"/>
          <a:ext cx="0" cy="0"/>
          <a:chOff x="0" y="0"/>
          <a:chExt cx="0" cy="0"/>
        </a:xfrm>
      </p:grpSpPr>
      <p:grpSp>
        <p:nvGrpSpPr>
          <p:cNvPr id="2" name="Group 2"/>
          <p:cNvGrpSpPr/>
          <p:nvPr/>
        </p:nvGrpSpPr>
        <p:grpSpPr>
          <a:xfrm>
            <a:off x="9241688" y="10095737"/>
            <a:ext cx="9643182" cy="859411"/>
            <a:chOff x="0" y="0"/>
            <a:chExt cx="2539768" cy="226347"/>
          </a:xfrm>
        </p:grpSpPr>
        <p:sp>
          <p:nvSpPr>
            <p:cNvPr id="3" name="Freeform 3"/>
            <p:cNvSpPr/>
            <p:nvPr/>
          </p:nvSpPr>
          <p:spPr>
            <a:xfrm>
              <a:off x="0" y="0"/>
              <a:ext cx="2539768" cy="226347"/>
            </a:xfrm>
            <a:custGeom>
              <a:avLst/>
              <a:gdLst/>
              <a:ahLst/>
              <a:cxnLst/>
              <a:rect l="l" t="t" r="r" b="b"/>
              <a:pathLst>
                <a:path w="2539768" h="226347">
                  <a:moveTo>
                    <a:pt x="0" y="0"/>
                  </a:moveTo>
                  <a:lnTo>
                    <a:pt x="2539768" y="0"/>
                  </a:lnTo>
                  <a:lnTo>
                    <a:pt x="2539768" y="226347"/>
                  </a:lnTo>
                  <a:lnTo>
                    <a:pt x="0" y="226347"/>
                  </a:lnTo>
                  <a:close/>
                </a:path>
              </a:pathLst>
            </a:custGeom>
            <a:solidFill>
              <a:srgbClr val="00BF63"/>
            </a:solidFill>
          </p:spPr>
          <p:txBody>
            <a:bodyPr/>
            <a:lstStyle/>
            <a:p>
              <a:endParaRPr lang="pt-BR"/>
            </a:p>
          </p:txBody>
        </p:sp>
        <p:sp>
          <p:nvSpPr>
            <p:cNvPr id="4" name="TextBox 4"/>
            <p:cNvSpPr txBox="1"/>
            <p:nvPr/>
          </p:nvSpPr>
          <p:spPr>
            <a:xfrm>
              <a:off x="0" y="19050"/>
              <a:ext cx="2539768" cy="207297"/>
            </a:xfrm>
            <a:prstGeom prst="rect">
              <a:avLst/>
            </a:prstGeom>
          </p:spPr>
          <p:txBody>
            <a:bodyPr lIns="50800" tIns="50800" rIns="50800" bIns="50800" rtlCol="0" anchor="ctr"/>
            <a:lstStyle/>
            <a:p>
              <a:pPr algn="ctr">
                <a:lnSpc>
                  <a:spcPts val="2640"/>
                </a:lnSpc>
              </a:pPr>
              <a:endParaRPr/>
            </a:p>
          </p:txBody>
        </p:sp>
      </p:grpSp>
      <p:sp>
        <p:nvSpPr>
          <p:cNvPr id="5" name="Freeform 5"/>
          <p:cNvSpPr/>
          <p:nvPr/>
        </p:nvSpPr>
        <p:spPr>
          <a:xfrm>
            <a:off x="0" y="1498680"/>
            <a:ext cx="15378067" cy="8277891"/>
          </a:xfrm>
          <a:custGeom>
            <a:avLst/>
            <a:gdLst/>
            <a:ahLst/>
            <a:cxnLst/>
            <a:rect l="l" t="t" r="r" b="b"/>
            <a:pathLst>
              <a:path w="15378067" h="8277891">
                <a:moveTo>
                  <a:pt x="0" y="0"/>
                </a:moveTo>
                <a:lnTo>
                  <a:pt x="15378067" y="0"/>
                </a:lnTo>
                <a:lnTo>
                  <a:pt x="15378067" y="8277890"/>
                </a:lnTo>
                <a:lnTo>
                  <a:pt x="0" y="8277890"/>
                </a:lnTo>
                <a:lnTo>
                  <a:pt x="0" y="0"/>
                </a:lnTo>
                <a:close/>
              </a:path>
            </a:pathLst>
          </a:custGeom>
          <a:blipFill>
            <a:blip r:embed="rId2"/>
            <a:stretch>
              <a:fillRect l="-5032"/>
            </a:stretch>
          </a:blipFill>
        </p:spPr>
        <p:txBody>
          <a:bodyPr/>
          <a:lstStyle/>
          <a:p>
            <a:endParaRPr lang="pt-BR"/>
          </a:p>
        </p:txBody>
      </p:sp>
      <p:sp>
        <p:nvSpPr>
          <p:cNvPr id="6" name="TextBox 6"/>
          <p:cNvSpPr txBox="1"/>
          <p:nvPr/>
        </p:nvSpPr>
        <p:spPr>
          <a:xfrm>
            <a:off x="1028700" y="573723"/>
            <a:ext cx="13034579" cy="605790"/>
          </a:xfrm>
          <a:prstGeom prst="rect">
            <a:avLst/>
          </a:prstGeom>
        </p:spPr>
        <p:txBody>
          <a:bodyPr lIns="0" tIns="0" rIns="0" bIns="0" rtlCol="0" anchor="t">
            <a:spAutoFit/>
          </a:bodyPr>
          <a:lstStyle/>
          <a:p>
            <a:pPr algn="l">
              <a:lnSpc>
                <a:spcPts val="4620"/>
              </a:lnSpc>
            </a:pPr>
            <a:r>
              <a:rPr lang="en-US" sz="4200">
                <a:solidFill>
                  <a:srgbClr val="FFFFFF"/>
                </a:solidFill>
                <a:latin typeface="League Spartan"/>
                <a:ea typeface="League Spartan"/>
                <a:cs typeface="League Spartan"/>
                <a:sym typeface="League Spartan"/>
              </a:rPr>
              <a:t>JORNADA DO AMBIENTE - TV 3.0</a:t>
            </a:r>
          </a:p>
        </p:txBody>
      </p:sp>
    </p:spTree>
  </p:cSld>
  <p:clrMapOvr>
    <a:masterClrMapping/>
  </p:clrMapOvr>
  <p:transition>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554</Words>
  <Application>Microsoft Office PowerPoint</Application>
  <PresentationFormat>Personalizar</PresentationFormat>
  <Paragraphs>61</Paragraphs>
  <Slides>18</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18</vt:i4>
      </vt:variant>
    </vt:vector>
  </HeadingPairs>
  <TitlesOfParts>
    <vt:vector size="24" baseType="lpstr">
      <vt:lpstr>Canva Sans Bold</vt:lpstr>
      <vt:lpstr>Arial</vt:lpstr>
      <vt:lpstr>Calibri</vt:lpstr>
      <vt:lpstr>League Spartan</vt:lpstr>
      <vt:lpstr>Canva Sans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RETROSPECTO E FUTURO DA TELEVISÃO ABERTA</dc:title>
  <cp:lastModifiedBy>Samir Nobre</cp:lastModifiedBy>
  <cp:revision>4</cp:revision>
  <dcterms:created xsi:type="dcterms:W3CDTF">2006-08-16T00:00:00Z</dcterms:created>
  <dcterms:modified xsi:type="dcterms:W3CDTF">2025-11-27T20:06:19Z</dcterms:modified>
  <dc:identifier>DAG56mxRjR8</dc:identifier>
</cp:coreProperties>
</file>