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5" r:id="rId1"/>
    <p:sldMasterId id="2147483797" r:id="rId2"/>
  </p:sldMasterIdLst>
  <p:notesMasterIdLst>
    <p:notesMasterId r:id="rId26"/>
  </p:notesMasterIdLst>
  <p:sldIdLst>
    <p:sldId id="261" r:id="rId3"/>
    <p:sldId id="320" r:id="rId4"/>
    <p:sldId id="298" r:id="rId5"/>
    <p:sldId id="341" r:id="rId6"/>
    <p:sldId id="300" r:id="rId7"/>
    <p:sldId id="301" r:id="rId8"/>
    <p:sldId id="302" r:id="rId9"/>
    <p:sldId id="309" r:id="rId10"/>
    <p:sldId id="324" r:id="rId11"/>
    <p:sldId id="345" r:id="rId12"/>
    <p:sldId id="2147472712" r:id="rId13"/>
    <p:sldId id="333" r:id="rId14"/>
    <p:sldId id="342" r:id="rId15"/>
    <p:sldId id="343" r:id="rId16"/>
    <p:sldId id="2147472707" r:id="rId17"/>
    <p:sldId id="2147472708" r:id="rId18"/>
    <p:sldId id="2147472700" r:id="rId19"/>
    <p:sldId id="2147472701" r:id="rId20"/>
    <p:sldId id="306" r:id="rId21"/>
    <p:sldId id="308" r:id="rId22"/>
    <p:sldId id="321" r:id="rId23"/>
    <p:sldId id="322" r:id="rId24"/>
    <p:sldId id="330" r:id="rId25"/>
  </p:sldIdLst>
  <p:sldSz cx="12192000" cy="6858000"/>
  <p:notesSz cx="6858000" cy="9144000"/>
  <p:embeddedFontLst>
    <p:embeddedFont>
      <p:font typeface="Bebas Neue" panose="020B0606020202050201" pitchFamily="34" charset="0"/>
      <p:regular r:id="rId27"/>
    </p:embeddedFont>
    <p:embeddedFont>
      <p:font typeface="Franklin Gothic Book" panose="020B0503020102020204" pitchFamily="34" charset="0"/>
      <p:regular r:id="rId28"/>
      <p:italic r:id="rId29"/>
    </p:embeddedFont>
    <p:embeddedFont>
      <p:font typeface="Franklin Gothic Heavy" panose="020B0903020102020204" pitchFamily="34" charset="0"/>
      <p:regular r:id="rId30"/>
      <p:italic r:id="rId31"/>
    </p:embeddedFont>
    <p:embeddedFont>
      <p:font typeface="Gotham" panose="020B0604020202020204" charset="0"/>
      <p:bold r:id="rId32"/>
    </p:embeddedFont>
    <p:embeddedFont>
      <p:font typeface="Gotham Black" charset="0"/>
      <p:regular r:id="rId33"/>
    </p:embeddedFont>
    <p:embeddedFont>
      <p:font typeface="Montserrat" panose="00000500000000000000" pitchFamily="2" charset="0"/>
      <p:regular r:id="rId34"/>
      <p:bold r:id="rId35"/>
      <p:italic r:id="rId36"/>
      <p:boldItalic r:id="rId37"/>
    </p:embeddedFont>
    <p:embeddedFont>
      <p:font typeface="Montserrat ExtraBold" panose="00000900000000000000" pitchFamily="2" charset="0"/>
      <p:bold r:id="rId38"/>
      <p:boldItalic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29"/>
    <a:srgbClr val="01474F"/>
    <a:srgbClr val="004750"/>
    <a:srgbClr val="304933"/>
    <a:srgbClr val="010604"/>
    <a:srgbClr val="FD395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7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E8010-FB8B-440E-B343-685D4A756E9E}" type="datetimeFigureOut">
              <a:rPr lang="pt-BR" smtClean="0"/>
              <a:t>28/11/2025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78EE7-73B0-4587-A36A-42F6DF69DC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10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>
          <a:extLst>
            <a:ext uri="{FF2B5EF4-FFF2-40B4-BE49-F238E27FC236}">
              <a16:creationId xmlns:a16="http://schemas.microsoft.com/office/drawing/2014/main" id="{C0F8333C-BDF4-16B4-C7E7-DF2FD1FC4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f9262ee2f_0_0:notes">
            <a:extLst>
              <a:ext uri="{FF2B5EF4-FFF2-40B4-BE49-F238E27FC236}">
                <a16:creationId xmlns:a16="http://schemas.microsoft.com/office/drawing/2014/main" id="{D3890CBF-077A-96C9-8B30-BD0236973C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f9262ee2f_0_0:notes">
            <a:extLst>
              <a:ext uri="{FF2B5EF4-FFF2-40B4-BE49-F238E27FC236}">
                <a16:creationId xmlns:a16="http://schemas.microsoft.com/office/drawing/2014/main" id="{24A5A432-7FFB-E9A7-0349-A0B03FFCCE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615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>
          <a:extLst>
            <a:ext uri="{FF2B5EF4-FFF2-40B4-BE49-F238E27FC236}">
              <a16:creationId xmlns:a16="http://schemas.microsoft.com/office/drawing/2014/main" id="{7A90BBA9-8D11-74F8-A990-410ACDADF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f9262ee2f_0_0:notes">
            <a:extLst>
              <a:ext uri="{FF2B5EF4-FFF2-40B4-BE49-F238E27FC236}">
                <a16:creationId xmlns:a16="http://schemas.microsoft.com/office/drawing/2014/main" id="{259B3E9A-F482-2356-77FB-731F964A5D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f9262ee2f_0_0:notes">
            <a:extLst>
              <a:ext uri="{FF2B5EF4-FFF2-40B4-BE49-F238E27FC236}">
                <a16:creationId xmlns:a16="http://schemas.microsoft.com/office/drawing/2014/main" id="{B873328E-E51C-68F0-B160-42A10A197A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525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>
          <a:extLst>
            <a:ext uri="{FF2B5EF4-FFF2-40B4-BE49-F238E27FC236}">
              <a16:creationId xmlns:a16="http://schemas.microsoft.com/office/drawing/2014/main" id="{684FE865-5FA7-225F-6C44-A2F2A7A8E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f9262ee2f_0_0:notes">
            <a:extLst>
              <a:ext uri="{FF2B5EF4-FFF2-40B4-BE49-F238E27FC236}">
                <a16:creationId xmlns:a16="http://schemas.microsoft.com/office/drawing/2014/main" id="{12F5B7BD-69F8-D913-69A2-DB47916AA0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f9262ee2f_0_0:notes">
            <a:extLst>
              <a:ext uri="{FF2B5EF4-FFF2-40B4-BE49-F238E27FC236}">
                <a16:creationId xmlns:a16="http://schemas.microsoft.com/office/drawing/2014/main" id="{E08F3534-181F-4717-218D-CE95446FBC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311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>
          <a:extLst>
            <a:ext uri="{FF2B5EF4-FFF2-40B4-BE49-F238E27FC236}">
              <a16:creationId xmlns:a16="http://schemas.microsoft.com/office/drawing/2014/main" id="{D741E3BF-4DA9-1EEC-8503-12FD842A6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7f9262ee2f_0_26105:notes">
            <a:extLst>
              <a:ext uri="{FF2B5EF4-FFF2-40B4-BE49-F238E27FC236}">
                <a16:creationId xmlns:a16="http://schemas.microsoft.com/office/drawing/2014/main" id="{51E74518-8A6C-4B6A-C33C-BC00644462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7f9262ee2f_0_26105:notes">
            <a:extLst>
              <a:ext uri="{FF2B5EF4-FFF2-40B4-BE49-F238E27FC236}">
                <a16:creationId xmlns:a16="http://schemas.microsoft.com/office/drawing/2014/main" id="{EA8F970B-8E02-22B7-5322-D866A74541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4364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Franklin Gothic Book" panose="020B05030201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7089B10A-AD5F-4535-989E-25514C9BCFB6}" type="datetimeFigureOut">
              <a:rPr lang="pt-BR" smtClean="0"/>
              <a:pPr>
                <a:defRPr/>
              </a:pPr>
              <a:t>28/11/2025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332ACFFF-D482-4ECA-89DF-9BDB5967B5AF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35045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EFA6993B-394D-4E33-B147-F03B9797506C}" type="datetimeFigureOut">
              <a:rPr lang="pt-BR" smtClean="0"/>
              <a:pPr>
                <a:defRPr/>
              </a:pPr>
              <a:t>28/11/2025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AB4CE983-7243-4AE1-882F-BD8D9927952F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89695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33581FEE-4DE4-45F9-8ECF-C2180AD3918A}" type="datetimeFigureOut">
              <a:rPr lang="pt-BR" smtClean="0"/>
              <a:pPr>
                <a:defRPr/>
              </a:pPr>
              <a:t>28/11/2025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D3C619C-5EF6-48A6-91D3-494954580359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351412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5016893" y="4237000"/>
            <a:ext cx="4091600" cy="79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  <a:latin typeface="Gotham 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397693" y="4383333"/>
            <a:ext cx="3217200" cy="1242000"/>
          </a:xfrm>
          <a:prstGeom prst="rect">
            <a:avLst/>
          </a:prstGeom>
          <a:effectLst>
            <a:outerShdw blurRad="114300" dist="28575" dir="636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  <a:latin typeface="Gotham 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5016893" y="4960867"/>
            <a:ext cx="4091600" cy="6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  <a:latin typeface="Gotham" pitchFamily="50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2948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1251333" y="593367"/>
            <a:ext cx="6172400" cy="12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  <a:latin typeface="Gotham 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1251333" y="2212367"/>
            <a:ext cx="4249200" cy="36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867">
                <a:solidFill>
                  <a:schemeClr val="lt1"/>
                </a:solidFill>
                <a:latin typeface="Gotham" pitchFamily="50" charset="0"/>
              </a:defRPr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716700" y="2212367"/>
            <a:ext cx="4249200" cy="36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867">
                <a:solidFill>
                  <a:schemeClr val="lt1"/>
                </a:solidFill>
                <a:latin typeface="Gotham" pitchFamily="50" charset="0"/>
              </a:defRPr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6250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739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>
            <a:spLocks noGrp="1"/>
          </p:cNvSpPr>
          <p:nvPr>
            <p:ph type="title" hasCustomPrompt="1"/>
          </p:nvPr>
        </p:nvSpPr>
        <p:spPr>
          <a:xfrm>
            <a:off x="6662400" y="882457"/>
            <a:ext cx="4212400" cy="9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  <a:latin typeface="Gotham 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03" name="Google Shape;103;p26"/>
          <p:cNvSpPr txBox="1">
            <a:spLocks noGrp="1"/>
          </p:cNvSpPr>
          <p:nvPr>
            <p:ph type="subTitle" idx="1"/>
          </p:nvPr>
        </p:nvSpPr>
        <p:spPr>
          <a:xfrm>
            <a:off x="6548000" y="1687800"/>
            <a:ext cx="4441200" cy="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  <a:latin typeface="Gotham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04" name="Google Shape;104;p26"/>
          <p:cNvSpPr txBox="1">
            <a:spLocks noGrp="1"/>
          </p:cNvSpPr>
          <p:nvPr>
            <p:ph type="title" idx="2" hasCustomPrompt="1"/>
          </p:nvPr>
        </p:nvSpPr>
        <p:spPr>
          <a:xfrm>
            <a:off x="6662400" y="2798924"/>
            <a:ext cx="4212400" cy="9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  <a:latin typeface="Gotham 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05" name="Google Shape;105;p26"/>
          <p:cNvSpPr txBox="1">
            <a:spLocks noGrp="1"/>
          </p:cNvSpPr>
          <p:nvPr>
            <p:ph type="subTitle" idx="3"/>
          </p:nvPr>
        </p:nvSpPr>
        <p:spPr>
          <a:xfrm>
            <a:off x="6548000" y="3604267"/>
            <a:ext cx="4441200" cy="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  <a:latin typeface="Gotham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06" name="Google Shape;106;p26"/>
          <p:cNvSpPr txBox="1">
            <a:spLocks noGrp="1"/>
          </p:cNvSpPr>
          <p:nvPr>
            <p:ph type="title" idx="4" hasCustomPrompt="1"/>
          </p:nvPr>
        </p:nvSpPr>
        <p:spPr>
          <a:xfrm>
            <a:off x="6662400" y="4715391"/>
            <a:ext cx="4212400" cy="9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  <a:latin typeface="Gotham 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07" name="Google Shape;107;p26"/>
          <p:cNvSpPr txBox="1">
            <a:spLocks noGrp="1"/>
          </p:cNvSpPr>
          <p:nvPr>
            <p:ph type="subTitle" idx="5"/>
          </p:nvPr>
        </p:nvSpPr>
        <p:spPr>
          <a:xfrm>
            <a:off x="6548000" y="5520733"/>
            <a:ext cx="4441200" cy="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  <a:latin typeface="Gotham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3291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1251333" y="593367"/>
            <a:ext cx="6269600" cy="12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  <a:latin typeface="Gotham 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1950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92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DDD8E633-E568-45B7-9ADF-244EB39136DA}" type="datetimeFigureOut">
              <a:rPr lang="pt-BR" smtClean="0"/>
              <a:pPr>
                <a:defRPr/>
              </a:pPr>
              <a:t>28/11/2025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307DE7F5-0C30-4B57-9DC8-FFD28D543612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03207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Franklin Gothic Book" panose="020B05030201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95FE3110-44BF-45E8-B5F8-C113C0A1F630}" type="datetimeFigureOut">
              <a:rPr lang="pt-BR" smtClean="0"/>
              <a:pPr>
                <a:defRPr/>
              </a:pPr>
              <a:t>28/11/2025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ADB594E-598D-4B44-8D77-904AF67AB3F7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17607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E29A5402-9BC1-463F-A59A-562D62B5CC78}" type="datetimeFigureOut">
              <a:rPr lang="pt-BR" smtClean="0"/>
              <a:pPr>
                <a:defRPr/>
              </a:pPr>
              <a:t>28/11/2025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D4AAD80B-11E9-4FFA-BDB6-E3FCD5128E7C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79672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02EACEC0-C1DA-457B-ABB1-EEC1010375C3}" type="datetimeFigureOut">
              <a:rPr lang="pt-BR" smtClean="0"/>
              <a:pPr>
                <a:defRPr/>
              </a:pPr>
              <a:t>28/11/2025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4FB0DBC4-7551-4D16-99F0-AB2984E67643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80644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9AB9B478-8158-4EAF-B20F-63C59CCC8E95}" type="datetimeFigureOut">
              <a:rPr lang="pt-BR" smtClean="0"/>
              <a:pPr>
                <a:defRPr/>
              </a:pPr>
              <a:t>28/11/2025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FE3E4DD0-E5D7-4134-A5F7-FE5F6FDAB33D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4964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75B81EDB-51E3-463B-90F7-8CBA66F05A58}" type="datetimeFigureOut">
              <a:rPr lang="pt-BR" smtClean="0"/>
              <a:pPr>
                <a:defRPr/>
              </a:pPr>
              <a:t>28/11/2025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008DC9F5-C459-4114-B54A-526784B522E6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31975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Franklin Gothic Book" panose="020B05030201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Franklin Gothic Book" panose="020B0503020102020204" pitchFamily="34" charset="0"/>
              </a:defRPr>
            </a:lvl1pPr>
            <a:lvl2pPr>
              <a:defRPr sz="2800">
                <a:latin typeface="Franklin Gothic Book" panose="020B0503020102020204" pitchFamily="34" charset="0"/>
              </a:defRPr>
            </a:lvl2pPr>
            <a:lvl3pPr>
              <a:defRPr sz="2400">
                <a:latin typeface="Franklin Gothic Book" panose="020B0503020102020204" pitchFamily="34" charset="0"/>
              </a:defRPr>
            </a:lvl3pPr>
            <a:lvl4pPr>
              <a:defRPr sz="2000">
                <a:latin typeface="Franklin Gothic Book" panose="020B0503020102020204" pitchFamily="34" charset="0"/>
              </a:defRPr>
            </a:lvl4pPr>
            <a:lvl5pPr>
              <a:defRPr sz="2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Franklin Gothic Book" panose="020B0503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47B6A271-8C3A-4A0E-A889-EF57D1753F2C}" type="datetimeFigureOut">
              <a:rPr lang="pt-BR" smtClean="0"/>
              <a:pPr>
                <a:defRPr/>
              </a:pPr>
              <a:t>28/11/2025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83A8D142-1016-452E-8DA9-0549C997928C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06063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Franklin Gothic Book" panose="020B05030201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Franklin Gothic Book" panose="020B0503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36183FC5-A833-45AE-84B1-1F746E80EB58}" type="datetimeFigureOut">
              <a:rPr lang="pt-BR" smtClean="0"/>
              <a:pPr>
                <a:defRPr/>
              </a:pPr>
              <a:t>28/11/2025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fld id="{51626D3C-B8CB-4E8A-AA4A-0D4A9B3C33E4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66734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CE164D8C-DFCA-4039-A54F-39EE46E74143}" type="datetimeFigureOut">
              <a:rPr lang="pt-BR" smtClean="0"/>
              <a:pPr>
                <a:defRPr/>
              </a:pPr>
              <a:t>28/11/2025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8C55E28A-B765-4B1E-9155-07F607E34122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4935583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07060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2" r:id="rId4"/>
    <p:sldLayoutId id="2147483803" r:id="rId5"/>
    <p:sldLayoutId id="214748380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Gotham Black" pitchFamily="50" charset="0"/>
          <a:ea typeface="Gotham Black" pitchFamily="50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Gotham" pitchFamily="50" charset="0"/>
          <a:ea typeface="Gotham" pitchFamily="50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AD70EC19-B440-49DA-B8F6-4831E478E92D}"/>
              </a:ext>
            </a:extLst>
          </p:cNvPr>
          <p:cNvSpPr/>
          <p:nvPr/>
        </p:nvSpPr>
        <p:spPr>
          <a:xfrm>
            <a:off x="-1" y="-3"/>
            <a:ext cx="322218" cy="21194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Franklin Gothic Book" panose="020B05030201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9CC9F76-7778-457D-8552-CF577C4AD3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112" y="-2"/>
            <a:ext cx="4056889" cy="609600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51DCDA4-B38B-472D-B3BE-0B1396EA2D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111" y="6096000"/>
            <a:ext cx="4056889" cy="762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A759FCEA-ACBD-4EF1-A8FC-9B00EF34FBC3}"/>
              </a:ext>
            </a:extLst>
          </p:cNvPr>
          <p:cNvSpPr/>
          <p:nvPr/>
        </p:nvSpPr>
        <p:spPr>
          <a:xfrm>
            <a:off x="-1" y="4738551"/>
            <a:ext cx="322218" cy="2119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Franklin Gothic Book" panose="020B0503020102020204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9ECFD606-870C-49FB-9857-A161418DB9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35" y="5343473"/>
            <a:ext cx="3053110" cy="55902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17E5890-14E9-4747-B0A1-6FC4AA4F7A0F}"/>
              </a:ext>
            </a:extLst>
          </p:cNvPr>
          <p:cNvSpPr txBox="1"/>
          <p:nvPr/>
        </p:nvSpPr>
        <p:spPr>
          <a:xfrm>
            <a:off x="1753232" y="976587"/>
            <a:ext cx="539959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100" dirty="0">
                <a:solidFill>
                  <a:srgbClr val="FFC629"/>
                </a:solidFill>
                <a:latin typeface="Bebas Neue" panose="020B0606020202050201" pitchFamily="34" charset="0"/>
              </a:rPr>
              <a:t>Cenários e </a:t>
            </a:r>
          </a:p>
          <a:p>
            <a:r>
              <a:rPr lang="pt-BR" sz="6100" dirty="0">
                <a:solidFill>
                  <a:srgbClr val="FFC629"/>
                </a:solidFill>
                <a:latin typeface="Bebas Neue" panose="020B0606020202050201" pitchFamily="34" charset="0"/>
              </a:rPr>
              <a:t>perspectivas</a:t>
            </a:r>
          </a:p>
          <a:p>
            <a:r>
              <a:rPr lang="pt-BR" sz="6100" dirty="0">
                <a:solidFill>
                  <a:srgbClr val="FFC629"/>
                </a:solidFill>
                <a:latin typeface="Bebas Neue" panose="020B0606020202050201" pitchFamily="34" charset="0"/>
              </a:rPr>
              <a:t>para a </a:t>
            </a:r>
            <a:r>
              <a:rPr lang="pt-BR" sz="6100" dirty="0">
                <a:latin typeface="Bebas Neue" panose="020B0606020202050201" pitchFamily="34" charset="0"/>
              </a:rPr>
              <a:t>Radiodifusão comercial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62C100E-E53C-4A63-BD9C-66041678A7AA}"/>
              </a:ext>
            </a:extLst>
          </p:cNvPr>
          <p:cNvSpPr/>
          <p:nvPr/>
        </p:nvSpPr>
        <p:spPr>
          <a:xfrm>
            <a:off x="0" y="2119448"/>
            <a:ext cx="322218" cy="2130840"/>
          </a:xfrm>
          <a:prstGeom prst="rect">
            <a:avLst/>
          </a:prstGeom>
          <a:solidFill>
            <a:srgbClr val="FFC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Franklin Gothic Book" panose="020B05030201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6E19804-2514-4BB3-BE9B-240ED53FD7FE}"/>
              </a:ext>
            </a:extLst>
          </p:cNvPr>
          <p:cNvSpPr/>
          <p:nvPr/>
        </p:nvSpPr>
        <p:spPr>
          <a:xfrm>
            <a:off x="-1" y="-11396"/>
            <a:ext cx="322218" cy="2130844"/>
          </a:xfrm>
          <a:prstGeom prst="rect">
            <a:avLst/>
          </a:prstGeom>
          <a:solidFill>
            <a:srgbClr val="01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60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769B7-D689-CE75-5A12-13DD0229C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65A26451-1612-CD58-E92F-60221851DE0E}"/>
              </a:ext>
            </a:extLst>
          </p:cNvPr>
          <p:cNvSpPr/>
          <p:nvPr/>
        </p:nvSpPr>
        <p:spPr>
          <a:xfrm>
            <a:off x="-2" y="6229478"/>
            <a:ext cx="12192001" cy="615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E7D2C9D-11CB-E058-B652-2CF667669B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8988" y="6410426"/>
            <a:ext cx="1536700" cy="279597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379EC2B-C289-775E-9D8A-7F3C6CA8C299}"/>
              </a:ext>
            </a:extLst>
          </p:cNvPr>
          <p:cNvSpPr/>
          <p:nvPr/>
        </p:nvSpPr>
        <p:spPr>
          <a:xfrm>
            <a:off x="-1" y="1526748"/>
            <a:ext cx="322218" cy="4715701"/>
          </a:xfrm>
          <a:prstGeom prst="rect">
            <a:avLst/>
          </a:prstGeom>
          <a:solidFill>
            <a:srgbClr val="FFC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CDF69CD-9C14-43AF-13FC-AF8BB62CC420}"/>
              </a:ext>
            </a:extLst>
          </p:cNvPr>
          <p:cNvSpPr/>
          <p:nvPr/>
        </p:nvSpPr>
        <p:spPr>
          <a:xfrm>
            <a:off x="-2" y="-3"/>
            <a:ext cx="12192002" cy="1526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8ADFDA-698F-16EC-BFB2-2DA8C3CA736D}"/>
              </a:ext>
            </a:extLst>
          </p:cNvPr>
          <p:cNvSpPr txBox="1">
            <a:spLocks/>
          </p:cNvSpPr>
          <p:nvPr/>
        </p:nvSpPr>
        <p:spPr>
          <a:xfrm>
            <a:off x="597515" y="436408"/>
            <a:ext cx="10478802" cy="5568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chemeClr val="accent4"/>
                </a:solidFill>
                <a:latin typeface="Franklin Gothic Book" panose="020B0503020102020204" pitchFamily="34" charset="0"/>
              </a:rPr>
              <a:t>Existência</a:t>
            </a:r>
            <a:r>
              <a:rPr lang="en-US" sz="4000" b="1" dirty="0">
                <a:solidFill>
                  <a:schemeClr val="accent4"/>
                </a:solidFill>
                <a:latin typeface="Franklin Gothic Book" panose="020B0503020102020204" pitchFamily="34" charset="0"/>
              </a:rPr>
              <a:t> de </a:t>
            </a:r>
            <a:r>
              <a:rPr lang="en-US" sz="4000" b="1" dirty="0" err="1">
                <a:solidFill>
                  <a:schemeClr val="accent4"/>
                </a:solidFill>
                <a:latin typeface="Franklin Gothic Book" panose="020B0503020102020204" pitchFamily="34" charset="0"/>
              </a:rPr>
              <a:t>televisão</a:t>
            </a:r>
            <a:r>
              <a:rPr lang="en-US" sz="4000" b="1" dirty="0">
                <a:solidFill>
                  <a:schemeClr val="accent4"/>
                </a:solidFill>
                <a:latin typeface="Franklin Gothic Book" panose="020B0503020102020204" pitchFamily="34" charset="0"/>
              </a:rPr>
              <a:t> no </a:t>
            </a:r>
            <a:r>
              <a:rPr lang="en-US" sz="4000" b="1" dirty="0" err="1">
                <a:solidFill>
                  <a:schemeClr val="accent4"/>
                </a:solidFill>
                <a:latin typeface="Franklin Gothic Book" panose="020B0503020102020204" pitchFamily="34" charset="0"/>
              </a:rPr>
              <a:t>domícilio</a:t>
            </a:r>
            <a:endParaRPr lang="en-US" sz="4000" b="1" dirty="0">
              <a:solidFill>
                <a:schemeClr val="accent4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A1D0441-822B-311D-4F07-E6714908FC3A}"/>
              </a:ext>
            </a:extLst>
          </p:cNvPr>
          <p:cNvGraphicFramePr>
            <a:graphicFrameLocks noGrp="1"/>
          </p:cNvGraphicFramePr>
          <p:nvPr/>
        </p:nvGraphicFramePr>
        <p:xfrm>
          <a:off x="701736" y="2506197"/>
          <a:ext cx="4966096" cy="1463040"/>
        </p:xfrm>
        <a:graphic>
          <a:graphicData uri="http://schemas.openxmlformats.org/drawingml/2006/table">
            <a:tbl>
              <a:tblPr/>
              <a:tblGrid>
                <a:gridCol w="935355">
                  <a:extLst>
                    <a:ext uri="{9D8B030D-6E8A-4147-A177-3AD203B41FA5}">
                      <a16:colId xmlns:a16="http://schemas.microsoft.com/office/drawing/2014/main" val="2626277169"/>
                    </a:ext>
                  </a:extLst>
                </a:gridCol>
                <a:gridCol w="4030741">
                  <a:extLst>
                    <a:ext uri="{9D8B030D-6E8A-4147-A177-3AD203B41FA5}">
                      <a16:colId xmlns:a16="http://schemas.microsoft.com/office/drawing/2014/main" val="23420616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Proporção com TV (%)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137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Brasil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 dirty="0"/>
                        <a:t>94,3%</a:t>
                      </a:r>
                      <a:endParaRPr lang="pt-B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882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 dirty="0"/>
                        <a:t>Urbana</a:t>
                      </a:r>
                      <a:endParaRPr lang="pt-B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95,1%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598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Rural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 dirty="0"/>
                        <a:t>88,5%</a:t>
                      </a:r>
                      <a:endParaRPr lang="pt-B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867967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0EBDF260-FAAA-5158-875B-12C799C2D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738" y="2167643"/>
            <a:ext cx="15408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srgbClr val="FFC000"/>
                </a:solidFill>
              </a:rPr>
              <a:t>DADOS DE 2023</a:t>
            </a:r>
            <a:endParaRPr kumimoji="0" lang="pt-BR" altLang="pt-B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7E0122B-E62D-0535-6642-6F07D3342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989" y="2129330"/>
            <a:ext cx="15408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srgbClr val="FFC000"/>
                </a:solidFill>
              </a:rPr>
              <a:t>DADOS DE 2024</a:t>
            </a:r>
            <a:endParaRPr kumimoji="0" lang="pt-BR" altLang="pt-B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36E02BE-490B-467D-16AE-AE51BB279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302770"/>
              </p:ext>
            </p:extLst>
          </p:nvPr>
        </p:nvGraphicFramePr>
        <p:xfrm>
          <a:off x="4512007" y="2496901"/>
          <a:ext cx="4966096" cy="1463040"/>
        </p:xfrm>
        <a:graphic>
          <a:graphicData uri="http://schemas.openxmlformats.org/drawingml/2006/table">
            <a:tbl>
              <a:tblPr/>
              <a:tblGrid>
                <a:gridCol w="935355">
                  <a:extLst>
                    <a:ext uri="{9D8B030D-6E8A-4147-A177-3AD203B41FA5}">
                      <a16:colId xmlns:a16="http://schemas.microsoft.com/office/drawing/2014/main" val="2626277169"/>
                    </a:ext>
                  </a:extLst>
                </a:gridCol>
                <a:gridCol w="4030741">
                  <a:extLst>
                    <a:ext uri="{9D8B030D-6E8A-4147-A177-3AD203B41FA5}">
                      <a16:colId xmlns:a16="http://schemas.microsoft.com/office/drawing/2014/main" val="23420616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pt-B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/>
                        <a:t>Proporção com TV (%)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137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Brasil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 dirty="0"/>
                        <a:t>93,9%</a:t>
                      </a:r>
                      <a:endParaRPr lang="pt-B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882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 dirty="0"/>
                        <a:t>Urbana</a:t>
                      </a:r>
                      <a:endParaRPr lang="pt-B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 dirty="0"/>
                        <a:t>94,5%</a:t>
                      </a:r>
                      <a:endParaRPr lang="pt-B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598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/>
                        <a:t>Rural</a:t>
                      </a:r>
                      <a:endParaRPr lang="pt-B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="1" dirty="0"/>
                        <a:t>89,0%</a:t>
                      </a:r>
                      <a:endParaRPr lang="pt-B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8679670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BA8BE663-AD02-F3E7-8FD4-7B8529066F26}"/>
              </a:ext>
            </a:extLst>
          </p:cNvPr>
          <p:cNvSpPr txBox="1"/>
          <p:nvPr/>
        </p:nvSpPr>
        <p:spPr>
          <a:xfrm>
            <a:off x="567275" y="4637706"/>
            <a:ext cx="71655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600" b="0" i="0" u="none" strike="noStrike" baseline="0" dirty="0">
                <a:latin typeface="Franklin Gothic Book" panose="020B0503020102020204" pitchFamily="34" charset="0"/>
              </a:rPr>
              <a:t>Fonte: IBGE, Diretoria de Pesquisas, Coordenação de Pesquisas por Amostra de Domicílios, Pesquisa Nacional por Amostra de Domicílios Contínua 2023-2024</a:t>
            </a:r>
            <a:r>
              <a:rPr lang="pt-BR" sz="800" b="0" i="0" u="none" strike="noStrike" baseline="0" dirty="0">
                <a:latin typeface="AvenirLTStd-Roman"/>
              </a:rPr>
              <a:t>.</a:t>
            </a:r>
            <a:endParaRPr lang="pt-BR" dirty="0"/>
          </a:p>
        </p:txBody>
      </p:sp>
      <p:pic>
        <p:nvPicPr>
          <p:cNvPr id="2050" name="Picture 2" descr="Gráfico de colunas com o título &quot;TV é líder absoluta em consumo no Brasil&quot;. O tempo médio diário de consumo é: TV/CTV 5h38, desktop 2h28, tablet 1h55 e smartphone 1h24. A fonte é Kantar IBOPE Media, Cross-Platform View, total de consumo domiciliar em regiões metropolitanas, consolidado de 2024 (ATS). No canto inferior direito, há a assinatura de Fernando Morgado e o perfil @morgadofernando_.">
            <a:extLst>
              <a:ext uri="{FF2B5EF4-FFF2-40B4-BE49-F238E27FC236}">
                <a16:creationId xmlns:a16="http://schemas.microsoft.com/office/drawing/2014/main" id="{62A314CD-30B0-425E-6423-8AA158D61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948" y="1429632"/>
            <a:ext cx="3175390" cy="396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294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>
          <a:extLst>
            <a:ext uri="{FF2B5EF4-FFF2-40B4-BE49-F238E27FC236}">
              <a16:creationId xmlns:a16="http://schemas.microsoft.com/office/drawing/2014/main" id="{0FA879ED-8A0E-2DBB-816E-58A0DD427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Gráfico, Gráfico de barras, Histograma&#10;&#10;O conteúdo gerado por IA pode estar incorreto.">
            <a:extLst>
              <a:ext uri="{FF2B5EF4-FFF2-40B4-BE49-F238E27FC236}">
                <a16:creationId xmlns:a16="http://schemas.microsoft.com/office/drawing/2014/main" id="{6027964E-9C92-1086-EE0C-5A6ECFBFBD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70" y="543464"/>
            <a:ext cx="4815237" cy="5771072"/>
          </a:xfrm>
          <a:prstGeom prst="rect">
            <a:avLst/>
          </a:prstGeom>
        </p:spPr>
      </p:pic>
      <p:pic>
        <p:nvPicPr>
          <p:cNvPr id="1026" name="Picture 2" descr="Gráfico de colunas com o título &quot;TV aberta é a mídia mais consumida no Brasil&quot;. As colunas mostram o share de audiência de TV/CTV: TV aberta (68%), YouTube (13%), TV paga (10%), Netflix (4,5%), Globoplay (1,4%), Prime Video (1,0%), outras (0,9%), Disney+ (0,5%) e HBO Max (0,4%). A fonte é Kantar IBOPE Media | Cross-Platform View | consumo domiciliar | indivíduos | 15 regiões metropolitanas | setembro de 2025 | consolidado view | excluídos consumo não identificado e outros usos | valores arredondados. No canto inferior direito, há a assinatura de Fernando Morgado e o perfil @morgadofernando_.">
            <a:extLst>
              <a:ext uri="{FF2B5EF4-FFF2-40B4-BE49-F238E27FC236}">
                <a16:creationId xmlns:a16="http://schemas.microsoft.com/office/drawing/2014/main" id="{067FB5D1-19D2-E9E2-7319-9AFF86F48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80" y="543464"/>
            <a:ext cx="4616858" cy="577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147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8D255-11A1-55D0-C7F2-6CB2A64F6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B0E04359-55D2-4FB9-E211-FAC33BC432AC}"/>
              </a:ext>
            </a:extLst>
          </p:cNvPr>
          <p:cNvSpPr/>
          <p:nvPr/>
        </p:nvSpPr>
        <p:spPr>
          <a:xfrm>
            <a:off x="-2" y="6242449"/>
            <a:ext cx="12192001" cy="615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8EFEA53-2686-3258-C823-4AF32505A4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8988" y="6410426"/>
            <a:ext cx="1536700" cy="279597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1747410-D3A0-CDC6-369F-E11DF05E6124}"/>
              </a:ext>
            </a:extLst>
          </p:cNvPr>
          <p:cNvSpPr/>
          <p:nvPr/>
        </p:nvSpPr>
        <p:spPr>
          <a:xfrm>
            <a:off x="-1" y="1526748"/>
            <a:ext cx="322218" cy="4715701"/>
          </a:xfrm>
          <a:prstGeom prst="rect">
            <a:avLst/>
          </a:prstGeom>
          <a:solidFill>
            <a:srgbClr val="FFC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18674FF-471D-3195-6D44-C775A5E98D97}"/>
              </a:ext>
            </a:extLst>
          </p:cNvPr>
          <p:cNvSpPr/>
          <p:nvPr/>
        </p:nvSpPr>
        <p:spPr>
          <a:xfrm>
            <a:off x="-2" y="-3"/>
            <a:ext cx="12192002" cy="1526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E8707B-B686-C4B5-2CE8-0F53273411F7}"/>
              </a:ext>
            </a:extLst>
          </p:cNvPr>
          <p:cNvSpPr txBox="1">
            <a:spLocks/>
          </p:cNvSpPr>
          <p:nvPr/>
        </p:nvSpPr>
        <p:spPr>
          <a:xfrm>
            <a:off x="597515" y="436408"/>
            <a:ext cx="10478802" cy="5568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chemeClr val="accent4"/>
                </a:solidFill>
                <a:latin typeface="Franklin Gothic Book" panose="020B0503020102020204" pitchFamily="34" charset="0"/>
              </a:rPr>
              <a:t>A </a:t>
            </a:r>
            <a:r>
              <a:rPr lang="en-US" sz="4000" b="1" dirty="0" err="1">
                <a:solidFill>
                  <a:schemeClr val="accent4"/>
                </a:solidFill>
                <a:latin typeface="Franklin Gothic Book" panose="020B0503020102020204" pitchFamily="34" charset="0"/>
              </a:rPr>
              <a:t>força</a:t>
            </a:r>
            <a:r>
              <a:rPr lang="en-US" sz="4000" b="1" dirty="0">
                <a:solidFill>
                  <a:schemeClr val="accent4"/>
                </a:solidFill>
                <a:latin typeface="Franklin Gothic Book" panose="020B0503020102020204" pitchFamily="34" charset="0"/>
              </a:rPr>
              <a:t> da TV </a:t>
            </a:r>
            <a:r>
              <a:rPr lang="en-US" sz="4000" b="1" dirty="0" err="1">
                <a:solidFill>
                  <a:schemeClr val="accent4"/>
                </a:solidFill>
                <a:latin typeface="Franklin Gothic Book" panose="020B0503020102020204" pitchFamily="34" charset="0"/>
              </a:rPr>
              <a:t>aberta</a:t>
            </a:r>
            <a:endParaRPr lang="en-US" sz="4000" b="1" dirty="0">
              <a:solidFill>
                <a:schemeClr val="accent4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9346423-E025-9C43-A752-C53D482A7448}"/>
              </a:ext>
            </a:extLst>
          </p:cNvPr>
          <p:cNvSpPr txBox="1"/>
          <p:nvPr/>
        </p:nvSpPr>
        <p:spPr>
          <a:xfrm>
            <a:off x="821666" y="2499932"/>
            <a:ext cx="60945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Franklin Gothic Book" panose="020B0503020102020204" pitchFamily="34" charset="0"/>
              </a:rPr>
              <a:t>- PIB direto: R$ 14,9 bi</a:t>
            </a:r>
          </a:p>
          <a:p>
            <a:r>
              <a:rPr lang="pt-BR" dirty="0">
                <a:latin typeface="Franklin Gothic Book" panose="020B0503020102020204" pitchFamily="34" charset="0"/>
              </a:rPr>
              <a:t> </a:t>
            </a:r>
          </a:p>
          <a:p>
            <a:r>
              <a:rPr lang="pt-BR" dirty="0">
                <a:latin typeface="Franklin Gothic Book" panose="020B0503020102020204" pitchFamily="34" charset="0"/>
              </a:rPr>
              <a:t>- PIB total: R$ 34,9 bi</a:t>
            </a:r>
          </a:p>
          <a:p>
            <a:endParaRPr lang="pt-BR" dirty="0">
              <a:latin typeface="Franklin Gothic Book" panose="020B0503020102020204" pitchFamily="34" charset="0"/>
            </a:endParaRPr>
          </a:p>
          <a:p>
            <a:r>
              <a:rPr lang="pt-BR" dirty="0">
                <a:latin typeface="Franklin Gothic Book" panose="020B0503020102020204" pitchFamily="34" charset="0"/>
              </a:rPr>
              <a:t>- 53.600 empregos diretos</a:t>
            </a:r>
          </a:p>
          <a:p>
            <a:endParaRPr lang="pt-BR" dirty="0">
              <a:latin typeface="Franklin Gothic Book" panose="020B0503020102020204" pitchFamily="34" charset="0"/>
            </a:endParaRPr>
          </a:p>
          <a:p>
            <a:r>
              <a:rPr lang="pt-BR" dirty="0">
                <a:latin typeface="Franklin Gothic Book" panose="020B0503020102020204" pitchFamily="34" charset="0"/>
              </a:rPr>
              <a:t>- 307.600 empregos totais</a:t>
            </a:r>
          </a:p>
          <a:p>
            <a:endParaRPr lang="pt-BR" dirty="0">
              <a:latin typeface="Franklin Gothic Book" panose="020B0503020102020204" pitchFamily="34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F5DE8536-FE7F-B541-239B-A5E4DB186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067" y="1883950"/>
            <a:ext cx="6459328" cy="3312194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2D7F0C-572F-6E9B-9755-94732F251CD5}"/>
              </a:ext>
            </a:extLst>
          </p:cNvPr>
          <p:cNvSpPr txBox="1"/>
          <p:nvPr/>
        </p:nvSpPr>
        <p:spPr>
          <a:xfrm>
            <a:off x="4261450" y="1342082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i="0" u="none" strike="noStrike" baseline="0" dirty="0">
                <a:latin typeface="Franklin Gothic Book" panose="020B0503020102020204" pitchFamily="34" charset="0"/>
              </a:rPr>
              <a:t>Contribuição econômica da TV aberta no Brasil, 2024 </a:t>
            </a:r>
            <a:endParaRPr lang="pt-BR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644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E3B323-F946-5CF7-F830-EB1DCCA8B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1605AE-E26F-B975-3B45-261917978455}"/>
              </a:ext>
            </a:extLst>
          </p:cNvPr>
          <p:cNvSpPr txBox="1">
            <a:spLocks/>
          </p:cNvSpPr>
          <p:nvPr/>
        </p:nvSpPr>
        <p:spPr>
          <a:xfrm>
            <a:off x="769384" y="301521"/>
            <a:ext cx="9421041" cy="840230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sz="5400" dirty="0" err="1">
                <a:latin typeface="Franklin Gothic Heavy" panose="020B0903020102020204" pitchFamily="34" charset="0"/>
              </a:rPr>
              <a:t>Evolução</a:t>
            </a:r>
            <a:r>
              <a:rPr lang="en-US" sz="5400" dirty="0">
                <a:latin typeface="Franklin Gothic Heavy" panose="020B0903020102020204" pitchFamily="34" charset="0"/>
              </a:rPr>
              <a:t> do </a:t>
            </a:r>
            <a:r>
              <a:rPr lang="en-US" sz="5400" dirty="0" err="1">
                <a:latin typeface="Franklin Gothic Heavy" panose="020B0903020102020204" pitchFamily="34" charset="0"/>
              </a:rPr>
              <a:t>Emprego</a:t>
            </a:r>
            <a:r>
              <a:rPr lang="en-US" sz="5400" dirty="0">
                <a:latin typeface="Franklin Gothic Heavy" panose="020B0903020102020204" pitchFamily="34" charset="0"/>
              </a:rPr>
              <a:t> </a:t>
            </a:r>
            <a:r>
              <a:rPr lang="en-US" sz="2800" dirty="0">
                <a:solidFill>
                  <a:schemeClr val="accent4"/>
                </a:solidFill>
                <a:latin typeface="Franklin Gothic Book" panose="020B0503020102020204" pitchFamily="34" charset="0"/>
              </a:rPr>
              <a:t>(2019–2024)</a:t>
            </a: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46D43E91-DFC4-D065-C1A8-8DA92F1F8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738871"/>
              </p:ext>
            </p:extLst>
          </p:nvPr>
        </p:nvGraphicFramePr>
        <p:xfrm>
          <a:off x="914876" y="1535583"/>
          <a:ext cx="2880000" cy="31104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14300942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825267048"/>
                    </a:ext>
                  </a:extLst>
                </a:gridCol>
              </a:tblGrid>
              <a:tr h="518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0" dirty="0">
                          <a:solidFill>
                            <a:srgbClr val="FFC629"/>
                          </a:solidFill>
                          <a:latin typeface="Franklin Gothic Heavy" panose="020B0903020102020204" pitchFamily="34" charset="0"/>
                        </a:rPr>
                        <a:t>Ano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7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0" dirty="0">
                          <a:solidFill>
                            <a:srgbClr val="FFC629"/>
                          </a:solidFill>
                          <a:latin typeface="Franklin Gothic Heavy" panose="020B0903020102020204" pitchFamily="34" charset="0"/>
                        </a:rPr>
                        <a:t>Emprego Total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7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54148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2019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49.052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72671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2020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45.782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49013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2021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45.495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08726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2022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46.126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43417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2023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46.016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91807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2024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44.445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999554"/>
                  </a:ext>
                </a:extLst>
              </a:tr>
            </a:tbl>
          </a:graphicData>
        </a:graphic>
      </p:graphicFrame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A911DE19-AD5D-9A38-34A0-E145BF10D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940025"/>
              </p:ext>
            </p:extLst>
          </p:nvPr>
        </p:nvGraphicFramePr>
        <p:xfrm>
          <a:off x="4565937" y="1535583"/>
          <a:ext cx="2880000" cy="309938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05955957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967276664"/>
                    </a:ext>
                  </a:extLst>
                </a:gridCol>
              </a:tblGrid>
              <a:tr h="51093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rgbClr val="FFC629"/>
                          </a:solidFill>
                          <a:latin typeface="Franklin Gothic Heavy" panose="020B0903020102020204" pitchFamily="34" charset="0"/>
                        </a:rPr>
                        <a:t>Ano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rgbClr val="FFC629"/>
                          </a:solidFill>
                          <a:latin typeface="Franklin Gothic Heavy" panose="020B0903020102020204" pitchFamily="34" charset="0"/>
                        </a:rPr>
                        <a:t>Emprego</a:t>
                      </a:r>
                    </a:p>
                    <a:p>
                      <a:pPr algn="ctr">
                        <a:buNone/>
                      </a:pPr>
                      <a:r>
                        <a:rPr lang="pt-BR" sz="1400" b="0" dirty="0">
                          <a:latin typeface="Franklin Gothic Book" panose="020B0503020102020204" pitchFamily="34" charset="0"/>
                        </a:rPr>
                        <a:t>(Simples Nacional)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534702"/>
                  </a:ext>
                </a:extLst>
              </a:tr>
              <a:tr h="4302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2019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838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756436"/>
                  </a:ext>
                </a:extLst>
              </a:tr>
              <a:tr h="4302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2020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752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00130"/>
                  </a:ext>
                </a:extLst>
              </a:tr>
              <a:tr h="4302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2021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907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501550"/>
                  </a:ext>
                </a:extLst>
              </a:tr>
              <a:tr h="4302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2022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956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332410"/>
                  </a:ext>
                </a:extLst>
              </a:tr>
              <a:tr h="4302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2023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935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75405"/>
                  </a:ext>
                </a:extLst>
              </a:tr>
              <a:tr h="4302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2024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939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132447"/>
                  </a:ext>
                </a:extLst>
              </a:tr>
            </a:tbl>
          </a:graphicData>
        </a:graphic>
      </p:graphicFrame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0FAA87DA-4477-C8A9-33C3-73B26720B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15922"/>
              </p:ext>
            </p:extLst>
          </p:nvPr>
        </p:nvGraphicFramePr>
        <p:xfrm>
          <a:off x="8216999" y="1535583"/>
          <a:ext cx="2880000" cy="311016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141803239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1160233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rgbClr val="FFC629"/>
                          </a:solidFill>
                          <a:latin typeface="Franklin Gothic Heavy" panose="020B0903020102020204" pitchFamily="34" charset="0"/>
                        </a:rPr>
                        <a:t>Ano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rgbClr val="FFC629"/>
                          </a:solidFill>
                          <a:latin typeface="Franklin Gothic Heavy" panose="020B0903020102020204" pitchFamily="34" charset="0"/>
                        </a:rPr>
                        <a:t>Emprego</a:t>
                      </a:r>
                    </a:p>
                    <a:p>
                      <a:pPr algn="ctr">
                        <a:buNone/>
                      </a:pPr>
                      <a:r>
                        <a:rPr lang="pt-BR" sz="1400" b="0" dirty="0">
                          <a:latin typeface="Franklin Gothic Book" panose="020B0503020102020204" pitchFamily="34" charset="0"/>
                        </a:rPr>
                        <a:t>(Não Simples)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29167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2019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48.214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62854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2020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45.029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12969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2021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44.588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72114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2022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45.170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35644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2023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45.081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82257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2024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43.506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007154"/>
                  </a:ext>
                </a:extLst>
              </a:tr>
            </a:tbl>
          </a:graphicData>
        </a:graphic>
      </p:graphicFrame>
      <p:sp>
        <p:nvSpPr>
          <p:cNvPr id="21" name="CaixaDeTexto 20">
            <a:extLst>
              <a:ext uri="{FF2B5EF4-FFF2-40B4-BE49-F238E27FC236}">
                <a16:creationId xmlns:a16="http://schemas.microsoft.com/office/drawing/2014/main" id="{2846F23A-FC4C-D17A-97D1-29775A2080A0}"/>
              </a:ext>
            </a:extLst>
          </p:cNvPr>
          <p:cNvSpPr txBox="1"/>
          <p:nvPr/>
        </p:nvSpPr>
        <p:spPr>
          <a:xfrm>
            <a:off x="8399090" y="4908274"/>
            <a:ext cx="25158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1400" i="0" u="none" strike="noStrike" cap="none" normalizeH="0" baseline="0" dirty="0">
                <a:ln>
                  <a:noFill/>
                </a:ln>
                <a:solidFill>
                  <a:srgbClr val="FFC629"/>
                </a:solidFill>
                <a:effectLst/>
                <a:latin typeface="Franklin Gothic Heavy" panose="020B0903020102020204" pitchFamily="34" charset="0"/>
              </a:rPr>
              <a:t>Destaque</a:t>
            </a:r>
            <a:r>
              <a:rPr kumimoji="0" lang="pt-BR" altLang="pt-BR" sz="1400" i="0" u="none" strike="noStrike" cap="none" normalizeH="0" baseline="0" dirty="0">
                <a:ln>
                  <a:noFill/>
                </a:ln>
                <a:solidFill>
                  <a:srgbClr val="FFC629"/>
                </a:solidFill>
                <a:effectLst/>
                <a:latin typeface="Franklin Gothic Book" panose="020B0503020102020204" pitchFamily="34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redução contínua desde 2019</a:t>
            </a:r>
            <a:r>
              <a:rPr kumimoji="0" lang="pt-BR" altLang="pt-BR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651999C6-8936-3FF2-B6CD-D3420E8C1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117" y="4908274"/>
            <a:ext cx="2355518" cy="2862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pt-BR" sz="1400" dirty="0">
                <a:latin typeface="Franklin Gothic Book" panose="020B0503020102020204" pitchFamily="34" charset="0"/>
              </a:rPr>
              <a:t>Q</a:t>
            </a:r>
            <a:r>
              <a:rPr kumimoji="0" lang="en-US" altLang="pt-BR" sz="1400" i="0" u="none" strike="noStrike" cap="none" normalizeH="0" baseline="0" dirty="0">
                <a:ln>
                  <a:noFill/>
                </a:ln>
                <a:effectLst/>
                <a:latin typeface="Franklin Gothic Book" panose="020B0503020102020204" pitchFamily="34" charset="0"/>
              </a:rPr>
              <a:t>ueda de 9,4% </a:t>
            </a:r>
            <a:r>
              <a:rPr kumimoji="0" lang="en-US" altLang="pt-BR" sz="1400" i="0" u="none" strike="noStrike" cap="none" normalizeH="0" baseline="0" dirty="0" err="1">
                <a:ln>
                  <a:noFill/>
                </a:ln>
                <a:effectLst/>
                <a:latin typeface="Franklin Gothic Book" panose="020B0503020102020204" pitchFamily="34" charset="0"/>
              </a:rPr>
              <a:t>desde</a:t>
            </a:r>
            <a:r>
              <a:rPr kumimoji="0" lang="en-US" altLang="pt-BR" sz="1400" i="0" u="none" strike="noStrike" cap="none" normalizeH="0" baseline="0" dirty="0">
                <a:ln>
                  <a:noFill/>
                </a:ln>
                <a:effectLst/>
                <a:latin typeface="Franklin Gothic Book" panose="020B0503020102020204" pitchFamily="34" charset="0"/>
              </a:rPr>
              <a:t> 2019.</a:t>
            </a:r>
            <a:endParaRPr kumimoji="0" lang="en-US" altLang="pt-BR" sz="1700" i="0" u="none" strike="noStrike" cap="none" normalizeH="0" baseline="0" dirty="0">
              <a:ln>
                <a:noFill/>
              </a:ln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1E92ECC1-E335-BC49-4EAB-C037F2A847C4}"/>
              </a:ext>
            </a:extLst>
          </p:cNvPr>
          <p:cNvSpPr/>
          <p:nvPr/>
        </p:nvSpPr>
        <p:spPr>
          <a:xfrm>
            <a:off x="0" y="2119448"/>
            <a:ext cx="322218" cy="2130840"/>
          </a:xfrm>
          <a:prstGeom prst="rect">
            <a:avLst/>
          </a:prstGeom>
          <a:solidFill>
            <a:srgbClr val="FFC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Franklin Gothic Book" panose="020B0503020102020204" pitchFamily="34" charset="0"/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7F50EA58-8D79-5F34-8F0B-3451B1789D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53" y="6195701"/>
            <a:ext cx="1536324" cy="281299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B173FBE3-0725-F168-FF15-A265721CD0B4}"/>
              </a:ext>
            </a:extLst>
          </p:cNvPr>
          <p:cNvSpPr/>
          <p:nvPr/>
        </p:nvSpPr>
        <p:spPr>
          <a:xfrm>
            <a:off x="-1" y="-11396"/>
            <a:ext cx="322218" cy="2130844"/>
          </a:xfrm>
          <a:prstGeom prst="rect">
            <a:avLst/>
          </a:prstGeom>
          <a:solidFill>
            <a:srgbClr val="01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Franklin Gothic Book" panose="020B05030201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83F3AAD-FC94-B7E1-CC1D-C30843552AED}"/>
              </a:ext>
            </a:extLst>
          </p:cNvPr>
          <p:cNvSpPr txBox="1"/>
          <p:nvPr/>
        </p:nvSpPr>
        <p:spPr>
          <a:xfrm>
            <a:off x="831668" y="6041812"/>
            <a:ext cx="1051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</a:schemeClr>
                </a:solidFill>
                <a:latin typeface="Franklin Gothic Book" panose="020B0503020102020204" pitchFamily="34" charset="0"/>
              </a:rPr>
              <a:t>Fonte: RAIS</a:t>
            </a:r>
          </a:p>
        </p:txBody>
      </p:sp>
    </p:spTree>
    <p:extLst>
      <p:ext uri="{BB962C8B-B14F-4D97-AF65-F5344CB8AC3E}">
        <p14:creationId xmlns:p14="http://schemas.microsoft.com/office/powerpoint/2010/main" val="3654829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5417D4-C93F-3C79-1439-CB4BC6599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1EBC1724-57C5-F682-93E2-330DFF8B9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855845"/>
              </p:ext>
            </p:extLst>
          </p:nvPr>
        </p:nvGraphicFramePr>
        <p:xfrm>
          <a:off x="908489" y="1445623"/>
          <a:ext cx="10883785" cy="4119903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379229">
                  <a:extLst>
                    <a:ext uri="{9D8B030D-6E8A-4147-A177-3AD203B41FA5}">
                      <a16:colId xmlns:a16="http://schemas.microsoft.com/office/drawing/2014/main" val="1803613933"/>
                    </a:ext>
                  </a:extLst>
                </a:gridCol>
                <a:gridCol w="1417426">
                  <a:extLst>
                    <a:ext uri="{9D8B030D-6E8A-4147-A177-3AD203B41FA5}">
                      <a16:colId xmlns:a16="http://schemas.microsoft.com/office/drawing/2014/main" val="782533997"/>
                    </a:ext>
                  </a:extLst>
                </a:gridCol>
                <a:gridCol w="1417426">
                  <a:extLst>
                    <a:ext uri="{9D8B030D-6E8A-4147-A177-3AD203B41FA5}">
                      <a16:colId xmlns:a16="http://schemas.microsoft.com/office/drawing/2014/main" val="1457661892"/>
                    </a:ext>
                  </a:extLst>
                </a:gridCol>
                <a:gridCol w="1417426">
                  <a:extLst>
                    <a:ext uri="{9D8B030D-6E8A-4147-A177-3AD203B41FA5}">
                      <a16:colId xmlns:a16="http://schemas.microsoft.com/office/drawing/2014/main" val="2902692513"/>
                    </a:ext>
                  </a:extLst>
                </a:gridCol>
                <a:gridCol w="1417426">
                  <a:extLst>
                    <a:ext uri="{9D8B030D-6E8A-4147-A177-3AD203B41FA5}">
                      <a16:colId xmlns:a16="http://schemas.microsoft.com/office/drawing/2014/main" val="90271344"/>
                    </a:ext>
                  </a:extLst>
                </a:gridCol>
                <a:gridCol w="1417426">
                  <a:extLst>
                    <a:ext uri="{9D8B030D-6E8A-4147-A177-3AD203B41FA5}">
                      <a16:colId xmlns:a16="http://schemas.microsoft.com/office/drawing/2014/main" val="2948305464"/>
                    </a:ext>
                  </a:extLst>
                </a:gridCol>
                <a:gridCol w="1417426">
                  <a:extLst>
                    <a:ext uri="{9D8B030D-6E8A-4147-A177-3AD203B41FA5}">
                      <a16:colId xmlns:a16="http://schemas.microsoft.com/office/drawing/2014/main" val="3386925030"/>
                    </a:ext>
                  </a:extLst>
                </a:gridCol>
              </a:tblGrid>
              <a:tr h="293695">
                <a:tc gridSpan="7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600" b="0" u="none" strike="noStrike" dirty="0">
                          <a:solidFill>
                            <a:srgbClr val="FFC629"/>
                          </a:solidFill>
                          <a:effectLst/>
                          <a:latin typeface="Franklin Gothic Heavy" panose="020B0903020102020204" pitchFamily="34" charset="0"/>
                        </a:rPr>
                        <a:t>Média Salarial (Total) </a:t>
                      </a:r>
                      <a:endParaRPr lang="pt-BR" sz="1600" b="0" i="0" u="none" strike="noStrike" dirty="0">
                        <a:solidFill>
                          <a:srgbClr val="FFC629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36000" marR="36000" marT="36000" marB="3600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FFC629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10422" marR="10422" marT="1042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FFC629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10422" marR="10422" marT="1042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FFC629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10422" marR="10422" marT="1042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FFC629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10422" marR="10422" marT="1042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FFC629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10422" marR="10422" marT="1042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FFC629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10422" marR="10422" marT="1042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970476"/>
                  </a:ext>
                </a:extLst>
              </a:tr>
              <a:tr h="2936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CNAE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2019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2020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2021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2022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2023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2024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757853"/>
                  </a:ext>
                </a:extLst>
              </a:tr>
              <a:tr h="5753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Atividades de Televisão Aberta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6.688,61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6.769,83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6.905,25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7.822,07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7.432,67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7.756,11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412723"/>
                  </a:ext>
                </a:extLst>
              </a:tr>
              <a:tr h="2936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087042"/>
                  </a:ext>
                </a:extLst>
              </a:tr>
              <a:tr h="293695">
                <a:tc gridSpan="7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600" b="0" u="none" strike="noStrike" dirty="0">
                          <a:solidFill>
                            <a:srgbClr val="FFC629"/>
                          </a:solidFill>
                          <a:effectLst/>
                          <a:latin typeface="Franklin Gothic Heavy" panose="020B0903020102020204" pitchFamily="34" charset="0"/>
                        </a:rPr>
                        <a:t>Média Salarial</a:t>
                      </a:r>
                      <a:r>
                        <a:rPr lang="pt-BR" sz="1600" b="0" u="none" strike="noStrike" dirty="0">
                          <a:solidFill>
                            <a:srgbClr val="FFC629"/>
                          </a:solidFill>
                          <a:effectLst/>
                          <a:latin typeface="Franklin Gothic Book" panose="020B0503020102020204" pitchFamily="34" charset="0"/>
                        </a:rPr>
                        <a:t> (Simples)</a:t>
                      </a:r>
                      <a:endParaRPr lang="pt-BR" sz="1600" b="0" i="0" u="none" strike="noStrike" dirty="0">
                        <a:solidFill>
                          <a:srgbClr val="FFC629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422" marR="10422" marT="10422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422" marR="10422" marT="10422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422" marR="10422" marT="10422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422" marR="10422" marT="10422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422" marR="10422" marT="10422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422" marR="10422" marT="10422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070953"/>
                  </a:ext>
                </a:extLst>
              </a:tr>
              <a:tr h="2936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CNAE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2019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2020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2021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2022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2023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2024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98177"/>
                  </a:ext>
                </a:extLst>
              </a:tr>
              <a:tr h="5753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Atividades de Televisão Aberta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1.880,00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1.692,69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1.887,58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1.828,90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1.989,11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2.176,61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132486"/>
                  </a:ext>
                </a:extLst>
              </a:tr>
              <a:tr h="2936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049106"/>
                  </a:ext>
                </a:extLst>
              </a:tr>
              <a:tr h="293695">
                <a:tc gridSpan="7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rgbClr val="FFC629"/>
                          </a:solidFill>
                          <a:effectLst/>
                          <a:latin typeface="Franklin Gothic Heavy" panose="020B0903020102020204" pitchFamily="34" charset="0"/>
                        </a:rPr>
                        <a:t>Média Salarial </a:t>
                      </a:r>
                      <a:r>
                        <a:rPr lang="pt-BR" sz="1400" b="0" u="none" strike="noStrike" dirty="0">
                          <a:solidFill>
                            <a:srgbClr val="FFC629"/>
                          </a:solidFill>
                          <a:effectLst/>
                          <a:latin typeface="Franklin Gothic Book" panose="020B0503020102020204" pitchFamily="34" charset="0"/>
                        </a:rPr>
                        <a:t>(Não Simples)</a:t>
                      </a:r>
                      <a:endParaRPr lang="pt-BR" sz="1400" b="0" i="0" u="none" strike="noStrike" dirty="0">
                        <a:solidFill>
                          <a:srgbClr val="FFC629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422" marR="10422" marT="10422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422" marR="10422" marT="10422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422" marR="10422" marT="10422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422" marR="10422" marT="10422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422" marR="10422" marT="10422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422" marR="10422" marT="10422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240698"/>
                  </a:ext>
                </a:extLst>
              </a:tr>
              <a:tr h="2936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CNAE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2019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2020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2021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2022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2023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2024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805365"/>
                  </a:ext>
                </a:extLst>
              </a:tr>
              <a:tr h="5753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Atividades de Televisão Aberta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6.772,19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6.854,74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7.007,31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7.948,91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7.545,58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7.876,53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50536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02B2DE43-0549-8356-9797-BAAD6A138A16}"/>
              </a:ext>
            </a:extLst>
          </p:cNvPr>
          <p:cNvSpPr txBox="1"/>
          <p:nvPr/>
        </p:nvSpPr>
        <p:spPr>
          <a:xfrm>
            <a:off x="831668" y="6041812"/>
            <a:ext cx="1051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</a:schemeClr>
                </a:solidFill>
                <a:latin typeface="Franklin Gothic Book" panose="020B0503020102020204" pitchFamily="34" charset="0"/>
              </a:rPr>
              <a:t>Fonte: RAIS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AF04C4B-2379-60C5-3D8E-A7879F15647D}"/>
              </a:ext>
            </a:extLst>
          </p:cNvPr>
          <p:cNvSpPr/>
          <p:nvPr/>
        </p:nvSpPr>
        <p:spPr>
          <a:xfrm>
            <a:off x="0" y="2119448"/>
            <a:ext cx="322218" cy="2130840"/>
          </a:xfrm>
          <a:prstGeom prst="rect">
            <a:avLst/>
          </a:prstGeom>
          <a:solidFill>
            <a:srgbClr val="FFC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Franklin Gothic Book" panose="020B0503020102020204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D1B39F6-4304-5717-E411-FD6DEDE743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53" y="6195701"/>
            <a:ext cx="1536324" cy="281299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9CBCD73A-1A7C-65D2-73AD-8DDD03B9E776}"/>
              </a:ext>
            </a:extLst>
          </p:cNvPr>
          <p:cNvSpPr/>
          <p:nvPr/>
        </p:nvSpPr>
        <p:spPr>
          <a:xfrm>
            <a:off x="-1" y="-11396"/>
            <a:ext cx="322218" cy="2130844"/>
          </a:xfrm>
          <a:prstGeom prst="rect">
            <a:avLst/>
          </a:prstGeom>
          <a:solidFill>
            <a:srgbClr val="01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Franklin Gothic Book" panose="020B05030201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CF1DA92-62CA-BA70-5DA1-20EC4186DBF4}"/>
              </a:ext>
            </a:extLst>
          </p:cNvPr>
          <p:cNvSpPr txBox="1">
            <a:spLocks/>
          </p:cNvSpPr>
          <p:nvPr/>
        </p:nvSpPr>
        <p:spPr>
          <a:xfrm>
            <a:off x="769384" y="301521"/>
            <a:ext cx="9421041" cy="840230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sz="5400" dirty="0" err="1">
                <a:latin typeface="Franklin Gothic Heavy" panose="020B0903020102020204" pitchFamily="34" charset="0"/>
              </a:rPr>
              <a:t>Evolução</a:t>
            </a:r>
            <a:r>
              <a:rPr lang="en-US" sz="5400" dirty="0">
                <a:latin typeface="Franklin Gothic Heavy" panose="020B0903020102020204" pitchFamily="34" charset="0"/>
              </a:rPr>
              <a:t> do </a:t>
            </a:r>
            <a:r>
              <a:rPr lang="en-US" sz="5400" dirty="0" err="1">
                <a:latin typeface="Franklin Gothic Heavy" panose="020B0903020102020204" pitchFamily="34" charset="0"/>
              </a:rPr>
              <a:t>Emprego</a:t>
            </a:r>
            <a:r>
              <a:rPr lang="en-US" sz="5400" dirty="0">
                <a:latin typeface="Franklin Gothic Heavy" panose="020B0903020102020204" pitchFamily="34" charset="0"/>
              </a:rPr>
              <a:t> </a:t>
            </a:r>
            <a:r>
              <a:rPr lang="en-US" sz="2800" dirty="0">
                <a:solidFill>
                  <a:schemeClr val="accent4"/>
                </a:solidFill>
                <a:latin typeface="Franklin Gothic Book" panose="020B0503020102020204" pitchFamily="34" charset="0"/>
              </a:rPr>
              <a:t>(2019–2024)</a:t>
            </a:r>
          </a:p>
        </p:txBody>
      </p:sp>
    </p:spTree>
    <p:extLst>
      <p:ext uri="{BB962C8B-B14F-4D97-AF65-F5344CB8AC3E}">
        <p14:creationId xmlns:p14="http://schemas.microsoft.com/office/powerpoint/2010/main" val="139667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>
          <a:extLst>
            <a:ext uri="{FF2B5EF4-FFF2-40B4-BE49-F238E27FC236}">
              <a16:creationId xmlns:a16="http://schemas.microsoft.com/office/drawing/2014/main" id="{971D94C0-DE48-CC06-9015-E7E5B7230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054;p60">
            <a:extLst>
              <a:ext uri="{FF2B5EF4-FFF2-40B4-BE49-F238E27FC236}">
                <a16:creationId xmlns:a16="http://schemas.microsoft.com/office/drawing/2014/main" id="{F324254F-5ECB-1F6A-BC2B-064EB4AD2A57}"/>
              </a:ext>
            </a:extLst>
          </p:cNvPr>
          <p:cNvSpPr/>
          <p:nvPr/>
        </p:nvSpPr>
        <p:spPr>
          <a:xfrm>
            <a:off x="1937585" y="801487"/>
            <a:ext cx="4517712" cy="4517712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2057;p60">
            <a:extLst>
              <a:ext uri="{FF2B5EF4-FFF2-40B4-BE49-F238E27FC236}">
                <a16:creationId xmlns:a16="http://schemas.microsoft.com/office/drawing/2014/main" id="{60BDDF9A-58EF-FBBD-C100-81DED1D9F429}"/>
              </a:ext>
            </a:extLst>
          </p:cNvPr>
          <p:cNvSpPr/>
          <p:nvPr/>
        </p:nvSpPr>
        <p:spPr>
          <a:xfrm>
            <a:off x="5731757" y="797131"/>
            <a:ext cx="4522656" cy="4522656"/>
          </a:xfrm>
          <a:prstGeom prst="ellipse">
            <a:avLst/>
          </a:prstGeom>
          <a:solidFill>
            <a:schemeClr val="lt2">
              <a:alpha val="9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2058;p60">
            <a:extLst>
              <a:ext uri="{FF2B5EF4-FFF2-40B4-BE49-F238E27FC236}">
                <a16:creationId xmlns:a16="http://schemas.microsoft.com/office/drawing/2014/main" id="{A5B8B44F-F781-FF56-674E-EFFB69938BD0}"/>
              </a:ext>
            </a:extLst>
          </p:cNvPr>
          <p:cNvSpPr txBox="1">
            <a:spLocks/>
          </p:cNvSpPr>
          <p:nvPr/>
        </p:nvSpPr>
        <p:spPr>
          <a:xfrm>
            <a:off x="2819815" y="1545053"/>
            <a:ext cx="260609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 defTabSz="1219170">
              <a:buClr>
                <a:srgbClr val="FFFFFF"/>
              </a:buClr>
            </a:pPr>
            <a:r>
              <a:rPr lang="en" sz="3200" kern="0" dirty="0">
                <a:solidFill>
                  <a:srgbClr val="001633"/>
                </a:solidFill>
                <a:latin typeface="Gotham Black" pitchFamily="50" charset="0"/>
              </a:rPr>
              <a:t>TV ABERTA</a:t>
            </a:r>
          </a:p>
        </p:txBody>
      </p:sp>
      <p:sp>
        <p:nvSpPr>
          <p:cNvPr id="19" name="Google Shape;2059;p60">
            <a:extLst>
              <a:ext uri="{FF2B5EF4-FFF2-40B4-BE49-F238E27FC236}">
                <a16:creationId xmlns:a16="http://schemas.microsoft.com/office/drawing/2014/main" id="{887C9B14-C016-7152-00D6-220138D9D78A}"/>
              </a:ext>
            </a:extLst>
          </p:cNvPr>
          <p:cNvSpPr txBox="1">
            <a:spLocks/>
          </p:cNvSpPr>
          <p:nvPr/>
        </p:nvSpPr>
        <p:spPr>
          <a:xfrm>
            <a:off x="2634079" y="2235531"/>
            <a:ext cx="3070632" cy="290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 defTabSz="1219170">
              <a:spcAft>
                <a:spcPts val="1867"/>
              </a:spcAft>
              <a:buClr>
                <a:srgbClr val="85D5E6"/>
              </a:buClr>
              <a:buNone/>
            </a:pPr>
            <a:r>
              <a:rPr lang="pt-BR" sz="1867" kern="0" dirty="0">
                <a:solidFill>
                  <a:srgbClr val="001633"/>
                </a:solidFill>
                <a:latin typeface="Gotham" pitchFamily="50" charset="0"/>
              </a:rPr>
              <a:t>Alcance</a:t>
            </a:r>
          </a:p>
          <a:p>
            <a:pPr marL="0" indent="0" algn="ctr" defTabSz="1219170">
              <a:spcAft>
                <a:spcPts val="1867"/>
              </a:spcAft>
              <a:buClr>
                <a:srgbClr val="85D5E6"/>
              </a:buClr>
              <a:buNone/>
            </a:pPr>
            <a:r>
              <a:rPr lang="pt-BR" sz="1867" kern="0" dirty="0">
                <a:solidFill>
                  <a:srgbClr val="001633"/>
                </a:solidFill>
                <a:latin typeface="Gotham" pitchFamily="50" charset="0"/>
              </a:rPr>
              <a:t>Gratuidade</a:t>
            </a:r>
          </a:p>
          <a:p>
            <a:pPr marL="0" indent="0" algn="ctr" defTabSz="1219170">
              <a:spcAft>
                <a:spcPts val="1867"/>
              </a:spcAft>
              <a:buClr>
                <a:srgbClr val="85D5E6"/>
              </a:buClr>
              <a:buNone/>
            </a:pPr>
            <a:r>
              <a:rPr lang="pt-BR" sz="1867" kern="0" dirty="0">
                <a:solidFill>
                  <a:srgbClr val="001633"/>
                </a:solidFill>
                <a:latin typeface="Gotham" pitchFamily="50" charset="0"/>
              </a:rPr>
              <a:t>Brasilidade</a:t>
            </a:r>
          </a:p>
          <a:p>
            <a:pPr marL="0" indent="0" algn="ctr" defTabSz="1219170">
              <a:spcAft>
                <a:spcPts val="1867"/>
              </a:spcAft>
              <a:buClr>
                <a:srgbClr val="85D5E6"/>
              </a:buClr>
              <a:buNone/>
            </a:pPr>
            <a:r>
              <a:rPr lang="pt-BR" sz="1867" kern="0" dirty="0">
                <a:solidFill>
                  <a:srgbClr val="001633"/>
                </a:solidFill>
                <a:latin typeface="Gotham" pitchFamily="50" charset="0"/>
              </a:rPr>
              <a:t>Qualidade / Excelência</a:t>
            </a:r>
          </a:p>
          <a:p>
            <a:pPr marL="0" indent="0" algn="ctr" defTabSz="1219170">
              <a:spcAft>
                <a:spcPts val="1867"/>
              </a:spcAft>
              <a:buClr>
                <a:srgbClr val="85D5E6"/>
              </a:buClr>
              <a:buNone/>
            </a:pPr>
            <a:r>
              <a:rPr lang="pt-BR" sz="1867" kern="0" dirty="0">
                <a:solidFill>
                  <a:srgbClr val="001633"/>
                </a:solidFill>
                <a:latin typeface="Gotham" pitchFamily="50" charset="0"/>
              </a:rPr>
              <a:t>Acessibilidade</a:t>
            </a:r>
          </a:p>
        </p:txBody>
      </p:sp>
      <p:sp>
        <p:nvSpPr>
          <p:cNvPr id="30" name="Google Shape;2058;p60">
            <a:extLst>
              <a:ext uri="{FF2B5EF4-FFF2-40B4-BE49-F238E27FC236}">
                <a16:creationId xmlns:a16="http://schemas.microsoft.com/office/drawing/2014/main" id="{CA567AAD-BF5A-B7AD-71D7-71724EFA9FD2}"/>
              </a:ext>
            </a:extLst>
          </p:cNvPr>
          <p:cNvSpPr txBox="1">
            <a:spLocks/>
          </p:cNvSpPr>
          <p:nvPr/>
        </p:nvSpPr>
        <p:spPr>
          <a:xfrm>
            <a:off x="6767279" y="1545053"/>
            <a:ext cx="241758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 defTabSz="1219170">
              <a:buClr>
                <a:srgbClr val="FFFFFF"/>
              </a:buClr>
            </a:pPr>
            <a:r>
              <a:rPr lang="en" sz="3200" kern="0" dirty="0">
                <a:solidFill>
                  <a:srgbClr val="001633"/>
                </a:solidFill>
                <a:latin typeface="Gotham Black" pitchFamily="50" charset="0"/>
              </a:rPr>
              <a:t>DIGITAL</a:t>
            </a:r>
          </a:p>
        </p:txBody>
      </p:sp>
      <p:sp>
        <p:nvSpPr>
          <p:cNvPr id="31" name="Google Shape;2059;p60">
            <a:extLst>
              <a:ext uri="{FF2B5EF4-FFF2-40B4-BE49-F238E27FC236}">
                <a16:creationId xmlns:a16="http://schemas.microsoft.com/office/drawing/2014/main" id="{9F2856D1-D89A-A769-28F2-2ED7E63DCD2C}"/>
              </a:ext>
            </a:extLst>
          </p:cNvPr>
          <p:cNvSpPr txBox="1">
            <a:spLocks/>
          </p:cNvSpPr>
          <p:nvPr/>
        </p:nvSpPr>
        <p:spPr>
          <a:xfrm>
            <a:off x="6220491" y="2235531"/>
            <a:ext cx="3604229" cy="2657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 defTabSz="1219170">
              <a:spcAft>
                <a:spcPts val="1867"/>
              </a:spcAft>
              <a:buClr>
                <a:srgbClr val="85D5E6"/>
              </a:buClr>
              <a:buNone/>
            </a:pPr>
            <a:r>
              <a:rPr lang="pt-BR" sz="1867" kern="0" dirty="0">
                <a:solidFill>
                  <a:srgbClr val="001633"/>
                </a:solidFill>
                <a:latin typeface="Gotham" pitchFamily="50" charset="0"/>
              </a:rPr>
              <a:t>facilidade, interatividade, experiência</a:t>
            </a:r>
          </a:p>
          <a:p>
            <a:pPr marL="0" indent="0" algn="ctr" defTabSz="1219170">
              <a:spcAft>
                <a:spcPts val="1867"/>
              </a:spcAft>
              <a:buClr>
                <a:srgbClr val="85D5E6"/>
              </a:buClr>
              <a:buNone/>
            </a:pPr>
            <a:r>
              <a:rPr lang="pt-BR" sz="1867" kern="0" dirty="0">
                <a:solidFill>
                  <a:srgbClr val="001633"/>
                </a:solidFill>
                <a:latin typeface="Gotham" pitchFamily="50" charset="0"/>
              </a:rPr>
              <a:t>consumo personalizado</a:t>
            </a:r>
          </a:p>
          <a:p>
            <a:pPr marL="0" indent="0" algn="ctr" defTabSz="1219170">
              <a:spcAft>
                <a:spcPts val="1867"/>
              </a:spcAft>
              <a:buClr>
                <a:srgbClr val="85D5E6"/>
              </a:buClr>
              <a:buNone/>
            </a:pPr>
            <a:r>
              <a:rPr lang="pt-BR" sz="1867" kern="0" dirty="0">
                <a:solidFill>
                  <a:srgbClr val="001633"/>
                </a:solidFill>
                <a:latin typeface="Gotham" pitchFamily="50" charset="0"/>
              </a:rPr>
              <a:t>dados / medição censitária</a:t>
            </a:r>
          </a:p>
          <a:p>
            <a:pPr marL="0" indent="0" algn="ctr" defTabSz="1219170">
              <a:spcAft>
                <a:spcPts val="1867"/>
              </a:spcAft>
              <a:buClr>
                <a:srgbClr val="85D5E6"/>
              </a:buClr>
              <a:buNone/>
            </a:pPr>
            <a:r>
              <a:rPr lang="pt-BR" sz="1867" kern="0" dirty="0">
                <a:solidFill>
                  <a:srgbClr val="001633"/>
                </a:solidFill>
                <a:latin typeface="Gotham" pitchFamily="50" charset="0"/>
              </a:rPr>
              <a:t>tudo em um só lugar</a:t>
            </a:r>
          </a:p>
        </p:txBody>
      </p:sp>
      <p:sp>
        <p:nvSpPr>
          <p:cNvPr id="33" name="Google Shape;163;p38">
            <a:extLst>
              <a:ext uri="{FF2B5EF4-FFF2-40B4-BE49-F238E27FC236}">
                <a16:creationId xmlns:a16="http://schemas.microsoft.com/office/drawing/2014/main" id="{164D3556-F295-5532-151D-78AF57C452D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489205" y="5478362"/>
            <a:ext cx="7213595" cy="8208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indent="0" algn="ctr"/>
            <a:r>
              <a:rPr lang="pt-BR" dirty="0"/>
              <a:t>A TV 3.0 é a construção de um novo ecossistema que insere definitivamente a TV aberta na economia digital.</a:t>
            </a:r>
          </a:p>
        </p:txBody>
      </p:sp>
    </p:spTree>
    <p:extLst>
      <p:ext uri="{BB962C8B-B14F-4D97-AF65-F5344CB8AC3E}">
        <p14:creationId xmlns:p14="http://schemas.microsoft.com/office/powerpoint/2010/main" val="410051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/>
      <p:bldP spid="19" grpId="0"/>
      <p:bldP spid="30" grpId="0"/>
      <p:bldP spid="31" grpId="0"/>
      <p:bldP spid="3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>
          <a:extLst>
            <a:ext uri="{FF2B5EF4-FFF2-40B4-BE49-F238E27FC236}">
              <a16:creationId xmlns:a16="http://schemas.microsoft.com/office/drawing/2014/main" id="{1BC17B8C-844E-CB0C-C469-152111304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05EFBBD4-112E-0FC3-3B69-5EA249BE410A}"/>
              </a:ext>
            </a:extLst>
          </p:cNvPr>
          <p:cNvGrpSpPr/>
          <p:nvPr/>
        </p:nvGrpSpPr>
        <p:grpSpPr>
          <a:xfrm>
            <a:off x="1486137" y="1178121"/>
            <a:ext cx="9048263" cy="5160238"/>
            <a:chOff x="248550" y="1101139"/>
            <a:chExt cx="6786198" cy="3870179"/>
          </a:xfrm>
        </p:grpSpPr>
        <p:sp>
          <p:nvSpPr>
            <p:cNvPr id="5" name="TextBox 49">
              <a:extLst>
                <a:ext uri="{FF2B5EF4-FFF2-40B4-BE49-F238E27FC236}">
                  <a16:creationId xmlns:a16="http://schemas.microsoft.com/office/drawing/2014/main" id="{87ACD413-CF24-AD09-1235-A6737101B4AE}"/>
                </a:ext>
              </a:extLst>
            </p:cNvPr>
            <p:cNvSpPr txBox="1"/>
            <p:nvPr/>
          </p:nvSpPr>
          <p:spPr>
            <a:xfrm>
              <a:off x="355540" y="2605650"/>
              <a:ext cx="956750" cy="19240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60959" rIns="60959">
              <a:spAutoFit/>
            </a:bodyPr>
            <a:lstStyle>
              <a:lvl1pPr algn="ctr" defTabSz="914285">
                <a:defRPr sz="1300" cap="all">
                  <a:solidFill>
                    <a:srgbClr val="A5FCDD"/>
                  </a:solidFill>
                  <a:latin typeface="Gotham Bold"/>
                  <a:ea typeface="Gotham Bold"/>
                  <a:cs typeface="Gotham Bold"/>
                  <a:sym typeface="Gotham Bold"/>
                </a:defRPr>
              </a:lvl1pPr>
            </a:lstStyle>
            <a:p>
              <a:pPr algn="r" defTabSz="1219016" hangingPunct="0">
                <a:defRPr/>
              </a:pPr>
              <a:r>
                <a:rPr lang="pt-BR" sz="1067" b="1" kern="0" dirty="0">
                  <a:solidFill>
                    <a:srgbClr val="FDC32D"/>
                  </a:solidFill>
                  <a:latin typeface="Gotham" pitchFamily="50" charset="0"/>
                </a:rPr>
                <a:t>interatividade</a:t>
              </a:r>
              <a:endParaRPr sz="1067" b="1" kern="0" dirty="0">
                <a:solidFill>
                  <a:srgbClr val="FDC32D"/>
                </a:solidFill>
                <a:latin typeface="Gotham" pitchFamily="50" charset="0"/>
              </a:endParaRPr>
            </a:p>
          </p:txBody>
        </p:sp>
        <p:sp>
          <p:nvSpPr>
            <p:cNvPr id="6" name="TextBox 46">
              <a:extLst>
                <a:ext uri="{FF2B5EF4-FFF2-40B4-BE49-F238E27FC236}">
                  <a16:creationId xmlns:a16="http://schemas.microsoft.com/office/drawing/2014/main" id="{D24D7F78-AD85-7992-0DB4-A363549B596A}"/>
                </a:ext>
              </a:extLst>
            </p:cNvPr>
            <p:cNvSpPr txBox="1"/>
            <p:nvPr/>
          </p:nvSpPr>
          <p:spPr>
            <a:xfrm>
              <a:off x="255359" y="1756887"/>
              <a:ext cx="1407596" cy="19240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60959" rIns="60959">
              <a:spAutoFit/>
            </a:bodyPr>
            <a:lstStyle/>
            <a:p>
              <a:pPr algn="r" defTabSz="1219016" hangingPunct="0">
                <a:defRPr/>
              </a:pPr>
              <a:r>
                <a:rPr lang="pt-BR" sz="1067" b="1" kern="0" cap="all" dirty="0">
                  <a:solidFill>
                    <a:srgbClr val="FDC32D"/>
                  </a:solidFill>
                  <a:latin typeface="Gotham" pitchFamily="50" charset="0"/>
                  <a:cs typeface="Calibri"/>
                  <a:sym typeface="Gotham Bold"/>
                </a:rPr>
                <a:t>ALERTA DE EMERGÊNCIA</a:t>
              </a:r>
              <a:endParaRPr sz="1067" b="1" kern="0" cap="all" dirty="0">
                <a:solidFill>
                  <a:srgbClr val="FDC32D"/>
                </a:solidFill>
                <a:latin typeface="Gotham" pitchFamily="50" charset="0"/>
                <a:cs typeface="Arial"/>
                <a:sym typeface="Gotham Bold"/>
              </a:endParaRPr>
            </a:p>
          </p:txBody>
        </p:sp>
        <p:sp>
          <p:nvSpPr>
            <p:cNvPr id="7" name="TextBox 40">
              <a:extLst>
                <a:ext uri="{FF2B5EF4-FFF2-40B4-BE49-F238E27FC236}">
                  <a16:creationId xmlns:a16="http://schemas.microsoft.com/office/drawing/2014/main" id="{59B5E033-79F3-C01F-34B2-A86C24C8FFA4}"/>
                </a:ext>
              </a:extLst>
            </p:cNvPr>
            <p:cNvSpPr txBox="1"/>
            <p:nvPr/>
          </p:nvSpPr>
          <p:spPr>
            <a:xfrm>
              <a:off x="3984577" y="1101139"/>
              <a:ext cx="841335" cy="19240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60959" rIns="60959">
              <a:spAutoFit/>
            </a:bodyPr>
            <a:lstStyle/>
            <a:p>
              <a:pPr defTabSz="1219016" hangingPunct="0">
                <a:defRPr sz="1300" cap="all">
                  <a:solidFill>
                    <a:srgbClr val="A5FCDD"/>
                  </a:solidFill>
                  <a:latin typeface="Gotham Bold"/>
                  <a:ea typeface="Gotham Bold"/>
                  <a:cs typeface="Gotham Bold"/>
                  <a:sym typeface="Gotham Bold"/>
                </a:defRPr>
              </a:pPr>
              <a:r>
                <a:rPr lang="pt-BR" sz="1067" b="1" kern="0" cap="all" dirty="0">
                  <a:solidFill>
                    <a:srgbClr val="FDC32D"/>
                  </a:solidFill>
                  <a:latin typeface="Gotham" pitchFamily="50" charset="0"/>
                  <a:sym typeface="Gotham Bold"/>
                </a:rPr>
                <a:t>MENSURAÇÃO</a:t>
              </a:r>
              <a:endParaRPr sz="1067" b="1" kern="0" cap="all" dirty="0">
                <a:solidFill>
                  <a:srgbClr val="FDC32D"/>
                </a:solidFill>
                <a:latin typeface="Gotham" pitchFamily="50" charset="0"/>
                <a:sym typeface="Gotham Bold"/>
              </a:endParaRPr>
            </a:p>
          </p:txBody>
        </p:sp>
        <p:sp>
          <p:nvSpPr>
            <p:cNvPr id="8" name="TextBox 49">
              <a:extLst>
                <a:ext uri="{FF2B5EF4-FFF2-40B4-BE49-F238E27FC236}">
                  <a16:creationId xmlns:a16="http://schemas.microsoft.com/office/drawing/2014/main" id="{1D67E952-5DDA-B4D9-5EEC-BD58FCBB813B}"/>
                </a:ext>
              </a:extLst>
            </p:cNvPr>
            <p:cNvSpPr txBox="1"/>
            <p:nvPr/>
          </p:nvSpPr>
          <p:spPr>
            <a:xfrm>
              <a:off x="2801590" y="4778909"/>
              <a:ext cx="828110" cy="19240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60959" rIns="60959">
              <a:spAutoFit/>
            </a:bodyPr>
            <a:lstStyle>
              <a:lvl1pPr defTabSz="914285">
                <a:defRPr sz="1300" cap="all">
                  <a:solidFill>
                    <a:srgbClr val="A5FCDD"/>
                  </a:solidFill>
                  <a:latin typeface="Gotham Bold"/>
                  <a:ea typeface="Gotham Bold"/>
                  <a:cs typeface="Gotham Bold"/>
                  <a:sym typeface="Gotham Bold"/>
                </a:defRPr>
              </a:lvl1pPr>
            </a:lstStyle>
            <a:p>
              <a:pPr defTabSz="1219016" hangingPunct="0">
                <a:defRPr/>
              </a:pPr>
              <a:r>
                <a:rPr sz="1067" b="1" kern="0" dirty="0">
                  <a:solidFill>
                    <a:srgbClr val="FDC32D"/>
                  </a:solidFill>
                  <a:latin typeface="Gotham" pitchFamily="50" charset="0"/>
                </a:rPr>
                <a:t>T-Commerce </a:t>
              </a:r>
            </a:p>
          </p:txBody>
        </p:sp>
        <p:sp>
          <p:nvSpPr>
            <p:cNvPr id="9" name="TextBox 43">
              <a:extLst>
                <a:ext uri="{FF2B5EF4-FFF2-40B4-BE49-F238E27FC236}">
                  <a16:creationId xmlns:a16="http://schemas.microsoft.com/office/drawing/2014/main" id="{9BB82D6D-747A-3970-E670-0605A472C8FC}"/>
                </a:ext>
              </a:extLst>
            </p:cNvPr>
            <p:cNvSpPr txBox="1"/>
            <p:nvPr/>
          </p:nvSpPr>
          <p:spPr>
            <a:xfrm>
              <a:off x="748250" y="1115464"/>
              <a:ext cx="1716575" cy="19240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60959" rIns="60959">
              <a:spAutoFit/>
            </a:bodyPr>
            <a:lstStyle/>
            <a:p>
              <a:pPr algn="r" defTabSz="1219016" hangingPunct="0">
                <a:defRPr sz="1300" cap="all">
                  <a:solidFill>
                    <a:srgbClr val="A5FCDD"/>
                  </a:solidFill>
                  <a:latin typeface="Gotham Bold"/>
                  <a:ea typeface="Gotham Bold"/>
                  <a:cs typeface="Gotham Bold"/>
                  <a:sym typeface="Gotham Bold"/>
                </a:defRPr>
              </a:pPr>
              <a:r>
                <a:rPr lang="pt-BR" sz="1067" b="1" kern="0" cap="all" dirty="0">
                  <a:solidFill>
                    <a:srgbClr val="FDC32D"/>
                  </a:solidFill>
                  <a:latin typeface="Gotham" pitchFamily="50" charset="0"/>
                  <a:sym typeface="Gotham Bold"/>
                </a:rPr>
                <a:t>Experiência do Consumidor</a:t>
              </a:r>
            </a:p>
          </p:txBody>
        </p:sp>
        <p:sp>
          <p:nvSpPr>
            <p:cNvPr id="10" name="TextBox 37">
              <a:extLst>
                <a:ext uri="{FF2B5EF4-FFF2-40B4-BE49-F238E27FC236}">
                  <a16:creationId xmlns:a16="http://schemas.microsoft.com/office/drawing/2014/main" id="{DBFE0D8E-FA98-8DC5-1000-F4F07F29DDC5}"/>
                </a:ext>
              </a:extLst>
            </p:cNvPr>
            <p:cNvSpPr txBox="1"/>
            <p:nvPr/>
          </p:nvSpPr>
          <p:spPr>
            <a:xfrm>
              <a:off x="1125788" y="4193520"/>
              <a:ext cx="962762" cy="19240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60959" rIns="60959">
              <a:spAutoFit/>
            </a:bodyPr>
            <a:lstStyle>
              <a:lvl1pPr algn="ctr" defTabSz="914285">
                <a:defRPr sz="1300" cap="all">
                  <a:solidFill>
                    <a:srgbClr val="A5FCDD"/>
                  </a:solidFill>
                  <a:latin typeface="Gotham Bold"/>
                  <a:ea typeface="Gotham Bold"/>
                  <a:cs typeface="Gotham Bold"/>
                  <a:sym typeface="Gotham Bold"/>
                </a:defRPr>
              </a:lvl1pPr>
            </a:lstStyle>
            <a:p>
              <a:pPr algn="r" defTabSz="1219016" hangingPunct="0">
                <a:defRPr/>
              </a:pPr>
              <a:r>
                <a:rPr lang="pt-BR" sz="1067" b="1" kern="0" dirty="0">
                  <a:solidFill>
                    <a:srgbClr val="FDC32D"/>
                  </a:solidFill>
                  <a:latin typeface="Gotham" pitchFamily="50" charset="0"/>
                </a:rPr>
                <a:t>Acessibilidade</a:t>
              </a:r>
            </a:p>
          </p:txBody>
        </p:sp>
        <p:sp>
          <p:nvSpPr>
            <p:cNvPr id="11" name="TextBox 43">
              <a:extLst>
                <a:ext uri="{FF2B5EF4-FFF2-40B4-BE49-F238E27FC236}">
                  <a16:creationId xmlns:a16="http://schemas.microsoft.com/office/drawing/2014/main" id="{72EBD647-640E-AC1D-8385-AF0F39EF72A5}"/>
                </a:ext>
              </a:extLst>
            </p:cNvPr>
            <p:cNvSpPr txBox="1"/>
            <p:nvPr/>
          </p:nvSpPr>
          <p:spPr>
            <a:xfrm>
              <a:off x="4768745" y="1624778"/>
              <a:ext cx="2266003" cy="31556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59" rIns="60959">
              <a:spAutoFit/>
            </a:bodyPr>
            <a:lstStyle>
              <a:lvl1pPr defTabSz="914285">
                <a:defRPr sz="1300" cap="all">
                  <a:solidFill>
                    <a:srgbClr val="A5FCDD"/>
                  </a:solidFill>
                  <a:latin typeface="Gotham Bold"/>
                  <a:ea typeface="Gotham Bold"/>
                  <a:cs typeface="Gotham Bold"/>
                  <a:sym typeface="Gotham Bold"/>
                </a:defRPr>
              </a:lvl1pPr>
            </a:lstStyle>
            <a:p>
              <a:pPr defTabSz="1219016" hangingPunct="0">
                <a:defRPr/>
              </a:pPr>
              <a:r>
                <a:rPr lang="pt-BR" sz="1067" b="1" kern="0" dirty="0">
                  <a:solidFill>
                    <a:srgbClr val="FDC32D"/>
                  </a:solidFill>
                  <a:latin typeface="Gotham" pitchFamily="50" charset="0"/>
                </a:rPr>
                <a:t>Consumo Logado | Ampliar Conhecimento do Consumidor</a:t>
              </a:r>
            </a:p>
          </p:txBody>
        </p:sp>
        <p:sp>
          <p:nvSpPr>
            <p:cNvPr id="12" name="TextBox 37">
              <a:extLst>
                <a:ext uri="{FF2B5EF4-FFF2-40B4-BE49-F238E27FC236}">
                  <a16:creationId xmlns:a16="http://schemas.microsoft.com/office/drawing/2014/main" id="{6439576C-0C09-14E7-EF9C-C84201891FC8}"/>
                </a:ext>
              </a:extLst>
            </p:cNvPr>
            <p:cNvSpPr txBox="1"/>
            <p:nvPr/>
          </p:nvSpPr>
          <p:spPr>
            <a:xfrm>
              <a:off x="4407159" y="4156157"/>
              <a:ext cx="1712414" cy="19240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59" rIns="60959">
              <a:spAutoFit/>
            </a:bodyPr>
            <a:lstStyle>
              <a:lvl1pPr defTabSz="914285">
                <a:defRPr sz="1300" cap="all">
                  <a:solidFill>
                    <a:srgbClr val="A5FCDD"/>
                  </a:solidFill>
                  <a:latin typeface="Gotham Bold"/>
                  <a:ea typeface="Gotham Bold"/>
                  <a:cs typeface="Gotham Bold"/>
                  <a:sym typeface="Gotham Bold"/>
                </a:defRPr>
              </a:lvl1pPr>
            </a:lstStyle>
            <a:p>
              <a:pPr defTabSz="1219016" hangingPunct="0">
                <a:defRPr/>
              </a:pPr>
              <a:r>
                <a:rPr lang="pt-BR" sz="1067" b="1" kern="0" dirty="0">
                  <a:solidFill>
                    <a:srgbClr val="FDC32D"/>
                  </a:solidFill>
                  <a:latin typeface="Gotham" pitchFamily="50" charset="0"/>
                </a:rPr>
                <a:t>segmentação</a:t>
              </a:r>
              <a:r>
                <a:rPr sz="1067" b="1" kern="0" dirty="0">
                  <a:solidFill>
                    <a:srgbClr val="FDC32D"/>
                  </a:solidFill>
                  <a:latin typeface="Gotham" pitchFamily="50" charset="0"/>
                </a:rPr>
                <a:t> </a:t>
              </a:r>
              <a:r>
                <a:rPr lang="pt-BR" sz="1067" b="1" kern="0" dirty="0">
                  <a:solidFill>
                    <a:srgbClr val="FDC32D"/>
                  </a:solidFill>
                  <a:latin typeface="Gotham" pitchFamily="50" charset="0"/>
                </a:rPr>
                <a:t>Geográfica</a:t>
              </a:r>
            </a:p>
          </p:txBody>
        </p:sp>
        <p:sp>
          <p:nvSpPr>
            <p:cNvPr id="13" name="TextBox 43">
              <a:extLst>
                <a:ext uri="{FF2B5EF4-FFF2-40B4-BE49-F238E27FC236}">
                  <a16:creationId xmlns:a16="http://schemas.microsoft.com/office/drawing/2014/main" id="{3EBBF5A9-CAE3-3607-8905-422EC6FE9B57}"/>
                </a:ext>
              </a:extLst>
            </p:cNvPr>
            <p:cNvSpPr txBox="1"/>
            <p:nvPr/>
          </p:nvSpPr>
          <p:spPr>
            <a:xfrm>
              <a:off x="5151433" y="2598468"/>
              <a:ext cx="1466506" cy="19240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60959" rIns="60959">
              <a:spAutoFit/>
            </a:bodyPr>
            <a:lstStyle/>
            <a:p>
              <a:pPr defTabSz="1219016" hangingPunct="0">
                <a:defRPr sz="1300" cap="all">
                  <a:solidFill>
                    <a:srgbClr val="A5FCDD"/>
                  </a:solidFill>
                  <a:latin typeface="Gotham Bold"/>
                  <a:ea typeface="Gotham Bold"/>
                  <a:cs typeface="Gotham Bold"/>
                  <a:sym typeface="Gotham Bold"/>
                </a:defRPr>
              </a:pPr>
              <a:r>
                <a:rPr lang="pt-BR" sz="1067" b="1" kern="0" cap="all" dirty="0">
                  <a:solidFill>
                    <a:srgbClr val="FDC32D"/>
                  </a:solidFill>
                  <a:latin typeface="Gotham" pitchFamily="50" charset="0"/>
                  <a:sym typeface="Gotham Bold"/>
                </a:rPr>
                <a:t>Publicidade Integrada </a:t>
              </a:r>
            </a:p>
          </p:txBody>
        </p:sp>
        <p:sp>
          <p:nvSpPr>
            <p:cNvPr id="14" name="TextBox 43">
              <a:extLst>
                <a:ext uri="{FF2B5EF4-FFF2-40B4-BE49-F238E27FC236}">
                  <a16:creationId xmlns:a16="http://schemas.microsoft.com/office/drawing/2014/main" id="{A305C4C5-042C-7979-3842-758CF2088E44}"/>
                </a:ext>
              </a:extLst>
            </p:cNvPr>
            <p:cNvSpPr txBox="1"/>
            <p:nvPr/>
          </p:nvSpPr>
          <p:spPr>
            <a:xfrm>
              <a:off x="248550" y="3462488"/>
              <a:ext cx="1165690" cy="31556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59" rIns="60959">
              <a:spAutoFit/>
            </a:bodyPr>
            <a:lstStyle>
              <a:lvl1pPr algn="ctr" defTabSz="914285">
                <a:defRPr sz="1300" cap="all">
                  <a:solidFill>
                    <a:srgbClr val="A5FCDD"/>
                  </a:solidFill>
                  <a:latin typeface="Gotham Bold"/>
                  <a:ea typeface="Gotham Bold"/>
                  <a:cs typeface="Gotham Bold"/>
                  <a:sym typeface="Gotham Bold"/>
                </a:defRPr>
              </a:lvl1pPr>
            </a:lstStyle>
            <a:p>
              <a:pPr algn="r" defTabSz="1219016" hangingPunct="0">
                <a:defRPr/>
              </a:pPr>
              <a:r>
                <a:rPr lang="pt-BR" sz="1067" b="1" kern="0" dirty="0">
                  <a:solidFill>
                    <a:srgbClr val="FDC32D"/>
                  </a:solidFill>
                  <a:latin typeface="Gotham" pitchFamily="50" charset="0"/>
                </a:rPr>
                <a:t>Recomendação E PERSONALIZAÇÃO</a:t>
              </a:r>
              <a:endParaRPr sz="1067" b="1" kern="0" dirty="0">
                <a:solidFill>
                  <a:srgbClr val="FDC32D"/>
                </a:solidFill>
                <a:latin typeface="Gotham" pitchFamily="50" charset="0"/>
              </a:endParaRPr>
            </a:p>
          </p:txBody>
        </p:sp>
        <p:sp>
          <p:nvSpPr>
            <p:cNvPr id="16" name="TextBox 43">
              <a:extLst>
                <a:ext uri="{FF2B5EF4-FFF2-40B4-BE49-F238E27FC236}">
                  <a16:creationId xmlns:a16="http://schemas.microsoft.com/office/drawing/2014/main" id="{59ADC0C0-A064-E00A-1F1B-3820F8C33D01}"/>
                </a:ext>
              </a:extLst>
            </p:cNvPr>
            <p:cNvSpPr txBox="1"/>
            <p:nvPr/>
          </p:nvSpPr>
          <p:spPr>
            <a:xfrm>
              <a:off x="4988496" y="3551009"/>
              <a:ext cx="1074572" cy="19240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60959" rIns="60959">
              <a:spAutoFit/>
            </a:bodyPr>
            <a:lstStyle>
              <a:lvl1pPr defTabSz="914285">
                <a:defRPr sz="1300" cap="all">
                  <a:solidFill>
                    <a:srgbClr val="A5FCDD"/>
                  </a:solidFill>
                </a:defRPr>
              </a:lvl1pPr>
            </a:lstStyle>
            <a:p>
              <a:pPr defTabSz="1219016" hangingPunct="0">
                <a:defRPr sz="1300" cap="all">
                  <a:solidFill>
                    <a:srgbClr val="A5FCDD"/>
                  </a:solidFill>
                  <a:latin typeface="Gotham Bold"/>
                  <a:ea typeface="Gotham Bold"/>
                  <a:cs typeface="Gotham Bold"/>
                  <a:sym typeface="Gotham Bold"/>
                </a:defRPr>
              </a:pPr>
              <a:r>
                <a:rPr lang="pt-BR" sz="1067" b="1" kern="0" dirty="0">
                  <a:solidFill>
                    <a:srgbClr val="FDC32D"/>
                  </a:solidFill>
                  <a:latin typeface="Gotham" pitchFamily="50" charset="0"/>
                  <a:sym typeface="Gotham Bold"/>
                </a:rPr>
                <a:t>DIRECT TO MOBILE</a:t>
              </a:r>
              <a:endParaRPr sz="1067" b="1" kern="0" dirty="0">
                <a:solidFill>
                  <a:srgbClr val="FDC32D"/>
                </a:solidFill>
                <a:latin typeface="Gotham" pitchFamily="50" charset="0"/>
                <a:sym typeface="Gotham Bold"/>
              </a:endParaRPr>
            </a:p>
          </p:txBody>
        </p:sp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A13041B7-F27D-9142-D687-115A9BFE81E2}"/>
                </a:ext>
              </a:extLst>
            </p:cNvPr>
            <p:cNvGrpSpPr/>
            <p:nvPr/>
          </p:nvGrpSpPr>
          <p:grpSpPr>
            <a:xfrm>
              <a:off x="1392171" y="1168770"/>
              <a:ext cx="3681773" cy="3577656"/>
              <a:chOff x="2365998" y="1247159"/>
              <a:chExt cx="3681773" cy="357765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Elipse 12">
                <a:extLst>
                  <a:ext uri="{FF2B5EF4-FFF2-40B4-BE49-F238E27FC236}">
                    <a16:creationId xmlns:a16="http://schemas.microsoft.com/office/drawing/2014/main" id="{0598B6C0-BF46-1B27-E48A-B1C4200D58CD}"/>
                  </a:ext>
                </a:extLst>
              </p:cNvPr>
              <p:cNvSpPr/>
              <p:nvPr/>
            </p:nvSpPr>
            <p:spPr>
              <a:xfrm>
                <a:off x="2578098" y="1396411"/>
                <a:ext cx="3266031" cy="3165309"/>
              </a:xfrm>
              <a:prstGeom prst="ellipse">
                <a:avLst/>
              </a:prstGeom>
              <a:ln w="12700">
                <a:solidFill>
                  <a:srgbClr val="A5FCDD"/>
                </a:solidFill>
                <a:prstDash val="sysDot"/>
                <a:miter/>
              </a:ln>
            </p:spPr>
            <p:txBody>
              <a:bodyPr lIns="60959" rIns="60959" anchor="ctr"/>
              <a:lstStyle/>
              <a:p>
                <a:pPr algn="ctr" defTabSz="1219170" hangingPunct="0">
                  <a:defRPr>
                    <a:solidFill>
                      <a:srgbClr val="FFFFFF"/>
                    </a:solidFill>
                  </a:defRPr>
                </a:pPr>
                <a:endParaRPr sz="2400" kern="0">
                  <a:solidFill>
                    <a:srgbClr val="FFFFFF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" name="Agrupar 21">
                <a:extLst>
                  <a:ext uri="{FF2B5EF4-FFF2-40B4-BE49-F238E27FC236}">
                    <a16:creationId xmlns:a16="http://schemas.microsoft.com/office/drawing/2014/main" id="{C7A03FD7-BAAD-D79C-462D-1F2CA96231CE}"/>
                  </a:ext>
                </a:extLst>
              </p:cNvPr>
              <p:cNvGrpSpPr/>
              <p:nvPr/>
            </p:nvGrpSpPr>
            <p:grpSpPr>
              <a:xfrm>
                <a:off x="3278628" y="2046581"/>
                <a:ext cx="1864970" cy="1864969"/>
                <a:chOff x="3179754" y="1839125"/>
                <a:chExt cx="1864970" cy="1864969"/>
              </a:xfrm>
            </p:grpSpPr>
            <p:sp>
              <p:nvSpPr>
                <p:cNvPr id="59" name="Círculo">
                  <a:extLst>
                    <a:ext uri="{FF2B5EF4-FFF2-40B4-BE49-F238E27FC236}">
                      <a16:creationId xmlns:a16="http://schemas.microsoft.com/office/drawing/2014/main" id="{05F48105-D3E0-EA53-024F-D398D62AF9F9}"/>
                    </a:ext>
                  </a:extLst>
                </p:cNvPr>
                <p:cNvSpPr/>
                <p:nvPr/>
              </p:nvSpPr>
              <p:spPr>
                <a:xfrm>
                  <a:off x="3179754" y="1839125"/>
                  <a:ext cx="1864970" cy="1864969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miter lim="400000"/>
                </a:ln>
              </p:spPr>
              <p:txBody>
                <a:bodyPr lIns="60959" rIns="60959" anchor="ctr"/>
                <a:lstStyle/>
                <a:p>
                  <a:pPr defTabSz="1219170" hangingPunct="0">
                    <a:defRPr/>
                  </a:pPr>
                  <a:endParaRPr sz="2400" kern="0">
                    <a:solidFill>
                      <a:srgbClr val="000000"/>
                    </a:solidFill>
                    <a:latin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TextBox 40">
                  <a:extLst>
                    <a:ext uri="{FF2B5EF4-FFF2-40B4-BE49-F238E27FC236}">
                      <a16:creationId xmlns:a16="http://schemas.microsoft.com/office/drawing/2014/main" id="{EDACDEB1-7B4F-61D7-511C-298208DF4AA7}"/>
                    </a:ext>
                  </a:extLst>
                </p:cNvPr>
                <p:cNvSpPr txBox="1"/>
                <p:nvPr/>
              </p:nvSpPr>
              <p:spPr>
                <a:xfrm>
                  <a:off x="3485865" y="2967862"/>
                  <a:ext cx="1252747" cy="492491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914285">
                    <a:defRPr sz="1300" cap="all">
                      <a:solidFill>
                        <a:srgbClr val="FFFFFF"/>
                      </a:solidFill>
                      <a:latin typeface="Gotham Bold"/>
                      <a:ea typeface="Gotham Bold"/>
                      <a:cs typeface="Gotham Bold"/>
                      <a:sym typeface="Gotham Bold"/>
                    </a:defRPr>
                  </a:lvl1pPr>
                </a:lstStyle>
                <a:p>
                  <a:pPr algn="ctr" defTabSz="1219016" hangingPunct="0">
                    <a:defRPr/>
                  </a:pPr>
                  <a:r>
                    <a:rPr lang="pt-BR" sz="4267" kern="0" dirty="0">
                      <a:latin typeface="Gotham Black" pitchFamily="50" charset="0"/>
                    </a:rPr>
                    <a:t>TV3.0</a:t>
                  </a:r>
                  <a:endParaRPr sz="4267" kern="0" dirty="0">
                    <a:latin typeface="Gotham Black" pitchFamily="50" charset="0"/>
                  </a:endParaRPr>
                </a:p>
              </p:txBody>
            </p:sp>
            <p:pic>
              <p:nvPicPr>
                <p:cNvPr id="61" name="noun-responsive-design-6062888.png" descr="noun-responsive-design-6062888.png">
                  <a:extLst>
                    <a:ext uri="{FF2B5EF4-FFF2-40B4-BE49-F238E27FC236}">
                      <a16:creationId xmlns:a16="http://schemas.microsoft.com/office/drawing/2014/main" id="{A12B11B5-3728-0FEB-E9ED-5E1216A4FB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b="18778"/>
                <a:stretch>
                  <a:fillRect/>
                </a:stretch>
              </p:blipFill>
              <p:spPr>
                <a:xfrm>
                  <a:off x="3531273" y="2014134"/>
                  <a:ext cx="1161931" cy="943736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</p:grpSp>
          <p:grpSp>
            <p:nvGrpSpPr>
              <p:cNvPr id="23" name="Agrupar 22">
                <a:extLst>
                  <a:ext uri="{FF2B5EF4-FFF2-40B4-BE49-F238E27FC236}">
                    <a16:creationId xmlns:a16="http://schemas.microsoft.com/office/drawing/2014/main" id="{12CF9EB9-8981-2253-0700-9B9B9CEA9438}"/>
                  </a:ext>
                </a:extLst>
              </p:cNvPr>
              <p:cNvGrpSpPr/>
              <p:nvPr/>
            </p:nvGrpSpPr>
            <p:grpSpPr>
              <a:xfrm>
                <a:off x="3139888" y="4117205"/>
                <a:ext cx="446054" cy="446054"/>
                <a:chOff x="3458519" y="4811344"/>
                <a:chExt cx="446054" cy="446054"/>
              </a:xfrm>
            </p:grpSpPr>
            <p:sp>
              <p:nvSpPr>
                <p:cNvPr id="57" name="Elipse 56">
                  <a:extLst>
                    <a:ext uri="{FF2B5EF4-FFF2-40B4-BE49-F238E27FC236}">
                      <a16:creationId xmlns:a16="http://schemas.microsoft.com/office/drawing/2014/main" id="{13361592-81CD-DF8C-C943-0C015BC65BD9}"/>
                    </a:ext>
                  </a:extLst>
                </p:cNvPr>
                <p:cNvSpPr/>
                <p:nvPr/>
              </p:nvSpPr>
              <p:spPr>
                <a:xfrm>
                  <a:off x="3458519" y="4811344"/>
                  <a:ext cx="446054" cy="44605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pt-BR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pic>
              <p:nvPicPr>
                <p:cNvPr id="58" name="Gráfico 64" descr="Gráfico 64">
                  <a:extLst>
                    <a:ext uri="{FF2B5EF4-FFF2-40B4-BE49-F238E27FC236}">
                      <a16:creationId xmlns:a16="http://schemas.microsoft.com/office/drawing/2014/main" id="{C02C7C6E-22A7-91BF-70B7-3F3B8C9F60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19388" y="4872213"/>
                  <a:ext cx="324316" cy="324316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</p:grpSp>
          <p:grpSp>
            <p:nvGrpSpPr>
              <p:cNvPr id="24" name="Agrupar 23">
                <a:extLst>
                  <a:ext uri="{FF2B5EF4-FFF2-40B4-BE49-F238E27FC236}">
                    <a16:creationId xmlns:a16="http://schemas.microsoft.com/office/drawing/2014/main" id="{7330DFA9-3DBC-27E0-122A-17573A2E3D26}"/>
                  </a:ext>
                </a:extLst>
              </p:cNvPr>
              <p:cNvGrpSpPr/>
              <p:nvPr/>
            </p:nvGrpSpPr>
            <p:grpSpPr>
              <a:xfrm>
                <a:off x="3993566" y="4378761"/>
                <a:ext cx="446054" cy="446054"/>
                <a:chOff x="4849846" y="4811344"/>
                <a:chExt cx="446054" cy="446054"/>
              </a:xfrm>
            </p:grpSpPr>
            <p:sp>
              <p:nvSpPr>
                <p:cNvPr id="55" name="Elipse 54">
                  <a:extLst>
                    <a:ext uri="{FF2B5EF4-FFF2-40B4-BE49-F238E27FC236}">
                      <a16:creationId xmlns:a16="http://schemas.microsoft.com/office/drawing/2014/main" id="{1875E70A-69CA-3193-97BD-811887042FFA}"/>
                    </a:ext>
                  </a:extLst>
                </p:cNvPr>
                <p:cNvSpPr/>
                <p:nvPr/>
              </p:nvSpPr>
              <p:spPr>
                <a:xfrm>
                  <a:off x="4849846" y="4811344"/>
                  <a:ext cx="446054" cy="44605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pt-BR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pic>
              <p:nvPicPr>
                <p:cNvPr id="56" name="Gráfico 68" descr="Gráfico 68">
                  <a:extLst>
                    <a:ext uri="{FF2B5EF4-FFF2-40B4-BE49-F238E27FC236}">
                      <a16:creationId xmlns:a16="http://schemas.microsoft.com/office/drawing/2014/main" id="{4672ED10-5FB1-8149-A7A7-DEBEDAFE46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25440" y="4886938"/>
                  <a:ext cx="294867" cy="294867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</p:grpSp>
          <p:grpSp>
            <p:nvGrpSpPr>
              <p:cNvPr id="25" name="Agrupar 24">
                <a:extLst>
                  <a:ext uri="{FF2B5EF4-FFF2-40B4-BE49-F238E27FC236}">
                    <a16:creationId xmlns:a16="http://schemas.microsoft.com/office/drawing/2014/main" id="{721DA727-10F4-0BD6-39FE-1EDFC0F7A774}"/>
                  </a:ext>
                </a:extLst>
              </p:cNvPr>
              <p:cNvGrpSpPr/>
              <p:nvPr/>
            </p:nvGrpSpPr>
            <p:grpSpPr>
              <a:xfrm>
                <a:off x="5181596" y="1693213"/>
                <a:ext cx="446054" cy="446054"/>
                <a:chOff x="5803738" y="1446318"/>
                <a:chExt cx="446054" cy="446054"/>
              </a:xfrm>
            </p:grpSpPr>
            <p:sp>
              <p:nvSpPr>
                <p:cNvPr id="53" name="Elipse 52">
                  <a:extLst>
                    <a:ext uri="{FF2B5EF4-FFF2-40B4-BE49-F238E27FC236}">
                      <a16:creationId xmlns:a16="http://schemas.microsoft.com/office/drawing/2014/main" id="{E2D6EFD7-BCA5-59B4-29FA-7576E092DA74}"/>
                    </a:ext>
                  </a:extLst>
                </p:cNvPr>
                <p:cNvSpPr/>
                <p:nvPr/>
              </p:nvSpPr>
              <p:spPr>
                <a:xfrm>
                  <a:off x="5803738" y="1446318"/>
                  <a:ext cx="446054" cy="44605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pt-BR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pic>
              <p:nvPicPr>
                <p:cNvPr id="54" name="Gráfico 71" descr="Gráfico 71">
                  <a:extLst>
                    <a:ext uri="{FF2B5EF4-FFF2-40B4-BE49-F238E27FC236}">
                      <a16:creationId xmlns:a16="http://schemas.microsoft.com/office/drawing/2014/main" id="{D65E469D-3C16-952D-169C-6CFF4E4AF0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64588" y="1507168"/>
                  <a:ext cx="324355" cy="324355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</p:grpSp>
          <p:grpSp>
            <p:nvGrpSpPr>
              <p:cNvPr id="26" name="Agrupar 25">
                <a:extLst>
                  <a:ext uri="{FF2B5EF4-FFF2-40B4-BE49-F238E27FC236}">
                    <a16:creationId xmlns:a16="http://schemas.microsoft.com/office/drawing/2014/main" id="{9472957A-CBCA-05B9-F16C-749B22A97871}"/>
                  </a:ext>
                </a:extLst>
              </p:cNvPr>
              <p:cNvGrpSpPr/>
              <p:nvPr/>
            </p:nvGrpSpPr>
            <p:grpSpPr>
              <a:xfrm>
                <a:off x="2491353" y="3484437"/>
                <a:ext cx="446054" cy="446054"/>
                <a:chOff x="2394282" y="4073107"/>
                <a:chExt cx="446054" cy="446054"/>
              </a:xfrm>
            </p:grpSpPr>
            <p:sp>
              <p:nvSpPr>
                <p:cNvPr id="51" name="Elipse 50">
                  <a:extLst>
                    <a:ext uri="{FF2B5EF4-FFF2-40B4-BE49-F238E27FC236}">
                      <a16:creationId xmlns:a16="http://schemas.microsoft.com/office/drawing/2014/main" id="{FB187F61-C90E-D4C8-F5AC-79B2EF5E18AC}"/>
                    </a:ext>
                  </a:extLst>
                </p:cNvPr>
                <p:cNvSpPr/>
                <p:nvPr/>
              </p:nvSpPr>
              <p:spPr>
                <a:xfrm>
                  <a:off x="2394282" y="4073107"/>
                  <a:ext cx="446054" cy="44605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pt-BR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pic>
              <p:nvPicPr>
                <p:cNvPr id="52" name="Gráfico 72" descr="Gráfico 72">
                  <a:extLst>
                    <a:ext uri="{FF2B5EF4-FFF2-40B4-BE49-F238E27FC236}">
                      <a16:creationId xmlns:a16="http://schemas.microsoft.com/office/drawing/2014/main" id="{E2B429FF-9480-7189-BD5C-7E16A55E5E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55132" y="4133957"/>
                  <a:ext cx="324355" cy="324355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</p:grpSp>
          <p:grpSp>
            <p:nvGrpSpPr>
              <p:cNvPr id="27" name="Agrupar 26">
                <a:extLst>
                  <a:ext uri="{FF2B5EF4-FFF2-40B4-BE49-F238E27FC236}">
                    <a16:creationId xmlns:a16="http://schemas.microsoft.com/office/drawing/2014/main" id="{3718A5F2-B1E1-9E31-82A6-9A843C29C1E4}"/>
                  </a:ext>
                </a:extLst>
              </p:cNvPr>
              <p:cNvGrpSpPr/>
              <p:nvPr/>
            </p:nvGrpSpPr>
            <p:grpSpPr>
              <a:xfrm>
                <a:off x="3451848" y="1251644"/>
                <a:ext cx="446054" cy="446054"/>
                <a:chOff x="3458519" y="778850"/>
                <a:chExt cx="594090" cy="594090"/>
              </a:xfrm>
            </p:grpSpPr>
            <p:sp>
              <p:nvSpPr>
                <p:cNvPr id="49" name="Elipse 48">
                  <a:extLst>
                    <a:ext uri="{FF2B5EF4-FFF2-40B4-BE49-F238E27FC236}">
                      <a16:creationId xmlns:a16="http://schemas.microsoft.com/office/drawing/2014/main" id="{A32780EC-8491-4B7A-A5E7-464261E4DA7F}"/>
                    </a:ext>
                  </a:extLst>
                </p:cNvPr>
                <p:cNvSpPr/>
                <p:nvPr/>
              </p:nvSpPr>
              <p:spPr>
                <a:xfrm>
                  <a:off x="3458519" y="778850"/>
                  <a:ext cx="594090" cy="59409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pt-BR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pic>
              <p:nvPicPr>
                <p:cNvPr id="50" name="Gráfico 73" descr="Gráfico 73">
                  <a:extLst>
                    <a:ext uri="{FF2B5EF4-FFF2-40B4-BE49-F238E27FC236}">
                      <a16:creationId xmlns:a16="http://schemas.microsoft.com/office/drawing/2014/main" id="{D9C0C6C4-85FE-6F6C-ED7B-474215F9A2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39564" y="859895"/>
                  <a:ext cx="432001" cy="432001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</p:grpSp>
          <p:grpSp>
            <p:nvGrpSpPr>
              <p:cNvPr id="28" name="Agrupar 27">
                <a:extLst>
                  <a:ext uri="{FF2B5EF4-FFF2-40B4-BE49-F238E27FC236}">
                    <a16:creationId xmlns:a16="http://schemas.microsoft.com/office/drawing/2014/main" id="{93D20DB9-3820-0101-0C4A-9B98236F8D52}"/>
                  </a:ext>
                </a:extLst>
              </p:cNvPr>
              <p:cNvGrpSpPr/>
              <p:nvPr/>
            </p:nvGrpSpPr>
            <p:grpSpPr>
              <a:xfrm>
                <a:off x="4499153" y="1247159"/>
                <a:ext cx="446054" cy="446054"/>
                <a:chOff x="4791486" y="778850"/>
                <a:chExt cx="594090" cy="594090"/>
              </a:xfrm>
            </p:grpSpPr>
            <p:sp>
              <p:nvSpPr>
                <p:cNvPr id="47" name="Elipse 46">
                  <a:extLst>
                    <a:ext uri="{FF2B5EF4-FFF2-40B4-BE49-F238E27FC236}">
                      <a16:creationId xmlns:a16="http://schemas.microsoft.com/office/drawing/2014/main" id="{A6A99ED0-0F9D-6FF8-DD74-F4B997963888}"/>
                    </a:ext>
                  </a:extLst>
                </p:cNvPr>
                <p:cNvSpPr/>
                <p:nvPr/>
              </p:nvSpPr>
              <p:spPr>
                <a:xfrm>
                  <a:off x="4791486" y="778850"/>
                  <a:ext cx="594090" cy="59409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pt-BR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pic>
              <p:nvPicPr>
                <p:cNvPr id="48" name="Gráfico 76" descr="Gráfico 76">
                  <a:extLst>
                    <a:ext uri="{FF2B5EF4-FFF2-40B4-BE49-F238E27FC236}">
                      <a16:creationId xmlns:a16="http://schemas.microsoft.com/office/drawing/2014/main" id="{0C4746F3-C708-C595-7113-807E2C4D56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72531" y="859895"/>
                  <a:ext cx="432001" cy="432001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</p:grpSp>
          <p:grpSp>
            <p:nvGrpSpPr>
              <p:cNvPr id="29" name="Agrupar 28">
                <a:extLst>
                  <a:ext uri="{FF2B5EF4-FFF2-40B4-BE49-F238E27FC236}">
                    <a16:creationId xmlns:a16="http://schemas.microsoft.com/office/drawing/2014/main" id="{C6384E92-7F6F-2E34-3F4F-A1A5CED8C290}"/>
                  </a:ext>
                </a:extLst>
              </p:cNvPr>
              <p:cNvGrpSpPr/>
              <p:nvPr/>
            </p:nvGrpSpPr>
            <p:grpSpPr>
              <a:xfrm>
                <a:off x="2365998" y="2571750"/>
                <a:ext cx="446054" cy="446054"/>
                <a:chOff x="1980822" y="2849617"/>
                <a:chExt cx="446054" cy="446054"/>
              </a:xfrm>
            </p:grpSpPr>
            <p:sp>
              <p:nvSpPr>
                <p:cNvPr id="45" name="Elipse 44">
                  <a:extLst>
                    <a:ext uri="{FF2B5EF4-FFF2-40B4-BE49-F238E27FC236}">
                      <a16:creationId xmlns:a16="http://schemas.microsoft.com/office/drawing/2014/main" id="{0FB8DE75-09F5-B1CF-FFE8-8E7A0A78047C}"/>
                    </a:ext>
                  </a:extLst>
                </p:cNvPr>
                <p:cNvSpPr/>
                <p:nvPr/>
              </p:nvSpPr>
              <p:spPr>
                <a:xfrm>
                  <a:off x="1980822" y="2849617"/>
                  <a:ext cx="446054" cy="44605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pt-BR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46" name="Rounded Rectangle 5">
                  <a:extLst>
                    <a:ext uri="{FF2B5EF4-FFF2-40B4-BE49-F238E27FC236}">
                      <a16:creationId xmlns:a16="http://schemas.microsoft.com/office/drawing/2014/main" id="{12A8BE6D-58BB-2924-B41E-01E30F8B110B}"/>
                    </a:ext>
                  </a:extLst>
                </p:cNvPr>
                <p:cNvSpPr/>
                <p:nvPr/>
              </p:nvSpPr>
              <p:spPr>
                <a:xfrm flipH="1">
                  <a:off x="2093374" y="2972396"/>
                  <a:ext cx="220950" cy="200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293" y="5384"/>
                      </a:moveTo>
                      <a:cubicBezTo>
                        <a:pt x="9996" y="5384"/>
                        <a:pt x="10567" y="6075"/>
                        <a:pt x="10567" y="6928"/>
                      </a:cubicBezTo>
                      <a:cubicBezTo>
                        <a:pt x="10567" y="7781"/>
                        <a:pt x="9996" y="8473"/>
                        <a:pt x="9293" y="8473"/>
                      </a:cubicBezTo>
                      <a:cubicBezTo>
                        <a:pt x="8589" y="8473"/>
                        <a:pt x="8018" y="7781"/>
                        <a:pt x="8018" y="6928"/>
                      </a:cubicBezTo>
                      <a:cubicBezTo>
                        <a:pt x="8018" y="6075"/>
                        <a:pt x="8589" y="5384"/>
                        <a:pt x="9293" y="5384"/>
                      </a:cubicBezTo>
                      <a:close/>
                      <a:moveTo>
                        <a:pt x="13382" y="5384"/>
                      </a:moveTo>
                      <a:cubicBezTo>
                        <a:pt x="14086" y="5384"/>
                        <a:pt x="14656" y="6075"/>
                        <a:pt x="14656" y="6928"/>
                      </a:cubicBezTo>
                      <a:cubicBezTo>
                        <a:pt x="14656" y="7781"/>
                        <a:pt x="14086" y="8473"/>
                        <a:pt x="13382" y="8473"/>
                      </a:cubicBezTo>
                      <a:cubicBezTo>
                        <a:pt x="12678" y="8473"/>
                        <a:pt x="12108" y="7781"/>
                        <a:pt x="12108" y="6928"/>
                      </a:cubicBezTo>
                      <a:cubicBezTo>
                        <a:pt x="12108" y="6075"/>
                        <a:pt x="12678" y="5384"/>
                        <a:pt x="13382" y="5384"/>
                      </a:cubicBezTo>
                      <a:close/>
                      <a:moveTo>
                        <a:pt x="17472" y="5384"/>
                      </a:moveTo>
                      <a:cubicBezTo>
                        <a:pt x="18175" y="5384"/>
                        <a:pt x="18746" y="6075"/>
                        <a:pt x="18746" y="6928"/>
                      </a:cubicBezTo>
                      <a:cubicBezTo>
                        <a:pt x="18746" y="7781"/>
                        <a:pt x="18175" y="8473"/>
                        <a:pt x="17472" y="8473"/>
                      </a:cubicBezTo>
                      <a:cubicBezTo>
                        <a:pt x="16768" y="8473"/>
                        <a:pt x="16197" y="7781"/>
                        <a:pt x="16197" y="6928"/>
                      </a:cubicBezTo>
                      <a:cubicBezTo>
                        <a:pt x="16197" y="6075"/>
                        <a:pt x="16768" y="5384"/>
                        <a:pt x="17472" y="5384"/>
                      </a:cubicBezTo>
                      <a:close/>
                      <a:moveTo>
                        <a:pt x="4546" y="4634"/>
                      </a:moveTo>
                      <a:lnTo>
                        <a:pt x="2221" y="4634"/>
                      </a:lnTo>
                      <a:cubicBezTo>
                        <a:pt x="995" y="4634"/>
                        <a:pt x="0" y="5840"/>
                        <a:pt x="0" y="7327"/>
                      </a:cubicBezTo>
                      <a:lnTo>
                        <a:pt x="0" y="15885"/>
                      </a:lnTo>
                      <a:cubicBezTo>
                        <a:pt x="0" y="17372"/>
                        <a:pt x="995" y="18578"/>
                        <a:pt x="2221" y="18578"/>
                      </a:cubicBezTo>
                      <a:lnTo>
                        <a:pt x="4778" y="18578"/>
                      </a:lnTo>
                      <a:cubicBezTo>
                        <a:pt x="4295" y="19485"/>
                        <a:pt x="4344" y="20145"/>
                        <a:pt x="1847" y="21600"/>
                      </a:cubicBezTo>
                      <a:cubicBezTo>
                        <a:pt x="6049" y="21026"/>
                        <a:pt x="6703" y="20773"/>
                        <a:pt x="8690" y="18578"/>
                      </a:cubicBezTo>
                      <a:lnTo>
                        <a:pt x="14214" y="18578"/>
                      </a:lnTo>
                      <a:cubicBezTo>
                        <a:pt x="15115" y="18578"/>
                        <a:pt x="15891" y="17928"/>
                        <a:pt x="16235" y="16991"/>
                      </a:cubicBezTo>
                      <a:cubicBezTo>
                        <a:pt x="14806" y="16463"/>
                        <a:pt x="13647" y="15727"/>
                        <a:pt x="12291" y="14643"/>
                      </a:cubicBezTo>
                      <a:lnTo>
                        <a:pt x="6767" y="14643"/>
                      </a:lnTo>
                      <a:cubicBezTo>
                        <a:pt x="5540" y="14643"/>
                        <a:pt x="4546" y="13437"/>
                        <a:pt x="4546" y="11950"/>
                      </a:cubicBezTo>
                      <a:lnTo>
                        <a:pt x="4546" y="4634"/>
                      </a:lnTo>
                      <a:close/>
                      <a:moveTo>
                        <a:pt x="19379" y="0"/>
                      </a:moveTo>
                      <a:lnTo>
                        <a:pt x="7386" y="0"/>
                      </a:lnTo>
                      <a:cubicBezTo>
                        <a:pt x="6159" y="0"/>
                        <a:pt x="5164" y="1206"/>
                        <a:pt x="5164" y="2693"/>
                      </a:cubicBezTo>
                      <a:lnTo>
                        <a:pt x="5164" y="11251"/>
                      </a:lnTo>
                      <a:cubicBezTo>
                        <a:pt x="5164" y="12738"/>
                        <a:pt x="6159" y="13944"/>
                        <a:pt x="7386" y="13944"/>
                      </a:cubicBezTo>
                      <a:lnTo>
                        <a:pt x="12910" y="13944"/>
                      </a:lnTo>
                      <a:cubicBezTo>
                        <a:pt x="15447" y="15972"/>
                        <a:pt x="16468" y="16336"/>
                        <a:pt x="20670" y="16910"/>
                      </a:cubicBezTo>
                      <a:cubicBezTo>
                        <a:pt x="18218" y="15289"/>
                        <a:pt x="17947" y="15461"/>
                        <a:pt x="16822" y="13944"/>
                      </a:cubicBezTo>
                      <a:lnTo>
                        <a:pt x="19379" y="13944"/>
                      </a:lnTo>
                      <a:cubicBezTo>
                        <a:pt x="20605" y="13944"/>
                        <a:pt x="21600" y="12738"/>
                        <a:pt x="21600" y="11251"/>
                      </a:cubicBezTo>
                      <a:lnTo>
                        <a:pt x="21600" y="2693"/>
                      </a:lnTo>
                      <a:cubicBezTo>
                        <a:pt x="21600" y="1206"/>
                        <a:pt x="20605" y="0"/>
                        <a:pt x="1937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miter lim="400000"/>
                </a:ln>
              </p:spPr>
              <p:txBody>
                <a:bodyPr lIns="60959" rIns="60959" anchor="ctr"/>
                <a:lstStyle/>
                <a:p>
                  <a:pPr algn="ctr" defTabSz="1219016" hangingPunct="0">
                    <a:defRPr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sz="2400" kern="0">
                    <a:solidFill>
                      <a:srgbClr val="FFFF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2" name="Agrupar 31">
                <a:extLst>
                  <a:ext uri="{FF2B5EF4-FFF2-40B4-BE49-F238E27FC236}">
                    <a16:creationId xmlns:a16="http://schemas.microsoft.com/office/drawing/2014/main" id="{8337EF2C-E348-3178-CBB4-7F8744C362F8}"/>
                  </a:ext>
                </a:extLst>
              </p:cNvPr>
              <p:cNvGrpSpPr/>
              <p:nvPr/>
            </p:nvGrpSpPr>
            <p:grpSpPr>
              <a:xfrm>
                <a:off x="4847244" y="4116436"/>
                <a:ext cx="446054" cy="446054"/>
                <a:chOff x="5886289" y="4143202"/>
                <a:chExt cx="446054" cy="446054"/>
              </a:xfrm>
            </p:grpSpPr>
            <p:sp>
              <p:nvSpPr>
                <p:cNvPr id="43" name="Elipse 42">
                  <a:extLst>
                    <a:ext uri="{FF2B5EF4-FFF2-40B4-BE49-F238E27FC236}">
                      <a16:creationId xmlns:a16="http://schemas.microsoft.com/office/drawing/2014/main" id="{21D762F4-B692-E0BE-FBFD-5A9A39559571}"/>
                    </a:ext>
                  </a:extLst>
                </p:cNvPr>
                <p:cNvSpPr/>
                <p:nvPr/>
              </p:nvSpPr>
              <p:spPr>
                <a:xfrm>
                  <a:off x="5886289" y="4143202"/>
                  <a:ext cx="446054" cy="44605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pt-BR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pic>
              <p:nvPicPr>
                <p:cNvPr id="44" name="Gráfico 80" descr="Gráfico 80">
                  <a:extLst>
                    <a:ext uri="{FF2B5EF4-FFF2-40B4-BE49-F238E27FC236}">
                      <a16:creationId xmlns:a16="http://schemas.microsoft.com/office/drawing/2014/main" id="{BC3ADE9F-0C74-2DF5-FD3C-6384E87DCE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39615" y="4196528"/>
                  <a:ext cx="339402" cy="339402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</p:grpSp>
          <p:grpSp>
            <p:nvGrpSpPr>
              <p:cNvPr id="34" name="Agrupar 33">
                <a:extLst>
                  <a:ext uri="{FF2B5EF4-FFF2-40B4-BE49-F238E27FC236}">
                    <a16:creationId xmlns:a16="http://schemas.microsoft.com/office/drawing/2014/main" id="{B65F76B1-719E-D604-B764-DBAA05D8EAED}"/>
                  </a:ext>
                </a:extLst>
              </p:cNvPr>
              <p:cNvGrpSpPr/>
              <p:nvPr/>
            </p:nvGrpSpPr>
            <p:grpSpPr>
              <a:xfrm>
                <a:off x="5601717" y="2566501"/>
                <a:ext cx="446054" cy="446054"/>
                <a:chOff x="6337321" y="2407525"/>
                <a:chExt cx="446054" cy="446054"/>
              </a:xfrm>
            </p:grpSpPr>
            <p:sp>
              <p:nvSpPr>
                <p:cNvPr id="41" name="Elipse 40">
                  <a:extLst>
                    <a:ext uri="{FF2B5EF4-FFF2-40B4-BE49-F238E27FC236}">
                      <a16:creationId xmlns:a16="http://schemas.microsoft.com/office/drawing/2014/main" id="{94F2B1F6-88D2-CCCE-C23E-4429B44498E8}"/>
                    </a:ext>
                  </a:extLst>
                </p:cNvPr>
                <p:cNvSpPr/>
                <p:nvPr/>
              </p:nvSpPr>
              <p:spPr>
                <a:xfrm>
                  <a:off x="6337321" y="2407525"/>
                  <a:ext cx="446054" cy="44605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pt-BR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pic>
              <p:nvPicPr>
                <p:cNvPr id="42" name="Imagem 81" descr="Imagem 81">
                  <a:extLst>
                    <a:ext uri="{FF2B5EF4-FFF2-40B4-BE49-F238E27FC236}">
                      <a16:creationId xmlns:a16="http://schemas.microsoft.com/office/drawing/2014/main" id="{6816CE56-84E1-89A9-0244-27A8641596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rcRect b="13916"/>
                <a:stretch>
                  <a:fillRect/>
                </a:stretch>
              </p:blipFill>
              <p:spPr>
                <a:xfrm>
                  <a:off x="6398427" y="2491163"/>
                  <a:ext cx="323843" cy="278778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</p:grpSp>
          <p:grpSp>
            <p:nvGrpSpPr>
              <p:cNvPr id="35" name="Agrupar 34">
                <a:extLst>
                  <a:ext uri="{FF2B5EF4-FFF2-40B4-BE49-F238E27FC236}">
                    <a16:creationId xmlns:a16="http://schemas.microsoft.com/office/drawing/2014/main" id="{273C5083-1C47-8190-7E03-76331D6F9CCA}"/>
                  </a:ext>
                </a:extLst>
              </p:cNvPr>
              <p:cNvGrpSpPr/>
              <p:nvPr/>
            </p:nvGrpSpPr>
            <p:grpSpPr>
              <a:xfrm>
                <a:off x="5450912" y="3482227"/>
                <a:ext cx="446054" cy="446054"/>
                <a:chOff x="6337321" y="3315356"/>
                <a:chExt cx="446054" cy="446054"/>
              </a:xfrm>
            </p:grpSpPr>
            <p:sp>
              <p:nvSpPr>
                <p:cNvPr id="39" name="Elipse 38">
                  <a:extLst>
                    <a:ext uri="{FF2B5EF4-FFF2-40B4-BE49-F238E27FC236}">
                      <a16:creationId xmlns:a16="http://schemas.microsoft.com/office/drawing/2014/main" id="{F37D0582-2EE8-D94A-F1C7-C7073C9FC28B}"/>
                    </a:ext>
                  </a:extLst>
                </p:cNvPr>
                <p:cNvSpPr/>
                <p:nvPr/>
              </p:nvSpPr>
              <p:spPr>
                <a:xfrm>
                  <a:off x="6337321" y="3315356"/>
                  <a:ext cx="446054" cy="44605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pt-BR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pic>
              <p:nvPicPr>
                <p:cNvPr id="40" name="Gráfico 39" descr="Smartphone com preenchimento sólido">
                  <a:extLst>
                    <a:ext uri="{FF2B5EF4-FFF2-40B4-BE49-F238E27FC236}">
                      <a16:creationId xmlns:a16="http://schemas.microsoft.com/office/drawing/2014/main" id="{FF3D9656-65FA-B9CC-132A-0364FFFD6C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38715" y="3416750"/>
                  <a:ext cx="243266" cy="243266"/>
                </a:xfrm>
                <a:prstGeom prst="rect">
                  <a:avLst/>
                </a:prstGeom>
              </p:spPr>
            </p:pic>
          </p:grpSp>
          <p:grpSp>
            <p:nvGrpSpPr>
              <p:cNvPr id="36" name="Agrupar 35">
                <a:extLst>
                  <a:ext uri="{FF2B5EF4-FFF2-40B4-BE49-F238E27FC236}">
                    <a16:creationId xmlns:a16="http://schemas.microsoft.com/office/drawing/2014/main" id="{DB7F6529-5F15-D596-F5E6-4C57307113B3}"/>
                  </a:ext>
                </a:extLst>
              </p:cNvPr>
              <p:cNvGrpSpPr/>
              <p:nvPr/>
            </p:nvGrpSpPr>
            <p:grpSpPr>
              <a:xfrm>
                <a:off x="2714380" y="1754063"/>
                <a:ext cx="446054" cy="446054"/>
                <a:chOff x="2545142" y="1446318"/>
                <a:chExt cx="594090" cy="594090"/>
              </a:xfrm>
            </p:grpSpPr>
            <p:sp>
              <p:nvSpPr>
                <p:cNvPr id="37" name="Elipse 36">
                  <a:extLst>
                    <a:ext uri="{FF2B5EF4-FFF2-40B4-BE49-F238E27FC236}">
                      <a16:creationId xmlns:a16="http://schemas.microsoft.com/office/drawing/2014/main" id="{3EFDECCE-E399-E6B7-489F-8E7D96F15AD6}"/>
                    </a:ext>
                  </a:extLst>
                </p:cNvPr>
                <p:cNvSpPr/>
                <p:nvPr/>
              </p:nvSpPr>
              <p:spPr>
                <a:xfrm>
                  <a:off x="2545142" y="1446318"/>
                  <a:ext cx="594090" cy="59409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pt-BR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pic>
              <p:nvPicPr>
                <p:cNvPr id="38" name="Gráfico 37" descr="Aviso com preenchimento sólido">
                  <a:extLst>
                    <a:ext uri="{FF2B5EF4-FFF2-40B4-BE49-F238E27FC236}">
                      <a16:creationId xmlns:a16="http://schemas.microsoft.com/office/drawing/2014/main" id="{A4E802D8-3996-5939-FF1C-43B9E30927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74292" y="1575468"/>
                  <a:ext cx="335791" cy="335791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12457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8603F6-07A5-33D0-68B8-E638DE558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162" y="475573"/>
            <a:ext cx="7516724" cy="965200"/>
          </a:xfrm>
        </p:spPr>
        <p:txBody>
          <a:bodyPr/>
          <a:lstStyle/>
          <a:p>
            <a:pPr algn="l"/>
            <a:r>
              <a:rPr lang="pt-BR" dirty="0">
                <a:solidFill>
                  <a:schemeClr val="tx2"/>
                </a:solidFill>
                <a:latin typeface="Franklin Gothic Book" panose="020B0503020102020204" pitchFamily="34" charset="0"/>
              </a:rPr>
              <a:t>PROEMINÊNCIA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D708B0F7-EAFE-0A22-D04F-67286B32159F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5833962" y="1438858"/>
            <a:ext cx="5676477" cy="2205053"/>
          </a:xfrm>
        </p:spPr>
        <p:txBody>
          <a:bodyPr/>
          <a:lstStyle/>
          <a:p>
            <a:pPr marL="0" indent="0" algn="l"/>
            <a:r>
              <a:rPr lang="pt-BR" sz="1600" dirty="0">
                <a:latin typeface="Franklin Gothic Book" panose="020B0503020102020204" pitchFamily="34" charset="0"/>
              </a:rPr>
              <a:t>Dificuldade/ocultação do acesso à TV Aberta </a:t>
            </a:r>
          </a:p>
          <a:p>
            <a:pPr marL="0" indent="0" algn="l"/>
            <a:endParaRPr lang="pt-BR" sz="1600" dirty="0">
              <a:latin typeface="Franklin Gothic Book" panose="020B0503020102020204" pitchFamily="34" charset="0"/>
            </a:endParaRPr>
          </a:p>
          <a:p>
            <a:pPr marL="0" indent="0" algn="l"/>
            <a:r>
              <a:rPr lang="pt-BR" sz="1600" dirty="0">
                <a:latin typeface="Franklin Gothic Book" panose="020B0503020102020204" pitchFamily="34" charset="0"/>
              </a:rPr>
              <a:t>Por conta de Novos modelos de negócios desenvolvidos pelos fabricantes de TV (sem qualquer regulamentação). Ex.: canais FAST. </a:t>
            </a:r>
          </a:p>
          <a:p>
            <a:pPr marL="0" indent="0" algn="l"/>
            <a:endParaRPr lang="pt-BR" sz="1600" dirty="0">
              <a:latin typeface="Franklin Gothic Book" panose="020B0503020102020204" pitchFamily="34" charset="0"/>
            </a:endParaRPr>
          </a:p>
          <a:p>
            <a:pPr marL="0" indent="0" algn="l"/>
            <a:r>
              <a:rPr lang="pt-BR" sz="1600" dirty="0">
                <a:latin typeface="Franklin Gothic Book" panose="020B0503020102020204" pitchFamily="34" charset="0"/>
              </a:rPr>
              <a:t>Valorização da TV aberta como serviço público aberto e gratuito</a:t>
            </a:r>
          </a:p>
          <a:p>
            <a:pPr algn="just"/>
            <a:endParaRPr lang="pt-BR" sz="1600" dirty="0">
              <a:latin typeface="Gotham Book" panose="02000604040000020004" pitchFamily="50" charset="0"/>
            </a:endParaRPr>
          </a:p>
          <a:p>
            <a:pPr algn="just"/>
            <a:endParaRPr lang="pt-BR" sz="1600" dirty="0">
              <a:latin typeface="Gotham Book" panose="02000604040000020004" pitchFamily="50" charset="0"/>
            </a:endParaRPr>
          </a:p>
          <a:p>
            <a:pPr algn="just"/>
            <a:endParaRPr lang="pt-BR" sz="1600" dirty="0">
              <a:latin typeface="Gotham Book" panose="02000604040000020004" pitchFamily="50" charset="0"/>
            </a:endParaRPr>
          </a:p>
          <a:p>
            <a:pPr algn="just"/>
            <a:endParaRPr lang="pt-BR" sz="1600" dirty="0">
              <a:latin typeface="Gotham Book" panose="02000604040000020004" pitchFamily="50" charset="0"/>
            </a:endParaRPr>
          </a:p>
          <a:p>
            <a:pPr algn="just"/>
            <a:endParaRPr lang="pt-BR" sz="1600" dirty="0">
              <a:latin typeface="Gotham Book" panose="02000604040000020004" pitchFamily="50" charset="0"/>
            </a:endParaRPr>
          </a:p>
          <a:p>
            <a:pPr algn="just"/>
            <a:endParaRPr lang="pt-BR" sz="1600" dirty="0">
              <a:latin typeface="Gotham Book" panose="02000604040000020004" pitchFamily="50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09233B3-2130-1BB2-7BE7-806A7B97F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800" y="3780789"/>
            <a:ext cx="4396800" cy="2828993"/>
          </a:xfrm>
          <a:prstGeom prst="rect">
            <a:avLst/>
          </a:prstGeom>
        </p:spPr>
      </p:pic>
      <p:sp>
        <p:nvSpPr>
          <p:cNvPr id="19" name="Seta: Pentágono 18">
            <a:extLst>
              <a:ext uri="{FF2B5EF4-FFF2-40B4-BE49-F238E27FC236}">
                <a16:creationId xmlns:a16="http://schemas.microsoft.com/office/drawing/2014/main" id="{C2DC2651-FFE5-22DA-41D0-C726A16A5780}"/>
              </a:ext>
            </a:extLst>
          </p:cNvPr>
          <p:cNvSpPr/>
          <p:nvPr/>
        </p:nvSpPr>
        <p:spPr>
          <a:xfrm>
            <a:off x="3966950" y="4605279"/>
            <a:ext cx="2333229" cy="813864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7061" defTabSz="1219170">
              <a:buClr>
                <a:srgbClr val="000000"/>
              </a:buClr>
            </a:pPr>
            <a:r>
              <a:rPr lang="pt-BR" sz="1867" b="1" kern="0" dirty="0">
                <a:solidFill>
                  <a:srgbClr val="001633"/>
                </a:solidFill>
                <a:latin typeface="Franklin Gothic Book" panose="020B0503020102020204" pitchFamily="34" charset="0"/>
                <a:sym typeface="Arial"/>
              </a:rPr>
              <a:t>Onde está a </a:t>
            </a:r>
          </a:p>
          <a:p>
            <a:pPr marL="237061" defTabSz="1219170">
              <a:buClr>
                <a:srgbClr val="000000"/>
              </a:buClr>
            </a:pPr>
            <a:r>
              <a:rPr lang="pt-BR" sz="1867" b="1" kern="0" dirty="0">
                <a:solidFill>
                  <a:srgbClr val="001633"/>
                </a:solidFill>
                <a:latin typeface="Franklin Gothic Book" panose="020B0503020102020204" pitchFamily="34" charset="0"/>
                <a:sym typeface="Arial"/>
              </a:rPr>
              <a:t>TV Aberta?</a:t>
            </a:r>
          </a:p>
        </p:txBody>
      </p:sp>
    </p:spTree>
    <p:extLst>
      <p:ext uri="{BB962C8B-B14F-4D97-AF65-F5344CB8AC3E}">
        <p14:creationId xmlns:p14="http://schemas.microsoft.com/office/powerpoint/2010/main" val="2158934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4">
          <a:extLst>
            <a:ext uri="{FF2B5EF4-FFF2-40B4-BE49-F238E27FC236}">
              <a16:creationId xmlns:a16="http://schemas.microsoft.com/office/drawing/2014/main" id="{7DE6B6BC-89D2-DD1B-2E31-61C588F5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41E9F74-3B96-5BBD-F1F2-BC772CB5E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38" y="504856"/>
            <a:ext cx="11718325" cy="841290"/>
          </a:xfrm>
        </p:spPr>
        <p:txBody>
          <a:bodyPr wrap="square">
            <a:spAutoFit/>
          </a:bodyPr>
          <a:lstStyle/>
          <a:p>
            <a:r>
              <a:rPr lang="pt-BR" sz="4267" dirty="0">
                <a:solidFill>
                  <a:schemeClr val="tx2"/>
                </a:solidFill>
                <a:latin typeface="Franklin Gothic Book" panose="020B0503020102020204" pitchFamily="34" charset="0"/>
              </a:rPr>
              <a:t>ACESSO FÁCIL E DIRETO DA TV ABERTA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E8AB407C-7D90-1041-75D3-1F6491875C1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2601964" y="4619133"/>
            <a:ext cx="2383072" cy="158735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497250F-EE3D-65CC-D625-05A6D9FEA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0366" y="1805238"/>
            <a:ext cx="4786271" cy="2807495"/>
          </a:xfrm>
          <a:prstGeom prst="rect">
            <a:avLst/>
          </a:prstGeom>
        </p:spPr>
      </p:pic>
      <p:sp>
        <p:nvSpPr>
          <p:cNvPr id="15" name="Subtítulo 4">
            <a:extLst>
              <a:ext uri="{FF2B5EF4-FFF2-40B4-BE49-F238E27FC236}">
                <a16:creationId xmlns:a16="http://schemas.microsoft.com/office/drawing/2014/main" id="{24DC0A77-7C1C-1D81-DEAD-EE0F6A0B1AD4}"/>
              </a:ext>
            </a:extLst>
          </p:cNvPr>
          <p:cNvSpPr txBox="1">
            <a:spLocks/>
          </p:cNvSpPr>
          <p:nvPr/>
        </p:nvSpPr>
        <p:spPr>
          <a:xfrm>
            <a:off x="6424388" y="1805238"/>
            <a:ext cx="5209200" cy="307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380990" indent="-380990" algn="l" defTabSz="1219170">
              <a:spcAft>
                <a:spcPts val="1600"/>
              </a:spcAft>
              <a:buClr>
                <a:srgbClr val="FFAB40"/>
              </a:buClr>
              <a:buFont typeface="Arial" panose="020B0604020202020204" pitchFamily="34" charset="0"/>
              <a:buChar char="•"/>
            </a:pPr>
            <a:r>
              <a:rPr lang="pt-BR" sz="1867" kern="0" dirty="0">
                <a:solidFill>
                  <a:srgbClr val="FFAB40"/>
                </a:solidFill>
                <a:latin typeface="Gotham Book" panose="02000604040000020004" pitchFamily="50" charset="0"/>
              </a:rPr>
              <a:t>Destaque para o ícone da TV Aberta na tela inicial</a:t>
            </a:r>
          </a:p>
          <a:p>
            <a:pPr marL="380990" indent="-380990" algn="l" defTabSz="1219170">
              <a:spcAft>
                <a:spcPts val="1600"/>
              </a:spcAft>
              <a:buClr>
                <a:srgbClr val="FFAB40"/>
              </a:buClr>
              <a:buFont typeface="Arial" panose="020B0604020202020204" pitchFamily="34" charset="0"/>
              <a:buChar char="•"/>
            </a:pPr>
            <a:r>
              <a:rPr lang="pt-BR" sz="1867" kern="0" dirty="0">
                <a:solidFill>
                  <a:srgbClr val="FFAB40"/>
                </a:solidFill>
                <a:latin typeface="Gotham Book" panose="02000604040000020004" pitchFamily="50" charset="0"/>
              </a:rPr>
              <a:t>Botão DTV+ no controle remoto</a:t>
            </a:r>
          </a:p>
          <a:p>
            <a:pPr marL="380990" indent="-380990" algn="l" defTabSz="1219170">
              <a:spcAft>
                <a:spcPts val="1600"/>
              </a:spcAft>
              <a:buClr>
                <a:srgbClr val="FFAB40"/>
              </a:buClr>
              <a:buFont typeface="Arial" panose="020B0604020202020204" pitchFamily="34" charset="0"/>
              <a:buChar char="•"/>
            </a:pPr>
            <a:r>
              <a:rPr lang="pt-BR" sz="1867" kern="0" dirty="0">
                <a:solidFill>
                  <a:srgbClr val="FFAB40"/>
                </a:solidFill>
                <a:latin typeface="Gotham Book" panose="02000604040000020004" pitchFamily="50" charset="0"/>
              </a:rPr>
              <a:t>Antena de recepção indoor como acessório obrigatório</a:t>
            </a:r>
          </a:p>
          <a:p>
            <a:pPr marL="380990" indent="-380990" algn="l" defTabSz="1219170">
              <a:spcAft>
                <a:spcPts val="1600"/>
              </a:spcAft>
              <a:buClr>
                <a:srgbClr val="FFAB40"/>
              </a:buClr>
              <a:buFont typeface="Arial" panose="020B0604020202020204" pitchFamily="34" charset="0"/>
              <a:buChar char="•"/>
            </a:pPr>
            <a:r>
              <a:rPr lang="pt-BR" sz="1867" kern="0" dirty="0">
                <a:solidFill>
                  <a:srgbClr val="FFAB40"/>
                </a:solidFill>
                <a:latin typeface="Gotham Book" panose="02000604040000020004" pitchFamily="50" charset="0"/>
              </a:rPr>
              <a:t>Vedação à ocultação de ícones/canais do catálogo de app da TV aberta</a:t>
            </a:r>
          </a:p>
        </p:txBody>
      </p:sp>
    </p:spTree>
    <p:extLst>
      <p:ext uri="{BB962C8B-B14F-4D97-AF65-F5344CB8AC3E}">
        <p14:creationId xmlns:p14="http://schemas.microsoft.com/office/powerpoint/2010/main" val="1987558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32DF977-B99D-DE25-23E3-23E172F90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87AEE116-6A44-5073-7580-8AE3D91C5BC1}"/>
              </a:ext>
            </a:extLst>
          </p:cNvPr>
          <p:cNvSpPr/>
          <p:nvPr/>
        </p:nvSpPr>
        <p:spPr>
          <a:xfrm>
            <a:off x="-2" y="-3"/>
            <a:ext cx="322219" cy="21194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pt-BR" dirty="0">
              <a:solidFill>
                <a:prstClr val="white"/>
              </a:solidFill>
              <a:latin typeface="Franklin Gothic Book" panose="020B0503020102020204" pitchFamily="34" charset="0"/>
              <a:sym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10D1181-86D7-ACF9-7B66-8FDFD05DDBB4}"/>
              </a:ext>
            </a:extLst>
          </p:cNvPr>
          <p:cNvSpPr txBox="1"/>
          <p:nvPr/>
        </p:nvSpPr>
        <p:spPr>
          <a:xfrm>
            <a:off x="1034734" y="1714299"/>
            <a:ext cx="6387863" cy="20518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457189">
              <a:lnSpc>
                <a:spcPts val="8000"/>
              </a:lnSpc>
              <a:defRPr/>
            </a:pPr>
            <a:r>
              <a:rPr lang="pt-BR" sz="8000" dirty="0">
                <a:solidFill>
                  <a:prstClr val="white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Assimetrias Regulatórias </a:t>
            </a:r>
            <a:endParaRPr lang="pt-BR" sz="8000" dirty="0">
              <a:solidFill>
                <a:srgbClr val="E7E6E6"/>
              </a:solidFill>
              <a:latin typeface="Franklin Gothic Book" panose="020B0503020102020204" pitchFamily="34" charset="0"/>
              <a:cs typeface="Arial"/>
              <a:sym typeface="Arial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E5F74B9-378C-97DB-76E6-0594469491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113" y="-1"/>
            <a:ext cx="4056889" cy="609600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9AE0AB6-8F6C-AAFD-1D5D-8BFBCDADCF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113" y="6096000"/>
            <a:ext cx="4056889" cy="762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1AD46E93-13F6-1F17-57F6-8E77B148147C}"/>
              </a:ext>
            </a:extLst>
          </p:cNvPr>
          <p:cNvSpPr/>
          <p:nvPr/>
        </p:nvSpPr>
        <p:spPr>
          <a:xfrm>
            <a:off x="-2" y="4738552"/>
            <a:ext cx="322219" cy="2119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pt-BR" dirty="0">
              <a:solidFill>
                <a:prstClr val="white"/>
              </a:solidFill>
              <a:latin typeface="Franklin Gothic Book" panose="020B0503020102020204" pitchFamily="34" charset="0"/>
              <a:sym typeface="Arial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5F6AC00-A1A8-4AF7-9F67-AC1D5A4A4F8D}"/>
              </a:ext>
            </a:extLst>
          </p:cNvPr>
          <p:cNvSpPr/>
          <p:nvPr/>
        </p:nvSpPr>
        <p:spPr>
          <a:xfrm>
            <a:off x="0" y="2119448"/>
            <a:ext cx="322219" cy="2130840"/>
          </a:xfrm>
          <a:prstGeom prst="rect">
            <a:avLst/>
          </a:prstGeom>
          <a:solidFill>
            <a:srgbClr val="FFC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pt-BR" dirty="0">
              <a:solidFill>
                <a:prstClr val="white"/>
              </a:solidFill>
              <a:latin typeface="Franklin Gothic Book" panose="020B0503020102020204" pitchFamily="34" charset="0"/>
              <a:sym typeface="Arial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9C01492-FF5A-4406-89DF-51518A013E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35" y="6198553"/>
            <a:ext cx="1536324" cy="281299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F6D9BD27-2DB3-41B1-9A02-92B1346F32A5}"/>
              </a:ext>
            </a:extLst>
          </p:cNvPr>
          <p:cNvSpPr/>
          <p:nvPr/>
        </p:nvSpPr>
        <p:spPr>
          <a:xfrm>
            <a:off x="-2" y="-11395"/>
            <a:ext cx="322219" cy="2130844"/>
          </a:xfrm>
          <a:prstGeom prst="rect">
            <a:avLst/>
          </a:prstGeom>
          <a:solidFill>
            <a:srgbClr val="01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pt-BR" dirty="0">
              <a:solidFill>
                <a:prstClr val="white"/>
              </a:solidFill>
              <a:latin typeface="Franklin Gothic Book" panose="020B05030201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185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AF528-6D70-26A2-F0BF-245315A1C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16FAB1B0-E4CE-0EF5-78B6-20FC4C11C896}"/>
              </a:ext>
            </a:extLst>
          </p:cNvPr>
          <p:cNvSpPr/>
          <p:nvPr/>
        </p:nvSpPr>
        <p:spPr>
          <a:xfrm>
            <a:off x="-1" y="-3"/>
            <a:ext cx="322218" cy="21194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Franklin Gothic Book" panose="020B05030201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59A9391-ACBB-488A-C1B6-C976F0C01E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112" y="-2"/>
            <a:ext cx="4056889" cy="609600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A3FB79C-60FF-B54A-94EA-6B03FE7E0E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111" y="6096000"/>
            <a:ext cx="4056889" cy="762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08CD646E-B83C-57C1-9EFA-A4342CC3431D}"/>
              </a:ext>
            </a:extLst>
          </p:cNvPr>
          <p:cNvSpPr/>
          <p:nvPr/>
        </p:nvSpPr>
        <p:spPr>
          <a:xfrm>
            <a:off x="-1" y="4738551"/>
            <a:ext cx="322218" cy="2119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Franklin Gothic Book" panose="020B05030201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166EAA0-3718-4CB0-8D0D-694C3E95F849}"/>
              </a:ext>
            </a:extLst>
          </p:cNvPr>
          <p:cNvSpPr/>
          <p:nvPr/>
        </p:nvSpPr>
        <p:spPr>
          <a:xfrm>
            <a:off x="0" y="2119448"/>
            <a:ext cx="322218" cy="2130840"/>
          </a:xfrm>
          <a:prstGeom prst="rect">
            <a:avLst/>
          </a:prstGeom>
          <a:solidFill>
            <a:srgbClr val="FFC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Franklin Gothic Book" panose="020B05030201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373361D-E0D3-491C-84E9-A70D3F1B67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33" y="6198552"/>
            <a:ext cx="1536324" cy="281299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4E338E8D-BDC0-42EE-AE6C-49E6948C4AB0}"/>
              </a:ext>
            </a:extLst>
          </p:cNvPr>
          <p:cNvSpPr/>
          <p:nvPr/>
        </p:nvSpPr>
        <p:spPr>
          <a:xfrm>
            <a:off x="-1" y="-11396"/>
            <a:ext cx="322218" cy="2130844"/>
          </a:xfrm>
          <a:prstGeom prst="rect">
            <a:avLst/>
          </a:prstGeom>
          <a:solidFill>
            <a:srgbClr val="01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Franklin Gothic Book" panose="020B05030201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4148694-BF2F-4A42-9D13-A1075BB6C79A}"/>
              </a:ext>
            </a:extLst>
          </p:cNvPr>
          <p:cNvSpPr txBox="1"/>
          <p:nvPr/>
        </p:nvSpPr>
        <p:spPr>
          <a:xfrm>
            <a:off x="1034733" y="2179464"/>
            <a:ext cx="7100378" cy="10259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8000"/>
              </a:lnSpc>
              <a:defRPr/>
            </a:pPr>
            <a:r>
              <a:rPr lang="pt-BR" sz="8000" dirty="0"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Rádio </a:t>
            </a:r>
            <a:endParaRPr lang="pt-BR" sz="8000" dirty="0">
              <a:solidFill>
                <a:schemeClr val="tx2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753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A77533-5E13-EFED-7ECE-5A4260E7F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7B26938-FA29-1F50-8D3D-D7943E838074}"/>
              </a:ext>
            </a:extLst>
          </p:cNvPr>
          <p:cNvSpPr txBox="1"/>
          <p:nvPr/>
        </p:nvSpPr>
        <p:spPr>
          <a:xfrm>
            <a:off x="914829" y="1733782"/>
            <a:ext cx="1073631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189"/>
            <a:r>
              <a:rPr lang="pt-BR" sz="1600" b="1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  <a:sym typeface="Arial"/>
              </a:rPr>
              <a:t>DECISÃO DO STF (26.06.2025) – RESPONSABILIDADE DAS PLATAFORMAS DIGITAIS</a:t>
            </a:r>
          </a:p>
          <a:p>
            <a:pPr algn="just" defTabSz="457189"/>
            <a:endParaRPr lang="pt-BR" sz="1600" dirty="0">
              <a:solidFill>
                <a:prstClr val="white"/>
              </a:solidFill>
              <a:latin typeface="Franklin Gothic Book" panose="020B0503020102020204" pitchFamily="34" charset="0"/>
              <a:cs typeface="Arial"/>
              <a:sym typeface="Arial"/>
            </a:endParaRPr>
          </a:p>
          <a:p>
            <a:pPr algn="just" defTabSz="457189"/>
            <a:r>
              <a:rPr lang="pt-BR" sz="1600" dirty="0">
                <a:solidFill>
                  <a:prstClr val="white"/>
                </a:solidFill>
                <a:latin typeface="Franklin Gothic Book" panose="020B0503020102020204" pitchFamily="34" charset="0"/>
                <a:cs typeface="Arial"/>
                <a:sym typeface="Arial"/>
              </a:rPr>
              <a:t>Inconstitucionalidade parcial do artigo 19 do Marco Civil da Internet </a:t>
            </a:r>
          </a:p>
          <a:p>
            <a:pPr algn="just" defTabSz="457189"/>
            <a:endParaRPr lang="pt-BR" sz="1600" dirty="0">
              <a:solidFill>
                <a:prstClr val="white"/>
              </a:solidFill>
              <a:latin typeface="Franklin Gothic Book" panose="020B0503020102020204" pitchFamily="34" charset="0"/>
              <a:cs typeface="Arial"/>
              <a:sym typeface="Arial"/>
            </a:endParaRPr>
          </a:p>
          <a:p>
            <a:pPr algn="just" defTabSz="457189"/>
            <a:r>
              <a:rPr lang="pt-BR" sz="1600" dirty="0">
                <a:solidFill>
                  <a:prstClr val="white"/>
                </a:solidFill>
                <a:latin typeface="Franklin Gothic Book" panose="020B0503020102020204" pitchFamily="34" charset="0"/>
                <a:cs typeface="Arial"/>
                <a:sym typeface="Arial"/>
              </a:rPr>
              <a:t>Plataformas agora podem ser responsabilizadas </a:t>
            </a:r>
            <a:r>
              <a:rPr lang="pt-BR" sz="1600" u="sng" dirty="0">
                <a:solidFill>
                  <a:prstClr val="white"/>
                </a:solidFill>
                <a:latin typeface="Franklin Gothic Book" panose="020B0503020102020204" pitchFamily="34" charset="0"/>
                <a:cs typeface="Arial"/>
                <a:sym typeface="Arial"/>
              </a:rPr>
              <a:t>sem ordem judicial</a:t>
            </a:r>
            <a:r>
              <a:rPr lang="pt-BR" sz="1600" dirty="0">
                <a:solidFill>
                  <a:prstClr val="white"/>
                </a:solidFill>
                <a:latin typeface="Franklin Gothic Book" panose="020B0503020102020204" pitchFamily="34" charset="0"/>
                <a:cs typeface="Arial"/>
                <a:sym typeface="Arial"/>
              </a:rPr>
              <a:t> quando: </a:t>
            </a:r>
          </a:p>
          <a:p>
            <a:pPr algn="just" defTabSz="457189"/>
            <a:endParaRPr lang="pt-BR" sz="1600" dirty="0">
              <a:solidFill>
                <a:prstClr val="white"/>
              </a:solidFill>
              <a:latin typeface="Franklin Gothic Book" panose="020B0503020102020204" pitchFamily="34" charset="0"/>
              <a:cs typeface="Arial"/>
              <a:sym typeface="Arial"/>
            </a:endParaRPr>
          </a:p>
          <a:p>
            <a:pPr algn="just" defTabSz="457189"/>
            <a:r>
              <a:rPr lang="pt-BR" sz="1600" dirty="0">
                <a:solidFill>
                  <a:prstClr val="white"/>
                </a:solidFill>
                <a:latin typeface="Franklin Gothic Book" panose="020B0503020102020204" pitchFamily="34" charset="0"/>
                <a:cs typeface="Arial"/>
                <a:sym typeface="Arial"/>
              </a:rPr>
              <a:t>	(I) notificadas extrajudicialmente sobre conteúdos ilícitos e não removerem (presunção em caso de conteúdos ilícitos impulsionados pagos ou por meio de robôs) ou </a:t>
            </a:r>
          </a:p>
          <a:p>
            <a:pPr algn="just" defTabSz="457189"/>
            <a:endParaRPr lang="pt-BR" sz="1600" dirty="0">
              <a:solidFill>
                <a:prstClr val="white"/>
              </a:solidFill>
              <a:latin typeface="Franklin Gothic Book" panose="020B0503020102020204" pitchFamily="34" charset="0"/>
              <a:cs typeface="Arial"/>
              <a:sym typeface="Arial"/>
            </a:endParaRPr>
          </a:p>
          <a:p>
            <a:pPr algn="just" defTabSz="457189"/>
            <a:r>
              <a:rPr lang="pt-BR" sz="1600" dirty="0">
                <a:solidFill>
                  <a:prstClr val="white"/>
                </a:solidFill>
                <a:latin typeface="Franklin Gothic Book" panose="020B0503020102020204" pitchFamily="34" charset="0"/>
                <a:cs typeface="Arial"/>
                <a:sym typeface="Arial"/>
              </a:rPr>
              <a:t>	(II) em casos de circulação massiva de conteúdos graves, como terrorismo, pornografia infantil, discurso de ódio, crimes contra mulheres, atos antidemocráticos etc. (dever de cuidado e responsabilidade por falha sistêmica)</a:t>
            </a:r>
          </a:p>
          <a:p>
            <a:pPr algn="just" defTabSz="457189"/>
            <a:endParaRPr lang="pt-BR" sz="1600" dirty="0">
              <a:solidFill>
                <a:prstClr val="white"/>
              </a:solidFill>
              <a:latin typeface="Franklin Gothic Book" panose="020B0503020102020204" pitchFamily="34" charset="0"/>
              <a:cs typeface="Arial"/>
              <a:sym typeface="Arial"/>
            </a:endParaRPr>
          </a:p>
          <a:p>
            <a:pPr algn="just" defTabSz="457189"/>
            <a:endParaRPr lang="pt-BR" sz="1600" b="1" dirty="0">
              <a:solidFill>
                <a:prstClr val="white"/>
              </a:solidFill>
              <a:latin typeface="Franklin Gothic Book" panose="020B0503020102020204" pitchFamily="34" charset="0"/>
              <a:cs typeface="Arial"/>
              <a:sym typeface="Arial"/>
            </a:endParaRPr>
          </a:p>
          <a:p>
            <a:pPr defTabSz="457189">
              <a:defRPr sz="1800"/>
            </a:pPr>
            <a:r>
              <a:rPr lang="pt-BR" sz="1600" dirty="0">
                <a:solidFill>
                  <a:prstClr val="white"/>
                </a:solidFill>
                <a:latin typeface="Franklin Gothic Book" panose="020B0503020102020204" pitchFamily="34" charset="0"/>
                <a:cs typeface="Arial"/>
                <a:sym typeface="Arial"/>
              </a:rPr>
              <a:t>  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9E194B4-D1A2-4735-8A1C-9D174427F5A2}"/>
              </a:ext>
            </a:extLst>
          </p:cNvPr>
          <p:cNvSpPr/>
          <p:nvPr/>
        </p:nvSpPr>
        <p:spPr>
          <a:xfrm>
            <a:off x="0" y="2119448"/>
            <a:ext cx="322219" cy="2130840"/>
          </a:xfrm>
          <a:prstGeom prst="rect">
            <a:avLst/>
          </a:prstGeom>
          <a:solidFill>
            <a:srgbClr val="FFC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pt-BR" dirty="0">
              <a:solidFill>
                <a:prstClr val="white"/>
              </a:solidFill>
              <a:latin typeface="Franklin Gothic Book" panose="020B0503020102020204" pitchFamily="34" charset="0"/>
              <a:sym typeface="Arial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043A4D1B-E784-4E30-A7AC-457E8626EA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54" y="6195701"/>
            <a:ext cx="1536324" cy="281299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E660F0C8-7C0D-4884-B310-5164FF6F1ECA}"/>
              </a:ext>
            </a:extLst>
          </p:cNvPr>
          <p:cNvSpPr/>
          <p:nvPr/>
        </p:nvSpPr>
        <p:spPr>
          <a:xfrm>
            <a:off x="-2" y="-11395"/>
            <a:ext cx="322219" cy="2130844"/>
          </a:xfrm>
          <a:prstGeom prst="rect">
            <a:avLst/>
          </a:prstGeom>
          <a:solidFill>
            <a:srgbClr val="01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pt-BR" dirty="0">
              <a:solidFill>
                <a:prstClr val="white"/>
              </a:solidFill>
              <a:latin typeface="Franklin Gothic Book" panose="020B05030201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2732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8C824C-B6A0-55AD-5E73-E6AFBCBC4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5DFE3114-F3A8-1CD2-2D32-05336B625018}"/>
              </a:ext>
            </a:extLst>
          </p:cNvPr>
          <p:cNvSpPr/>
          <p:nvPr/>
        </p:nvSpPr>
        <p:spPr>
          <a:xfrm>
            <a:off x="-1" y="6242450"/>
            <a:ext cx="12192001" cy="615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pt-BR" dirty="0">
              <a:solidFill>
                <a:prstClr val="white"/>
              </a:solidFill>
              <a:latin typeface="Franklin Gothic Book" panose="020B0503020102020204" pitchFamily="34" charset="0"/>
              <a:sym typeface="Arial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51CEB69-C655-A07B-C249-7C6E7B48F7EE}"/>
              </a:ext>
            </a:extLst>
          </p:cNvPr>
          <p:cNvSpPr txBox="1"/>
          <p:nvPr/>
        </p:nvSpPr>
        <p:spPr>
          <a:xfrm>
            <a:off x="888950" y="1526748"/>
            <a:ext cx="10736319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189"/>
            <a:r>
              <a:rPr lang="pt-BR" sz="1600" b="1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  <a:sym typeface="Arial"/>
              </a:rPr>
              <a:t>ECA DIGITAL | LEI 15.211 (17.09.2025)</a:t>
            </a:r>
          </a:p>
          <a:p>
            <a:pPr algn="just" defTabSz="457189"/>
            <a:endParaRPr lang="pt-BR" sz="1600" dirty="0">
              <a:solidFill>
                <a:prstClr val="white"/>
              </a:solidFill>
              <a:latin typeface="Franklin Gothic Book" panose="020B0503020102020204" pitchFamily="34" charset="0"/>
              <a:cs typeface="Arial"/>
              <a:sym typeface="Arial"/>
            </a:endParaRPr>
          </a:p>
          <a:p>
            <a:pPr defTabSz="457189"/>
            <a:r>
              <a:rPr lang="pt-BR" sz="1600" dirty="0">
                <a:solidFill>
                  <a:prstClr val="white"/>
                </a:solidFill>
                <a:latin typeface="Franklin Gothic Book" panose="020B0503020102020204" pitchFamily="34" charset="0"/>
                <a:cs typeface="Arial"/>
                <a:sym typeface="Arial"/>
              </a:rPr>
              <a:t>Verificação de idade: plataformas devem confirmar a idade com métodos confiáveis.</a:t>
            </a:r>
          </a:p>
          <a:p>
            <a:pPr defTabSz="457189"/>
            <a:endParaRPr lang="pt-BR" sz="1600" dirty="0">
              <a:solidFill>
                <a:prstClr val="white"/>
              </a:solidFill>
              <a:latin typeface="Franklin Gothic Book" panose="020B0503020102020204" pitchFamily="34" charset="0"/>
              <a:cs typeface="Arial"/>
              <a:sym typeface="Arial"/>
            </a:endParaRPr>
          </a:p>
          <a:p>
            <a:pPr defTabSz="457189"/>
            <a:r>
              <a:rPr lang="pt-BR" sz="1600" dirty="0">
                <a:solidFill>
                  <a:prstClr val="white"/>
                </a:solidFill>
                <a:latin typeface="Franklin Gothic Book" panose="020B0503020102020204" pitchFamily="34" charset="0"/>
                <a:cs typeface="Arial"/>
                <a:sym typeface="Arial"/>
              </a:rPr>
              <a:t>Contas &lt;16 anos: só com responsável legal e ferramentas de supervisão.</a:t>
            </a:r>
          </a:p>
          <a:p>
            <a:pPr defTabSz="457189"/>
            <a:endParaRPr lang="pt-BR" sz="1600" dirty="0">
              <a:solidFill>
                <a:prstClr val="white"/>
              </a:solidFill>
              <a:latin typeface="Franklin Gothic Book" panose="020B0503020102020204" pitchFamily="34" charset="0"/>
              <a:cs typeface="Arial"/>
              <a:sym typeface="Arial"/>
            </a:endParaRPr>
          </a:p>
          <a:p>
            <a:pPr defTabSz="457189"/>
            <a:r>
              <a:rPr lang="pt-BR" sz="1600" dirty="0">
                <a:solidFill>
                  <a:prstClr val="white"/>
                </a:solidFill>
                <a:latin typeface="Franklin Gothic Book" panose="020B0503020102020204" pitchFamily="34" charset="0"/>
                <a:cs typeface="Arial"/>
                <a:sym typeface="Arial"/>
              </a:rPr>
              <a:t>Publicidade: proibido direcionar anúncios e usar perfilamento infantil. </a:t>
            </a:r>
          </a:p>
          <a:p>
            <a:pPr defTabSz="457189"/>
            <a:endParaRPr lang="pt-BR" sz="1600" dirty="0">
              <a:solidFill>
                <a:prstClr val="white"/>
              </a:solidFill>
              <a:latin typeface="Franklin Gothic Book" panose="020B0503020102020204" pitchFamily="34" charset="0"/>
              <a:cs typeface="Arial"/>
              <a:sym typeface="Arial"/>
            </a:endParaRPr>
          </a:p>
          <a:p>
            <a:pPr defTabSz="457189"/>
            <a:r>
              <a:rPr lang="pt-BR" sz="1600" dirty="0">
                <a:solidFill>
                  <a:prstClr val="white"/>
                </a:solidFill>
                <a:latin typeface="Franklin Gothic Book" panose="020B0503020102020204" pitchFamily="34" charset="0"/>
                <a:cs typeface="Arial"/>
                <a:sym typeface="Arial"/>
              </a:rPr>
              <a:t>Jogos/Apps: vedadas </a:t>
            </a:r>
            <a:r>
              <a:rPr lang="pt-BR" sz="1600" dirty="0" err="1">
                <a:solidFill>
                  <a:prstClr val="white"/>
                </a:solidFill>
                <a:latin typeface="Franklin Gothic Book" panose="020B0503020102020204" pitchFamily="34" charset="0"/>
                <a:cs typeface="Arial"/>
                <a:sym typeface="Arial"/>
              </a:rPr>
              <a:t>loot</a:t>
            </a:r>
            <a:r>
              <a:rPr lang="pt-BR" sz="1600" dirty="0">
                <a:solidFill>
                  <a:prstClr val="white"/>
                </a:solidFill>
                <a:latin typeface="Franklin Gothic Book" panose="020B0503020102020204" pitchFamily="34" charset="0"/>
                <a:cs typeface="Arial"/>
                <a:sym typeface="Arial"/>
              </a:rPr>
              <a:t> boxes e compras enganosas para menores.</a:t>
            </a:r>
          </a:p>
          <a:p>
            <a:pPr defTabSz="457189"/>
            <a:endParaRPr lang="pt-BR" sz="1600" dirty="0">
              <a:solidFill>
                <a:prstClr val="white"/>
              </a:solidFill>
              <a:latin typeface="Franklin Gothic Book" panose="020B0503020102020204" pitchFamily="34" charset="0"/>
              <a:cs typeface="Arial"/>
              <a:sym typeface="Arial"/>
            </a:endParaRPr>
          </a:p>
          <a:p>
            <a:pPr defTabSz="457189"/>
            <a:r>
              <a:rPr lang="pt-BR" sz="1600" dirty="0">
                <a:solidFill>
                  <a:prstClr val="white"/>
                </a:solidFill>
                <a:latin typeface="Franklin Gothic Book" panose="020B0503020102020204" pitchFamily="34" charset="0"/>
                <a:cs typeface="Arial"/>
                <a:sym typeface="Arial"/>
              </a:rPr>
              <a:t>Conteúdo ilegal: remoção imediata e aviso às autoridades.</a:t>
            </a:r>
          </a:p>
          <a:p>
            <a:pPr defTabSz="457189"/>
            <a:endParaRPr lang="pt-BR" sz="1600" dirty="0">
              <a:solidFill>
                <a:prstClr val="white"/>
              </a:solidFill>
              <a:latin typeface="Franklin Gothic Book" panose="020B0503020102020204" pitchFamily="34" charset="0"/>
              <a:cs typeface="Arial"/>
              <a:sym typeface="Arial"/>
            </a:endParaRPr>
          </a:p>
          <a:p>
            <a:pPr defTabSz="457189"/>
            <a:r>
              <a:rPr lang="pt-BR" sz="1600" dirty="0">
                <a:solidFill>
                  <a:prstClr val="white"/>
                </a:solidFill>
                <a:latin typeface="Franklin Gothic Book" panose="020B0503020102020204" pitchFamily="34" charset="0"/>
                <a:cs typeface="Arial"/>
                <a:sym typeface="Arial"/>
              </a:rPr>
              <a:t>Transparência: relatórios semestrais sobre denúncias e moderação</a:t>
            </a:r>
          </a:p>
          <a:p>
            <a:pPr defTabSz="457189"/>
            <a:endParaRPr lang="pt-BR" sz="1600" dirty="0">
              <a:solidFill>
                <a:prstClr val="white"/>
              </a:solidFill>
              <a:latin typeface="Franklin Gothic Book" panose="020B0503020102020204" pitchFamily="34" charset="0"/>
              <a:cs typeface="Arial"/>
              <a:sym typeface="Arial"/>
            </a:endParaRPr>
          </a:p>
          <a:p>
            <a:pPr defTabSz="457189"/>
            <a:r>
              <a:rPr lang="pt-BR" sz="1600" dirty="0">
                <a:solidFill>
                  <a:prstClr val="white"/>
                </a:solidFill>
                <a:latin typeface="Franklin Gothic Book" panose="020B0503020102020204" pitchFamily="34" charset="0"/>
                <a:cs typeface="Arial"/>
                <a:sym typeface="Arial"/>
              </a:rPr>
              <a:t>Autoridade reguladora: papel da ANPD (com natureza reguladora)</a:t>
            </a:r>
          </a:p>
          <a:p>
            <a:pPr algn="just" defTabSz="457189"/>
            <a:endParaRPr lang="pt-BR" sz="1600" b="1" dirty="0">
              <a:solidFill>
                <a:prstClr val="white"/>
              </a:solidFill>
              <a:latin typeface="Franklin Gothic Book" panose="020B0503020102020204" pitchFamily="34" charset="0"/>
              <a:cs typeface="Arial"/>
              <a:sym typeface="Arial"/>
            </a:endParaRPr>
          </a:p>
          <a:p>
            <a:pPr defTabSz="457189">
              <a:defRPr sz="1800"/>
            </a:pPr>
            <a:r>
              <a:rPr lang="pt-BR" sz="1600" dirty="0">
                <a:solidFill>
                  <a:prstClr val="white"/>
                </a:solidFill>
                <a:latin typeface="Franklin Gothic Book" panose="020B0503020102020204" pitchFamily="34" charset="0"/>
                <a:cs typeface="Arial"/>
                <a:sym typeface="Arial"/>
              </a:rPr>
              <a:t> 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6079DC8-80AC-4D7F-8B15-49E9A75045B2}"/>
              </a:ext>
            </a:extLst>
          </p:cNvPr>
          <p:cNvSpPr/>
          <p:nvPr/>
        </p:nvSpPr>
        <p:spPr>
          <a:xfrm>
            <a:off x="0" y="2119448"/>
            <a:ext cx="322219" cy="2130840"/>
          </a:xfrm>
          <a:prstGeom prst="rect">
            <a:avLst/>
          </a:prstGeom>
          <a:solidFill>
            <a:srgbClr val="FFC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pt-BR" dirty="0">
              <a:solidFill>
                <a:prstClr val="white"/>
              </a:solidFill>
              <a:latin typeface="Franklin Gothic Book" panose="020B0503020102020204" pitchFamily="34" charset="0"/>
              <a:sym typeface="Arial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27248B0-72AC-494D-B8A6-78383F2257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54" y="6195701"/>
            <a:ext cx="1536324" cy="281299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2515D24-81C6-4822-8BEA-7E2183000C88}"/>
              </a:ext>
            </a:extLst>
          </p:cNvPr>
          <p:cNvSpPr/>
          <p:nvPr/>
        </p:nvSpPr>
        <p:spPr>
          <a:xfrm>
            <a:off x="-2" y="-11395"/>
            <a:ext cx="322219" cy="2130844"/>
          </a:xfrm>
          <a:prstGeom prst="rect">
            <a:avLst/>
          </a:prstGeom>
          <a:solidFill>
            <a:srgbClr val="01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pt-BR" dirty="0">
              <a:solidFill>
                <a:prstClr val="white"/>
              </a:solidFill>
              <a:latin typeface="Franklin Gothic Book" panose="020B05030201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9387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914DC3-0DF5-275A-350E-375919C59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2760FB50-CE46-2F97-38FD-84BAF320A465}"/>
              </a:ext>
            </a:extLst>
          </p:cNvPr>
          <p:cNvSpPr/>
          <p:nvPr/>
        </p:nvSpPr>
        <p:spPr>
          <a:xfrm>
            <a:off x="6095998" y="2334675"/>
            <a:ext cx="5003321" cy="615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>
                <a:latin typeface="Franklin Gothic Book" panose="020B0503020102020204" pitchFamily="34" charset="0"/>
              </a:rPr>
              <a:t>Cenário mundial:</a:t>
            </a:r>
            <a:r>
              <a:rPr lang="pt-BR" dirty="0">
                <a:latin typeface="Franklin Gothic Book" panose="020B0503020102020204" pitchFamily="34" charset="0"/>
              </a:rPr>
              <a:t> 16 ações judiciais e 33 acordos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5CFF83B-BF77-0F67-EA1F-FB45FE844C47}"/>
              </a:ext>
            </a:extLst>
          </p:cNvPr>
          <p:cNvSpPr/>
          <p:nvPr/>
        </p:nvSpPr>
        <p:spPr>
          <a:xfrm>
            <a:off x="-3" y="-2"/>
            <a:ext cx="12192003" cy="1526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pt-BR" dirty="0">
              <a:solidFill>
                <a:prstClr val="white"/>
              </a:solidFill>
              <a:latin typeface="Franklin Gothic Book" panose="020B0503020102020204" pitchFamily="34" charset="0"/>
              <a:sym typeface="Arial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9122333-100B-2073-FF73-246F26623844}"/>
              </a:ext>
            </a:extLst>
          </p:cNvPr>
          <p:cNvSpPr txBox="1"/>
          <p:nvPr/>
        </p:nvSpPr>
        <p:spPr>
          <a:xfrm>
            <a:off x="647410" y="349733"/>
            <a:ext cx="1073631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>
              <a:defRPr sz="1800"/>
            </a:pPr>
            <a:r>
              <a:rPr lang="pt-BR" sz="1600" b="1" dirty="0">
                <a:solidFill>
                  <a:srgbClr val="FFC000"/>
                </a:solidFill>
                <a:latin typeface="Franklin Gothic Book" panose="020B0503020102020204" pitchFamily="34" charset="0"/>
                <a:cs typeface="Arial"/>
                <a:sym typeface="Arial"/>
              </a:rPr>
              <a:t>PL DE INTELIGÊNCIA ARTIFICIAL (PL 2338/23)</a:t>
            </a:r>
          </a:p>
          <a:p>
            <a:pPr defTabSz="457189">
              <a:defRPr sz="1800"/>
            </a:pPr>
            <a:endParaRPr lang="pt-BR" sz="1600" dirty="0">
              <a:solidFill>
                <a:prstClr val="white"/>
              </a:solidFill>
              <a:latin typeface="Franklin Gothic Book" panose="020B0503020102020204" pitchFamily="34" charset="0"/>
              <a:cs typeface="Arial"/>
              <a:sym typeface="Arial"/>
            </a:endParaRPr>
          </a:p>
          <a:p>
            <a:pPr defTabSz="457189"/>
            <a:r>
              <a:rPr lang="pt-BR" sz="1600" dirty="0">
                <a:solidFill>
                  <a:prstClr val="white"/>
                </a:solidFill>
                <a:latin typeface="Franklin Gothic Book" panose="020B0503020102020204" pitchFamily="34" charset="0"/>
                <a:cs typeface="Arial"/>
                <a:sym typeface="Arial"/>
              </a:rPr>
              <a:t>Remuneração a autores quando obras forem usadas para treinar IA (Exceção: uso acadêmico/científico sem fins comerciais).</a:t>
            </a:r>
          </a:p>
          <a:p>
            <a:pPr defTabSz="457189"/>
            <a:endParaRPr lang="pt-BR" sz="1600" dirty="0">
              <a:solidFill>
                <a:prstClr val="white"/>
              </a:solidFill>
              <a:latin typeface="Franklin Gothic Book" panose="020B0503020102020204" pitchFamily="34" charset="0"/>
              <a:cs typeface="Arial"/>
              <a:sym typeface="Arial"/>
            </a:endParaRPr>
          </a:p>
          <a:p>
            <a:pPr defTabSz="457189"/>
            <a:r>
              <a:rPr lang="pt-BR" sz="1600" dirty="0">
                <a:solidFill>
                  <a:prstClr val="white"/>
                </a:solidFill>
                <a:latin typeface="Franklin Gothic Book" panose="020B0503020102020204" pitchFamily="34" charset="0"/>
                <a:cs typeface="Arial"/>
                <a:sym typeface="Arial"/>
              </a:rPr>
              <a:t>Autores podem proibir uso de suas obras (</a:t>
            </a:r>
            <a:r>
              <a:rPr lang="pt-BR" sz="1600" dirty="0" err="1">
                <a:solidFill>
                  <a:prstClr val="white"/>
                </a:solidFill>
                <a:latin typeface="Franklin Gothic Book" panose="020B0503020102020204" pitchFamily="34" charset="0"/>
                <a:cs typeface="Arial"/>
                <a:sym typeface="Arial"/>
              </a:rPr>
              <a:t>opt-out</a:t>
            </a:r>
            <a:r>
              <a:rPr lang="pt-BR" sz="1600" dirty="0">
                <a:solidFill>
                  <a:prstClr val="white"/>
                </a:solidFill>
                <a:latin typeface="Franklin Gothic Book" panose="020B0503020102020204" pitchFamily="34" charset="0"/>
                <a:cs typeface="Arial"/>
                <a:sym typeface="Arial"/>
              </a:rPr>
              <a:t>).</a:t>
            </a:r>
          </a:p>
          <a:p>
            <a:pPr defTabSz="457189"/>
            <a:endParaRPr lang="pt-BR" sz="1600" dirty="0">
              <a:solidFill>
                <a:prstClr val="white"/>
              </a:solidFill>
              <a:latin typeface="Franklin Gothic Book" panose="020B0503020102020204" pitchFamily="34" charset="0"/>
              <a:cs typeface="Arial"/>
              <a:sym typeface="Arial"/>
            </a:endParaRPr>
          </a:p>
          <a:p>
            <a:pPr defTabSz="457189"/>
            <a:r>
              <a:rPr lang="pt-BR" sz="1600" dirty="0">
                <a:solidFill>
                  <a:prstClr val="white"/>
                </a:solidFill>
                <a:latin typeface="Franklin Gothic Book" panose="020B0503020102020204" pitchFamily="34" charset="0"/>
                <a:cs typeface="Arial"/>
                <a:sym typeface="Arial"/>
              </a:rPr>
              <a:t>Prevê licenciamento individual ou gestão coletiva de direitos autorais.  </a:t>
            </a:r>
          </a:p>
          <a:p>
            <a:pPr defTabSz="457189"/>
            <a:endParaRPr lang="pt-BR" sz="1600" dirty="0">
              <a:solidFill>
                <a:prstClr val="white"/>
              </a:solidFill>
              <a:latin typeface="Franklin Gothic Book" panose="020B0503020102020204" pitchFamily="34" charset="0"/>
              <a:cs typeface="Arial"/>
              <a:sym typeface="Arial"/>
            </a:endParaRPr>
          </a:p>
          <a:p>
            <a:pPr defTabSz="457189"/>
            <a:endParaRPr lang="pt-BR" sz="1600" dirty="0">
              <a:solidFill>
                <a:prstClr val="white"/>
              </a:solidFill>
              <a:latin typeface="Franklin Gothic Book" panose="020B0503020102020204" pitchFamily="34" charset="0"/>
              <a:cs typeface="Arial"/>
              <a:sym typeface="Arial"/>
            </a:endParaRPr>
          </a:p>
          <a:p>
            <a:pPr defTabSz="457189"/>
            <a:endParaRPr lang="pt-BR" sz="1600" dirty="0">
              <a:solidFill>
                <a:prstClr val="white"/>
              </a:solidFill>
              <a:latin typeface="Franklin Gothic Book" panose="020B0503020102020204" pitchFamily="34" charset="0"/>
              <a:cs typeface="Arial"/>
              <a:sym typeface="Arial"/>
            </a:endParaRPr>
          </a:p>
          <a:p>
            <a:pPr defTabSz="457189"/>
            <a:endParaRPr lang="pt-BR" sz="1600" dirty="0">
              <a:solidFill>
                <a:prstClr val="white"/>
              </a:solidFill>
              <a:latin typeface="Franklin Gothic Book" panose="020B0503020102020204" pitchFamily="34" charset="0"/>
              <a:cs typeface="Arial"/>
              <a:sym typeface="Arial"/>
            </a:endParaRPr>
          </a:p>
          <a:p>
            <a:pPr defTabSz="457189"/>
            <a:endParaRPr lang="pt-BR" sz="1600" dirty="0">
              <a:solidFill>
                <a:prstClr val="white"/>
              </a:solidFill>
              <a:latin typeface="Franklin Gothic Book" panose="020B0503020102020204" pitchFamily="34" charset="0"/>
              <a:cs typeface="Arial"/>
              <a:sym typeface="Arial"/>
            </a:endParaRPr>
          </a:p>
          <a:p>
            <a:pPr defTabSz="457189"/>
            <a:endParaRPr lang="pt-BR" sz="1600" dirty="0">
              <a:solidFill>
                <a:prstClr val="white"/>
              </a:solidFill>
              <a:latin typeface="Franklin Gothic Book" panose="020B0503020102020204" pitchFamily="34" charset="0"/>
              <a:cs typeface="Arial"/>
              <a:sym typeface="Arial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F8E34F-7A3F-452E-AD4F-53538C8BE305}"/>
              </a:ext>
            </a:extLst>
          </p:cNvPr>
          <p:cNvSpPr/>
          <p:nvPr/>
        </p:nvSpPr>
        <p:spPr>
          <a:xfrm>
            <a:off x="0" y="2119448"/>
            <a:ext cx="322219" cy="2130840"/>
          </a:xfrm>
          <a:prstGeom prst="rect">
            <a:avLst/>
          </a:prstGeom>
          <a:solidFill>
            <a:srgbClr val="FFC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pt-BR" dirty="0">
              <a:solidFill>
                <a:prstClr val="white"/>
              </a:solidFill>
              <a:latin typeface="Franklin Gothic Book" panose="020B0503020102020204" pitchFamily="34" charset="0"/>
              <a:sym typeface="Arial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A0261D8-B96F-45C6-9ABD-F1A369C8FF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54" y="6195701"/>
            <a:ext cx="1536324" cy="281299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DD991849-5559-4A46-9ECB-5BDAD19C3C0B}"/>
              </a:ext>
            </a:extLst>
          </p:cNvPr>
          <p:cNvSpPr/>
          <p:nvPr/>
        </p:nvSpPr>
        <p:spPr>
          <a:xfrm>
            <a:off x="-2" y="-11395"/>
            <a:ext cx="322219" cy="2130844"/>
          </a:xfrm>
          <a:prstGeom prst="rect">
            <a:avLst/>
          </a:prstGeom>
          <a:solidFill>
            <a:srgbClr val="01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pt-BR" dirty="0">
              <a:solidFill>
                <a:prstClr val="white"/>
              </a:solidFill>
              <a:latin typeface="Franklin Gothic Book" panose="020B0503020102020204" pitchFamily="34" charset="0"/>
              <a:sym typeface="Arial"/>
            </a:endParaRPr>
          </a:p>
        </p:txBody>
      </p:sp>
      <p:pic>
        <p:nvPicPr>
          <p:cNvPr id="2" name="Imagem 1" descr="Diagrama&#10;&#10;O conteúdo gerado por IA pode estar incorreto.">
            <a:extLst>
              <a:ext uri="{FF2B5EF4-FFF2-40B4-BE49-F238E27FC236}">
                <a16:creationId xmlns:a16="http://schemas.microsoft.com/office/drawing/2014/main" id="{343E29E9-3762-93E2-A914-6EE54DDAF7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7410" y="2690840"/>
            <a:ext cx="4752726" cy="3817427"/>
          </a:xfrm>
          <a:prstGeom prst="rect">
            <a:avLst/>
          </a:prstGeom>
        </p:spPr>
      </p:pic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DFC7D707-8D6E-A86B-C1B3-677CE5965199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327" y="2777706"/>
            <a:ext cx="5362586" cy="334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49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7391975-B0C6-C669-8CF1-0D4AC05CF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E3DC4FE7-722D-523F-E4D6-62335282ACDF}"/>
              </a:ext>
            </a:extLst>
          </p:cNvPr>
          <p:cNvSpPr/>
          <p:nvPr/>
        </p:nvSpPr>
        <p:spPr>
          <a:xfrm>
            <a:off x="-1" y="-3"/>
            <a:ext cx="322218" cy="21194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Franklin Gothic Book" panose="020B05030201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12AF35-33A3-57F1-7F1A-F4548066FD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112" y="-2"/>
            <a:ext cx="4056889" cy="609600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3135C1E-EFE4-7ECD-C467-2B258F18D8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111" y="6096000"/>
            <a:ext cx="4056889" cy="762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591F520C-F8E4-9837-2BD5-BB3A63E1907A}"/>
              </a:ext>
            </a:extLst>
          </p:cNvPr>
          <p:cNvSpPr/>
          <p:nvPr/>
        </p:nvSpPr>
        <p:spPr>
          <a:xfrm>
            <a:off x="-1" y="4738551"/>
            <a:ext cx="322218" cy="2119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Franklin Gothic Book" panose="020B05030201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F601590-FA3F-44ED-B0BD-CA19D61994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35" y="5343473"/>
            <a:ext cx="3053110" cy="55902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B0B1859-D798-4339-BD9F-FEC6D66C4446}"/>
              </a:ext>
            </a:extLst>
          </p:cNvPr>
          <p:cNvSpPr txBox="1"/>
          <p:nvPr/>
        </p:nvSpPr>
        <p:spPr>
          <a:xfrm>
            <a:off x="1937635" y="2540461"/>
            <a:ext cx="5399598" cy="1288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600"/>
              </a:lnSpc>
            </a:pPr>
            <a:r>
              <a:rPr lang="pt-BR" sz="9600" dirty="0">
                <a:latin typeface="Bebas Neue" panose="020B0606020202050201" pitchFamily="34" charset="0"/>
              </a:rPr>
              <a:t>Obrigado!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9D7B6E7-C067-4F2A-A57D-B12B90F5F94A}"/>
              </a:ext>
            </a:extLst>
          </p:cNvPr>
          <p:cNvSpPr/>
          <p:nvPr/>
        </p:nvSpPr>
        <p:spPr>
          <a:xfrm>
            <a:off x="0" y="2119448"/>
            <a:ext cx="322218" cy="2130840"/>
          </a:xfrm>
          <a:prstGeom prst="rect">
            <a:avLst/>
          </a:prstGeom>
          <a:solidFill>
            <a:srgbClr val="FFC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Franklin Gothic Book" panose="020B05030201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662B420-4DA2-4A0F-950D-6170AA01D587}"/>
              </a:ext>
            </a:extLst>
          </p:cNvPr>
          <p:cNvSpPr/>
          <p:nvPr/>
        </p:nvSpPr>
        <p:spPr>
          <a:xfrm>
            <a:off x="-1" y="-11396"/>
            <a:ext cx="322218" cy="2130844"/>
          </a:xfrm>
          <a:prstGeom prst="rect">
            <a:avLst/>
          </a:prstGeom>
          <a:solidFill>
            <a:srgbClr val="01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33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A1F8877-9EFF-4077-A8C5-44B04AC6BEFC}"/>
              </a:ext>
            </a:extLst>
          </p:cNvPr>
          <p:cNvSpPr txBox="1">
            <a:spLocks/>
          </p:cNvSpPr>
          <p:nvPr/>
        </p:nvSpPr>
        <p:spPr>
          <a:xfrm>
            <a:off x="524784" y="248038"/>
            <a:ext cx="8488983" cy="1159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pt-BR" sz="4000" dirty="0">
                <a:solidFill>
                  <a:schemeClr val="accent4"/>
                </a:solidFill>
                <a:latin typeface="Franklin Gothic Book" panose="020B0503020102020204" pitchFamily="34" charset="0"/>
              </a:rPr>
              <a:t>Evolução do Consumo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BE6F58A-F027-4CC8-B200-0191C092E447}"/>
              </a:ext>
            </a:extLst>
          </p:cNvPr>
          <p:cNvSpPr txBox="1">
            <a:spLocks/>
          </p:cNvSpPr>
          <p:nvPr/>
        </p:nvSpPr>
        <p:spPr>
          <a:xfrm>
            <a:off x="9390289" y="390832"/>
            <a:ext cx="2425189" cy="873612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pt-BR" sz="17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Fonte: Kantar IBOPE Media – Relatórios </a:t>
            </a:r>
            <a:r>
              <a:rPr lang="pt-BR" sz="1700" dirty="0" err="1">
                <a:solidFill>
                  <a:srgbClr val="FFFFFF"/>
                </a:solidFill>
                <a:latin typeface="Franklin Gothic Book" panose="020B0503020102020204" pitchFamily="34" charset="0"/>
              </a:rPr>
              <a:t>Inside</a:t>
            </a:r>
            <a:r>
              <a:rPr lang="pt-BR" sz="17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 </a:t>
            </a:r>
            <a:r>
              <a:rPr lang="pt-BR" sz="1700" dirty="0" err="1">
                <a:solidFill>
                  <a:srgbClr val="FFFFFF"/>
                </a:solidFill>
                <a:latin typeface="Franklin Gothic Book" panose="020B0503020102020204" pitchFamily="34" charset="0"/>
              </a:rPr>
              <a:t>Audio</a:t>
            </a:r>
            <a:r>
              <a:rPr lang="pt-BR" sz="17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 2023, 2024 e 2025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B2C6740B-0E8A-494D-9B92-FB71DEB079E4}"/>
              </a:ext>
            </a:extLst>
          </p:cNvPr>
          <p:cNvGraphicFramePr>
            <a:graphicFrameLocks noGrp="1"/>
          </p:cNvGraphicFramePr>
          <p:nvPr/>
        </p:nvGraphicFramePr>
        <p:xfrm>
          <a:off x="1493875" y="1634413"/>
          <a:ext cx="8814691" cy="2235395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2388605">
                  <a:extLst>
                    <a:ext uri="{9D8B030D-6E8A-4147-A177-3AD203B41FA5}">
                      <a16:colId xmlns:a16="http://schemas.microsoft.com/office/drawing/2014/main" val="515219031"/>
                    </a:ext>
                  </a:extLst>
                </a:gridCol>
                <a:gridCol w="1348967">
                  <a:extLst>
                    <a:ext uri="{9D8B030D-6E8A-4147-A177-3AD203B41FA5}">
                      <a16:colId xmlns:a16="http://schemas.microsoft.com/office/drawing/2014/main" val="4212401751"/>
                    </a:ext>
                  </a:extLst>
                </a:gridCol>
                <a:gridCol w="1348967">
                  <a:extLst>
                    <a:ext uri="{9D8B030D-6E8A-4147-A177-3AD203B41FA5}">
                      <a16:colId xmlns:a16="http://schemas.microsoft.com/office/drawing/2014/main" val="1617461270"/>
                    </a:ext>
                  </a:extLst>
                </a:gridCol>
                <a:gridCol w="1348967">
                  <a:extLst>
                    <a:ext uri="{9D8B030D-6E8A-4147-A177-3AD203B41FA5}">
                      <a16:colId xmlns:a16="http://schemas.microsoft.com/office/drawing/2014/main" val="753851305"/>
                    </a:ext>
                  </a:extLst>
                </a:gridCol>
                <a:gridCol w="2379185">
                  <a:extLst>
                    <a:ext uri="{9D8B030D-6E8A-4147-A177-3AD203B41FA5}">
                      <a16:colId xmlns:a16="http://schemas.microsoft.com/office/drawing/2014/main" val="3140907672"/>
                    </a:ext>
                  </a:extLst>
                </a:gridCol>
              </a:tblGrid>
              <a:tr h="483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1" kern="100" cap="none" spc="0" dirty="0">
                          <a:solidFill>
                            <a:schemeClr val="accent4"/>
                          </a:solidFill>
                          <a:effectLst/>
                          <a:latin typeface="Franklin Gothic Book" panose="020B0503020102020204" pitchFamily="34" charset="0"/>
                        </a:rPr>
                        <a:t>Eixo</a:t>
                      </a:r>
                      <a:endParaRPr lang="pt-BR" sz="1600" b="1" kern="100" cap="none" spc="0" dirty="0">
                        <a:solidFill>
                          <a:schemeClr val="accent4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18612" marB="11861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rgbClr val="014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1" kern="100" cap="none" spc="0" dirty="0">
                          <a:solidFill>
                            <a:schemeClr val="accent4"/>
                          </a:solidFill>
                          <a:effectLst/>
                          <a:latin typeface="Franklin Gothic Book" panose="020B0503020102020204" pitchFamily="34" charset="0"/>
                        </a:rPr>
                        <a:t>2023</a:t>
                      </a:r>
                      <a:endParaRPr lang="pt-BR" sz="1600" b="1" kern="100" cap="none" spc="0" dirty="0">
                        <a:solidFill>
                          <a:schemeClr val="accent4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18612" marB="11861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rgbClr val="014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1" kern="100" cap="none" spc="0" dirty="0">
                          <a:solidFill>
                            <a:schemeClr val="accent4"/>
                          </a:solidFill>
                          <a:effectLst/>
                          <a:latin typeface="Franklin Gothic Book" panose="020B0503020102020204" pitchFamily="34" charset="0"/>
                        </a:rPr>
                        <a:t>2024</a:t>
                      </a:r>
                      <a:endParaRPr lang="pt-BR" sz="1600" b="1" kern="100" cap="none" spc="0" dirty="0">
                        <a:solidFill>
                          <a:schemeClr val="accent4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18612" marB="11861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rgbClr val="014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1" kern="100" cap="none" spc="0" dirty="0">
                          <a:solidFill>
                            <a:schemeClr val="accent4"/>
                          </a:solidFill>
                          <a:effectLst/>
                          <a:latin typeface="Franklin Gothic Book" panose="020B0503020102020204" pitchFamily="34" charset="0"/>
                        </a:rPr>
                        <a:t>2025</a:t>
                      </a:r>
                      <a:endParaRPr lang="pt-BR" sz="1600" b="1" kern="100" cap="none" spc="0" dirty="0">
                        <a:solidFill>
                          <a:schemeClr val="accent4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18612" marB="11861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rgbClr val="014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1" kern="100" cap="none" spc="0" dirty="0">
                          <a:solidFill>
                            <a:schemeClr val="accent4"/>
                          </a:solidFill>
                          <a:effectLst/>
                          <a:latin typeface="Franklin Gothic Book" panose="020B0503020102020204" pitchFamily="34" charset="0"/>
                        </a:rPr>
                        <a:t>Tendência</a:t>
                      </a:r>
                      <a:endParaRPr lang="pt-BR" sz="1600" b="1" kern="100" cap="none" spc="0" dirty="0">
                        <a:solidFill>
                          <a:schemeClr val="accent4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18612" marB="11861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rgbClr val="0147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704637"/>
                  </a:ext>
                </a:extLst>
              </a:tr>
              <a:tr h="507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1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Penetração total do áudio</a:t>
                      </a:r>
                      <a:endParaRPr lang="pt-BR" sz="1600" b="1" kern="100" cap="none" spc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90%</a:t>
                      </a:r>
                      <a:endParaRPr lang="pt-BR" sz="1600" kern="100" cap="none" spc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91%</a:t>
                      </a:r>
                      <a:endParaRPr lang="pt-BR" sz="1600" kern="100" cap="none" spc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92%</a:t>
                      </a:r>
                      <a:endParaRPr lang="pt-BR" sz="1600" kern="100" cap="none" spc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🔼 Crescimento</a:t>
                      </a:r>
                      <a:endParaRPr lang="pt-BR" sz="1600" kern="100" cap="none" spc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3670546"/>
                  </a:ext>
                </a:extLst>
              </a:tr>
              <a:tr h="347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1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Alcance do rádio</a:t>
                      </a:r>
                      <a:endParaRPr lang="pt-BR" sz="1600" b="1" kern="100" cap="none" spc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80%</a:t>
                      </a:r>
                      <a:endParaRPr lang="pt-BR" sz="1600" kern="100" cap="none" spc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  <a:endParaRPr lang="pt-BR" sz="1600" kern="100" cap="none" spc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  <a:endParaRPr lang="pt-BR" sz="1600" kern="100" cap="none" spc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➖ Estável</a:t>
                      </a:r>
                      <a:endParaRPr lang="pt-BR" sz="1600" kern="100" cap="none" spc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633143"/>
                  </a:ext>
                </a:extLst>
              </a:tr>
              <a:tr h="347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1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Tempo médio diário</a:t>
                      </a:r>
                      <a:endParaRPr lang="pt-BR" sz="1600" b="1" kern="100" cap="none" spc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3h55</a:t>
                      </a:r>
                      <a:endParaRPr lang="pt-BR" sz="1600" kern="100" cap="none" spc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3h55</a:t>
                      </a:r>
                      <a:endParaRPr lang="pt-BR" sz="1600" kern="100" cap="none" spc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3h47</a:t>
                      </a:r>
                      <a:endParaRPr lang="pt-BR" sz="1600" kern="100" cap="none" spc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🔽 Leve queda</a:t>
                      </a:r>
                      <a:endParaRPr lang="pt-BR" sz="1600" kern="100" cap="none" spc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541328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1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Atenção à publicidade</a:t>
                      </a:r>
                      <a:endParaRPr lang="pt-BR" sz="1600" b="1" kern="100" cap="none" spc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  <a:endParaRPr lang="pt-BR" sz="1600" kern="100" cap="none" spc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  <a:endParaRPr lang="pt-BR" sz="1600" kern="100" cap="none" spc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  <a:endParaRPr lang="pt-BR" sz="1600" kern="100" cap="none" spc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🔼 Melhora</a:t>
                      </a:r>
                      <a:endParaRPr lang="pt-BR" sz="1600" kern="100" cap="none" spc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098759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1EB57D8A-FDED-2D29-6BBE-C6673E50AE4B}"/>
              </a:ext>
            </a:extLst>
          </p:cNvPr>
          <p:cNvGraphicFramePr>
            <a:graphicFrameLocks noGrp="1"/>
          </p:cNvGraphicFramePr>
          <p:nvPr/>
        </p:nvGraphicFramePr>
        <p:xfrm>
          <a:off x="1493875" y="3919406"/>
          <a:ext cx="8814692" cy="2149939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2388606">
                  <a:extLst>
                    <a:ext uri="{9D8B030D-6E8A-4147-A177-3AD203B41FA5}">
                      <a16:colId xmlns:a16="http://schemas.microsoft.com/office/drawing/2014/main" val="515219031"/>
                    </a:ext>
                  </a:extLst>
                </a:gridCol>
                <a:gridCol w="1348967">
                  <a:extLst>
                    <a:ext uri="{9D8B030D-6E8A-4147-A177-3AD203B41FA5}">
                      <a16:colId xmlns:a16="http://schemas.microsoft.com/office/drawing/2014/main" val="4212401751"/>
                    </a:ext>
                  </a:extLst>
                </a:gridCol>
                <a:gridCol w="1348967">
                  <a:extLst>
                    <a:ext uri="{9D8B030D-6E8A-4147-A177-3AD203B41FA5}">
                      <a16:colId xmlns:a16="http://schemas.microsoft.com/office/drawing/2014/main" val="1617461270"/>
                    </a:ext>
                  </a:extLst>
                </a:gridCol>
                <a:gridCol w="1348967">
                  <a:extLst>
                    <a:ext uri="{9D8B030D-6E8A-4147-A177-3AD203B41FA5}">
                      <a16:colId xmlns:a16="http://schemas.microsoft.com/office/drawing/2014/main" val="753851305"/>
                    </a:ext>
                  </a:extLst>
                </a:gridCol>
                <a:gridCol w="2379185">
                  <a:extLst>
                    <a:ext uri="{9D8B030D-6E8A-4147-A177-3AD203B41FA5}">
                      <a16:colId xmlns:a16="http://schemas.microsoft.com/office/drawing/2014/main" val="3140907672"/>
                    </a:ext>
                  </a:extLst>
                </a:gridCol>
              </a:tblGrid>
              <a:tr h="485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1" kern="100" cap="none" spc="0" dirty="0">
                          <a:solidFill>
                            <a:schemeClr val="accent4"/>
                          </a:solidFill>
                          <a:effectLst/>
                          <a:latin typeface="Franklin Gothic Book" panose="020B05030201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Plataforma</a:t>
                      </a:r>
                    </a:p>
                  </a:txBody>
                  <a:tcPr marL="83029" marR="59306" marT="118612" marB="11861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rgbClr val="014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1" kern="100" cap="none" spc="0" dirty="0">
                          <a:solidFill>
                            <a:schemeClr val="accent4"/>
                          </a:solidFill>
                          <a:effectLst/>
                          <a:latin typeface="Franklin Gothic Book" panose="020B0503020102020204" pitchFamily="34" charset="0"/>
                        </a:rPr>
                        <a:t>2023</a:t>
                      </a:r>
                      <a:endParaRPr lang="pt-BR" sz="1600" b="1" kern="100" cap="none" spc="0" dirty="0">
                        <a:solidFill>
                          <a:schemeClr val="accent4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18612" marB="11861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rgbClr val="014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1" kern="100" cap="none" spc="0" dirty="0">
                          <a:solidFill>
                            <a:schemeClr val="accent4"/>
                          </a:solidFill>
                          <a:effectLst/>
                          <a:latin typeface="Franklin Gothic Book" panose="020B0503020102020204" pitchFamily="34" charset="0"/>
                        </a:rPr>
                        <a:t>2024</a:t>
                      </a:r>
                      <a:endParaRPr lang="pt-BR" sz="1600" b="1" kern="100" cap="none" spc="0" dirty="0">
                        <a:solidFill>
                          <a:schemeClr val="accent4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18612" marB="11861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rgbClr val="014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1" kern="100" cap="none" spc="0" dirty="0">
                          <a:solidFill>
                            <a:schemeClr val="accent4"/>
                          </a:solidFill>
                          <a:effectLst/>
                          <a:latin typeface="Franklin Gothic Book" panose="020B0503020102020204" pitchFamily="34" charset="0"/>
                        </a:rPr>
                        <a:t>2025</a:t>
                      </a:r>
                      <a:endParaRPr lang="pt-BR" sz="1600" b="1" kern="100" cap="none" spc="0" dirty="0">
                        <a:solidFill>
                          <a:schemeClr val="accent4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18612" marB="11861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rgbClr val="014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1" kern="100" cap="none" spc="0" dirty="0">
                          <a:solidFill>
                            <a:schemeClr val="accent4"/>
                          </a:solidFill>
                          <a:effectLst/>
                          <a:latin typeface="Franklin Gothic Book" panose="020B0503020102020204" pitchFamily="34" charset="0"/>
                        </a:rPr>
                        <a:t>Tendência</a:t>
                      </a:r>
                      <a:endParaRPr lang="pt-BR" sz="1600" b="1" kern="100" cap="none" spc="0" dirty="0">
                        <a:solidFill>
                          <a:schemeClr val="accent4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18612" marB="11861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rgbClr val="0147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704637"/>
                  </a:ext>
                </a:extLst>
              </a:tr>
              <a:tr h="482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1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AM/FM tradicional</a:t>
                      </a: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  <a:endParaRPr lang="pt-BR" sz="1600" kern="100" cap="none" spc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  <a:endParaRPr lang="pt-BR" sz="1600" kern="100" cap="none" spc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  <a:endParaRPr lang="pt-BR" sz="1600" kern="100" cap="none" spc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🔽Leve queda</a:t>
                      </a:r>
                      <a:endParaRPr lang="pt-BR" sz="1600" kern="100" cap="none" spc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3670546"/>
                  </a:ext>
                </a:extLst>
              </a:tr>
              <a:tr h="358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1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Youtube</a:t>
                      </a: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  <a:endParaRPr lang="pt-BR" sz="1600" kern="100" cap="none" spc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  <a:endParaRPr lang="pt-BR" sz="1600" kern="100" cap="none" spc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  <a:endParaRPr lang="pt-BR" sz="1600" kern="100" cap="none" spc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🔼 Melhora</a:t>
                      </a:r>
                      <a:endParaRPr lang="pt-BR" sz="1600" kern="100" cap="none" spc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633143"/>
                  </a:ext>
                </a:extLst>
              </a:tr>
              <a:tr h="358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1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App Emissora</a:t>
                      </a: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🔼 Melhora</a:t>
                      </a:r>
                      <a:endParaRPr lang="pt-BR" sz="1600" kern="100" cap="none" spc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541328"/>
                  </a:ext>
                </a:extLst>
              </a:tr>
              <a:tr h="397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1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Redes Sociais Emissora</a:t>
                      </a: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  <a:endParaRPr lang="pt-BR" sz="1600" kern="100" cap="none" spc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  <a:endParaRPr lang="pt-BR" sz="1600" kern="100" cap="none" spc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  <a:endParaRPr lang="pt-BR" sz="1600" kern="100" cap="none" spc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100" cap="none" spc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🔼 Melhora</a:t>
                      </a:r>
                      <a:endParaRPr lang="pt-BR" sz="1600" kern="100" cap="none" spc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9" marR="59306" marT="12355" marB="1186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098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734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7CEFD-37F5-B9FE-D4C8-37A2372D4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2A7DA12-0F71-6FC3-05BD-5FDE78B25971}"/>
              </a:ext>
            </a:extLst>
          </p:cNvPr>
          <p:cNvSpPr txBox="1">
            <a:spLocks/>
          </p:cNvSpPr>
          <p:nvPr/>
        </p:nvSpPr>
        <p:spPr>
          <a:xfrm>
            <a:off x="786041" y="306585"/>
            <a:ext cx="7719421" cy="84023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pt-BR" sz="5400" dirty="0">
                <a:latin typeface="Franklin Gothic Heavy" panose="020B0903020102020204" pitchFamily="34" charset="0"/>
              </a:rPr>
              <a:t>Investimentos</a:t>
            </a:r>
            <a:r>
              <a:rPr lang="pt-BR" sz="5400" dirty="0">
                <a:solidFill>
                  <a:schemeClr val="accent4"/>
                </a:solidFill>
                <a:latin typeface="Franklin Gothic Book" panose="020B0503020102020204" pitchFamily="34" charset="0"/>
              </a:rPr>
              <a:t> em Mídia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5B6588B-8240-67AC-8E4E-FF9054FE76C4}"/>
              </a:ext>
            </a:extLst>
          </p:cNvPr>
          <p:cNvSpPr txBox="1">
            <a:spLocks/>
          </p:cNvSpPr>
          <p:nvPr/>
        </p:nvSpPr>
        <p:spPr>
          <a:xfrm>
            <a:off x="10127169" y="4789714"/>
            <a:ext cx="1419812" cy="258532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pt-BR" sz="1200" dirty="0">
                <a:solidFill>
                  <a:schemeClr val="tx1">
                    <a:lumMod val="50000"/>
                  </a:schemeClr>
                </a:solidFill>
                <a:latin typeface="Franklin Gothic Book" panose="020B0503020102020204" pitchFamily="34" charset="0"/>
              </a:rPr>
              <a:t>Fonte: CENP Meios</a:t>
            </a: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B0C85F3E-E617-E78B-8A3A-515ED0CFF961}"/>
              </a:ext>
            </a:extLst>
          </p:cNvPr>
          <p:cNvGraphicFramePr>
            <a:graphicFrameLocks noGrp="1"/>
          </p:cNvGraphicFramePr>
          <p:nvPr/>
        </p:nvGraphicFramePr>
        <p:xfrm>
          <a:off x="1073423" y="1368705"/>
          <a:ext cx="10473557" cy="77114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490638">
                  <a:extLst>
                    <a:ext uri="{9D8B030D-6E8A-4147-A177-3AD203B41FA5}">
                      <a16:colId xmlns:a16="http://schemas.microsoft.com/office/drawing/2014/main" val="4239375492"/>
                    </a:ext>
                  </a:extLst>
                </a:gridCol>
                <a:gridCol w="3490638">
                  <a:extLst>
                    <a:ext uri="{9D8B030D-6E8A-4147-A177-3AD203B41FA5}">
                      <a16:colId xmlns:a16="http://schemas.microsoft.com/office/drawing/2014/main" val="1406677606"/>
                    </a:ext>
                  </a:extLst>
                </a:gridCol>
                <a:gridCol w="3492281">
                  <a:extLst>
                    <a:ext uri="{9D8B030D-6E8A-4147-A177-3AD203B41FA5}">
                      <a16:colId xmlns:a16="http://schemas.microsoft.com/office/drawing/2014/main" val="1494552518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0" kern="100" spc="300" dirty="0">
                          <a:solidFill>
                            <a:srgbClr val="FFC629"/>
                          </a:solidFill>
                          <a:effectLst/>
                          <a:latin typeface="Franklin Gothic Heavy" panose="020B0903020102020204" pitchFamily="34" charset="0"/>
                        </a:rPr>
                        <a:t>JAN – DEZ/2023</a:t>
                      </a:r>
                      <a:endParaRPr lang="pt-BR" sz="1600" b="0" kern="100" spc="300" dirty="0">
                        <a:solidFill>
                          <a:srgbClr val="FFC629"/>
                        </a:solidFill>
                        <a:effectLst/>
                        <a:latin typeface="Franklin Gothic Heavy" panose="020B09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43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0" kern="1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Valor Faturado²</a:t>
                      </a:r>
                      <a:endParaRPr lang="pt-BR" sz="1600" b="0" kern="1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0" kern="1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USD³ (000)</a:t>
                      </a:r>
                      <a:endParaRPr lang="pt-BR" sz="1600" b="0" kern="1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0" kern="10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Share</a:t>
                      </a:r>
                      <a:r>
                        <a:rPr lang="pt-BR" sz="1600" b="0" kern="1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(%)</a:t>
                      </a:r>
                      <a:endParaRPr lang="pt-BR" sz="1600" b="0" kern="1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871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0" kern="1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R$ </a:t>
                      </a:r>
                      <a:r>
                        <a:rPr lang="pt-BR" sz="1600" b="0" kern="100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975.872</a:t>
                      </a:r>
                      <a:endParaRPr lang="pt-BR" sz="1600" b="0" kern="100" dirty="0">
                        <a:solidFill>
                          <a:schemeClr val="tx1"/>
                        </a:solidFill>
                        <a:effectLst/>
                        <a:latin typeface="Franklin Gothic Heavy" panose="020B09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0" kern="1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$ </a:t>
                      </a:r>
                      <a:r>
                        <a:rPr lang="pt-BR" sz="1600" b="0" kern="100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196.132</a:t>
                      </a:r>
                      <a:endParaRPr lang="pt-BR" sz="1600" b="0" kern="100" dirty="0">
                        <a:solidFill>
                          <a:schemeClr val="tx1"/>
                        </a:solidFill>
                        <a:effectLst/>
                        <a:latin typeface="Franklin Gothic Heavy" panose="020B09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0" kern="100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4,2</a:t>
                      </a:r>
                      <a:r>
                        <a:rPr lang="pt-BR" sz="1600" b="0" kern="1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pt-BR" sz="1600" b="0" kern="1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53539"/>
                  </a:ext>
                </a:extLst>
              </a:tr>
            </a:tbl>
          </a:graphicData>
        </a:graphic>
      </p:graphicFrame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69A6CA60-F5F1-F6CF-5333-07B1DA81313B}"/>
              </a:ext>
            </a:extLst>
          </p:cNvPr>
          <p:cNvGraphicFramePr>
            <a:graphicFrameLocks noGrp="1"/>
          </p:cNvGraphicFramePr>
          <p:nvPr/>
        </p:nvGraphicFramePr>
        <p:xfrm>
          <a:off x="1073423" y="2411956"/>
          <a:ext cx="10473555" cy="79697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490637">
                  <a:extLst>
                    <a:ext uri="{9D8B030D-6E8A-4147-A177-3AD203B41FA5}">
                      <a16:colId xmlns:a16="http://schemas.microsoft.com/office/drawing/2014/main" val="1076082690"/>
                    </a:ext>
                  </a:extLst>
                </a:gridCol>
                <a:gridCol w="3490637">
                  <a:extLst>
                    <a:ext uri="{9D8B030D-6E8A-4147-A177-3AD203B41FA5}">
                      <a16:colId xmlns:a16="http://schemas.microsoft.com/office/drawing/2014/main" val="91556243"/>
                    </a:ext>
                  </a:extLst>
                </a:gridCol>
                <a:gridCol w="3492281">
                  <a:extLst>
                    <a:ext uri="{9D8B030D-6E8A-4147-A177-3AD203B41FA5}">
                      <a16:colId xmlns:a16="http://schemas.microsoft.com/office/drawing/2014/main" val="4275006192"/>
                    </a:ext>
                  </a:extLst>
                </a:gridCol>
              </a:tblGrid>
              <a:tr h="13062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0" kern="100" spc="300" dirty="0">
                          <a:solidFill>
                            <a:srgbClr val="FFC629"/>
                          </a:solidFill>
                          <a:effectLst/>
                          <a:latin typeface="Franklin Gothic Heavy" panose="020B0903020102020204" pitchFamily="34" charset="0"/>
                        </a:rPr>
                        <a:t>JAN – DEZ/2024</a:t>
                      </a:r>
                      <a:endParaRPr lang="pt-BR" sz="1600" b="0" kern="100" spc="300" dirty="0">
                        <a:solidFill>
                          <a:srgbClr val="FFC629"/>
                        </a:solidFill>
                        <a:effectLst/>
                        <a:latin typeface="Franklin Gothic Heavy" panose="020B09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822927"/>
                  </a:ext>
                </a:extLst>
              </a:tr>
              <a:tr h="282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0" kern="1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Valor Faturado²</a:t>
                      </a:r>
                      <a:endParaRPr lang="pt-BR" sz="1600" b="0" kern="1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0" kern="1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USD³ (000)</a:t>
                      </a:r>
                      <a:endParaRPr lang="pt-BR" sz="1600" b="0" kern="1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0" kern="10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Share</a:t>
                      </a:r>
                      <a:r>
                        <a:rPr lang="pt-BR" sz="1600" b="0" kern="1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(%)</a:t>
                      </a:r>
                      <a:endParaRPr lang="pt-BR" sz="1600" b="0" kern="1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701110"/>
                  </a:ext>
                </a:extLst>
              </a:tr>
              <a:tr h="130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0" kern="1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R$ </a:t>
                      </a:r>
                      <a:r>
                        <a:rPr lang="pt-BR" sz="1600" b="0" kern="100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1.046.852</a:t>
                      </a:r>
                      <a:endParaRPr lang="pt-BR" sz="1600" b="0" kern="100" dirty="0">
                        <a:solidFill>
                          <a:schemeClr val="tx1"/>
                        </a:solidFill>
                        <a:effectLst/>
                        <a:latin typeface="Franklin Gothic Heavy" panose="020B09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0" kern="1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$ </a:t>
                      </a:r>
                      <a:r>
                        <a:rPr lang="pt-BR" sz="1600" b="0" kern="100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192.160</a:t>
                      </a:r>
                      <a:endParaRPr lang="pt-BR" sz="1600" b="0" kern="100" dirty="0">
                        <a:solidFill>
                          <a:schemeClr val="tx1"/>
                        </a:solidFill>
                        <a:effectLst/>
                        <a:latin typeface="Franklin Gothic Heavy" panose="020B09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0" kern="100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4,0</a:t>
                      </a:r>
                      <a:r>
                        <a:rPr lang="pt-BR" sz="1600" b="0" kern="1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pt-BR" sz="1600" b="0" kern="1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59594"/>
                  </a:ext>
                </a:extLst>
              </a:tr>
            </a:tbl>
          </a:graphicData>
        </a:graphic>
      </p:graphicFrame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D6805043-BE31-E55E-5E1C-2E5F9520E075}"/>
              </a:ext>
            </a:extLst>
          </p:cNvPr>
          <p:cNvGraphicFramePr>
            <a:graphicFrameLocks noGrp="1"/>
          </p:cNvGraphicFramePr>
          <p:nvPr/>
        </p:nvGraphicFramePr>
        <p:xfrm>
          <a:off x="1073423" y="3473771"/>
          <a:ext cx="10473555" cy="77114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490637">
                  <a:extLst>
                    <a:ext uri="{9D8B030D-6E8A-4147-A177-3AD203B41FA5}">
                      <a16:colId xmlns:a16="http://schemas.microsoft.com/office/drawing/2014/main" val="1192850459"/>
                    </a:ext>
                  </a:extLst>
                </a:gridCol>
                <a:gridCol w="3490637">
                  <a:extLst>
                    <a:ext uri="{9D8B030D-6E8A-4147-A177-3AD203B41FA5}">
                      <a16:colId xmlns:a16="http://schemas.microsoft.com/office/drawing/2014/main" val="3251526700"/>
                    </a:ext>
                  </a:extLst>
                </a:gridCol>
                <a:gridCol w="3492281">
                  <a:extLst>
                    <a:ext uri="{9D8B030D-6E8A-4147-A177-3AD203B41FA5}">
                      <a16:colId xmlns:a16="http://schemas.microsoft.com/office/drawing/2014/main" val="262918791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0" kern="100" spc="300" dirty="0">
                          <a:solidFill>
                            <a:srgbClr val="FFC629"/>
                          </a:solidFill>
                          <a:effectLst/>
                          <a:latin typeface="Franklin Gothic Heavy" panose="020B0903020102020204" pitchFamily="34" charset="0"/>
                        </a:rPr>
                        <a:t>JAN – JUN/2025</a:t>
                      </a:r>
                      <a:endParaRPr lang="pt-BR" sz="1600" b="0" kern="100" spc="300" dirty="0">
                        <a:solidFill>
                          <a:srgbClr val="FFC629"/>
                        </a:solidFill>
                        <a:effectLst/>
                        <a:latin typeface="Franklin Gothic Heavy" panose="020B09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551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0" kern="1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Valor Faturado²</a:t>
                      </a:r>
                      <a:endParaRPr lang="pt-BR" sz="1600" b="0" kern="1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0" kern="1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USD³ (000)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0" kern="10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Share</a:t>
                      </a:r>
                      <a:r>
                        <a:rPr lang="pt-BR" sz="1600" b="0" kern="1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(%)</a:t>
                      </a:r>
                      <a:endParaRPr lang="pt-BR" sz="1600" b="0" kern="1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257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0" kern="1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R$ </a:t>
                      </a:r>
                      <a:r>
                        <a:rPr lang="pt-BR" sz="1600" b="0" kern="100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441.120</a:t>
                      </a:r>
                      <a:endParaRPr lang="pt-BR" sz="1600" b="0" kern="100" dirty="0">
                        <a:solidFill>
                          <a:schemeClr val="tx1"/>
                        </a:solidFill>
                        <a:effectLst/>
                        <a:latin typeface="Franklin Gothic Heavy" panose="020B09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0" kern="1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$ </a:t>
                      </a:r>
                      <a:r>
                        <a:rPr lang="pt-BR" sz="1600" b="0" kern="100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77.013</a:t>
                      </a:r>
                      <a:endParaRPr lang="pt-BR" sz="1600" b="0" kern="100" dirty="0">
                        <a:solidFill>
                          <a:schemeClr val="tx1"/>
                        </a:solidFill>
                        <a:effectLst/>
                        <a:latin typeface="Franklin Gothic Heavy" panose="020B09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0" kern="100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3,7</a:t>
                      </a:r>
                      <a:r>
                        <a:rPr lang="pt-BR" sz="1600" b="0" kern="1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  <a:endParaRPr lang="pt-BR" sz="1600" b="0" kern="1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438055"/>
                  </a:ext>
                </a:extLst>
              </a:tr>
            </a:tbl>
          </a:graphicData>
        </a:graphic>
      </p:graphicFrame>
      <p:sp>
        <p:nvSpPr>
          <p:cNvPr id="19" name="CaixaDeTexto 18">
            <a:extLst>
              <a:ext uri="{FF2B5EF4-FFF2-40B4-BE49-F238E27FC236}">
                <a16:creationId xmlns:a16="http://schemas.microsoft.com/office/drawing/2014/main" id="{3344E5BD-DAD4-EC60-78D1-0BE78D2E9D00}"/>
              </a:ext>
            </a:extLst>
          </p:cNvPr>
          <p:cNvSpPr txBox="1"/>
          <p:nvPr/>
        </p:nvSpPr>
        <p:spPr>
          <a:xfrm>
            <a:off x="1073423" y="4789714"/>
            <a:ext cx="8723720" cy="134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2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¹ </a:t>
            </a:r>
            <a:r>
              <a:rPr lang="pt-BR" sz="1200" kern="100" dirty="0">
                <a:solidFill>
                  <a:srgbClr val="FFC629"/>
                </a:solidFill>
                <a:effectLst/>
                <a:latin typeface="Franklin Gothic Heavy" panose="020B09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Investimento em Mídia</a:t>
            </a:r>
            <a:r>
              <a:rPr lang="pt-BR" sz="12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refere-se aos valores faturados, com base nos </a:t>
            </a:r>
            <a:r>
              <a:rPr lang="pt-BR" sz="12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PIs</a:t>
            </a:r>
            <a:r>
              <a:rPr lang="pt-BR" sz="12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2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² </a:t>
            </a:r>
            <a:r>
              <a:rPr lang="pt-BR" sz="1200" kern="100" dirty="0">
                <a:solidFill>
                  <a:srgbClr val="FFC629"/>
                </a:solidFill>
                <a:effectLst/>
                <a:latin typeface="Franklin Gothic Heavy" panose="020B09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Valor Faturado</a:t>
            </a:r>
            <a:r>
              <a:rPr lang="pt-BR" sz="12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é a remuneração do Veículo de Comunicação, resultado da diferença entre o “Valor Negociado*” e o “Desconto-Padrão**”.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2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³ Cotação do dólar comercial de venda do último dia de cada mês totalizado, fornecido pelo Banco Central, de forma que o painel anual deverá contemplar a soma dos valores em dólar das parciais.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1466789-1DE3-E7D2-8F68-7F747195816A}"/>
              </a:ext>
            </a:extLst>
          </p:cNvPr>
          <p:cNvSpPr/>
          <p:nvPr/>
        </p:nvSpPr>
        <p:spPr>
          <a:xfrm>
            <a:off x="0" y="2119448"/>
            <a:ext cx="322218" cy="2130840"/>
          </a:xfrm>
          <a:prstGeom prst="rect">
            <a:avLst/>
          </a:prstGeom>
          <a:solidFill>
            <a:srgbClr val="FFC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Franklin Gothic Book" panose="020B0503020102020204" pitchFamily="34" charset="0"/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7312D3E1-FE67-1580-7AEC-4544EBB4FA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53" y="6195701"/>
            <a:ext cx="1536324" cy="281299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A2CF37EC-45EA-228A-1D28-3F5CA66670D3}"/>
              </a:ext>
            </a:extLst>
          </p:cNvPr>
          <p:cNvSpPr/>
          <p:nvPr/>
        </p:nvSpPr>
        <p:spPr>
          <a:xfrm>
            <a:off x="-1" y="-11396"/>
            <a:ext cx="322218" cy="2130844"/>
          </a:xfrm>
          <a:prstGeom prst="rect">
            <a:avLst/>
          </a:prstGeom>
          <a:solidFill>
            <a:srgbClr val="01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52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836B8E7-0DDF-4749-9A51-0036521D24A0}"/>
              </a:ext>
            </a:extLst>
          </p:cNvPr>
          <p:cNvSpPr txBox="1">
            <a:spLocks/>
          </p:cNvSpPr>
          <p:nvPr/>
        </p:nvSpPr>
        <p:spPr>
          <a:xfrm>
            <a:off x="769384" y="301521"/>
            <a:ext cx="9421041" cy="840230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sz="5400" dirty="0" err="1">
                <a:latin typeface="Franklin Gothic Heavy" panose="020B0903020102020204" pitchFamily="34" charset="0"/>
              </a:rPr>
              <a:t>Evolução</a:t>
            </a:r>
            <a:r>
              <a:rPr lang="en-US" sz="5400" dirty="0">
                <a:latin typeface="Franklin Gothic Heavy" panose="020B0903020102020204" pitchFamily="34" charset="0"/>
              </a:rPr>
              <a:t> do </a:t>
            </a:r>
            <a:r>
              <a:rPr lang="en-US" sz="5400" dirty="0" err="1">
                <a:latin typeface="Franklin Gothic Heavy" panose="020B0903020102020204" pitchFamily="34" charset="0"/>
              </a:rPr>
              <a:t>Emprego</a:t>
            </a:r>
            <a:r>
              <a:rPr lang="en-US" sz="5400" dirty="0">
                <a:latin typeface="Franklin Gothic Heavy" panose="020B0903020102020204" pitchFamily="34" charset="0"/>
              </a:rPr>
              <a:t> </a:t>
            </a:r>
            <a:r>
              <a:rPr lang="en-US" sz="2800" dirty="0">
                <a:solidFill>
                  <a:schemeClr val="accent4"/>
                </a:solidFill>
                <a:latin typeface="Franklin Gothic Book" panose="020B0503020102020204" pitchFamily="34" charset="0"/>
              </a:rPr>
              <a:t>(2019–2024)</a:t>
            </a: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04313768-988F-4362-9066-C1FC337A47C1}"/>
              </a:ext>
            </a:extLst>
          </p:cNvPr>
          <p:cNvGraphicFramePr>
            <a:graphicFrameLocks noGrp="1"/>
          </p:cNvGraphicFramePr>
          <p:nvPr/>
        </p:nvGraphicFramePr>
        <p:xfrm>
          <a:off x="914876" y="1535583"/>
          <a:ext cx="2880000" cy="31104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14300942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825267048"/>
                    </a:ext>
                  </a:extLst>
                </a:gridCol>
              </a:tblGrid>
              <a:tr h="518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0" dirty="0">
                          <a:solidFill>
                            <a:srgbClr val="FFC629"/>
                          </a:solidFill>
                          <a:latin typeface="Franklin Gothic Heavy" panose="020B0903020102020204" pitchFamily="34" charset="0"/>
                        </a:rPr>
                        <a:t>Ano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7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600" b="0" dirty="0">
                          <a:solidFill>
                            <a:srgbClr val="FFC629"/>
                          </a:solidFill>
                          <a:latin typeface="Franklin Gothic Heavy" panose="020B0903020102020204" pitchFamily="34" charset="0"/>
                        </a:rPr>
                        <a:t>Emprego Total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7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54148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2019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30.802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72671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2020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28.440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49013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2021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28.107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08726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2022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28.895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43417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2023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28.270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91807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2024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27.648</a:t>
                      </a:r>
                    </a:p>
                  </a:txBody>
                  <a:tcPr marL="167640" marR="167640" marT="83820" marB="838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999554"/>
                  </a:ext>
                </a:extLst>
              </a:tr>
            </a:tbl>
          </a:graphicData>
        </a:graphic>
      </p:graphicFrame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85A69A2D-5011-4EA7-BA9C-CD017640ED28}"/>
              </a:ext>
            </a:extLst>
          </p:cNvPr>
          <p:cNvGraphicFramePr>
            <a:graphicFrameLocks noGrp="1"/>
          </p:cNvGraphicFramePr>
          <p:nvPr/>
        </p:nvGraphicFramePr>
        <p:xfrm>
          <a:off x="4565937" y="1535583"/>
          <a:ext cx="2880000" cy="309938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05955957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967276664"/>
                    </a:ext>
                  </a:extLst>
                </a:gridCol>
              </a:tblGrid>
              <a:tr h="51093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rgbClr val="FFC629"/>
                          </a:solidFill>
                          <a:latin typeface="Franklin Gothic Heavy" panose="020B0903020102020204" pitchFamily="34" charset="0"/>
                        </a:rPr>
                        <a:t>Ano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rgbClr val="FFC629"/>
                          </a:solidFill>
                          <a:latin typeface="Franklin Gothic Heavy" panose="020B0903020102020204" pitchFamily="34" charset="0"/>
                        </a:rPr>
                        <a:t>Emprego</a:t>
                      </a:r>
                    </a:p>
                    <a:p>
                      <a:pPr algn="ctr">
                        <a:buNone/>
                      </a:pPr>
                      <a:r>
                        <a:rPr lang="pt-BR" sz="1400" b="0" dirty="0">
                          <a:latin typeface="Franklin Gothic Book" panose="020B0503020102020204" pitchFamily="34" charset="0"/>
                        </a:rPr>
                        <a:t>(Simples Nacional)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534702"/>
                  </a:ext>
                </a:extLst>
              </a:tr>
              <a:tr h="4302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2019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15.153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756436"/>
                  </a:ext>
                </a:extLst>
              </a:tr>
              <a:tr h="4302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2020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14.182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00130"/>
                  </a:ext>
                </a:extLst>
              </a:tr>
              <a:tr h="4302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2021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14.019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501550"/>
                  </a:ext>
                </a:extLst>
              </a:tr>
              <a:tr h="4302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2022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14.808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332410"/>
                  </a:ext>
                </a:extLst>
              </a:tr>
              <a:tr h="4302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2023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14.252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75405"/>
                  </a:ext>
                </a:extLst>
              </a:tr>
              <a:tr h="4302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2024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14.030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132447"/>
                  </a:ext>
                </a:extLst>
              </a:tr>
            </a:tbl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4379AF95-2911-4B39-B87E-19FB89AE216F}"/>
              </a:ext>
            </a:extLst>
          </p:cNvPr>
          <p:cNvSpPr txBox="1"/>
          <p:nvPr/>
        </p:nvSpPr>
        <p:spPr>
          <a:xfrm>
            <a:off x="4778165" y="4908274"/>
            <a:ext cx="24555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1400" i="0" u="none" strike="noStrike" cap="none" normalizeH="0" baseline="0" dirty="0">
                <a:ln>
                  <a:noFill/>
                </a:ln>
                <a:solidFill>
                  <a:srgbClr val="FFC629"/>
                </a:solidFill>
                <a:effectLst/>
                <a:latin typeface="Franklin Gothic Heavy" panose="020B0903020102020204" pitchFamily="34" charset="0"/>
              </a:rPr>
              <a:t>Destaque: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leve recuperação em 2022, seguida de estabilidade.</a:t>
            </a:r>
          </a:p>
        </p:txBody>
      </p:sp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3261F618-D0EA-432D-983D-D3A51E63F616}"/>
              </a:ext>
            </a:extLst>
          </p:cNvPr>
          <p:cNvGraphicFramePr>
            <a:graphicFrameLocks noGrp="1"/>
          </p:cNvGraphicFramePr>
          <p:nvPr/>
        </p:nvGraphicFramePr>
        <p:xfrm>
          <a:off x="8216999" y="1535583"/>
          <a:ext cx="2880000" cy="311016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141803239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1160233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rgbClr val="FFC629"/>
                          </a:solidFill>
                          <a:latin typeface="Franklin Gothic Heavy" panose="020B0903020102020204" pitchFamily="34" charset="0"/>
                        </a:rPr>
                        <a:t>Ano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rgbClr val="FFC629"/>
                          </a:solidFill>
                          <a:latin typeface="Franklin Gothic Heavy" panose="020B0903020102020204" pitchFamily="34" charset="0"/>
                        </a:rPr>
                        <a:t>Emprego</a:t>
                      </a:r>
                    </a:p>
                    <a:p>
                      <a:pPr algn="ctr">
                        <a:buNone/>
                      </a:pPr>
                      <a:r>
                        <a:rPr lang="pt-BR" sz="1400" b="0" dirty="0">
                          <a:latin typeface="Franklin Gothic Book" panose="020B0503020102020204" pitchFamily="34" charset="0"/>
                        </a:rPr>
                        <a:t>(Não Simples)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29167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2019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15.649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62854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2020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14.258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12969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2021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14.088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72114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2022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14.087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35644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2023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14.018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82257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2024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Franklin Gothic Heavy" panose="020B0903020102020204" pitchFamily="34" charset="0"/>
                        </a:rPr>
                        <a:t>13.618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007154"/>
                  </a:ext>
                </a:extLst>
              </a:tr>
            </a:tbl>
          </a:graphicData>
        </a:graphic>
      </p:graphicFrame>
      <p:sp>
        <p:nvSpPr>
          <p:cNvPr id="21" name="CaixaDeTexto 20">
            <a:extLst>
              <a:ext uri="{FF2B5EF4-FFF2-40B4-BE49-F238E27FC236}">
                <a16:creationId xmlns:a16="http://schemas.microsoft.com/office/drawing/2014/main" id="{8A96C976-6D15-4C95-9CF7-E71F7775DFC0}"/>
              </a:ext>
            </a:extLst>
          </p:cNvPr>
          <p:cNvSpPr txBox="1"/>
          <p:nvPr/>
        </p:nvSpPr>
        <p:spPr>
          <a:xfrm>
            <a:off x="8399090" y="4908274"/>
            <a:ext cx="25158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1400" i="0" u="none" strike="noStrike" cap="none" normalizeH="0" baseline="0" dirty="0">
                <a:ln>
                  <a:noFill/>
                </a:ln>
                <a:solidFill>
                  <a:srgbClr val="FFC629"/>
                </a:solidFill>
                <a:effectLst/>
                <a:latin typeface="Franklin Gothic Heavy" panose="020B0903020102020204" pitchFamily="34" charset="0"/>
              </a:rPr>
              <a:t>Destaque</a:t>
            </a:r>
            <a:r>
              <a:rPr kumimoji="0" lang="pt-BR" altLang="pt-BR" sz="1400" i="0" u="none" strike="noStrike" cap="none" normalizeH="0" baseline="0" dirty="0">
                <a:ln>
                  <a:noFill/>
                </a:ln>
                <a:solidFill>
                  <a:srgbClr val="FFC629"/>
                </a:solidFill>
                <a:effectLst/>
                <a:latin typeface="Franklin Gothic Book" panose="020B0503020102020204" pitchFamily="34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redução contínua desde 2019</a:t>
            </a:r>
            <a:r>
              <a:rPr kumimoji="0" lang="pt-BR" altLang="pt-BR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6D4C3B26-A934-48A3-8AED-39B55844F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04" y="4908274"/>
            <a:ext cx="2455544" cy="2862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pt-BR" sz="1400" dirty="0">
                <a:latin typeface="Franklin Gothic Book" panose="020B0503020102020204" pitchFamily="34" charset="0"/>
              </a:rPr>
              <a:t>Q</a:t>
            </a:r>
            <a:r>
              <a:rPr kumimoji="0" lang="en-US" altLang="pt-BR" sz="1400" i="0" u="none" strike="noStrike" cap="none" normalizeH="0" baseline="0" dirty="0">
                <a:ln>
                  <a:noFill/>
                </a:ln>
                <a:effectLst/>
                <a:latin typeface="Franklin Gothic Book" panose="020B0503020102020204" pitchFamily="34" charset="0"/>
              </a:rPr>
              <a:t>ueda de 10,2% </a:t>
            </a:r>
            <a:r>
              <a:rPr kumimoji="0" lang="en-US" altLang="pt-BR" sz="1400" i="0" u="none" strike="noStrike" cap="none" normalizeH="0" baseline="0" dirty="0" err="1">
                <a:ln>
                  <a:noFill/>
                </a:ln>
                <a:effectLst/>
                <a:latin typeface="Franklin Gothic Book" panose="020B0503020102020204" pitchFamily="34" charset="0"/>
              </a:rPr>
              <a:t>desde</a:t>
            </a:r>
            <a:r>
              <a:rPr kumimoji="0" lang="en-US" altLang="pt-BR" sz="1400" i="0" u="none" strike="noStrike" cap="none" normalizeH="0" baseline="0" dirty="0">
                <a:ln>
                  <a:noFill/>
                </a:ln>
                <a:effectLst/>
                <a:latin typeface="Franklin Gothic Book" panose="020B0503020102020204" pitchFamily="34" charset="0"/>
              </a:rPr>
              <a:t> 2019.</a:t>
            </a:r>
            <a:endParaRPr kumimoji="0" lang="en-US" altLang="pt-BR" sz="1700" i="0" u="none" strike="noStrike" cap="none" normalizeH="0" baseline="0" dirty="0">
              <a:ln>
                <a:noFill/>
              </a:ln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C2738020-BC30-4BED-9B5F-2911688F9586}"/>
              </a:ext>
            </a:extLst>
          </p:cNvPr>
          <p:cNvSpPr/>
          <p:nvPr/>
        </p:nvSpPr>
        <p:spPr>
          <a:xfrm>
            <a:off x="0" y="2119448"/>
            <a:ext cx="322218" cy="2130840"/>
          </a:xfrm>
          <a:prstGeom prst="rect">
            <a:avLst/>
          </a:prstGeom>
          <a:solidFill>
            <a:srgbClr val="FFC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Franklin Gothic Book" panose="020B0503020102020204" pitchFamily="34" charset="0"/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2FA97495-1478-43B7-B365-583D2767F4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53" y="6195701"/>
            <a:ext cx="1536324" cy="281299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A11A8691-ABA5-421A-81E8-17E475C81634}"/>
              </a:ext>
            </a:extLst>
          </p:cNvPr>
          <p:cNvSpPr/>
          <p:nvPr/>
        </p:nvSpPr>
        <p:spPr>
          <a:xfrm>
            <a:off x="-1" y="-11396"/>
            <a:ext cx="322218" cy="2130844"/>
          </a:xfrm>
          <a:prstGeom prst="rect">
            <a:avLst/>
          </a:prstGeom>
          <a:solidFill>
            <a:srgbClr val="01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381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FA3FDC3-0A98-42EE-86DE-3EB3418B8D5B}"/>
              </a:ext>
            </a:extLst>
          </p:cNvPr>
          <p:cNvGraphicFramePr>
            <a:graphicFrameLocks noGrp="1"/>
          </p:cNvGraphicFramePr>
          <p:nvPr/>
        </p:nvGraphicFramePr>
        <p:xfrm>
          <a:off x="908489" y="1445623"/>
          <a:ext cx="10883785" cy="4119903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379229">
                  <a:extLst>
                    <a:ext uri="{9D8B030D-6E8A-4147-A177-3AD203B41FA5}">
                      <a16:colId xmlns:a16="http://schemas.microsoft.com/office/drawing/2014/main" val="1803613933"/>
                    </a:ext>
                  </a:extLst>
                </a:gridCol>
                <a:gridCol w="1417426">
                  <a:extLst>
                    <a:ext uri="{9D8B030D-6E8A-4147-A177-3AD203B41FA5}">
                      <a16:colId xmlns:a16="http://schemas.microsoft.com/office/drawing/2014/main" val="782533997"/>
                    </a:ext>
                  </a:extLst>
                </a:gridCol>
                <a:gridCol w="1417426">
                  <a:extLst>
                    <a:ext uri="{9D8B030D-6E8A-4147-A177-3AD203B41FA5}">
                      <a16:colId xmlns:a16="http://schemas.microsoft.com/office/drawing/2014/main" val="1457661892"/>
                    </a:ext>
                  </a:extLst>
                </a:gridCol>
                <a:gridCol w="1417426">
                  <a:extLst>
                    <a:ext uri="{9D8B030D-6E8A-4147-A177-3AD203B41FA5}">
                      <a16:colId xmlns:a16="http://schemas.microsoft.com/office/drawing/2014/main" val="2902692513"/>
                    </a:ext>
                  </a:extLst>
                </a:gridCol>
                <a:gridCol w="1417426">
                  <a:extLst>
                    <a:ext uri="{9D8B030D-6E8A-4147-A177-3AD203B41FA5}">
                      <a16:colId xmlns:a16="http://schemas.microsoft.com/office/drawing/2014/main" val="90271344"/>
                    </a:ext>
                  </a:extLst>
                </a:gridCol>
                <a:gridCol w="1417426">
                  <a:extLst>
                    <a:ext uri="{9D8B030D-6E8A-4147-A177-3AD203B41FA5}">
                      <a16:colId xmlns:a16="http://schemas.microsoft.com/office/drawing/2014/main" val="2948305464"/>
                    </a:ext>
                  </a:extLst>
                </a:gridCol>
                <a:gridCol w="1417426">
                  <a:extLst>
                    <a:ext uri="{9D8B030D-6E8A-4147-A177-3AD203B41FA5}">
                      <a16:colId xmlns:a16="http://schemas.microsoft.com/office/drawing/2014/main" val="3386925030"/>
                    </a:ext>
                  </a:extLst>
                </a:gridCol>
              </a:tblGrid>
              <a:tr h="293695">
                <a:tc gridSpan="7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600" b="0" u="none" strike="noStrike" dirty="0">
                          <a:solidFill>
                            <a:srgbClr val="FFC629"/>
                          </a:solidFill>
                          <a:effectLst/>
                          <a:latin typeface="Franklin Gothic Heavy" panose="020B0903020102020204" pitchFamily="34" charset="0"/>
                        </a:rPr>
                        <a:t>Média Salarial (Total) </a:t>
                      </a:r>
                      <a:endParaRPr lang="pt-BR" sz="1600" b="0" i="0" u="none" strike="noStrike" dirty="0">
                        <a:solidFill>
                          <a:srgbClr val="FFC629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36000" marR="36000" marT="36000" marB="3600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FFC629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10422" marR="10422" marT="1042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FFC629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10422" marR="10422" marT="1042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FFC629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10422" marR="10422" marT="1042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FFC629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10422" marR="10422" marT="1042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FFC629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10422" marR="10422" marT="1042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FFC629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10422" marR="10422" marT="1042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970476"/>
                  </a:ext>
                </a:extLst>
              </a:tr>
              <a:tr h="2936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CNAE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2019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2020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2021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2022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2023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2024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757853"/>
                  </a:ext>
                </a:extLst>
              </a:tr>
              <a:tr h="5753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Atividades de Rádio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2.149,91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2.022,78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2.261,14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2.596,27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2.580,29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2.732,14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412723"/>
                  </a:ext>
                </a:extLst>
              </a:tr>
              <a:tr h="2936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087042"/>
                  </a:ext>
                </a:extLst>
              </a:tr>
              <a:tr h="293695">
                <a:tc gridSpan="7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600" b="0" u="none" strike="noStrike" dirty="0">
                          <a:solidFill>
                            <a:srgbClr val="FFC629"/>
                          </a:solidFill>
                          <a:effectLst/>
                          <a:latin typeface="Franklin Gothic Heavy" panose="020B0903020102020204" pitchFamily="34" charset="0"/>
                        </a:rPr>
                        <a:t>Média Salarial</a:t>
                      </a:r>
                      <a:r>
                        <a:rPr lang="pt-BR" sz="1600" b="0" u="none" strike="noStrike" dirty="0">
                          <a:solidFill>
                            <a:srgbClr val="FFC629"/>
                          </a:solidFill>
                          <a:effectLst/>
                          <a:latin typeface="Franklin Gothic Book" panose="020B0503020102020204" pitchFamily="34" charset="0"/>
                        </a:rPr>
                        <a:t> (Simples)</a:t>
                      </a:r>
                      <a:endParaRPr lang="pt-BR" sz="1600" b="0" i="0" u="none" strike="noStrike" dirty="0">
                        <a:solidFill>
                          <a:srgbClr val="FFC629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422" marR="10422" marT="10422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422" marR="10422" marT="10422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422" marR="10422" marT="10422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422" marR="10422" marT="10422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422" marR="10422" marT="10422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422" marR="10422" marT="10422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070953"/>
                  </a:ext>
                </a:extLst>
              </a:tr>
              <a:tr h="2936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CNAE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2019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2020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2021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2022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2023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2024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98177"/>
                  </a:ext>
                </a:extLst>
              </a:tr>
              <a:tr h="5753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Atividades de Rádio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1.626,85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1.517,94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1.655,02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1.851,89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1.921,73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2.052,94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132486"/>
                  </a:ext>
                </a:extLst>
              </a:tr>
              <a:tr h="2936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049106"/>
                  </a:ext>
                </a:extLst>
              </a:tr>
              <a:tr h="293695">
                <a:tc gridSpan="7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rgbClr val="FFC629"/>
                          </a:solidFill>
                          <a:effectLst/>
                          <a:latin typeface="Franklin Gothic Heavy" panose="020B0903020102020204" pitchFamily="34" charset="0"/>
                        </a:rPr>
                        <a:t>Média Salarial </a:t>
                      </a:r>
                      <a:r>
                        <a:rPr lang="pt-BR" sz="1400" b="0" u="none" strike="noStrike" dirty="0">
                          <a:solidFill>
                            <a:srgbClr val="FFC629"/>
                          </a:solidFill>
                          <a:effectLst/>
                          <a:latin typeface="Franklin Gothic Book" panose="020B0503020102020204" pitchFamily="34" charset="0"/>
                        </a:rPr>
                        <a:t>(Não Simples)</a:t>
                      </a:r>
                      <a:endParaRPr lang="pt-BR" sz="1400" b="0" i="0" u="none" strike="noStrike" dirty="0">
                        <a:solidFill>
                          <a:srgbClr val="FFC629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422" marR="10422" marT="10422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422" marR="10422" marT="10422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422" marR="10422" marT="10422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422" marR="10422" marT="10422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422" marR="10422" marT="10422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422" marR="10422" marT="10422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7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240698"/>
                  </a:ext>
                </a:extLst>
              </a:tr>
              <a:tr h="2936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CNAE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2019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2020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2021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2022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2023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2024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805365"/>
                  </a:ext>
                </a:extLst>
              </a:tr>
              <a:tr h="5753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Atividades de Rádio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2.656,39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2.524,94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2.864,50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3.378,74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3.249,85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R$ </a:t>
                      </a:r>
                      <a:r>
                        <a:rPr lang="pt-BR" sz="1400" b="0" u="none" strike="noStrike" dirty="0">
                          <a:solidFill>
                            <a:schemeClr val="tx1"/>
                          </a:solidFill>
                          <a:effectLst/>
                          <a:latin typeface="Franklin Gothic Heavy" panose="020B0903020102020204" pitchFamily="34" charset="0"/>
                        </a:rPr>
                        <a:t>3.431,88 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Heavy" panose="020B0903020102020204" pitchFamily="34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50536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9C6DCB6F-88F6-43BF-AE96-E889F503BA99}"/>
              </a:ext>
            </a:extLst>
          </p:cNvPr>
          <p:cNvSpPr txBox="1"/>
          <p:nvPr/>
        </p:nvSpPr>
        <p:spPr>
          <a:xfrm>
            <a:off x="831668" y="6041812"/>
            <a:ext cx="1051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</a:schemeClr>
                </a:solidFill>
                <a:latin typeface="Franklin Gothic Book" panose="020B0503020102020204" pitchFamily="34" charset="0"/>
              </a:rPr>
              <a:t>Fonte: RAIS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CDBB104-11D2-4FDA-BD52-5CAF9F070DCE}"/>
              </a:ext>
            </a:extLst>
          </p:cNvPr>
          <p:cNvSpPr/>
          <p:nvPr/>
        </p:nvSpPr>
        <p:spPr>
          <a:xfrm>
            <a:off x="0" y="2119448"/>
            <a:ext cx="322218" cy="2130840"/>
          </a:xfrm>
          <a:prstGeom prst="rect">
            <a:avLst/>
          </a:prstGeom>
          <a:solidFill>
            <a:srgbClr val="FFC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Franklin Gothic Book" panose="020B0503020102020204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8A66501-4063-499E-AD72-4FE56E7203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53" y="6195701"/>
            <a:ext cx="1536324" cy="281299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2485D88B-8D5B-4E4F-82F9-2113C9D3E778}"/>
              </a:ext>
            </a:extLst>
          </p:cNvPr>
          <p:cNvSpPr/>
          <p:nvPr/>
        </p:nvSpPr>
        <p:spPr>
          <a:xfrm>
            <a:off x="-1" y="-11396"/>
            <a:ext cx="322218" cy="2130844"/>
          </a:xfrm>
          <a:prstGeom prst="rect">
            <a:avLst/>
          </a:prstGeom>
          <a:solidFill>
            <a:srgbClr val="01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Franklin Gothic Book" panose="020B05030201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E4B59F-0DED-4E5E-9493-BBD466F8D1D7}"/>
              </a:ext>
            </a:extLst>
          </p:cNvPr>
          <p:cNvSpPr txBox="1">
            <a:spLocks/>
          </p:cNvSpPr>
          <p:nvPr/>
        </p:nvSpPr>
        <p:spPr>
          <a:xfrm>
            <a:off x="769384" y="301521"/>
            <a:ext cx="9421041" cy="840230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sz="5400" dirty="0" err="1">
                <a:latin typeface="Franklin Gothic Heavy" panose="020B0903020102020204" pitchFamily="34" charset="0"/>
              </a:rPr>
              <a:t>Evolução</a:t>
            </a:r>
            <a:r>
              <a:rPr lang="en-US" sz="5400" dirty="0">
                <a:latin typeface="Franklin Gothic Heavy" panose="020B0903020102020204" pitchFamily="34" charset="0"/>
              </a:rPr>
              <a:t> do </a:t>
            </a:r>
            <a:r>
              <a:rPr lang="en-US" sz="5400" dirty="0" err="1">
                <a:latin typeface="Franklin Gothic Heavy" panose="020B0903020102020204" pitchFamily="34" charset="0"/>
              </a:rPr>
              <a:t>Emprego</a:t>
            </a:r>
            <a:r>
              <a:rPr lang="en-US" sz="5400" dirty="0">
                <a:latin typeface="Franklin Gothic Heavy" panose="020B0903020102020204" pitchFamily="34" charset="0"/>
              </a:rPr>
              <a:t> </a:t>
            </a:r>
            <a:r>
              <a:rPr lang="en-US" sz="2800" dirty="0">
                <a:solidFill>
                  <a:schemeClr val="accent4"/>
                </a:solidFill>
                <a:latin typeface="Franklin Gothic Book" panose="020B0503020102020204" pitchFamily="34" charset="0"/>
              </a:rPr>
              <a:t>(2019–2024)</a:t>
            </a:r>
          </a:p>
        </p:txBody>
      </p:sp>
    </p:spTree>
    <p:extLst>
      <p:ext uri="{BB962C8B-B14F-4D97-AF65-F5344CB8AC3E}">
        <p14:creationId xmlns:p14="http://schemas.microsoft.com/office/powerpoint/2010/main" val="3842447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BB5FF09-A489-48FF-AEC7-818F9ECB69C7}"/>
              </a:ext>
            </a:extLst>
          </p:cNvPr>
          <p:cNvSpPr txBox="1">
            <a:spLocks/>
          </p:cNvSpPr>
          <p:nvPr/>
        </p:nvSpPr>
        <p:spPr>
          <a:xfrm>
            <a:off x="841355" y="376886"/>
            <a:ext cx="5941050" cy="840230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sz="5400" dirty="0">
                <a:latin typeface="Franklin Gothic Heavy" panose="020B0903020102020204" pitchFamily="34" charset="0"/>
              </a:rPr>
              <a:t>CHIP FM</a:t>
            </a:r>
            <a:r>
              <a:rPr lang="en-US" sz="5400" dirty="0">
                <a:solidFill>
                  <a:schemeClr val="accent4"/>
                </a:solidFill>
                <a:latin typeface="Franklin Gothic Book" panose="020B0503020102020204" pitchFamily="34" charset="0"/>
              </a:rPr>
              <a:t> no </a:t>
            </a:r>
            <a:r>
              <a:rPr lang="en-US" sz="5400" dirty="0" err="1">
                <a:solidFill>
                  <a:schemeClr val="accent4"/>
                </a:solidFill>
                <a:latin typeface="Franklin Gothic Book" panose="020B0503020102020204" pitchFamily="34" charset="0"/>
              </a:rPr>
              <a:t>celular</a:t>
            </a:r>
            <a:endParaRPr lang="en-US" sz="5400" dirty="0">
              <a:solidFill>
                <a:schemeClr val="accent4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00FF40B-6E5F-473A-8384-4EF63C6BE789}"/>
              </a:ext>
            </a:extLst>
          </p:cNvPr>
          <p:cNvSpPr txBox="1"/>
          <p:nvPr/>
        </p:nvSpPr>
        <p:spPr>
          <a:xfrm>
            <a:off x="6143914" y="2614873"/>
            <a:ext cx="5608319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600" dirty="0">
                <a:solidFill>
                  <a:srgbClr val="FFC629"/>
                </a:solidFill>
                <a:latin typeface="Franklin Gothic Heavy" panose="020B0903020102020204" pitchFamily="34" charset="0"/>
              </a:rPr>
              <a:t>2021</a:t>
            </a:r>
            <a:r>
              <a:rPr lang="pt-BR" sz="1600" dirty="0">
                <a:solidFill>
                  <a:srgbClr val="FFC629"/>
                </a:solidFill>
                <a:latin typeface="Franklin Gothic Book" panose="020B0503020102020204" pitchFamily="34" charset="0"/>
              </a:rPr>
              <a:t> – Portaria MCom nº 2.523/2021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Franklin Gothic Book" panose="020B0503020102020204" pitchFamily="34" charset="0"/>
              </a:rPr>
              <a:t>Determina diretrizes para recepção de rádio FM em celulares.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600" dirty="0">
                <a:solidFill>
                  <a:srgbClr val="FFC629"/>
                </a:solidFill>
                <a:latin typeface="Franklin Gothic Heavy" panose="020B0903020102020204" pitchFamily="34" charset="0"/>
              </a:rPr>
              <a:t>2021</a:t>
            </a:r>
            <a:r>
              <a:rPr lang="pt-BR" sz="1600" dirty="0">
                <a:solidFill>
                  <a:srgbClr val="FFC629"/>
                </a:solidFill>
                <a:latin typeface="Franklin Gothic Book" panose="020B0503020102020204" pitchFamily="34" charset="0"/>
              </a:rPr>
              <a:t> – Ato Anatel nº 10.003/2021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Franklin Gothic Book" panose="020B0503020102020204" pitchFamily="34" charset="0"/>
              </a:rPr>
              <a:t>Regulamenta a ativação obrigatória do chip FM em aparelhos comercializados no Brasil.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Franklin Gothic Book" panose="020B0503020102020204" pitchFamily="34" charset="0"/>
              </a:rPr>
              <a:t>Reforço das Normas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600" dirty="0">
                <a:solidFill>
                  <a:srgbClr val="FFC629"/>
                </a:solidFill>
                <a:latin typeface="Franklin Gothic Heavy" panose="020B0903020102020204" pitchFamily="34" charset="0"/>
              </a:rPr>
              <a:t>2024</a:t>
            </a:r>
            <a:r>
              <a:rPr lang="pt-BR" sz="1600" dirty="0">
                <a:solidFill>
                  <a:srgbClr val="FFC629"/>
                </a:solidFill>
                <a:latin typeface="Franklin Gothic Book" panose="020B0503020102020204" pitchFamily="34" charset="0"/>
              </a:rPr>
              <a:t> – Despacho Decisório Anatel nº 5.657/2024/ORCN/SOR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0F2CB94-FF33-4285-B79A-8120B15EDA37}"/>
              </a:ext>
            </a:extLst>
          </p:cNvPr>
          <p:cNvSpPr txBox="1"/>
          <p:nvPr/>
        </p:nvSpPr>
        <p:spPr>
          <a:xfrm>
            <a:off x="979697" y="2614873"/>
            <a:ext cx="4876834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pt-BR" dirty="0">
                <a:solidFill>
                  <a:srgbClr val="FFC629"/>
                </a:solidFill>
                <a:latin typeface="Franklin Gothic Heavy" panose="020B0903020102020204" pitchFamily="34" charset="0"/>
              </a:rPr>
              <a:t>2017</a:t>
            </a:r>
            <a:r>
              <a:rPr lang="pt-BR" dirty="0">
                <a:solidFill>
                  <a:srgbClr val="FFC629"/>
                </a:solidFill>
                <a:latin typeface="Franklin Gothic Book" panose="020B0503020102020204" pitchFamily="34" charset="0"/>
              </a:rPr>
              <a:t> – PL nº 8.438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Franklin Gothic Book" panose="020B0503020102020204" pitchFamily="34" charset="0"/>
              </a:rPr>
              <a:t>Torna obrigatória a inserção e ativação do chip FM em celulares fabricados e montados no país.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Franklin Gothic Book" panose="020B0503020102020204" pitchFamily="34" charset="0"/>
              </a:rPr>
              <a:t>Aprovado na CCTI e CDEIC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600" dirty="0">
                <a:solidFill>
                  <a:srgbClr val="FFC629"/>
                </a:solidFill>
                <a:latin typeface="Franklin Gothic Heavy" panose="020B0903020102020204" pitchFamily="34" charset="0"/>
              </a:rPr>
              <a:t>2022</a:t>
            </a:r>
            <a:endParaRPr lang="pt-BR" sz="1600" dirty="0">
              <a:solidFill>
                <a:srgbClr val="FFC629"/>
              </a:solidFill>
              <a:latin typeface="Franklin Gothic Book" panose="020B05030201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Franklin Gothic Book" panose="020B0503020102020204" pitchFamily="34" charset="0"/>
              </a:rPr>
              <a:t>Aprovado na CCJ da Câmara dos Deputados.</a:t>
            </a:r>
            <a:r>
              <a:rPr lang="pt-BR" sz="1600" dirty="0">
                <a:solidFill>
                  <a:srgbClr val="FFC629"/>
                </a:solidFill>
                <a:latin typeface="Franklin Gothic Book" panose="020B0503020102020204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600" dirty="0">
                <a:solidFill>
                  <a:srgbClr val="FFC629"/>
                </a:solidFill>
                <a:latin typeface="Franklin Gothic Heavy" panose="020B0903020102020204" pitchFamily="34" charset="0"/>
              </a:rPr>
              <a:t>Situação atual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Franklin Gothic Book" panose="020B0503020102020204" pitchFamily="34" charset="0"/>
              </a:rPr>
              <a:t>Aguarda apreciação de recurso.</a:t>
            </a:r>
            <a:endParaRPr lang="pt-BR" sz="1400" dirty="0">
              <a:latin typeface="Franklin Gothic Book" panose="020B0503020102020204" pitchFamily="34" charset="0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9F663498-C95D-3098-D4FE-1BFD3A292084}"/>
              </a:ext>
            </a:extLst>
          </p:cNvPr>
          <p:cNvSpPr/>
          <p:nvPr/>
        </p:nvSpPr>
        <p:spPr>
          <a:xfrm>
            <a:off x="979697" y="1489165"/>
            <a:ext cx="10232606" cy="630283"/>
          </a:xfrm>
          <a:prstGeom prst="roundRect">
            <a:avLst>
              <a:gd name="adj" fmla="val 0"/>
            </a:avLst>
          </a:prstGeom>
          <a:solidFill>
            <a:srgbClr val="0147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dirty="0">
              <a:latin typeface="Franklin Gothic Book" panose="020B0503020102020204" pitchFamily="34" charset="0"/>
            </a:endParaRPr>
          </a:p>
          <a:p>
            <a:endParaRPr lang="pt-BR" sz="1600" dirty="0">
              <a:latin typeface="Franklin Gothic Book" panose="020B0503020102020204" pitchFamily="34" charset="0"/>
            </a:endParaRPr>
          </a:p>
          <a:p>
            <a:r>
              <a:rPr lang="pt-BR" sz="1600" dirty="0">
                <a:latin typeface="Franklin Gothic Heavy" panose="020B0903020102020204" pitchFamily="34" charset="0"/>
              </a:rPr>
              <a:t>Anatel homologou 263 aparelhos celulares com chip FM ativado (existem 276 modelos 5G homologados).</a:t>
            </a:r>
          </a:p>
          <a:p>
            <a:r>
              <a:rPr lang="pt-BR" sz="1600" dirty="0">
                <a:solidFill>
                  <a:schemeClr val="tx1">
                    <a:lumMod val="65000"/>
                  </a:schemeClr>
                </a:solidFill>
                <a:latin typeface="Franklin Gothic Book" panose="020B0503020102020204" pitchFamily="34" charset="0"/>
              </a:rPr>
              <a:t>Fonte: Anatel (publicado em 31/05/2022, atualizado em 06/10/2025)</a:t>
            </a:r>
          </a:p>
          <a:p>
            <a:endParaRPr lang="pt-BR" sz="1600" dirty="0">
              <a:latin typeface="Franklin Gothic Book" panose="020B0503020102020204" pitchFamily="34" charset="0"/>
            </a:endParaRPr>
          </a:p>
          <a:p>
            <a:endParaRPr lang="pt-BR" sz="1600" dirty="0">
              <a:latin typeface="Franklin Gothic Book" panose="020B05030201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6B409F8-F214-48D7-B9BC-4DF0B64CCE8F}"/>
              </a:ext>
            </a:extLst>
          </p:cNvPr>
          <p:cNvSpPr/>
          <p:nvPr/>
        </p:nvSpPr>
        <p:spPr>
          <a:xfrm>
            <a:off x="0" y="2119448"/>
            <a:ext cx="322218" cy="2130840"/>
          </a:xfrm>
          <a:prstGeom prst="rect">
            <a:avLst/>
          </a:prstGeom>
          <a:solidFill>
            <a:srgbClr val="FFC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Franklin Gothic Book" panose="020B0503020102020204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9857378-DD0A-4883-9CE6-9A05F389FD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53" y="6195701"/>
            <a:ext cx="1536324" cy="281299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B763B56E-2EE3-487C-8B4D-BAC55686EEB3}"/>
              </a:ext>
            </a:extLst>
          </p:cNvPr>
          <p:cNvSpPr/>
          <p:nvPr/>
        </p:nvSpPr>
        <p:spPr>
          <a:xfrm>
            <a:off x="-1" y="-11396"/>
            <a:ext cx="322218" cy="2130844"/>
          </a:xfrm>
          <a:prstGeom prst="rect">
            <a:avLst/>
          </a:prstGeom>
          <a:solidFill>
            <a:srgbClr val="01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07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BEE22-543F-24E1-126A-D1FC8482C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2D3D401-8742-34E8-7850-C587C0E0E6FF}"/>
              </a:ext>
            </a:extLst>
          </p:cNvPr>
          <p:cNvSpPr txBox="1">
            <a:spLocks/>
          </p:cNvSpPr>
          <p:nvPr/>
        </p:nvSpPr>
        <p:spPr>
          <a:xfrm>
            <a:off x="762978" y="422908"/>
            <a:ext cx="6729663" cy="840230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sz="5400" dirty="0" err="1">
                <a:latin typeface="Franklin Gothic Heavy" panose="020B0903020102020204" pitchFamily="34" charset="0"/>
              </a:rPr>
              <a:t>Rádio</a:t>
            </a:r>
            <a:r>
              <a:rPr lang="en-US" sz="5400" dirty="0">
                <a:solidFill>
                  <a:schemeClr val="accent4"/>
                </a:solidFill>
                <a:latin typeface="Franklin Gothic Book" panose="020B0503020102020204" pitchFamily="34" charset="0"/>
              </a:rPr>
              <a:t> </a:t>
            </a:r>
            <a:r>
              <a:rPr lang="en-US" sz="5400" dirty="0" err="1">
                <a:solidFill>
                  <a:schemeClr val="accent4"/>
                </a:solidFill>
                <a:latin typeface="Franklin Gothic Book" panose="020B0503020102020204" pitchFamily="34" charset="0"/>
              </a:rPr>
              <a:t>em</a:t>
            </a:r>
            <a:r>
              <a:rPr lang="en-US" sz="5400" dirty="0">
                <a:solidFill>
                  <a:schemeClr val="accent4"/>
                </a:solidFill>
                <a:latin typeface="Franklin Gothic Book" panose="020B0503020102020204" pitchFamily="34" charset="0"/>
              </a:rPr>
              <a:t> </a:t>
            </a:r>
            <a:r>
              <a:rPr lang="en-US" sz="5400" dirty="0" err="1">
                <a:solidFill>
                  <a:schemeClr val="accent4"/>
                </a:solidFill>
                <a:latin typeface="Franklin Gothic Book" panose="020B0503020102020204" pitchFamily="34" charset="0"/>
              </a:rPr>
              <a:t>automóveis</a:t>
            </a:r>
            <a:endParaRPr lang="en-US" sz="5400" dirty="0">
              <a:solidFill>
                <a:schemeClr val="accent4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A93861C-4C68-72DA-731B-616E541612C0}"/>
              </a:ext>
            </a:extLst>
          </p:cNvPr>
          <p:cNvSpPr txBox="1"/>
          <p:nvPr/>
        </p:nvSpPr>
        <p:spPr>
          <a:xfrm>
            <a:off x="762978" y="1738296"/>
            <a:ext cx="8459399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endParaRPr lang="pt-BR" sz="1600" dirty="0">
              <a:latin typeface="Franklin Gothic Book" panose="020B0503020102020204" pitchFamily="34" charset="0"/>
            </a:endParaRPr>
          </a:p>
          <a:p>
            <a:pPr>
              <a:defRPr sz="1800"/>
            </a:pPr>
            <a:r>
              <a:rPr lang="pt-BR" sz="2400" dirty="0">
                <a:latin typeface="Franklin Gothic Heavy" panose="020B0903020102020204" pitchFamily="34" charset="0"/>
              </a:rPr>
              <a:t>No Brasil, 30% dos ouvintes escutam rádio no carro</a:t>
            </a:r>
          </a:p>
          <a:p>
            <a:pPr>
              <a:defRPr sz="1800"/>
            </a:pPr>
            <a:r>
              <a:rPr lang="pt-BR" sz="1600" dirty="0">
                <a:solidFill>
                  <a:schemeClr val="tx1">
                    <a:lumMod val="65000"/>
                  </a:schemeClr>
                </a:solidFill>
                <a:latin typeface="Franklin Gothic Book" panose="020B0503020102020204" pitchFamily="34" charset="0"/>
              </a:rPr>
              <a:t>(</a:t>
            </a:r>
            <a:r>
              <a:rPr lang="pt-BR" sz="1600" dirty="0" err="1">
                <a:solidFill>
                  <a:schemeClr val="tx1">
                    <a:lumMod val="65000"/>
                  </a:schemeClr>
                </a:solidFill>
                <a:latin typeface="Franklin Gothic Book" panose="020B0503020102020204" pitchFamily="34" charset="0"/>
              </a:rPr>
              <a:t>Kantar</a:t>
            </a:r>
            <a:r>
              <a:rPr lang="pt-BR" sz="1600" dirty="0">
                <a:solidFill>
                  <a:schemeClr val="tx1">
                    <a:lumMod val="65000"/>
                  </a:schemeClr>
                </a:solidFill>
                <a:latin typeface="Franklin Gothic Book" panose="020B0503020102020204" pitchFamily="34" charset="0"/>
              </a:rPr>
              <a:t> IBOPE Media)</a:t>
            </a:r>
          </a:p>
          <a:p>
            <a:pPr>
              <a:defRPr sz="1800"/>
            </a:pPr>
            <a:endParaRPr lang="pt-BR" sz="1600" dirty="0">
              <a:latin typeface="Franklin Gothic Book" panose="020B0503020102020204" pitchFamily="34" charset="0"/>
            </a:endParaRPr>
          </a:p>
          <a:p>
            <a:pPr>
              <a:defRPr sz="1800"/>
            </a:pPr>
            <a:endParaRPr lang="pt-BR" sz="1600" dirty="0">
              <a:latin typeface="Franklin Gothic Book" panose="020B0503020102020204" pitchFamily="34" charset="0"/>
            </a:endParaRPr>
          </a:p>
          <a:p>
            <a:pPr>
              <a:defRPr sz="1800"/>
            </a:pPr>
            <a:r>
              <a:rPr lang="pt-BR" sz="2000" dirty="0">
                <a:solidFill>
                  <a:srgbClr val="FFC629"/>
                </a:solidFill>
                <a:latin typeface="Franklin Gothic Heavy" panose="020B0903020102020204" pitchFamily="34" charset="0"/>
              </a:rPr>
              <a:t>Pontos de atenção e preocupação</a:t>
            </a:r>
            <a:r>
              <a:rPr lang="pt-BR" sz="2000" dirty="0">
                <a:solidFill>
                  <a:srgbClr val="FFC629"/>
                </a:solidFill>
                <a:latin typeface="Franklin Gothic Book" panose="020B0503020102020204" pitchFamily="34" charset="0"/>
              </a:rPr>
              <a:t>:</a:t>
            </a:r>
          </a:p>
          <a:p>
            <a:pPr>
              <a:defRPr sz="1800"/>
            </a:pPr>
            <a:endParaRPr lang="pt-BR" sz="16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800"/>
            </a:pPr>
            <a:r>
              <a:rPr lang="pt-BR" sz="1400" dirty="0">
                <a:latin typeface="Franklin Gothic Book" panose="020B0503020102020204" pitchFamily="34" charset="0"/>
              </a:rPr>
              <a:t>EUA - Movimento Tesla (Risco de exclusão total em carros conectados)</a:t>
            </a:r>
          </a:p>
          <a:p>
            <a:pPr marL="285750" indent="-285750">
              <a:buFont typeface="Arial" panose="020B0604020202020204" pitchFamily="34" charset="0"/>
              <a:buChar char="•"/>
              <a:defRPr sz="1800"/>
            </a:pPr>
            <a:endParaRPr lang="pt-BR" sz="14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800"/>
            </a:pPr>
            <a:r>
              <a:rPr lang="pt-BR" sz="1400" dirty="0"/>
              <a:t>Brasil: VW Play com a IA “Oto” busca músicas diretamente no Spotify, sem conexão com o rádio tradicional.</a:t>
            </a:r>
          </a:p>
          <a:p>
            <a:pPr>
              <a:defRPr sz="1800"/>
            </a:pPr>
            <a:endParaRPr lang="pt-BR" sz="14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800"/>
            </a:pPr>
            <a:r>
              <a:rPr lang="pt-BR" sz="1400" dirty="0">
                <a:latin typeface="Franklin Gothic Book" panose="020B0503020102020204" pitchFamily="34" charset="0"/>
              </a:rPr>
              <a:t>Perda de visibilidade nos painéis digitais (o botão 'Rádio' está desaparecendo dos sistemas multimídia).</a:t>
            </a:r>
          </a:p>
          <a:p>
            <a:pPr marL="285750" indent="-285750">
              <a:buFont typeface="Arial" panose="020B0604020202020204" pitchFamily="34" charset="0"/>
              <a:buChar char="•"/>
              <a:defRPr sz="1800"/>
            </a:pPr>
            <a:endParaRPr lang="pt-BR" sz="14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800"/>
            </a:pPr>
            <a:r>
              <a:rPr lang="pt-BR" sz="1400" dirty="0">
                <a:latin typeface="Franklin Gothic Book" panose="020B0503020102020204" pitchFamily="34" charset="0"/>
              </a:rPr>
              <a:t>Falta de integração com o ambiente digital.</a:t>
            </a:r>
          </a:p>
          <a:p>
            <a:pPr marL="285750" indent="-285750">
              <a:buFont typeface="Arial" panose="020B0604020202020204" pitchFamily="34" charset="0"/>
              <a:buChar char="•"/>
              <a:defRPr sz="1800"/>
            </a:pPr>
            <a:endParaRPr lang="pt-BR" sz="14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800"/>
            </a:pPr>
            <a:r>
              <a:rPr lang="pt-BR" sz="1400" dirty="0">
                <a:latin typeface="Franklin Gothic Book" panose="020B0503020102020204" pitchFamily="34" charset="0"/>
              </a:rPr>
              <a:t>Ausência de regulação sobre a exigência de acesso ao rádio em veículos novos.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07FF4B9-851B-B375-50FF-D2F9A185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353" y="0"/>
            <a:ext cx="2312647" cy="54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15ACB3CD-9694-4F0E-9878-09730B578219}"/>
              </a:ext>
            </a:extLst>
          </p:cNvPr>
          <p:cNvSpPr/>
          <p:nvPr/>
        </p:nvSpPr>
        <p:spPr>
          <a:xfrm>
            <a:off x="0" y="2119448"/>
            <a:ext cx="322218" cy="2130840"/>
          </a:xfrm>
          <a:prstGeom prst="rect">
            <a:avLst/>
          </a:prstGeom>
          <a:solidFill>
            <a:srgbClr val="FFC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Franklin Gothic Book" panose="020B0503020102020204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B4142B3-EE2E-49EC-A361-0B4E257EB3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53" y="6195701"/>
            <a:ext cx="1536324" cy="281299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297D194C-6D8A-40C8-9114-9749C471FFD5}"/>
              </a:ext>
            </a:extLst>
          </p:cNvPr>
          <p:cNvSpPr/>
          <p:nvPr/>
        </p:nvSpPr>
        <p:spPr>
          <a:xfrm>
            <a:off x="-1" y="-11396"/>
            <a:ext cx="322218" cy="2130844"/>
          </a:xfrm>
          <a:prstGeom prst="rect">
            <a:avLst/>
          </a:prstGeom>
          <a:solidFill>
            <a:srgbClr val="01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3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D94EB55-12DC-C156-8770-8717B7547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3BBB26E-9B14-678C-69CF-7F379D2A5F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112" y="-2"/>
            <a:ext cx="4056889" cy="609600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DF23216-75F5-8C68-1949-B76DA7432A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111" y="6096000"/>
            <a:ext cx="4056889" cy="7620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89330856-B523-EF43-AB2D-0899E38BCCD4}"/>
              </a:ext>
            </a:extLst>
          </p:cNvPr>
          <p:cNvSpPr/>
          <p:nvPr/>
        </p:nvSpPr>
        <p:spPr>
          <a:xfrm>
            <a:off x="-1" y="-3"/>
            <a:ext cx="322218" cy="21194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Franklin Gothic Book" panose="020B05030201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D5E30E9-21C8-D21D-8750-9F2E2F91C73D}"/>
              </a:ext>
            </a:extLst>
          </p:cNvPr>
          <p:cNvSpPr/>
          <p:nvPr/>
        </p:nvSpPr>
        <p:spPr>
          <a:xfrm>
            <a:off x="-1" y="4738551"/>
            <a:ext cx="322218" cy="2119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Franklin Gothic Book" panose="020B05030201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DBE89A2-8AE1-486D-AC05-4A30BAFDB916}"/>
              </a:ext>
            </a:extLst>
          </p:cNvPr>
          <p:cNvSpPr/>
          <p:nvPr/>
        </p:nvSpPr>
        <p:spPr>
          <a:xfrm>
            <a:off x="0" y="2119448"/>
            <a:ext cx="322218" cy="2130840"/>
          </a:xfrm>
          <a:prstGeom prst="rect">
            <a:avLst/>
          </a:prstGeom>
          <a:solidFill>
            <a:srgbClr val="FFC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Franklin Gothic Book" panose="020B050302010202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D0A80189-D8DD-4E32-964D-6FBB6648DD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33" y="6198552"/>
            <a:ext cx="1536324" cy="281299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79745A2F-F7BC-48AA-AC9D-08ED0969C517}"/>
              </a:ext>
            </a:extLst>
          </p:cNvPr>
          <p:cNvSpPr/>
          <p:nvPr/>
        </p:nvSpPr>
        <p:spPr>
          <a:xfrm>
            <a:off x="-1" y="-11396"/>
            <a:ext cx="322218" cy="2130844"/>
          </a:xfrm>
          <a:prstGeom prst="rect">
            <a:avLst/>
          </a:prstGeom>
          <a:solidFill>
            <a:srgbClr val="01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Franklin Gothic Book" panose="020B05030201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25DFCC8-2512-477D-8CE4-C22A8BA13B2A}"/>
              </a:ext>
            </a:extLst>
          </p:cNvPr>
          <p:cNvSpPr txBox="1"/>
          <p:nvPr/>
        </p:nvSpPr>
        <p:spPr>
          <a:xfrm>
            <a:off x="1034733" y="2042594"/>
            <a:ext cx="6387862" cy="10259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8000"/>
              </a:lnSpc>
              <a:defRPr/>
            </a:pPr>
            <a:r>
              <a:rPr lang="pt-BR" sz="8000" dirty="0">
                <a:latin typeface="Franklin Gothic Heavy" panose="020B09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Televisão</a:t>
            </a:r>
          </a:p>
        </p:txBody>
      </p:sp>
    </p:spTree>
    <p:extLst>
      <p:ext uri="{BB962C8B-B14F-4D97-AF65-F5344CB8AC3E}">
        <p14:creationId xmlns:p14="http://schemas.microsoft.com/office/powerpoint/2010/main" val="3254016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 2013 - 2022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Futuristic Background by Slidesgo">
  <a:themeElements>
    <a:clrScheme name="Simple Light">
      <a:dk1>
        <a:srgbClr val="001633"/>
      </a:dk1>
      <a:lt1>
        <a:srgbClr val="FFFFFF"/>
      </a:lt1>
      <a:dk2>
        <a:srgbClr val="85D5E6"/>
      </a:dk2>
      <a:lt2>
        <a:srgbClr val="FFAB40"/>
      </a:lt2>
      <a:accent1>
        <a:srgbClr val="FFAB40"/>
      </a:accent1>
      <a:accent2>
        <a:srgbClr val="85D5E6"/>
      </a:accent2>
      <a:accent3>
        <a:srgbClr val="78909C"/>
      </a:accent3>
      <a:accent4>
        <a:srgbClr val="FFAB40"/>
      </a:accent4>
      <a:accent5>
        <a:srgbClr val="0097A7"/>
      </a:accent5>
      <a:accent6>
        <a:srgbClr val="00163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1139</TotalTime>
  <Words>1420</Words>
  <Application>Microsoft Office PowerPoint</Application>
  <PresentationFormat>Widescreen</PresentationFormat>
  <Paragraphs>422</Paragraphs>
  <Slides>23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38" baseType="lpstr">
      <vt:lpstr>AvenirLTStd-Roman</vt:lpstr>
      <vt:lpstr>Arial</vt:lpstr>
      <vt:lpstr>Gotham Bold</vt:lpstr>
      <vt:lpstr>Calibri</vt:lpstr>
      <vt:lpstr>Gotham Book</vt:lpstr>
      <vt:lpstr>Montserrat</vt:lpstr>
      <vt:lpstr>Bebas Neue</vt:lpstr>
      <vt:lpstr>Montserrat ExtraBold</vt:lpstr>
      <vt:lpstr>Franklin Gothic Heavy</vt:lpstr>
      <vt:lpstr>Franklin Gothic Book</vt:lpstr>
      <vt:lpstr>Aptos</vt:lpstr>
      <vt:lpstr>Gotham</vt:lpstr>
      <vt:lpstr>Gotham Black</vt:lpstr>
      <vt:lpstr>Tema do Office 2013 - 2022</vt:lpstr>
      <vt:lpstr>Futuristic Background by Slidesgo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PROEMINÊNCIA</vt:lpstr>
      <vt:lpstr>ACESSO FÁCIL E DIRETO DA TV ABERTA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Cristiano Lobato</dc:creator>
  <cp:lastModifiedBy>Cristiano Lobato</cp:lastModifiedBy>
  <cp:revision>81</cp:revision>
  <dcterms:created xsi:type="dcterms:W3CDTF">2025-10-24T16:51:19Z</dcterms:created>
  <dcterms:modified xsi:type="dcterms:W3CDTF">2025-11-28T10:22:39Z</dcterms:modified>
</cp:coreProperties>
</file>