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42"/>
  </p:notesMasterIdLst>
  <p:sldIdLst>
    <p:sldId id="285" r:id="rId3"/>
    <p:sldId id="283" r:id="rId4"/>
    <p:sldId id="4109" r:id="rId5"/>
    <p:sldId id="3319" r:id="rId6"/>
    <p:sldId id="4112" r:id="rId7"/>
    <p:sldId id="4114" r:id="rId8"/>
    <p:sldId id="4115" r:id="rId9"/>
    <p:sldId id="4113" r:id="rId10"/>
    <p:sldId id="4117" r:id="rId11"/>
    <p:sldId id="4118" r:id="rId12"/>
    <p:sldId id="4119" r:id="rId13"/>
    <p:sldId id="4120" r:id="rId14"/>
    <p:sldId id="4121" r:id="rId15"/>
    <p:sldId id="4123" r:id="rId16"/>
    <p:sldId id="4126" r:id="rId17"/>
    <p:sldId id="4122" r:id="rId18"/>
    <p:sldId id="4127" r:id="rId19"/>
    <p:sldId id="4190" r:id="rId20"/>
    <p:sldId id="4191" r:id="rId21"/>
    <p:sldId id="3521" r:id="rId22"/>
    <p:sldId id="4192" r:id="rId23"/>
    <p:sldId id="4193" r:id="rId24"/>
    <p:sldId id="4194" r:id="rId25"/>
    <p:sldId id="4195" r:id="rId26"/>
    <p:sldId id="4196" r:id="rId27"/>
    <p:sldId id="4197" r:id="rId28"/>
    <p:sldId id="4198" r:id="rId29"/>
    <p:sldId id="4199" r:id="rId30"/>
    <p:sldId id="4200" r:id="rId31"/>
    <p:sldId id="4201" r:id="rId32"/>
    <p:sldId id="4202" r:id="rId33"/>
    <p:sldId id="4203" r:id="rId34"/>
    <p:sldId id="4204" r:id="rId35"/>
    <p:sldId id="4205" r:id="rId36"/>
    <p:sldId id="4206" r:id="rId37"/>
    <p:sldId id="4207" r:id="rId38"/>
    <p:sldId id="4208" r:id="rId39"/>
    <p:sldId id="4209" r:id="rId40"/>
    <p:sldId id="4105" r:id="rId41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B1D6"/>
    <a:srgbClr val="FEFFFF"/>
    <a:srgbClr val="1D628B"/>
    <a:srgbClr val="0070C0"/>
    <a:srgbClr val="005768"/>
    <a:srgbClr val="1ABC9C"/>
    <a:srgbClr val="094338"/>
    <a:srgbClr val="138B74"/>
    <a:srgbClr val="008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ABDBC-2F57-49DE-A00F-C3B9B0884388}" v="4" dt="2023-10-09T21:56:5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5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rio Sérgio Rocha Gordilho Júnior" userId="1711616f-3f36-4172-a707-d99ec9e65068" providerId="ADAL" clId="{406ABDBC-2F57-49DE-A00F-C3B9B0884388}"/>
    <pc:docChg chg="modSld">
      <pc:chgData name="Mário Sérgio Rocha Gordilho Júnior" userId="1711616f-3f36-4172-a707-d99ec9e65068" providerId="ADAL" clId="{406ABDBC-2F57-49DE-A00F-C3B9B0884388}" dt="2023-10-09T21:56:57.512" v="3" actId="20577"/>
      <pc:docMkLst>
        <pc:docMk/>
      </pc:docMkLst>
      <pc:sldChg chg="modSp">
        <pc:chgData name="Mário Sérgio Rocha Gordilho Júnior" userId="1711616f-3f36-4172-a707-d99ec9e65068" providerId="ADAL" clId="{406ABDBC-2F57-49DE-A00F-C3B9B0884388}" dt="2023-10-09T21:56:57.512" v="3" actId="20577"/>
        <pc:sldMkLst>
          <pc:docMk/>
          <pc:sldMk cId="1164350526" sldId="3439"/>
        </pc:sldMkLst>
        <pc:spChg chg="mod">
          <ac:chgData name="Mário Sérgio Rocha Gordilho Júnior" userId="1711616f-3f36-4172-a707-d99ec9e65068" providerId="ADAL" clId="{406ABDBC-2F57-49DE-A00F-C3B9B0884388}" dt="2023-10-09T21:56:57.512" v="3" actId="20577"/>
          <ac:spMkLst>
            <pc:docMk/>
            <pc:sldMk cId="1164350526" sldId="3439"/>
            <ac:spMk id="28" creationId="{B46C8904-7EE6-4522-826B-075DBFDA79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0804441-B511-43FF-AF92-DE09F11E3F0B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6514297-8868-4359-B82C-038AB216C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1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7462722B-40BB-4C22-BFE3-E42802F76DA9}" type="slidenum">
              <a:rPr lang="pt-BR">
                <a:solidFill>
                  <a:prstClr val="black"/>
                </a:solidFill>
                <a:latin typeface="Calibri" panose="020F0502020204030204"/>
              </a:rPr>
              <a:pPr defTabSz="495239">
                <a:defRPr/>
              </a:pPr>
              <a:t>39</a:t>
            </a:fld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410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13F9B-FCD4-4433-E483-08BA71443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64DAE8-BF6C-C036-D5EC-69277847D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C32A24-0690-8A4D-EB3D-C6F1AEE5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46A815-39FA-B16D-605D-3A3F0262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F084D-5DE9-AA93-2AF8-E23F1B61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1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5F980-A683-B8B7-61EC-507D5E05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75064B-9973-71A7-996A-BF4201D41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F7BE74-A395-E7F1-1739-C2B4D1A3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FA3268-AB3C-F605-6F59-DD8D43B5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C72BCC-CB03-01BA-9F40-5266351D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9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A45CEA-0FE1-5842-AA9B-9F61C6E70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B7EF36-A018-6977-412A-BE50DFB6B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E2D44D-E327-0149-B634-BF281F75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424381-22EF-982B-B4B5-21C70B07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915B38-00CF-EBFF-A510-186F5423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46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4" y="1586"/>
            <a:ext cx="12186353" cy="685482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823" y="2215950"/>
            <a:ext cx="4682383" cy="784945"/>
          </a:xfrm>
          <a:prstGeom prst="rect">
            <a:avLst/>
          </a:prstGeom>
        </p:spPr>
        <p:txBody>
          <a:bodyPr/>
          <a:lstStyle>
            <a:lvl1pPr algn="l">
              <a:defRPr sz="4000" b="1" spc="-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823" y="3192087"/>
            <a:ext cx="4682383" cy="541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8CF08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7602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de Capítul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8A81F76-76DF-5B4F-4A5A-A355B760C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1" y="11625"/>
            <a:ext cx="12150662" cy="6834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047337-093A-5844-B4A9-5E57B8C4DE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8541" y="2405861"/>
            <a:ext cx="4990744" cy="843675"/>
          </a:xfrm>
          <a:prstGeom prst="rect">
            <a:avLst/>
          </a:prstGeom>
        </p:spPr>
        <p:txBody>
          <a:bodyPr anchor="b"/>
          <a:lstStyle>
            <a:lvl1pPr algn="l">
              <a:defRPr sz="4000" b="1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Título do Capítulo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F75AD-7939-3E0D-6976-1DF0B0BAB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8541" y="3249536"/>
            <a:ext cx="3159095" cy="465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88955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9D94BD-56BE-BD2E-95C2-8A9D526A7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C427FB-362A-8646-C80D-813C79E40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" y="694"/>
            <a:ext cx="12189532" cy="68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3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E170D-F408-DB70-B31D-0A92B479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BCD7B-AEF6-E474-D529-A05358D57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30E42D-1C2F-E954-E038-B289BDBC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01DF0-3CE0-4098-4C48-A90B881F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C2E4F5-F0AA-9CB8-0C68-CF835E3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1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82BD0-15D1-1F13-C3EE-8C70358C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6A5812-F701-AB49-A2F2-73E88925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6957CD-F576-D718-AA59-FF16CD38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08068E-1554-49AB-D36C-DEF92388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0D1C73-8A30-4C8D-8333-6CE41324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25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F4A46-2E98-EB9B-A74C-628AFC9D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995BB0-5E26-5B3C-3693-342437288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8F3257-FEC7-59DB-7CF2-42AD62180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D68486-F74C-040A-650D-374DE8C5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39BAC4-BD1B-5C6E-600B-A2ADB16E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BC0A23-73C9-49AA-EBD2-A08B2BA2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29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F22FF-4F86-52F5-DBB0-B8AE242E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9806F-EDA4-C8E8-0BEF-585B443D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898BD0-54CC-8049-5EFD-4B776B169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DFF00C-EEFC-A900-798E-21B2030C6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B10C92-04B2-4DEB-2143-641C00026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EE7FD2-5327-755C-B425-15498ECF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48B01F-7184-0215-1862-A43ACC67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06371A-15E2-F3C3-3599-CA88821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6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1E77B-0263-AFDB-0844-041D1946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DFFE43-3D78-6591-43CE-8247E12A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324196-76DA-E0D1-7139-88A338B1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D6B096-A7CA-54AA-977D-3EEE0AF6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35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965E35-5132-4918-7C4C-7DB8ED8F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644303-3566-C757-698D-B76F77D0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A0D3C0-2694-260A-ED94-42EACB22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34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E182D-600E-9C96-AD8B-7B8BFB9A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191E6C-8AEB-6901-59BB-1ED2583B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0F9C39-8FC4-730F-0028-58BD6CE85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E75FAB-C012-CFF9-F2DD-E883FCAC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CE810B-5190-4CE5-665E-25A11FE5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2AEA71-3DFB-78A2-B51F-CCD5AFDB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7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32B86-8843-0DF0-A6F8-0528DE96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DC7F-50D2-6D73-EBCB-D18478E32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F40D95-231D-B002-3E60-0325A122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4842A2-FE9A-6E06-6D48-1F4BD89F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593CC0-D18E-2523-581C-326E32C3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963DCE-1089-DBFC-9E42-C4679DFA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97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E3DDEE4-6435-6C7E-B502-DB08615F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24959D-7F7B-204A-9C68-76C329D8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201FE-918B-5EE8-21D4-62F5D5C25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573B-84C8-406B-9BBB-B67207BE13BC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0F37CF-85FA-D3BE-E3FD-53D9ACE68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FC20F-7C6A-E270-953F-4EBD73E08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A115-59B9-4B83-B1D9-2949BCD09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2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5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anac/pt-br/assuntos/regulados/empresas-aereas/especificacoes-operativas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as.anac.gov.br/sas/estatistica/account/login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c.gov.br/assuntos/legislacao/legislacao-1/resolucoes/resolucoes-2011/resolucao-no-191-de-16-06-2011?visao=tabela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iros.anac.gov.br/SIROS/view/registro/frmConsultaVoos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anac/pt-br/assuntos/dados-e-estatisticas/mercado-do-transporte-aereo/demanda-e-oferta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E8E30-CB59-E498-FD10-3EAF4432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508" y="2425395"/>
            <a:ext cx="4682383" cy="784945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E5D684"/>
                </a:solidFill>
              </a:rPr>
              <a:t>Dados Estatísticos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F5A66DE-9D05-4A79-1C73-09888F2A6DA3}"/>
              </a:ext>
            </a:extLst>
          </p:cNvPr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70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175E01-2763-4706-BD19-047B02BB0653}"/>
              </a:ext>
            </a:extLst>
          </p:cNvPr>
          <p:cNvSpPr txBox="1"/>
          <p:nvPr/>
        </p:nvSpPr>
        <p:spPr>
          <a:xfrm>
            <a:off x="3111500" y="4910665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Thiago Juntolli Vilhena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Gerência Técnica de Dados de Mercado (GTDM)</a:t>
            </a:r>
          </a:p>
        </p:txBody>
      </p:sp>
    </p:spTree>
    <p:extLst>
      <p:ext uri="{BB962C8B-B14F-4D97-AF65-F5344CB8AC3E}">
        <p14:creationId xmlns:p14="http://schemas.microsoft.com/office/powerpoint/2010/main" val="61261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1" y="1292678"/>
            <a:ext cx="4990744" cy="843675"/>
          </a:xfrm>
        </p:spPr>
        <p:txBody>
          <a:bodyPr/>
          <a:lstStyle/>
          <a:p>
            <a:r>
              <a:rPr lang="en-US" dirty="0"/>
              <a:t>Resolução 191/2011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u="sng" dirty="0">
                <a:solidFill>
                  <a:schemeClr val="tx1"/>
                </a:solidFill>
              </a:rPr>
              <a:t>§ 1º As empresas brasileiras: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I - empresa; II - </a:t>
            </a:r>
            <a:r>
              <a:rPr lang="pt-BR" sz="2000" dirty="0" err="1">
                <a:solidFill>
                  <a:schemeClr val="tx1"/>
                </a:solidFill>
              </a:rPr>
              <a:t>Hotran</a:t>
            </a:r>
            <a:r>
              <a:rPr lang="pt-BR" sz="2000" dirty="0">
                <a:solidFill>
                  <a:schemeClr val="tx1"/>
                </a:solidFill>
              </a:rPr>
              <a:t>; III - identificação do voo e etapa; IV - data prevista e de realização da etapa de voo; V - aeroportos de origem e destino; VI - consumo de combustível; VII - aeronave; VIII - horários de partida e chegada; IX - quantidade de assentos oferecidos; X - capacidade da aeronave (</a:t>
            </a:r>
            <a:r>
              <a:rPr lang="pt-BR" sz="2000" dirty="0" err="1">
                <a:solidFill>
                  <a:schemeClr val="tx1"/>
                </a:solidFill>
              </a:rPr>
              <a:t>payload</a:t>
            </a:r>
            <a:r>
              <a:rPr lang="pt-BR" sz="2000" dirty="0">
                <a:solidFill>
                  <a:schemeClr val="tx1"/>
                </a:solidFill>
              </a:rPr>
              <a:t>); XI - quantidade de passageiros transportados; XII - volume de carga transportada; XIII - distância de voo; XIV - código de trânsito (</a:t>
            </a:r>
            <a:r>
              <a:rPr lang="pt-BR" sz="2000" dirty="0" err="1">
                <a:solidFill>
                  <a:schemeClr val="tx1"/>
                </a:solidFill>
              </a:rPr>
              <a:t>Cotran</a:t>
            </a:r>
            <a:r>
              <a:rPr lang="pt-BR" sz="2000" dirty="0">
                <a:solidFill>
                  <a:schemeClr val="tx1"/>
                </a:solidFill>
              </a:rPr>
              <a:t>); XV - tipo de linha; XVI - dígito identificador; XVII - volume de correio transportado; XVIII - volume de bagagem transportada. 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5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1" y="1292678"/>
            <a:ext cx="4990744" cy="843675"/>
          </a:xfrm>
        </p:spPr>
        <p:txBody>
          <a:bodyPr/>
          <a:lstStyle/>
          <a:p>
            <a:r>
              <a:rPr lang="en-US" dirty="0"/>
              <a:t>Resolução 191/2011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u="sng" dirty="0">
                <a:solidFill>
                  <a:schemeClr val="tx1"/>
                </a:solidFill>
              </a:rPr>
              <a:t>§ 2º As empresas estrangeiras: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I - empresa; II - </a:t>
            </a:r>
            <a:r>
              <a:rPr lang="pt-BR" sz="2000" dirty="0" err="1">
                <a:solidFill>
                  <a:schemeClr val="tx1"/>
                </a:solidFill>
              </a:rPr>
              <a:t>Hotran</a:t>
            </a:r>
            <a:r>
              <a:rPr lang="pt-BR" sz="2000" dirty="0">
                <a:solidFill>
                  <a:schemeClr val="tx1"/>
                </a:solidFill>
              </a:rPr>
              <a:t>; III - identificação do voo e etapa; IV - data prevista e de realização da etapa de voo; V - aeroportos de origem e destino; VI - aeronave; VII - horários de partida e chegada; VIII - quantidade de assentos oferecidos; IX - capacidade da aeronave (</a:t>
            </a:r>
            <a:r>
              <a:rPr lang="pt-BR" sz="2000" dirty="0" err="1">
                <a:solidFill>
                  <a:schemeClr val="tx1"/>
                </a:solidFill>
              </a:rPr>
              <a:t>payload</a:t>
            </a:r>
            <a:r>
              <a:rPr lang="pt-BR" sz="2000" dirty="0">
                <a:solidFill>
                  <a:schemeClr val="tx1"/>
                </a:solidFill>
              </a:rPr>
              <a:t>); X - quantidade de passageiros transportados; XI - volume de carga transportada; XII - distância de voo; XIII - dígito identificador; XIV - volume de correio transportado.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3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1" y="1292678"/>
            <a:ext cx="4990744" cy="843675"/>
          </a:xfrm>
        </p:spPr>
        <p:txBody>
          <a:bodyPr/>
          <a:lstStyle/>
          <a:p>
            <a:r>
              <a:rPr lang="en-US" dirty="0"/>
              <a:t>Resolução 191/2011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As empresas de táxi aéreo ficam dispensadas do fornecimento dos dados estatísticos de que trata esta Resolução.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 inexatidão, a inconsistência, a imprecisão ou a adulteração de documentos, dados ou informações fornecidos à Anac caracterizará infração.  </a:t>
            </a:r>
          </a:p>
          <a:p>
            <a:pPr algn="just"/>
            <a:r>
              <a:rPr lang="pt-BR" sz="1800" dirty="0">
                <a:solidFill>
                  <a:schemeClr val="tx1"/>
                </a:solidFill>
                <a:highlight>
                  <a:srgbClr val="C0C0C0"/>
                </a:highlight>
              </a:rPr>
              <a:t>A estrutura e os procedimentos de remessa dos dados estatísticos serão estabelecidos em Portaria.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2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0" y="1292678"/>
            <a:ext cx="5722547" cy="843675"/>
          </a:xfrm>
        </p:spPr>
        <p:txBody>
          <a:bodyPr>
            <a:normAutofit fontScale="90000"/>
          </a:bodyPr>
          <a:lstStyle/>
          <a:p>
            <a:r>
              <a:rPr lang="en-US" dirty="0"/>
              <a:t>Portarias 3.506 e 3.507 de 2019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>
                <a:solidFill>
                  <a:schemeClr val="tx1"/>
                </a:solidFill>
              </a:rPr>
              <a:t>Estabelece</a:t>
            </a:r>
            <a:r>
              <a:rPr lang="pt-BR" sz="1800" dirty="0">
                <a:solidFill>
                  <a:schemeClr val="tx1"/>
                </a:solidFill>
              </a:rPr>
              <a:t> os procedimentos para fornecimento dos dados estatísticos das empresas de transporte aéreo público regular e não regular que operam no Brasil, </a:t>
            </a:r>
            <a:r>
              <a:rPr lang="pt-BR" sz="1800" u="sng" dirty="0">
                <a:solidFill>
                  <a:schemeClr val="tx1"/>
                </a:solidFill>
              </a:rPr>
              <a:t>exceto as de táxi aéreo</a:t>
            </a:r>
            <a:r>
              <a:rPr lang="pt-BR" sz="18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Para fins do disposto no caput, considera-se empresa de táxi aéreo aquelas certificadas de acordo com o RBAC 135 e cujas </a:t>
            </a:r>
            <a:r>
              <a:rPr lang="pt-BR" sz="1800" dirty="0">
                <a:solidFill>
                  <a:schemeClr val="tx1"/>
                </a:solidFill>
                <a:hlinkClick r:id="rId2"/>
              </a:rPr>
              <a:t>Especificações Operativas</a:t>
            </a:r>
            <a:r>
              <a:rPr lang="pt-BR" sz="1800" dirty="0">
                <a:solidFill>
                  <a:schemeClr val="tx1"/>
                </a:solidFill>
              </a:rPr>
              <a:t> não apresentem espécie de serviço "Operação Complementar" ou outra que venha a substituí-la.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8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0" y="1292678"/>
            <a:ext cx="5722547" cy="843675"/>
          </a:xfrm>
        </p:spPr>
        <p:txBody>
          <a:bodyPr>
            <a:normAutofit fontScale="90000"/>
          </a:bodyPr>
          <a:lstStyle/>
          <a:p>
            <a:r>
              <a:rPr lang="en-US" dirty="0"/>
              <a:t>Portarias 3.506 e 3.507 de 2019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</a:rPr>
              <a:t>As empresas deverão fornecer os dados estatísticos de todos os voos nos quais haja pelo menos uma decolagem ou pouso no Brasil e cuja </a:t>
            </a:r>
            <a:r>
              <a:rPr lang="pt-BR" sz="1600" b="1" dirty="0">
                <a:solidFill>
                  <a:schemeClr val="tx1"/>
                </a:solidFill>
              </a:rPr>
              <a:t>primeira etapa </a:t>
            </a:r>
            <a:r>
              <a:rPr lang="pt-BR" sz="1600" dirty="0">
                <a:solidFill>
                  <a:schemeClr val="tx1"/>
                </a:solidFill>
              </a:rPr>
              <a:t>tenha início previsto no mês de referência do relatório, incluindo as operações regulares e não regulares, remuneradas e não remuneradas, domésticas e internacionais, de passageiros, carga e correio. 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Dispensa-se o registro de operações em que não haja embarque ou desembarque de passageiros, carga e correio no Brasil, tais como pousos técnicos, sobrevoos, voos de instrução e de treinamento.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O envio do relatório deverá ser realizado até o dia dez do mês subsequente ao mês de referência pelo Sistema de Envio dos Dados Estatísticos de Voos (</a:t>
            </a:r>
            <a:r>
              <a:rPr lang="pt-BR" sz="1600" dirty="0">
                <a:solidFill>
                  <a:schemeClr val="tx1"/>
                </a:solidFill>
                <a:hlinkClick r:id="rId2"/>
              </a:rPr>
              <a:t>DataVoo</a:t>
            </a:r>
            <a:r>
              <a:rPr lang="pt-BR" sz="1600" dirty="0">
                <a:solidFill>
                  <a:schemeClr val="tx1"/>
                </a:solidFill>
              </a:rPr>
              <a:t>).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5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0" y="1292678"/>
            <a:ext cx="5722547" cy="843675"/>
          </a:xfrm>
        </p:spPr>
        <p:txBody>
          <a:bodyPr>
            <a:normAutofit fontScale="90000"/>
          </a:bodyPr>
          <a:lstStyle/>
          <a:p>
            <a:r>
              <a:rPr lang="en-US" dirty="0"/>
              <a:t>Portarias 3.506 e 3.507 de 2019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</a:rPr>
              <a:t>Cadastramento de profissionais no DataVoo: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 </a:t>
            </a:r>
          </a:p>
          <a:p>
            <a:pPr marL="228600" indent="-228600" algn="just">
              <a:buAutoNum type="alphaLcParenR"/>
            </a:pPr>
            <a:r>
              <a:rPr lang="pt-BR" sz="1300" dirty="0">
                <a:solidFill>
                  <a:schemeClr val="tx1"/>
                </a:solidFill>
              </a:rPr>
              <a:t>Nome completo; </a:t>
            </a:r>
          </a:p>
          <a:p>
            <a:pPr marL="228600" indent="-228600" algn="just">
              <a:buAutoNum type="alphaLcParenR"/>
            </a:pPr>
            <a:r>
              <a:rPr lang="pt-BR" sz="1300" dirty="0">
                <a:solidFill>
                  <a:schemeClr val="tx1"/>
                </a:solidFill>
              </a:rPr>
              <a:t>Conta no DataVoo;</a:t>
            </a:r>
          </a:p>
          <a:p>
            <a:pPr marL="228600" indent="-228600" algn="just">
              <a:buAutoNum type="alphaLcParenR"/>
            </a:pPr>
            <a:r>
              <a:rPr lang="pt-BR" sz="1300" dirty="0">
                <a:solidFill>
                  <a:schemeClr val="tx1"/>
                </a:solidFill>
              </a:rPr>
              <a:t>Número do Cadastro de Pessoa Física – CPF;</a:t>
            </a:r>
          </a:p>
          <a:p>
            <a:pPr marL="228600" indent="-228600" algn="just">
              <a:buAutoNum type="alphaLcParenR"/>
            </a:pPr>
            <a:r>
              <a:rPr lang="pt-BR" sz="1300" dirty="0">
                <a:solidFill>
                  <a:schemeClr val="tx1"/>
                </a:solidFill>
              </a:rPr>
              <a:t>Telefone para contato; </a:t>
            </a:r>
          </a:p>
          <a:p>
            <a:pPr marL="228600" indent="-228600" algn="just">
              <a:buAutoNum type="alphaLcParenR"/>
            </a:pPr>
            <a:r>
              <a:rPr lang="pt-BR" sz="1300" dirty="0">
                <a:solidFill>
                  <a:schemeClr val="tx1"/>
                </a:solidFill>
              </a:rPr>
              <a:t>Endereço de correio eletrônico. </a:t>
            </a:r>
          </a:p>
          <a:p>
            <a:pPr marL="228600" indent="-228600" algn="just">
              <a:buAutoNum type="alphaLcParenR"/>
            </a:pPr>
            <a:r>
              <a:rPr lang="pt-BR" sz="1300" dirty="0">
                <a:solidFill>
                  <a:schemeClr val="tx1"/>
                </a:solidFill>
              </a:rPr>
              <a:t>Empresa aérea à qual o usuário remeterá os dados estatísticos.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9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0" y="1292678"/>
            <a:ext cx="5722547" cy="843675"/>
          </a:xfrm>
        </p:spPr>
        <p:txBody>
          <a:bodyPr>
            <a:normAutofit fontScale="90000"/>
          </a:bodyPr>
          <a:lstStyle/>
          <a:p>
            <a:r>
              <a:rPr lang="en-US" dirty="0"/>
              <a:t>Portarias 3.506 e 3.507 de 2019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0" y="2415541"/>
            <a:ext cx="5956172" cy="2872378"/>
          </a:xfrm>
        </p:spPr>
        <p:txBody>
          <a:bodyPr>
            <a:noAutofit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</a:rPr>
              <a:t>Dos dados a serem remetidos e suas conceituações:</a:t>
            </a:r>
            <a:r>
              <a:rPr lang="pt-BR" sz="1300" dirty="0">
                <a:solidFill>
                  <a:schemeClr val="tx1"/>
                </a:solidFill>
              </a:rPr>
              <a:t>  </a:t>
            </a:r>
          </a:p>
          <a:p>
            <a:pPr algn="just"/>
            <a:r>
              <a:rPr lang="pt-BR" sz="1300" b="1" dirty="0">
                <a:solidFill>
                  <a:schemeClr val="tx1"/>
                </a:solidFill>
              </a:rPr>
              <a:t>Etapas básicas</a:t>
            </a:r>
            <a:r>
              <a:rPr lang="pt-BR" sz="1300" dirty="0">
                <a:solidFill>
                  <a:schemeClr val="tx1"/>
                </a:solidFill>
              </a:rPr>
              <a:t> são aquelas realizadas pela aeronave desde a sua decolagem até o próximo pouso, </a:t>
            </a:r>
            <a:r>
              <a:rPr lang="pt-BR" sz="1300" i="1" dirty="0">
                <a:solidFill>
                  <a:schemeClr val="tx1"/>
                </a:solidFill>
              </a:rPr>
              <a:t>independentemente</a:t>
            </a:r>
            <a:r>
              <a:rPr lang="pt-BR" sz="1300" dirty="0">
                <a:solidFill>
                  <a:schemeClr val="tx1"/>
                </a:solidFill>
              </a:rPr>
              <a:t> de onde tenha sido realizado o embarque ou o desembarque do objeto de transporte. Os dados estatísticos das etapas básicas representam o status da aeronave em cada etapa do voo, apresentando a movimentação de passageiros, carga, correio e bagagem entre os aeródromos de origem e destino da aeronave. É a operação de uma aeronave entre uma decolagem e o próximo pouso, ou seja, é a ligação direta entre dois aeródromos. </a:t>
            </a:r>
          </a:p>
          <a:p>
            <a:pPr algn="just"/>
            <a:r>
              <a:rPr lang="pt-BR" sz="1300" b="1" dirty="0">
                <a:solidFill>
                  <a:schemeClr val="tx1"/>
                </a:solidFill>
              </a:rPr>
              <a:t>Etapas combinadas</a:t>
            </a:r>
            <a:r>
              <a:rPr lang="pt-BR" sz="1300" dirty="0">
                <a:solidFill>
                  <a:schemeClr val="tx1"/>
                </a:solidFill>
              </a:rPr>
              <a:t> identificam os pares de aeródromos de origem, onde houve o embarque do objeto de transporte, e destino, onde houve o desembarque do objeto de transporte, </a:t>
            </a:r>
            <a:r>
              <a:rPr lang="pt-BR" sz="1300" i="1" dirty="0">
                <a:solidFill>
                  <a:schemeClr val="tx1"/>
                </a:solidFill>
              </a:rPr>
              <a:t>independentemente</a:t>
            </a:r>
            <a:r>
              <a:rPr lang="pt-BR" sz="1300" dirty="0">
                <a:solidFill>
                  <a:schemeClr val="tx1"/>
                </a:solidFill>
              </a:rPr>
              <a:t> da existência de aeródromos intermediários atendidos por determinado voo. É a etapa de voo vista com foco no objeto de transporte (passageiros, carga, correio e bagagem), com base no embarque e desembarque nos aeródromos relacionados. Os dados estatísticos da etapa combinada informam a origem e destino no voo dos passageiros, carga, correio e bagagem transportados, independentemente das suas escalas.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0" y="1292678"/>
            <a:ext cx="5722547" cy="843675"/>
          </a:xfrm>
        </p:spPr>
        <p:txBody>
          <a:bodyPr>
            <a:normAutofit fontScale="90000"/>
          </a:bodyPr>
          <a:lstStyle/>
          <a:p>
            <a:r>
              <a:rPr lang="en-US" dirty="0"/>
              <a:t>Portarias 3.506 e 3.507 de 2019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914" y="2569653"/>
            <a:ext cx="5956172" cy="2872378"/>
          </a:xfrm>
        </p:spPr>
        <p:txBody>
          <a:bodyPr>
            <a:noAutofit/>
          </a:bodyPr>
          <a:lstStyle/>
          <a:p>
            <a:pPr algn="just"/>
            <a:endParaRPr lang="pt-BR" sz="1300" dirty="0">
              <a:solidFill>
                <a:schemeClr val="tx1"/>
              </a:solidFill>
            </a:endParaRPr>
          </a:p>
          <a:p>
            <a:pPr algn="just"/>
            <a:endParaRPr lang="pt-BR" sz="1300" dirty="0">
              <a:solidFill>
                <a:schemeClr val="tx1"/>
              </a:solidFill>
            </a:endParaRPr>
          </a:p>
          <a:p>
            <a:pPr algn="just"/>
            <a:endParaRPr lang="pt-BR" sz="1300" dirty="0">
              <a:solidFill>
                <a:schemeClr val="tx1"/>
              </a:solidFill>
            </a:endParaRPr>
          </a:p>
          <a:p>
            <a:pPr algn="ctr"/>
            <a:r>
              <a:rPr lang="pt-BR" sz="2700" dirty="0">
                <a:solidFill>
                  <a:schemeClr val="tx1"/>
                </a:solidFill>
                <a:hlinkClick r:id="rId2"/>
              </a:rPr>
              <a:t>Variáveis da base de Dados Estatísticos e suas conceituações</a:t>
            </a:r>
            <a:r>
              <a:rPr lang="pt-BR" sz="27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pt-BR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6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33" y="203665"/>
            <a:ext cx="9234534" cy="843675"/>
          </a:xfrm>
        </p:spPr>
        <p:txBody>
          <a:bodyPr/>
          <a:lstStyle/>
          <a:p>
            <a:pPr algn="ctr"/>
            <a:endParaRPr lang="pt-BR" sz="3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50" dirty="0">
                <a:latin typeface="+mn-lt"/>
                <a:ea typeface="+mj-ea"/>
                <a:cs typeface="+mj-cs"/>
              </a:rPr>
              <a:t>3 – Fiscalização da qualidade dos dados</a:t>
            </a:r>
          </a:p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r>
              <a:rPr lang="pt-BR" dirty="0">
                <a:solidFill>
                  <a:schemeClr val="tx1"/>
                </a:solidFill>
              </a:rPr>
              <a:t>Relações lógicas no recebimento pelo DataVoo (erro/alerta).</a:t>
            </a:r>
          </a:p>
          <a:p>
            <a:r>
              <a:rPr lang="pt-BR" dirty="0">
                <a:solidFill>
                  <a:schemeClr val="tx1"/>
                </a:solidFill>
              </a:rPr>
              <a:t>Análise gráfica do comportamento da série </a:t>
            </a:r>
            <a:r>
              <a:rPr lang="pt-BR" dirty="0" err="1">
                <a:solidFill>
                  <a:schemeClr val="tx1"/>
                </a:solidFill>
              </a:rPr>
              <a:t>pré</a:t>
            </a:r>
            <a:r>
              <a:rPr lang="pt-BR" dirty="0">
                <a:solidFill>
                  <a:schemeClr val="tx1"/>
                </a:solidFill>
              </a:rPr>
              <a:t>-divulgação.</a:t>
            </a:r>
          </a:p>
          <a:p>
            <a:r>
              <a:rPr lang="pt-BR" dirty="0">
                <a:solidFill>
                  <a:schemeClr val="tx1"/>
                </a:solidFill>
              </a:rPr>
              <a:t>Conferência com outras bases de dados (</a:t>
            </a:r>
            <a:r>
              <a:rPr lang="pt-BR" dirty="0">
                <a:solidFill>
                  <a:schemeClr val="tx1"/>
                </a:solidFill>
                <a:hlinkClick r:id="rId2"/>
              </a:rPr>
              <a:t>Siros</a:t>
            </a:r>
            <a:r>
              <a:rPr lang="pt-BR" dirty="0">
                <a:solidFill>
                  <a:schemeClr val="tx1"/>
                </a:solidFill>
              </a:rPr>
              <a:t>/Bimtra).</a:t>
            </a:r>
          </a:p>
          <a:p>
            <a:r>
              <a:rPr lang="pt-BR" dirty="0">
                <a:solidFill>
                  <a:schemeClr val="tx1"/>
                </a:solidFill>
              </a:rPr>
              <a:t>Durante levantamentos das atividades desta Gerência.</a:t>
            </a:r>
          </a:p>
          <a:p>
            <a:r>
              <a:rPr lang="pt-BR" dirty="0">
                <a:solidFill>
                  <a:schemeClr val="tx1"/>
                </a:solidFill>
              </a:rPr>
              <a:t>Manifestações de usuários externos.</a:t>
            </a:r>
          </a:p>
          <a:p>
            <a:r>
              <a:rPr lang="pt-BR" dirty="0">
                <a:solidFill>
                  <a:schemeClr val="tx1"/>
                </a:solidFill>
              </a:rPr>
              <a:t>Inspeções presenciais.</a:t>
            </a:r>
          </a:p>
          <a:p>
            <a:r>
              <a:rPr lang="pt-BR" dirty="0">
                <a:solidFill>
                  <a:schemeClr val="tx1"/>
                </a:solidFill>
              </a:rPr>
              <a:t>Relações lógicas em implementação.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10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33" y="203665"/>
            <a:ext cx="9234534" cy="843675"/>
          </a:xfrm>
        </p:spPr>
        <p:txBody>
          <a:bodyPr/>
          <a:lstStyle/>
          <a:p>
            <a:pPr algn="ctr"/>
            <a:endParaRPr lang="pt-BR" sz="3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50" dirty="0">
                <a:latin typeface="+mn-lt"/>
                <a:ea typeface="+mj-ea"/>
                <a:cs typeface="+mj-cs"/>
              </a:rPr>
              <a:t>Procedimento de qualidade em implementação</a:t>
            </a:r>
          </a:p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r>
              <a:rPr lang="pt-BR" dirty="0">
                <a:solidFill>
                  <a:schemeClr val="tx1"/>
                </a:solidFill>
              </a:rPr>
              <a:t>Este procedimento consiste em um grupo de 23 críticas analisadas pela equipe da GTDM cujas possuem probabilidade significativa de inexatidão.</a:t>
            </a:r>
          </a:p>
          <a:p>
            <a:r>
              <a:rPr lang="pt-BR" dirty="0">
                <a:solidFill>
                  <a:schemeClr val="tx1"/>
                </a:solidFill>
              </a:rPr>
              <a:t>As críticas são baseadas em equações lógicas e/ou correspondência com outras fontes de dados sobre as operações aéreas das empresas.</a:t>
            </a:r>
          </a:p>
          <a:p>
            <a:r>
              <a:rPr lang="pt-BR" dirty="0">
                <a:solidFill>
                  <a:schemeClr val="tx1"/>
                </a:solidFill>
              </a:rPr>
              <a:t>Abrange todas as companhias aéreas que remeteram seus Dados Estatísticos à Anac entre janeiro de 2020 até as remessas atuais (3 fases). </a:t>
            </a:r>
          </a:p>
          <a:p>
            <a:r>
              <a:rPr lang="pt-BR" dirty="0">
                <a:solidFill>
                  <a:schemeClr val="tx1"/>
                </a:solidFill>
              </a:rPr>
              <a:t>Probabilidade de inexatidão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alertas/suspeitas  correção ou validação.</a:t>
            </a:r>
          </a:p>
          <a:p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Sistemática da interação GTDM com a empresa aérea.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62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C6033A09-BC10-614C-EAE2-9A1DE3B0014A}"/>
              </a:ext>
            </a:extLst>
          </p:cNvPr>
          <p:cNvSpPr txBox="1">
            <a:spLocks/>
          </p:cNvSpPr>
          <p:nvPr/>
        </p:nvSpPr>
        <p:spPr>
          <a:xfrm>
            <a:off x="1272435" y="1789568"/>
            <a:ext cx="9647129" cy="534620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50"/>
              </a:lnSpc>
              <a:spcBef>
                <a:spcPts val="0"/>
              </a:spcBef>
            </a:pPr>
            <a:r>
              <a:rPr lang="pt-BR" sz="2700" b="1" dirty="0">
                <a:solidFill>
                  <a:srgbClr val="111C26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Roteiro:</a:t>
            </a:r>
          </a:p>
          <a:p>
            <a:pPr algn="l">
              <a:lnSpc>
                <a:spcPts val="2250"/>
              </a:lnSpc>
              <a:spcBef>
                <a:spcPts val="0"/>
              </a:spcBef>
            </a:pPr>
            <a:endParaRPr lang="pt-BR" sz="1800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algn="l">
              <a:lnSpc>
                <a:spcPts val="2250"/>
              </a:lnSpc>
              <a:spcBef>
                <a:spcPts val="0"/>
              </a:spcBef>
            </a:pPr>
            <a:endParaRPr lang="pt-BR" sz="1800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</a:pPr>
            <a:endParaRPr lang="pt-BR" sz="1800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marL="342900" indent="-342900" algn="just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b="1" dirty="0">
                <a:solidFill>
                  <a:srgbClr val="111C26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Introdução </a:t>
            </a:r>
            <a:r>
              <a:rPr lang="pt-BR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 </a:t>
            </a:r>
            <a:r>
              <a:rPr lang="pt-BR" b="1" dirty="0">
                <a:solidFill>
                  <a:srgbClr val="111C26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Contextualização.</a:t>
            </a:r>
          </a:p>
          <a:p>
            <a:pPr marL="342900" indent="-342900" algn="just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endParaRPr lang="pt-BR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marL="342900" indent="-342900" algn="just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b="1" dirty="0">
                <a:solidFill>
                  <a:srgbClr val="111C26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Regulamentação.</a:t>
            </a:r>
          </a:p>
          <a:p>
            <a:pPr marL="342900" indent="-342900" algn="just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endParaRPr lang="pt-BR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marL="342900" indent="-342900" algn="just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b="1" dirty="0">
                <a:solidFill>
                  <a:srgbClr val="111C26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Fiscalização da qualidade dos dados.</a:t>
            </a:r>
          </a:p>
          <a:p>
            <a:pPr marL="342900" indent="-342900" algn="just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endParaRPr lang="pt-BR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marL="342900" indent="-342900" algn="just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b="1" dirty="0">
                <a:solidFill>
                  <a:srgbClr val="111C26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A base de Dados Estatístico do transporte aéreo brasileiro.</a:t>
            </a:r>
          </a:p>
          <a:p>
            <a:pPr marL="342900" indent="-342900" algn="just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endParaRPr lang="pt-BR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</a:pPr>
            <a:endParaRPr lang="pt-BR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marL="342900" indent="-342900" algn="l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endParaRPr lang="pt-BR" sz="1800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marL="342900" indent="-342900" algn="l">
              <a:lnSpc>
                <a:spcPts val="2250"/>
              </a:lnSpc>
              <a:spcBef>
                <a:spcPts val="0"/>
              </a:spcBef>
              <a:buFont typeface="+mj-lt"/>
              <a:buAutoNum type="arabicPeriod"/>
            </a:pPr>
            <a:endParaRPr lang="pt-BR" sz="1800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algn="l">
              <a:lnSpc>
                <a:spcPts val="2250"/>
              </a:lnSpc>
              <a:spcBef>
                <a:spcPts val="0"/>
              </a:spcBef>
            </a:pPr>
            <a:endParaRPr lang="pt-BR" sz="1800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algn="l">
              <a:lnSpc>
                <a:spcPts val="2250"/>
              </a:lnSpc>
              <a:spcBef>
                <a:spcPts val="0"/>
              </a:spcBef>
            </a:pPr>
            <a:endParaRPr lang="pt-BR" sz="1800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  <a:p>
            <a:pPr algn="l">
              <a:lnSpc>
                <a:spcPts val="2250"/>
              </a:lnSpc>
              <a:spcBef>
                <a:spcPts val="0"/>
              </a:spcBef>
            </a:pPr>
            <a:endParaRPr lang="pt-BR" sz="1800" b="1" dirty="0">
              <a:solidFill>
                <a:srgbClr val="111C26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081093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2444436" y="323247"/>
            <a:ext cx="713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Quadro de críticas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B9960A-FD43-44C7-3F3E-4D0AAF37F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394"/>
            <a:ext cx="12192000" cy="44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7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2444436" y="323247"/>
            <a:ext cx="713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Quadro de críticas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ED2FD4-F864-998F-BD80-1B55464F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11"/>
            <a:ext cx="12192000" cy="45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9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2444436" y="323247"/>
            <a:ext cx="713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Quadro de críticas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04A499-8607-A5A9-8798-4AC0E704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291"/>
            <a:ext cx="12192000" cy="39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16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2444436" y="323247"/>
            <a:ext cx="713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Quadro de críticas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995960-E2F7-1A89-D59A-673980E9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882"/>
            <a:ext cx="12192000" cy="29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1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2444436" y="323247"/>
            <a:ext cx="713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Quadro de críticas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0F4916-A6AC-0C32-7138-61B5CBFF6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590"/>
            <a:ext cx="12192000" cy="43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33" y="203665"/>
            <a:ext cx="9234534" cy="843675"/>
          </a:xfrm>
        </p:spPr>
        <p:txBody>
          <a:bodyPr/>
          <a:lstStyle/>
          <a:p>
            <a:pPr algn="ctr"/>
            <a:endParaRPr lang="pt-BR" sz="3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50" dirty="0">
                <a:latin typeface="+mn-lt"/>
                <a:ea typeface="+mj-ea"/>
                <a:cs typeface="+mj-cs"/>
              </a:rPr>
              <a:t>4 – A base de dados do transporte aéreo</a:t>
            </a:r>
          </a:p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r>
              <a:rPr lang="pt-BR" dirty="0">
                <a:solidFill>
                  <a:schemeClr val="tx1"/>
                </a:solidFill>
              </a:rPr>
              <a:t>É divulgada em 3 formatos na página da Anac: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Painel de demanda e oferta.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Dados agregados.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Microdados.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  <a:hlinkClick r:id="rId2"/>
              </a:rPr>
              <a:t>Acessar</a:t>
            </a: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490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33" y="203665"/>
            <a:ext cx="9234534" cy="843675"/>
          </a:xfrm>
        </p:spPr>
        <p:txBody>
          <a:bodyPr/>
          <a:lstStyle/>
          <a:p>
            <a:pPr algn="ctr"/>
            <a:endParaRPr lang="pt-BR" sz="3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spc="-150" dirty="0">
                <a:latin typeface="+mn-lt"/>
                <a:ea typeface="+mj-ea"/>
                <a:cs typeface="+mj-cs"/>
              </a:rPr>
              <a:t>Exemplos de aplicações</a:t>
            </a:r>
          </a:p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Panorama mensal do mercado.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GTEI.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Bagagem.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Aumento transporte de passageiro internacional.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999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3491094" y="426366"/>
            <a:ext cx="520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Panorama mensal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F0F6DC-4DEA-5F41-FFD4-94A3A891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FEF0C6-69C1-0F05-94F3-7D6B2578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27" y="1545137"/>
            <a:ext cx="7587946" cy="43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94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3491094" y="426366"/>
            <a:ext cx="520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Panorama mensal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F0F6DC-4DEA-5F41-FFD4-94A3A891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E65C2D-0F74-2F5A-9C29-82D06F5E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1" y="1440534"/>
            <a:ext cx="87915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4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3491094" y="426366"/>
            <a:ext cx="520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Panorama mensal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F0F6DC-4DEA-5F41-FFD4-94A3A891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74DDAC-1FAC-1415-C663-04466B96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4" y="1440534"/>
            <a:ext cx="87820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1" y="1292678"/>
            <a:ext cx="4990744" cy="843675"/>
          </a:xfrm>
        </p:spPr>
        <p:txBody>
          <a:bodyPr/>
          <a:lstStyle/>
          <a:p>
            <a:r>
              <a:rPr lang="en-US" dirty="0"/>
              <a:t>1 - Contextualização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Breve histórico da base de dados.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Quem é a GTDM.</a:t>
            </a:r>
          </a:p>
          <a:p>
            <a:r>
              <a:rPr lang="pt-BR" dirty="0">
                <a:solidFill>
                  <a:schemeClr val="tx1"/>
                </a:solidFill>
              </a:rPr>
              <a:t>Quais são as empresas aéreas.</a:t>
            </a:r>
          </a:p>
          <a:p>
            <a:r>
              <a:rPr lang="pt-BR" dirty="0">
                <a:solidFill>
                  <a:schemeClr val="tx1"/>
                </a:solidFill>
              </a:rPr>
              <a:t>A importância da base de dados.</a:t>
            </a:r>
          </a:p>
          <a:p>
            <a:r>
              <a:rPr lang="pt-BR" dirty="0">
                <a:solidFill>
                  <a:schemeClr val="tx1"/>
                </a:solidFill>
              </a:rPr>
              <a:t>Compromisso com organismos internacionais.</a:t>
            </a:r>
          </a:p>
        </p:txBody>
      </p:sp>
    </p:spTree>
    <p:extLst>
      <p:ext uri="{BB962C8B-B14F-4D97-AF65-F5344CB8AC3E}">
        <p14:creationId xmlns:p14="http://schemas.microsoft.com/office/powerpoint/2010/main" val="990810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3491094" y="426366"/>
            <a:ext cx="520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Panorama mensal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F0F6DC-4DEA-5F41-FFD4-94A3A891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4B34EC-CDF5-5AB3-537A-9E6DD35E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4" y="1375951"/>
            <a:ext cx="87058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93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3491094" y="426366"/>
            <a:ext cx="520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Panorama mensal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F0F6DC-4DEA-5F41-FFD4-94A3A891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937854-7004-EF08-F0E5-FBCD0A40C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4" y="1535784"/>
            <a:ext cx="8629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69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5C4044-F560-A6B1-B6BD-DDD737BE4559}"/>
              </a:ext>
            </a:extLst>
          </p:cNvPr>
          <p:cNvSpPr txBox="1"/>
          <p:nvPr/>
        </p:nvSpPr>
        <p:spPr>
          <a:xfrm>
            <a:off x="3491094" y="426366"/>
            <a:ext cx="520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74" dirty="0">
                <a:solidFill>
                  <a:srgbClr val="105170"/>
                </a:solidFill>
                <a:latin typeface="Nunito Sans SemiBold" pitchFamily="2" charset="77"/>
                <a:ea typeface="Source Sans Pro" panose="020B0503030403020204" pitchFamily="34" charset="0"/>
              </a:rPr>
              <a:t>Panorama mensal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F0F6DC-4DEA-5F41-FFD4-94A3A891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DB4060-9B48-D1BD-7D25-A046DA8C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49" y="1375951"/>
            <a:ext cx="86487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1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33" y="203665"/>
            <a:ext cx="9234534" cy="843675"/>
          </a:xfrm>
        </p:spPr>
        <p:txBody>
          <a:bodyPr/>
          <a:lstStyle/>
          <a:p>
            <a:pPr algn="ctr"/>
            <a:r>
              <a:rPr lang="en-US" sz="3800" dirty="0"/>
              <a:t>Passageiro internacional</a:t>
            </a:r>
            <a:endParaRPr lang="pt-BR" sz="3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atualização da Base de Dados Estatísticos do Transporte Aéreo Brasileiro com os dados de julho/24 registrou o 40º crescimento mensal seguido do tráfego internacional de passageiros, que cresce desde abril de 2021 na magnitude de duas casas decimais.</a:t>
            </a:r>
          </a:p>
          <a:p>
            <a:pPr algn="just"/>
            <a:endParaRPr lang="pt-BR" sz="13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2,3 milhões de passageiros transportados em julho 2024 registrou o recorde para um mês de julho de toda a série histórica.</a:t>
            </a:r>
          </a:p>
          <a:p>
            <a:pPr algn="just"/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257300" lvl="2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200" dirty="0">
                <a:solidFill>
                  <a:schemeClr val="tx1"/>
                </a:solidFill>
              </a:rPr>
              <a:t>O crescimento é uniformemente distribuído entre as rotas?</a:t>
            </a:r>
          </a:p>
          <a:p>
            <a:pPr marL="1257300" lvl="2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200" dirty="0">
                <a:solidFill>
                  <a:schemeClr val="tx1"/>
                </a:solidFill>
              </a:rPr>
              <a:t>Há equilíbrio no fluxo do crescimento entre o Brasil e o exterior?</a:t>
            </a:r>
          </a:p>
          <a:p>
            <a:pPr marL="1257300" lvl="2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200" dirty="0">
                <a:solidFill>
                  <a:schemeClr val="tx1"/>
                </a:solidFill>
              </a:rPr>
              <a:t>São os brasileiros ou os estrangeiros que estão viajando mais?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200" dirty="0">
                <a:solidFill>
                  <a:schemeClr val="tx1"/>
                </a:solidFill>
              </a:rPr>
              <a:t>Como está o comportamento dos valores das tarifas internacionais?</a:t>
            </a:r>
          </a:p>
          <a:p>
            <a:pPr algn="just"/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473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33" y="203665"/>
            <a:ext cx="9234534" cy="843675"/>
          </a:xfrm>
        </p:spPr>
        <p:txBody>
          <a:bodyPr/>
          <a:lstStyle/>
          <a:p>
            <a:pPr algn="ctr"/>
            <a:r>
              <a:rPr lang="en-US" sz="3800"/>
              <a:t>Passageiro internacional</a:t>
            </a:r>
            <a:endParaRPr lang="pt-BR" sz="3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Em 12 de março de 2020 a Organização Nacional de Saúde – ONS declarou a pandemia. Recuperação em abril/21, justamente um ano após o transporte aéreo mundial registrar sua pior crise. 40 mil passageiros internacionais em abril/20, grande parte desse total por meios de programa de repatriação. </a:t>
            </a:r>
            <a:endParaRPr lang="pt-BR" sz="13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7CD90A-29F8-7C85-C3A5-FC62AC1A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9" y="1511651"/>
            <a:ext cx="10739887" cy="20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31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344" y="621272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Passageiro internacional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987F25-831F-C554-0609-8291020A7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04944"/>
            <a:ext cx="10905066" cy="4334764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pPr algn="just"/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30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Passageiro internacional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5C9BB5-CF89-CE69-F251-0376EB44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96" y="1675227"/>
            <a:ext cx="9552607" cy="439419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pPr algn="just"/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611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33" y="203665"/>
            <a:ext cx="9234534" cy="843675"/>
          </a:xfrm>
        </p:spPr>
        <p:txBody>
          <a:bodyPr/>
          <a:lstStyle/>
          <a:p>
            <a:pPr algn="ctr"/>
            <a:r>
              <a:rPr lang="en-US" sz="3800" dirty="0"/>
              <a:t>Passageiro internacional</a:t>
            </a:r>
            <a:endParaRPr lang="pt-BR" sz="3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</a:rPr>
              <a:t>Quando calculamos o percentual de passageiros com origem no Brasil, tem-se para os últimos 12 meses 50,6%, de forma complementar, 49,4% vieram do exterior para o Brasil.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</a:rPr>
              <a:t>Os percentuais para o período de 12 meses imediatamente anterior foram de 50,9% com origem no Brasil e 49,1% com origem no exterior.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</a:rPr>
              <a:t>Assim, parece não haver mudança no comportamento desse fluxo, que sugere um equilíbrio, com pequena diferença em favor da emigração.</a:t>
            </a:r>
          </a:p>
          <a:p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495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DCEA7-42E8-6926-4815-60AF1E3E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733" y="203665"/>
            <a:ext cx="9234534" cy="843675"/>
          </a:xfrm>
        </p:spPr>
        <p:txBody>
          <a:bodyPr/>
          <a:lstStyle/>
          <a:p>
            <a:pPr algn="ctr"/>
            <a:r>
              <a:rPr lang="en-US" sz="3800" dirty="0"/>
              <a:t>Passageiro internacional</a:t>
            </a:r>
            <a:endParaRPr lang="pt-BR" sz="3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401BDDA-9C05-16FA-B7B2-32BB75CB30F7}"/>
              </a:ext>
            </a:extLst>
          </p:cNvPr>
          <p:cNvSpPr txBox="1">
            <a:spLocks/>
          </p:cNvSpPr>
          <p:nvPr/>
        </p:nvSpPr>
        <p:spPr>
          <a:xfrm>
            <a:off x="416328" y="1458686"/>
            <a:ext cx="11206328" cy="47738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300" b="1" spc="-150" dirty="0">
              <a:latin typeface="+mn-lt"/>
              <a:ea typeface="+mj-ea"/>
              <a:cs typeface="+mj-cs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</a:rPr>
              <a:t>Há mais brasileiros ou estrangeiros? Onde está essa informação?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</a:rPr>
              <a:t>A participação das empresas brasileiras subiu de 29% (junho/22 a maio/23) para 32% (junho/23 a maio/24). Há correlação?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tx1"/>
                </a:solidFill>
              </a:rPr>
              <a:t>Câmbio.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3CA5AC-85F6-3DE2-DC7E-EFEA2B88A916}"/>
              </a:ext>
            </a:extLst>
          </p:cNvPr>
          <p:cNvSpPr txBox="1">
            <a:spLocks/>
          </p:cNvSpPr>
          <p:nvPr/>
        </p:nvSpPr>
        <p:spPr>
          <a:xfrm>
            <a:off x="569344" y="2746764"/>
            <a:ext cx="10739886" cy="4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228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5671313-D150-0BD6-FBF5-EF8C1271FCC0}"/>
              </a:ext>
            </a:extLst>
          </p:cNvPr>
          <p:cNvSpPr txBox="1"/>
          <p:nvPr/>
        </p:nvSpPr>
        <p:spPr>
          <a:xfrm>
            <a:off x="4407027" y="5477772"/>
            <a:ext cx="357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Thiago Juntolli Vilhena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thiago.vilhena@anac.gov.br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BE8633-475C-D38E-D20D-72F2CF32A8E4}"/>
              </a:ext>
            </a:extLst>
          </p:cNvPr>
          <p:cNvSpPr txBox="1"/>
          <p:nvPr/>
        </p:nvSpPr>
        <p:spPr>
          <a:xfrm>
            <a:off x="3574754" y="6124103"/>
            <a:ext cx="523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Gerência Técnica de Dados de Mercado (GTDM)</a:t>
            </a:r>
          </a:p>
        </p:txBody>
      </p:sp>
    </p:spTree>
    <p:extLst>
      <p:ext uri="{BB962C8B-B14F-4D97-AF65-F5344CB8AC3E}">
        <p14:creationId xmlns:p14="http://schemas.microsoft.com/office/powerpoint/2010/main" val="33065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294514A-83A4-9E2E-6BE9-035E303225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C9FB898-C808-1B46-8989-12DAE2D7540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1359281" y="7135264"/>
            <a:ext cx="20290821" cy="6020290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rgbClr val="77F8B6">
              <a:alpha val="6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Nunito Sans ExtraLight" pitchFamily="2" charset="77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883A276F-70E1-9141-8ED6-EF00DB6BDC2B}"/>
              </a:ext>
            </a:extLst>
          </p:cNvPr>
          <p:cNvSpPr/>
          <p:nvPr/>
        </p:nvSpPr>
        <p:spPr>
          <a:xfrm rot="5400000">
            <a:off x="6076467" y="1488402"/>
            <a:ext cx="283219" cy="244156"/>
          </a:xfrm>
          <a:prstGeom prst="triangle">
            <a:avLst/>
          </a:prstGeom>
          <a:solidFill>
            <a:srgbClr val="C2F9DC"/>
          </a:solidFill>
          <a:ln>
            <a:solidFill>
              <a:srgbClr val="C2F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1C658F5C-FE23-2045-BDF9-9F210241FD78}"/>
              </a:ext>
            </a:extLst>
          </p:cNvPr>
          <p:cNvSpPr/>
          <p:nvPr/>
        </p:nvSpPr>
        <p:spPr>
          <a:xfrm rot="5400000">
            <a:off x="6161403" y="3984410"/>
            <a:ext cx="283219" cy="244156"/>
          </a:xfrm>
          <a:prstGeom prst="triangle">
            <a:avLst/>
          </a:prstGeom>
          <a:solidFill>
            <a:srgbClr val="C2F9DC"/>
          </a:solidFill>
          <a:ln>
            <a:solidFill>
              <a:srgbClr val="C2F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F1671437-244F-B049-8198-6B14A4A63B19}"/>
              </a:ext>
            </a:extLst>
          </p:cNvPr>
          <p:cNvSpPr/>
          <p:nvPr/>
        </p:nvSpPr>
        <p:spPr>
          <a:xfrm rot="16200000">
            <a:off x="5855698" y="2708998"/>
            <a:ext cx="283219" cy="244156"/>
          </a:xfrm>
          <a:prstGeom prst="triangle">
            <a:avLst/>
          </a:prstGeom>
          <a:solidFill>
            <a:srgbClr val="C2F9DC"/>
          </a:solidFill>
          <a:ln>
            <a:solidFill>
              <a:srgbClr val="C2F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D4CF21-3955-1841-8F86-E93EEF453D60}"/>
              </a:ext>
            </a:extLst>
          </p:cNvPr>
          <p:cNvCxnSpPr>
            <a:cxnSpLocks/>
          </p:cNvCxnSpPr>
          <p:nvPr/>
        </p:nvCxnSpPr>
        <p:spPr>
          <a:xfrm>
            <a:off x="6119386" y="1139143"/>
            <a:ext cx="0" cy="5198534"/>
          </a:xfrm>
          <a:prstGeom prst="line">
            <a:avLst/>
          </a:prstGeom>
          <a:ln w="63500">
            <a:solidFill>
              <a:srgbClr val="C2F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A40908-017A-9C44-AB7B-73F4366994F8}"/>
              </a:ext>
            </a:extLst>
          </p:cNvPr>
          <p:cNvSpPr txBox="1"/>
          <p:nvPr/>
        </p:nvSpPr>
        <p:spPr>
          <a:xfrm>
            <a:off x="4522745" y="285778"/>
            <a:ext cx="3390673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Nunito Sans" pitchFamily="2" charset="0"/>
              </a:rPr>
              <a:t>Breve histórico</a:t>
            </a:r>
            <a:endParaRPr lang="en-US" sz="3300" b="1" spc="150" dirty="0">
              <a:solidFill>
                <a:schemeClr val="bg1"/>
              </a:solidFill>
              <a:latin typeface="Nunito Sans" pitchFamily="2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F7CE2-7FE6-D04C-B902-1C6D03DE5046}"/>
              </a:ext>
            </a:extLst>
          </p:cNvPr>
          <p:cNvSpPr txBox="1"/>
          <p:nvPr/>
        </p:nvSpPr>
        <p:spPr>
          <a:xfrm>
            <a:off x="6518799" y="3723697"/>
            <a:ext cx="17235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C2F9DC"/>
                </a:solidFill>
                <a:latin typeface="Nunito Sans" pitchFamily="2" charset="77"/>
              </a:rPr>
              <a:t>2011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D6ABB4-5E18-4245-B6B1-8D53D8A95C95}"/>
              </a:ext>
            </a:extLst>
          </p:cNvPr>
          <p:cNvSpPr txBox="1"/>
          <p:nvPr/>
        </p:nvSpPr>
        <p:spPr>
          <a:xfrm>
            <a:off x="6466612" y="1890923"/>
            <a:ext cx="184345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4" dirty="0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Criação da Anac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CDB5E4D-FC95-B446-9E3B-6A64C4DC9D48}"/>
              </a:ext>
            </a:extLst>
          </p:cNvPr>
          <p:cNvSpPr txBox="1">
            <a:spLocks/>
          </p:cNvSpPr>
          <p:nvPr/>
        </p:nvSpPr>
        <p:spPr>
          <a:xfrm>
            <a:off x="6517591" y="2220079"/>
            <a:ext cx="4988506" cy="63350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</a:rPr>
              <a:t>Legislação herdada do Departamento de Aviação Civil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endParaRPr lang="en-US" sz="1600" dirty="0">
              <a:solidFill>
                <a:schemeClr val="bg1"/>
              </a:solidFill>
              <a:latin typeface="Nunito Sans ExtraLight" pitchFamily="2" charset="77"/>
              <a:ea typeface="Noto Sans Light" panose="020B0402040504020204" pitchFamily="34" charset="0"/>
              <a:cs typeface="Noto Sans Light" panose="020B040204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D18FDC-5297-3448-B597-792EF7BA5108}"/>
              </a:ext>
            </a:extLst>
          </p:cNvPr>
          <p:cNvSpPr txBox="1"/>
          <p:nvPr/>
        </p:nvSpPr>
        <p:spPr>
          <a:xfrm>
            <a:off x="4062437" y="5069495"/>
            <a:ext cx="17235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C2F9DC"/>
                </a:solidFill>
                <a:latin typeface="Nunito Sans" pitchFamily="2" charset="77"/>
              </a:rPr>
              <a:t>2012</a:t>
            </a:r>
          </a:p>
          <a:p>
            <a:endParaRPr lang="en-US" sz="5000" b="1" dirty="0">
              <a:solidFill>
                <a:srgbClr val="C2F9DC"/>
              </a:solidFill>
              <a:latin typeface="Nunito Sa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95EC29-CD98-DE46-99A4-330389C80F92}"/>
              </a:ext>
            </a:extLst>
          </p:cNvPr>
          <p:cNvSpPr txBox="1"/>
          <p:nvPr/>
        </p:nvSpPr>
        <p:spPr>
          <a:xfrm>
            <a:off x="2208278" y="5715826"/>
            <a:ext cx="332270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4" dirty="0" err="1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Início</a:t>
            </a:r>
            <a:r>
              <a:rPr lang="en-US" sz="1600" b="1" spc="74" dirty="0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da </a:t>
            </a:r>
            <a:r>
              <a:rPr lang="en-US" sz="1600" b="1" spc="74" dirty="0" err="1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divulgação</a:t>
            </a:r>
            <a:r>
              <a:rPr lang="en-US" sz="1600" b="1" spc="74" dirty="0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dos dados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62E9278-C721-884A-BF99-A7B52BCEC2BA}"/>
              </a:ext>
            </a:extLst>
          </p:cNvPr>
          <p:cNvSpPr txBox="1">
            <a:spLocks/>
          </p:cNvSpPr>
          <p:nvPr/>
        </p:nvSpPr>
        <p:spPr>
          <a:xfrm>
            <a:off x="6586510" y="4783000"/>
            <a:ext cx="3737344" cy="30008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</a:rPr>
              <a:t>Resolução nº 191/2011 e Portarias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7525F7-D315-FD43-AF43-049DD87B5DEB}"/>
              </a:ext>
            </a:extLst>
          </p:cNvPr>
          <p:cNvSpPr txBox="1"/>
          <p:nvPr/>
        </p:nvSpPr>
        <p:spPr>
          <a:xfrm>
            <a:off x="3950663" y="2472439"/>
            <a:ext cx="17235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000" b="1" dirty="0">
                <a:solidFill>
                  <a:srgbClr val="C2F9DC"/>
                </a:solidFill>
                <a:latin typeface="Nunito Sans" pitchFamily="2" charset="77"/>
              </a:rPr>
              <a:t>2010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3F833D-658B-D646-9DCD-D381FD481A64}"/>
              </a:ext>
            </a:extLst>
          </p:cNvPr>
          <p:cNvSpPr txBox="1"/>
          <p:nvPr/>
        </p:nvSpPr>
        <p:spPr>
          <a:xfrm>
            <a:off x="2953200" y="3153270"/>
            <a:ext cx="2696828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/>
            <a:r>
              <a:rPr lang="en-US" sz="1600" b="1" spc="74" dirty="0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Sistemas </a:t>
            </a:r>
            <a:r>
              <a:rPr lang="en-US" sz="1600" b="1" spc="74" dirty="0" err="1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informatizados</a:t>
            </a:r>
            <a:endParaRPr lang="en-US" sz="1600" b="1" spc="74" dirty="0">
              <a:solidFill>
                <a:schemeClr val="bg1"/>
              </a:solidFill>
              <a:latin typeface="Nunito Sans SemiBold" pitchFamily="2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C65ADD50-6B3E-4B4D-9543-A565F53FBB4E}"/>
              </a:ext>
            </a:extLst>
          </p:cNvPr>
          <p:cNvSpPr txBox="1">
            <a:spLocks/>
          </p:cNvSpPr>
          <p:nvPr/>
        </p:nvSpPr>
        <p:spPr>
          <a:xfrm>
            <a:off x="1702746" y="3519017"/>
            <a:ext cx="3949517" cy="30008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</a:rPr>
              <a:t>Sintac e DataVoo</a:t>
            </a:r>
            <a:endParaRPr lang="en-US" sz="1600" dirty="0">
              <a:solidFill>
                <a:schemeClr val="bg1"/>
              </a:solidFill>
              <a:latin typeface="Nunito Sans ExtraLight" pitchFamily="2" charset="77"/>
              <a:ea typeface="Noto Sans Light" panose="020B0402040504020204" pitchFamily="34" charset="0"/>
              <a:cs typeface="Noto Sans Light" panose="020B04020405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F7262D-799A-D018-AF9F-269E62F8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446" y="5254751"/>
            <a:ext cx="262151" cy="310923"/>
          </a:xfrm>
          <a:prstGeom prst="rect">
            <a:avLst/>
          </a:prstGeom>
        </p:spPr>
      </p:pic>
      <p:sp>
        <p:nvSpPr>
          <p:cNvPr id="13" name="TextBox 29">
            <a:extLst>
              <a:ext uri="{FF2B5EF4-FFF2-40B4-BE49-F238E27FC236}">
                <a16:creationId xmlns:a16="http://schemas.microsoft.com/office/drawing/2014/main" id="{4C659903-3CFE-0D28-2545-9D8524260099}"/>
              </a:ext>
            </a:extLst>
          </p:cNvPr>
          <p:cNvSpPr txBox="1"/>
          <p:nvPr/>
        </p:nvSpPr>
        <p:spPr>
          <a:xfrm>
            <a:off x="6517591" y="4449556"/>
            <a:ext cx="239732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4" dirty="0" err="1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Revisão</a:t>
            </a:r>
            <a:r>
              <a:rPr lang="en-US" sz="1600" b="1" spc="74" dirty="0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da </a:t>
            </a:r>
            <a:r>
              <a:rPr lang="en-US" sz="1600" b="1" spc="74" dirty="0" err="1">
                <a:solidFill>
                  <a:schemeClr val="bg1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legislação</a:t>
            </a:r>
            <a:endParaRPr lang="en-US" sz="1600" b="1" spc="74" dirty="0">
              <a:solidFill>
                <a:schemeClr val="bg1"/>
              </a:solidFill>
              <a:latin typeface="Nunito Sans SemiBold" pitchFamily="2" charset="77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36B110A-9518-35F5-9099-7099F1C22C7C}"/>
              </a:ext>
            </a:extLst>
          </p:cNvPr>
          <p:cNvSpPr txBox="1">
            <a:spLocks/>
          </p:cNvSpPr>
          <p:nvPr/>
        </p:nvSpPr>
        <p:spPr>
          <a:xfrm>
            <a:off x="2241449" y="5975915"/>
            <a:ext cx="3737344" cy="30008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Nunito Sans ExtraLight" pitchFamily="2" charset="77"/>
                <a:ea typeface="Noto Sans Light" panose="020B0402040504020204" pitchFamily="34" charset="0"/>
                <a:cs typeface="Noto Sans Light" panose="020B0402040504020204" pitchFamily="34" charset="0"/>
              </a:rPr>
              <a:t>Base de dados e Business Intelligence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D77F05B-0262-F618-4ACB-CC5497062584}"/>
              </a:ext>
            </a:extLst>
          </p:cNvPr>
          <p:cNvSpPr txBox="1"/>
          <p:nvPr/>
        </p:nvSpPr>
        <p:spPr>
          <a:xfrm>
            <a:off x="6480748" y="1198426"/>
            <a:ext cx="17235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C2F9DC"/>
                </a:solidFill>
                <a:latin typeface="Nunito Sans" pitchFamily="2" charset="77"/>
              </a:rPr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20550400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0" y="1292678"/>
            <a:ext cx="7150656" cy="843675"/>
          </a:xfrm>
        </p:spPr>
        <p:txBody>
          <a:bodyPr>
            <a:normAutofit fontScale="90000"/>
          </a:bodyPr>
          <a:lstStyle/>
          <a:p>
            <a:r>
              <a:rPr lang="en-US" dirty="0"/>
              <a:t>Gerência Técnica de Dados de Mercado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0" y="2692944"/>
            <a:ext cx="7376687" cy="2872378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</a:rPr>
              <a:t>Superintendência de Serviços Aéreos - SAS.</a:t>
            </a:r>
          </a:p>
          <a:p>
            <a:endParaRPr lang="pt-BR" sz="1300" dirty="0">
              <a:solidFill>
                <a:schemeClr val="tx1"/>
              </a:solidFill>
            </a:endParaRPr>
          </a:p>
          <a:p>
            <a:r>
              <a:rPr lang="pt-BR" sz="2700" dirty="0">
                <a:solidFill>
                  <a:schemeClr val="tx1"/>
                </a:solidFill>
              </a:rPr>
              <a:t>	</a:t>
            </a:r>
            <a:r>
              <a:rPr lang="pt-BR" sz="2300" b="1" dirty="0">
                <a:solidFill>
                  <a:schemeClr val="tx1"/>
                </a:solidFill>
              </a:rPr>
              <a:t>Gerência de Acompanhamento de Mercado – GEAC.</a:t>
            </a:r>
          </a:p>
          <a:p>
            <a:endParaRPr lang="pt-BR" sz="1300" dirty="0">
              <a:solidFill>
                <a:schemeClr val="tx1"/>
              </a:solidFill>
            </a:endParaRPr>
          </a:p>
          <a:p>
            <a:r>
              <a:rPr lang="pt-BR" sz="2700" dirty="0">
                <a:solidFill>
                  <a:schemeClr val="tx1"/>
                </a:solidFill>
              </a:rPr>
              <a:t>		</a:t>
            </a:r>
            <a:r>
              <a:rPr lang="pt-BR" sz="2000" b="1" dirty="0">
                <a:solidFill>
                  <a:schemeClr val="tx1"/>
                </a:solidFill>
              </a:rPr>
              <a:t>Gerência Técnica de Dados de Mercado – GTDM.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		Gerência Técnica de Estudos e Inovação – GTEI.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033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1" y="1292678"/>
            <a:ext cx="4990744" cy="843675"/>
          </a:xfrm>
        </p:spPr>
        <p:txBody>
          <a:bodyPr/>
          <a:lstStyle/>
          <a:p>
            <a:r>
              <a:rPr lang="en-US" dirty="0"/>
              <a:t>Empresas </a:t>
            </a:r>
            <a:r>
              <a:rPr lang="en-US" dirty="0" err="1"/>
              <a:t>Aéreas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7099284" cy="287237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Representatividade</a:t>
            </a:r>
            <a:r>
              <a:rPr lang="en-US" dirty="0">
                <a:solidFill>
                  <a:schemeClr val="tx1"/>
                </a:solidFill>
              </a:rPr>
              <a:t> no mercado de </a:t>
            </a:r>
            <a:r>
              <a:rPr lang="en-US" dirty="0" err="1">
                <a:solidFill>
                  <a:schemeClr val="tx1"/>
                </a:solidFill>
              </a:rPr>
              <a:t>passageiro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ou</a:t>
            </a:r>
            <a:r>
              <a:rPr lang="en-US" dirty="0">
                <a:solidFill>
                  <a:schemeClr val="tx1"/>
                </a:solidFill>
              </a:rPr>
              <a:t> carga.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Aviação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comercial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12 </a:t>
            </a:r>
            <a:r>
              <a:rPr lang="en-US" dirty="0" err="1">
                <a:solidFill>
                  <a:schemeClr val="tx1"/>
                </a:solidFill>
              </a:rPr>
              <a:t>empresas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doméstico</a:t>
            </a:r>
            <a:r>
              <a:rPr lang="en-US" dirty="0">
                <a:solidFill>
                  <a:schemeClr val="tx1"/>
                </a:solidFill>
              </a:rPr>
              <a:t>) + 60 </a:t>
            </a:r>
            <a:r>
              <a:rPr lang="en-US" dirty="0" err="1">
                <a:solidFill>
                  <a:schemeClr val="tx1"/>
                </a:solidFill>
              </a:rPr>
              <a:t>empresas</a:t>
            </a:r>
            <a:r>
              <a:rPr lang="en-US" dirty="0">
                <a:solidFill>
                  <a:schemeClr val="tx1"/>
                </a:solidFill>
              </a:rPr>
              <a:t> (internacional).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6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1" y="1292678"/>
            <a:ext cx="4990744" cy="843675"/>
          </a:xfrm>
        </p:spPr>
        <p:txBody>
          <a:bodyPr/>
          <a:lstStyle/>
          <a:p>
            <a:r>
              <a:rPr lang="en-US" dirty="0" err="1"/>
              <a:t>Voltando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tópicos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Breve histórico da base de dados.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Quem é a GTDM.</a:t>
            </a:r>
          </a:p>
          <a:p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Quais são as empresas aéreas.</a:t>
            </a:r>
          </a:p>
          <a:p>
            <a:r>
              <a:rPr lang="pt-BR" dirty="0">
                <a:solidFill>
                  <a:schemeClr val="tx1"/>
                </a:solidFill>
              </a:rPr>
              <a:t>A importância da base de dados.</a:t>
            </a:r>
          </a:p>
          <a:p>
            <a:r>
              <a:rPr lang="pt-BR" dirty="0">
                <a:solidFill>
                  <a:schemeClr val="tx1"/>
                </a:solidFill>
              </a:rPr>
              <a:t>Compromisso com organismos internacionais.</a:t>
            </a:r>
          </a:p>
        </p:txBody>
      </p:sp>
    </p:spTree>
    <p:extLst>
      <p:ext uri="{BB962C8B-B14F-4D97-AF65-F5344CB8AC3E}">
        <p14:creationId xmlns:p14="http://schemas.microsoft.com/office/powerpoint/2010/main" val="124965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1" y="1292678"/>
            <a:ext cx="4990744" cy="843675"/>
          </a:xfrm>
        </p:spPr>
        <p:txBody>
          <a:bodyPr/>
          <a:lstStyle/>
          <a:p>
            <a:r>
              <a:rPr lang="en-US" dirty="0"/>
              <a:t>2 – Regulamentação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Resolução 191/2011.</a:t>
            </a:r>
          </a:p>
          <a:p>
            <a:endParaRPr lang="pt-BR" sz="2700" dirty="0">
              <a:solidFill>
                <a:schemeClr val="tx1"/>
              </a:solidFill>
            </a:endParaRPr>
          </a:p>
          <a:p>
            <a:r>
              <a:rPr lang="pt-BR" sz="2700" dirty="0">
                <a:solidFill>
                  <a:schemeClr val="tx1"/>
                </a:solidFill>
              </a:rPr>
              <a:t>Portaria 3.506/2019 (brasileiras).</a:t>
            </a:r>
          </a:p>
          <a:p>
            <a:endParaRPr lang="pt-BR" sz="2700" dirty="0">
              <a:solidFill>
                <a:schemeClr val="tx1"/>
              </a:solidFill>
            </a:endParaRPr>
          </a:p>
          <a:p>
            <a:r>
              <a:rPr lang="pt-BR" sz="2700" dirty="0">
                <a:solidFill>
                  <a:schemeClr val="tx1"/>
                </a:solidFill>
              </a:rPr>
              <a:t>Portaria 3.507/2019 (estrangeiras).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5609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3F1CD-207C-F26E-1C61-BD0871F0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1" y="1292678"/>
            <a:ext cx="4990744" cy="843675"/>
          </a:xfrm>
        </p:spPr>
        <p:txBody>
          <a:bodyPr/>
          <a:lstStyle/>
          <a:p>
            <a:r>
              <a:rPr lang="en-US" dirty="0"/>
              <a:t>Resolução 191/2011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8ABF2-A36F-2E42-58B6-D9E27B80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41" y="2692944"/>
            <a:ext cx="5956172" cy="2872378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Art. 1º As empresas brasileiras e estrangeiras que exploram serviços de transporte aéreo público no país deverão fornecer mensalmente à ANAC, até o dia 10 (dez) do mês subsequente ao mês de referência e de acordo com as instruções a serem expedidas pela Superintendência de Regulação Econômica e Acompanhamento de Mercado - SRE, os dados estatísticos das operações por elas realizadas. 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45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Fin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1622</Words>
  <Application>Microsoft Office PowerPoint</Application>
  <PresentationFormat>Widescreen</PresentationFormat>
  <Paragraphs>189</Paragraphs>
  <Slides>39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Nunito Sans</vt:lpstr>
      <vt:lpstr>Nunito Sans ExtraLight</vt:lpstr>
      <vt:lpstr>Nunito Sans SemiBold</vt:lpstr>
      <vt:lpstr>Poppins</vt:lpstr>
      <vt:lpstr>Symbol</vt:lpstr>
      <vt:lpstr>Wingdings</vt:lpstr>
      <vt:lpstr>Tema do Office</vt:lpstr>
      <vt:lpstr>Slides Finais</vt:lpstr>
      <vt:lpstr>Dados Estatísticos</vt:lpstr>
      <vt:lpstr>Apresentação do PowerPoint</vt:lpstr>
      <vt:lpstr>1 - Contextualização</vt:lpstr>
      <vt:lpstr>Apresentação do PowerPoint</vt:lpstr>
      <vt:lpstr>Gerência Técnica de Dados de Mercado</vt:lpstr>
      <vt:lpstr>Empresas Aéreas</vt:lpstr>
      <vt:lpstr>Voltando aos tópicos</vt:lpstr>
      <vt:lpstr>2 – Regulamentação</vt:lpstr>
      <vt:lpstr>Resolução 191/2011</vt:lpstr>
      <vt:lpstr>Resolução 191/2011</vt:lpstr>
      <vt:lpstr>Resolução 191/2011</vt:lpstr>
      <vt:lpstr>Resolução 191/2011</vt:lpstr>
      <vt:lpstr>Portarias 3.506 e 3.507 de 2019</vt:lpstr>
      <vt:lpstr>Portarias 3.506 e 3.507 de 2019</vt:lpstr>
      <vt:lpstr>Portarias 3.506 e 3.507 de 2019</vt:lpstr>
      <vt:lpstr>Portarias 3.506 e 3.507 de 2019</vt:lpstr>
      <vt:lpstr>Portarias 3.506 e 3.507 de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Passageiro internacional</vt:lpstr>
      <vt:lpstr>Passageiro internacional</vt:lpstr>
      <vt:lpstr>Passageiro internacional</vt:lpstr>
      <vt:lpstr>Passageiro internacional</vt:lpstr>
      <vt:lpstr>Passageiro internacional</vt:lpstr>
      <vt:lpstr>Passageiro internacional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Medeiros de Lima</dc:creator>
  <cp:lastModifiedBy>Thiago Juntolli Vilhena</cp:lastModifiedBy>
  <cp:revision>45</cp:revision>
  <dcterms:created xsi:type="dcterms:W3CDTF">2023-09-19T12:58:49Z</dcterms:created>
  <dcterms:modified xsi:type="dcterms:W3CDTF">2024-10-10T03:23:10Z</dcterms:modified>
</cp:coreProperties>
</file>