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8" r:id="rId2"/>
  </p:sldMasterIdLst>
  <p:notesMasterIdLst>
    <p:notesMasterId r:id="rId26"/>
  </p:notesMasterIdLst>
  <p:sldIdLst>
    <p:sldId id="285" r:id="rId3"/>
    <p:sldId id="283" r:id="rId4"/>
    <p:sldId id="4097" r:id="rId5"/>
    <p:sldId id="4109" r:id="rId6"/>
    <p:sldId id="4110" r:id="rId7"/>
    <p:sldId id="4111" r:id="rId8"/>
    <p:sldId id="4112" r:id="rId9"/>
    <p:sldId id="4113" r:id="rId10"/>
    <p:sldId id="4114" r:id="rId11"/>
    <p:sldId id="4098" r:id="rId12"/>
    <p:sldId id="4116" r:id="rId13"/>
    <p:sldId id="4117" r:id="rId14"/>
    <p:sldId id="4118" r:id="rId15"/>
    <p:sldId id="4099" r:id="rId16"/>
    <p:sldId id="4119" r:id="rId17"/>
    <p:sldId id="4120" r:id="rId18"/>
    <p:sldId id="4121" r:id="rId19"/>
    <p:sldId id="4100" r:id="rId20"/>
    <p:sldId id="4124" r:id="rId21"/>
    <p:sldId id="4125" r:id="rId22"/>
    <p:sldId id="4122" r:id="rId23"/>
    <p:sldId id="4123" r:id="rId24"/>
    <p:sldId id="4105" r:id="rId25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FFF"/>
    <a:srgbClr val="094338"/>
    <a:srgbClr val="548235"/>
    <a:srgbClr val="00B1D6"/>
    <a:srgbClr val="1D628B"/>
    <a:srgbClr val="0070C0"/>
    <a:srgbClr val="005768"/>
    <a:srgbClr val="1ABC9C"/>
    <a:srgbClr val="138B74"/>
    <a:srgbClr val="0087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204" autoAdjust="0"/>
    <p:restoredTop sz="94660"/>
  </p:normalViewPr>
  <p:slideViewPr>
    <p:cSldViewPr snapToGrid="0">
      <p:cViewPr varScale="1">
        <p:scale>
          <a:sx n="64" d="100"/>
          <a:sy n="64" d="100"/>
        </p:scale>
        <p:origin x="744" y="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804441-B511-43FF-AF92-DE09F11E3F0B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514297-8868-4359-B82C-038AB216C44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981859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62722B-40BB-4C22-BFE3-E42802F76DA9}" type="slidenum">
              <a:rPr kumimoji="0" lang="pt-B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41006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5513F9B-FCD4-4433-E483-08BA714435C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0064DAE8-BF6C-C036-D5EC-69277847D3E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CC32A24-0690-8A4D-EB3D-C6F1AEE506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AB46A815-39FA-B16D-605D-3A3F026216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74F084D-5DE9-AA93-2AF8-E23F1B615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81530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5A5F980-A683-B8B7-61EC-507D5E051B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4675064B-9973-71A7-996A-BF4201D416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CF7BE74-A395-E7F1-1739-C2B4D1A3C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9FA3268-AB3C-F605-6F59-DD8D43B58B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9C72BCC-CB03-01BA-9F40-5266351DF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49230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DA45CEA-0FE1-5842-AA9B-9F61C6E701C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E3B7EF36-A018-6977-412A-BE50DFB6BDA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FE2D44D-E327-0149-B634-BF281F75E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5424381-22EF-982B-B4B5-21C70B07F3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A915B38-00CF-EBFF-A510-186F542369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604631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0236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apa V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FC81D0D5-4689-C9F4-17ED-94EC56797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64" y="1586"/>
            <a:ext cx="12186353" cy="6854824"/>
          </a:xfrm>
          <a:prstGeom prst="rect">
            <a:avLst/>
          </a:prstGeom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656C3F73-C18A-DB92-0687-B639F0832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572823" y="2215950"/>
            <a:ext cx="4682383" cy="784945"/>
          </a:xfrm>
          <a:prstGeom prst="rect">
            <a:avLst/>
          </a:prstGeom>
        </p:spPr>
        <p:txBody>
          <a:bodyPr/>
          <a:lstStyle>
            <a:lvl1pPr algn="l">
              <a:defRPr sz="4000" b="1" spc="-15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pt-BR" dirty="0"/>
              <a:t>Título da Apresentação</a:t>
            </a:r>
          </a:p>
        </p:txBody>
      </p:sp>
      <p:sp>
        <p:nvSpPr>
          <p:cNvPr id="10" name="Espaço Reservado para Texto 4">
            <a:extLst>
              <a:ext uri="{FF2B5EF4-FFF2-40B4-BE49-F238E27FC236}">
                <a16:creationId xmlns:a16="http://schemas.microsoft.com/office/drawing/2014/main" id="{EBC2DD7B-79E1-EFD1-CDAF-1F7FD6AA56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823" y="3192087"/>
            <a:ext cx="4682383" cy="541237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rgbClr val="8CF080"/>
                </a:solidFill>
                <a:latin typeface="+mj-lt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760203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de Capítulo V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m 12">
            <a:extLst>
              <a:ext uri="{FF2B5EF4-FFF2-40B4-BE49-F238E27FC236}">
                <a16:creationId xmlns:a16="http://schemas.microsoft.com/office/drawing/2014/main" id="{F8A81F76-76DF-5B4F-4A5A-A355B760CC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501" y="11625"/>
            <a:ext cx="12150662" cy="6834747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E047337-093A-5844-B4A9-5E57B8C4DEA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438541" y="2405861"/>
            <a:ext cx="4990744" cy="843675"/>
          </a:xfrm>
          <a:prstGeom prst="rect">
            <a:avLst/>
          </a:prstGeom>
        </p:spPr>
        <p:txBody>
          <a:bodyPr anchor="b"/>
          <a:lstStyle>
            <a:lvl1pPr algn="l">
              <a:defRPr sz="4000" b="1" spc="-150">
                <a:solidFill>
                  <a:schemeClr val="accent5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/>
              <a:t>Título do Capítulo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670F75AD-7939-3E0D-6976-1DF0B0BAB6C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438541" y="3249536"/>
            <a:ext cx="3159095" cy="46576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chemeClr val="accent5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8895529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3DC427FB-362A-8646-C80D-813C79E40C4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34" y="694"/>
            <a:ext cx="12189532" cy="6856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5379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A7E170D-F408-DB70-B31D-0A92B47933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DBBCD7B-AEF6-E474-D529-A05358D5795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B30E42D-1C2F-E954-E038-B289BDBC59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EA01DF0-3CE0-4098-4C48-A90B881F1C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EC2E4F5-F0AA-9CB8-0C68-CF835E34E4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55125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3E82BD0-15D1-1F13-C3EE-8C70358C52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36A5812-F701-AB49-A2F2-73E889254A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46957CD-F576-D718-AA59-FF16CD3874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0808068E-1554-49AB-D36C-DEF92388EF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20D1C73-8A30-4C8D-8333-6CE413240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82590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A1F4A46-2E98-EB9B-A74C-628AFC9D7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D995BB0-5E26-5B3C-3693-342437288A6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B8F3257-FEC7-59DB-7CF2-42AD62180C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AD68486-F74C-040A-650D-374DE8C510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1939BAC4-BD1B-5C6E-600B-A2ADB16E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CBC0A23-73C9-49AA-EBD2-A08B2BA26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82904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60F22FF-4F86-52F5-DBB0-B8AE242EAD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239806F-EDA4-C8E8-0BEF-585B443DF3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08898BD0-54CC-8049-5EFD-4B776B1698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70DFF00C-EEFC-A900-798E-21B2030C651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C6B10C92-04B2-4DEB-2143-641C00026F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CBEE7FD2-5327-755C-B425-15498ECFA2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2248B01F-7184-0215-1862-A43ACC67E3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B106371A-15E2-F3C3-3599-CA88821A7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896890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51E77B-0263-AFDB-0844-041D194615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39DFFE43-3D78-6591-43CE-8247E12A6F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CF324196-76DA-E0D1-7139-88A338B116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1BD6B096-A7CA-54AA-977D-3EEE0AF66D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443566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36965E35-5132-4918-7C4C-7DB8ED8F2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F4644303-3566-C757-698D-B76F77D074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8CA0D3C0-2694-260A-ED94-42EACB2261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73341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28E182D-600E-9C96-AD8B-7B8BFB9A97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6191E6C-8AEB-6901-59BB-1ED2583BB59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E60F9C39-8FC4-730F-0028-58BD6CE856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E75FAB-C012-CFF9-F2DD-E883FCACAC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6CE810B-5190-4CE5-665E-25A11FE570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362AEA71-3DFB-78A2-B51F-CCD5AFDBE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87828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8932B86-8843-0DF0-A6F8-0528DE96C0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A62DC7F-50D2-6D73-EBCB-D18478E3203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03F40D95-231D-B002-3E60-0325A122C0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4842A2-FE9A-6E06-6D48-1F4BD89FD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85593CC0-D18E-2523-581C-326E32C3B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7963DCE-1089-DBFC-9E42-C4679DFA88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789764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9E3DDEE4-6435-6C7E-B502-DB08615FC1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124959D-7F7B-204A-9C68-76C329D8C2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423201FE-918B-5EE8-21D4-62F5D5C2501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F7573B-84C8-406B-9BBB-B67207BE13BC}" type="datetimeFigureOut">
              <a:rPr lang="pt-BR" smtClean="0"/>
              <a:t>09/10/2024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90F37CF-85FA-D3BE-E3FD-53D9ACE688B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04FC20F-7C6A-E270-953F-4EBD73E08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3214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3" r:id="rId13"/>
    <p:sldLayoutId id="214748366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39575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873E8E30-CB59-E498-FD10-3EAF4432B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ctr"/>
            <a:r>
              <a:rPr lang="pt-BR" dirty="0">
                <a:solidFill>
                  <a:srgbClr val="E5D684"/>
                </a:solidFill>
              </a:rPr>
              <a:t>TRANSPARÊNCIA E EFICIÊNCIA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266A0146-634D-FD60-A82A-81D09114ECB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474228" y="3066472"/>
            <a:ext cx="4780979" cy="1403927"/>
          </a:xfrm>
        </p:spPr>
        <p:txBody>
          <a:bodyPr>
            <a:normAutofit/>
          </a:bodyPr>
          <a:lstStyle/>
          <a:p>
            <a:pPr algn="ctr"/>
            <a:r>
              <a:rPr lang="pt-BR" dirty="0">
                <a:solidFill>
                  <a:srgbClr val="8EEE94"/>
                </a:solidFill>
                <a:latin typeface="+mn-lt"/>
              </a:rPr>
              <a:t>O Papel do Sistema de Registro de Serviços Aéreos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7F5A66DE-9D05-4A79-1C73-09888F2A6DA3}"/>
              </a:ext>
            </a:extLst>
          </p:cNvPr>
          <p:cNvSpPr/>
          <p:nvPr/>
        </p:nvSpPr>
        <p:spPr>
          <a:xfrm>
            <a:off x="0" y="0"/>
            <a:ext cx="45719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5A175E01-2763-4706-BD19-047B02BB0653}"/>
              </a:ext>
            </a:extLst>
          </p:cNvPr>
          <p:cNvSpPr txBox="1"/>
          <p:nvPr/>
        </p:nvSpPr>
        <p:spPr>
          <a:xfrm>
            <a:off x="3111500" y="4910665"/>
            <a:ext cx="6172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Raquel Irber de Azevedo Lopes</a:t>
            </a:r>
          </a:p>
          <a:p>
            <a:pPr algn="ctr"/>
            <a:r>
              <a:rPr lang="pt-BR" sz="2000" b="1" dirty="0">
                <a:solidFill>
                  <a:schemeClr val="bg1"/>
                </a:solidFill>
              </a:rPr>
              <a:t>Gerência Técnica de Registro de Serviços Aéreos e Coordenação de Slots(GTRC)</a:t>
            </a:r>
          </a:p>
        </p:txBody>
      </p:sp>
    </p:spTree>
    <p:extLst>
      <p:ext uri="{BB962C8B-B14F-4D97-AF65-F5344CB8AC3E}">
        <p14:creationId xmlns:p14="http://schemas.microsoft.com/office/powerpoint/2010/main" val="6126181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3773" cy="4294537"/>
            <a:chOff x="490588" y="1070528"/>
            <a:chExt cx="8753773" cy="4294537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IMPACTOS</a:t>
              </a:r>
            </a:p>
          </p:txBody>
        </p:sp>
        <p:sp>
          <p:nvSpPr>
            <p:cNvPr id="15" name="Freeform 3">
              <a:extLst>
                <a:ext uri="{FF2B5EF4-FFF2-40B4-BE49-F238E27FC236}">
                  <a16:creationId xmlns:a16="http://schemas.microsoft.com/office/drawing/2014/main" id="{EF15F3F1-02FA-5797-03A6-D3356C92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4290354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2509089-E386-367E-70EF-DCCF03E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4290354"/>
              <a:ext cx="7295698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028011" y="4473766"/>
              <a:ext cx="532518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</a:t>
              </a: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DESAFIOS E MELHORIA CONTÍNUA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pt-BR" sz="1800" b="1" dirty="0">
                  <a:solidFill>
                    <a:schemeClr val="tx1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CONTEXTUALIZAÇÃO</a:t>
              </a:r>
              <a:endPara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Poppins" pitchFamily="2" charset="77"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FUNCIONAMENTO E OPERAÇÃO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43528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0261142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FUNCIONAMENTO E OPERAÇÃO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76B34FA4-7569-92AF-2FB8-19A59ACC7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5521" y="2546157"/>
            <a:ext cx="8837654" cy="3516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953668"/>
      </p:ext>
    </p:extLst>
  </p:cSld>
  <p:clrMapOvr>
    <a:masterClrMapping/>
  </p:clrMapOvr>
  <p:transition spd="slow">
    <p:push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0261142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FUNCIONAMENTO E OPERAÇÃO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F713922C-64CB-8403-56B9-DC1FCD6C8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37502" y="2616885"/>
            <a:ext cx="8939973" cy="3621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5479306"/>
      </p:ext>
    </p:extLst>
  </p:cSld>
  <p:clrMapOvr>
    <a:masterClrMapping/>
  </p:clrMapOvr>
  <p:transition spd="slow">
    <p:push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0261142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FUNCIONAMENTO E OPERAÇÃO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A2873178-1C11-E866-270D-F326DF0A67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54187" y="2448957"/>
            <a:ext cx="5774233" cy="403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5605075"/>
      </p:ext>
    </p:extLst>
  </p:cSld>
  <p:clrMapOvr>
    <a:masterClrMapping/>
  </p:clrMapOvr>
  <p:transition spd="slow">
    <p:push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3773" cy="4294537"/>
            <a:chOff x="490588" y="1070528"/>
            <a:chExt cx="8753773" cy="4294537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IMPACTOS</a:t>
              </a:r>
            </a:p>
          </p:txBody>
        </p:sp>
        <p:sp>
          <p:nvSpPr>
            <p:cNvPr id="15" name="Freeform 3">
              <a:extLst>
                <a:ext uri="{FF2B5EF4-FFF2-40B4-BE49-F238E27FC236}">
                  <a16:creationId xmlns:a16="http://schemas.microsoft.com/office/drawing/2014/main" id="{EF15F3F1-02FA-5797-03A6-D3356C92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4290354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2509089-E386-367E-70EF-DCCF03E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4290354"/>
              <a:ext cx="7295698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028011" y="4473766"/>
              <a:ext cx="532518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</a:t>
              </a: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DESAFIOS E MELHORIA CONTÍNUA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CONTEXTUALIZAÇÃO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FUNCIONAMENTO E OPERAÇÃO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40065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3557384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IMPACTOS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18F2614B-5E4B-A9B1-D221-E49E7ABEED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0200" y="3605634"/>
            <a:ext cx="8810624" cy="2035969"/>
          </a:xfrm>
          <a:prstGeom prst="rect">
            <a:avLst/>
          </a:prstGeom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304925" y="2453034"/>
            <a:ext cx="78581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Avaliação de Impacto Regulatório</a:t>
            </a:r>
          </a:p>
        </p:txBody>
      </p:sp>
    </p:spTree>
    <p:extLst>
      <p:ext uri="{BB962C8B-B14F-4D97-AF65-F5344CB8AC3E}">
        <p14:creationId xmlns:p14="http://schemas.microsoft.com/office/powerpoint/2010/main" val="4176134661"/>
      </p:ext>
    </p:extLst>
  </p:cSld>
  <p:clrMapOvr>
    <a:masterClrMapping/>
  </p:clrMapOvr>
  <p:transition spd="slow">
    <p:push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3557384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IMPACTOS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Melhoria das bases de dados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DDA3990B-26DD-1C6E-53BD-07951512BF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65936" y="3039416"/>
            <a:ext cx="5715780" cy="3450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902573"/>
      </p:ext>
    </p:extLst>
  </p:cSld>
  <p:clrMapOvr>
    <a:masterClrMapping/>
  </p:clrMapOvr>
  <p:transition spd="slow">
    <p:push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3557384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IMPACTOS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Redução de custos com pessoal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ANAC – de 8 para 2 servidores;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Operadores Aéreos – Reduções variadas. </a:t>
            </a:r>
          </a:p>
        </p:txBody>
      </p:sp>
    </p:spTree>
    <p:extLst>
      <p:ext uri="{BB962C8B-B14F-4D97-AF65-F5344CB8AC3E}">
        <p14:creationId xmlns:p14="http://schemas.microsoft.com/office/powerpoint/2010/main" val="3412001674"/>
      </p:ext>
    </p:extLst>
  </p:cSld>
  <p:clrMapOvr>
    <a:masterClrMapping/>
  </p:clrMapOvr>
  <p:transition spd="slow">
    <p:push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3773" cy="4294537"/>
            <a:chOff x="490588" y="1070528"/>
            <a:chExt cx="8753773" cy="4294537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IMPACTOS</a:t>
              </a:r>
            </a:p>
          </p:txBody>
        </p:sp>
        <p:sp>
          <p:nvSpPr>
            <p:cNvPr id="15" name="Freeform 3">
              <a:extLst>
                <a:ext uri="{FF2B5EF4-FFF2-40B4-BE49-F238E27FC236}">
                  <a16:creationId xmlns:a16="http://schemas.microsoft.com/office/drawing/2014/main" id="{EF15F3F1-02FA-5797-03A6-D3356C92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4290354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rgbClr val="5876AB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2509089-E386-367E-70EF-DCCF03E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4290354"/>
              <a:ext cx="7295698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rgbClr val="20386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028011" y="4473766"/>
              <a:ext cx="532518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4</a:t>
              </a: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DESAFIOS E MELHORIA CONTÍNUA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CONTEXTUALIZAÇÃO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FUNCIONAMENTO E OPERAÇÃO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236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110913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DESAFIOS E MELHORIA CONTÍNUA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Verificações: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SIROS x SLOT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SIROS x VENDA</a:t>
            </a:r>
          </a:p>
          <a:p>
            <a:pPr lvl="1"/>
            <a:endParaRPr lang="pt-BR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0200635"/>
      </p:ext>
    </p:extLst>
  </p:cSld>
  <p:clrMapOvr>
    <a:masterClrMapping/>
  </p:clrMapOvr>
  <p:transition spd="slow">
    <p:push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3773" cy="4294537"/>
            <a:chOff x="490588" y="1070528"/>
            <a:chExt cx="8753773" cy="4294537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IMPACTOS</a:t>
              </a:r>
            </a:p>
          </p:txBody>
        </p:sp>
        <p:sp>
          <p:nvSpPr>
            <p:cNvPr id="15" name="Freeform 3">
              <a:extLst>
                <a:ext uri="{FF2B5EF4-FFF2-40B4-BE49-F238E27FC236}">
                  <a16:creationId xmlns:a16="http://schemas.microsoft.com/office/drawing/2014/main" id="{EF15F3F1-02FA-5797-03A6-D3356C92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4290354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2509089-E386-367E-70EF-DCCF03E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4290354"/>
              <a:ext cx="7295698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028011" y="4473766"/>
              <a:ext cx="532518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4</a:t>
              </a: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DESAFIOS E MELHORIA CONTÍNUA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CONTEXTUALIZAÇÃO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5012"/>
              <a:ext cx="6349326" cy="332014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FUNCIONAMENTO E OPERAÇÃO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0810938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110913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DESAFIOS E MELHORIA CONTÍNUA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Envolvimento de Operadores Aeroportuários: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Verificação do cumprimento de premissas da Resolução 440.</a:t>
            </a:r>
          </a:p>
          <a:p>
            <a:pPr lvl="1"/>
            <a:endParaRPr lang="pt-BR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174949"/>
      </p:ext>
    </p:extLst>
  </p:cSld>
  <p:clrMapOvr>
    <a:masterClrMapping/>
  </p:clrMapOvr>
  <p:transition spd="slow">
    <p:push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110913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DESAFIOS E MELHORIA CONTÍNUA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Revisão Normativa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Correção de artigos pontuais na Resolução 440, apontados na ARR;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Simplificação;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Adequação de Dispositivos à Regulação Responsiva.</a:t>
            </a:r>
          </a:p>
        </p:txBody>
      </p:sp>
    </p:spTree>
    <p:extLst>
      <p:ext uri="{BB962C8B-B14F-4D97-AF65-F5344CB8AC3E}">
        <p14:creationId xmlns:p14="http://schemas.microsoft.com/office/powerpoint/2010/main" val="1754998597"/>
      </p:ext>
    </p:extLst>
  </p:cSld>
  <p:clrMapOvr>
    <a:masterClrMapping/>
  </p:clrMapOvr>
  <p:transition spd="slow"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1110913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DESAFIOS E MELHORIA CONTÍNUA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A4CB978A-5213-7CCC-8117-6176F13EBB3B}"/>
              </a:ext>
            </a:extLst>
          </p:cNvPr>
          <p:cNvSpPr txBox="1"/>
          <p:nvPr/>
        </p:nvSpPr>
        <p:spPr>
          <a:xfrm>
            <a:off x="1223591" y="2443825"/>
            <a:ext cx="785812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Disponibilização de Bancos de Dados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Painéis de consulta;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Indicadores;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bg1"/>
                </a:solidFill>
              </a:rPr>
              <a:t>Visualização de dados integrados.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pt-BR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449978"/>
      </p:ext>
    </p:extLst>
  </p:cSld>
  <p:clrMapOvr>
    <a:masterClrMapping/>
  </p:clrMapOvr>
  <p:transition spd="slow">
    <p:push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>
            <a:extLst>
              <a:ext uri="{FF2B5EF4-FFF2-40B4-BE49-F238E27FC236}">
                <a16:creationId xmlns:a16="http://schemas.microsoft.com/office/drawing/2014/main" id="{A5671313-D150-0BD6-FBF5-EF8C1271FCC0}"/>
              </a:ext>
            </a:extLst>
          </p:cNvPr>
          <p:cNvSpPr txBox="1"/>
          <p:nvPr/>
        </p:nvSpPr>
        <p:spPr>
          <a:xfrm>
            <a:off x="3425635" y="5391508"/>
            <a:ext cx="40201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b="1" dirty="0">
                <a:solidFill>
                  <a:schemeClr val="bg1"/>
                </a:solidFill>
              </a:rPr>
              <a:t>Raquel Irber A. Lopes</a:t>
            </a:r>
          </a:p>
          <a:p>
            <a:pPr algn="r"/>
            <a:r>
              <a:rPr lang="pt-BR" dirty="0">
                <a:solidFill>
                  <a:schemeClr val="bg1"/>
                </a:solidFill>
              </a:rPr>
              <a:t>raquel.irber@anac.gov.br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0ABE8633-475C-D38E-D20D-72F2CF32A8E4}"/>
              </a:ext>
            </a:extLst>
          </p:cNvPr>
          <p:cNvSpPr txBox="1"/>
          <p:nvPr/>
        </p:nvSpPr>
        <p:spPr>
          <a:xfrm>
            <a:off x="1931167" y="6124103"/>
            <a:ext cx="85268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Gerência Técnica de Registro de Serviços Aéreos e Coordenação de Slots(GTRC)</a:t>
            </a:r>
          </a:p>
        </p:txBody>
      </p:sp>
    </p:spTree>
    <p:extLst>
      <p:ext uri="{BB962C8B-B14F-4D97-AF65-F5344CB8AC3E}">
        <p14:creationId xmlns:p14="http://schemas.microsoft.com/office/powerpoint/2010/main" val="3306574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3773" cy="4294537"/>
            <a:chOff x="490588" y="1070528"/>
            <a:chExt cx="8753773" cy="4294537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Poppins" pitchFamily="2" charset="77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IMPACTOS</a:t>
              </a:r>
            </a:p>
          </p:txBody>
        </p:sp>
        <p:sp>
          <p:nvSpPr>
            <p:cNvPr id="15" name="Freeform 3">
              <a:extLst>
                <a:ext uri="{FF2B5EF4-FFF2-40B4-BE49-F238E27FC236}">
                  <a16:creationId xmlns:a16="http://schemas.microsoft.com/office/drawing/2014/main" id="{EF15F3F1-02FA-5797-03A6-D3356C92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4290354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2509089-E386-367E-70EF-DCCF03E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4290354"/>
              <a:ext cx="7295698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028011" y="4473766"/>
              <a:ext cx="532518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4</a:t>
              </a: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DESAFIOS E MELHORIA CONTÍNUA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chemeClr val="bg1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CONTEXTUALIZAÇÃO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FUNCIONAMENTO E OPERAÇÃO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849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741901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Novo Marco </a:t>
            </a:r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Regulatório</a:t>
            </a:r>
            <a:endParaRPr lang="en-US" sz="5000" b="1" dirty="0">
              <a:solidFill>
                <a:srgbClr val="C2F9DC"/>
              </a:solidFill>
              <a:latin typeface="Nunito Sans" pitchFamily="2" charset="77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10886778" cy="2790892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Lei 11.182 </a:t>
            </a: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- </a:t>
            </a:r>
            <a:r>
              <a:rPr lang="pt-BR" b="0" i="0" dirty="0">
                <a:solidFill>
                  <a:schemeClr val="bg1"/>
                </a:solidFill>
                <a:effectLst/>
                <a:latin typeface="Arial" panose="020B0604020202020204" pitchFamily="34" charset="0"/>
              </a:rPr>
              <a:t>Art. 48 – § 1º -  FICAM ASSEGURADAS ÀS EMPRESAS PRESTADORAS DE SERVIÇOS AÉREOS DOMÉSTICOS </a:t>
            </a:r>
            <a:r>
              <a:rPr lang="pt-BR" spc="74" dirty="0">
                <a:solidFill>
                  <a:schemeClr val="bg1"/>
                </a:solidFill>
                <a:latin typeface="Arial" panose="020B0604020202020204" pitchFamily="34" charset="0"/>
                <a:ea typeface="Source Sans Pro" panose="020B0503030403020204" pitchFamily="34" charset="0"/>
                <a:cs typeface="Lato Heavy" panose="020F0502020204030203" pitchFamily="34" charset="0"/>
              </a:rPr>
              <a:t>A EXPLORAÇÃO DE QUAISQUER LINHAS AÉREAS, MEDIANTE PRÉVIO REGISTRO NA ANAC, OBSERVADAS EXCLUSIVAMENTE A CAPACIDADE OPERACIONAL DE CADA AEROPORTO E AS NORMAS REGULAMENTARES </a:t>
            </a:r>
          </a:p>
          <a:p>
            <a:pPr algn="just">
              <a:lnSpc>
                <a:spcPct val="200000"/>
              </a:lnSpc>
            </a:pPr>
            <a:r>
              <a:rPr lang="pt-BR" spc="74" dirty="0">
                <a:solidFill>
                  <a:schemeClr val="bg1"/>
                </a:solidFill>
                <a:latin typeface="Arial" panose="020B0604020202020204" pitchFamily="34" charset="0"/>
                <a:ea typeface="Source Sans Pro" panose="020B0503030403020204" pitchFamily="34" charset="0"/>
                <a:cs typeface="Lato Heavy" panose="020F0502020204030203" pitchFamily="34" charset="0"/>
              </a:rPr>
              <a:t>    DE PRESTAÇÃO DE SERVIÇO ADEQUADO EDITADAS PELA ANAC.</a:t>
            </a:r>
            <a:endParaRPr lang="en-US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0624718"/>
      </p:ext>
    </p:extLst>
  </p:cSld>
  <p:clrMapOvr>
    <a:masterClrMapping/>
  </p:clrMapOvr>
  <p:transition spd="slow">
    <p:push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-28931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5325497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Contextualização</a:t>
            </a:r>
            <a:endParaRPr lang="en-US" sz="5000" b="1" dirty="0">
              <a:solidFill>
                <a:srgbClr val="C2F9DC"/>
              </a:solidFill>
              <a:latin typeface="Nunito Sans" pitchFamily="2" charset="77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E7631E6B-DF9A-779B-C742-9B6FB2B56A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3099" y="2759419"/>
            <a:ext cx="8658225" cy="3013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933983"/>
      </p:ext>
    </p:extLst>
  </p:cSld>
  <p:clrMapOvr>
    <a:masterClrMapping/>
  </p:clrMapOvr>
  <p:transition spd="slow">
    <p:push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458010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Resolução</a:t>
            </a:r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 440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11067753" cy="176202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Publicada em 2017: Estabelece novas diretrizes para o registro de serviços aéreos no Brasil, substituindo o sistema HOTRAN.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Objetivo Principal: Simplificar e agilizar o processo de registro de voos, alinhando-se às diretrizes da Lei 11.182/2005, que visa à liberdade tarifária e operacional para as empresas aéreas.</a:t>
            </a:r>
            <a:endParaRPr lang="en-US" sz="14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4689834"/>
      </p:ext>
    </p:extLst>
  </p:cSld>
  <p:clrMapOvr>
    <a:masterClrMapping/>
  </p:clrMapOvr>
  <p:transition spd="slow">
    <p:push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458010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Resolução</a:t>
            </a:r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 440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11067753" cy="176202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Principais Mudanças Introduzidas: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Desburocratização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SIROS como Ferramenta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Flexibilidade Operacional</a:t>
            </a:r>
            <a:endParaRPr lang="en-US" sz="14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pic>
        <p:nvPicPr>
          <p:cNvPr id="4" name="Imagem 3" descr="Homem sentado em uma mesa&#10;&#10;Descrição gerada automaticamente com confiança média">
            <a:extLst>
              <a:ext uri="{FF2B5EF4-FFF2-40B4-BE49-F238E27FC236}">
                <a16:creationId xmlns:a16="http://schemas.microsoft.com/office/drawing/2014/main" id="{66336737-66E4-DB1E-0F6C-A6029EF383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337" y="3776662"/>
            <a:ext cx="3628479" cy="2414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573695"/>
      </p:ext>
    </p:extLst>
  </p:cSld>
  <p:clrMapOvr>
    <a:masterClrMapping/>
  </p:clrMapOvr>
  <p:transition spd="slow">
    <p:push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458010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Resolução</a:t>
            </a:r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 440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10477203" cy="2793072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Premissas:</a:t>
            </a:r>
          </a:p>
          <a:p>
            <a:pPr marL="742950" lvl="1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Art. 4º A etapa de voo somente poderá ser cadastrada na ANAC após prévio acordo do operador aéreo com os operadores aeroportuários envolvidos e com os provedores de serviços de navegação aérea, acerca do uso da infraestrutura aeroportuária e aeronáutica exigidas para o período planejado.</a:t>
            </a:r>
          </a:p>
        </p:txBody>
      </p:sp>
    </p:spTree>
    <p:extLst>
      <p:ext uri="{BB962C8B-B14F-4D97-AF65-F5344CB8AC3E}">
        <p14:creationId xmlns:p14="http://schemas.microsoft.com/office/powerpoint/2010/main" val="1116913100"/>
      </p:ext>
    </p:extLst>
  </p:cSld>
  <p:clrMapOvr>
    <a:masterClrMapping/>
  </p:clrMapOvr>
  <p:transition spd="slow">
    <p:push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458010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 err="1">
                <a:solidFill>
                  <a:srgbClr val="C2F9DC"/>
                </a:solidFill>
                <a:latin typeface="Nunito Sans" pitchFamily="2" charset="77"/>
              </a:rPr>
              <a:t>Resolução</a:t>
            </a:r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 440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659900" y="1662674"/>
            <a:ext cx="184731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11067753" cy="3908762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Premissas: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§ 2º </a:t>
            </a:r>
            <a:r>
              <a:rPr lang="pt-BR" b="1" u="sng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 oferta dos serviços de transporte aéreos regulares depende do prévio registro na ANAC,</a:t>
            </a:r>
            <a:r>
              <a:rPr lang="pt-BR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sendo admitida a oferta de serviços além das temporadas de referência trabalhadas, sob responsabilidade do operador aéreo, devendo ser ajustadas antes das respectivas temporadas.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pt-BR" sz="8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§ 4º O registro vigente e a operação devem estar em consonância com a outorga, com as condições técnico-operacionais do operador aéreo que a realizar e dos operadores aeroportuários que a receber, e com as infraestruturas aeroportuárias e aeronáutica alocadas.</a:t>
            </a:r>
            <a:endParaRPr lang="en-US" sz="16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0536323"/>
      </p:ext>
    </p:extLst>
  </p:cSld>
  <p:clrMapOvr>
    <a:masterClrMapping/>
  </p:clrMapOvr>
  <p:transition spd="slow">
    <p:push/>
  </p:transition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 Finai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6978</TotalTime>
  <Words>510</Words>
  <Application>Microsoft Office PowerPoint</Application>
  <PresentationFormat>Widescreen</PresentationFormat>
  <Paragraphs>101</Paragraphs>
  <Slides>23</Slides>
  <Notes>1</Notes>
  <HiddenSlides>0</HiddenSlides>
  <MMClips>0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23</vt:i4>
      </vt:variant>
    </vt:vector>
  </HeadingPairs>
  <TitlesOfParts>
    <vt:vector size="33" baseType="lpstr">
      <vt:lpstr>Arial</vt:lpstr>
      <vt:lpstr>Calibri</vt:lpstr>
      <vt:lpstr>Calibri Light</vt:lpstr>
      <vt:lpstr>Lato Light</vt:lpstr>
      <vt:lpstr>Nunito Sans</vt:lpstr>
      <vt:lpstr>Nunito Sans ExtraLight</vt:lpstr>
      <vt:lpstr>Nunito Sans SemiBold</vt:lpstr>
      <vt:lpstr>Poppins</vt:lpstr>
      <vt:lpstr>Tema do Office</vt:lpstr>
      <vt:lpstr>Slides Finais</vt:lpstr>
      <vt:lpstr>TRANSPARÊNCIA E EFICIÊNCIA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Vinicius Medeiros de Lima</dc:creator>
  <cp:lastModifiedBy>Raquel Irber de Azevedo Lopes</cp:lastModifiedBy>
  <cp:revision>27</cp:revision>
  <dcterms:created xsi:type="dcterms:W3CDTF">2023-09-19T12:58:49Z</dcterms:created>
  <dcterms:modified xsi:type="dcterms:W3CDTF">2024-10-09T12:31:21Z</dcterms:modified>
</cp:coreProperties>
</file>