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Lst>
  <p:notesMasterIdLst>
    <p:notesMasterId r:id="rId32"/>
  </p:notesMasterIdLst>
  <p:sldIdLst>
    <p:sldId id="285" r:id="rId6"/>
    <p:sldId id="4116" r:id="rId7"/>
    <p:sldId id="3507" r:id="rId8"/>
    <p:sldId id="4109" r:id="rId9"/>
    <p:sldId id="4110" r:id="rId10"/>
    <p:sldId id="4111" r:id="rId11"/>
    <p:sldId id="4112" r:id="rId12"/>
    <p:sldId id="4113" r:id="rId13"/>
    <p:sldId id="4114" r:id="rId14"/>
    <p:sldId id="4115" r:id="rId15"/>
    <p:sldId id="4123" r:id="rId16"/>
    <p:sldId id="298" r:id="rId17"/>
    <p:sldId id="296" r:id="rId18"/>
    <p:sldId id="4117" r:id="rId19"/>
    <p:sldId id="4118" r:id="rId20"/>
    <p:sldId id="4119" r:id="rId21"/>
    <p:sldId id="4120" r:id="rId22"/>
    <p:sldId id="349" r:id="rId23"/>
    <p:sldId id="297" r:id="rId24"/>
    <p:sldId id="4126" r:id="rId25"/>
    <p:sldId id="340" r:id="rId26"/>
    <p:sldId id="4124" r:id="rId27"/>
    <p:sldId id="4125" r:id="rId28"/>
    <p:sldId id="4121" r:id="rId29"/>
    <p:sldId id="4122" r:id="rId30"/>
    <p:sldId id="4105"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383"/>
    <a:srgbClr val="548235"/>
    <a:srgbClr val="A5A173"/>
    <a:srgbClr val="0A1B37"/>
    <a:srgbClr val="5FDE56"/>
    <a:srgbClr val="1D628B"/>
    <a:srgbClr val="00B1D6"/>
    <a:srgbClr val="65F5EC"/>
    <a:srgbClr val="081529"/>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093C1-EC79-4F4C-8906-98B39C9B1E5F}" v="4" dt="2024-10-09T01:41:04.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Responsabilidade da ANAC de informar sobre direitos e deveres dos passageiros</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993E-4D37-B836-6588F028D53A}"/>
              </c:ext>
            </c:extLst>
          </c:dPt>
          <c:dPt>
            <c:idx val="1"/>
            <c:bubble3D val="0"/>
            <c:spPr>
              <a:solidFill>
                <a:srgbClr val="5FDE56"/>
              </a:solidFill>
              <a:ln w="19050">
                <a:solidFill>
                  <a:schemeClr val="lt1"/>
                </a:solidFill>
              </a:ln>
              <a:effectLst/>
            </c:spPr>
            <c:extLst>
              <c:ext xmlns:c16="http://schemas.microsoft.com/office/drawing/2014/chart" uri="{C3380CC4-5D6E-409C-BE32-E72D297353CC}">
                <c16:uniqueId val="{00000003-993E-4D37-B836-6588F028D53A}"/>
              </c:ext>
            </c:extLst>
          </c:dPt>
          <c:dPt>
            <c:idx val="2"/>
            <c:bubble3D val="0"/>
            <c:spPr>
              <a:solidFill>
                <a:srgbClr val="E2D383"/>
              </a:solidFill>
              <a:ln w="19050">
                <a:solidFill>
                  <a:schemeClr val="lt1"/>
                </a:solidFill>
              </a:ln>
              <a:effectLst/>
            </c:spPr>
            <c:extLst>
              <c:ext xmlns:c16="http://schemas.microsoft.com/office/drawing/2014/chart" uri="{C3380CC4-5D6E-409C-BE32-E72D297353CC}">
                <c16:uniqueId val="{00000005-993E-4D37-B836-6588F028D53A}"/>
              </c:ext>
            </c:extLst>
          </c:dPt>
          <c:dLbls>
            <c:dLbl>
              <c:idx val="0"/>
              <c:layout>
                <c:manualLayout>
                  <c:x val="-3.1928401640168691E-2"/>
                  <c:y val="8.291873963515754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23072286581993"/>
                      <c:h val="0.14328039011707286"/>
                    </c:manualLayout>
                  </c15:layout>
                </c:ext>
                <c:ext xmlns:c16="http://schemas.microsoft.com/office/drawing/2014/chart" uri="{C3380CC4-5D6E-409C-BE32-E72D297353CC}">
                  <c16:uniqueId val="{00000001-993E-4D37-B836-6588F028D53A}"/>
                </c:ext>
              </c:extLst>
            </c:dLbl>
            <c:dLbl>
              <c:idx val="1"/>
              <c:layout>
                <c:manualLayout>
                  <c:x val="0.29562449404672103"/>
                  <c:y val="-9.213193292795282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86322354461439"/>
                      <c:h val="0.14328039011707286"/>
                    </c:manualLayout>
                  </c15:layout>
                </c:ext>
                <c:ext xmlns:c16="http://schemas.microsoft.com/office/drawing/2014/chart" uri="{C3380CC4-5D6E-409C-BE32-E72D297353CC}">
                  <c16:uniqueId val="{00000003-993E-4D37-B836-6588F028D53A}"/>
                </c:ext>
              </c:extLst>
            </c:dLbl>
            <c:dLbl>
              <c:idx val="2"/>
              <c:layout>
                <c:manualLayout>
                  <c:x val="3.9910678819601572E-2"/>
                  <c:y val="3.454956552901866E-2"/>
                </c:manualLayout>
              </c:layout>
              <c:spPr>
                <a:noFill/>
                <a:ln>
                  <a:noFill/>
                </a:ln>
                <a:effectLst/>
              </c:spPr>
              <c:txPr>
                <a:bodyPr rot="0" spcFirstLastPara="1" vertOverflow="clip" horzOverflow="clip" vert="horz" wrap="square" lIns="38100" tIns="19050" rIns="38100" bIns="19050" anchor="ctr" anchorCtr="1">
                  <a:noAutofit/>
                </a:bodyPr>
                <a:lstStyle/>
                <a:p>
                  <a:pPr>
                    <a:defRPr sz="1600" b="0" i="0" u="none" strike="noStrike" kern="1200" baseline="0">
                      <a:solidFill>
                        <a:schemeClr val="dk1">
                          <a:lumMod val="65000"/>
                          <a:lumOff val="35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2279772050763766"/>
                      <c:h val="0.2065095563303343"/>
                    </c:manualLayout>
                  </c15:layout>
                </c:ext>
                <c:ext xmlns:c16="http://schemas.microsoft.com/office/drawing/2014/chart" uri="{C3380CC4-5D6E-409C-BE32-E72D297353CC}">
                  <c16:uniqueId val="{00000005-993E-4D37-B836-6588F028D53A}"/>
                </c:ext>
              </c:extLst>
            </c:dLbl>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pt-B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Planilha1!$A$2:$A$4</c:f>
              <c:strCache>
                <c:ptCount val="3"/>
                <c:pt idx="0">
                  <c:v>Informado</c:v>
                </c:pt>
                <c:pt idx="1">
                  <c:v>Parcialmente informado</c:v>
                </c:pt>
                <c:pt idx="2">
                  <c:v>Desinformado</c:v>
                </c:pt>
              </c:strCache>
            </c:strRef>
          </c:cat>
          <c:val>
            <c:numRef>
              <c:f>Planilha1!$B$2:$B$4</c:f>
              <c:numCache>
                <c:formatCode>0.00%</c:formatCode>
                <c:ptCount val="3"/>
                <c:pt idx="0">
                  <c:v>0.20499999999999999</c:v>
                </c:pt>
                <c:pt idx="1">
                  <c:v>0.55700000000000005</c:v>
                </c:pt>
                <c:pt idx="2" formatCode="0%">
                  <c:v>0.23899999999999999</c:v>
                </c:pt>
              </c:numCache>
            </c:numRef>
          </c:val>
          <c:extLst>
            <c:ext xmlns:c16="http://schemas.microsoft.com/office/drawing/2014/chart" uri="{C3380CC4-5D6E-409C-BE32-E72D297353CC}">
              <c16:uniqueId val="{00000006-993E-4D37-B836-6588F028D53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Responsabilidade da ANAC de informar sobre direitos e deveres dos passageiros</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993E-4D37-B836-6588F028D53A}"/>
              </c:ext>
            </c:extLst>
          </c:dPt>
          <c:dPt>
            <c:idx val="1"/>
            <c:bubble3D val="0"/>
            <c:spPr>
              <a:solidFill>
                <a:srgbClr val="5FDE56"/>
              </a:solidFill>
              <a:ln w="19050">
                <a:solidFill>
                  <a:schemeClr val="lt1"/>
                </a:solidFill>
              </a:ln>
              <a:effectLst/>
            </c:spPr>
            <c:extLst>
              <c:ext xmlns:c16="http://schemas.microsoft.com/office/drawing/2014/chart" uri="{C3380CC4-5D6E-409C-BE32-E72D297353CC}">
                <c16:uniqueId val="{00000003-993E-4D37-B836-6588F028D53A}"/>
              </c:ext>
            </c:extLst>
          </c:dPt>
          <c:dPt>
            <c:idx val="2"/>
            <c:bubble3D val="0"/>
            <c:spPr>
              <a:solidFill>
                <a:srgbClr val="E2D383"/>
              </a:solidFill>
              <a:ln w="19050">
                <a:solidFill>
                  <a:schemeClr val="lt1"/>
                </a:solidFill>
              </a:ln>
              <a:effectLst/>
            </c:spPr>
            <c:extLst>
              <c:ext xmlns:c16="http://schemas.microsoft.com/office/drawing/2014/chart" uri="{C3380CC4-5D6E-409C-BE32-E72D297353CC}">
                <c16:uniqueId val="{00000005-993E-4D37-B836-6588F028D53A}"/>
              </c:ext>
            </c:extLst>
          </c:dPt>
          <c:dPt>
            <c:idx val="3"/>
            <c:bubble3D val="0"/>
            <c:spPr>
              <a:solidFill>
                <a:srgbClr val="65F5EC"/>
              </a:solidFill>
              <a:ln w="19050">
                <a:solidFill>
                  <a:schemeClr val="lt1"/>
                </a:solidFill>
              </a:ln>
              <a:effectLst/>
            </c:spPr>
            <c:extLst>
              <c:ext xmlns:c16="http://schemas.microsoft.com/office/drawing/2014/chart" uri="{C3380CC4-5D6E-409C-BE32-E72D297353CC}">
                <c16:uniqueId val="{00000006-63C2-448A-B63B-C76BAFC8AC0B}"/>
              </c:ext>
            </c:extLst>
          </c:dPt>
          <c:dLbls>
            <c:dLbl>
              <c:idx val="0"/>
              <c:layout>
                <c:manualLayout>
                  <c:x val="-6.6137192679815895E-2"/>
                  <c:y val="0"/>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23072286581993"/>
                      <c:h val="0.14328039011707286"/>
                    </c:manualLayout>
                  </c15:layout>
                </c:ext>
                <c:ext xmlns:c16="http://schemas.microsoft.com/office/drawing/2014/chart" uri="{C3380CC4-5D6E-409C-BE32-E72D297353CC}">
                  <c16:uniqueId val="{00000001-993E-4D37-B836-6588F028D53A}"/>
                </c:ext>
              </c:extLst>
            </c:dLbl>
            <c:dLbl>
              <c:idx val="1"/>
              <c:layout>
                <c:manualLayout>
                  <c:x val="-5.5793193230425885E-3"/>
                  <c:y val="-0.1289847060991339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887580376611375"/>
                      <c:h val="0.14328039011707286"/>
                    </c:manualLayout>
                  </c15:layout>
                </c:ext>
                <c:ext xmlns:c16="http://schemas.microsoft.com/office/drawing/2014/chart" uri="{C3380CC4-5D6E-409C-BE32-E72D297353CC}">
                  <c16:uniqueId val="{00000003-993E-4D37-B836-6588F028D53A}"/>
                </c:ext>
              </c:extLst>
            </c:dLbl>
            <c:dLbl>
              <c:idx val="2"/>
              <c:layout>
                <c:manualLayout>
                  <c:x val="-3.8756556639526436E-2"/>
                  <c:y val="-4.8369355468211583E-2"/>
                </c:manualLayout>
              </c:layout>
              <c:spPr>
                <a:noFill/>
                <a:ln>
                  <a:noFill/>
                </a:ln>
                <a:effectLst/>
              </c:spPr>
              <c:txPr>
                <a:bodyPr rot="0" spcFirstLastPara="1" vertOverflow="clip" horzOverflow="clip" vert="horz" wrap="square" lIns="38100" tIns="19050" rIns="38100" bIns="19050" anchor="ctr" anchorCtr="1">
                  <a:noAutofit/>
                </a:bodyPr>
                <a:lstStyle/>
                <a:p>
                  <a:pPr>
                    <a:defRPr sz="1600" b="0" i="0" u="none" strike="noStrike" kern="1200" baseline="0">
                      <a:solidFill>
                        <a:schemeClr val="dk1">
                          <a:lumMod val="65000"/>
                          <a:lumOff val="35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528445010023733"/>
                      <c:h val="0.2065095563303343"/>
                    </c:manualLayout>
                  </c15:layout>
                </c:ext>
                <c:ext xmlns:c16="http://schemas.microsoft.com/office/drawing/2014/chart" uri="{C3380CC4-5D6E-409C-BE32-E72D297353CC}">
                  <c16:uniqueId val="{00000005-993E-4D37-B836-6588F028D53A}"/>
                </c:ext>
              </c:extLst>
            </c:dLbl>
            <c:dLbl>
              <c:idx val="3"/>
              <c:layout>
                <c:manualLayout>
                  <c:x val="-3.5919540229885055E-2"/>
                  <c:y val="4.37626681407775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63C2-448A-B63B-C76BAFC8AC0B}"/>
                </c:ext>
              </c:extLst>
            </c:dLbl>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pt-B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Planilha1!$A$2:$A$5</c:f>
              <c:strCache>
                <c:ptCount val="4"/>
                <c:pt idx="0">
                  <c:v>Não cumpre</c:v>
                </c:pt>
                <c:pt idx="1">
                  <c:v>Cumpre integralmente</c:v>
                </c:pt>
                <c:pt idx="2">
                  <c:v>Cumpre parcialmente</c:v>
                </c:pt>
                <c:pt idx="3">
                  <c:v>Não sei informar</c:v>
                </c:pt>
              </c:strCache>
            </c:strRef>
          </c:cat>
          <c:val>
            <c:numRef>
              <c:f>Planilha1!$B$2:$B$5</c:f>
              <c:numCache>
                <c:formatCode>0.00%</c:formatCode>
                <c:ptCount val="4"/>
                <c:pt idx="0">
                  <c:v>0.13500000000000001</c:v>
                </c:pt>
                <c:pt idx="1">
                  <c:v>0.19800000000000001</c:v>
                </c:pt>
                <c:pt idx="2" formatCode="0%">
                  <c:v>0.47</c:v>
                </c:pt>
                <c:pt idx="3">
                  <c:v>0.19800000000000001</c:v>
                </c:pt>
              </c:numCache>
            </c:numRef>
          </c:val>
          <c:extLst>
            <c:ext xmlns:c16="http://schemas.microsoft.com/office/drawing/2014/chart" uri="{C3380CC4-5D6E-409C-BE32-E72D297353CC}">
              <c16:uniqueId val="{00000006-993E-4D37-B836-6588F028D53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Série 1</c:v>
                </c:pt>
              </c:strCache>
            </c:strRef>
          </c:tx>
          <c:spPr>
            <a:solidFill>
              <a:srgbClr val="65F5EC"/>
            </a:solidFill>
            <a:ln>
              <a:noFill/>
            </a:ln>
            <a:effectLst/>
          </c:spPr>
          <c:invertIfNegative val="0"/>
          <c:dPt>
            <c:idx val="1"/>
            <c:invertIfNegative val="0"/>
            <c:bubble3D val="0"/>
            <c:spPr>
              <a:solidFill>
                <a:srgbClr val="E2D383"/>
              </a:solidFill>
              <a:ln>
                <a:noFill/>
              </a:ln>
              <a:effectLst/>
            </c:spPr>
            <c:extLst>
              <c:ext xmlns:c16="http://schemas.microsoft.com/office/drawing/2014/chart" uri="{C3380CC4-5D6E-409C-BE32-E72D297353CC}">
                <c16:uniqueId val="{00000003-B9D5-49BD-83AF-5C767E945474}"/>
              </c:ext>
            </c:extLst>
          </c:dPt>
          <c:dPt>
            <c:idx val="2"/>
            <c:invertIfNegative val="0"/>
            <c:bubble3D val="0"/>
            <c:spPr>
              <a:solidFill>
                <a:srgbClr val="5FDE56"/>
              </a:solidFill>
              <a:ln>
                <a:noFill/>
              </a:ln>
              <a:effectLst/>
            </c:spPr>
            <c:extLst>
              <c:ext xmlns:c16="http://schemas.microsoft.com/office/drawing/2014/chart" uri="{C3380CC4-5D6E-409C-BE32-E72D297353CC}">
                <c16:uniqueId val="{00000004-B9D5-49BD-83AF-5C767E945474}"/>
              </c:ext>
            </c:extLst>
          </c:dPt>
          <c:dPt>
            <c:idx val="3"/>
            <c:invertIfNegative val="0"/>
            <c:bubble3D val="0"/>
            <c:spPr>
              <a:solidFill>
                <a:srgbClr val="002060"/>
              </a:solidFill>
              <a:ln>
                <a:noFill/>
              </a:ln>
              <a:effectLst/>
            </c:spPr>
            <c:extLst>
              <c:ext xmlns:c16="http://schemas.microsoft.com/office/drawing/2014/chart" uri="{C3380CC4-5D6E-409C-BE32-E72D297353CC}">
                <c16:uniqueId val="{00000005-B9D5-49BD-83AF-5C767E9454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Planilha1!$A$2:$A$5</c:f>
              <c:strCache>
                <c:ptCount val="4"/>
                <c:pt idx="0">
                  <c:v>Instagram</c:v>
                </c:pt>
                <c:pt idx="1">
                  <c:v>Youtube</c:v>
                </c:pt>
                <c:pt idx="2">
                  <c:v>Anac</c:v>
                </c:pt>
                <c:pt idx="3">
                  <c:v>Outros </c:v>
                </c:pt>
              </c:strCache>
            </c:strRef>
          </c:cat>
          <c:val>
            <c:numRef>
              <c:f>Planilha1!$B$2:$B$5</c:f>
              <c:numCache>
                <c:formatCode>0.00%</c:formatCode>
                <c:ptCount val="4"/>
                <c:pt idx="0">
                  <c:v>0.17599999999999999</c:v>
                </c:pt>
                <c:pt idx="1">
                  <c:v>0.25800000000000001</c:v>
                </c:pt>
                <c:pt idx="2">
                  <c:v>0.28899999999999998</c:v>
                </c:pt>
                <c:pt idx="3">
                  <c:v>0.312</c:v>
                </c:pt>
              </c:numCache>
            </c:numRef>
          </c:val>
          <c:extLst>
            <c:ext xmlns:c16="http://schemas.microsoft.com/office/drawing/2014/chart" uri="{C3380CC4-5D6E-409C-BE32-E72D297353CC}">
              <c16:uniqueId val="{00000000-B9D5-49BD-83AF-5C767E945474}"/>
            </c:ext>
          </c:extLst>
        </c:ser>
        <c:dLbls>
          <c:dLblPos val="outEnd"/>
          <c:showLegendKey val="0"/>
          <c:showVal val="1"/>
          <c:showCatName val="0"/>
          <c:showSerName val="0"/>
          <c:showPercent val="0"/>
          <c:showBubbleSize val="0"/>
        </c:dLbls>
        <c:gapWidth val="219"/>
        <c:overlap val="-27"/>
        <c:axId val="1519355008"/>
        <c:axId val="1226265903"/>
      </c:barChart>
      <c:catAx>
        <c:axId val="151935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226265903"/>
        <c:crosses val="autoZero"/>
        <c:auto val="1"/>
        <c:lblAlgn val="ctr"/>
        <c:lblOffset val="100"/>
        <c:noMultiLvlLbl val="0"/>
      </c:catAx>
      <c:valAx>
        <c:axId val="1226265903"/>
        <c:scaling>
          <c:orientation val="minMax"/>
        </c:scaling>
        <c:delete val="1"/>
        <c:axPos val="l"/>
        <c:numFmt formatCode="0.00%" sourceLinked="1"/>
        <c:majorTickMark val="none"/>
        <c:minorTickMark val="none"/>
        <c:tickLblPos val="nextTo"/>
        <c:crossAx val="151935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Reclamações por 100 mil pax</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Categoria 1</c:v>
                </c:pt>
              </c:strCache>
            </c:strRef>
          </c:cat>
          <c:val>
            <c:numRef>
              <c:f>Planilha1!$B$2</c:f>
              <c:numCache>
                <c:formatCode>General</c:formatCode>
                <c:ptCount val="1"/>
                <c:pt idx="0">
                  <c:v>103</c:v>
                </c:pt>
              </c:numCache>
            </c:numRef>
          </c:val>
          <c:extLst>
            <c:ext xmlns:c16="http://schemas.microsoft.com/office/drawing/2014/chart" uri="{C3380CC4-5D6E-409C-BE32-E72D297353CC}">
              <c16:uniqueId val="{00000000-C012-4BE9-98A7-C527BA1166AA}"/>
            </c:ext>
          </c:extLst>
        </c:ser>
        <c:ser>
          <c:idx val="1"/>
          <c:order val="1"/>
          <c:tx>
            <c:strRef>
              <c:f>Planilha1!$C$1</c:f>
              <c:strCache>
                <c:ptCount val="1"/>
                <c:pt idx="0">
                  <c:v>Ações judiciais por 100 mil pax</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Categoria 1</c:v>
                </c:pt>
              </c:strCache>
            </c:strRef>
          </c:cat>
          <c:val>
            <c:numRef>
              <c:f>Planilha1!$C$2</c:f>
              <c:numCache>
                <c:formatCode>General</c:formatCode>
                <c:ptCount val="1"/>
                <c:pt idx="0">
                  <c:v>216</c:v>
                </c:pt>
              </c:numCache>
            </c:numRef>
          </c:val>
          <c:extLst>
            <c:ext xmlns:c16="http://schemas.microsoft.com/office/drawing/2014/chart" uri="{C3380CC4-5D6E-409C-BE32-E72D297353CC}">
              <c16:uniqueId val="{00000001-C012-4BE9-98A7-C527BA1166AA}"/>
            </c:ext>
          </c:extLst>
        </c:ser>
        <c:dLbls>
          <c:dLblPos val="outEnd"/>
          <c:showLegendKey val="0"/>
          <c:showVal val="1"/>
          <c:showCatName val="0"/>
          <c:showSerName val="0"/>
          <c:showPercent val="0"/>
          <c:showBubbleSize val="0"/>
        </c:dLbls>
        <c:gapWidth val="219"/>
        <c:overlap val="-27"/>
        <c:axId val="528546376"/>
        <c:axId val="529903240"/>
      </c:barChart>
      <c:catAx>
        <c:axId val="528546376"/>
        <c:scaling>
          <c:orientation val="minMax"/>
        </c:scaling>
        <c:delete val="1"/>
        <c:axPos val="b"/>
        <c:numFmt formatCode="General" sourceLinked="1"/>
        <c:majorTickMark val="none"/>
        <c:minorTickMark val="none"/>
        <c:tickLblPos val="nextTo"/>
        <c:crossAx val="529903240"/>
        <c:crosses val="autoZero"/>
        <c:auto val="1"/>
        <c:lblAlgn val="ctr"/>
        <c:lblOffset val="100"/>
        <c:noMultiLvlLbl val="0"/>
      </c:catAx>
      <c:valAx>
        <c:axId val="529903240"/>
        <c:scaling>
          <c:orientation val="minMax"/>
        </c:scaling>
        <c:delete val="1"/>
        <c:axPos val="l"/>
        <c:numFmt formatCode="General" sourceLinked="1"/>
        <c:majorTickMark val="none"/>
        <c:minorTickMark val="none"/>
        <c:tickLblPos val="nextTo"/>
        <c:crossAx val="52854637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pt-BR"/>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Reclamações por 100 mil pax</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2E0B-45BF-A007-27ACF0DFABD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Categoria 1</c:v>
                </c:pt>
              </c:strCache>
            </c:strRef>
          </c:cat>
          <c:val>
            <c:numRef>
              <c:f>Planilha1!$B$2</c:f>
              <c:numCache>
                <c:formatCode>General</c:formatCode>
                <c:ptCount val="1"/>
                <c:pt idx="0">
                  <c:v>103</c:v>
                </c:pt>
              </c:numCache>
            </c:numRef>
          </c:val>
          <c:extLst>
            <c:ext xmlns:c16="http://schemas.microsoft.com/office/drawing/2014/chart" uri="{C3380CC4-5D6E-409C-BE32-E72D297353CC}">
              <c16:uniqueId val="{00000002-2E0B-45BF-A007-27ACF0DFABDB}"/>
            </c:ext>
          </c:extLst>
        </c:ser>
        <c:ser>
          <c:idx val="1"/>
          <c:order val="1"/>
          <c:tx>
            <c:strRef>
              <c:f>Planilha1!$C$1</c:f>
              <c:strCache>
                <c:ptCount val="1"/>
                <c:pt idx="0">
                  <c:v>Ações judiciais por 100 mil pax</c:v>
                </c:pt>
              </c:strCache>
            </c:strRef>
          </c:tx>
          <c:spPr>
            <a:solidFill>
              <a:srgbClr val="E2D3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c:f>
              <c:strCache>
                <c:ptCount val="1"/>
                <c:pt idx="0">
                  <c:v>Categoria 1</c:v>
                </c:pt>
              </c:strCache>
            </c:strRef>
          </c:cat>
          <c:val>
            <c:numRef>
              <c:f>Planilha1!$C$2</c:f>
              <c:numCache>
                <c:formatCode>General</c:formatCode>
                <c:ptCount val="1"/>
                <c:pt idx="0">
                  <c:v>216</c:v>
                </c:pt>
              </c:numCache>
            </c:numRef>
          </c:val>
          <c:extLst>
            <c:ext xmlns:c16="http://schemas.microsoft.com/office/drawing/2014/chart" uri="{C3380CC4-5D6E-409C-BE32-E72D297353CC}">
              <c16:uniqueId val="{00000003-2E0B-45BF-A007-27ACF0DFABDB}"/>
            </c:ext>
          </c:extLst>
        </c:ser>
        <c:dLbls>
          <c:dLblPos val="outEnd"/>
          <c:showLegendKey val="0"/>
          <c:showVal val="1"/>
          <c:showCatName val="0"/>
          <c:showSerName val="0"/>
          <c:showPercent val="0"/>
          <c:showBubbleSize val="0"/>
        </c:dLbls>
        <c:gapWidth val="219"/>
        <c:overlap val="-27"/>
        <c:axId val="528546376"/>
        <c:axId val="529903240"/>
      </c:barChart>
      <c:catAx>
        <c:axId val="528546376"/>
        <c:scaling>
          <c:orientation val="minMax"/>
        </c:scaling>
        <c:delete val="1"/>
        <c:axPos val="b"/>
        <c:numFmt formatCode="General" sourceLinked="1"/>
        <c:majorTickMark val="none"/>
        <c:minorTickMark val="none"/>
        <c:tickLblPos val="nextTo"/>
        <c:crossAx val="529903240"/>
        <c:crosses val="autoZero"/>
        <c:auto val="1"/>
        <c:lblAlgn val="ctr"/>
        <c:lblOffset val="100"/>
        <c:noMultiLvlLbl val="0"/>
      </c:catAx>
      <c:valAx>
        <c:axId val="529903240"/>
        <c:scaling>
          <c:orientation val="minMax"/>
        </c:scaling>
        <c:delete val="1"/>
        <c:axPos val="l"/>
        <c:numFmt formatCode="General" sourceLinked="1"/>
        <c:majorTickMark val="none"/>
        <c:minorTickMark val="none"/>
        <c:tickLblPos val="nextTo"/>
        <c:crossAx val="528546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04441-B511-43FF-AF92-DE09F11E3F0B}" type="datetimeFigureOut">
              <a:rPr lang="pt-BR" smtClean="0"/>
              <a:t>08/10/2024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14297-8868-4359-B82C-038AB216C44B}" type="slidenum">
              <a:rPr lang="pt-BR" smtClean="0"/>
              <a:t>‹nº›</a:t>
            </a:fld>
            <a:endParaRPr lang="pt-BR"/>
          </a:p>
        </p:txBody>
      </p:sp>
    </p:spTree>
    <p:extLst>
      <p:ext uri="{BB962C8B-B14F-4D97-AF65-F5344CB8AC3E}">
        <p14:creationId xmlns:p14="http://schemas.microsoft.com/office/powerpoint/2010/main" val="349818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62722B-40BB-4C22-BFE3-E42802F76DA9}"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10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13F9B-FCD4-4433-E483-08BA714435C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064DAE8-BF6C-C036-D5EC-69277847D3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CC32A24-0690-8A4D-EB3D-C6F1AEE5066F}"/>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5" name="Espaço Reservado para Rodapé 4">
            <a:extLst>
              <a:ext uri="{FF2B5EF4-FFF2-40B4-BE49-F238E27FC236}">
                <a16:creationId xmlns:a16="http://schemas.microsoft.com/office/drawing/2014/main" id="{AB46A815-39FA-B16D-605D-3A3F0262162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4F084D-5DE9-AA93-2AF8-E23F1B615CFE}"/>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426815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5F980-A683-B8B7-61EC-507D5E051B1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675064B-9973-71A7-996A-BF4201D4160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CF7BE74-A395-E7F1-1739-C2B4D1A3C582}"/>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5" name="Espaço Reservado para Rodapé 4">
            <a:extLst>
              <a:ext uri="{FF2B5EF4-FFF2-40B4-BE49-F238E27FC236}">
                <a16:creationId xmlns:a16="http://schemas.microsoft.com/office/drawing/2014/main" id="{39FA3268-AB3C-F605-6F59-DD8D43B58B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9C72BCC-CB03-01BA-9F40-5266351DFDDC}"/>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328492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A45CEA-0FE1-5842-AA9B-9F61C6E701C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3B7EF36-A018-6977-412A-BE50DFB6BDA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FE2D44D-E327-0149-B634-BF281F75E323}"/>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5" name="Espaço Reservado para Rodapé 4">
            <a:extLst>
              <a:ext uri="{FF2B5EF4-FFF2-40B4-BE49-F238E27FC236}">
                <a16:creationId xmlns:a16="http://schemas.microsoft.com/office/drawing/2014/main" id="{65424381-22EF-982B-B4B5-21C70B07F37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A915B38-00CF-EBFF-A510-186F54236916}"/>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226046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2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apa V11">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C81D0D5-4689-C9F4-17ED-94EC56797EF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8464" y="1586"/>
            <a:ext cx="12186353" cy="6854824"/>
          </a:xfrm>
          <a:prstGeom prst="rect">
            <a:avLst/>
          </a:prstGeom>
        </p:spPr>
      </p:pic>
      <p:sp>
        <p:nvSpPr>
          <p:cNvPr id="8" name="Título 1">
            <a:extLst>
              <a:ext uri="{FF2B5EF4-FFF2-40B4-BE49-F238E27FC236}">
                <a16:creationId xmlns:a16="http://schemas.microsoft.com/office/drawing/2014/main" id="{656C3F73-C18A-DB92-0687-B639F083217A}"/>
              </a:ext>
            </a:extLst>
          </p:cNvPr>
          <p:cNvSpPr>
            <a:spLocks noGrp="1"/>
          </p:cNvSpPr>
          <p:nvPr>
            <p:ph type="title" hasCustomPrompt="1"/>
          </p:nvPr>
        </p:nvSpPr>
        <p:spPr>
          <a:xfrm>
            <a:off x="6572823" y="2215950"/>
            <a:ext cx="4682383" cy="784945"/>
          </a:xfrm>
          <a:prstGeom prst="rect">
            <a:avLst/>
          </a:prstGeom>
        </p:spPr>
        <p:txBody>
          <a:bodyPr/>
          <a:lstStyle>
            <a:lvl1pPr algn="l">
              <a:defRPr sz="4000" b="1" spc="-150">
                <a:solidFill>
                  <a:schemeClr val="bg1"/>
                </a:solidFill>
                <a:latin typeface="+mn-lt"/>
              </a:defRPr>
            </a:lvl1pPr>
          </a:lstStyle>
          <a:p>
            <a:r>
              <a:rPr lang="pt-BR" dirty="0"/>
              <a:t>Título da Apresentação</a:t>
            </a:r>
          </a:p>
        </p:txBody>
      </p:sp>
      <p:sp>
        <p:nvSpPr>
          <p:cNvPr id="10" name="Espaço Reservado para Texto 4">
            <a:extLst>
              <a:ext uri="{FF2B5EF4-FFF2-40B4-BE49-F238E27FC236}">
                <a16:creationId xmlns:a16="http://schemas.microsoft.com/office/drawing/2014/main" id="{EBC2DD7B-79E1-EFD1-CDAF-1F7FD6AA561B}"/>
              </a:ext>
            </a:extLst>
          </p:cNvPr>
          <p:cNvSpPr>
            <a:spLocks noGrp="1"/>
          </p:cNvSpPr>
          <p:nvPr>
            <p:ph type="body" sz="quarter" idx="10" hasCustomPrompt="1"/>
          </p:nvPr>
        </p:nvSpPr>
        <p:spPr>
          <a:xfrm>
            <a:off x="6572823" y="3192087"/>
            <a:ext cx="4682383" cy="541237"/>
          </a:xfrm>
          <a:prstGeom prst="rect">
            <a:avLst/>
          </a:prstGeom>
        </p:spPr>
        <p:txBody>
          <a:bodyPr/>
          <a:lstStyle>
            <a:lvl1pPr marL="0" indent="0" algn="l">
              <a:buNone/>
              <a:defRPr sz="2400">
                <a:solidFill>
                  <a:srgbClr val="8CF080"/>
                </a:solidFill>
                <a:latin typeface="+mj-lt"/>
              </a:defRPr>
            </a:lvl1pPr>
            <a:lvl2pPr marL="457200" indent="0">
              <a:buNone/>
              <a:defRPr/>
            </a:lvl2pPr>
          </a:lstStyle>
          <a:p>
            <a:pPr lvl="0"/>
            <a:r>
              <a:rPr lang="pt-BR" dirty="0"/>
              <a:t>Subtítulo</a:t>
            </a:r>
          </a:p>
        </p:txBody>
      </p:sp>
    </p:spTree>
    <p:extLst>
      <p:ext uri="{BB962C8B-B14F-4D97-AF65-F5344CB8AC3E}">
        <p14:creationId xmlns:p14="http://schemas.microsoft.com/office/powerpoint/2010/main" val="27602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DC427FB-362A-8646-C80D-813C79E40C4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34" y="694"/>
            <a:ext cx="12189532" cy="6856611"/>
          </a:xfrm>
          <a:prstGeom prst="rect">
            <a:avLst/>
          </a:prstGeom>
        </p:spPr>
      </p:pic>
    </p:spTree>
    <p:extLst>
      <p:ext uri="{BB962C8B-B14F-4D97-AF65-F5344CB8AC3E}">
        <p14:creationId xmlns:p14="http://schemas.microsoft.com/office/powerpoint/2010/main" val="177353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E170D-F408-DB70-B31D-0A92B47933A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DBBCD7B-AEF6-E474-D529-A05358D5795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B30E42D-1C2F-E954-E038-B289BDBC59DF}"/>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5" name="Espaço Reservado para Rodapé 4">
            <a:extLst>
              <a:ext uri="{FF2B5EF4-FFF2-40B4-BE49-F238E27FC236}">
                <a16:creationId xmlns:a16="http://schemas.microsoft.com/office/drawing/2014/main" id="{7EA01DF0-3CE0-4098-4C48-A90B881F1CC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EC2E4F5-F0AA-9CB8-0C68-CF835E34E46C}"/>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400551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82BD0-15D1-1F13-C3EE-8C70358C522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36A5812-F701-AB49-A2F2-73E889254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46957CD-F576-D718-AA59-FF16CD3874A8}"/>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5" name="Espaço Reservado para Rodapé 4">
            <a:extLst>
              <a:ext uri="{FF2B5EF4-FFF2-40B4-BE49-F238E27FC236}">
                <a16:creationId xmlns:a16="http://schemas.microsoft.com/office/drawing/2014/main" id="{0808068E-1554-49AB-D36C-DEF92388EF1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20D1C73-8A30-4C8D-8333-6CE413240FD1}"/>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122825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F4A46-2E98-EB9B-A74C-628AFC9D7E3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D995BB0-5E26-5B3C-3693-342437288A6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B8F3257-FEC7-59DB-7CF2-42AD62180C9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AD68486-F74C-040A-650D-374DE8C51068}"/>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6" name="Espaço Reservado para Rodapé 5">
            <a:extLst>
              <a:ext uri="{FF2B5EF4-FFF2-40B4-BE49-F238E27FC236}">
                <a16:creationId xmlns:a16="http://schemas.microsoft.com/office/drawing/2014/main" id="{1939BAC4-BD1B-5C6E-600B-A2ADB16E295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CBC0A23-73C9-49AA-EBD2-A08B2BA26A96}"/>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364829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F22FF-4F86-52F5-DBB0-B8AE242EAD5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239806F-EDA4-C8E8-0BEF-585B443DF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8898BD0-54CC-8049-5EFD-4B776B16981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0DFF00C-EEFC-A900-798E-21B2030C6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6B10C92-04B2-4DEB-2143-641C00026F3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BEE7FD2-5327-755C-B425-15498ECFA214}"/>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8" name="Espaço Reservado para Rodapé 7">
            <a:extLst>
              <a:ext uri="{FF2B5EF4-FFF2-40B4-BE49-F238E27FC236}">
                <a16:creationId xmlns:a16="http://schemas.microsoft.com/office/drawing/2014/main" id="{2248B01F-7184-0215-1862-A43ACC67E3F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B106371A-15E2-F3C3-3599-CA88821A7181}"/>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428968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1E77B-0263-AFDB-0844-041D1946156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9DFFE43-3D78-6591-43CE-8247E12A6FF6}"/>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4" name="Espaço Reservado para Rodapé 3">
            <a:extLst>
              <a:ext uri="{FF2B5EF4-FFF2-40B4-BE49-F238E27FC236}">
                <a16:creationId xmlns:a16="http://schemas.microsoft.com/office/drawing/2014/main" id="{CF324196-76DA-E0D1-7139-88A338B1167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BD6B096-A7CA-54AA-977D-3EEE0AF66D32}"/>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144435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6965E35-5132-4918-7C4C-7DB8ED8F2347}"/>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3" name="Espaço Reservado para Rodapé 2">
            <a:extLst>
              <a:ext uri="{FF2B5EF4-FFF2-40B4-BE49-F238E27FC236}">
                <a16:creationId xmlns:a16="http://schemas.microsoft.com/office/drawing/2014/main" id="{F4644303-3566-C757-698D-B76F77D0749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CA0D3C0-2694-260A-ED94-42EACB2261FE}"/>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247334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E182D-600E-9C96-AD8B-7B8BFB9A975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6191E6C-8AEB-6901-59BB-1ED2583BB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60F9C39-8FC4-730F-0028-58BD6CE85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5E75FAB-C012-CFF9-F2DD-E883FCACACA4}"/>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6" name="Espaço Reservado para Rodapé 5">
            <a:extLst>
              <a:ext uri="{FF2B5EF4-FFF2-40B4-BE49-F238E27FC236}">
                <a16:creationId xmlns:a16="http://schemas.microsoft.com/office/drawing/2014/main" id="{E6CE810B-5190-4CE5-665E-25A11FE5703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62AEA71-3DFB-78A2-B51F-CCD5AFDBE61F}"/>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237878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32B86-8843-0DF0-A6F8-0528DE96C01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A62DC7F-50D2-6D73-EBCB-D18478E32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3F40D95-231D-B002-3E60-0325A122C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54842A2-FE9A-6E06-6D48-1F4BD89FDAD1}"/>
              </a:ext>
            </a:extLst>
          </p:cNvPr>
          <p:cNvSpPr>
            <a:spLocks noGrp="1"/>
          </p:cNvSpPr>
          <p:nvPr>
            <p:ph type="dt" sz="half" idx="10"/>
          </p:nvPr>
        </p:nvSpPr>
        <p:spPr/>
        <p:txBody>
          <a:bodyPr/>
          <a:lstStyle/>
          <a:p>
            <a:fld id="{CFF7573B-84C8-406B-9BBB-B67207BE13BC}" type="datetimeFigureOut">
              <a:rPr lang="pt-BR" smtClean="0"/>
              <a:t>08/10/2024</a:t>
            </a:fld>
            <a:endParaRPr lang="pt-BR"/>
          </a:p>
        </p:txBody>
      </p:sp>
      <p:sp>
        <p:nvSpPr>
          <p:cNvPr id="6" name="Espaço Reservado para Rodapé 5">
            <a:extLst>
              <a:ext uri="{FF2B5EF4-FFF2-40B4-BE49-F238E27FC236}">
                <a16:creationId xmlns:a16="http://schemas.microsoft.com/office/drawing/2014/main" id="{85593CC0-D18E-2523-581C-326E32C3B51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7963DCE-1089-DBFC-9E42-C4679DFA88AD}"/>
              </a:ext>
            </a:extLst>
          </p:cNvPr>
          <p:cNvSpPr>
            <a:spLocks noGrp="1"/>
          </p:cNvSpPr>
          <p:nvPr>
            <p:ph type="sldNum" sz="quarter" idx="12"/>
          </p:nvPr>
        </p:nvSpPr>
        <p:spPr/>
        <p:txBody>
          <a:bodyPr/>
          <a:lstStyle/>
          <a:p>
            <a:fld id="{014FA115-59B9-4B83-B1D9-2949BCD09113}" type="slidenum">
              <a:rPr lang="pt-BR" smtClean="0"/>
              <a:t>‹nº›</a:t>
            </a:fld>
            <a:endParaRPr lang="pt-BR"/>
          </a:p>
        </p:txBody>
      </p:sp>
    </p:spTree>
    <p:extLst>
      <p:ext uri="{BB962C8B-B14F-4D97-AF65-F5344CB8AC3E}">
        <p14:creationId xmlns:p14="http://schemas.microsoft.com/office/powerpoint/2010/main" val="147897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E3DDEE4-6435-6C7E-B502-DB08615FC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124959D-7F7B-204A-9C68-76C329D8C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23201FE-918B-5EE8-21D4-62F5D5C25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7573B-84C8-406B-9BBB-B67207BE13BC}" type="datetimeFigureOut">
              <a:rPr lang="pt-BR" smtClean="0"/>
              <a:t>08/10/2024</a:t>
            </a:fld>
            <a:endParaRPr lang="pt-BR"/>
          </a:p>
        </p:txBody>
      </p:sp>
      <p:sp>
        <p:nvSpPr>
          <p:cNvPr id="5" name="Espaço Reservado para Rodapé 4">
            <a:extLst>
              <a:ext uri="{FF2B5EF4-FFF2-40B4-BE49-F238E27FC236}">
                <a16:creationId xmlns:a16="http://schemas.microsoft.com/office/drawing/2014/main" id="{790F37CF-85FA-D3BE-E3FD-53D9ACE68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04FC20F-7C6A-E270-953F-4EBD73E08E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FA115-59B9-4B83-B1D9-2949BCD09113}" type="slidenum">
              <a:rPr lang="pt-BR" smtClean="0"/>
              <a:t>‹nº›</a:t>
            </a:fld>
            <a:endParaRPr lang="pt-BR"/>
          </a:p>
        </p:txBody>
      </p:sp>
    </p:spTree>
    <p:extLst>
      <p:ext uri="{BB962C8B-B14F-4D97-AF65-F5344CB8AC3E}">
        <p14:creationId xmlns:p14="http://schemas.microsoft.com/office/powerpoint/2010/main" val="344321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957550"/>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tmp"/><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tmp"/><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73E8E30-CB59-E498-FD10-3EAF4432B945}"/>
              </a:ext>
            </a:extLst>
          </p:cNvPr>
          <p:cNvSpPr>
            <a:spLocks noGrp="1"/>
          </p:cNvSpPr>
          <p:nvPr>
            <p:ph type="title"/>
          </p:nvPr>
        </p:nvSpPr>
        <p:spPr/>
        <p:txBody>
          <a:bodyPr>
            <a:normAutofit fontScale="90000"/>
          </a:bodyPr>
          <a:lstStyle/>
          <a:p>
            <a:pPr algn="ctr"/>
            <a:r>
              <a:rPr lang="pt-BR" cap="all" dirty="0">
                <a:solidFill>
                  <a:srgbClr val="E5D684"/>
                </a:solidFill>
              </a:rPr>
              <a:t>Relações de consumo</a:t>
            </a:r>
          </a:p>
        </p:txBody>
      </p:sp>
      <p:sp>
        <p:nvSpPr>
          <p:cNvPr id="5" name="Espaço Reservado para Texto 4">
            <a:extLst>
              <a:ext uri="{FF2B5EF4-FFF2-40B4-BE49-F238E27FC236}">
                <a16:creationId xmlns:a16="http://schemas.microsoft.com/office/drawing/2014/main" id="{266A0146-634D-FD60-A82A-81D09114ECB9}"/>
              </a:ext>
            </a:extLst>
          </p:cNvPr>
          <p:cNvSpPr>
            <a:spLocks noGrp="1"/>
          </p:cNvSpPr>
          <p:nvPr>
            <p:ph type="body" sz="quarter" idx="10"/>
          </p:nvPr>
        </p:nvSpPr>
        <p:spPr>
          <a:xfrm>
            <a:off x="6474228" y="3066472"/>
            <a:ext cx="4780979" cy="1403927"/>
          </a:xfrm>
        </p:spPr>
        <p:txBody>
          <a:bodyPr>
            <a:normAutofit/>
          </a:bodyPr>
          <a:lstStyle/>
          <a:p>
            <a:pPr algn="ctr"/>
            <a:r>
              <a:rPr lang="pt-BR" dirty="0">
                <a:solidFill>
                  <a:srgbClr val="8EEE94"/>
                </a:solidFill>
                <a:latin typeface="+mn-lt"/>
              </a:rPr>
              <a:t>Abordagem regulatória com foco na jornada do passageiro</a:t>
            </a:r>
          </a:p>
        </p:txBody>
      </p:sp>
      <p:sp>
        <p:nvSpPr>
          <p:cNvPr id="2" name="Retângulo 1">
            <a:extLst>
              <a:ext uri="{FF2B5EF4-FFF2-40B4-BE49-F238E27FC236}">
                <a16:creationId xmlns:a16="http://schemas.microsoft.com/office/drawing/2014/main" id="{7F5A66DE-9D05-4A79-1C73-09888F2A6DA3}"/>
              </a:ext>
            </a:extLst>
          </p:cNvPr>
          <p:cNvSpPr/>
          <p:nvPr/>
        </p:nvSpPr>
        <p:spPr>
          <a:xfrm>
            <a:off x="0" y="0"/>
            <a:ext cx="45719" cy="6858000"/>
          </a:xfrm>
          <a:prstGeom prst="rect">
            <a:avLst/>
          </a:prstGeom>
          <a:solidFill>
            <a:srgbClr val="070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5A175E01-2763-4706-BD19-047B02BB0653}"/>
              </a:ext>
            </a:extLst>
          </p:cNvPr>
          <p:cNvSpPr txBox="1"/>
          <p:nvPr/>
        </p:nvSpPr>
        <p:spPr>
          <a:xfrm>
            <a:off x="3009900" y="5423849"/>
            <a:ext cx="6172200" cy="400110"/>
          </a:xfrm>
          <a:prstGeom prst="rect">
            <a:avLst/>
          </a:prstGeom>
          <a:noFill/>
        </p:spPr>
        <p:txBody>
          <a:bodyPr wrap="square" rtlCol="0">
            <a:spAutoFit/>
          </a:bodyPr>
          <a:lstStyle/>
          <a:p>
            <a:pPr algn="ctr"/>
            <a:r>
              <a:rPr lang="pt-BR" sz="2000" b="1" dirty="0">
                <a:solidFill>
                  <a:schemeClr val="bg1"/>
                </a:solidFill>
              </a:rPr>
              <a:t>Patricia Semensato Cabral (GTEQ)</a:t>
            </a:r>
          </a:p>
        </p:txBody>
      </p:sp>
    </p:spTree>
    <p:extLst>
      <p:ext uri="{BB962C8B-B14F-4D97-AF65-F5344CB8AC3E}">
        <p14:creationId xmlns:p14="http://schemas.microsoft.com/office/powerpoint/2010/main" val="61261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9A449-AB4E-707F-6156-E68685926DCB}"/>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A39A7F0D-C6E3-FABC-2607-EF3E605992F0}"/>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6671B45B-ECD3-9818-B550-E47802F07871}"/>
              </a:ext>
            </a:extLst>
          </p:cNvPr>
          <p:cNvSpPr txBox="1">
            <a:spLocks/>
          </p:cNvSpPr>
          <p:nvPr/>
        </p:nvSpPr>
        <p:spPr>
          <a:xfrm>
            <a:off x="869260" y="3081572"/>
            <a:ext cx="3602736" cy="6948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Judicialização</a:t>
            </a:r>
          </a:p>
        </p:txBody>
      </p:sp>
      <p:graphicFrame>
        <p:nvGraphicFramePr>
          <p:cNvPr id="2" name="Gráfico 1">
            <a:extLst>
              <a:ext uri="{FF2B5EF4-FFF2-40B4-BE49-F238E27FC236}">
                <a16:creationId xmlns:a16="http://schemas.microsoft.com/office/drawing/2014/main" id="{0C458C8C-9FD4-4B39-3BB0-8A544C28F0B1}"/>
              </a:ext>
            </a:extLst>
          </p:cNvPr>
          <p:cNvGraphicFramePr/>
          <p:nvPr>
            <p:extLst>
              <p:ext uri="{D42A27DB-BD31-4B8C-83A1-F6EECF244321}">
                <p14:modId xmlns:p14="http://schemas.microsoft.com/office/powerpoint/2010/main" val="828084460"/>
              </p:ext>
            </p:extLst>
          </p:nvPr>
        </p:nvGraphicFramePr>
        <p:xfrm>
          <a:off x="6840325" y="683154"/>
          <a:ext cx="4263103"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642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D4DAB-D572-A22A-A96E-1F6FAEF5E3D0}"/>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41173DCB-40D8-F877-EA8A-A415C4B24720}"/>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A1AF3C3A-B025-423B-0AAC-6DF447889168}"/>
              </a:ext>
            </a:extLst>
          </p:cNvPr>
          <p:cNvSpPr txBox="1">
            <a:spLocks/>
          </p:cNvSpPr>
          <p:nvPr/>
        </p:nvSpPr>
        <p:spPr>
          <a:xfrm>
            <a:off x="869260" y="3081572"/>
            <a:ext cx="3602736" cy="6948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Judicialização</a:t>
            </a:r>
          </a:p>
        </p:txBody>
      </p:sp>
      <p:grpSp>
        <p:nvGrpSpPr>
          <p:cNvPr id="4" name="Agrupar 3">
            <a:extLst>
              <a:ext uri="{FF2B5EF4-FFF2-40B4-BE49-F238E27FC236}">
                <a16:creationId xmlns:a16="http://schemas.microsoft.com/office/drawing/2014/main" id="{D7FB9942-3AA8-E1D1-2217-1058FCF54F3D}"/>
              </a:ext>
            </a:extLst>
          </p:cNvPr>
          <p:cNvGrpSpPr/>
          <p:nvPr/>
        </p:nvGrpSpPr>
        <p:grpSpPr>
          <a:xfrm>
            <a:off x="5999699" y="1309804"/>
            <a:ext cx="5441001" cy="1300055"/>
            <a:chOff x="6867508" y="1467415"/>
            <a:chExt cx="4790250" cy="1144567"/>
          </a:xfrm>
        </p:grpSpPr>
        <p:pic>
          <p:nvPicPr>
            <p:cNvPr id="5" name="Imagem 4" descr="Forma, Padrão do plano de fundo&#10;&#10;Descrição gerada automaticamente">
              <a:extLst>
                <a:ext uri="{FF2B5EF4-FFF2-40B4-BE49-F238E27FC236}">
                  <a16:creationId xmlns:a16="http://schemas.microsoft.com/office/drawing/2014/main" id="{36BD09CF-47EB-9ECA-A630-5D388473A87A}"/>
                </a:ext>
              </a:extLst>
            </p:cNvPr>
            <p:cNvPicPr>
              <a:picLocks noChangeAspect="1"/>
            </p:cNvPicPr>
            <p:nvPr/>
          </p:nvPicPr>
          <p:blipFill>
            <a:blip r:embed="rId2"/>
            <a:stretch>
              <a:fillRect/>
            </a:stretch>
          </p:blipFill>
          <p:spPr>
            <a:xfrm>
              <a:off x="6867508" y="1467415"/>
              <a:ext cx="1822590" cy="1144567"/>
            </a:xfrm>
            <a:prstGeom prst="rect">
              <a:avLst/>
            </a:prstGeom>
          </p:spPr>
        </p:pic>
        <p:sp>
          <p:nvSpPr>
            <p:cNvPr id="6" name="CaixaDeTexto 5">
              <a:extLst>
                <a:ext uri="{FF2B5EF4-FFF2-40B4-BE49-F238E27FC236}">
                  <a16:creationId xmlns:a16="http://schemas.microsoft.com/office/drawing/2014/main" id="{BAF31AB8-8115-D2C8-BB3F-59E8A4279873}"/>
                </a:ext>
              </a:extLst>
            </p:cNvPr>
            <p:cNvSpPr txBox="1"/>
            <p:nvPr/>
          </p:nvSpPr>
          <p:spPr>
            <a:xfrm>
              <a:off x="8370215" y="1524659"/>
              <a:ext cx="3287543" cy="880640"/>
            </a:xfrm>
            <a:prstGeom prst="rect">
              <a:avLst/>
            </a:prstGeom>
            <a:noFill/>
          </p:spPr>
          <p:txBody>
            <a:bodyPr wrap="square" rtlCol="0">
              <a:spAutoFit/>
            </a:bodyPr>
            <a:lstStyle/>
            <a:p>
              <a:pPr algn="ctr" defTabSz="1033272">
                <a:spcAft>
                  <a:spcPts val="600"/>
                </a:spcAft>
              </a:pPr>
              <a:r>
                <a:rPr lang="pt-BR" sz="2700" kern="1200" dirty="0">
                  <a:solidFill>
                    <a:schemeClr val="tx1"/>
                  </a:solidFill>
                  <a:latin typeface="+mn-lt"/>
                  <a:ea typeface="+mn-ea"/>
                  <a:cs typeface="+mn-cs"/>
                </a:rPr>
                <a:t>1 ação judicial </a:t>
              </a:r>
            </a:p>
            <a:p>
              <a:pPr algn="ctr" defTabSz="1033272">
                <a:spcAft>
                  <a:spcPts val="600"/>
                </a:spcAft>
              </a:pPr>
              <a:r>
                <a:rPr lang="pt-BR" sz="2700" kern="1200" dirty="0">
                  <a:solidFill>
                    <a:schemeClr val="tx1"/>
                  </a:solidFill>
                  <a:latin typeface="+mn-lt"/>
                  <a:ea typeface="+mn-ea"/>
                  <a:cs typeface="+mn-cs"/>
                </a:rPr>
                <a:t>a cada </a:t>
              </a:r>
              <a:r>
                <a:rPr lang="pt-BR" sz="2700" b="1" kern="1200" dirty="0">
                  <a:solidFill>
                    <a:schemeClr val="tx1"/>
                  </a:solidFill>
                  <a:latin typeface="+mn-lt"/>
                  <a:ea typeface="+mn-ea"/>
                  <a:cs typeface="+mn-cs"/>
                </a:rPr>
                <a:t>7.883 voos</a:t>
              </a:r>
              <a:endParaRPr lang="pt-BR" sz="2700" b="1" dirty="0"/>
            </a:p>
          </p:txBody>
        </p:sp>
      </p:grpSp>
      <p:grpSp>
        <p:nvGrpSpPr>
          <p:cNvPr id="7" name="Agrupar 6">
            <a:extLst>
              <a:ext uri="{FF2B5EF4-FFF2-40B4-BE49-F238E27FC236}">
                <a16:creationId xmlns:a16="http://schemas.microsoft.com/office/drawing/2014/main" id="{CECD7768-236B-E0B4-75C6-4879065365D6}"/>
              </a:ext>
            </a:extLst>
          </p:cNvPr>
          <p:cNvGrpSpPr/>
          <p:nvPr/>
        </p:nvGrpSpPr>
        <p:grpSpPr>
          <a:xfrm>
            <a:off x="5999701" y="4497480"/>
            <a:ext cx="5441002" cy="1585147"/>
            <a:chOff x="6984666" y="3790696"/>
            <a:chExt cx="4588267" cy="1336717"/>
          </a:xfrm>
        </p:grpSpPr>
        <p:pic>
          <p:nvPicPr>
            <p:cNvPr id="8" name="Imagem 7" descr="Ícone&#10;&#10;Descrição gerada automaticamente">
              <a:extLst>
                <a:ext uri="{FF2B5EF4-FFF2-40B4-BE49-F238E27FC236}">
                  <a16:creationId xmlns:a16="http://schemas.microsoft.com/office/drawing/2014/main" id="{0A7F5D68-DC05-362F-97E4-1B21BB17033D}"/>
                </a:ext>
              </a:extLst>
            </p:cNvPr>
            <p:cNvPicPr>
              <a:picLocks noChangeAspect="1"/>
            </p:cNvPicPr>
            <p:nvPr/>
          </p:nvPicPr>
          <p:blipFill>
            <a:blip r:embed="rId3"/>
            <a:stretch>
              <a:fillRect/>
            </a:stretch>
          </p:blipFill>
          <p:spPr>
            <a:xfrm>
              <a:off x="6984666" y="3790696"/>
              <a:ext cx="1385549" cy="1336717"/>
            </a:xfrm>
            <a:prstGeom prst="rect">
              <a:avLst/>
            </a:prstGeom>
          </p:spPr>
        </p:pic>
        <p:sp>
          <p:nvSpPr>
            <p:cNvPr id="9" name="CaixaDeTexto 8">
              <a:extLst>
                <a:ext uri="{FF2B5EF4-FFF2-40B4-BE49-F238E27FC236}">
                  <a16:creationId xmlns:a16="http://schemas.microsoft.com/office/drawing/2014/main" id="{DF497D9A-C8EB-DE5D-7D5E-339C6E7644B3}"/>
                </a:ext>
              </a:extLst>
            </p:cNvPr>
            <p:cNvSpPr txBox="1"/>
            <p:nvPr/>
          </p:nvSpPr>
          <p:spPr>
            <a:xfrm>
              <a:off x="8248900" y="4032156"/>
              <a:ext cx="3324033" cy="843507"/>
            </a:xfrm>
            <a:prstGeom prst="rect">
              <a:avLst/>
            </a:prstGeom>
            <a:noFill/>
          </p:spPr>
          <p:txBody>
            <a:bodyPr wrap="square" rtlCol="0">
              <a:spAutoFit/>
            </a:bodyPr>
            <a:lstStyle/>
            <a:p>
              <a:pPr algn="ctr" defTabSz="1078992">
                <a:spcAft>
                  <a:spcPts val="600"/>
                </a:spcAft>
              </a:pPr>
              <a:r>
                <a:rPr lang="pt-BR" sz="2700" kern="1200" dirty="0">
                  <a:solidFill>
                    <a:schemeClr val="tx1"/>
                  </a:solidFill>
                  <a:latin typeface="+mn-lt"/>
                  <a:ea typeface="+mn-ea"/>
                  <a:cs typeface="+mn-cs"/>
                </a:rPr>
                <a:t>1 ação judicial </a:t>
              </a:r>
            </a:p>
            <a:p>
              <a:pPr algn="ctr" defTabSz="1078992">
                <a:spcAft>
                  <a:spcPts val="600"/>
                </a:spcAft>
              </a:pPr>
              <a:r>
                <a:rPr lang="pt-BR" sz="2700" kern="1200" dirty="0">
                  <a:solidFill>
                    <a:schemeClr val="tx1"/>
                  </a:solidFill>
                  <a:latin typeface="+mn-lt"/>
                  <a:ea typeface="+mn-ea"/>
                  <a:cs typeface="+mn-cs"/>
                </a:rPr>
                <a:t>a cada </a:t>
              </a:r>
              <a:r>
                <a:rPr lang="pt-BR" sz="2700" b="1" kern="1200" dirty="0">
                  <a:solidFill>
                    <a:schemeClr val="tx1"/>
                  </a:solidFill>
                  <a:latin typeface="+mn-lt"/>
                  <a:ea typeface="+mn-ea"/>
                  <a:cs typeface="+mn-cs"/>
                </a:rPr>
                <a:t>1,35 voo</a:t>
              </a:r>
              <a:endParaRPr lang="pt-BR" sz="2700" b="1" dirty="0"/>
            </a:p>
          </p:txBody>
        </p:sp>
      </p:grpSp>
    </p:spTree>
    <p:extLst>
      <p:ext uri="{BB962C8B-B14F-4D97-AF65-F5344CB8AC3E}">
        <p14:creationId xmlns:p14="http://schemas.microsoft.com/office/powerpoint/2010/main" val="2826453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E4F4BA9-76A1-0F88-741A-94C85505323F}"/>
              </a:ext>
            </a:extLst>
          </p:cNvPr>
          <p:cNvSpPr/>
          <p:nvPr/>
        </p:nvSpPr>
        <p:spPr>
          <a:xfrm>
            <a:off x="0" y="0"/>
            <a:ext cx="12192000" cy="6858000"/>
          </a:xfrm>
          <a:prstGeom prst="rect">
            <a:avLst/>
          </a:prstGeom>
          <a:solidFill>
            <a:srgbClr val="0A1B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
            <a:extLst>
              <a:ext uri="{FF2B5EF4-FFF2-40B4-BE49-F238E27FC236}">
                <a16:creationId xmlns:a16="http://schemas.microsoft.com/office/drawing/2014/main" id="{7EAC2336-8169-6CBD-C52B-AD0DBCFEF30F}"/>
              </a:ext>
            </a:extLst>
          </p:cNvPr>
          <p:cNvSpPr txBox="1">
            <a:spLocks/>
          </p:cNvSpPr>
          <p:nvPr/>
        </p:nvSpPr>
        <p:spPr>
          <a:xfrm>
            <a:off x="1138872" y="1084830"/>
            <a:ext cx="9914255" cy="468834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lnSpc>
                <a:spcPct val="150000"/>
              </a:lnSpc>
              <a:spcAft>
                <a:spcPts val="600"/>
              </a:spcAft>
            </a:pPr>
            <a:r>
              <a:rPr lang="pt-BR" sz="3200" dirty="0">
                <a:solidFill>
                  <a:schemeClr val="bg1"/>
                </a:solidFill>
              </a:rPr>
              <a:t>“Um governo </a:t>
            </a:r>
            <a:r>
              <a:rPr lang="pt-BR" sz="3200" b="1" dirty="0">
                <a:solidFill>
                  <a:srgbClr val="E2D383"/>
                </a:solidFill>
              </a:rPr>
              <a:t>centrado no cidadão </a:t>
            </a:r>
            <a:r>
              <a:rPr lang="pt-BR" sz="3200" dirty="0">
                <a:solidFill>
                  <a:schemeClr val="bg1"/>
                </a:solidFill>
              </a:rPr>
              <a:t>preocupa-se em oferecer uma jornada mais agradável a ele, respondendo às suas expectativas por meio de serviços de alta qualidade (simples, ágeis e personalizados) e mantendo-se atento à sua experiência.”</a:t>
            </a:r>
          </a:p>
        </p:txBody>
      </p:sp>
      <p:sp>
        <p:nvSpPr>
          <p:cNvPr id="6" name="CaixaDeTexto 5">
            <a:extLst>
              <a:ext uri="{FF2B5EF4-FFF2-40B4-BE49-F238E27FC236}">
                <a16:creationId xmlns:a16="http://schemas.microsoft.com/office/drawing/2014/main" id="{30932A52-AF51-4774-FA93-66794AC26F13}"/>
              </a:ext>
            </a:extLst>
          </p:cNvPr>
          <p:cNvSpPr txBox="1"/>
          <p:nvPr/>
        </p:nvSpPr>
        <p:spPr>
          <a:xfrm>
            <a:off x="8899047" y="5945197"/>
            <a:ext cx="2041943" cy="276999"/>
          </a:xfrm>
          <a:prstGeom prst="rect">
            <a:avLst/>
          </a:prstGeom>
          <a:noFill/>
          <a:ln>
            <a:noFill/>
          </a:ln>
        </p:spPr>
        <p:txBody>
          <a:bodyPr wrap="square" rtlCol="0">
            <a:spAutoFit/>
          </a:bodyPr>
          <a:lstStyle/>
          <a:p>
            <a:r>
              <a:rPr lang="pt-BR" sz="1200" b="0" i="0" dirty="0">
                <a:solidFill>
                  <a:schemeClr val="bg1"/>
                </a:solidFill>
                <a:effectLst/>
                <a:latin typeface="wf_segoe-ui_normal"/>
              </a:rPr>
              <a:t>Secretaria de Governo Digital.</a:t>
            </a:r>
            <a:endParaRPr lang="pt-BR" sz="1200" dirty="0">
              <a:solidFill>
                <a:schemeClr val="bg1"/>
              </a:solidFill>
            </a:endParaRPr>
          </a:p>
        </p:txBody>
      </p:sp>
    </p:spTree>
    <p:extLst>
      <p:ext uri="{BB962C8B-B14F-4D97-AF65-F5344CB8AC3E}">
        <p14:creationId xmlns:p14="http://schemas.microsoft.com/office/powerpoint/2010/main" val="3081757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essoas andando na calçada&#10;&#10;Descrição gerada automaticamente com confiança média">
            <a:extLst>
              <a:ext uri="{FF2B5EF4-FFF2-40B4-BE49-F238E27FC236}">
                <a16:creationId xmlns:a16="http://schemas.microsoft.com/office/drawing/2014/main" id="{8555E0B3-2DAE-F6AB-02DD-8F9A48AE1A6C}"/>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7887" r="1" b="28062"/>
          <a:stretch/>
        </p:blipFill>
        <p:spPr>
          <a:xfrm>
            <a:off x="20" y="10"/>
            <a:ext cx="8668492" cy="6857990"/>
          </a:xfrm>
          <a:prstGeom prst="rect">
            <a:avLst/>
          </a:prstGeom>
        </p:spPr>
      </p:pic>
      <p:sp>
        <p:nvSpPr>
          <p:cNvPr id="2" name="Retângulo 1">
            <a:extLst>
              <a:ext uri="{FF2B5EF4-FFF2-40B4-BE49-F238E27FC236}">
                <a16:creationId xmlns:a16="http://schemas.microsoft.com/office/drawing/2014/main" id="{2F9FFDE9-EF4E-97E4-4726-618E2E1A0ED3}"/>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AE21804D-2580-AEE2-5BFB-A56028B31D00}"/>
              </a:ext>
            </a:extLst>
          </p:cNvPr>
          <p:cNvSpPr txBox="1"/>
          <p:nvPr/>
        </p:nvSpPr>
        <p:spPr>
          <a:xfrm>
            <a:off x="7097486" y="1590786"/>
            <a:ext cx="4023360" cy="320413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pt-BR" sz="4800" dirty="0">
                <a:solidFill>
                  <a:schemeClr val="bg1"/>
                </a:solidFill>
                <a:latin typeface="+mj-lt"/>
                <a:ea typeface="+mj-ea"/>
                <a:cs typeface="+mj-cs"/>
              </a:rPr>
              <a:t>Pesquisa de satisfação e qualidade percebida</a:t>
            </a:r>
          </a:p>
        </p:txBody>
      </p:sp>
    </p:spTree>
    <p:extLst>
      <p:ext uri="{BB962C8B-B14F-4D97-AF65-F5344CB8AC3E}">
        <p14:creationId xmlns:p14="http://schemas.microsoft.com/office/powerpoint/2010/main" val="240835374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B2827-0844-9D43-0E21-C0FCF0780A08}"/>
            </a:ext>
          </a:extLst>
        </p:cNvPr>
        <p:cNvGrpSpPr/>
        <p:nvPr/>
      </p:nvGrpSpPr>
      <p:grpSpPr>
        <a:xfrm>
          <a:off x="0" y="0"/>
          <a:ext cx="0" cy="0"/>
          <a:chOff x="0" y="0"/>
          <a:chExt cx="0" cy="0"/>
        </a:xfrm>
      </p:grpSpPr>
      <p:pic>
        <p:nvPicPr>
          <p:cNvPr id="16" name="Imagem 15" descr="Pessoas andando na calçada&#10;&#10;Descrição gerada automaticamente com confiança média">
            <a:extLst>
              <a:ext uri="{FF2B5EF4-FFF2-40B4-BE49-F238E27FC236}">
                <a16:creationId xmlns:a16="http://schemas.microsoft.com/office/drawing/2014/main" id="{28AE3412-5C78-DAC9-661F-F64F628EA21A}"/>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7887" r="1" b="28062"/>
          <a:stretch/>
        </p:blipFill>
        <p:spPr>
          <a:xfrm>
            <a:off x="20" y="10"/>
            <a:ext cx="8668492" cy="6857990"/>
          </a:xfrm>
          <a:prstGeom prst="rect">
            <a:avLst/>
          </a:prstGeom>
        </p:spPr>
      </p:pic>
      <p:sp>
        <p:nvSpPr>
          <p:cNvPr id="2" name="Retângulo 1">
            <a:extLst>
              <a:ext uri="{FF2B5EF4-FFF2-40B4-BE49-F238E27FC236}">
                <a16:creationId xmlns:a16="http://schemas.microsoft.com/office/drawing/2014/main" id="{CF7A259D-18A7-84D9-0622-C52A70918C2C}"/>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3DE9EA15-C524-C683-C323-08DB290ED432}"/>
              </a:ext>
            </a:extLst>
          </p:cNvPr>
          <p:cNvSpPr txBox="1"/>
          <p:nvPr/>
        </p:nvSpPr>
        <p:spPr>
          <a:xfrm>
            <a:off x="7097486" y="1590786"/>
            <a:ext cx="4023360" cy="320413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pt-BR" sz="4800" dirty="0">
                <a:solidFill>
                  <a:schemeClr val="bg1"/>
                </a:solidFill>
                <a:latin typeface="+mj-lt"/>
                <a:ea typeface="+mj-ea"/>
                <a:cs typeface="+mj-cs"/>
              </a:rPr>
              <a:t>Pesquisa de satisfação e qualidade percebida</a:t>
            </a:r>
          </a:p>
        </p:txBody>
      </p:sp>
      <p:pic>
        <p:nvPicPr>
          <p:cNvPr id="3" name="Imagem 2" descr="Interface gráfica do usuário, Texto&#10;&#10;Descrição gerada automaticamente">
            <a:extLst>
              <a:ext uri="{FF2B5EF4-FFF2-40B4-BE49-F238E27FC236}">
                <a16:creationId xmlns:a16="http://schemas.microsoft.com/office/drawing/2014/main" id="{977DC45C-E8B6-844C-AB45-D67397F98C58}"/>
              </a:ext>
            </a:extLst>
          </p:cNvPr>
          <p:cNvPicPr>
            <a:picLocks noChangeAspect="1"/>
          </p:cNvPicPr>
          <p:nvPr/>
        </p:nvPicPr>
        <p:blipFill rotWithShape="1">
          <a:blip r:embed="rId3">
            <a:extLst>
              <a:ext uri="{28A0092B-C50C-407E-A947-70E740481C1C}">
                <a14:useLocalDpi xmlns:a14="http://schemas.microsoft.com/office/drawing/2010/main" val="0"/>
              </a:ext>
            </a:extLst>
          </a:blip>
          <a:srcRect t="11556" b="52889"/>
          <a:stretch/>
        </p:blipFill>
        <p:spPr>
          <a:xfrm>
            <a:off x="854792" y="952519"/>
            <a:ext cx="6438637" cy="4952962"/>
          </a:xfrm>
          <a:prstGeom prst="rect">
            <a:avLst/>
          </a:prstGeom>
          <a:effectLst/>
        </p:spPr>
      </p:pic>
    </p:spTree>
    <p:extLst>
      <p:ext uri="{BB962C8B-B14F-4D97-AF65-F5344CB8AC3E}">
        <p14:creationId xmlns:p14="http://schemas.microsoft.com/office/powerpoint/2010/main" val="15575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0BBB-0780-FD2A-49B4-9430BD6C17D7}"/>
            </a:ext>
          </a:extLst>
        </p:cNvPr>
        <p:cNvGrpSpPr/>
        <p:nvPr/>
      </p:nvGrpSpPr>
      <p:grpSpPr>
        <a:xfrm>
          <a:off x="0" y="0"/>
          <a:ext cx="0" cy="0"/>
          <a:chOff x="0" y="0"/>
          <a:chExt cx="0" cy="0"/>
        </a:xfrm>
      </p:grpSpPr>
      <p:pic>
        <p:nvPicPr>
          <p:cNvPr id="16" name="Imagem 15" descr="Pessoas andando na calçada&#10;&#10;Descrição gerada automaticamente com confiança média">
            <a:extLst>
              <a:ext uri="{FF2B5EF4-FFF2-40B4-BE49-F238E27FC236}">
                <a16:creationId xmlns:a16="http://schemas.microsoft.com/office/drawing/2014/main" id="{09CC4E7C-DBD8-C8C5-3923-9823A283B3C5}"/>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7887" r="1" b="28062"/>
          <a:stretch/>
        </p:blipFill>
        <p:spPr>
          <a:xfrm>
            <a:off x="20" y="10"/>
            <a:ext cx="8668492" cy="6857990"/>
          </a:xfrm>
          <a:prstGeom prst="rect">
            <a:avLst/>
          </a:prstGeom>
        </p:spPr>
      </p:pic>
      <p:sp>
        <p:nvSpPr>
          <p:cNvPr id="2" name="Retângulo 1">
            <a:extLst>
              <a:ext uri="{FF2B5EF4-FFF2-40B4-BE49-F238E27FC236}">
                <a16:creationId xmlns:a16="http://schemas.microsoft.com/office/drawing/2014/main" id="{B5E69033-8308-B56E-40DB-585492729DA2}"/>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F33B20BD-5239-A9AF-6243-2CAA1EC15B76}"/>
              </a:ext>
            </a:extLst>
          </p:cNvPr>
          <p:cNvSpPr txBox="1"/>
          <p:nvPr/>
        </p:nvSpPr>
        <p:spPr>
          <a:xfrm>
            <a:off x="7097486" y="1590786"/>
            <a:ext cx="4023360" cy="320413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pt-BR" sz="4800" dirty="0">
                <a:solidFill>
                  <a:schemeClr val="bg1"/>
                </a:solidFill>
                <a:latin typeface="+mj-lt"/>
                <a:ea typeface="+mj-ea"/>
                <a:cs typeface="+mj-cs"/>
              </a:rPr>
              <a:t>Pesquisa de satisfação e qualidade percebida</a:t>
            </a:r>
          </a:p>
        </p:txBody>
      </p:sp>
      <p:sp>
        <p:nvSpPr>
          <p:cNvPr id="4" name="CaixaDeTexto 3">
            <a:extLst>
              <a:ext uri="{FF2B5EF4-FFF2-40B4-BE49-F238E27FC236}">
                <a16:creationId xmlns:a16="http://schemas.microsoft.com/office/drawing/2014/main" id="{7D4F552B-7D43-6326-211C-E906C5B19E83}"/>
              </a:ext>
            </a:extLst>
          </p:cNvPr>
          <p:cNvSpPr txBox="1"/>
          <p:nvPr/>
        </p:nvSpPr>
        <p:spPr>
          <a:xfrm>
            <a:off x="718457" y="1012954"/>
            <a:ext cx="6592171" cy="4832092"/>
          </a:xfrm>
          <a:prstGeom prst="rect">
            <a:avLst/>
          </a:prstGeom>
          <a:solidFill>
            <a:schemeClr val="bg1"/>
          </a:solidFill>
          <a:effectLst/>
        </p:spPr>
        <p:txBody>
          <a:bodyPr wrap="square" rtlCol="0">
            <a:spAutoFit/>
          </a:bodyPr>
          <a:lstStyle/>
          <a:p>
            <a:pPr algn="ctr"/>
            <a:r>
              <a:rPr lang="pt-BR" sz="2800" dirty="0"/>
              <a:t>“Na </a:t>
            </a:r>
            <a:r>
              <a:rPr lang="pt-BR" sz="2800" b="1" dirty="0"/>
              <a:t>dimensão de satisfação</a:t>
            </a:r>
            <a:r>
              <a:rPr lang="pt-BR" sz="2800" dirty="0"/>
              <a:t> é calculado o Índice de Satisfação Geral (ISG), que é utilizado na composição do selo de qualidade a ser atribuído pela Agência às prestadoras, enquanto na </a:t>
            </a:r>
            <a:r>
              <a:rPr lang="pt-BR" sz="2800" b="1" dirty="0"/>
              <a:t>dimensão da qualidade </a:t>
            </a:r>
            <a:r>
              <a:rPr lang="pt-BR" sz="2800" dirty="0"/>
              <a:t>são avaliados os atributos da qualidade da informação ao consumidor, qualidade do funcionamento, qualidade do atendimento telefônico e digital e qualidade da cobrança ou recarga dos serviço contratados pelo consumidor.”</a:t>
            </a:r>
          </a:p>
        </p:txBody>
      </p:sp>
    </p:spTree>
    <p:extLst>
      <p:ext uri="{BB962C8B-B14F-4D97-AF65-F5344CB8AC3E}">
        <p14:creationId xmlns:p14="http://schemas.microsoft.com/office/powerpoint/2010/main" val="405288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A2FF9-D1B7-A6F5-B3F5-0C90B81B5425}"/>
            </a:ext>
          </a:extLst>
        </p:cNvPr>
        <p:cNvGrpSpPr/>
        <p:nvPr/>
      </p:nvGrpSpPr>
      <p:grpSpPr>
        <a:xfrm>
          <a:off x="0" y="0"/>
          <a:ext cx="0" cy="0"/>
          <a:chOff x="0" y="0"/>
          <a:chExt cx="0" cy="0"/>
        </a:xfrm>
      </p:grpSpPr>
      <p:pic>
        <p:nvPicPr>
          <p:cNvPr id="16" name="Imagem 15" descr="Pessoas andando na calçada&#10;&#10;Descrição gerada automaticamente com confiança média">
            <a:extLst>
              <a:ext uri="{FF2B5EF4-FFF2-40B4-BE49-F238E27FC236}">
                <a16:creationId xmlns:a16="http://schemas.microsoft.com/office/drawing/2014/main" id="{2642FC64-7A95-E1DB-A0E6-5D472132B7FB}"/>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7887" r="1" b="28062"/>
          <a:stretch/>
        </p:blipFill>
        <p:spPr>
          <a:xfrm>
            <a:off x="20" y="10"/>
            <a:ext cx="8668492" cy="6857990"/>
          </a:xfrm>
          <a:prstGeom prst="rect">
            <a:avLst/>
          </a:prstGeom>
        </p:spPr>
      </p:pic>
      <p:sp>
        <p:nvSpPr>
          <p:cNvPr id="2" name="Retângulo 1">
            <a:extLst>
              <a:ext uri="{FF2B5EF4-FFF2-40B4-BE49-F238E27FC236}">
                <a16:creationId xmlns:a16="http://schemas.microsoft.com/office/drawing/2014/main" id="{AC501D7B-64A5-9768-FC8B-FD9B4DD5FDD3}"/>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66F3A23F-EFCB-D58A-CBAD-A44907D4C09C}"/>
              </a:ext>
            </a:extLst>
          </p:cNvPr>
          <p:cNvSpPr txBox="1"/>
          <p:nvPr/>
        </p:nvSpPr>
        <p:spPr>
          <a:xfrm>
            <a:off x="7097486" y="1590786"/>
            <a:ext cx="4023360" cy="320413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pt-BR" sz="4800" dirty="0">
                <a:solidFill>
                  <a:schemeClr val="bg1"/>
                </a:solidFill>
                <a:latin typeface="+mj-lt"/>
                <a:ea typeface="+mj-ea"/>
                <a:cs typeface="+mj-cs"/>
              </a:rPr>
              <a:t>Pesquisa de satisfação e qualidade percebida</a:t>
            </a:r>
          </a:p>
        </p:txBody>
      </p:sp>
      <p:pic>
        <p:nvPicPr>
          <p:cNvPr id="3" name="Imagem 2" descr="Interface gráfica do usuário, Texto, Aplicativo&#10;&#10;Descrição gerada automaticamente">
            <a:extLst>
              <a:ext uri="{FF2B5EF4-FFF2-40B4-BE49-F238E27FC236}">
                <a16:creationId xmlns:a16="http://schemas.microsoft.com/office/drawing/2014/main" id="{C4740DC1-D9B7-46BE-9547-ABB9358FF6E6}"/>
              </a:ext>
            </a:extLst>
          </p:cNvPr>
          <p:cNvPicPr>
            <a:picLocks noChangeAspect="1"/>
          </p:cNvPicPr>
          <p:nvPr/>
        </p:nvPicPr>
        <p:blipFill rotWithShape="1">
          <a:blip r:embed="rId3">
            <a:extLst>
              <a:ext uri="{28A0092B-C50C-407E-A947-70E740481C1C}">
                <a14:useLocalDpi xmlns:a14="http://schemas.microsoft.com/office/drawing/2010/main" val="0"/>
              </a:ext>
            </a:extLst>
          </a:blip>
          <a:srcRect t="26522" b="7322"/>
          <a:stretch/>
        </p:blipFill>
        <p:spPr>
          <a:xfrm>
            <a:off x="482570" y="450001"/>
            <a:ext cx="4162582" cy="5957998"/>
          </a:xfrm>
          <a:prstGeom prst="rect">
            <a:avLst/>
          </a:prstGeom>
          <a:effectLst/>
        </p:spPr>
      </p:pic>
    </p:spTree>
    <p:extLst>
      <p:ext uri="{BB962C8B-B14F-4D97-AF65-F5344CB8AC3E}">
        <p14:creationId xmlns:p14="http://schemas.microsoft.com/office/powerpoint/2010/main" val="340978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3426E-B166-6D84-FB55-426513850CB6}"/>
            </a:ext>
          </a:extLst>
        </p:cNvPr>
        <p:cNvGrpSpPr/>
        <p:nvPr/>
      </p:nvGrpSpPr>
      <p:grpSpPr>
        <a:xfrm>
          <a:off x="0" y="0"/>
          <a:ext cx="0" cy="0"/>
          <a:chOff x="0" y="0"/>
          <a:chExt cx="0" cy="0"/>
        </a:xfrm>
      </p:grpSpPr>
      <p:pic>
        <p:nvPicPr>
          <p:cNvPr id="16" name="Imagem 15" descr="Pessoas andando na calçada&#10;&#10;Descrição gerada automaticamente com confiança média">
            <a:extLst>
              <a:ext uri="{FF2B5EF4-FFF2-40B4-BE49-F238E27FC236}">
                <a16:creationId xmlns:a16="http://schemas.microsoft.com/office/drawing/2014/main" id="{1FFA3E80-C422-63D8-863F-AF1667FA3540}"/>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27887" r="1" b="28062"/>
          <a:stretch/>
        </p:blipFill>
        <p:spPr>
          <a:xfrm>
            <a:off x="20" y="10"/>
            <a:ext cx="8668492" cy="6857990"/>
          </a:xfrm>
          <a:prstGeom prst="rect">
            <a:avLst/>
          </a:prstGeom>
        </p:spPr>
      </p:pic>
      <p:sp>
        <p:nvSpPr>
          <p:cNvPr id="2" name="Retângulo 1">
            <a:extLst>
              <a:ext uri="{FF2B5EF4-FFF2-40B4-BE49-F238E27FC236}">
                <a16:creationId xmlns:a16="http://schemas.microsoft.com/office/drawing/2014/main" id="{865BE557-AE6F-8D75-7841-FB4BFCA42C19}"/>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3DC4EFCC-5ECF-8B91-8E1E-860F96874926}"/>
              </a:ext>
            </a:extLst>
          </p:cNvPr>
          <p:cNvSpPr txBox="1"/>
          <p:nvPr/>
        </p:nvSpPr>
        <p:spPr>
          <a:xfrm>
            <a:off x="7097486" y="1590786"/>
            <a:ext cx="4023360" cy="320413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pt-BR" sz="4800" dirty="0">
                <a:solidFill>
                  <a:schemeClr val="bg1"/>
                </a:solidFill>
                <a:latin typeface="+mj-lt"/>
                <a:ea typeface="+mj-ea"/>
                <a:cs typeface="+mj-cs"/>
              </a:rPr>
              <a:t>Pesquisa de satisfação e qualidade percebida</a:t>
            </a:r>
          </a:p>
        </p:txBody>
      </p:sp>
      <p:sp>
        <p:nvSpPr>
          <p:cNvPr id="5" name="CaixaDeTexto 4">
            <a:extLst>
              <a:ext uri="{FF2B5EF4-FFF2-40B4-BE49-F238E27FC236}">
                <a16:creationId xmlns:a16="http://schemas.microsoft.com/office/drawing/2014/main" id="{3AA076B2-A05D-5F03-8BE3-D284F7D84350}"/>
              </a:ext>
            </a:extLst>
          </p:cNvPr>
          <p:cNvSpPr txBox="1"/>
          <p:nvPr/>
        </p:nvSpPr>
        <p:spPr>
          <a:xfrm>
            <a:off x="644337" y="674400"/>
            <a:ext cx="5859322" cy="5509200"/>
          </a:xfrm>
          <a:prstGeom prst="rect">
            <a:avLst/>
          </a:prstGeom>
          <a:solidFill>
            <a:schemeClr val="bg1"/>
          </a:solidFill>
          <a:effectLst/>
        </p:spPr>
        <p:txBody>
          <a:bodyPr wrap="square" rtlCol="0">
            <a:spAutoFit/>
          </a:bodyPr>
          <a:lstStyle/>
          <a:p>
            <a:pPr algn="ctr"/>
            <a:r>
              <a:rPr lang="pt-BR" sz="2200" dirty="0"/>
              <a:t>“De acordo com as áreas técnicas da Aneel, o atual componente de Qualidade (Fator </a:t>
            </a:r>
            <a:r>
              <a:rPr lang="pt-BR" sz="2200" dirty="0" err="1"/>
              <a:t>Xq</a:t>
            </a:r>
            <a:r>
              <a:rPr lang="pt-BR" sz="2200" dirty="0"/>
              <a:t>) não estaria captando a contento a queda de satisfação dos consumidores quanto ao serviço de energia apurada pelo Índice Aneel de Satisfação do Consumidor (IASC), apurado há mais de duas décadas por meio de 27 mil entrevistas anuais em todo o País. </a:t>
            </a:r>
          </a:p>
          <a:p>
            <a:pPr algn="ctr"/>
            <a:r>
              <a:rPr lang="pt-BR" sz="2200" b="1" dirty="0"/>
              <a:t>O descompasso entre os bons resultados nos indicadores de continuidade e os números insatisfatórios no IASC pode significar que, além de existirem outros fatores que podem não estar sendo contemplados na regulamentação atual, os</a:t>
            </a:r>
            <a:r>
              <a:rPr lang="pt-BR" sz="2200" dirty="0"/>
              <a:t> </a:t>
            </a:r>
            <a:r>
              <a:rPr lang="pt-BR" sz="2200" b="1" dirty="0"/>
              <a:t>indicadores tradicionais podem não refletir todas as dimensões do serviço adequado</a:t>
            </a:r>
            <a:r>
              <a:rPr lang="pt-BR" sz="2200" dirty="0"/>
              <a:t>.”</a:t>
            </a:r>
          </a:p>
        </p:txBody>
      </p:sp>
    </p:spTree>
    <p:extLst>
      <p:ext uri="{BB962C8B-B14F-4D97-AF65-F5344CB8AC3E}">
        <p14:creationId xmlns:p14="http://schemas.microsoft.com/office/powerpoint/2010/main" val="3845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descr="Pessoas andando na calçada&#10;&#10;Descrição gerada automaticamente com confiança média">
            <a:extLst>
              <a:ext uri="{FF2B5EF4-FFF2-40B4-BE49-F238E27FC236}">
                <a16:creationId xmlns:a16="http://schemas.microsoft.com/office/drawing/2014/main" id="{8555E0B3-2DAE-F6AB-02DD-8F9A48AE1A6C}"/>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9091" t="27887" r="1" b="28062"/>
          <a:stretch/>
        </p:blipFill>
        <p:spPr>
          <a:xfrm>
            <a:off x="20" y="10"/>
            <a:ext cx="8668492" cy="6857990"/>
          </a:xfrm>
          <a:prstGeom prst="rect">
            <a:avLst/>
          </a:prstGeom>
        </p:spPr>
      </p:pic>
      <p:sp>
        <p:nvSpPr>
          <p:cNvPr id="3" name="Retângulo 2">
            <a:extLst>
              <a:ext uri="{FF2B5EF4-FFF2-40B4-BE49-F238E27FC236}">
                <a16:creationId xmlns:a16="http://schemas.microsoft.com/office/drawing/2014/main" id="{511F315E-CDB5-78CE-3483-5C40A4B4692C}"/>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AE21804D-2580-AEE2-5BFB-A56028B31D00}"/>
              </a:ext>
            </a:extLst>
          </p:cNvPr>
          <p:cNvSpPr txBox="1"/>
          <p:nvPr/>
        </p:nvSpPr>
        <p:spPr>
          <a:xfrm>
            <a:off x="7326086" y="1057386"/>
            <a:ext cx="4023360" cy="320413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pt-BR" sz="4800" dirty="0">
                <a:solidFill>
                  <a:schemeClr val="bg1"/>
                </a:solidFill>
                <a:latin typeface="+mj-lt"/>
                <a:ea typeface="+mj-ea"/>
                <a:cs typeface="+mj-cs"/>
              </a:rPr>
              <a:t>Pesquisa de satisfação e qualidade percebida</a:t>
            </a:r>
          </a:p>
        </p:txBody>
      </p:sp>
      <p:sp>
        <p:nvSpPr>
          <p:cNvPr id="2" name="CaixaDeTexto 1">
            <a:extLst>
              <a:ext uri="{FF2B5EF4-FFF2-40B4-BE49-F238E27FC236}">
                <a16:creationId xmlns:a16="http://schemas.microsoft.com/office/drawing/2014/main" id="{151BA636-788D-4BD9-566C-C0580C81B362}"/>
              </a:ext>
            </a:extLst>
          </p:cNvPr>
          <p:cNvSpPr txBox="1"/>
          <p:nvPr/>
        </p:nvSpPr>
        <p:spPr>
          <a:xfrm>
            <a:off x="5973350" y="4997450"/>
            <a:ext cx="5441384" cy="1335024"/>
          </a:xfrm>
          <a:prstGeom prst="rect">
            <a:avLst/>
          </a:prstGeom>
        </p:spPr>
        <p:txBody>
          <a:bodyPr vert="horz" lIns="91440" tIns="45720" rIns="91440" bIns="45720" rtlCol="0">
            <a:normAutofit/>
          </a:bodyPr>
          <a:lstStyle/>
          <a:p>
            <a:pPr algn="r">
              <a:lnSpc>
                <a:spcPct val="90000"/>
              </a:lnSpc>
              <a:spcBef>
                <a:spcPts val="1000"/>
              </a:spcBef>
              <a:spcAft>
                <a:spcPts val="600"/>
              </a:spcAft>
            </a:pPr>
            <a:r>
              <a:rPr lang="pt-BR" sz="2400" dirty="0">
                <a:solidFill>
                  <a:schemeClr val="bg1"/>
                </a:solidFill>
              </a:rPr>
              <a:t>Apoios e próximos passos</a:t>
            </a:r>
            <a:endParaRPr lang="pt-BR" sz="2400" kern="1200" dirty="0">
              <a:solidFill>
                <a:schemeClr val="bg1"/>
              </a:solidFill>
              <a:latin typeface="+mn-lt"/>
              <a:ea typeface="+mn-ea"/>
              <a:cs typeface="+mn-cs"/>
            </a:endParaRPr>
          </a:p>
        </p:txBody>
      </p:sp>
      <p:grpSp>
        <p:nvGrpSpPr>
          <p:cNvPr id="9" name="Agrupar 8">
            <a:extLst>
              <a:ext uri="{FF2B5EF4-FFF2-40B4-BE49-F238E27FC236}">
                <a16:creationId xmlns:a16="http://schemas.microsoft.com/office/drawing/2014/main" id="{7F16B178-5529-47FC-6D4F-9E75A4F3BBC5}"/>
              </a:ext>
            </a:extLst>
          </p:cNvPr>
          <p:cNvGrpSpPr/>
          <p:nvPr/>
        </p:nvGrpSpPr>
        <p:grpSpPr>
          <a:xfrm>
            <a:off x="1038582" y="771987"/>
            <a:ext cx="1591983" cy="1591983"/>
            <a:chOff x="1572637" y="3642360"/>
            <a:chExt cx="1665135" cy="1665135"/>
          </a:xfrm>
        </p:grpSpPr>
        <p:sp>
          <p:nvSpPr>
            <p:cNvPr id="7" name="Elipse 6">
              <a:extLst>
                <a:ext uri="{FF2B5EF4-FFF2-40B4-BE49-F238E27FC236}">
                  <a16:creationId xmlns:a16="http://schemas.microsoft.com/office/drawing/2014/main" id="{DBB9E203-2B28-646A-0631-DA90494EBFCC}"/>
                </a:ext>
              </a:extLst>
            </p:cNvPr>
            <p:cNvSpPr/>
            <p:nvPr/>
          </p:nvSpPr>
          <p:spPr>
            <a:xfrm>
              <a:off x="1572637" y="3642360"/>
              <a:ext cx="1665135" cy="1665135"/>
            </a:xfrm>
            <a:prstGeom prst="ellipse">
              <a:avLst/>
            </a:prstGeom>
            <a:solidFill>
              <a:srgbClr val="00B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4" name="CaixaDeTexto 3">
              <a:extLst>
                <a:ext uri="{FF2B5EF4-FFF2-40B4-BE49-F238E27FC236}">
                  <a16:creationId xmlns:a16="http://schemas.microsoft.com/office/drawing/2014/main" id="{C688F1F3-99F3-364E-9677-5B268694FC8A}"/>
                </a:ext>
              </a:extLst>
            </p:cNvPr>
            <p:cNvSpPr txBox="1"/>
            <p:nvPr/>
          </p:nvSpPr>
          <p:spPr>
            <a:xfrm>
              <a:off x="1789972" y="4292000"/>
              <a:ext cx="1356360" cy="400110"/>
            </a:xfrm>
            <a:prstGeom prst="rect">
              <a:avLst/>
            </a:prstGeom>
            <a:noFill/>
          </p:spPr>
          <p:txBody>
            <a:bodyPr wrap="square" rtlCol="0">
              <a:spAutoFit/>
            </a:bodyPr>
            <a:lstStyle/>
            <a:p>
              <a:r>
                <a:rPr lang="pt-BR" sz="2000" b="1" dirty="0">
                  <a:solidFill>
                    <a:schemeClr val="bg1"/>
                  </a:solidFill>
                </a:rPr>
                <a:t>Diretoria</a:t>
              </a:r>
            </a:p>
          </p:txBody>
        </p:sp>
      </p:grpSp>
      <p:grpSp>
        <p:nvGrpSpPr>
          <p:cNvPr id="11" name="Agrupar 10">
            <a:extLst>
              <a:ext uri="{FF2B5EF4-FFF2-40B4-BE49-F238E27FC236}">
                <a16:creationId xmlns:a16="http://schemas.microsoft.com/office/drawing/2014/main" id="{2D94571A-A248-8200-F2CD-8DC46EE4AD23}"/>
              </a:ext>
            </a:extLst>
          </p:cNvPr>
          <p:cNvGrpSpPr/>
          <p:nvPr/>
        </p:nvGrpSpPr>
        <p:grpSpPr>
          <a:xfrm>
            <a:off x="2980017" y="806765"/>
            <a:ext cx="2155863" cy="2155863"/>
            <a:chOff x="1542157" y="3642360"/>
            <a:chExt cx="1665135" cy="1665135"/>
          </a:xfrm>
        </p:grpSpPr>
        <p:sp>
          <p:nvSpPr>
            <p:cNvPr id="12" name="Elipse 11">
              <a:extLst>
                <a:ext uri="{FF2B5EF4-FFF2-40B4-BE49-F238E27FC236}">
                  <a16:creationId xmlns:a16="http://schemas.microsoft.com/office/drawing/2014/main" id="{799A724B-9877-E179-B1F5-C80135464FEE}"/>
                </a:ext>
              </a:extLst>
            </p:cNvPr>
            <p:cNvSpPr/>
            <p:nvPr/>
          </p:nvSpPr>
          <p:spPr>
            <a:xfrm>
              <a:off x="1542157" y="3642360"/>
              <a:ext cx="1665135" cy="1665135"/>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14" name="CaixaDeTexto 13">
              <a:extLst>
                <a:ext uri="{FF2B5EF4-FFF2-40B4-BE49-F238E27FC236}">
                  <a16:creationId xmlns:a16="http://schemas.microsoft.com/office/drawing/2014/main" id="{BD472BA9-6239-A617-4576-509222427BC7}"/>
                </a:ext>
              </a:extLst>
            </p:cNvPr>
            <p:cNvSpPr txBox="1"/>
            <p:nvPr/>
          </p:nvSpPr>
          <p:spPr>
            <a:xfrm>
              <a:off x="1699024" y="4188746"/>
              <a:ext cx="1356360" cy="641841"/>
            </a:xfrm>
            <a:prstGeom prst="rect">
              <a:avLst/>
            </a:prstGeom>
            <a:noFill/>
          </p:spPr>
          <p:txBody>
            <a:bodyPr wrap="square" rtlCol="0">
              <a:spAutoFit/>
            </a:bodyPr>
            <a:lstStyle/>
            <a:p>
              <a:pPr algn="ctr"/>
              <a:r>
                <a:rPr lang="pt-BR" sz="4800" b="1" dirty="0">
                  <a:solidFill>
                    <a:schemeClr val="bg1"/>
                  </a:solidFill>
                </a:rPr>
                <a:t>STD</a:t>
              </a:r>
              <a:endParaRPr lang="pt-BR" sz="3200" b="1" dirty="0">
                <a:solidFill>
                  <a:schemeClr val="bg1"/>
                </a:solidFill>
              </a:endParaRPr>
            </a:p>
          </p:txBody>
        </p:sp>
      </p:grpSp>
      <p:grpSp>
        <p:nvGrpSpPr>
          <p:cNvPr id="15" name="Agrupar 14">
            <a:extLst>
              <a:ext uri="{FF2B5EF4-FFF2-40B4-BE49-F238E27FC236}">
                <a16:creationId xmlns:a16="http://schemas.microsoft.com/office/drawing/2014/main" id="{BEF2DBBA-7E1F-B61C-43DC-CC71FFB2D2B0}"/>
              </a:ext>
            </a:extLst>
          </p:cNvPr>
          <p:cNvGrpSpPr/>
          <p:nvPr/>
        </p:nvGrpSpPr>
        <p:grpSpPr>
          <a:xfrm>
            <a:off x="1213940" y="3661463"/>
            <a:ext cx="1665135" cy="1665135"/>
            <a:chOff x="1557397" y="3642360"/>
            <a:chExt cx="1665135" cy="1665135"/>
          </a:xfrm>
        </p:grpSpPr>
        <p:sp>
          <p:nvSpPr>
            <p:cNvPr id="17" name="Elipse 16">
              <a:extLst>
                <a:ext uri="{FF2B5EF4-FFF2-40B4-BE49-F238E27FC236}">
                  <a16:creationId xmlns:a16="http://schemas.microsoft.com/office/drawing/2014/main" id="{DF7CBB29-1D8C-BD34-B62F-78D6997E2AF9}"/>
                </a:ext>
              </a:extLst>
            </p:cNvPr>
            <p:cNvSpPr/>
            <p:nvPr/>
          </p:nvSpPr>
          <p:spPr>
            <a:xfrm>
              <a:off x="1557397" y="3642360"/>
              <a:ext cx="1665135" cy="1665135"/>
            </a:xfrm>
            <a:prstGeom prst="ellipse">
              <a:avLst/>
            </a:prstGeom>
            <a:solidFill>
              <a:srgbClr val="1D62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18" name="CaixaDeTexto 17">
              <a:extLst>
                <a:ext uri="{FF2B5EF4-FFF2-40B4-BE49-F238E27FC236}">
                  <a16:creationId xmlns:a16="http://schemas.microsoft.com/office/drawing/2014/main" id="{D1D8121D-8346-3FDD-8486-97876A365490}"/>
                </a:ext>
              </a:extLst>
            </p:cNvPr>
            <p:cNvSpPr txBox="1"/>
            <p:nvPr/>
          </p:nvSpPr>
          <p:spPr>
            <a:xfrm>
              <a:off x="1700583" y="4230168"/>
              <a:ext cx="1356360" cy="584775"/>
            </a:xfrm>
            <a:prstGeom prst="rect">
              <a:avLst/>
            </a:prstGeom>
            <a:noFill/>
          </p:spPr>
          <p:txBody>
            <a:bodyPr wrap="square" rtlCol="0">
              <a:spAutoFit/>
            </a:bodyPr>
            <a:lstStyle/>
            <a:p>
              <a:pPr algn="ctr"/>
              <a:r>
                <a:rPr lang="pt-BR" sz="3200" b="1" dirty="0">
                  <a:solidFill>
                    <a:schemeClr val="bg1"/>
                  </a:solidFill>
                </a:rPr>
                <a:t>UnB</a:t>
              </a:r>
              <a:endParaRPr lang="pt-BR" sz="2000" b="1" dirty="0">
                <a:solidFill>
                  <a:schemeClr val="bg1"/>
                </a:solidFill>
              </a:endParaRPr>
            </a:p>
          </p:txBody>
        </p:sp>
      </p:grpSp>
      <p:grpSp>
        <p:nvGrpSpPr>
          <p:cNvPr id="19" name="Agrupar 18">
            <a:extLst>
              <a:ext uri="{FF2B5EF4-FFF2-40B4-BE49-F238E27FC236}">
                <a16:creationId xmlns:a16="http://schemas.microsoft.com/office/drawing/2014/main" id="{F89F8D83-C2C6-DD7C-3502-7BE69924C121}"/>
              </a:ext>
            </a:extLst>
          </p:cNvPr>
          <p:cNvGrpSpPr/>
          <p:nvPr/>
        </p:nvGrpSpPr>
        <p:grpSpPr>
          <a:xfrm>
            <a:off x="1956112" y="2301193"/>
            <a:ext cx="1115568" cy="1115568"/>
            <a:chOff x="1557397" y="3642360"/>
            <a:chExt cx="1665135" cy="1665135"/>
          </a:xfrm>
        </p:grpSpPr>
        <p:sp>
          <p:nvSpPr>
            <p:cNvPr id="20" name="Elipse 19">
              <a:extLst>
                <a:ext uri="{FF2B5EF4-FFF2-40B4-BE49-F238E27FC236}">
                  <a16:creationId xmlns:a16="http://schemas.microsoft.com/office/drawing/2014/main" id="{DB84646E-859B-27FE-7AAA-E8316599F5AC}"/>
                </a:ext>
              </a:extLst>
            </p:cNvPr>
            <p:cNvSpPr/>
            <p:nvPr/>
          </p:nvSpPr>
          <p:spPr>
            <a:xfrm>
              <a:off x="1557397" y="3642360"/>
              <a:ext cx="1665135" cy="1665135"/>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21" name="CaixaDeTexto 20">
              <a:extLst>
                <a:ext uri="{FF2B5EF4-FFF2-40B4-BE49-F238E27FC236}">
                  <a16:creationId xmlns:a16="http://schemas.microsoft.com/office/drawing/2014/main" id="{AD6EDD7D-098E-0FC3-FD7C-D7946E9D869C}"/>
                </a:ext>
              </a:extLst>
            </p:cNvPr>
            <p:cNvSpPr txBox="1"/>
            <p:nvPr/>
          </p:nvSpPr>
          <p:spPr>
            <a:xfrm>
              <a:off x="1698532" y="4223757"/>
              <a:ext cx="1356360" cy="400110"/>
            </a:xfrm>
            <a:prstGeom prst="rect">
              <a:avLst/>
            </a:prstGeom>
            <a:noFill/>
          </p:spPr>
          <p:txBody>
            <a:bodyPr wrap="square" rtlCol="0">
              <a:spAutoFit/>
            </a:bodyPr>
            <a:lstStyle/>
            <a:p>
              <a:pPr algn="ctr"/>
              <a:r>
                <a:rPr lang="pt-BR" sz="2000" b="1" dirty="0">
                  <a:solidFill>
                    <a:schemeClr val="bg1"/>
                  </a:solidFill>
                </a:rPr>
                <a:t>SRA</a:t>
              </a:r>
            </a:p>
          </p:txBody>
        </p:sp>
      </p:grpSp>
      <p:grpSp>
        <p:nvGrpSpPr>
          <p:cNvPr id="22" name="Agrupar 21">
            <a:extLst>
              <a:ext uri="{FF2B5EF4-FFF2-40B4-BE49-F238E27FC236}">
                <a16:creationId xmlns:a16="http://schemas.microsoft.com/office/drawing/2014/main" id="{9570F693-2F2E-8891-98E8-D68DC4353CC6}"/>
              </a:ext>
            </a:extLst>
          </p:cNvPr>
          <p:cNvGrpSpPr/>
          <p:nvPr/>
        </p:nvGrpSpPr>
        <p:grpSpPr>
          <a:xfrm>
            <a:off x="3194220" y="3149372"/>
            <a:ext cx="2901863" cy="2901863"/>
            <a:chOff x="1542157" y="3642360"/>
            <a:chExt cx="1665135" cy="1665135"/>
          </a:xfrm>
        </p:grpSpPr>
        <p:sp>
          <p:nvSpPr>
            <p:cNvPr id="23" name="Elipse 22">
              <a:extLst>
                <a:ext uri="{FF2B5EF4-FFF2-40B4-BE49-F238E27FC236}">
                  <a16:creationId xmlns:a16="http://schemas.microsoft.com/office/drawing/2014/main" id="{BB913C41-599F-3616-9688-A240C54F7199}"/>
                </a:ext>
              </a:extLst>
            </p:cNvPr>
            <p:cNvSpPr/>
            <p:nvPr/>
          </p:nvSpPr>
          <p:spPr>
            <a:xfrm>
              <a:off x="1542157" y="3642360"/>
              <a:ext cx="1665135" cy="166513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24" name="CaixaDeTexto 23">
              <a:extLst>
                <a:ext uri="{FF2B5EF4-FFF2-40B4-BE49-F238E27FC236}">
                  <a16:creationId xmlns:a16="http://schemas.microsoft.com/office/drawing/2014/main" id="{13C9FC1A-93D5-BDE3-DBEA-898ACA14D213}"/>
                </a:ext>
              </a:extLst>
            </p:cNvPr>
            <p:cNvSpPr txBox="1"/>
            <p:nvPr/>
          </p:nvSpPr>
          <p:spPr>
            <a:xfrm>
              <a:off x="1679054" y="4200766"/>
              <a:ext cx="1356360" cy="688768"/>
            </a:xfrm>
            <a:prstGeom prst="rect">
              <a:avLst/>
            </a:prstGeom>
            <a:noFill/>
          </p:spPr>
          <p:txBody>
            <a:bodyPr wrap="square" rtlCol="0">
              <a:spAutoFit/>
            </a:bodyPr>
            <a:lstStyle/>
            <a:p>
              <a:pPr algn="ctr"/>
              <a:r>
                <a:rPr lang="pt-BR" sz="3600" b="1" dirty="0">
                  <a:solidFill>
                    <a:schemeClr val="bg1"/>
                  </a:solidFill>
                </a:rPr>
                <a:t>Pesquisa Piloto </a:t>
              </a:r>
            </a:p>
          </p:txBody>
        </p:sp>
      </p:grpSp>
    </p:spTree>
    <p:extLst>
      <p:ext uri="{BB962C8B-B14F-4D97-AF65-F5344CB8AC3E}">
        <p14:creationId xmlns:p14="http://schemas.microsoft.com/office/powerpoint/2010/main" val="2071074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extLst>
              <a:ext uri="{FF2B5EF4-FFF2-40B4-BE49-F238E27FC236}">
                <a16:creationId xmlns:a16="http://schemas.microsoft.com/office/drawing/2014/main" id="{F06C085B-2B49-BF6B-78A5-1CF742C4B85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2" name="Retângulo 1">
            <a:extLst>
              <a:ext uri="{FF2B5EF4-FFF2-40B4-BE49-F238E27FC236}">
                <a16:creationId xmlns:a16="http://schemas.microsoft.com/office/drawing/2014/main" id="{D969EBE8-0BD4-F098-FA77-04F1616BD795}"/>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AE21804D-2580-AEE2-5BFB-A56028B31D00}"/>
              </a:ext>
            </a:extLst>
          </p:cNvPr>
          <p:cNvSpPr txBox="1"/>
          <p:nvPr/>
        </p:nvSpPr>
        <p:spPr>
          <a:xfrm>
            <a:off x="1065809" y="2231571"/>
            <a:ext cx="4023360" cy="20949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solidFill>
                  <a:schemeClr val="bg1"/>
                </a:solidFill>
                <a:latin typeface="+mj-lt"/>
                <a:ea typeface="+mj-ea"/>
                <a:cs typeface="+mj-cs"/>
              </a:rPr>
              <a:t>Plataforma de </a:t>
            </a:r>
            <a:r>
              <a:rPr lang="en-US" sz="4800" dirty="0" err="1">
                <a:solidFill>
                  <a:schemeClr val="bg1"/>
                </a:solidFill>
                <a:latin typeface="+mj-lt"/>
                <a:ea typeface="+mj-ea"/>
                <a:cs typeface="+mj-cs"/>
              </a:rPr>
              <a:t>Informação</a:t>
            </a:r>
            <a:r>
              <a:rPr lang="en-US" sz="4800" dirty="0">
                <a:solidFill>
                  <a:schemeClr val="bg1"/>
                </a:solidFill>
                <a:latin typeface="+mj-lt"/>
                <a:ea typeface="+mj-ea"/>
                <a:cs typeface="+mj-cs"/>
              </a:rPr>
              <a:t> e </a:t>
            </a:r>
            <a:r>
              <a:rPr lang="pt-BR" sz="4800" dirty="0">
                <a:solidFill>
                  <a:schemeClr val="bg1"/>
                </a:solidFill>
                <a:latin typeface="+mj-lt"/>
                <a:ea typeface="+mj-ea"/>
                <a:cs typeface="+mj-cs"/>
              </a:rPr>
              <a:t>Reclamações</a:t>
            </a:r>
          </a:p>
        </p:txBody>
      </p:sp>
    </p:spTree>
    <p:extLst>
      <p:ext uri="{BB962C8B-B14F-4D97-AF65-F5344CB8AC3E}">
        <p14:creationId xmlns:p14="http://schemas.microsoft.com/office/powerpoint/2010/main" val="166446467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D93DA4E-7796-B4AC-B166-5459646BF6E7}"/>
              </a:ext>
            </a:extLst>
          </p:cNvPr>
          <p:cNvSpPr>
            <a:spLocks noGrp="1" noRot="1" noMove="1" noResize="1" noEditPoints="1" noAdjustHandles="1" noChangeArrowheads="1" noChangeShapeType="1"/>
          </p:cNvSpPr>
          <p:nvPr/>
        </p:nvSpPr>
        <p:spPr>
          <a:xfrm>
            <a:off x="0" y="0"/>
            <a:ext cx="12192000" cy="6858000"/>
          </a:xfrm>
          <a:prstGeom prst="rect">
            <a:avLst/>
          </a:prstGeom>
          <a:solidFill>
            <a:srgbClr val="0A1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5" name="CaixaDeTexto 4">
            <a:extLst>
              <a:ext uri="{FF2B5EF4-FFF2-40B4-BE49-F238E27FC236}">
                <a16:creationId xmlns:a16="http://schemas.microsoft.com/office/drawing/2014/main" id="{9010F5B7-15F7-FABC-A77F-BA1F4BA3E19F}"/>
              </a:ext>
            </a:extLst>
          </p:cNvPr>
          <p:cNvSpPr txBox="1"/>
          <p:nvPr/>
        </p:nvSpPr>
        <p:spPr>
          <a:xfrm>
            <a:off x="7190014" y="2790365"/>
            <a:ext cx="4147457" cy="1569660"/>
          </a:xfrm>
          <a:prstGeom prst="rect">
            <a:avLst/>
          </a:prstGeom>
          <a:noFill/>
        </p:spPr>
        <p:txBody>
          <a:bodyPr wrap="square" rtlCol="0">
            <a:spAutoFit/>
          </a:bodyPr>
          <a:lstStyle/>
          <a:p>
            <a:pPr algn="ctr"/>
            <a:r>
              <a:rPr lang="pt-BR" sz="3200" dirty="0">
                <a:solidFill>
                  <a:schemeClr val="bg1"/>
                </a:solidFill>
              </a:rPr>
              <a:t>Gerência de Regulação </a:t>
            </a:r>
          </a:p>
          <a:p>
            <a:pPr algn="ctr"/>
            <a:r>
              <a:rPr lang="pt-BR" sz="3200" dirty="0">
                <a:solidFill>
                  <a:schemeClr val="bg1"/>
                </a:solidFill>
              </a:rPr>
              <a:t>das Relações de Consumo (GCON)</a:t>
            </a:r>
          </a:p>
        </p:txBody>
      </p:sp>
      <p:sp>
        <p:nvSpPr>
          <p:cNvPr id="6" name="CaixaDeTexto 5">
            <a:extLst>
              <a:ext uri="{FF2B5EF4-FFF2-40B4-BE49-F238E27FC236}">
                <a16:creationId xmlns:a16="http://schemas.microsoft.com/office/drawing/2014/main" id="{F617FD80-837C-CFCE-FB44-C833D7DD7CF4}"/>
              </a:ext>
            </a:extLst>
          </p:cNvPr>
          <p:cNvSpPr txBox="1"/>
          <p:nvPr/>
        </p:nvSpPr>
        <p:spPr>
          <a:xfrm>
            <a:off x="1524000" y="1528354"/>
            <a:ext cx="4811486" cy="442674"/>
          </a:xfrm>
          <a:prstGeom prst="roundRect">
            <a:avLst/>
          </a:prstGeom>
          <a:solidFill>
            <a:schemeClr val="accent6">
              <a:lumMod val="75000"/>
            </a:schemeClr>
          </a:solidFill>
        </p:spPr>
        <p:txBody>
          <a:bodyPr wrap="square" rtlCol="0">
            <a:spAutoFit/>
          </a:bodyPr>
          <a:lstStyle/>
          <a:p>
            <a:r>
              <a:rPr lang="pt-BR" sz="2000" dirty="0">
                <a:solidFill>
                  <a:schemeClr val="bg1"/>
                </a:solidFill>
              </a:rPr>
              <a:t>Articulação com o SNDC</a:t>
            </a:r>
          </a:p>
        </p:txBody>
      </p:sp>
      <p:sp>
        <p:nvSpPr>
          <p:cNvPr id="7" name="CaixaDeTexto 6">
            <a:extLst>
              <a:ext uri="{FF2B5EF4-FFF2-40B4-BE49-F238E27FC236}">
                <a16:creationId xmlns:a16="http://schemas.microsoft.com/office/drawing/2014/main" id="{A8ADF76B-ACCA-0A91-9CF0-D22833033374}"/>
              </a:ext>
            </a:extLst>
          </p:cNvPr>
          <p:cNvSpPr txBox="1"/>
          <p:nvPr/>
        </p:nvSpPr>
        <p:spPr>
          <a:xfrm>
            <a:off x="1524000" y="2496266"/>
            <a:ext cx="4811486" cy="442674"/>
          </a:xfrm>
          <a:prstGeom prst="roundRect">
            <a:avLst/>
          </a:prstGeom>
          <a:solidFill>
            <a:srgbClr val="548235"/>
          </a:solidFill>
        </p:spPr>
        <p:txBody>
          <a:bodyPr wrap="square" rtlCol="0">
            <a:spAutoFit/>
          </a:bodyPr>
          <a:lstStyle/>
          <a:p>
            <a:r>
              <a:rPr lang="pt-BR" sz="2000" dirty="0">
                <a:solidFill>
                  <a:schemeClr val="bg1"/>
                </a:solidFill>
              </a:rPr>
              <a:t>Educação para o consumo</a:t>
            </a:r>
          </a:p>
        </p:txBody>
      </p:sp>
      <p:sp>
        <p:nvSpPr>
          <p:cNvPr id="8" name="CaixaDeTexto 7">
            <a:extLst>
              <a:ext uri="{FF2B5EF4-FFF2-40B4-BE49-F238E27FC236}">
                <a16:creationId xmlns:a16="http://schemas.microsoft.com/office/drawing/2014/main" id="{2A98AA1A-5D8E-BEFA-8DCB-98CBD13F48E2}"/>
              </a:ext>
            </a:extLst>
          </p:cNvPr>
          <p:cNvSpPr txBox="1"/>
          <p:nvPr/>
        </p:nvSpPr>
        <p:spPr>
          <a:xfrm>
            <a:off x="1524000" y="5400002"/>
            <a:ext cx="4811486" cy="442674"/>
          </a:xfrm>
          <a:prstGeom prst="roundRect">
            <a:avLst/>
          </a:prstGeom>
          <a:solidFill>
            <a:srgbClr val="548235"/>
          </a:solidFill>
        </p:spPr>
        <p:txBody>
          <a:bodyPr wrap="square" rtlCol="0">
            <a:spAutoFit/>
          </a:bodyPr>
          <a:lstStyle/>
          <a:p>
            <a:r>
              <a:rPr lang="pt-BR" sz="2000" dirty="0">
                <a:solidFill>
                  <a:schemeClr val="bg1"/>
                </a:solidFill>
              </a:rPr>
              <a:t>Planos de assistência a vítimas e familiares</a:t>
            </a:r>
          </a:p>
        </p:txBody>
      </p:sp>
      <p:sp>
        <p:nvSpPr>
          <p:cNvPr id="9" name="CaixaDeTexto 8">
            <a:extLst>
              <a:ext uri="{FF2B5EF4-FFF2-40B4-BE49-F238E27FC236}">
                <a16:creationId xmlns:a16="http://schemas.microsoft.com/office/drawing/2014/main" id="{8B159B11-B38A-407F-A5D0-2DCD72ADC74D}"/>
              </a:ext>
            </a:extLst>
          </p:cNvPr>
          <p:cNvSpPr txBox="1"/>
          <p:nvPr/>
        </p:nvSpPr>
        <p:spPr>
          <a:xfrm>
            <a:off x="1524000" y="3464178"/>
            <a:ext cx="4811486" cy="442674"/>
          </a:xfrm>
          <a:prstGeom prst="roundRect">
            <a:avLst/>
          </a:prstGeom>
          <a:solidFill>
            <a:srgbClr val="548235"/>
          </a:solidFill>
        </p:spPr>
        <p:txBody>
          <a:bodyPr wrap="square" rtlCol="0">
            <a:spAutoFit/>
          </a:bodyPr>
          <a:lstStyle/>
          <a:p>
            <a:r>
              <a:rPr lang="pt-BR" sz="2000" dirty="0">
                <a:solidFill>
                  <a:schemeClr val="bg1"/>
                </a:solidFill>
              </a:rPr>
              <a:t>Qualidade dos serviços</a:t>
            </a:r>
          </a:p>
        </p:txBody>
      </p:sp>
      <p:sp>
        <p:nvSpPr>
          <p:cNvPr id="10" name="CaixaDeTexto 9">
            <a:extLst>
              <a:ext uri="{FF2B5EF4-FFF2-40B4-BE49-F238E27FC236}">
                <a16:creationId xmlns:a16="http://schemas.microsoft.com/office/drawing/2014/main" id="{FA407747-E44D-80CB-3F9D-C253515FB5F7}"/>
              </a:ext>
            </a:extLst>
          </p:cNvPr>
          <p:cNvSpPr txBox="1"/>
          <p:nvPr/>
        </p:nvSpPr>
        <p:spPr>
          <a:xfrm>
            <a:off x="1524000" y="4432090"/>
            <a:ext cx="4811486" cy="442674"/>
          </a:xfrm>
          <a:prstGeom prst="roundRect">
            <a:avLst/>
          </a:prstGeom>
          <a:solidFill>
            <a:srgbClr val="548235"/>
          </a:solidFill>
        </p:spPr>
        <p:txBody>
          <a:bodyPr wrap="square" rtlCol="0">
            <a:spAutoFit/>
          </a:bodyPr>
          <a:lstStyle/>
          <a:p>
            <a:r>
              <a:rPr lang="pt-BR" sz="2000" dirty="0">
                <a:solidFill>
                  <a:schemeClr val="bg1"/>
                </a:solidFill>
              </a:rPr>
              <a:t>Fiscalização - Res. 280 e 400</a:t>
            </a:r>
          </a:p>
        </p:txBody>
      </p:sp>
    </p:spTree>
    <p:extLst>
      <p:ext uri="{BB962C8B-B14F-4D97-AF65-F5344CB8AC3E}">
        <p14:creationId xmlns:p14="http://schemas.microsoft.com/office/powerpoint/2010/main" val="27546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FF90B-5047-418E-0837-A181718AE9A6}"/>
            </a:ext>
          </a:extLst>
        </p:cNvPr>
        <p:cNvGrpSpPr/>
        <p:nvPr/>
      </p:nvGrpSpPr>
      <p:grpSpPr>
        <a:xfrm>
          <a:off x="0" y="0"/>
          <a:ext cx="0" cy="0"/>
          <a:chOff x="0" y="0"/>
          <a:chExt cx="0" cy="0"/>
        </a:xfrm>
      </p:grpSpPr>
      <p:pic>
        <p:nvPicPr>
          <p:cNvPr id="18" name="Imagem 17">
            <a:extLst>
              <a:ext uri="{FF2B5EF4-FFF2-40B4-BE49-F238E27FC236}">
                <a16:creationId xmlns:a16="http://schemas.microsoft.com/office/drawing/2014/main" id="{56F48D8D-E55E-B094-1610-5806E1E9D8AB}"/>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2" name="Retângulo 1">
            <a:extLst>
              <a:ext uri="{FF2B5EF4-FFF2-40B4-BE49-F238E27FC236}">
                <a16:creationId xmlns:a16="http://schemas.microsoft.com/office/drawing/2014/main" id="{FCE93E7D-B66E-45C0-B260-2D27BC4DE797}"/>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CaixaDeTexto 9">
            <a:extLst>
              <a:ext uri="{FF2B5EF4-FFF2-40B4-BE49-F238E27FC236}">
                <a16:creationId xmlns:a16="http://schemas.microsoft.com/office/drawing/2014/main" id="{F784AC2A-C04E-AAD8-5090-95A4812BDA19}"/>
              </a:ext>
            </a:extLst>
          </p:cNvPr>
          <p:cNvSpPr txBox="1"/>
          <p:nvPr/>
        </p:nvSpPr>
        <p:spPr>
          <a:xfrm>
            <a:off x="1065809" y="2231571"/>
            <a:ext cx="4023360" cy="20949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solidFill>
                  <a:schemeClr val="bg1"/>
                </a:solidFill>
                <a:latin typeface="+mj-lt"/>
                <a:ea typeface="+mj-ea"/>
                <a:cs typeface="+mj-cs"/>
              </a:rPr>
              <a:t>Plataforma de </a:t>
            </a:r>
            <a:r>
              <a:rPr lang="en-US" sz="4800" dirty="0" err="1">
                <a:solidFill>
                  <a:schemeClr val="bg1"/>
                </a:solidFill>
                <a:latin typeface="+mj-lt"/>
                <a:ea typeface="+mj-ea"/>
                <a:cs typeface="+mj-cs"/>
              </a:rPr>
              <a:t>Informação</a:t>
            </a:r>
            <a:r>
              <a:rPr lang="en-US" sz="4800" dirty="0">
                <a:solidFill>
                  <a:schemeClr val="bg1"/>
                </a:solidFill>
                <a:latin typeface="+mj-lt"/>
                <a:ea typeface="+mj-ea"/>
                <a:cs typeface="+mj-cs"/>
              </a:rPr>
              <a:t> e </a:t>
            </a:r>
            <a:r>
              <a:rPr lang="pt-BR" sz="4800" dirty="0">
                <a:solidFill>
                  <a:schemeClr val="bg1"/>
                </a:solidFill>
                <a:latin typeface="+mj-lt"/>
                <a:ea typeface="+mj-ea"/>
                <a:cs typeface="+mj-cs"/>
              </a:rPr>
              <a:t>Reclamações</a:t>
            </a:r>
          </a:p>
        </p:txBody>
      </p:sp>
      <p:sp>
        <p:nvSpPr>
          <p:cNvPr id="3" name="CaixaDeTexto 2">
            <a:extLst>
              <a:ext uri="{FF2B5EF4-FFF2-40B4-BE49-F238E27FC236}">
                <a16:creationId xmlns:a16="http://schemas.microsoft.com/office/drawing/2014/main" id="{1E061CF7-407D-1BD6-9D38-8693A1FC0EF5}"/>
              </a:ext>
            </a:extLst>
          </p:cNvPr>
          <p:cNvSpPr txBox="1"/>
          <p:nvPr/>
        </p:nvSpPr>
        <p:spPr>
          <a:xfrm>
            <a:off x="1075203" y="5082542"/>
            <a:ext cx="3050483" cy="564941"/>
          </a:xfrm>
          <a:prstGeom prst="rect">
            <a:avLst/>
          </a:prstGeom>
        </p:spPr>
        <p:txBody>
          <a:bodyPr vert="horz" lIns="91440" tIns="45720" rIns="91440" bIns="45720" rtlCol="0">
            <a:normAutofit/>
          </a:bodyPr>
          <a:lstStyle/>
          <a:p>
            <a:pPr>
              <a:lnSpc>
                <a:spcPct val="90000"/>
              </a:lnSpc>
              <a:spcBef>
                <a:spcPts val="1000"/>
              </a:spcBef>
              <a:spcAft>
                <a:spcPts val="600"/>
              </a:spcAft>
            </a:pPr>
            <a:r>
              <a:rPr lang="pt-BR" sz="2400" dirty="0">
                <a:solidFill>
                  <a:schemeClr val="bg1"/>
                </a:solidFill>
              </a:rPr>
              <a:t>O que é?</a:t>
            </a:r>
            <a:endParaRPr lang="pt-BR" sz="2400" kern="1200" dirty="0">
              <a:solidFill>
                <a:schemeClr val="bg1"/>
              </a:solidFill>
              <a:latin typeface="+mn-lt"/>
              <a:ea typeface="+mn-ea"/>
              <a:cs typeface="+mn-cs"/>
            </a:endParaRPr>
          </a:p>
        </p:txBody>
      </p:sp>
      <p:sp>
        <p:nvSpPr>
          <p:cNvPr id="4" name="CaixaDeTexto 3">
            <a:extLst>
              <a:ext uri="{FF2B5EF4-FFF2-40B4-BE49-F238E27FC236}">
                <a16:creationId xmlns:a16="http://schemas.microsoft.com/office/drawing/2014/main" id="{EE7F512A-F96F-3D5A-6BCA-4229BD7E85BE}"/>
              </a:ext>
            </a:extLst>
          </p:cNvPr>
          <p:cNvSpPr txBox="1"/>
          <p:nvPr/>
        </p:nvSpPr>
        <p:spPr>
          <a:xfrm>
            <a:off x="5976137" y="1012954"/>
            <a:ext cx="5273040" cy="4832092"/>
          </a:xfrm>
          <a:prstGeom prst="rect">
            <a:avLst/>
          </a:prstGeom>
          <a:noFill/>
        </p:spPr>
        <p:txBody>
          <a:bodyPr wrap="square" rtlCol="0">
            <a:spAutoFit/>
          </a:bodyPr>
          <a:lstStyle/>
          <a:p>
            <a:r>
              <a:rPr lang="pt-BR" sz="2800" dirty="0">
                <a:solidFill>
                  <a:schemeClr val="bg1"/>
                </a:solidFill>
              </a:rPr>
              <a:t>Plataforma digital que permitirá ao passageiro obter </a:t>
            </a:r>
            <a:r>
              <a:rPr lang="pt-BR" sz="2800" b="1" dirty="0">
                <a:solidFill>
                  <a:schemeClr val="bg1"/>
                </a:solidFill>
              </a:rPr>
              <a:t>informações oficiais </a:t>
            </a:r>
            <a:r>
              <a:rPr lang="pt-BR" sz="2800" dirty="0">
                <a:solidFill>
                  <a:schemeClr val="bg1"/>
                </a:solidFill>
              </a:rPr>
              <a:t>sobre seus direitos e deveres; e </a:t>
            </a:r>
            <a:r>
              <a:rPr lang="pt-BR" sz="2800" b="1" dirty="0">
                <a:solidFill>
                  <a:schemeClr val="bg1"/>
                </a:solidFill>
              </a:rPr>
              <a:t>resolver conflitos de consumo </a:t>
            </a:r>
            <a:r>
              <a:rPr lang="pt-BR" sz="2800" dirty="0">
                <a:solidFill>
                  <a:schemeClr val="bg1"/>
                </a:solidFill>
              </a:rPr>
              <a:t>diretamente com a empresa aérea, quando os canais próprios da empresa não tenham apresentado uma solução satisfatória. A Anac monitora a plataforma, atuando em </a:t>
            </a:r>
            <a:r>
              <a:rPr lang="pt-BR" sz="2800" b="1" dirty="0">
                <a:solidFill>
                  <a:schemeClr val="bg1"/>
                </a:solidFill>
              </a:rPr>
              <a:t>âmbito coletivo.</a:t>
            </a:r>
          </a:p>
        </p:txBody>
      </p:sp>
    </p:spTree>
    <p:extLst>
      <p:ext uri="{BB962C8B-B14F-4D97-AF65-F5344CB8AC3E}">
        <p14:creationId xmlns:p14="http://schemas.microsoft.com/office/powerpoint/2010/main" val="119309717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m 17">
            <a:extLst>
              <a:ext uri="{FF2B5EF4-FFF2-40B4-BE49-F238E27FC236}">
                <a16:creationId xmlns:a16="http://schemas.microsoft.com/office/drawing/2014/main" id="{F06C085B-2B49-BF6B-78A5-1CF742C4B85F}"/>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3" name="Retângulo 2">
            <a:extLst>
              <a:ext uri="{FF2B5EF4-FFF2-40B4-BE49-F238E27FC236}">
                <a16:creationId xmlns:a16="http://schemas.microsoft.com/office/drawing/2014/main" id="{B44C273A-600B-9F38-2B0D-61475AB9F33C}"/>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0F2CEB96-B654-27CF-16D5-6CD8D62DF928}"/>
              </a:ext>
            </a:extLst>
          </p:cNvPr>
          <p:cNvSpPr txBox="1"/>
          <p:nvPr/>
        </p:nvSpPr>
        <p:spPr>
          <a:xfrm>
            <a:off x="1075203" y="5082542"/>
            <a:ext cx="3050483" cy="564941"/>
          </a:xfrm>
          <a:prstGeom prst="rect">
            <a:avLst/>
          </a:prstGeom>
        </p:spPr>
        <p:txBody>
          <a:bodyPr vert="horz" lIns="91440" tIns="45720" rIns="91440" bIns="45720" rtlCol="0">
            <a:normAutofit/>
          </a:bodyPr>
          <a:lstStyle/>
          <a:p>
            <a:pPr>
              <a:lnSpc>
                <a:spcPct val="90000"/>
              </a:lnSpc>
              <a:spcBef>
                <a:spcPts val="1000"/>
              </a:spcBef>
              <a:spcAft>
                <a:spcPts val="600"/>
              </a:spcAft>
            </a:pPr>
            <a:r>
              <a:rPr lang="pt-BR" sz="2400" dirty="0">
                <a:solidFill>
                  <a:schemeClr val="bg1"/>
                </a:solidFill>
              </a:rPr>
              <a:t>Por que precisamos?</a:t>
            </a:r>
            <a:endParaRPr lang="pt-BR" sz="2400" kern="1200" dirty="0">
              <a:solidFill>
                <a:schemeClr val="bg1"/>
              </a:solidFill>
              <a:latin typeface="+mn-lt"/>
              <a:ea typeface="+mn-ea"/>
              <a:cs typeface="+mn-cs"/>
            </a:endParaRPr>
          </a:p>
        </p:txBody>
      </p:sp>
      <p:grpSp>
        <p:nvGrpSpPr>
          <p:cNvPr id="15" name="Agrupar 14">
            <a:extLst>
              <a:ext uri="{FF2B5EF4-FFF2-40B4-BE49-F238E27FC236}">
                <a16:creationId xmlns:a16="http://schemas.microsoft.com/office/drawing/2014/main" id="{CB31C824-019D-49E1-4F81-7DA85D6ACD14}"/>
              </a:ext>
            </a:extLst>
          </p:cNvPr>
          <p:cNvGrpSpPr/>
          <p:nvPr/>
        </p:nvGrpSpPr>
        <p:grpSpPr>
          <a:xfrm>
            <a:off x="8023365" y="930194"/>
            <a:ext cx="2760836" cy="2760836"/>
            <a:chOff x="6380922" y="625683"/>
            <a:chExt cx="1878495" cy="1878495"/>
          </a:xfrm>
        </p:grpSpPr>
        <p:sp>
          <p:nvSpPr>
            <p:cNvPr id="14" name="Elipse 13">
              <a:extLst>
                <a:ext uri="{FF2B5EF4-FFF2-40B4-BE49-F238E27FC236}">
                  <a16:creationId xmlns:a16="http://schemas.microsoft.com/office/drawing/2014/main" id="{E11232D5-48E3-9E92-B7C1-C66E08C63A7C}"/>
                </a:ext>
              </a:extLst>
            </p:cNvPr>
            <p:cNvSpPr/>
            <p:nvPr/>
          </p:nvSpPr>
          <p:spPr>
            <a:xfrm>
              <a:off x="6380922" y="625683"/>
              <a:ext cx="1878495" cy="1878495"/>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5E481D5E-4E52-B9B5-46C2-2D90E0F2B0C9}"/>
                </a:ext>
              </a:extLst>
            </p:cNvPr>
            <p:cNvPicPr>
              <a:picLocks noChangeAspect="1"/>
            </p:cNvPicPr>
            <p:nvPr/>
          </p:nvPicPr>
          <p:blipFill>
            <a:blip r:embed="rId3">
              <a:lum bright="70000" contrast="-70000"/>
            </a:blip>
            <a:stretch>
              <a:fillRect/>
            </a:stretch>
          </p:blipFill>
          <p:spPr>
            <a:xfrm>
              <a:off x="6730156" y="1048128"/>
              <a:ext cx="1033604" cy="1033604"/>
            </a:xfrm>
            <a:prstGeom prst="rect">
              <a:avLst/>
            </a:prstGeom>
            <a:noFill/>
          </p:spPr>
        </p:pic>
      </p:grpSp>
      <p:grpSp>
        <p:nvGrpSpPr>
          <p:cNvPr id="20" name="Agrupar 19">
            <a:extLst>
              <a:ext uri="{FF2B5EF4-FFF2-40B4-BE49-F238E27FC236}">
                <a16:creationId xmlns:a16="http://schemas.microsoft.com/office/drawing/2014/main" id="{A3FAF1CC-275A-E9CD-4B12-E62C8DB51599}"/>
              </a:ext>
            </a:extLst>
          </p:cNvPr>
          <p:cNvGrpSpPr/>
          <p:nvPr/>
        </p:nvGrpSpPr>
        <p:grpSpPr>
          <a:xfrm>
            <a:off x="6417695" y="3021263"/>
            <a:ext cx="1878495" cy="1878495"/>
            <a:chOff x="6421259" y="3129851"/>
            <a:chExt cx="1878495" cy="1878495"/>
          </a:xfrm>
        </p:grpSpPr>
        <p:sp>
          <p:nvSpPr>
            <p:cNvPr id="17" name="Elipse 16">
              <a:extLst>
                <a:ext uri="{FF2B5EF4-FFF2-40B4-BE49-F238E27FC236}">
                  <a16:creationId xmlns:a16="http://schemas.microsoft.com/office/drawing/2014/main" id="{17BA7C74-4B69-8266-C127-33590C697983}"/>
                </a:ext>
              </a:extLst>
            </p:cNvPr>
            <p:cNvSpPr/>
            <p:nvPr/>
          </p:nvSpPr>
          <p:spPr>
            <a:xfrm>
              <a:off x="6421259" y="3129851"/>
              <a:ext cx="1878495" cy="1878495"/>
            </a:xfrm>
            <a:prstGeom prst="ellipse">
              <a:avLst/>
            </a:prstGeom>
            <a:solidFill>
              <a:srgbClr val="00B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a:extLst>
                <a:ext uri="{FF2B5EF4-FFF2-40B4-BE49-F238E27FC236}">
                  <a16:creationId xmlns:a16="http://schemas.microsoft.com/office/drawing/2014/main" id="{6C45C928-031C-77FD-83DF-F0530636324E}"/>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1379" y="3585197"/>
              <a:ext cx="1117579" cy="9154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Agrupar 25">
            <a:extLst>
              <a:ext uri="{FF2B5EF4-FFF2-40B4-BE49-F238E27FC236}">
                <a16:creationId xmlns:a16="http://schemas.microsoft.com/office/drawing/2014/main" id="{C8AE744B-A2A3-C5B8-1AFA-7C1EF708F0F7}"/>
              </a:ext>
            </a:extLst>
          </p:cNvPr>
          <p:cNvGrpSpPr/>
          <p:nvPr/>
        </p:nvGrpSpPr>
        <p:grpSpPr>
          <a:xfrm>
            <a:off x="8396106" y="3807976"/>
            <a:ext cx="2388095" cy="2388095"/>
            <a:chOff x="8974176" y="4069098"/>
            <a:chExt cx="1878495" cy="1878495"/>
          </a:xfrm>
        </p:grpSpPr>
        <p:sp>
          <p:nvSpPr>
            <p:cNvPr id="22" name="Elipse 21">
              <a:extLst>
                <a:ext uri="{FF2B5EF4-FFF2-40B4-BE49-F238E27FC236}">
                  <a16:creationId xmlns:a16="http://schemas.microsoft.com/office/drawing/2014/main" id="{BCE27F7A-9537-385A-73BB-A69498F8FF5E}"/>
                </a:ext>
              </a:extLst>
            </p:cNvPr>
            <p:cNvSpPr/>
            <p:nvPr/>
          </p:nvSpPr>
          <p:spPr>
            <a:xfrm>
              <a:off x="8974176" y="4069098"/>
              <a:ext cx="1878495" cy="1878495"/>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C2AA95E3-6DC4-D547-A15B-1740CCB90A18}"/>
                </a:ext>
              </a:extLst>
            </p:cNvPr>
            <p:cNvPicPr>
              <a:picLocks noChangeAspect="1"/>
            </p:cNvPicPr>
            <p:nvPr/>
          </p:nvPicPr>
          <p:blipFill>
            <a:blip r:embed="rId5">
              <a:lum bright="70000" contrast="-70000"/>
            </a:blip>
            <a:stretch>
              <a:fillRect/>
            </a:stretch>
          </p:blipFill>
          <p:spPr>
            <a:xfrm>
              <a:off x="9403783" y="4500620"/>
              <a:ext cx="1015449" cy="1015449"/>
            </a:xfrm>
            <a:prstGeom prst="rect">
              <a:avLst/>
            </a:prstGeom>
          </p:spPr>
        </p:pic>
      </p:grpSp>
      <p:sp>
        <p:nvSpPr>
          <p:cNvPr id="4" name="CaixaDeTexto 3">
            <a:extLst>
              <a:ext uri="{FF2B5EF4-FFF2-40B4-BE49-F238E27FC236}">
                <a16:creationId xmlns:a16="http://schemas.microsoft.com/office/drawing/2014/main" id="{AC1D4B61-8F9F-B0B1-73B7-F305D54F52EB}"/>
              </a:ext>
            </a:extLst>
          </p:cNvPr>
          <p:cNvSpPr txBox="1"/>
          <p:nvPr/>
        </p:nvSpPr>
        <p:spPr>
          <a:xfrm>
            <a:off x="1065809" y="2231571"/>
            <a:ext cx="4023360" cy="20949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solidFill>
                  <a:schemeClr val="bg1"/>
                </a:solidFill>
                <a:latin typeface="+mj-lt"/>
                <a:ea typeface="+mj-ea"/>
                <a:cs typeface="+mj-cs"/>
              </a:rPr>
              <a:t>Plataforma de </a:t>
            </a:r>
            <a:r>
              <a:rPr lang="en-US" sz="4800" dirty="0" err="1">
                <a:solidFill>
                  <a:schemeClr val="bg1"/>
                </a:solidFill>
                <a:latin typeface="+mj-lt"/>
                <a:ea typeface="+mj-ea"/>
                <a:cs typeface="+mj-cs"/>
              </a:rPr>
              <a:t>Informação</a:t>
            </a:r>
            <a:r>
              <a:rPr lang="en-US" sz="4800" dirty="0">
                <a:solidFill>
                  <a:schemeClr val="bg1"/>
                </a:solidFill>
                <a:latin typeface="+mj-lt"/>
                <a:ea typeface="+mj-ea"/>
                <a:cs typeface="+mj-cs"/>
              </a:rPr>
              <a:t> e </a:t>
            </a:r>
            <a:r>
              <a:rPr lang="pt-BR" sz="4800" dirty="0">
                <a:solidFill>
                  <a:schemeClr val="bg1"/>
                </a:solidFill>
                <a:latin typeface="+mj-lt"/>
                <a:ea typeface="+mj-ea"/>
                <a:cs typeface="+mj-cs"/>
              </a:rPr>
              <a:t>Reclamações</a:t>
            </a:r>
          </a:p>
        </p:txBody>
      </p:sp>
    </p:spTree>
    <p:extLst>
      <p:ext uri="{BB962C8B-B14F-4D97-AF65-F5344CB8AC3E}">
        <p14:creationId xmlns:p14="http://schemas.microsoft.com/office/powerpoint/2010/main" val="3088348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357A-4083-F5E2-579F-08DA89104C38}"/>
            </a:ext>
          </a:extLst>
        </p:cNvPr>
        <p:cNvGrpSpPr/>
        <p:nvPr/>
      </p:nvGrpSpPr>
      <p:grpSpPr>
        <a:xfrm>
          <a:off x="0" y="0"/>
          <a:ext cx="0" cy="0"/>
          <a:chOff x="0" y="0"/>
          <a:chExt cx="0" cy="0"/>
        </a:xfrm>
      </p:grpSpPr>
      <p:pic>
        <p:nvPicPr>
          <p:cNvPr id="18" name="Imagem 17">
            <a:extLst>
              <a:ext uri="{FF2B5EF4-FFF2-40B4-BE49-F238E27FC236}">
                <a16:creationId xmlns:a16="http://schemas.microsoft.com/office/drawing/2014/main" id="{834E03E1-3153-615E-30D8-CE94304AC063}"/>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3" name="Retângulo 2">
            <a:extLst>
              <a:ext uri="{FF2B5EF4-FFF2-40B4-BE49-F238E27FC236}">
                <a16:creationId xmlns:a16="http://schemas.microsoft.com/office/drawing/2014/main" id="{9098BE3C-1955-ED5B-1DEB-9D17CC39B543}"/>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1673EC3F-3180-7BEB-286A-C6195A2461F8}"/>
              </a:ext>
            </a:extLst>
          </p:cNvPr>
          <p:cNvSpPr txBox="1"/>
          <p:nvPr/>
        </p:nvSpPr>
        <p:spPr>
          <a:xfrm>
            <a:off x="1075203" y="5082542"/>
            <a:ext cx="3050483" cy="564941"/>
          </a:xfrm>
          <a:prstGeom prst="rect">
            <a:avLst/>
          </a:prstGeom>
        </p:spPr>
        <p:txBody>
          <a:bodyPr vert="horz" lIns="91440" tIns="45720" rIns="91440" bIns="45720" rtlCol="0">
            <a:normAutofit/>
          </a:bodyPr>
          <a:lstStyle/>
          <a:p>
            <a:pPr>
              <a:lnSpc>
                <a:spcPct val="90000"/>
              </a:lnSpc>
              <a:spcBef>
                <a:spcPts val="1000"/>
              </a:spcBef>
              <a:spcAft>
                <a:spcPts val="600"/>
              </a:spcAft>
            </a:pPr>
            <a:r>
              <a:rPr lang="pt-BR" sz="2400" dirty="0">
                <a:solidFill>
                  <a:schemeClr val="bg1"/>
                </a:solidFill>
              </a:rPr>
              <a:t>Por que precisamos?</a:t>
            </a:r>
            <a:endParaRPr lang="pt-BR" sz="2400" kern="1200" dirty="0">
              <a:solidFill>
                <a:schemeClr val="bg1"/>
              </a:solidFill>
              <a:latin typeface="+mn-lt"/>
              <a:ea typeface="+mn-ea"/>
              <a:cs typeface="+mn-cs"/>
            </a:endParaRPr>
          </a:p>
        </p:txBody>
      </p:sp>
      <p:grpSp>
        <p:nvGrpSpPr>
          <p:cNvPr id="15" name="Agrupar 14">
            <a:extLst>
              <a:ext uri="{FF2B5EF4-FFF2-40B4-BE49-F238E27FC236}">
                <a16:creationId xmlns:a16="http://schemas.microsoft.com/office/drawing/2014/main" id="{08B0BD42-5014-E30C-C661-A1BBC87D04D4}"/>
              </a:ext>
            </a:extLst>
          </p:cNvPr>
          <p:cNvGrpSpPr/>
          <p:nvPr/>
        </p:nvGrpSpPr>
        <p:grpSpPr>
          <a:xfrm>
            <a:off x="12397245" y="-2361646"/>
            <a:ext cx="2760836" cy="2760836"/>
            <a:chOff x="6380922" y="625683"/>
            <a:chExt cx="1878495" cy="1878495"/>
          </a:xfrm>
        </p:grpSpPr>
        <p:sp>
          <p:nvSpPr>
            <p:cNvPr id="14" name="Elipse 13">
              <a:extLst>
                <a:ext uri="{FF2B5EF4-FFF2-40B4-BE49-F238E27FC236}">
                  <a16:creationId xmlns:a16="http://schemas.microsoft.com/office/drawing/2014/main" id="{1A6E8BE9-EDA6-60B2-DDC5-9494FC753029}"/>
                </a:ext>
              </a:extLst>
            </p:cNvPr>
            <p:cNvSpPr/>
            <p:nvPr/>
          </p:nvSpPr>
          <p:spPr>
            <a:xfrm>
              <a:off x="6380922" y="625683"/>
              <a:ext cx="1878495" cy="1878495"/>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F37C391C-8926-2F82-8305-2898AAF8D537}"/>
                </a:ext>
              </a:extLst>
            </p:cNvPr>
            <p:cNvPicPr>
              <a:picLocks noChangeAspect="1"/>
            </p:cNvPicPr>
            <p:nvPr/>
          </p:nvPicPr>
          <p:blipFill>
            <a:blip r:embed="rId3">
              <a:lum bright="70000" contrast="-70000"/>
            </a:blip>
            <a:stretch>
              <a:fillRect/>
            </a:stretch>
          </p:blipFill>
          <p:spPr>
            <a:xfrm>
              <a:off x="6730156" y="1048128"/>
              <a:ext cx="1033604" cy="1033604"/>
            </a:xfrm>
            <a:prstGeom prst="rect">
              <a:avLst/>
            </a:prstGeom>
            <a:noFill/>
          </p:spPr>
        </p:pic>
      </p:grpSp>
      <p:grpSp>
        <p:nvGrpSpPr>
          <p:cNvPr id="20" name="Agrupar 19">
            <a:extLst>
              <a:ext uri="{FF2B5EF4-FFF2-40B4-BE49-F238E27FC236}">
                <a16:creationId xmlns:a16="http://schemas.microsoft.com/office/drawing/2014/main" id="{B4E50BD4-B7DC-9985-3AAD-E627D7A82849}"/>
              </a:ext>
            </a:extLst>
          </p:cNvPr>
          <p:cNvGrpSpPr/>
          <p:nvPr/>
        </p:nvGrpSpPr>
        <p:grpSpPr>
          <a:xfrm>
            <a:off x="5579495" y="-2859724"/>
            <a:ext cx="1878495" cy="1878495"/>
            <a:chOff x="6421259" y="3129851"/>
            <a:chExt cx="1878495" cy="1878495"/>
          </a:xfrm>
        </p:grpSpPr>
        <p:sp>
          <p:nvSpPr>
            <p:cNvPr id="17" name="Elipse 16">
              <a:extLst>
                <a:ext uri="{FF2B5EF4-FFF2-40B4-BE49-F238E27FC236}">
                  <a16:creationId xmlns:a16="http://schemas.microsoft.com/office/drawing/2014/main" id="{078C8BFB-458B-6161-41F0-6667E10812E6}"/>
                </a:ext>
              </a:extLst>
            </p:cNvPr>
            <p:cNvSpPr/>
            <p:nvPr/>
          </p:nvSpPr>
          <p:spPr>
            <a:xfrm>
              <a:off x="6421259" y="3129851"/>
              <a:ext cx="1878495" cy="1878495"/>
            </a:xfrm>
            <a:prstGeom prst="ellipse">
              <a:avLst/>
            </a:prstGeom>
            <a:solidFill>
              <a:srgbClr val="00B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a:extLst>
                <a:ext uri="{FF2B5EF4-FFF2-40B4-BE49-F238E27FC236}">
                  <a16:creationId xmlns:a16="http://schemas.microsoft.com/office/drawing/2014/main" id="{2E9B609B-EFC5-984A-30F9-9D28CAED9863}"/>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1379" y="3585197"/>
              <a:ext cx="1117579" cy="9154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Agrupar 25">
            <a:extLst>
              <a:ext uri="{FF2B5EF4-FFF2-40B4-BE49-F238E27FC236}">
                <a16:creationId xmlns:a16="http://schemas.microsoft.com/office/drawing/2014/main" id="{B8EAC646-CB20-FFBC-5DFF-072F152977D5}"/>
              </a:ext>
            </a:extLst>
          </p:cNvPr>
          <p:cNvGrpSpPr/>
          <p:nvPr/>
        </p:nvGrpSpPr>
        <p:grpSpPr>
          <a:xfrm>
            <a:off x="13446237" y="4950976"/>
            <a:ext cx="2388095" cy="2388095"/>
            <a:chOff x="8974176" y="4069098"/>
            <a:chExt cx="1878495" cy="1878495"/>
          </a:xfrm>
        </p:grpSpPr>
        <p:sp>
          <p:nvSpPr>
            <p:cNvPr id="22" name="Elipse 21">
              <a:extLst>
                <a:ext uri="{FF2B5EF4-FFF2-40B4-BE49-F238E27FC236}">
                  <a16:creationId xmlns:a16="http://schemas.microsoft.com/office/drawing/2014/main" id="{1888028A-E3AB-A091-F735-128B5FE90982}"/>
                </a:ext>
              </a:extLst>
            </p:cNvPr>
            <p:cNvSpPr/>
            <p:nvPr/>
          </p:nvSpPr>
          <p:spPr>
            <a:xfrm>
              <a:off x="8974176" y="4069098"/>
              <a:ext cx="1878495" cy="1878495"/>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C051B48A-34B2-55E7-0345-3FBCA37F8854}"/>
                </a:ext>
              </a:extLst>
            </p:cNvPr>
            <p:cNvPicPr>
              <a:picLocks noChangeAspect="1"/>
            </p:cNvPicPr>
            <p:nvPr/>
          </p:nvPicPr>
          <p:blipFill>
            <a:blip r:embed="rId5">
              <a:lum bright="70000" contrast="-70000"/>
            </a:blip>
            <a:stretch>
              <a:fillRect/>
            </a:stretch>
          </p:blipFill>
          <p:spPr>
            <a:xfrm>
              <a:off x="9403783" y="4500620"/>
              <a:ext cx="1015449" cy="1015449"/>
            </a:xfrm>
            <a:prstGeom prst="rect">
              <a:avLst/>
            </a:prstGeom>
          </p:spPr>
        </p:pic>
      </p:grpSp>
      <p:sp>
        <p:nvSpPr>
          <p:cNvPr id="4" name="CaixaDeTexto 3">
            <a:extLst>
              <a:ext uri="{FF2B5EF4-FFF2-40B4-BE49-F238E27FC236}">
                <a16:creationId xmlns:a16="http://schemas.microsoft.com/office/drawing/2014/main" id="{F9A6A62F-BCC3-5889-C7ED-FA4BFC240F47}"/>
              </a:ext>
            </a:extLst>
          </p:cNvPr>
          <p:cNvSpPr txBox="1"/>
          <p:nvPr/>
        </p:nvSpPr>
        <p:spPr>
          <a:xfrm>
            <a:off x="1065809" y="2231571"/>
            <a:ext cx="4023360" cy="20949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solidFill>
                  <a:schemeClr val="bg1"/>
                </a:solidFill>
                <a:latin typeface="+mj-lt"/>
                <a:ea typeface="+mj-ea"/>
                <a:cs typeface="+mj-cs"/>
              </a:rPr>
              <a:t>Plataforma de </a:t>
            </a:r>
            <a:r>
              <a:rPr lang="en-US" sz="4800" dirty="0" err="1">
                <a:solidFill>
                  <a:schemeClr val="bg1"/>
                </a:solidFill>
                <a:latin typeface="+mj-lt"/>
                <a:ea typeface="+mj-ea"/>
                <a:cs typeface="+mj-cs"/>
              </a:rPr>
              <a:t>Informação</a:t>
            </a:r>
            <a:r>
              <a:rPr lang="en-US" sz="4800" dirty="0">
                <a:solidFill>
                  <a:schemeClr val="bg1"/>
                </a:solidFill>
                <a:latin typeface="+mj-lt"/>
                <a:ea typeface="+mj-ea"/>
                <a:cs typeface="+mj-cs"/>
              </a:rPr>
              <a:t> e </a:t>
            </a:r>
            <a:r>
              <a:rPr lang="pt-BR" sz="4800" dirty="0">
                <a:solidFill>
                  <a:schemeClr val="bg1"/>
                </a:solidFill>
                <a:latin typeface="+mj-lt"/>
                <a:ea typeface="+mj-ea"/>
                <a:cs typeface="+mj-cs"/>
              </a:rPr>
              <a:t>Reclamações</a:t>
            </a:r>
          </a:p>
        </p:txBody>
      </p:sp>
      <p:pic>
        <p:nvPicPr>
          <p:cNvPr id="6" name="Imagem 5" descr="Interface gráfica do usuário, Aplicativo&#10;&#10;Descrição gerada automaticamente">
            <a:extLst>
              <a:ext uri="{FF2B5EF4-FFF2-40B4-BE49-F238E27FC236}">
                <a16:creationId xmlns:a16="http://schemas.microsoft.com/office/drawing/2014/main" id="{41485A36-8CB5-E467-6E6E-2E4986021E61}"/>
              </a:ext>
            </a:extLst>
          </p:cNvPr>
          <p:cNvPicPr>
            <a:picLocks noChangeAspect="1"/>
          </p:cNvPicPr>
          <p:nvPr/>
        </p:nvPicPr>
        <p:blipFill>
          <a:blip r:embed="rId6">
            <a:extLst>
              <a:ext uri="{28A0092B-C50C-407E-A947-70E740481C1C}">
                <a14:useLocalDpi xmlns:a14="http://schemas.microsoft.com/office/drawing/2010/main" val="0"/>
              </a:ext>
            </a:extLst>
          </a:blip>
          <a:srcRect l="10250" t="13059" r="10375" b="9765"/>
          <a:stretch/>
        </p:blipFill>
        <p:spPr>
          <a:xfrm>
            <a:off x="4957990" y="1677439"/>
            <a:ext cx="6781959" cy="3503122"/>
          </a:xfrm>
          <a:prstGeom prst="rect">
            <a:avLst/>
          </a:prstGeom>
        </p:spPr>
      </p:pic>
    </p:spTree>
    <p:extLst>
      <p:ext uri="{BB962C8B-B14F-4D97-AF65-F5344CB8AC3E}">
        <p14:creationId xmlns:p14="http://schemas.microsoft.com/office/powerpoint/2010/main" val="1196840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95393-D82B-5429-8C3E-38FF2C7BAC41}"/>
            </a:ext>
          </a:extLst>
        </p:cNvPr>
        <p:cNvGrpSpPr/>
        <p:nvPr/>
      </p:nvGrpSpPr>
      <p:grpSpPr>
        <a:xfrm>
          <a:off x="0" y="0"/>
          <a:ext cx="0" cy="0"/>
          <a:chOff x="0" y="0"/>
          <a:chExt cx="0" cy="0"/>
        </a:xfrm>
      </p:grpSpPr>
      <p:pic>
        <p:nvPicPr>
          <p:cNvPr id="18" name="Imagem 17">
            <a:extLst>
              <a:ext uri="{FF2B5EF4-FFF2-40B4-BE49-F238E27FC236}">
                <a16:creationId xmlns:a16="http://schemas.microsoft.com/office/drawing/2014/main" id="{A064EC15-562D-C4AA-9E9E-EECCDAB7BD23}"/>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3" name="Retângulo 2">
            <a:extLst>
              <a:ext uri="{FF2B5EF4-FFF2-40B4-BE49-F238E27FC236}">
                <a16:creationId xmlns:a16="http://schemas.microsoft.com/office/drawing/2014/main" id="{CADB2AF8-EFA3-DACD-18DE-620DE2F71A0A}"/>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B313B8E5-4DE0-48CF-CA48-55BC0398CEDF}"/>
              </a:ext>
            </a:extLst>
          </p:cNvPr>
          <p:cNvSpPr txBox="1"/>
          <p:nvPr/>
        </p:nvSpPr>
        <p:spPr>
          <a:xfrm>
            <a:off x="1075203" y="5082542"/>
            <a:ext cx="3050483" cy="564941"/>
          </a:xfrm>
          <a:prstGeom prst="rect">
            <a:avLst/>
          </a:prstGeom>
        </p:spPr>
        <p:txBody>
          <a:bodyPr vert="horz" lIns="91440" tIns="45720" rIns="91440" bIns="45720" rtlCol="0">
            <a:normAutofit/>
          </a:bodyPr>
          <a:lstStyle/>
          <a:p>
            <a:pPr>
              <a:lnSpc>
                <a:spcPct val="90000"/>
              </a:lnSpc>
              <a:spcBef>
                <a:spcPts val="1000"/>
              </a:spcBef>
              <a:spcAft>
                <a:spcPts val="600"/>
              </a:spcAft>
            </a:pPr>
            <a:r>
              <a:rPr lang="pt-BR" sz="2400" dirty="0">
                <a:solidFill>
                  <a:schemeClr val="bg1"/>
                </a:solidFill>
              </a:rPr>
              <a:t>Por que precisamos?</a:t>
            </a:r>
            <a:endParaRPr lang="pt-BR" sz="2400" kern="1200" dirty="0">
              <a:solidFill>
                <a:schemeClr val="bg1"/>
              </a:solidFill>
              <a:latin typeface="+mn-lt"/>
              <a:ea typeface="+mn-ea"/>
              <a:cs typeface="+mn-cs"/>
            </a:endParaRPr>
          </a:p>
        </p:txBody>
      </p:sp>
      <p:grpSp>
        <p:nvGrpSpPr>
          <p:cNvPr id="15" name="Agrupar 14">
            <a:extLst>
              <a:ext uri="{FF2B5EF4-FFF2-40B4-BE49-F238E27FC236}">
                <a16:creationId xmlns:a16="http://schemas.microsoft.com/office/drawing/2014/main" id="{F332BE5D-5879-E0B7-5588-19B9409B514F}"/>
              </a:ext>
            </a:extLst>
          </p:cNvPr>
          <p:cNvGrpSpPr/>
          <p:nvPr/>
        </p:nvGrpSpPr>
        <p:grpSpPr>
          <a:xfrm>
            <a:off x="12397245" y="-2361646"/>
            <a:ext cx="2760836" cy="2760836"/>
            <a:chOff x="6380922" y="625683"/>
            <a:chExt cx="1878495" cy="1878495"/>
          </a:xfrm>
        </p:grpSpPr>
        <p:sp>
          <p:nvSpPr>
            <p:cNvPr id="14" name="Elipse 13">
              <a:extLst>
                <a:ext uri="{FF2B5EF4-FFF2-40B4-BE49-F238E27FC236}">
                  <a16:creationId xmlns:a16="http://schemas.microsoft.com/office/drawing/2014/main" id="{F73C8157-0326-A6BE-2B3F-781362ECADCB}"/>
                </a:ext>
              </a:extLst>
            </p:cNvPr>
            <p:cNvSpPr/>
            <p:nvPr/>
          </p:nvSpPr>
          <p:spPr>
            <a:xfrm>
              <a:off x="6380922" y="625683"/>
              <a:ext cx="1878495" cy="1878495"/>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7EC67346-02B9-751F-8114-754AB8CFA1D3}"/>
                </a:ext>
              </a:extLst>
            </p:cNvPr>
            <p:cNvPicPr>
              <a:picLocks noChangeAspect="1"/>
            </p:cNvPicPr>
            <p:nvPr/>
          </p:nvPicPr>
          <p:blipFill>
            <a:blip r:embed="rId3">
              <a:lum bright="70000" contrast="-70000"/>
            </a:blip>
            <a:stretch>
              <a:fillRect/>
            </a:stretch>
          </p:blipFill>
          <p:spPr>
            <a:xfrm>
              <a:off x="6730156" y="1048128"/>
              <a:ext cx="1033604" cy="1033604"/>
            </a:xfrm>
            <a:prstGeom prst="rect">
              <a:avLst/>
            </a:prstGeom>
            <a:noFill/>
          </p:spPr>
        </p:pic>
      </p:grpSp>
      <p:grpSp>
        <p:nvGrpSpPr>
          <p:cNvPr id="20" name="Agrupar 19">
            <a:extLst>
              <a:ext uri="{FF2B5EF4-FFF2-40B4-BE49-F238E27FC236}">
                <a16:creationId xmlns:a16="http://schemas.microsoft.com/office/drawing/2014/main" id="{B17BAA2E-3467-5278-0CE0-987453548DDD}"/>
              </a:ext>
            </a:extLst>
          </p:cNvPr>
          <p:cNvGrpSpPr/>
          <p:nvPr/>
        </p:nvGrpSpPr>
        <p:grpSpPr>
          <a:xfrm>
            <a:off x="5579495" y="-2859724"/>
            <a:ext cx="1878495" cy="1878495"/>
            <a:chOff x="6421259" y="3129851"/>
            <a:chExt cx="1878495" cy="1878495"/>
          </a:xfrm>
        </p:grpSpPr>
        <p:sp>
          <p:nvSpPr>
            <p:cNvPr id="17" name="Elipse 16">
              <a:extLst>
                <a:ext uri="{FF2B5EF4-FFF2-40B4-BE49-F238E27FC236}">
                  <a16:creationId xmlns:a16="http://schemas.microsoft.com/office/drawing/2014/main" id="{069F3BA7-B9BF-CD6A-917B-D31A434E3E86}"/>
                </a:ext>
              </a:extLst>
            </p:cNvPr>
            <p:cNvSpPr/>
            <p:nvPr/>
          </p:nvSpPr>
          <p:spPr>
            <a:xfrm>
              <a:off x="6421259" y="3129851"/>
              <a:ext cx="1878495" cy="1878495"/>
            </a:xfrm>
            <a:prstGeom prst="ellipse">
              <a:avLst/>
            </a:prstGeom>
            <a:solidFill>
              <a:srgbClr val="00B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a:extLst>
                <a:ext uri="{FF2B5EF4-FFF2-40B4-BE49-F238E27FC236}">
                  <a16:creationId xmlns:a16="http://schemas.microsoft.com/office/drawing/2014/main" id="{6E928D51-3AA9-9C09-2EAA-C6A7A5F63913}"/>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1379" y="3585197"/>
              <a:ext cx="1117579" cy="9154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Agrupar 25">
            <a:extLst>
              <a:ext uri="{FF2B5EF4-FFF2-40B4-BE49-F238E27FC236}">
                <a16:creationId xmlns:a16="http://schemas.microsoft.com/office/drawing/2014/main" id="{C247ADAF-47AA-3824-5334-3E0EAC52629A}"/>
              </a:ext>
            </a:extLst>
          </p:cNvPr>
          <p:cNvGrpSpPr/>
          <p:nvPr/>
        </p:nvGrpSpPr>
        <p:grpSpPr>
          <a:xfrm>
            <a:off x="13446237" y="4950976"/>
            <a:ext cx="2388095" cy="2388095"/>
            <a:chOff x="8974176" y="4069098"/>
            <a:chExt cx="1878495" cy="1878495"/>
          </a:xfrm>
        </p:grpSpPr>
        <p:sp>
          <p:nvSpPr>
            <p:cNvPr id="22" name="Elipse 21">
              <a:extLst>
                <a:ext uri="{FF2B5EF4-FFF2-40B4-BE49-F238E27FC236}">
                  <a16:creationId xmlns:a16="http://schemas.microsoft.com/office/drawing/2014/main" id="{A6E60D83-D3FB-B00C-892A-1897EEC86FF4}"/>
                </a:ext>
              </a:extLst>
            </p:cNvPr>
            <p:cNvSpPr/>
            <p:nvPr/>
          </p:nvSpPr>
          <p:spPr>
            <a:xfrm>
              <a:off x="8974176" y="4069098"/>
              <a:ext cx="1878495" cy="1878495"/>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64AE2F5B-76AC-47C0-DA85-AB62F8ABF379}"/>
                </a:ext>
              </a:extLst>
            </p:cNvPr>
            <p:cNvPicPr>
              <a:picLocks noChangeAspect="1"/>
            </p:cNvPicPr>
            <p:nvPr/>
          </p:nvPicPr>
          <p:blipFill>
            <a:blip r:embed="rId5">
              <a:lum bright="70000" contrast="-70000"/>
            </a:blip>
            <a:stretch>
              <a:fillRect/>
            </a:stretch>
          </p:blipFill>
          <p:spPr>
            <a:xfrm>
              <a:off x="9403783" y="4500620"/>
              <a:ext cx="1015449" cy="1015449"/>
            </a:xfrm>
            <a:prstGeom prst="rect">
              <a:avLst/>
            </a:prstGeom>
          </p:spPr>
        </p:pic>
      </p:grpSp>
      <p:sp>
        <p:nvSpPr>
          <p:cNvPr id="4" name="CaixaDeTexto 3">
            <a:extLst>
              <a:ext uri="{FF2B5EF4-FFF2-40B4-BE49-F238E27FC236}">
                <a16:creationId xmlns:a16="http://schemas.microsoft.com/office/drawing/2014/main" id="{75FB0FF3-2119-5ABC-8ED3-6ED0AD6BFB45}"/>
              </a:ext>
            </a:extLst>
          </p:cNvPr>
          <p:cNvSpPr txBox="1"/>
          <p:nvPr/>
        </p:nvSpPr>
        <p:spPr>
          <a:xfrm>
            <a:off x="1065809" y="2231571"/>
            <a:ext cx="4023360" cy="20949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solidFill>
                  <a:schemeClr val="bg1"/>
                </a:solidFill>
                <a:latin typeface="+mj-lt"/>
                <a:ea typeface="+mj-ea"/>
                <a:cs typeface="+mj-cs"/>
              </a:rPr>
              <a:t>Plataforma de </a:t>
            </a:r>
            <a:r>
              <a:rPr lang="en-US" sz="4800" dirty="0" err="1">
                <a:solidFill>
                  <a:schemeClr val="bg1"/>
                </a:solidFill>
                <a:latin typeface="+mj-lt"/>
                <a:ea typeface="+mj-ea"/>
                <a:cs typeface="+mj-cs"/>
              </a:rPr>
              <a:t>Informação</a:t>
            </a:r>
            <a:r>
              <a:rPr lang="en-US" sz="4800" dirty="0">
                <a:solidFill>
                  <a:schemeClr val="bg1"/>
                </a:solidFill>
                <a:latin typeface="+mj-lt"/>
                <a:ea typeface="+mj-ea"/>
                <a:cs typeface="+mj-cs"/>
              </a:rPr>
              <a:t> e </a:t>
            </a:r>
            <a:r>
              <a:rPr lang="pt-BR" sz="4800" dirty="0">
                <a:solidFill>
                  <a:schemeClr val="bg1"/>
                </a:solidFill>
                <a:latin typeface="+mj-lt"/>
                <a:ea typeface="+mj-ea"/>
                <a:cs typeface="+mj-cs"/>
              </a:rPr>
              <a:t>Reclamações</a:t>
            </a:r>
          </a:p>
        </p:txBody>
      </p:sp>
      <p:pic>
        <p:nvPicPr>
          <p:cNvPr id="9" name="Imagem 8" descr="Interface gráfica do usuário, Texto, Aplicativo&#10;&#10;Descrição gerada automaticamente">
            <a:extLst>
              <a:ext uri="{FF2B5EF4-FFF2-40B4-BE49-F238E27FC236}">
                <a16:creationId xmlns:a16="http://schemas.microsoft.com/office/drawing/2014/main" id="{426DEFB2-966A-2B63-6E2E-0FDD9F5AC985}"/>
              </a:ext>
            </a:extLst>
          </p:cNvPr>
          <p:cNvPicPr>
            <a:picLocks noChangeAspect="1"/>
          </p:cNvPicPr>
          <p:nvPr/>
        </p:nvPicPr>
        <p:blipFill>
          <a:blip r:embed="rId6">
            <a:extLst>
              <a:ext uri="{28A0092B-C50C-407E-A947-70E740481C1C}">
                <a14:useLocalDpi xmlns:a14="http://schemas.microsoft.com/office/drawing/2010/main" val="0"/>
              </a:ext>
            </a:extLst>
          </a:blip>
          <a:srcRect l="33840" t="19412" r="38100" b="4706"/>
          <a:stretch/>
        </p:blipFill>
        <p:spPr>
          <a:xfrm>
            <a:off x="5938593" y="732583"/>
            <a:ext cx="3421162" cy="4914900"/>
          </a:xfrm>
          <a:prstGeom prst="rect">
            <a:avLst/>
          </a:prstGeom>
        </p:spPr>
      </p:pic>
      <p:pic>
        <p:nvPicPr>
          <p:cNvPr id="7" name="Imagem 6" descr="Interface gráfica do usuário, Aplicativo&#10;&#10;Descrição gerada automaticamente">
            <a:extLst>
              <a:ext uri="{FF2B5EF4-FFF2-40B4-BE49-F238E27FC236}">
                <a16:creationId xmlns:a16="http://schemas.microsoft.com/office/drawing/2014/main" id="{40253484-9020-4A4D-39C3-3A3A238AD9FF}"/>
              </a:ext>
            </a:extLst>
          </p:cNvPr>
          <p:cNvPicPr>
            <a:picLocks noChangeAspect="1"/>
          </p:cNvPicPr>
          <p:nvPr/>
        </p:nvPicPr>
        <p:blipFill>
          <a:blip r:embed="rId7">
            <a:extLst>
              <a:ext uri="{28A0092B-C50C-407E-A947-70E740481C1C}">
                <a14:useLocalDpi xmlns:a14="http://schemas.microsoft.com/office/drawing/2010/main" val="0"/>
              </a:ext>
            </a:extLst>
          </a:blip>
          <a:srcRect l="33840" t="20001" r="38100" b="4118"/>
          <a:stretch/>
        </p:blipFill>
        <p:spPr>
          <a:xfrm>
            <a:off x="8276293" y="1465156"/>
            <a:ext cx="3421162" cy="4914900"/>
          </a:xfrm>
          <a:prstGeom prst="rect">
            <a:avLst/>
          </a:prstGeom>
        </p:spPr>
      </p:pic>
    </p:spTree>
    <p:extLst>
      <p:ext uri="{BB962C8B-B14F-4D97-AF65-F5344CB8AC3E}">
        <p14:creationId xmlns:p14="http://schemas.microsoft.com/office/powerpoint/2010/main" val="3300963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3F77C-C13C-6554-83EB-75C9498012D9}"/>
            </a:ext>
          </a:extLst>
        </p:cNvPr>
        <p:cNvGrpSpPr/>
        <p:nvPr/>
      </p:nvGrpSpPr>
      <p:grpSpPr>
        <a:xfrm>
          <a:off x="0" y="0"/>
          <a:ext cx="0" cy="0"/>
          <a:chOff x="0" y="0"/>
          <a:chExt cx="0" cy="0"/>
        </a:xfrm>
      </p:grpSpPr>
      <p:pic>
        <p:nvPicPr>
          <p:cNvPr id="18" name="Imagem 17">
            <a:extLst>
              <a:ext uri="{FF2B5EF4-FFF2-40B4-BE49-F238E27FC236}">
                <a16:creationId xmlns:a16="http://schemas.microsoft.com/office/drawing/2014/main" id="{D4FABC09-656F-45ED-F692-0AA22A410AFC}"/>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3" name="Retângulo 2">
            <a:extLst>
              <a:ext uri="{FF2B5EF4-FFF2-40B4-BE49-F238E27FC236}">
                <a16:creationId xmlns:a16="http://schemas.microsoft.com/office/drawing/2014/main" id="{821E4F10-B654-C180-90CC-B41CB576E207}"/>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A575DB25-6AD7-B55B-93E8-9B2D8ED79780}"/>
              </a:ext>
            </a:extLst>
          </p:cNvPr>
          <p:cNvSpPr txBox="1"/>
          <p:nvPr/>
        </p:nvSpPr>
        <p:spPr>
          <a:xfrm>
            <a:off x="1075203" y="5082542"/>
            <a:ext cx="3050483" cy="564941"/>
          </a:xfrm>
          <a:prstGeom prst="rect">
            <a:avLst/>
          </a:prstGeom>
        </p:spPr>
        <p:txBody>
          <a:bodyPr vert="horz" lIns="91440" tIns="45720" rIns="91440" bIns="45720" rtlCol="0">
            <a:normAutofit/>
          </a:bodyPr>
          <a:lstStyle/>
          <a:p>
            <a:pPr>
              <a:lnSpc>
                <a:spcPct val="90000"/>
              </a:lnSpc>
              <a:spcBef>
                <a:spcPts val="1000"/>
              </a:spcBef>
              <a:spcAft>
                <a:spcPts val="600"/>
              </a:spcAft>
            </a:pPr>
            <a:r>
              <a:rPr lang="pt-BR" sz="2400" dirty="0">
                <a:solidFill>
                  <a:schemeClr val="bg1"/>
                </a:solidFill>
              </a:rPr>
              <a:t>Oportunidades</a:t>
            </a:r>
            <a:endParaRPr lang="pt-BR" sz="2400" kern="1200" dirty="0">
              <a:solidFill>
                <a:schemeClr val="bg1"/>
              </a:solidFill>
              <a:latin typeface="+mn-lt"/>
              <a:ea typeface="+mn-ea"/>
              <a:cs typeface="+mn-cs"/>
            </a:endParaRPr>
          </a:p>
        </p:txBody>
      </p:sp>
      <p:grpSp>
        <p:nvGrpSpPr>
          <p:cNvPr id="15" name="Agrupar 14">
            <a:extLst>
              <a:ext uri="{FF2B5EF4-FFF2-40B4-BE49-F238E27FC236}">
                <a16:creationId xmlns:a16="http://schemas.microsoft.com/office/drawing/2014/main" id="{603BD66E-92A1-41E1-625F-63473F073BC7}"/>
              </a:ext>
            </a:extLst>
          </p:cNvPr>
          <p:cNvGrpSpPr/>
          <p:nvPr/>
        </p:nvGrpSpPr>
        <p:grpSpPr>
          <a:xfrm>
            <a:off x="12548388" y="-529265"/>
            <a:ext cx="2760836" cy="2760836"/>
            <a:chOff x="6380922" y="625683"/>
            <a:chExt cx="1878495" cy="1878495"/>
          </a:xfrm>
        </p:grpSpPr>
        <p:sp>
          <p:nvSpPr>
            <p:cNvPr id="14" name="Elipse 13">
              <a:extLst>
                <a:ext uri="{FF2B5EF4-FFF2-40B4-BE49-F238E27FC236}">
                  <a16:creationId xmlns:a16="http://schemas.microsoft.com/office/drawing/2014/main" id="{F765586C-28FE-5DE4-27C6-4C8F180BC6B6}"/>
                </a:ext>
              </a:extLst>
            </p:cNvPr>
            <p:cNvSpPr/>
            <p:nvPr/>
          </p:nvSpPr>
          <p:spPr>
            <a:xfrm>
              <a:off x="6380922" y="625683"/>
              <a:ext cx="1878495" cy="1878495"/>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008C6D82-FAE1-C36B-915D-64C01E328B28}"/>
                </a:ext>
              </a:extLst>
            </p:cNvPr>
            <p:cNvPicPr>
              <a:picLocks noChangeAspect="1"/>
            </p:cNvPicPr>
            <p:nvPr/>
          </p:nvPicPr>
          <p:blipFill>
            <a:blip r:embed="rId3">
              <a:lum bright="70000" contrast="-70000"/>
            </a:blip>
            <a:stretch>
              <a:fillRect/>
            </a:stretch>
          </p:blipFill>
          <p:spPr>
            <a:xfrm>
              <a:off x="6730156" y="1048128"/>
              <a:ext cx="1033604" cy="1033604"/>
            </a:xfrm>
            <a:prstGeom prst="rect">
              <a:avLst/>
            </a:prstGeom>
            <a:noFill/>
          </p:spPr>
        </p:pic>
      </p:grpSp>
      <p:grpSp>
        <p:nvGrpSpPr>
          <p:cNvPr id="20" name="Agrupar 19">
            <a:extLst>
              <a:ext uri="{FF2B5EF4-FFF2-40B4-BE49-F238E27FC236}">
                <a16:creationId xmlns:a16="http://schemas.microsoft.com/office/drawing/2014/main" id="{BB987193-D216-4286-3F6B-EABA80A10890}"/>
              </a:ext>
            </a:extLst>
          </p:cNvPr>
          <p:cNvGrpSpPr/>
          <p:nvPr/>
        </p:nvGrpSpPr>
        <p:grpSpPr>
          <a:xfrm>
            <a:off x="4217505" y="-2055033"/>
            <a:ext cx="1878495" cy="1878495"/>
            <a:chOff x="6421259" y="3129851"/>
            <a:chExt cx="1878495" cy="1878495"/>
          </a:xfrm>
        </p:grpSpPr>
        <p:sp>
          <p:nvSpPr>
            <p:cNvPr id="17" name="Elipse 16">
              <a:extLst>
                <a:ext uri="{FF2B5EF4-FFF2-40B4-BE49-F238E27FC236}">
                  <a16:creationId xmlns:a16="http://schemas.microsoft.com/office/drawing/2014/main" id="{00AFAD99-0FD4-29F0-FFE9-236A1A4150CC}"/>
                </a:ext>
              </a:extLst>
            </p:cNvPr>
            <p:cNvSpPr/>
            <p:nvPr/>
          </p:nvSpPr>
          <p:spPr>
            <a:xfrm>
              <a:off x="6421259" y="3129851"/>
              <a:ext cx="1878495" cy="1878495"/>
            </a:xfrm>
            <a:prstGeom prst="ellipse">
              <a:avLst/>
            </a:prstGeom>
            <a:solidFill>
              <a:srgbClr val="00B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a:extLst>
                <a:ext uri="{FF2B5EF4-FFF2-40B4-BE49-F238E27FC236}">
                  <a16:creationId xmlns:a16="http://schemas.microsoft.com/office/drawing/2014/main" id="{C9143D15-46AB-5DF9-5379-15ABB90099F4}"/>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1379" y="3585197"/>
              <a:ext cx="1117579" cy="9154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Agrupar 25">
            <a:extLst>
              <a:ext uri="{FF2B5EF4-FFF2-40B4-BE49-F238E27FC236}">
                <a16:creationId xmlns:a16="http://schemas.microsoft.com/office/drawing/2014/main" id="{E297E43A-F6B1-7F33-4B72-419924125C44}"/>
              </a:ext>
            </a:extLst>
          </p:cNvPr>
          <p:cNvGrpSpPr/>
          <p:nvPr/>
        </p:nvGrpSpPr>
        <p:grpSpPr>
          <a:xfrm>
            <a:off x="10160293" y="7034538"/>
            <a:ext cx="2388095" cy="2388095"/>
            <a:chOff x="8974176" y="4069098"/>
            <a:chExt cx="1878495" cy="1878495"/>
          </a:xfrm>
        </p:grpSpPr>
        <p:sp>
          <p:nvSpPr>
            <p:cNvPr id="22" name="Elipse 21">
              <a:extLst>
                <a:ext uri="{FF2B5EF4-FFF2-40B4-BE49-F238E27FC236}">
                  <a16:creationId xmlns:a16="http://schemas.microsoft.com/office/drawing/2014/main" id="{E8D1DD04-4359-C969-A760-003CC9299A5F}"/>
                </a:ext>
              </a:extLst>
            </p:cNvPr>
            <p:cNvSpPr/>
            <p:nvPr/>
          </p:nvSpPr>
          <p:spPr>
            <a:xfrm>
              <a:off x="8974176" y="4069098"/>
              <a:ext cx="1878495" cy="1878495"/>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BF194928-7A56-A8E3-B56B-640ED9A8FBB5}"/>
                </a:ext>
              </a:extLst>
            </p:cNvPr>
            <p:cNvPicPr>
              <a:picLocks noChangeAspect="1"/>
            </p:cNvPicPr>
            <p:nvPr/>
          </p:nvPicPr>
          <p:blipFill>
            <a:blip r:embed="rId5">
              <a:lum bright="70000" contrast="-70000"/>
            </a:blip>
            <a:stretch>
              <a:fillRect/>
            </a:stretch>
          </p:blipFill>
          <p:spPr>
            <a:xfrm>
              <a:off x="9403783" y="4500620"/>
              <a:ext cx="1015449" cy="1015449"/>
            </a:xfrm>
            <a:prstGeom prst="rect">
              <a:avLst/>
            </a:prstGeom>
          </p:spPr>
        </p:pic>
      </p:grpSp>
      <p:sp>
        <p:nvSpPr>
          <p:cNvPr id="4" name="CaixaDeTexto 3">
            <a:extLst>
              <a:ext uri="{FF2B5EF4-FFF2-40B4-BE49-F238E27FC236}">
                <a16:creationId xmlns:a16="http://schemas.microsoft.com/office/drawing/2014/main" id="{07C9C88D-5E98-47FC-D789-4274E8EED784}"/>
              </a:ext>
            </a:extLst>
          </p:cNvPr>
          <p:cNvSpPr txBox="1"/>
          <p:nvPr/>
        </p:nvSpPr>
        <p:spPr>
          <a:xfrm>
            <a:off x="1065809" y="2231571"/>
            <a:ext cx="4023360" cy="20949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solidFill>
                  <a:schemeClr val="bg1"/>
                </a:solidFill>
                <a:latin typeface="+mj-lt"/>
                <a:ea typeface="+mj-ea"/>
                <a:cs typeface="+mj-cs"/>
              </a:rPr>
              <a:t>Plataforma de </a:t>
            </a:r>
            <a:r>
              <a:rPr lang="en-US" sz="4800" dirty="0" err="1">
                <a:solidFill>
                  <a:schemeClr val="bg1"/>
                </a:solidFill>
                <a:latin typeface="+mj-lt"/>
                <a:ea typeface="+mj-ea"/>
                <a:cs typeface="+mj-cs"/>
              </a:rPr>
              <a:t>Informação</a:t>
            </a:r>
            <a:r>
              <a:rPr lang="en-US" sz="4800" dirty="0">
                <a:solidFill>
                  <a:schemeClr val="bg1"/>
                </a:solidFill>
                <a:latin typeface="+mj-lt"/>
                <a:ea typeface="+mj-ea"/>
                <a:cs typeface="+mj-cs"/>
              </a:rPr>
              <a:t> e </a:t>
            </a:r>
            <a:r>
              <a:rPr lang="pt-BR" sz="4800" dirty="0">
                <a:solidFill>
                  <a:schemeClr val="bg1"/>
                </a:solidFill>
                <a:latin typeface="+mj-lt"/>
                <a:ea typeface="+mj-ea"/>
                <a:cs typeface="+mj-cs"/>
              </a:rPr>
              <a:t>Reclamações</a:t>
            </a:r>
          </a:p>
        </p:txBody>
      </p:sp>
      <p:grpSp>
        <p:nvGrpSpPr>
          <p:cNvPr id="5" name="Agrupar 4">
            <a:extLst>
              <a:ext uri="{FF2B5EF4-FFF2-40B4-BE49-F238E27FC236}">
                <a16:creationId xmlns:a16="http://schemas.microsoft.com/office/drawing/2014/main" id="{2AA662D7-4ABA-1CED-3931-6303DD6118B7}"/>
              </a:ext>
            </a:extLst>
          </p:cNvPr>
          <p:cNvGrpSpPr/>
          <p:nvPr/>
        </p:nvGrpSpPr>
        <p:grpSpPr>
          <a:xfrm>
            <a:off x="9003093" y="500133"/>
            <a:ext cx="2760836" cy="2760836"/>
            <a:chOff x="8534400" y="809858"/>
            <a:chExt cx="2760836" cy="2760836"/>
          </a:xfrm>
        </p:grpSpPr>
        <p:sp>
          <p:nvSpPr>
            <p:cNvPr id="6" name="Elipse 5">
              <a:extLst>
                <a:ext uri="{FF2B5EF4-FFF2-40B4-BE49-F238E27FC236}">
                  <a16:creationId xmlns:a16="http://schemas.microsoft.com/office/drawing/2014/main" id="{10DF18C6-AEF0-E2E7-B021-3FFD772BD4B4}"/>
                </a:ext>
              </a:extLst>
            </p:cNvPr>
            <p:cNvSpPr/>
            <p:nvPr/>
          </p:nvSpPr>
          <p:spPr>
            <a:xfrm>
              <a:off x="8534400" y="809858"/>
              <a:ext cx="2760836" cy="2760836"/>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E0CAFD32-4020-9755-B27B-AB35C5703974}"/>
                </a:ext>
              </a:extLst>
            </p:cNvPr>
            <p:cNvPicPr>
              <a:picLocks noChangeAspect="1"/>
            </p:cNvPicPr>
            <p:nvPr/>
          </p:nvPicPr>
          <p:blipFill>
            <a:blip r:embed="rId6">
              <a:lum bright="70000" contrast="-70000"/>
            </a:blip>
            <a:stretch>
              <a:fillRect/>
            </a:stretch>
          </p:blipFill>
          <p:spPr>
            <a:xfrm>
              <a:off x="9084238" y="1476158"/>
              <a:ext cx="1661160" cy="1661160"/>
            </a:xfrm>
            <a:prstGeom prst="rect">
              <a:avLst/>
            </a:prstGeom>
          </p:spPr>
        </p:pic>
      </p:grpSp>
      <p:grpSp>
        <p:nvGrpSpPr>
          <p:cNvPr id="8" name="Agrupar 7">
            <a:extLst>
              <a:ext uri="{FF2B5EF4-FFF2-40B4-BE49-F238E27FC236}">
                <a16:creationId xmlns:a16="http://schemas.microsoft.com/office/drawing/2014/main" id="{E17F030F-099B-D25F-8F65-506CDD4239CF}"/>
              </a:ext>
            </a:extLst>
          </p:cNvPr>
          <p:cNvGrpSpPr/>
          <p:nvPr/>
        </p:nvGrpSpPr>
        <p:grpSpPr>
          <a:xfrm>
            <a:off x="9414334" y="3480120"/>
            <a:ext cx="2009499" cy="2009499"/>
            <a:chOff x="8639743" y="3852767"/>
            <a:chExt cx="2388095" cy="2388095"/>
          </a:xfrm>
        </p:grpSpPr>
        <p:sp>
          <p:nvSpPr>
            <p:cNvPr id="9" name="Elipse 8">
              <a:extLst>
                <a:ext uri="{FF2B5EF4-FFF2-40B4-BE49-F238E27FC236}">
                  <a16:creationId xmlns:a16="http://schemas.microsoft.com/office/drawing/2014/main" id="{AC3A7BB3-521B-A316-62CF-7D9A097647BE}"/>
                </a:ext>
              </a:extLst>
            </p:cNvPr>
            <p:cNvSpPr/>
            <p:nvPr/>
          </p:nvSpPr>
          <p:spPr>
            <a:xfrm>
              <a:off x="8639743" y="3852767"/>
              <a:ext cx="2388095" cy="238809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 name="Imagem 9">
              <a:extLst>
                <a:ext uri="{FF2B5EF4-FFF2-40B4-BE49-F238E27FC236}">
                  <a16:creationId xmlns:a16="http://schemas.microsoft.com/office/drawing/2014/main" id="{98D2FD14-10F0-82A4-F49D-40E6D8067337}"/>
                </a:ext>
              </a:extLst>
            </p:cNvPr>
            <p:cNvPicPr>
              <a:picLocks noChangeAspect="1"/>
            </p:cNvPicPr>
            <p:nvPr/>
          </p:nvPicPr>
          <p:blipFill>
            <a:blip r:embed="rId7">
              <a:lum bright="70000" contrast="-70000"/>
            </a:blip>
            <a:stretch>
              <a:fillRect/>
            </a:stretch>
          </p:blipFill>
          <p:spPr>
            <a:xfrm>
              <a:off x="9305544" y="4632695"/>
              <a:ext cx="995235" cy="995235"/>
            </a:xfrm>
            <a:prstGeom prst="rect">
              <a:avLst/>
            </a:prstGeom>
          </p:spPr>
        </p:pic>
      </p:grpSp>
      <p:grpSp>
        <p:nvGrpSpPr>
          <p:cNvPr id="12" name="Agrupar 11">
            <a:extLst>
              <a:ext uri="{FF2B5EF4-FFF2-40B4-BE49-F238E27FC236}">
                <a16:creationId xmlns:a16="http://schemas.microsoft.com/office/drawing/2014/main" id="{EBDF0D14-D3C2-4FD7-6600-629D27AE8E6B}"/>
              </a:ext>
            </a:extLst>
          </p:cNvPr>
          <p:cNvGrpSpPr/>
          <p:nvPr/>
        </p:nvGrpSpPr>
        <p:grpSpPr>
          <a:xfrm>
            <a:off x="6574760" y="984903"/>
            <a:ext cx="1878495" cy="1878495"/>
            <a:chOff x="5833409" y="1121673"/>
            <a:chExt cx="1878495" cy="1878495"/>
          </a:xfrm>
        </p:grpSpPr>
        <p:sp>
          <p:nvSpPr>
            <p:cNvPr id="16" name="Elipse 15">
              <a:extLst>
                <a:ext uri="{FF2B5EF4-FFF2-40B4-BE49-F238E27FC236}">
                  <a16:creationId xmlns:a16="http://schemas.microsoft.com/office/drawing/2014/main" id="{B7929418-0BDF-029F-1D4E-933092FAA066}"/>
                </a:ext>
              </a:extLst>
            </p:cNvPr>
            <p:cNvSpPr/>
            <p:nvPr/>
          </p:nvSpPr>
          <p:spPr>
            <a:xfrm>
              <a:off x="5833409" y="1121673"/>
              <a:ext cx="1878495" cy="1878495"/>
            </a:xfrm>
            <a:prstGeom prst="ellipse">
              <a:avLst/>
            </a:prstGeom>
            <a:solidFill>
              <a:srgbClr val="00B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2DEF3D0F-C6A6-F5FE-B487-1A9ADF61286E}"/>
                </a:ext>
              </a:extLst>
            </p:cNvPr>
            <p:cNvPicPr>
              <a:picLocks noChangeAspect="1"/>
            </p:cNvPicPr>
            <p:nvPr/>
          </p:nvPicPr>
          <p:blipFill>
            <a:blip r:embed="rId8">
              <a:lum bright="70000" contrast="-70000"/>
            </a:blip>
            <a:stretch>
              <a:fillRect/>
            </a:stretch>
          </p:blipFill>
          <p:spPr>
            <a:xfrm>
              <a:off x="6318504" y="1622172"/>
              <a:ext cx="935983" cy="935983"/>
            </a:xfrm>
            <a:prstGeom prst="rect">
              <a:avLst/>
            </a:prstGeom>
          </p:spPr>
        </p:pic>
      </p:grpSp>
      <p:grpSp>
        <p:nvGrpSpPr>
          <p:cNvPr id="21" name="Agrupar 20">
            <a:extLst>
              <a:ext uri="{FF2B5EF4-FFF2-40B4-BE49-F238E27FC236}">
                <a16:creationId xmlns:a16="http://schemas.microsoft.com/office/drawing/2014/main" id="{EB95CAA0-CEEE-D419-6699-0894338DC5E8}"/>
              </a:ext>
            </a:extLst>
          </p:cNvPr>
          <p:cNvGrpSpPr/>
          <p:nvPr/>
        </p:nvGrpSpPr>
        <p:grpSpPr>
          <a:xfrm>
            <a:off x="6258450" y="3524893"/>
            <a:ext cx="2864421" cy="2864421"/>
            <a:chOff x="4230883" y="4565208"/>
            <a:chExt cx="2760836" cy="2760836"/>
          </a:xfrm>
        </p:grpSpPr>
        <p:sp>
          <p:nvSpPr>
            <p:cNvPr id="23" name="Elipse 22">
              <a:extLst>
                <a:ext uri="{FF2B5EF4-FFF2-40B4-BE49-F238E27FC236}">
                  <a16:creationId xmlns:a16="http://schemas.microsoft.com/office/drawing/2014/main" id="{1DF36D1B-64CF-DE2F-0149-F97FE149B8CC}"/>
                </a:ext>
              </a:extLst>
            </p:cNvPr>
            <p:cNvSpPr/>
            <p:nvPr/>
          </p:nvSpPr>
          <p:spPr>
            <a:xfrm>
              <a:off x="4230883" y="4565208"/>
              <a:ext cx="2760836" cy="2760836"/>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7A2A1FC2-E8BF-AA7E-3AA4-B3D9904D147E}"/>
                </a:ext>
              </a:extLst>
            </p:cNvPr>
            <p:cNvPicPr>
              <a:picLocks noChangeAspect="1"/>
            </p:cNvPicPr>
            <p:nvPr/>
          </p:nvPicPr>
          <p:blipFill>
            <a:blip r:embed="rId9">
              <a:lum bright="70000" contrast="-70000"/>
            </a:blip>
            <a:stretch>
              <a:fillRect/>
            </a:stretch>
          </p:blipFill>
          <p:spPr>
            <a:xfrm>
              <a:off x="4960205" y="5294530"/>
              <a:ext cx="1302192" cy="1302192"/>
            </a:xfrm>
            <a:prstGeom prst="rect">
              <a:avLst/>
            </a:prstGeom>
          </p:spPr>
        </p:pic>
      </p:grpSp>
    </p:spTree>
    <p:extLst>
      <p:ext uri="{BB962C8B-B14F-4D97-AF65-F5344CB8AC3E}">
        <p14:creationId xmlns:p14="http://schemas.microsoft.com/office/powerpoint/2010/main" val="2970691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80B19-73F6-F71D-EA46-02583570318D}"/>
            </a:ext>
          </a:extLst>
        </p:cNvPr>
        <p:cNvGrpSpPr/>
        <p:nvPr/>
      </p:nvGrpSpPr>
      <p:grpSpPr>
        <a:xfrm>
          <a:off x="0" y="0"/>
          <a:ext cx="0" cy="0"/>
          <a:chOff x="0" y="0"/>
          <a:chExt cx="0" cy="0"/>
        </a:xfrm>
      </p:grpSpPr>
      <p:pic>
        <p:nvPicPr>
          <p:cNvPr id="18" name="Imagem 17">
            <a:extLst>
              <a:ext uri="{FF2B5EF4-FFF2-40B4-BE49-F238E27FC236}">
                <a16:creationId xmlns:a16="http://schemas.microsoft.com/office/drawing/2014/main" id="{5DE336EF-4D34-A533-701B-BB3BDBA971CE}"/>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3" name="Retângulo 2">
            <a:extLst>
              <a:ext uri="{FF2B5EF4-FFF2-40B4-BE49-F238E27FC236}">
                <a16:creationId xmlns:a16="http://schemas.microsoft.com/office/drawing/2014/main" id="{470F11C6-21C7-34B6-9DB7-E0A8FB30502F}"/>
              </a:ext>
            </a:extLst>
          </p:cNvPr>
          <p:cNvSpPr/>
          <p:nvPr/>
        </p:nvSpPr>
        <p:spPr>
          <a:xfrm>
            <a:off x="0" y="0"/>
            <a:ext cx="12192000" cy="6858000"/>
          </a:xfrm>
          <a:prstGeom prst="rect">
            <a:avLst/>
          </a:prstGeom>
          <a:gradFill flip="none" rotWithShape="1">
            <a:gsLst>
              <a:gs pos="35000">
                <a:srgbClr val="0A1B37"/>
              </a:gs>
              <a:gs pos="100000">
                <a:srgbClr val="0A1B37">
                  <a:alpha val="51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FC435951-5F06-EE99-5140-718A04C79EB2}"/>
              </a:ext>
            </a:extLst>
          </p:cNvPr>
          <p:cNvSpPr txBox="1"/>
          <p:nvPr/>
        </p:nvSpPr>
        <p:spPr>
          <a:xfrm>
            <a:off x="1075203" y="5082542"/>
            <a:ext cx="3374877" cy="723898"/>
          </a:xfrm>
          <a:prstGeom prst="rect">
            <a:avLst/>
          </a:prstGeom>
        </p:spPr>
        <p:txBody>
          <a:bodyPr vert="horz" lIns="91440" tIns="45720" rIns="91440" bIns="45720" rtlCol="0">
            <a:normAutofit/>
          </a:bodyPr>
          <a:lstStyle/>
          <a:p>
            <a:pPr>
              <a:lnSpc>
                <a:spcPct val="90000"/>
              </a:lnSpc>
              <a:spcBef>
                <a:spcPts val="1000"/>
              </a:spcBef>
              <a:spcAft>
                <a:spcPts val="600"/>
              </a:spcAft>
            </a:pPr>
            <a:r>
              <a:rPr lang="pt-BR" sz="2400" dirty="0">
                <a:solidFill>
                  <a:schemeClr val="bg1"/>
                </a:solidFill>
              </a:rPr>
              <a:t>Apoios e próximos passos</a:t>
            </a:r>
            <a:endParaRPr lang="pt-BR" sz="2400" kern="1200" dirty="0">
              <a:solidFill>
                <a:schemeClr val="bg1"/>
              </a:solidFill>
              <a:latin typeface="+mn-lt"/>
              <a:ea typeface="+mn-ea"/>
              <a:cs typeface="+mn-cs"/>
            </a:endParaRPr>
          </a:p>
        </p:txBody>
      </p:sp>
      <p:grpSp>
        <p:nvGrpSpPr>
          <p:cNvPr id="15" name="Agrupar 14">
            <a:extLst>
              <a:ext uri="{FF2B5EF4-FFF2-40B4-BE49-F238E27FC236}">
                <a16:creationId xmlns:a16="http://schemas.microsoft.com/office/drawing/2014/main" id="{05057040-FD82-BF01-0FBF-719453C5E1E5}"/>
              </a:ext>
            </a:extLst>
          </p:cNvPr>
          <p:cNvGrpSpPr/>
          <p:nvPr/>
        </p:nvGrpSpPr>
        <p:grpSpPr>
          <a:xfrm>
            <a:off x="12548388" y="-529265"/>
            <a:ext cx="2760836" cy="2760836"/>
            <a:chOff x="6380922" y="625683"/>
            <a:chExt cx="1878495" cy="1878495"/>
          </a:xfrm>
        </p:grpSpPr>
        <p:sp>
          <p:nvSpPr>
            <p:cNvPr id="14" name="Elipse 13">
              <a:extLst>
                <a:ext uri="{FF2B5EF4-FFF2-40B4-BE49-F238E27FC236}">
                  <a16:creationId xmlns:a16="http://schemas.microsoft.com/office/drawing/2014/main" id="{C0471801-8763-814C-3726-58CA50CC28C1}"/>
                </a:ext>
              </a:extLst>
            </p:cNvPr>
            <p:cNvSpPr/>
            <p:nvPr/>
          </p:nvSpPr>
          <p:spPr>
            <a:xfrm>
              <a:off x="6380922" y="625683"/>
              <a:ext cx="1878495" cy="1878495"/>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F1CAA0E7-6AEF-8567-CB59-38DB7DE72DFF}"/>
                </a:ext>
              </a:extLst>
            </p:cNvPr>
            <p:cNvPicPr>
              <a:picLocks noChangeAspect="1"/>
            </p:cNvPicPr>
            <p:nvPr/>
          </p:nvPicPr>
          <p:blipFill>
            <a:blip r:embed="rId3">
              <a:lum bright="70000" contrast="-70000"/>
            </a:blip>
            <a:stretch>
              <a:fillRect/>
            </a:stretch>
          </p:blipFill>
          <p:spPr>
            <a:xfrm>
              <a:off x="6730156" y="1048128"/>
              <a:ext cx="1033604" cy="1033604"/>
            </a:xfrm>
            <a:prstGeom prst="rect">
              <a:avLst/>
            </a:prstGeom>
            <a:noFill/>
          </p:spPr>
        </p:pic>
      </p:grpSp>
      <p:grpSp>
        <p:nvGrpSpPr>
          <p:cNvPr id="20" name="Agrupar 19">
            <a:extLst>
              <a:ext uri="{FF2B5EF4-FFF2-40B4-BE49-F238E27FC236}">
                <a16:creationId xmlns:a16="http://schemas.microsoft.com/office/drawing/2014/main" id="{9066834E-4291-C817-C02C-609FE19D02C6}"/>
              </a:ext>
            </a:extLst>
          </p:cNvPr>
          <p:cNvGrpSpPr/>
          <p:nvPr/>
        </p:nvGrpSpPr>
        <p:grpSpPr>
          <a:xfrm>
            <a:off x="4217505" y="-2055033"/>
            <a:ext cx="1878495" cy="1878495"/>
            <a:chOff x="6421259" y="3129851"/>
            <a:chExt cx="1878495" cy="1878495"/>
          </a:xfrm>
        </p:grpSpPr>
        <p:sp>
          <p:nvSpPr>
            <p:cNvPr id="17" name="Elipse 16">
              <a:extLst>
                <a:ext uri="{FF2B5EF4-FFF2-40B4-BE49-F238E27FC236}">
                  <a16:creationId xmlns:a16="http://schemas.microsoft.com/office/drawing/2014/main" id="{A5D6C4B2-ECDE-1F99-FE02-283B05A7E82B}"/>
                </a:ext>
              </a:extLst>
            </p:cNvPr>
            <p:cNvSpPr/>
            <p:nvPr/>
          </p:nvSpPr>
          <p:spPr>
            <a:xfrm>
              <a:off x="6421259" y="3129851"/>
              <a:ext cx="1878495" cy="1878495"/>
            </a:xfrm>
            <a:prstGeom prst="ellipse">
              <a:avLst/>
            </a:prstGeom>
            <a:solidFill>
              <a:srgbClr val="00B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a:extLst>
                <a:ext uri="{FF2B5EF4-FFF2-40B4-BE49-F238E27FC236}">
                  <a16:creationId xmlns:a16="http://schemas.microsoft.com/office/drawing/2014/main" id="{AF022DF9-C11D-2533-B411-AD295DB59550}"/>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1379" y="3585197"/>
              <a:ext cx="1117579" cy="9154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Agrupar 25">
            <a:extLst>
              <a:ext uri="{FF2B5EF4-FFF2-40B4-BE49-F238E27FC236}">
                <a16:creationId xmlns:a16="http://schemas.microsoft.com/office/drawing/2014/main" id="{03077948-E121-CC13-8DB2-FBC99D4DCB72}"/>
              </a:ext>
            </a:extLst>
          </p:cNvPr>
          <p:cNvGrpSpPr/>
          <p:nvPr/>
        </p:nvGrpSpPr>
        <p:grpSpPr>
          <a:xfrm>
            <a:off x="10160293" y="7034538"/>
            <a:ext cx="2388095" cy="2388095"/>
            <a:chOff x="8974176" y="4069098"/>
            <a:chExt cx="1878495" cy="1878495"/>
          </a:xfrm>
        </p:grpSpPr>
        <p:sp>
          <p:nvSpPr>
            <p:cNvPr id="22" name="Elipse 21">
              <a:extLst>
                <a:ext uri="{FF2B5EF4-FFF2-40B4-BE49-F238E27FC236}">
                  <a16:creationId xmlns:a16="http://schemas.microsoft.com/office/drawing/2014/main" id="{56D8CD1B-5DF6-6905-A1EF-89AD7C7DA9A5}"/>
                </a:ext>
              </a:extLst>
            </p:cNvPr>
            <p:cNvSpPr/>
            <p:nvPr/>
          </p:nvSpPr>
          <p:spPr>
            <a:xfrm>
              <a:off x="8974176" y="4069098"/>
              <a:ext cx="1878495" cy="1878495"/>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819B8CB8-6C68-7179-F441-7622643D9893}"/>
                </a:ext>
              </a:extLst>
            </p:cNvPr>
            <p:cNvPicPr>
              <a:picLocks noChangeAspect="1"/>
            </p:cNvPicPr>
            <p:nvPr/>
          </p:nvPicPr>
          <p:blipFill>
            <a:blip r:embed="rId5">
              <a:lum bright="70000" contrast="-70000"/>
            </a:blip>
            <a:stretch>
              <a:fillRect/>
            </a:stretch>
          </p:blipFill>
          <p:spPr>
            <a:xfrm>
              <a:off x="9403783" y="4500620"/>
              <a:ext cx="1015449" cy="1015449"/>
            </a:xfrm>
            <a:prstGeom prst="rect">
              <a:avLst/>
            </a:prstGeom>
          </p:spPr>
        </p:pic>
      </p:grpSp>
      <p:sp>
        <p:nvSpPr>
          <p:cNvPr id="4" name="CaixaDeTexto 3">
            <a:extLst>
              <a:ext uri="{FF2B5EF4-FFF2-40B4-BE49-F238E27FC236}">
                <a16:creationId xmlns:a16="http://schemas.microsoft.com/office/drawing/2014/main" id="{C14BF89A-3DB8-888D-B278-8D6722138445}"/>
              </a:ext>
            </a:extLst>
          </p:cNvPr>
          <p:cNvSpPr txBox="1"/>
          <p:nvPr/>
        </p:nvSpPr>
        <p:spPr>
          <a:xfrm>
            <a:off x="1065809" y="2231571"/>
            <a:ext cx="4023360" cy="20949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solidFill>
                  <a:schemeClr val="bg1"/>
                </a:solidFill>
                <a:latin typeface="+mj-lt"/>
                <a:ea typeface="+mj-ea"/>
                <a:cs typeface="+mj-cs"/>
              </a:rPr>
              <a:t>Plataforma de </a:t>
            </a:r>
            <a:r>
              <a:rPr lang="en-US" sz="4800" dirty="0" err="1">
                <a:solidFill>
                  <a:schemeClr val="bg1"/>
                </a:solidFill>
                <a:latin typeface="+mj-lt"/>
                <a:ea typeface="+mj-ea"/>
                <a:cs typeface="+mj-cs"/>
              </a:rPr>
              <a:t>Informação</a:t>
            </a:r>
            <a:r>
              <a:rPr lang="en-US" sz="4800" dirty="0">
                <a:solidFill>
                  <a:schemeClr val="bg1"/>
                </a:solidFill>
                <a:latin typeface="+mj-lt"/>
                <a:ea typeface="+mj-ea"/>
                <a:cs typeface="+mj-cs"/>
              </a:rPr>
              <a:t> e </a:t>
            </a:r>
            <a:r>
              <a:rPr lang="pt-BR" sz="4800" dirty="0">
                <a:solidFill>
                  <a:schemeClr val="bg1"/>
                </a:solidFill>
                <a:latin typeface="+mj-lt"/>
                <a:ea typeface="+mj-ea"/>
                <a:cs typeface="+mj-cs"/>
              </a:rPr>
              <a:t>Reclamações</a:t>
            </a:r>
          </a:p>
        </p:txBody>
      </p:sp>
      <p:grpSp>
        <p:nvGrpSpPr>
          <p:cNvPr id="5" name="Agrupar 4">
            <a:extLst>
              <a:ext uri="{FF2B5EF4-FFF2-40B4-BE49-F238E27FC236}">
                <a16:creationId xmlns:a16="http://schemas.microsoft.com/office/drawing/2014/main" id="{0561E68D-6233-1AB6-7CEF-0695A09A57E8}"/>
              </a:ext>
            </a:extLst>
          </p:cNvPr>
          <p:cNvGrpSpPr/>
          <p:nvPr/>
        </p:nvGrpSpPr>
        <p:grpSpPr>
          <a:xfrm>
            <a:off x="12325413" y="-1909684"/>
            <a:ext cx="2760836" cy="2760836"/>
            <a:chOff x="8534400" y="809858"/>
            <a:chExt cx="2760836" cy="2760836"/>
          </a:xfrm>
        </p:grpSpPr>
        <p:sp>
          <p:nvSpPr>
            <p:cNvPr id="6" name="Elipse 5">
              <a:extLst>
                <a:ext uri="{FF2B5EF4-FFF2-40B4-BE49-F238E27FC236}">
                  <a16:creationId xmlns:a16="http://schemas.microsoft.com/office/drawing/2014/main" id="{52CC9863-1C00-0CA0-40F5-92BA30C062CD}"/>
                </a:ext>
              </a:extLst>
            </p:cNvPr>
            <p:cNvSpPr/>
            <p:nvPr/>
          </p:nvSpPr>
          <p:spPr>
            <a:xfrm>
              <a:off x="8534400" y="809858"/>
              <a:ext cx="2760836" cy="2760836"/>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126BCD2C-7334-D37E-0BDC-81D261EBDAF8}"/>
                </a:ext>
              </a:extLst>
            </p:cNvPr>
            <p:cNvPicPr>
              <a:picLocks noChangeAspect="1"/>
            </p:cNvPicPr>
            <p:nvPr/>
          </p:nvPicPr>
          <p:blipFill>
            <a:blip r:embed="rId6">
              <a:lum bright="70000" contrast="-70000"/>
            </a:blip>
            <a:stretch>
              <a:fillRect/>
            </a:stretch>
          </p:blipFill>
          <p:spPr>
            <a:xfrm>
              <a:off x="9084238" y="1476158"/>
              <a:ext cx="1661160" cy="1661160"/>
            </a:xfrm>
            <a:prstGeom prst="rect">
              <a:avLst/>
            </a:prstGeom>
          </p:spPr>
        </p:pic>
      </p:grpSp>
      <p:grpSp>
        <p:nvGrpSpPr>
          <p:cNvPr id="8" name="Agrupar 7">
            <a:extLst>
              <a:ext uri="{FF2B5EF4-FFF2-40B4-BE49-F238E27FC236}">
                <a16:creationId xmlns:a16="http://schemas.microsoft.com/office/drawing/2014/main" id="{79F406F3-2DF0-B9EF-721F-1A2151977479}"/>
              </a:ext>
            </a:extLst>
          </p:cNvPr>
          <p:cNvGrpSpPr/>
          <p:nvPr/>
        </p:nvGrpSpPr>
        <p:grpSpPr>
          <a:xfrm>
            <a:off x="12611076" y="3429000"/>
            <a:ext cx="2009499" cy="2009499"/>
            <a:chOff x="8639743" y="3852767"/>
            <a:chExt cx="2388095" cy="2388095"/>
          </a:xfrm>
        </p:grpSpPr>
        <p:sp>
          <p:nvSpPr>
            <p:cNvPr id="9" name="Elipse 8">
              <a:extLst>
                <a:ext uri="{FF2B5EF4-FFF2-40B4-BE49-F238E27FC236}">
                  <a16:creationId xmlns:a16="http://schemas.microsoft.com/office/drawing/2014/main" id="{5E62B977-5C3E-156C-D369-6D11C4562DB1}"/>
                </a:ext>
              </a:extLst>
            </p:cNvPr>
            <p:cNvSpPr/>
            <p:nvPr/>
          </p:nvSpPr>
          <p:spPr>
            <a:xfrm>
              <a:off x="8639743" y="3852767"/>
              <a:ext cx="2388095" cy="238809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 name="Imagem 9">
              <a:extLst>
                <a:ext uri="{FF2B5EF4-FFF2-40B4-BE49-F238E27FC236}">
                  <a16:creationId xmlns:a16="http://schemas.microsoft.com/office/drawing/2014/main" id="{A5BF98A0-6971-389F-ECBC-176B9AD84484}"/>
                </a:ext>
              </a:extLst>
            </p:cNvPr>
            <p:cNvPicPr>
              <a:picLocks noChangeAspect="1"/>
            </p:cNvPicPr>
            <p:nvPr/>
          </p:nvPicPr>
          <p:blipFill>
            <a:blip r:embed="rId7">
              <a:lum bright="70000" contrast="-70000"/>
            </a:blip>
            <a:stretch>
              <a:fillRect/>
            </a:stretch>
          </p:blipFill>
          <p:spPr>
            <a:xfrm>
              <a:off x="9305544" y="4632695"/>
              <a:ext cx="995235" cy="995235"/>
            </a:xfrm>
            <a:prstGeom prst="rect">
              <a:avLst/>
            </a:prstGeom>
          </p:spPr>
        </p:pic>
      </p:grpSp>
      <p:grpSp>
        <p:nvGrpSpPr>
          <p:cNvPr id="12" name="Agrupar 11">
            <a:extLst>
              <a:ext uri="{FF2B5EF4-FFF2-40B4-BE49-F238E27FC236}">
                <a16:creationId xmlns:a16="http://schemas.microsoft.com/office/drawing/2014/main" id="{D344AFF1-BF60-BFCF-035D-CBF8CDB0AC58}"/>
              </a:ext>
            </a:extLst>
          </p:cNvPr>
          <p:cNvGrpSpPr/>
          <p:nvPr/>
        </p:nvGrpSpPr>
        <p:grpSpPr>
          <a:xfrm>
            <a:off x="6436120" y="-2010457"/>
            <a:ext cx="1878495" cy="1878495"/>
            <a:chOff x="5833409" y="1121673"/>
            <a:chExt cx="1878495" cy="1878495"/>
          </a:xfrm>
        </p:grpSpPr>
        <p:sp>
          <p:nvSpPr>
            <p:cNvPr id="16" name="Elipse 15">
              <a:extLst>
                <a:ext uri="{FF2B5EF4-FFF2-40B4-BE49-F238E27FC236}">
                  <a16:creationId xmlns:a16="http://schemas.microsoft.com/office/drawing/2014/main" id="{FE64D061-BCD8-42E0-0436-3B5320FC42BF}"/>
                </a:ext>
              </a:extLst>
            </p:cNvPr>
            <p:cNvSpPr/>
            <p:nvPr/>
          </p:nvSpPr>
          <p:spPr>
            <a:xfrm>
              <a:off x="5833409" y="1121673"/>
              <a:ext cx="1878495" cy="1878495"/>
            </a:xfrm>
            <a:prstGeom prst="ellipse">
              <a:avLst/>
            </a:prstGeom>
            <a:solidFill>
              <a:srgbClr val="00B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22B04354-99A8-A0D2-0633-2A974DD5D6AB}"/>
                </a:ext>
              </a:extLst>
            </p:cNvPr>
            <p:cNvPicPr>
              <a:picLocks noChangeAspect="1"/>
            </p:cNvPicPr>
            <p:nvPr/>
          </p:nvPicPr>
          <p:blipFill>
            <a:blip r:embed="rId8">
              <a:lum bright="70000" contrast="-70000"/>
            </a:blip>
            <a:stretch>
              <a:fillRect/>
            </a:stretch>
          </p:blipFill>
          <p:spPr>
            <a:xfrm>
              <a:off x="6318504" y="1622172"/>
              <a:ext cx="935983" cy="935983"/>
            </a:xfrm>
            <a:prstGeom prst="rect">
              <a:avLst/>
            </a:prstGeom>
          </p:spPr>
        </p:pic>
      </p:grpSp>
      <p:grpSp>
        <p:nvGrpSpPr>
          <p:cNvPr id="21" name="Agrupar 20">
            <a:extLst>
              <a:ext uri="{FF2B5EF4-FFF2-40B4-BE49-F238E27FC236}">
                <a16:creationId xmlns:a16="http://schemas.microsoft.com/office/drawing/2014/main" id="{E8C12A79-F7E5-DA44-B4E8-8125F3BD05B6}"/>
              </a:ext>
            </a:extLst>
          </p:cNvPr>
          <p:cNvGrpSpPr/>
          <p:nvPr/>
        </p:nvGrpSpPr>
        <p:grpSpPr>
          <a:xfrm>
            <a:off x="6088544" y="7034538"/>
            <a:ext cx="2864421" cy="2864421"/>
            <a:chOff x="4230883" y="4565208"/>
            <a:chExt cx="2760836" cy="2760836"/>
          </a:xfrm>
        </p:grpSpPr>
        <p:sp>
          <p:nvSpPr>
            <p:cNvPr id="23" name="Elipse 22">
              <a:extLst>
                <a:ext uri="{FF2B5EF4-FFF2-40B4-BE49-F238E27FC236}">
                  <a16:creationId xmlns:a16="http://schemas.microsoft.com/office/drawing/2014/main" id="{B871710B-D6D4-A3BE-7A39-79D71DBF2027}"/>
                </a:ext>
              </a:extLst>
            </p:cNvPr>
            <p:cNvSpPr/>
            <p:nvPr/>
          </p:nvSpPr>
          <p:spPr>
            <a:xfrm>
              <a:off x="4230883" y="4565208"/>
              <a:ext cx="2760836" cy="2760836"/>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0FC5F888-41A5-F69C-01D5-12C06BC65D76}"/>
                </a:ext>
              </a:extLst>
            </p:cNvPr>
            <p:cNvPicPr>
              <a:picLocks noChangeAspect="1"/>
            </p:cNvPicPr>
            <p:nvPr/>
          </p:nvPicPr>
          <p:blipFill>
            <a:blip r:embed="rId9">
              <a:lum bright="70000" contrast="-70000"/>
            </a:blip>
            <a:stretch>
              <a:fillRect/>
            </a:stretch>
          </p:blipFill>
          <p:spPr>
            <a:xfrm>
              <a:off x="4960205" y="5294530"/>
              <a:ext cx="1302192" cy="1302192"/>
            </a:xfrm>
            <a:prstGeom prst="rect">
              <a:avLst/>
            </a:prstGeom>
          </p:spPr>
        </p:pic>
      </p:grpSp>
      <p:grpSp>
        <p:nvGrpSpPr>
          <p:cNvPr id="25" name="Agrupar 24">
            <a:extLst>
              <a:ext uri="{FF2B5EF4-FFF2-40B4-BE49-F238E27FC236}">
                <a16:creationId xmlns:a16="http://schemas.microsoft.com/office/drawing/2014/main" id="{F28B3293-DF19-FF64-6DB8-55519B49B74F}"/>
              </a:ext>
            </a:extLst>
          </p:cNvPr>
          <p:cNvGrpSpPr/>
          <p:nvPr/>
        </p:nvGrpSpPr>
        <p:grpSpPr>
          <a:xfrm>
            <a:off x="5823942" y="771987"/>
            <a:ext cx="1591983" cy="1591983"/>
            <a:chOff x="1572637" y="3642360"/>
            <a:chExt cx="1665135" cy="1665135"/>
          </a:xfrm>
        </p:grpSpPr>
        <p:sp>
          <p:nvSpPr>
            <p:cNvPr id="27" name="Elipse 26">
              <a:extLst>
                <a:ext uri="{FF2B5EF4-FFF2-40B4-BE49-F238E27FC236}">
                  <a16:creationId xmlns:a16="http://schemas.microsoft.com/office/drawing/2014/main" id="{9E57815C-3582-F0D2-19A2-D6059056F05C}"/>
                </a:ext>
              </a:extLst>
            </p:cNvPr>
            <p:cNvSpPr/>
            <p:nvPr/>
          </p:nvSpPr>
          <p:spPr>
            <a:xfrm>
              <a:off x="1572637" y="3642360"/>
              <a:ext cx="1665135" cy="1665135"/>
            </a:xfrm>
            <a:prstGeom prst="ellipse">
              <a:avLst/>
            </a:prstGeom>
            <a:solidFill>
              <a:srgbClr val="0A1B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28" name="CaixaDeTexto 27">
              <a:extLst>
                <a:ext uri="{FF2B5EF4-FFF2-40B4-BE49-F238E27FC236}">
                  <a16:creationId xmlns:a16="http://schemas.microsoft.com/office/drawing/2014/main" id="{453579CC-AFF6-F4C3-1051-618FE0291F76}"/>
                </a:ext>
              </a:extLst>
            </p:cNvPr>
            <p:cNvSpPr txBox="1"/>
            <p:nvPr/>
          </p:nvSpPr>
          <p:spPr>
            <a:xfrm>
              <a:off x="1789972" y="4292000"/>
              <a:ext cx="1356360" cy="400110"/>
            </a:xfrm>
            <a:prstGeom prst="rect">
              <a:avLst/>
            </a:prstGeom>
            <a:noFill/>
          </p:spPr>
          <p:txBody>
            <a:bodyPr wrap="square" rtlCol="0">
              <a:spAutoFit/>
            </a:bodyPr>
            <a:lstStyle/>
            <a:p>
              <a:r>
                <a:rPr lang="pt-BR" sz="2000" b="1" dirty="0">
                  <a:solidFill>
                    <a:schemeClr val="bg1"/>
                  </a:solidFill>
                </a:rPr>
                <a:t>Diretoria</a:t>
              </a:r>
            </a:p>
          </p:txBody>
        </p:sp>
      </p:grpSp>
      <p:grpSp>
        <p:nvGrpSpPr>
          <p:cNvPr id="29" name="Agrupar 28">
            <a:extLst>
              <a:ext uri="{FF2B5EF4-FFF2-40B4-BE49-F238E27FC236}">
                <a16:creationId xmlns:a16="http://schemas.microsoft.com/office/drawing/2014/main" id="{AAAECA65-BA84-FE3D-1758-742A04AFCAA9}"/>
              </a:ext>
            </a:extLst>
          </p:cNvPr>
          <p:cNvGrpSpPr/>
          <p:nvPr/>
        </p:nvGrpSpPr>
        <p:grpSpPr>
          <a:xfrm>
            <a:off x="7857744" y="319250"/>
            <a:ext cx="2155863" cy="2155863"/>
            <a:chOff x="1542157" y="3642360"/>
            <a:chExt cx="1665135" cy="1665135"/>
          </a:xfrm>
        </p:grpSpPr>
        <p:sp>
          <p:nvSpPr>
            <p:cNvPr id="30" name="Elipse 29">
              <a:extLst>
                <a:ext uri="{FF2B5EF4-FFF2-40B4-BE49-F238E27FC236}">
                  <a16:creationId xmlns:a16="http://schemas.microsoft.com/office/drawing/2014/main" id="{21E21525-2CD4-A735-B282-1AA49386CB0B}"/>
                </a:ext>
              </a:extLst>
            </p:cNvPr>
            <p:cNvSpPr/>
            <p:nvPr/>
          </p:nvSpPr>
          <p:spPr>
            <a:xfrm>
              <a:off x="1542157" y="3642360"/>
              <a:ext cx="1665135" cy="1665135"/>
            </a:xfrm>
            <a:prstGeom prst="ellipse">
              <a:avLst/>
            </a:prstGeom>
            <a:solidFill>
              <a:srgbClr val="5FDE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31" name="CaixaDeTexto 30">
              <a:extLst>
                <a:ext uri="{FF2B5EF4-FFF2-40B4-BE49-F238E27FC236}">
                  <a16:creationId xmlns:a16="http://schemas.microsoft.com/office/drawing/2014/main" id="{DF6ED5CB-33B7-E964-850E-0FC830FA4E86}"/>
                </a:ext>
              </a:extLst>
            </p:cNvPr>
            <p:cNvSpPr txBox="1"/>
            <p:nvPr/>
          </p:nvSpPr>
          <p:spPr>
            <a:xfrm>
              <a:off x="1699024" y="4188746"/>
              <a:ext cx="1356360" cy="641841"/>
            </a:xfrm>
            <a:prstGeom prst="rect">
              <a:avLst/>
            </a:prstGeom>
            <a:noFill/>
          </p:spPr>
          <p:txBody>
            <a:bodyPr wrap="square" rtlCol="0">
              <a:spAutoFit/>
            </a:bodyPr>
            <a:lstStyle/>
            <a:p>
              <a:pPr algn="ctr"/>
              <a:r>
                <a:rPr lang="pt-BR" sz="4800" b="1" dirty="0">
                  <a:solidFill>
                    <a:schemeClr val="bg1"/>
                  </a:solidFill>
                </a:rPr>
                <a:t>Cias</a:t>
              </a:r>
              <a:endParaRPr lang="pt-BR" sz="3200" b="1" dirty="0">
                <a:solidFill>
                  <a:schemeClr val="bg1"/>
                </a:solidFill>
              </a:endParaRPr>
            </a:p>
          </p:txBody>
        </p:sp>
      </p:grpSp>
      <p:grpSp>
        <p:nvGrpSpPr>
          <p:cNvPr id="32" name="Agrupar 31">
            <a:extLst>
              <a:ext uri="{FF2B5EF4-FFF2-40B4-BE49-F238E27FC236}">
                <a16:creationId xmlns:a16="http://schemas.microsoft.com/office/drawing/2014/main" id="{37A2AA95-8CF5-820E-142C-2368A1E91400}"/>
              </a:ext>
            </a:extLst>
          </p:cNvPr>
          <p:cNvGrpSpPr/>
          <p:nvPr/>
        </p:nvGrpSpPr>
        <p:grpSpPr>
          <a:xfrm>
            <a:off x="5685658" y="4501334"/>
            <a:ext cx="1665135" cy="1665135"/>
            <a:chOff x="1557397" y="3642360"/>
            <a:chExt cx="1665135" cy="1665135"/>
          </a:xfrm>
        </p:grpSpPr>
        <p:sp>
          <p:nvSpPr>
            <p:cNvPr id="33" name="Elipse 32">
              <a:extLst>
                <a:ext uri="{FF2B5EF4-FFF2-40B4-BE49-F238E27FC236}">
                  <a16:creationId xmlns:a16="http://schemas.microsoft.com/office/drawing/2014/main" id="{673708EF-EECE-0816-4691-7BDEE436A337}"/>
                </a:ext>
              </a:extLst>
            </p:cNvPr>
            <p:cNvSpPr/>
            <p:nvPr/>
          </p:nvSpPr>
          <p:spPr>
            <a:xfrm>
              <a:off x="1557397" y="3642360"/>
              <a:ext cx="1665135" cy="1665135"/>
            </a:xfrm>
            <a:prstGeom prst="ellipse">
              <a:avLst/>
            </a:prstGeom>
            <a:solidFill>
              <a:srgbClr val="54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34" name="CaixaDeTexto 33">
              <a:extLst>
                <a:ext uri="{FF2B5EF4-FFF2-40B4-BE49-F238E27FC236}">
                  <a16:creationId xmlns:a16="http://schemas.microsoft.com/office/drawing/2014/main" id="{CAE80BB0-DB50-4538-F47B-8E5562D95A27}"/>
                </a:ext>
              </a:extLst>
            </p:cNvPr>
            <p:cNvSpPr txBox="1"/>
            <p:nvPr/>
          </p:nvSpPr>
          <p:spPr>
            <a:xfrm>
              <a:off x="1700583" y="4230168"/>
              <a:ext cx="1356360" cy="523220"/>
            </a:xfrm>
            <a:prstGeom prst="rect">
              <a:avLst/>
            </a:prstGeom>
            <a:noFill/>
          </p:spPr>
          <p:txBody>
            <a:bodyPr wrap="square" rtlCol="0">
              <a:spAutoFit/>
            </a:bodyPr>
            <a:lstStyle/>
            <a:p>
              <a:pPr algn="ctr"/>
              <a:r>
                <a:rPr lang="pt-BR" sz="2800" b="1" dirty="0" err="1">
                  <a:solidFill>
                    <a:schemeClr val="bg1"/>
                  </a:solidFill>
                </a:rPr>
                <a:t>Ascom</a:t>
              </a:r>
              <a:endParaRPr lang="pt-BR" b="1" dirty="0">
                <a:solidFill>
                  <a:schemeClr val="bg1"/>
                </a:solidFill>
              </a:endParaRPr>
            </a:p>
          </p:txBody>
        </p:sp>
      </p:grpSp>
      <p:grpSp>
        <p:nvGrpSpPr>
          <p:cNvPr id="35" name="Agrupar 34">
            <a:extLst>
              <a:ext uri="{FF2B5EF4-FFF2-40B4-BE49-F238E27FC236}">
                <a16:creationId xmlns:a16="http://schemas.microsoft.com/office/drawing/2014/main" id="{C5DBEDA2-5165-5A1D-5586-E03309AF21D5}"/>
              </a:ext>
            </a:extLst>
          </p:cNvPr>
          <p:cNvGrpSpPr/>
          <p:nvPr/>
        </p:nvGrpSpPr>
        <p:grpSpPr>
          <a:xfrm>
            <a:off x="6518226" y="2747479"/>
            <a:ext cx="1393971" cy="1393971"/>
            <a:chOff x="1557397" y="3642360"/>
            <a:chExt cx="1665135" cy="1665135"/>
          </a:xfrm>
        </p:grpSpPr>
        <p:sp>
          <p:nvSpPr>
            <p:cNvPr id="36" name="Elipse 35">
              <a:extLst>
                <a:ext uri="{FF2B5EF4-FFF2-40B4-BE49-F238E27FC236}">
                  <a16:creationId xmlns:a16="http://schemas.microsoft.com/office/drawing/2014/main" id="{445C37BB-AF95-CE49-9DA7-F4F06295656A}"/>
                </a:ext>
              </a:extLst>
            </p:cNvPr>
            <p:cNvSpPr/>
            <p:nvPr/>
          </p:nvSpPr>
          <p:spPr>
            <a:xfrm>
              <a:off x="1557397" y="3642360"/>
              <a:ext cx="1665135" cy="1665135"/>
            </a:xfrm>
            <a:prstGeom prst="ellipse">
              <a:avLst/>
            </a:prstGeom>
            <a:solidFill>
              <a:srgbClr val="A5A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37" name="CaixaDeTexto 36">
              <a:extLst>
                <a:ext uri="{FF2B5EF4-FFF2-40B4-BE49-F238E27FC236}">
                  <a16:creationId xmlns:a16="http://schemas.microsoft.com/office/drawing/2014/main" id="{E425EF81-9EF2-AEC0-9A47-730FF2B37AFD}"/>
                </a:ext>
              </a:extLst>
            </p:cNvPr>
            <p:cNvSpPr txBox="1"/>
            <p:nvPr/>
          </p:nvSpPr>
          <p:spPr>
            <a:xfrm>
              <a:off x="1698531" y="4292001"/>
              <a:ext cx="1356360" cy="404412"/>
            </a:xfrm>
            <a:prstGeom prst="rect">
              <a:avLst/>
            </a:prstGeom>
            <a:noFill/>
          </p:spPr>
          <p:txBody>
            <a:bodyPr wrap="square" rtlCol="0">
              <a:spAutoFit/>
            </a:bodyPr>
            <a:lstStyle/>
            <a:p>
              <a:pPr algn="ctr"/>
              <a:r>
                <a:rPr lang="pt-BR" sz="1600" b="1" dirty="0">
                  <a:solidFill>
                    <a:schemeClr val="bg1"/>
                  </a:solidFill>
                </a:rPr>
                <a:t>Ouvidoria</a:t>
              </a:r>
            </a:p>
          </p:txBody>
        </p:sp>
      </p:grpSp>
      <p:grpSp>
        <p:nvGrpSpPr>
          <p:cNvPr id="38" name="Agrupar 37">
            <a:extLst>
              <a:ext uri="{FF2B5EF4-FFF2-40B4-BE49-F238E27FC236}">
                <a16:creationId xmlns:a16="http://schemas.microsoft.com/office/drawing/2014/main" id="{FBF22F21-B8EC-E3B6-FE7D-370BF33F2688}"/>
              </a:ext>
            </a:extLst>
          </p:cNvPr>
          <p:cNvGrpSpPr/>
          <p:nvPr/>
        </p:nvGrpSpPr>
        <p:grpSpPr>
          <a:xfrm>
            <a:off x="8744580" y="3618910"/>
            <a:ext cx="2901863" cy="2901863"/>
            <a:chOff x="1542157" y="3642360"/>
            <a:chExt cx="1665135" cy="1665135"/>
          </a:xfrm>
        </p:grpSpPr>
        <p:sp>
          <p:nvSpPr>
            <p:cNvPr id="39" name="Elipse 38">
              <a:extLst>
                <a:ext uri="{FF2B5EF4-FFF2-40B4-BE49-F238E27FC236}">
                  <a16:creationId xmlns:a16="http://schemas.microsoft.com/office/drawing/2014/main" id="{67A1A3E2-D5EA-E8EB-C73E-EB78AC96D463}"/>
                </a:ext>
              </a:extLst>
            </p:cNvPr>
            <p:cNvSpPr/>
            <p:nvPr/>
          </p:nvSpPr>
          <p:spPr>
            <a:xfrm>
              <a:off x="1542157" y="3642360"/>
              <a:ext cx="1665135" cy="1665135"/>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2000"/>
            </a:p>
          </p:txBody>
        </p:sp>
        <p:sp>
          <p:nvSpPr>
            <p:cNvPr id="40" name="CaixaDeTexto 39">
              <a:extLst>
                <a:ext uri="{FF2B5EF4-FFF2-40B4-BE49-F238E27FC236}">
                  <a16:creationId xmlns:a16="http://schemas.microsoft.com/office/drawing/2014/main" id="{0E85D6AF-95A4-57F4-650E-37181039A267}"/>
                </a:ext>
              </a:extLst>
            </p:cNvPr>
            <p:cNvSpPr txBox="1"/>
            <p:nvPr/>
          </p:nvSpPr>
          <p:spPr>
            <a:xfrm>
              <a:off x="1696544" y="4130543"/>
              <a:ext cx="1356360" cy="688768"/>
            </a:xfrm>
            <a:prstGeom prst="rect">
              <a:avLst/>
            </a:prstGeom>
            <a:noFill/>
          </p:spPr>
          <p:txBody>
            <a:bodyPr wrap="square" rtlCol="0">
              <a:spAutoFit/>
            </a:bodyPr>
            <a:lstStyle/>
            <a:p>
              <a:pPr algn="ctr"/>
              <a:r>
                <a:rPr lang="pt-BR" sz="3600" b="1" dirty="0">
                  <a:solidFill>
                    <a:schemeClr val="bg1"/>
                  </a:solidFill>
                </a:rPr>
                <a:t>Oficina </a:t>
              </a:r>
            </a:p>
            <a:p>
              <a:pPr algn="ctr"/>
              <a:r>
                <a:rPr lang="pt-BR" sz="3600" b="1" dirty="0">
                  <a:solidFill>
                    <a:schemeClr val="bg1"/>
                  </a:solidFill>
                </a:rPr>
                <a:t>Serpro</a:t>
              </a:r>
              <a:endParaRPr lang="pt-BR" sz="2000" b="1" dirty="0">
                <a:solidFill>
                  <a:schemeClr val="bg1"/>
                </a:solidFill>
              </a:endParaRPr>
            </a:p>
          </p:txBody>
        </p:sp>
      </p:grpSp>
      <p:grpSp>
        <p:nvGrpSpPr>
          <p:cNvPr id="41" name="Agrupar 40">
            <a:extLst>
              <a:ext uri="{FF2B5EF4-FFF2-40B4-BE49-F238E27FC236}">
                <a16:creationId xmlns:a16="http://schemas.microsoft.com/office/drawing/2014/main" id="{83991A32-6653-4632-13E9-CEBC073E1E99}"/>
              </a:ext>
            </a:extLst>
          </p:cNvPr>
          <p:cNvGrpSpPr/>
          <p:nvPr/>
        </p:nvGrpSpPr>
        <p:grpSpPr>
          <a:xfrm>
            <a:off x="9897305" y="1910089"/>
            <a:ext cx="1393971" cy="1393971"/>
            <a:chOff x="1557397" y="3642360"/>
            <a:chExt cx="1665135" cy="1665135"/>
          </a:xfrm>
        </p:grpSpPr>
        <p:sp>
          <p:nvSpPr>
            <p:cNvPr id="42" name="Elipse 41">
              <a:extLst>
                <a:ext uri="{FF2B5EF4-FFF2-40B4-BE49-F238E27FC236}">
                  <a16:creationId xmlns:a16="http://schemas.microsoft.com/office/drawing/2014/main" id="{D5068237-56A8-3F48-6749-8B9F557739E9}"/>
                </a:ext>
              </a:extLst>
            </p:cNvPr>
            <p:cNvSpPr/>
            <p:nvPr/>
          </p:nvSpPr>
          <p:spPr>
            <a:xfrm>
              <a:off x="1557397" y="3642360"/>
              <a:ext cx="1665135" cy="1665135"/>
            </a:xfrm>
            <a:prstGeom prst="ellipse">
              <a:avLst/>
            </a:prstGeom>
            <a:solidFill>
              <a:srgbClr val="1D62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3200"/>
            </a:p>
          </p:txBody>
        </p:sp>
        <p:sp>
          <p:nvSpPr>
            <p:cNvPr id="43" name="CaixaDeTexto 42">
              <a:extLst>
                <a:ext uri="{FF2B5EF4-FFF2-40B4-BE49-F238E27FC236}">
                  <a16:creationId xmlns:a16="http://schemas.microsoft.com/office/drawing/2014/main" id="{2176BB72-83C2-75F8-32B7-23B90D263F2B}"/>
                </a:ext>
              </a:extLst>
            </p:cNvPr>
            <p:cNvSpPr txBox="1"/>
            <p:nvPr/>
          </p:nvSpPr>
          <p:spPr>
            <a:xfrm>
              <a:off x="1711784" y="4204670"/>
              <a:ext cx="1356360" cy="625000"/>
            </a:xfrm>
            <a:prstGeom prst="rect">
              <a:avLst/>
            </a:prstGeom>
            <a:noFill/>
          </p:spPr>
          <p:txBody>
            <a:bodyPr wrap="square" rtlCol="0">
              <a:spAutoFit/>
            </a:bodyPr>
            <a:lstStyle/>
            <a:p>
              <a:pPr algn="ctr"/>
              <a:r>
                <a:rPr lang="pt-BR" sz="2800" b="1" dirty="0">
                  <a:solidFill>
                    <a:schemeClr val="bg1"/>
                  </a:solidFill>
                </a:rPr>
                <a:t>STD</a:t>
              </a:r>
            </a:p>
          </p:txBody>
        </p:sp>
      </p:grpSp>
    </p:spTree>
    <p:extLst>
      <p:ext uri="{BB962C8B-B14F-4D97-AF65-F5344CB8AC3E}">
        <p14:creationId xmlns:p14="http://schemas.microsoft.com/office/powerpoint/2010/main" val="247901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5671313-D150-0BD6-FBF5-EF8C1271FCC0}"/>
              </a:ext>
            </a:extLst>
          </p:cNvPr>
          <p:cNvSpPr txBox="1"/>
          <p:nvPr/>
        </p:nvSpPr>
        <p:spPr>
          <a:xfrm>
            <a:off x="4566824" y="5582075"/>
            <a:ext cx="2784032" cy="646331"/>
          </a:xfrm>
          <a:prstGeom prst="rect">
            <a:avLst/>
          </a:prstGeom>
          <a:noFill/>
        </p:spPr>
        <p:txBody>
          <a:bodyPr wrap="none" rtlCol="0">
            <a:spAutoFit/>
          </a:bodyPr>
          <a:lstStyle/>
          <a:p>
            <a:pPr algn="ctr"/>
            <a:r>
              <a:rPr lang="pt-BR" b="1" dirty="0">
                <a:solidFill>
                  <a:schemeClr val="bg1"/>
                </a:solidFill>
              </a:rPr>
              <a:t>Patricia Semensato Cabral</a:t>
            </a:r>
          </a:p>
          <a:p>
            <a:pPr algn="r"/>
            <a:r>
              <a:rPr lang="pt-BR" dirty="0">
                <a:solidFill>
                  <a:schemeClr val="bg1"/>
                </a:solidFill>
              </a:rPr>
              <a:t>patricia.cabral@anac.gov.br</a:t>
            </a:r>
          </a:p>
        </p:txBody>
      </p:sp>
    </p:spTree>
    <p:extLst>
      <p:ext uri="{BB962C8B-B14F-4D97-AF65-F5344CB8AC3E}">
        <p14:creationId xmlns:p14="http://schemas.microsoft.com/office/powerpoint/2010/main" val="3306574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97118FB3-B3F6-40C4-8861-A888ADD80CE6}"/>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2B0DB6DA-B61A-8A2C-9B50-C92E853B3EF5}"/>
              </a:ext>
            </a:extLst>
          </p:cNvPr>
          <p:cNvSpPr txBox="1">
            <a:spLocks/>
          </p:cNvSpPr>
          <p:nvPr/>
        </p:nvSpPr>
        <p:spPr>
          <a:xfrm>
            <a:off x="869260" y="2530748"/>
            <a:ext cx="3602736" cy="17965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Quão informado o passageiro se sente?</a:t>
            </a:r>
          </a:p>
        </p:txBody>
      </p:sp>
      <p:graphicFrame>
        <p:nvGraphicFramePr>
          <p:cNvPr id="4" name="Espaço Reservado para Conteúdo 5">
            <a:extLst>
              <a:ext uri="{FF2B5EF4-FFF2-40B4-BE49-F238E27FC236}">
                <a16:creationId xmlns:a16="http://schemas.microsoft.com/office/drawing/2014/main" id="{7F1A4112-FAEF-518B-3F70-3B4C74D5401D}"/>
              </a:ext>
            </a:extLst>
          </p:cNvPr>
          <p:cNvGraphicFramePr>
            <a:graphicFrameLocks/>
          </p:cNvGraphicFramePr>
          <p:nvPr>
            <p:extLst>
              <p:ext uri="{D42A27DB-BD31-4B8C-83A1-F6EECF244321}">
                <p14:modId xmlns:p14="http://schemas.microsoft.com/office/powerpoint/2010/main" val="2576931662"/>
              </p:ext>
            </p:extLst>
          </p:nvPr>
        </p:nvGraphicFramePr>
        <p:xfrm>
          <a:off x="5546712" y="672084"/>
          <a:ext cx="6364224" cy="5513832"/>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a:extLst>
              <a:ext uri="{FF2B5EF4-FFF2-40B4-BE49-F238E27FC236}">
                <a16:creationId xmlns:a16="http://schemas.microsoft.com/office/drawing/2014/main" id="{FE7FF24A-3709-58E6-8094-46D4A9EEE20F}"/>
              </a:ext>
            </a:extLst>
          </p:cNvPr>
          <p:cNvSpPr txBox="1"/>
          <p:nvPr/>
        </p:nvSpPr>
        <p:spPr>
          <a:xfrm>
            <a:off x="8839552" y="6320896"/>
            <a:ext cx="3352448" cy="276999"/>
          </a:xfrm>
          <a:prstGeom prst="rect">
            <a:avLst/>
          </a:prstGeom>
          <a:noFill/>
        </p:spPr>
        <p:txBody>
          <a:bodyPr wrap="square" rtlCol="0">
            <a:spAutoFit/>
          </a:bodyPr>
          <a:lstStyle/>
          <a:p>
            <a:r>
              <a:rPr lang="pt-BR" sz="1200" b="0" i="0" dirty="0">
                <a:solidFill>
                  <a:srgbClr val="212121"/>
                </a:solidFill>
                <a:effectLst/>
                <a:latin typeface="wf_segoe-ui_normal"/>
              </a:rPr>
              <a:t>Fonte: 2ª Pesquisa de Opinião Pública da Anac.</a:t>
            </a:r>
            <a:endParaRPr lang="pt-BR" sz="1200" dirty="0"/>
          </a:p>
        </p:txBody>
      </p:sp>
    </p:spTree>
    <p:extLst>
      <p:ext uri="{BB962C8B-B14F-4D97-AF65-F5344CB8AC3E}">
        <p14:creationId xmlns:p14="http://schemas.microsoft.com/office/powerpoint/2010/main" val="1166958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6A64E-A4D5-2450-8AD7-FD3FDDFD5B47}"/>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5BFDC340-F537-D66B-EF69-35406BCAFFBE}"/>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3F4F7529-A3E6-389B-504B-6A35BCE502A5}"/>
              </a:ext>
            </a:extLst>
          </p:cNvPr>
          <p:cNvSpPr txBox="1">
            <a:spLocks/>
          </p:cNvSpPr>
          <p:nvPr/>
        </p:nvSpPr>
        <p:spPr>
          <a:xfrm>
            <a:off x="869260" y="2046183"/>
            <a:ext cx="3602736" cy="276563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A Anac cumpre seu papel de informar sobre direitos e deveres dos passageiros?</a:t>
            </a:r>
          </a:p>
        </p:txBody>
      </p:sp>
      <p:graphicFrame>
        <p:nvGraphicFramePr>
          <p:cNvPr id="4" name="Espaço Reservado para Conteúdo 5">
            <a:extLst>
              <a:ext uri="{FF2B5EF4-FFF2-40B4-BE49-F238E27FC236}">
                <a16:creationId xmlns:a16="http://schemas.microsoft.com/office/drawing/2014/main" id="{C1D38005-E516-AD9F-23FC-397B9D96A002}"/>
              </a:ext>
            </a:extLst>
          </p:cNvPr>
          <p:cNvGraphicFramePr>
            <a:graphicFrameLocks/>
          </p:cNvGraphicFramePr>
          <p:nvPr>
            <p:extLst>
              <p:ext uri="{D42A27DB-BD31-4B8C-83A1-F6EECF244321}">
                <p14:modId xmlns:p14="http://schemas.microsoft.com/office/powerpoint/2010/main" val="891187494"/>
              </p:ext>
            </p:extLst>
          </p:nvPr>
        </p:nvGraphicFramePr>
        <p:xfrm>
          <a:off x="5156381" y="774407"/>
          <a:ext cx="6828790" cy="5513832"/>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a:extLst>
              <a:ext uri="{FF2B5EF4-FFF2-40B4-BE49-F238E27FC236}">
                <a16:creationId xmlns:a16="http://schemas.microsoft.com/office/drawing/2014/main" id="{3118CC41-0971-E8E7-9BC3-18D5D220FA85}"/>
              </a:ext>
            </a:extLst>
          </p:cNvPr>
          <p:cNvSpPr txBox="1"/>
          <p:nvPr/>
        </p:nvSpPr>
        <p:spPr>
          <a:xfrm>
            <a:off x="8349694" y="6288239"/>
            <a:ext cx="3352448" cy="276999"/>
          </a:xfrm>
          <a:prstGeom prst="rect">
            <a:avLst/>
          </a:prstGeom>
          <a:noFill/>
        </p:spPr>
        <p:txBody>
          <a:bodyPr wrap="square" rtlCol="0">
            <a:spAutoFit/>
          </a:bodyPr>
          <a:lstStyle/>
          <a:p>
            <a:pPr algn="r"/>
            <a:r>
              <a:rPr lang="pt-BR" sz="1200" b="0" i="0" dirty="0">
                <a:solidFill>
                  <a:srgbClr val="212121"/>
                </a:solidFill>
                <a:effectLst/>
                <a:latin typeface="wf_segoe-ui_normal"/>
              </a:rPr>
              <a:t>Fonte: 2ª Pesquisa de Opinião Pública da Anac.</a:t>
            </a:r>
            <a:endParaRPr lang="pt-BR" sz="1200" dirty="0"/>
          </a:p>
        </p:txBody>
      </p:sp>
    </p:spTree>
    <p:extLst>
      <p:ext uri="{BB962C8B-B14F-4D97-AF65-F5344CB8AC3E}">
        <p14:creationId xmlns:p14="http://schemas.microsoft.com/office/powerpoint/2010/main" val="1077410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78DAE-3096-12AA-C7B3-5283DE43A1B5}"/>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7467A3C2-60F0-CA59-2F93-104FDC41C8AC}"/>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14129323-9520-A6DC-9F69-6162ACFD889E}"/>
              </a:ext>
            </a:extLst>
          </p:cNvPr>
          <p:cNvSpPr txBox="1">
            <a:spLocks/>
          </p:cNvSpPr>
          <p:nvPr/>
        </p:nvSpPr>
        <p:spPr>
          <a:xfrm>
            <a:off x="869260" y="2046183"/>
            <a:ext cx="3602736" cy="276563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Onde o passageiro busca informações sobre direitos e deveres?</a:t>
            </a:r>
          </a:p>
        </p:txBody>
      </p:sp>
      <p:sp>
        <p:nvSpPr>
          <p:cNvPr id="7" name="CaixaDeTexto 6">
            <a:extLst>
              <a:ext uri="{FF2B5EF4-FFF2-40B4-BE49-F238E27FC236}">
                <a16:creationId xmlns:a16="http://schemas.microsoft.com/office/drawing/2014/main" id="{EB06C7DB-68C6-F9B3-09D4-B96920D001E2}"/>
              </a:ext>
            </a:extLst>
          </p:cNvPr>
          <p:cNvSpPr txBox="1"/>
          <p:nvPr/>
        </p:nvSpPr>
        <p:spPr>
          <a:xfrm>
            <a:off x="8387017" y="6266467"/>
            <a:ext cx="3352448" cy="276999"/>
          </a:xfrm>
          <a:prstGeom prst="rect">
            <a:avLst/>
          </a:prstGeom>
          <a:noFill/>
        </p:spPr>
        <p:txBody>
          <a:bodyPr wrap="square" rtlCol="0">
            <a:spAutoFit/>
          </a:bodyPr>
          <a:lstStyle/>
          <a:p>
            <a:pPr algn="r"/>
            <a:r>
              <a:rPr lang="pt-BR" sz="1200" b="0" i="0" dirty="0">
                <a:solidFill>
                  <a:srgbClr val="212121"/>
                </a:solidFill>
                <a:effectLst/>
                <a:latin typeface="wf_segoe-ui_normal"/>
              </a:rPr>
              <a:t>Fonte: 2ª Pesquisa de Opinião Pública da Anac.</a:t>
            </a:r>
            <a:endParaRPr lang="pt-BR" sz="1200" dirty="0"/>
          </a:p>
        </p:txBody>
      </p:sp>
      <p:graphicFrame>
        <p:nvGraphicFramePr>
          <p:cNvPr id="6" name="Gráfico 5">
            <a:extLst>
              <a:ext uri="{FF2B5EF4-FFF2-40B4-BE49-F238E27FC236}">
                <a16:creationId xmlns:a16="http://schemas.microsoft.com/office/drawing/2014/main" id="{F1C8D3BA-F0BD-2C80-3102-87928CC9FF83}"/>
              </a:ext>
            </a:extLst>
          </p:cNvPr>
          <p:cNvGraphicFramePr/>
          <p:nvPr>
            <p:extLst>
              <p:ext uri="{D42A27DB-BD31-4B8C-83A1-F6EECF244321}">
                <p14:modId xmlns:p14="http://schemas.microsoft.com/office/powerpoint/2010/main" val="1916426837"/>
              </p:ext>
            </p:extLst>
          </p:nvPr>
        </p:nvGraphicFramePr>
        <p:xfrm>
          <a:off x="5583376" y="989044"/>
          <a:ext cx="6341146" cy="47014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4969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36D7-22CE-25F1-5434-BD01091B2699}"/>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A238DE2A-836B-BE92-5A1E-884F55AF4F29}"/>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532910A9-7F19-54E0-129E-66B27271FA5C}"/>
              </a:ext>
            </a:extLst>
          </p:cNvPr>
          <p:cNvSpPr txBox="1">
            <a:spLocks/>
          </p:cNvSpPr>
          <p:nvPr/>
        </p:nvSpPr>
        <p:spPr>
          <a:xfrm>
            <a:off x="869260" y="1956936"/>
            <a:ext cx="3602736" cy="27656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Interferência frequente de outras instituições</a:t>
            </a:r>
          </a:p>
        </p:txBody>
      </p:sp>
      <p:sp>
        <p:nvSpPr>
          <p:cNvPr id="2" name="CaixaDeTexto 1">
            <a:extLst>
              <a:ext uri="{FF2B5EF4-FFF2-40B4-BE49-F238E27FC236}">
                <a16:creationId xmlns:a16="http://schemas.microsoft.com/office/drawing/2014/main" id="{90A0C805-D2AA-2B54-285A-4EC8BD584FAB}"/>
              </a:ext>
            </a:extLst>
          </p:cNvPr>
          <p:cNvSpPr txBox="1"/>
          <p:nvPr/>
        </p:nvSpPr>
        <p:spPr>
          <a:xfrm>
            <a:off x="5932714" y="914401"/>
            <a:ext cx="5617029" cy="4975040"/>
          </a:xfrm>
          <a:prstGeom prst="rect">
            <a:avLst/>
          </a:prstGeom>
        </p:spPr>
        <p:txBody>
          <a:bodyPr vert="horz" lIns="91440" tIns="45720" rIns="91440" bIns="45720" rtlCol="0">
            <a:normAutofit/>
          </a:bodyPr>
          <a:lstStyle/>
          <a:p>
            <a:pPr algn="ctr">
              <a:lnSpc>
                <a:spcPct val="150000"/>
              </a:lnSpc>
              <a:spcBef>
                <a:spcPts val="1000"/>
              </a:spcBef>
              <a:spcAft>
                <a:spcPts val="600"/>
              </a:spcAft>
            </a:pPr>
            <a:r>
              <a:rPr lang="pt-BR" kern="1200" dirty="0">
                <a:solidFill>
                  <a:schemeClr val="tx1"/>
                </a:solidFill>
                <a:latin typeface="+mn-lt"/>
                <a:ea typeface="+mn-ea"/>
                <a:cs typeface="+mn-cs"/>
              </a:rPr>
              <a:t>Liminar determinando à Anac:</a:t>
            </a:r>
          </a:p>
          <a:p>
            <a:pPr algn="just">
              <a:lnSpc>
                <a:spcPct val="150000"/>
              </a:lnSpc>
              <a:spcBef>
                <a:spcPts val="1000"/>
              </a:spcBef>
              <a:spcAft>
                <a:spcPts val="600"/>
              </a:spcAft>
            </a:pPr>
            <a:r>
              <a:rPr lang="pt-BR" kern="1200" dirty="0">
                <a:solidFill>
                  <a:schemeClr val="tx1"/>
                </a:solidFill>
                <a:latin typeface="+mn-lt"/>
                <a:ea typeface="+mn-ea"/>
                <a:cs typeface="+mn-cs"/>
              </a:rPr>
              <a:t>Levantamento de todos os aeroportos com fluxo anual superior a 100 mil passageiros que não possuem </a:t>
            </a:r>
            <a:r>
              <a:rPr lang="pt-BR" b="1" kern="1200" dirty="0">
                <a:solidFill>
                  <a:schemeClr val="tx1"/>
                </a:solidFill>
                <a:latin typeface="+mn-lt"/>
                <a:ea typeface="+mn-ea"/>
                <a:cs typeface="+mn-cs"/>
              </a:rPr>
              <a:t>passarela telescópica ou </a:t>
            </a:r>
            <a:r>
              <a:rPr lang="pt-BR" b="1" i="1" kern="1200" dirty="0">
                <a:solidFill>
                  <a:schemeClr val="tx1"/>
                </a:solidFill>
                <a:latin typeface="+mn-lt"/>
                <a:ea typeface="+mn-ea"/>
                <a:cs typeface="+mn-cs"/>
              </a:rPr>
              <a:t>ambulift</a:t>
            </a:r>
            <a:r>
              <a:rPr lang="pt-BR" b="1" kern="1200" dirty="0">
                <a:solidFill>
                  <a:schemeClr val="tx1"/>
                </a:solidFill>
                <a:latin typeface="+mn-lt"/>
                <a:ea typeface="+mn-ea"/>
                <a:cs typeface="+mn-cs"/>
              </a:rPr>
              <a:t> </a:t>
            </a:r>
            <a:r>
              <a:rPr lang="pt-BR" kern="1200" dirty="0">
                <a:solidFill>
                  <a:schemeClr val="tx1"/>
                </a:solidFill>
                <a:latin typeface="+mn-lt"/>
                <a:ea typeface="+mn-ea"/>
                <a:cs typeface="+mn-cs"/>
              </a:rPr>
              <a:t>e adote </a:t>
            </a:r>
            <a:r>
              <a:rPr lang="pt-BR" b="1" kern="1200" dirty="0">
                <a:solidFill>
                  <a:schemeClr val="tx1"/>
                </a:solidFill>
                <a:latin typeface="+mn-lt"/>
                <a:ea typeface="+mn-ea"/>
                <a:cs typeface="+mn-cs"/>
              </a:rPr>
              <a:t>providências para exigi-los</a:t>
            </a:r>
            <a:r>
              <a:rPr lang="pt-BR" kern="1200" dirty="0">
                <a:solidFill>
                  <a:schemeClr val="tx1"/>
                </a:solidFill>
                <a:latin typeface="+mn-lt"/>
                <a:ea typeface="+mn-ea"/>
                <a:cs typeface="+mn-cs"/>
              </a:rPr>
              <a:t> dos respectivos operadores aeroportuários.</a:t>
            </a:r>
          </a:p>
          <a:p>
            <a:pPr algn="just">
              <a:lnSpc>
                <a:spcPct val="150000"/>
              </a:lnSpc>
              <a:spcBef>
                <a:spcPts val="1000"/>
              </a:spcBef>
              <a:spcAft>
                <a:spcPts val="600"/>
              </a:spcAft>
            </a:pPr>
            <a:endParaRPr lang="pt-BR" dirty="0"/>
          </a:p>
          <a:p>
            <a:pPr algn="just">
              <a:lnSpc>
                <a:spcPct val="150000"/>
              </a:lnSpc>
              <a:spcBef>
                <a:spcPts val="1000"/>
              </a:spcBef>
              <a:spcAft>
                <a:spcPts val="600"/>
              </a:spcAft>
            </a:pPr>
            <a:r>
              <a:rPr lang="pt-BR" dirty="0"/>
              <a:t>Apresentação de cronograma </a:t>
            </a:r>
            <a:r>
              <a:rPr lang="pt-BR" b="1" dirty="0"/>
              <a:t>para fiscalização anual desses aeroportos</a:t>
            </a:r>
            <a:r>
              <a:rPr lang="pt-BR" dirty="0"/>
              <a:t>, contemplando itens como mobiliários, banheiros, sinalização tátil e visual, assentos, terminais de autoatendimento, </a:t>
            </a:r>
            <a:r>
              <a:rPr lang="pt-BR" b="1" dirty="0"/>
              <a:t>inclusive com relação a normas ABNT</a:t>
            </a:r>
            <a:r>
              <a:rPr lang="pt-BR" dirty="0"/>
              <a:t>.</a:t>
            </a:r>
            <a:endParaRPr lang="pt-BR" kern="1200" dirty="0">
              <a:solidFill>
                <a:schemeClr val="tx1"/>
              </a:solidFill>
              <a:latin typeface="+mn-lt"/>
              <a:ea typeface="+mn-ea"/>
              <a:cs typeface="+mn-cs"/>
            </a:endParaRPr>
          </a:p>
          <a:p>
            <a:pPr>
              <a:lnSpc>
                <a:spcPct val="150000"/>
              </a:lnSpc>
              <a:spcBef>
                <a:spcPts val="1000"/>
              </a:spcBef>
            </a:pPr>
            <a:endParaRPr lang="pt-BR" kern="1200" dirty="0">
              <a:solidFill>
                <a:schemeClr val="tx1"/>
              </a:solidFill>
              <a:latin typeface="+mn-lt"/>
              <a:ea typeface="+mn-ea"/>
              <a:cs typeface="+mn-cs"/>
            </a:endParaRPr>
          </a:p>
        </p:txBody>
      </p:sp>
      <p:sp>
        <p:nvSpPr>
          <p:cNvPr id="4" name="CaixaDeTexto 3">
            <a:extLst>
              <a:ext uri="{FF2B5EF4-FFF2-40B4-BE49-F238E27FC236}">
                <a16:creationId xmlns:a16="http://schemas.microsoft.com/office/drawing/2014/main" id="{E2DB7783-6D99-03F9-8810-6BE579E6337F}"/>
              </a:ext>
            </a:extLst>
          </p:cNvPr>
          <p:cNvSpPr txBox="1"/>
          <p:nvPr/>
        </p:nvSpPr>
        <p:spPr>
          <a:xfrm>
            <a:off x="6342598" y="6124281"/>
            <a:ext cx="5207145" cy="407147"/>
          </a:xfrm>
          <a:prstGeom prst="rect">
            <a:avLst/>
          </a:prstGeom>
        </p:spPr>
        <p:txBody>
          <a:bodyPr vert="horz" lIns="91440" tIns="45720" rIns="91440" bIns="45720" rtlCol="0">
            <a:normAutofit/>
          </a:bodyPr>
          <a:lstStyle/>
          <a:p>
            <a:pPr algn="r">
              <a:lnSpc>
                <a:spcPct val="90000"/>
              </a:lnSpc>
              <a:spcBef>
                <a:spcPts val="1000"/>
              </a:spcBef>
              <a:spcAft>
                <a:spcPts val="600"/>
              </a:spcAft>
            </a:pPr>
            <a:r>
              <a:rPr lang="en-US" sz="1200" kern="1200" dirty="0">
                <a:solidFill>
                  <a:schemeClr val="tx1"/>
                </a:solidFill>
                <a:latin typeface="+mn-lt"/>
                <a:ea typeface="+mn-ea"/>
                <a:cs typeface="+mn-cs"/>
              </a:rPr>
              <a:t>ACP nº 1007340- 62.2022.4.01.3000</a:t>
            </a:r>
          </a:p>
        </p:txBody>
      </p:sp>
    </p:spTree>
    <p:extLst>
      <p:ext uri="{BB962C8B-B14F-4D97-AF65-F5344CB8AC3E}">
        <p14:creationId xmlns:p14="http://schemas.microsoft.com/office/powerpoint/2010/main" val="3650750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BAADF-50B8-6124-5D80-0650940DB39D}"/>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CA3ADB8D-C7E4-AE30-FA75-F6CB2F5EC97A}"/>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F1CF3BBE-8634-F8C3-A5BA-39DD62535984}"/>
              </a:ext>
            </a:extLst>
          </p:cNvPr>
          <p:cNvSpPr txBox="1">
            <a:spLocks/>
          </p:cNvSpPr>
          <p:nvPr/>
        </p:nvSpPr>
        <p:spPr>
          <a:xfrm>
            <a:off x="869260" y="1956936"/>
            <a:ext cx="3602736" cy="27656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Interferência frequente de outras instituições</a:t>
            </a:r>
          </a:p>
        </p:txBody>
      </p:sp>
      <p:sp>
        <p:nvSpPr>
          <p:cNvPr id="5" name="CaixaDeTexto 4">
            <a:extLst>
              <a:ext uri="{FF2B5EF4-FFF2-40B4-BE49-F238E27FC236}">
                <a16:creationId xmlns:a16="http://schemas.microsoft.com/office/drawing/2014/main" id="{6CA8B8DC-C2E5-9CC5-6665-A62E1865C774}"/>
              </a:ext>
            </a:extLst>
          </p:cNvPr>
          <p:cNvSpPr txBox="1"/>
          <p:nvPr/>
        </p:nvSpPr>
        <p:spPr>
          <a:xfrm>
            <a:off x="6620957" y="2375342"/>
            <a:ext cx="4175232" cy="2539558"/>
          </a:xfrm>
          <a:prstGeom prst="rect">
            <a:avLst/>
          </a:prstGeom>
        </p:spPr>
        <p:txBody>
          <a:bodyPr vert="horz" lIns="91440" tIns="45720" rIns="91440" bIns="45720" rtlCol="0">
            <a:normAutofit/>
          </a:bodyPr>
          <a:lstStyle/>
          <a:p>
            <a:pPr algn="just">
              <a:lnSpc>
                <a:spcPct val="150000"/>
              </a:lnSpc>
              <a:spcBef>
                <a:spcPts val="1000"/>
              </a:spcBef>
              <a:spcAft>
                <a:spcPts val="600"/>
              </a:spcAft>
            </a:pPr>
            <a:r>
              <a:rPr lang="pt-BR" sz="2000" kern="1200" dirty="0">
                <a:solidFill>
                  <a:schemeClr val="tx1"/>
                </a:solidFill>
                <a:latin typeface="+mn-lt"/>
                <a:ea typeface="+mn-ea"/>
                <a:cs typeface="+mn-cs"/>
              </a:rPr>
              <a:t>Determinação de </a:t>
            </a:r>
            <a:r>
              <a:rPr lang="pt-BR" sz="2000" b="1" kern="1200" dirty="0">
                <a:solidFill>
                  <a:schemeClr val="tx1"/>
                </a:solidFill>
                <a:latin typeface="+mn-lt"/>
                <a:ea typeface="+mn-ea"/>
                <a:cs typeface="+mn-cs"/>
              </a:rPr>
              <a:t>regulamentar a marcação prévia do assento do menor de 16 anos </a:t>
            </a:r>
            <a:r>
              <a:rPr lang="pt-BR" sz="2000" kern="1200" dirty="0">
                <a:solidFill>
                  <a:schemeClr val="tx1"/>
                </a:solidFill>
                <a:latin typeface="+mn-lt"/>
                <a:ea typeface="+mn-ea"/>
                <a:cs typeface="+mn-cs"/>
              </a:rPr>
              <a:t>adjacente ao do seu responsável​ sem custo adicional (Portaria SAS nº 13.065/2023).</a:t>
            </a:r>
          </a:p>
          <a:p>
            <a:pPr algn="just">
              <a:lnSpc>
                <a:spcPct val="150000"/>
              </a:lnSpc>
              <a:spcBef>
                <a:spcPts val="1000"/>
              </a:spcBef>
              <a:spcAft>
                <a:spcPts val="600"/>
              </a:spcAft>
            </a:pPr>
            <a:endParaRPr lang="pt-BR" sz="2000" kern="1200" dirty="0">
              <a:solidFill>
                <a:schemeClr val="tx1"/>
              </a:solidFill>
              <a:latin typeface="+mn-lt"/>
              <a:ea typeface="+mn-ea"/>
              <a:cs typeface="+mn-cs"/>
            </a:endParaRPr>
          </a:p>
        </p:txBody>
      </p:sp>
      <p:sp>
        <p:nvSpPr>
          <p:cNvPr id="7" name="CaixaDeTexto 6">
            <a:extLst>
              <a:ext uri="{FF2B5EF4-FFF2-40B4-BE49-F238E27FC236}">
                <a16:creationId xmlns:a16="http://schemas.microsoft.com/office/drawing/2014/main" id="{17021127-EB6B-B586-A6D4-F135E819B35C}"/>
              </a:ext>
            </a:extLst>
          </p:cNvPr>
          <p:cNvSpPr txBox="1"/>
          <p:nvPr/>
        </p:nvSpPr>
        <p:spPr>
          <a:xfrm>
            <a:off x="5589044" y="5973955"/>
            <a:ext cx="5207145" cy="398542"/>
          </a:xfrm>
          <a:prstGeom prst="rect">
            <a:avLst/>
          </a:prstGeom>
        </p:spPr>
        <p:txBody>
          <a:bodyPr vert="horz" lIns="91440" tIns="45720" rIns="91440" bIns="45720" rtlCol="0">
            <a:normAutofit/>
          </a:bodyPr>
          <a:lstStyle/>
          <a:p>
            <a:pPr algn="r">
              <a:lnSpc>
                <a:spcPct val="90000"/>
              </a:lnSpc>
              <a:spcBef>
                <a:spcPts val="1000"/>
              </a:spcBef>
              <a:spcAft>
                <a:spcPts val="600"/>
              </a:spcAft>
            </a:pPr>
            <a:r>
              <a:rPr lang="en-US" sz="1200" kern="1200" dirty="0">
                <a:solidFill>
                  <a:schemeClr val="tx1"/>
                </a:solidFill>
                <a:latin typeface="+mn-lt"/>
                <a:ea typeface="+mn-ea"/>
                <a:cs typeface="+mn-cs"/>
              </a:rPr>
              <a:t>ACP nº 1026649-38.2019.4.01.3400</a:t>
            </a:r>
          </a:p>
        </p:txBody>
      </p:sp>
    </p:spTree>
    <p:extLst>
      <p:ext uri="{BB962C8B-B14F-4D97-AF65-F5344CB8AC3E}">
        <p14:creationId xmlns:p14="http://schemas.microsoft.com/office/powerpoint/2010/main" val="504550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D856C-E45F-BAB2-FBB1-CE259FEBD39D}"/>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D3CEBB90-A7B8-A21D-92E2-B8DB91C3F0B7}"/>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D24CE28F-BA8D-E0E7-DFC8-450E60C2E2DE}"/>
              </a:ext>
            </a:extLst>
          </p:cNvPr>
          <p:cNvSpPr txBox="1">
            <a:spLocks/>
          </p:cNvSpPr>
          <p:nvPr/>
        </p:nvSpPr>
        <p:spPr>
          <a:xfrm>
            <a:off x="869260" y="1956936"/>
            <a:ext cx="3602736" cy="27656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Interferência frequente de outras instituições</a:t>
            </a:r>
          </a:p>
        </p:txBody>
      </p:sp>
      <p:sp>
        <p:nvSpPr>
          <p:cNvPr id="7" name="CaixaDeTexto 6">
            <a:extLst>
              <a:ext uri="{FF2B5EF4-FFF2-40B4-BE49-F238E27FC236}">
                <a16:creationId xmlns:a16="http://schemas.microsoft.com/office/drawing/2014/main" id="{74BB5A4D-0960-B248-72DD-45BE7224A1A3}"/>
              </a:ext>
            </a:extLst>
          </p:cNvPr>
          <p:cNvSpPr txBox="1"/>
          <p:nvPr/>
        </p:nvSpPr>
        <p:spPr>
          <a:xfrm>
            <a:off x="5512215" y="5806315"/>
            <a:ext cx="5207145" cy="365885"/>
          </a:xfrm>
          <a:prstGeom prst="rect">
            <a:avLst/>
          </a:prstGeom>
        </p:spPr>
        <p:txBody>
          <a:bodyPr vert="horz" lIns="91440" tIns="45720" rIns="91440" bIns="45720" rtlCol="0">
            <a:normAutofit/>
          </a:bodyPr>
          <a:lstStyle/>
          <a:p>
            <a:pPr algn="r">
              <a:lnSpc>
                <a:spcPct val="90000"/>
              </a:lnSpc>
              <a:spcBef>
                <a:spcPts val="1000"/>
              </a:spcBef>
              <a:spcAft>
                <a:spcPts val="600"/>
              </a:spcAft>
            </a:pPr>
            <a:r>
              <a:rPr lang="en-US" sz="1200" kern="1200" dirty="0">
                <a:solidFill>
                  <a:schemeClr val="tx1"/>
                </a:solidFill>
                <a:latin typeface="+mn-lt"/>
                <a:ea typeface="+mn-ea"/>
                <a:cs typeface="+mn-cs"/>
              </a:rPr>
              <a:t>ACP nº 5045589-92.2021.4.04.7000/PR</a:t>
            </a:r>
          </a:p>
        </p:txBody>
      </p:sp>
      <p:sp>
        <p:nvSpPr>
          <p:cNvPr id="2" name="CaixaDeTexto 1">
            <a:extLst>
              <a:ext uri="{FF2B5EF4-FFF2-40B4-BE49-F238E27FC236}">
                <a16:creationId xmlns:a16="http://schemas.microsoft.com/office/drawing/2014/main" id="{1EF4CA06-4ACF-A0BC-C532-1142F595A545}"/>
              </a:ext>
            </a:extLst>
          </p:cNvPr>
          <p:cNvSpPr txBox="1"/>
          <p:nvPr/>
        </p:nvSpPr>
        <p:spPr>
          <a:xfrm>
            <a:off x="6850745" y="2460309"/>
            <a:ext cx="3868615" cy="2107315"/>
          </a:xfrm>
          <a:prstGeom prst="rect">
            <a:avLst/>
          </a:prstGeom>
        </p:spPr>
        <p:txBody>
          <a:bodyPr vert="horz" lIns="91440" tIns="45720" rIns="91440" bIns="45720" rtlCol="0">
            <a:normAutofit/>
          </a:bodyPr>
          <a:lstStyle/>
          <a:p>
            <a:pPr algn="just">
              <a:lnSpc>
                <a:spcPct val="150000"/>
              </a:lnSpc>
              <a:spcBef>
                <a:spcPts val="1000"/>
              </a:spcBef>
              <a:spcAft>
                <a:spcPts val="600"/>
              </a:spcAft>
            </a:pPr>
            <a:r>
              <a:rPr lang="pt-BR" kern="1200" dirty="0">
                <a:solidFill>
                  <a:schemeClr val="tx1"/>
                </a:solidFill>
                <a:latin typeface="+mn-lt"/>
                <a:ea typeface="+mn-ea"/>
                <a:cs typeface="+mn-cs"/>
              </a:rPr>
              <a:t>Determinação de </a:t>
            </a:r>
            <a:r>
              <a:rPr lang="pt-BR" b="1" kern="1200" dirty="0">
                <a:solidFill>
                  <a:schemeClr val="tx1"/>
                </a:solidFill>
                <a:latin typeface="+mn-lt"/>
                <a:ea typeface="+mn-ea"/>
                <a:cs typeface="+mn-cs"/>
              </a:rPr>
              <a:t>autorizar o transporte de coelhos em cabines de aeronaves </a:t>
            </a:r>
            <a:r>
              <a:rPr lang="pt-BR" kern="1200" dirty="0">
                <a:solidFill>
                  <a:schemeClr val="tx1"/>
                </a:solidFill>
                <a:latin typeface="+mn-lt"/>
                <a:ea typeface="+mn-ea"/>
                <a:cs typeface="+mn-cs"/>
              </a:rPr>
              <a:t>(Portaria SAS nº 7.491/2022).</a:t>
            </a:r>
          </a:p>
        </p:txBody>
      </p:sp>
    </p:spTree>
    <p:extLst>
      <p:ext uri="{BB962C8B-B14F-4D97-AF65-F5344CB8AC3E}">
        <p14:creationId xmlns:p14="http://schemas.microsoft.com/office/powerpoint/2010/main" val="4097108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1D6C4-77E7-47F8-80AF-0FD8E67F062C}"/>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605B89BB-70FD-00AA-A72A-9AD48C781D1C}"/>
              </a:ext>
            </a:extLst>
          </p:cNvPr>
          <p:cNvSpPr>
            <a:spLocks noGrp="1" noRot="1" noMove="1" noResize="1" noEditPoints="1" noAdjustHandles="1" noChangeArrowheads="1" noChangeShapeType="1"/>
          </p:cNvSpPr>
          <p:nvPr/>
        </p:nvSpPr>
        <p:spPr>
          <a:xfrm>
            <a:off x="0" y="0"/>
            <a:ext cx="5341257" cy="6858000"/>
          </a:xfrm>
          <a:prstGeom prst="rect">
            <a:avLst/>
          </a:prstGeom>
          <a:solidFill>
            <a:srgbClr val="0A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Título 1">
            <a:extLst>
              <a:ext uri="{FF2B5EF4-FFF2-40B4-BE49-F238E27FC236}">
                <a16:creationId xmlns:a16="http://schemas.microsoft.com/office/drawing/2014/main" id="{A4A87994-1F0D-B4F0-41F7-E13A8172E6D8}"/>
              </a:ext>
            </a:extLst>
          </p:cNvPr>
          <p:cNvSpPr txBox="1">
            <a:spLocks/>
          </p:cNvSpPr>
          <p:nvPr/>
        </p:nvSpPr>
        <p:spPr>
          <a:xfrm>
            <a:off x="869260" y="3081572"/>
            <a:ext cx="3602736" cy="6948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bg1"/>
                </a:solidFill>
              </a:rPr>
              <a:t>Judicialização</a:t>
            </a:r>
          </a:p>
        </p:txBody>
      </p:sp>
      <p:graphicFrame>
        <p:nvGraphicFramePr>
          <p:cNvPr id="4" name="Gráfico 3">
            <a:extLst>
              <a:ext uri="{FF2B5EF4-FFF2-40B4-BE49-F238E27FC236}">
                <a16:creationId xmlns:a16="http://schemas.microsoft.com/office/drawing/2014/main" id="{6E76E54F-19C1-7268-94B8-4C8AE515CF9C}"/>
              </a:ext>
            </a:extLst>
          </p:cNvPr>
          <p:cNvGraphicFramePr/>
          <p:nvPr>
            <p:extLst>
              <p:ext uri="{D42A27DB-BD31-4B8C-83A1-F6EECF244321}">
                <p14:modId xmlns:p14="http://schemas.microsoft.com/office/powerpoint/2010/main" val="539570777"/>
              </p:ext>
            </p:extLst>
          </p:nvPr>
        </p:nvGraphicFramePr>
        <p:xfrm>
          <a:off x="6840325" y="683154"/>
          <a:ext cx="4263103"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2546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 Fina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B4793C72BDC81419274CCE33FD9AABB" ma:contentTypeVersion="15" ma:contentTypeDescription="Crie um novo documento." ma:contentTypeScope="" ma:versionID="71a9308706f7632159819fcc99b7e65c">
  <xsd:schema xmlns:xsd="http://www.w3.org/2001/XMLSchema" xmlns:xs="http://www.w3.org/2001/XMLSchema" xmlns:p="http://schemas.microsoft.com/office/2006/metadata/properties" xmlns:ns3="c4fbe3ee-8997-4b52-aed8-7a4e2cc45bf8" xmlns:ns4="a227f91f-a20a-4a97-86b1-8b2e009e3324" targetNamespace="http://schemas.microsoft.com/office/2006/metadata/properties" ma:root="true" ma:fieldsID="d301c713bb8fa1a1952b3ccc7fd3fdbf" ns3:_="" ns4:_="">
    <xsd:import namespace="c4fbe3ee-8997-4b52-aed8-7a4e2cc45bf8"/>
    <xsd:import namespace="a227f91f-a20a-4a97-86b1-8b2e009e33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be3ee-8997-4b52-aed8-7a4e2cc45bf8"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element name="SharingHintHash" ma:index="10" nillable="true" ma:displayName="Hash de Dica de Compartilhamento"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7f91f-a20a-4a97-86b1-8b2e009e33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227f91f-a20a-4a97-86b1-8b2e009e33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6DD5D6-FB46-465F-B0BF-8740B8636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be3ee-8997-4b52-aed8-7a4e2cc45bf8"/>
    <ds:schemaRef ds:uri="a227f91f-a20a-4a97-86b1-8b2e009e3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B76E48-3AD2-4B88-93A5-0D5FB71E9DF9}">
  <ds:schemaRefs>
    <ds:schemaRef ds:uri="http://purl.org/dc/terms/"/>
    <ds:schemaRef ds:uri="http://purl.org/dc/elements/1.1/"/>
    <ds:schemaRef ds:uri="http://www.w3.org/XML/1998/namespace"/>
    <ds:schemaRef ds:uri="http://purl.org/dc/dcmitype/"/>
    <ds:schemaRef ds:uri="c4fbe3ee-8997-4b52-aed8-7a4e2cc45bf8"/>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a227f91f-a20a-4a97-86b1-8b2e009e3324"/>
  </ds:schemaRefs>
</ds:datastoreItem>
</file>

<file path=customXml/itemProps3.xml><?xml version="1.0" encoding="utf-8"?>
<ds:datastoreItem xmlns:ds="http://schemas.openxmlformats.org/officeDocument/2006/customXml" ds:itemID="{3079D2F7-E659-4114-B184-2E421C048F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3200</TotalTime>
  <Words>671</Words>
  <Application>Microsoft Office PowerPoint</Application>
  <PresentationFormat>Widescreen</PresentationFormat>
  <Paragraphs>76</Paragraphs>
  <Slides>26</Slides>
  <Notes>1</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26</vt:i4>
      </vt:variant>
    </vt:vector>
  </HeadingPairs>
  <TitlesOfParts>
    <vt:vector size="32" baseType="lpstr">
      <vt:lpstr>Arial</vt:lpstr>
      <vt:lpstr>Calibri</vt:lpstr>
      <vt:lpstr>Calibri Light</vt:lpstr>
      <vt:lpstr>wf_segoe-ui_normal</vt:lpstr>
      <vt:lpstr>Tema do Office</vt:lpstr>
      <vt:lpstr>Slides Finais</vt:lpstr>
      <vt:lpstr>Relações de consumo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Vinicius Medeiros de Lima</dc:creator>
  <cp:lastModifiedBy>Patricia Semensato Cabral</cp:lastModifiedBy>
  <cp:revision>31</cp:revision>
  <dcterms:created xsi:type="dcterms:W3CDTF">2023-09-19T12:58:49Z</dcterms:created>
  <dcterms:modified xsi:type="dcterms:W3CDTF">2024-10-09T01:54:32Z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0x010100DB4793C72BDC81419274CCE33FD9AABB</vt:lpwstr>
  </property>
</Properties>
</file>