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ink/ink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7" r:id="rId1"/>
    <p:sldMasterId id="2147483669" r:id="rId2"/>
    <p:sldMasterId id="2147483689" r:id="rId3"/>
  </p:sldMasterIdLst>
  <p:notesMasterIdLst>
    <p:notesMasterId r:id="rId29"/>
  </p:notesMasterIdLst>
  <p:sldIdLst>
    <p:sldId id="286" r:id="rId4"/>
    <p:sldId id="285" r:id="rId5"/>
    <p:sldId id="342" r:id="rId6"/>
    <p:sldId id="3321" r:id="rId7"/>
    <p:sldId id="3322" r:id="rId8"/>
    <p:sldId id="3319" r:id="rId9"/>
    <p:sldId id="3320" r:id="rId10"/>
    <p:sldId id="3323" r:id="rId11"/>
    <p:sldId id="3324" r:id="rId12"/>
    <p:sldId id="3325" r:id="rId13"/>
    <p:sldId id="3326" r:id="rId14"/>
    <p:sldId id="3327" r:id="rId15"/>
    <p:sldId id="3328" r:id="rId16"/>
    <p:sldId id="3329" r:id="rId17"/>
    <p:sldId id="3330" r:id="rId18"/>
    <p:sldId id="3331" r:id="rId19"/>
    <p:sldId id="3332" r:id="rId20"/>
    <p:sldId id="3333" r:id="rId21"/>
    <p:sldId id="3334" r:id="rId22"/>
    <p:sldId id="3335" r:id="rId23"/>
    <p:sldId id="3336" r:id="rId24"/>
    <p:sldId id="3337" r:id="rId25"/>
    <p:sldId id="3338" r:id="rId26"/>
    <p:sldId id="3339" r:id="rId27"/>
    <p:sldId id="273" r:id="rId28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ção Padrão" id="{F08865D9-27D4-40C1-B716-6A39107C4795}">
          <p14:sldIdLst>
            <p14:sldId id="286"/>
            <p14:sldId id="285"/>
            <p14:sldId id="342"/>
            <p14:sldId id="3321"/>
            <p14:sldId id="3322"/>
            <p14:sldId id="3319"/>
            <p14:sldId id="3320"/>
            <p14:sldId id="3323"/>
            <p14:sldId id="3324"/>
            <p14:sldId id="3325"/>
            <p14:sldId id="3326"/>
            <p14:sldId id="3327"/>
            <p14:sldId id="3328"/>
            <p14:sldId id="3329"/>
            <p14:sldId id="3330"/>
            <p14:sldId id="3331"/>
            <p14:sldId id="3332"/>
            <p14:sldId id="3333"/>
            <p14:sldId id="3334"/>
            <p14:sldId id="3335"/>
            <p14:sldId id="3336"/>
            <p14:sldId id="3337"/>
            <p14:sldId id="3338"/>
            <p14:sldId id="3339"/>
            <p14:sldId id="27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65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80A1B"/>
    <a:srgbClr val="7DB458"/>
    <a:srgbClr val="8CF080"/>
    <a:srgbClr val="0782B6"/>
    <a:srgbClr val="006991"/>
    <a:srgbClr val="3A40B8"/>
    <a:srgbClr val="7093D2"/>
    <a:srgbClr val="385723"/>
    <a:srgbClr val="5C84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21E4AEA4-8DFA-4A89-87EB-49C32662AFE0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Estilo Médio 2 - Ênfase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1E4AEA4-8DFA-4A89-87EB-49C32662AFE0}" styleName="Estilo Médio 2 - Ênfas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85BE263C-DBD7-4A20-BB59-AAB30ACAA65A}" styleName="Estilo Médio 3 - Ênfase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Estilo Médio 2 - Ênfase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Estilo Mé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F5AB1C69-6EDB-4FF4-983F-18BD219EF322}" styleName="Estilo Médio 2 - Ênfase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 showGuides="1">
      <p:cViewPr>
        <p:scale>
          <a:sx n="75" d="100"/>
          <a:sy n="75" d="100"/>
        </p:scale>
        <p:origin x="374" y="216"/>
      </p:cViewPr>
      <p:guideLst>
        <p:guide orient="horz" pos="3657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Relationship Id="rId8" Type="http://schemas.openxmlformats.org/officeDocument/2006/relationships/slide" Target="slides/slide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09T00:15:15.2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 24575,'0'0'-8191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CFE72B6-B26B-4B30-9C15-CFE043F73046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62722B-40BB-4C22-BFE3-E42802F76DA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567860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pa V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FC81D0D5-4689-C9F4-17ED-94EC56797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64" y="1586"/>
            <a:ext cx="12186353" cy="6854824"/>
          </a:xfrm>
          <a:prstGeom prst="rect">
            <a:avLst/>
          </a:prstGeom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656C3F73-C18A-DB92-0687-B639F0832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572823" y="2215950"/>
            <a:ext cx="4682383" cy="784945"/>
          </a:xfrm>
          <a:prstGeom prst="rect">
            <a:avLst/>
          </a:prstGeom>
        </p:spPr>
        <p:txBody>
          <a:bodyPr/>
          <a:lstStyle>
            <a:lvl1pPr algn="l">
              <a:defRPr sz="4000" b="1" spc="-15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pt-BR" dirty="0"/>
              <a:t>Título da Apresentação</a:t>
            </a:r>
          </a:p>
        </p:txBody>
      </p:sp>
      <p:sp>
        <p:nvSpPr>
          <p:cNvPr id="10" name="Espaço Reservado para Texto 4">
            <a:extLst>
              <a:ext uri="{FF2B5EF4-FFF2-40B4-BE49-F238E27FC236}">
                <a16:creationId xmlns:a16="http://schemas.microsoft.com/office/drawing/2014/main" id="{EBC2DD7B-79E1-EFD1-CDAF-1F7FD6AA56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823" y="3192087"/>
            <a:ext cx="4682383" cy="541237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rgbClr val="8CF080"/>
                </a:solidFill>
                <a:latin typeface="+mj-lt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3425384291"/>
      </p:ext>
    </p:extLst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36965E35-5132-4918-7C4C-7DB8ED8F2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F4644303-3566-C757-698D-B76F77D074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8CA0D3C0-2694-260A-ED94-42EACB2261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06739884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28E182D-600E-9C96-AD8B-7B8BFB9A97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6191E6C-8AEB-6901-59BB-1ED2583BB59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E60F9C39-8FC4-730F-0028-58BD6CE856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E75FAB-C012-CFF9-F2DD-E883FCACAC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6CE810B-5190-4CE5-665E-25A11FE570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362AEA71-3DFB-78A2-B51F-CCD5AFDBE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19670575"/>
      </p:ext>
    </p:extLst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8932B86-8843-0DF0-A6F8-0528DE96C0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A62DC7F-50D2-6D73-EBCB-D18478E3203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03F40D95-231D-B002-3E60-0325A122C0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4842A2-FE9A-6E06-6D48-1F4BD89FD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85593CC0-D18E-2523-581C-326E32C3B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7963DCE-1089-DBFC-9E42-C4679DFA88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60098521"/>
      </p:ext>
    </p:extLst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5A5F980-A683-B8B7-61EC-507D5E051B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4675064B-9973-71A7-996A-BF4201D416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CF7BE74-A395-E7F1-1739-C2B4D1A3C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9FA3268-AB3C-F605-6F59-DD8D43B58B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9C72BCC-CB03-01BA-9F40-5266351DF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19991747"/>
      </p:ext>
    </p:extLst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DA45CEA-0FE1-5842-AA9B-9F61C6E701C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E3B7EF36-A018-6977-412A-BE50DFB6BDA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FE2D44D-E327-0149-B634-BF281F75E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5424381-22EF-982B-B4B5-21C70B07F3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A915B38-00CF-EBFF-A510-186F542369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6295571"/>
      </p:ext>
    </p:extLst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2980600"/>
      </p:ext>
    </p:extLst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apa V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FC81D0D5-4689-C9F4-17ED-94EC56797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64" y="1586"/>
            <a:ext cx="12186353" cy="6854824"/>
          </a:xfrm>
          <a:prstGeom prst="rect">
            <a:avLst/>
          </a:prstGeom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656C3F73-C18A-DB92-0687-B639F0832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572823" y="2215950"/>
            <a:ext cx="4682383" cy="784945"/>
          </a:xfrm>
          <a:prstGeom prst="rect">
            <a:avLst/>
          </a:prstGeom>
        </p:spPr>
        <p:txBody>
          <a:bodyPr/>
          <a:lstStyle>
            <a:lvl1pPr algn="l">
              <a:defRPr sz="4000" b="1" spc="-15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pt-BR" dirty="0"/>
              <a:t>Título da Apresentação</a:t>
            </a:r>
          </a:p>
        </p:txBody>
      </p:sp>
      <p:sp>
        <p:nvSpPr>
          <p:cNvPr id="10" name="Espaço Reservado para Texto 4">
            <a:extLst>
              <a:ext uri="{FF2B5EF4-FFF2-40B4-BE49-F238E27FC236}">
                <a16:creationId xmlns:a16="http://schemas.microsoft.com/office/drawing/2014/main" id="{EBC2DD7B-79E1-EFD1-CDAF-1F7FD6AA56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823" y="3192087"/>
            <a:ext cx="4682383" cy="541237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rgbClr val="8CF080"/>
                </a:solidFill>
                <a:latin typeface="+mj-lt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20670453"/>
      </p:ext>
    </p:extLst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de Capítulo V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m 12">
            <a:extLst>
              <a:ext uri="{FF2B5EF4-FFF2-40B4-BE49-F238E27FC236}">
                <a16:creationId xmlns:a16="http://schemas.microsoft.com/office/drawing/2014/main" id="{F8A81F76-76DF-5B4F-4A5A-A355B760CC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501" y="11625"/>
            <a:ext cx="12150662" cy="6834747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E047337-093A-5844-B4A9-5E57B8C4DEA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438541" y="2405861"/>
            <a:ext cx="4990744" cy="843675"/>
          </a:xfrm>
          <a:prstGeom prst="rect">
            <a:avLst/>
          </a:prstGeom>
        </p:spPr>
        <p:txBody>
          <a:bodyPr anchor="b"/>
          <a:lstStyle>
            <a:lvl1pPr algn="l">
              <a:defRPr sz="4000" b="1" spc="-150">
                <a:solidFill>
                  <a:schemeClr val="accent5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/>
              <a:t>Título do Capítulo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670F75AD-7939-3E0D-6976-1DF0B0BAB6C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438541" y="3249536"/>
            <a:ext cx="3159095" cy="46576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chemeClr val="accent5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820071724"/>
      </p:ext>
    </p:extLst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hat We 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DD7EF42-AFF9-644A-BABF-EC024295CD15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762106" y="0"/>
            <a:ext cx="3429895" cy="6858000"/>
          </a:xfrm>
          <a:custGeom>
            <a:avLst/>
            <a:gdLst>
              <a:gd name="connsiteX0" fmla="*/ 6858000 w 6858004"/>
              <a:gd name="connsiteY0" fmla="*/ 0 h 13716000"/>
              <a:gd name="connsiteX1" fmla="*/ 6858004 w 6858004"/>
              <a:gd name="connsiteY1" fmla="*/ 0 h 13716000"/>
              <a:gd name="connsiteX2" fmla="*/ 6858004 w 6858004"/>
              <a:gd name="connsiteY2" fmla="*/ 13716000 h 13716000"/>
              <a:gd name="connsiteX3" fmla="*/ 6858000 w 6858004"/>
              <a:gd name="connsiteY3" fmla="*/ 13716000 h 13716000"/>
              <a:gd name="connsiteX4" fmla="*/ 0 w 6858004"/>
              <a:gd name="connsiteY4" fmla="*/ 6858000 h 13716000"/>
              <a:gd name="connsiteX5" fmla="*/ 6858000 w 6858004"/>
              <a:gd name="connsiteY5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58004" h="13716000">
                <a:moveTo>
                  <a:pt x="6858000" y="0"/>
                </a:moveTo>
                <a:lnTo>
                  <a:pt x="6858004" y="0"/>
                </a:lnTo>
                <a:lnTo>
                  <a:pt x="6858004" y="13716000"/>
                </a:lnTo>
                <a:lnTo>
                  <a:pt x="6858000" y="13716000"/>
                </a:lnTo>
                <a:cubicBezTo>
                  <a:pt x="3070432" y="13716000"/>
                  <a:pt x="0" y="10645569"/>
                  <a:pt x="0" y="6858000"/>
                </a:cubicBezTo>
                <a:cubicBezTo>
                  <a:pt x="0" y="3070431"/>
                  <a:pt x="3070432" y="0"/>
                  <a:pt x="6858000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3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5D15EE4-0DC1-A24B-BA57-857519D4D2A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" y="0"/>
            <a:ext cx="3429893" cy="6858000"/>
          </a:xfrm>
          <a:custGeom>
            <a:avLst/>
            <a:gdLst>
              <a:gd name="connsiteX0" fmla="*/ 0 w 6858000"/>
              <a:gd name="connsiteY0" fmla="*/ 0 h 13716000"/>
              <a:gd name="connsiteX1" fmla="*/ 352911 w 6858000"/>
              <a:gd name="connsiteY1" fmla="*/ 8924 h 13716000"/>
              <a:gd name="connsiteX2" fmla="*/ 6858000 w 6858000"/>
              <a:gd name="connsiteY2" fmla="*/ 6858000 h 13716000"/>
              <a:gd name="connsiteX3" fmla="*/ 352911 w 6858000"/>
              <a:gd name="connsiteY3" fmla="*/ 13707076 h 13716000"/>
              <a:gd name="connsiteX4" fmla="*/ 0 w 6858000"/>
              <a:gd name="connsiteY4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13716000">
                <a:moveTo>
                  <a:pt x="0" y="0"/>
                </a:moveTo>
                <a:lnTo>
                  <a:pt x="352911" y="8924"/>
                </a:lnTo>
                <a:cubicBezTo>
                  <a:pt x="3976472" y="192602"/>
                  <a:pt x="6858000" y="3188793"/>
                  <a:pt x="6858000" y="6858000"/>
                </a:cubicBezTo>
                <a:cubicBezTo>
                  <a:pt x="6858000" y="10527207"/>
                  <a:pt x="3976472" y="13523398"/>
                  <a:pt x="352911" y="13707076"/>
                </a:cubicBezTo>
                <a:lnTo>
                  <a:pt x="0" y="1371600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3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9976586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 V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FC81D0D5-4689-C9F4-17ED-94EC56797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64" y="1586"/>
            <a:ext cx="12186354" cy="6854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2427281"/>
      </p:ext>
    </p:extLst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3DC427FB-362A-8646-C80D-813C79E40C4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34" y="694"/>
            <a:ext cx="12189532" cy="6856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530365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5513F9B-FCD4-4433-E483-08BA714435C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0064DAE8-BF6C-C036-D5EC-69277847D3E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CC32A24-0690-8A4D-EB3D-C6F1AEE506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AB46A815-39FA-B16D-605D-3A3F026216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74F084D-5DE9-AA93-2AF8-E23F1B615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48909816"/>
      </p:ext>
    </p:extLst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A7E170D-F408-DB70-B31D-0A92B47933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DBBCD7B-AEF6-E474-D529-A05358D5795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B30E42D-1C2F-E954-E038-B289BDBC59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EA01DF0-3CE0-4098-4C48-A90B881F1C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EC2E4F5-F0AA-9CB8-0C68-CF835E34E4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65033305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3E82BD0-15D1-1F13-C3EE-8C70358C52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36A5812-F701-AB49-A2F2-73E889254A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46957CD-F576-D718-AA59-FF16CD3874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0808068E-1554-49AB-D36C-DEF92388EF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20D1C73-8A30-4C8D-8333-6CE413240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3344567"/>
      </p:ext>
    </p:extLst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A1F4A46-2E98-EB9B-A74C-628AFC9D7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D995BB0-5E26-5B3C-3693-342437288A6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B8F3257-FEC7-59DB-7CF2-42AD62180C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AD68486-F74C-040A-650D-374DE8C510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1939BAC4-BD1B-5C6E-600B-A2ADB16E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CBC0A23-73C9-49AA-EBD2-A08B2BA26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81398299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60F22FF-4F86-52F5-DBB0-B8AE242EAD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239806F-EDA4-C8E8-0BEF-585B443DF3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08898BD0-54CC-8049-5EFD-4B776B1698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70DFF00C-EEFC-A900-798E-21B2030C651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C6B10C92-04B2-4DEB-2143-641C00026F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CBEE7FD2-5327-755C-B425-15498ECFA2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2248B01F-7184-0215-1862-A43ACC67E3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B106371A-15E2-F3C3-3599-CA88821A7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44141943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51E77B-0263-AFDB-0844-041D194615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39DFFE43-3D78-6591-43CE-8247E12A6F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CF324196-76DA-E0D1-7139-88A338B116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1BD6B096-A7CA-54AA-977D-3EEE0AF66D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45186747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6568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5" r:id="rId2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68211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9E3DDEE4-6435-6C7E-B502-DB08615FC1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124959D-7F7B-204A-9C68-76C329D8C2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423201FE-918B-5EE8-21D4-62F5D5C2501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90F37CF-85FA-D3BE-E3FD-53D9ACE688B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04FC20F-7C6A-E270-953F-4EBD73E08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056123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5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mailto:erica.oliveira@anac.gov.br" TargetMode="Externa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80A1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76341786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9220054" y="124503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D40122D0-D90A-2660-F6A1-3DA924E57E2D}"/>
              </a:ext>
            </a:extLst>
          </p:cNvPr>
          <p:cNvSpPr txBox="1">
            <a:spLocks/>
          </p:cNvSpPr>
          <p:nvPr/>
        </p:nvSpPr>
        <p:spPr>
          <a:xfrm>
            <a:off x="2715208" y="1424803"/>
            <a:ext cx="8412394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Art. 21. O operador aéreo deve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presta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r ao operador aeroportuário,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tempestivamente, as informações necessárias para o atendimento do PNAE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no aeroporto, em particular para fins de alocação de pontes de embarque para as aeronaves que estejam transportando PNAE que dependa das assistências previstas no caput do art. 20.                                                </a:t>
            </a:r>
          </a:p>
        </p:txBody>
      </p:sp>
      <p:sp>
        <p:nvSpPr>
          <p:cNvPr id="4" name="Freeform 24">
            <a:extLst>
              <a:ext uri="{FF2B5EF4-FFF2-40B4-BE49-F238E27FC236}">
                <a16:creationId xmlns:a16="http://schemas.microsoft.com/office/drawing/2014/main" id="{C205D9C9-0D84-541C-B30A-759ACF115A7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189686" y="-9231126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05874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5294514A-83A4-9E2E-6BE9-035E3032259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135264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2334638" y="628201"/>
            <a:ext cx="9101652" cy="5733687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8CF080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Onde?</a:t>
            </a:r>
          </a:p>
          <a:p>
            <a:pPr marL="702900" marR="0" lvl="0" indent="-34290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Char char="-"/>
              <a:tabLst/>
              <a:defRPr/>
            </a:pPr>
            <a:endParaRPr kumimoji="0" lang="pt-BR" sz="11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Confins (CNF), 	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Belém (BEL)</a:t>
            </a: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, 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Manaus (MAO),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Santos Dumont/RJ (SDU),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Fortaleza (FOR)</a:t>
            </a:r>
            <a:r>
              <a:rPr lang="pt-BR" sz="2400" dirty="0">
                <a:solidFill>
                  <a:schemeClr val="bg1"/>
                </a:solidFill>
                <a:latin typeface="Aptos Display" panose="02110004020202020204"/>
              </a:rPr>
              <a:t>,                                            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Brasília (BSB),</a:t>
            </a:r>
          </a:p>
          <a:p>
            <a:pPr marL="702900" lvl="0" indent="-342900" algn="l" fontAlgn="base">
              <a:lnSpc>
                <a:spcPct val="150000"/>
              </a:lnSpc>
              <a:spcAft>
                <a:spcPts val="600"/>
              </a:spcAft>
              <a:buFontTx/>
              <a:buChar char="-"/>
              <a:defRPr/>
            </a:pPr>
            <a:r>
              <a:rPr lang="pt-BR" sz="2400" b="1" dirty="0">
                <a:solidFill>
                  <a:schemeClr val="bg1"/>
                </a:solidFill>
                <a:latin typeface="Aptos Display" panose="02110004020202020204"/>
              </a:rPr>
              <a:t>Guarulhos/SP (GRU)...</a:t>
            </a:r>
          </a:p>
          <a:p>
            <a:pPr marL="702900" marR="0" lvl="0" indent="-34290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Char char="-"/>
              <a:tabLst/>
              <a:defRPr/>
            </a:pPr>
            <a:endParaRPr kumimoji="0" lang="pt-BR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2338592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086D120-1AFD-52A0-51F0-D4017B18EEA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26B47F09-02D7-9C11-F386-2BAE08F66C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0962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9020D8A8-26F8-309E-C7F1-0BCD0964D4D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5" y="7216290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694581" y="1256852"/>
            <a:ext cx="9914255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5941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                                             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6 pontes de embarque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Nenhum equipamento de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ascenso e descenso</a:t>
            </a: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6 aéreas (Azul, Gol, Latam, 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Tap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, </a:t>
            </a: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Air France e 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Surinam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)</a:t>
            </a: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Operações simultâneas de mais</a:t>
            </a:r>
          </a:p>
          <a:p>
            <a:pPr marL="719455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 6 aeronaves no critério (&gt;1,60m)</a:t>
            </a:r>
          </a:p>
        </p:txBody>
      </p:sp>
      <p:pic>
        <p:nvPicPr>
          <p:cNvPr id="4" name="Imagem 3" descr="Tela de computador com jogo&#10;&#10;Descrição gerada automaticamente">
            <a:extLst>
              <a:ext uri="{FF2B5EF4-FFF2-40B4-BE49-F238E27FC236}">
                <a16:creationId xmlns:a16="http://schemas.microsoft.com/office/drawing/2014/main" id="{B9052BD6-2F9B-67F3-D3C5-0616F8CBA36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143" t="20879" r="-386" b="27815"/>
          <a:stretch/>
        </p:blipFill>
        <p:spPr>
          <a:xfrm>
            <a:off x="6596478" y="463061"/>
            <a:ext cx="5417457" cy="6038391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8" name="Tinta 7">
                <a:extLst>
                  <a:ext uri="{FF2B5EF4-FFF2-40B4-BE49-F238E27FC236}">
                    <a16:creationId xmlns:a16="http://schemas.microsoft.com/office/drawing/2014/main" id="{3A5D82F2-EBD7-2E1C-E0F9-A82C6385F663}"/>
                  </a:ext>
                </a:extLst>
              </p14:cNvPr>
              <p14:cNvContentPartPr/>
              <p14:nvPr/>
            </p14:nvContentPartPr>
            <p14:xfrm>
              <a:off x="4683480" y="528120"/>
              <a:ext cx="360" cy="360"/>
            </p14:xfrm>
          </p:contentPart>
        </mc:Choice>
        <mc:Fallback>
          <p:pic>
            <p:nvPicPr>
              <p:cNvPr id="8" name="Tinta 7">
                <a:extLst>
                  <a:ext uri="{FF2B5EF4-FFF2-40B4-BE49-F238E27FC236}">
                    <a16:creationId xmlns:a16="http://schemas.microsoft.com/office/drawing/2014/main" id="{3A5D82F2-EBD7-2E1C-E0F9-A82C6385F66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677360" y="522000"/>
                <a:ext cx="12600" cy="12600"/>
              </a:xfrm>
              <a:prstGeom prst="rect">
                <a:avLst/>
              </a:prstGeom>
            </p:spPr>
          </p:pic>
        </mc:Fallback>
      </mc:AlternateContent>
      <p:pic>
        <p:nvPicPr>
          <p:cNvPr id="13" name="Imagem 12">
            <a:extLst>
              <a:ext uri="{FF2B5EF4-FFF2-40B4-BE49-F238E27FC236}">
                <a16:creationId xmlns:a16="http://schemas.microsoft.com/office/drawing/2014/main" id="{F23780EB-FB9C-F174-AD93-880A2C9D5FD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94480" y="381000"/>
            <a:ext cx="916492" cy="9164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2041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18775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1026736" y="1256852"/>
            <a:ext cx="8665266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702900" marR="0" lvl="0" indent="-34290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8CF080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Congonhas/SP (CGH):</a:t>
            </a:r>
          </a:p>
          <a:p>
            <a:pPr marL="36000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</a:t>
            </a:r>
          </a:p>
          <a:p>
            <a:pPr marL="36000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Verificação iniciada em 27/12/2023, por meio da realização de reunião com a AENA e as 3 principais empresas.  </a:t>
            </a:r>
          </a:p>
          <a:p>
            <a:pPr marL="36000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36000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Para atender o objetivo da fiscalização a AENA promoveu ajustes nos procedimentos de alocação de aeronave realizados pelo CCO e pelas empresas aéreas.</a:t>
            </a:r>
          </a:p>
          <a:p>
            <a:pPr marL="36000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7846775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E6E9091-B4E7-02AD-1A80-D608DDE467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646807" y="1286344"/>
            <a:ext cx="3566625" cy="1993561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83B703C7-0FE5-188B-ECB0-C5BC637735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86992" y="0"/>
            <a:ext cx="4049863" cy="2283125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6DD72BA3-1935-80FE-2C0F-E77AB38BB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86991" y="2401376"/>
            <a:ext cx="4049863" cy="2296982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77BE8CBD-68DC-A791-90E1-9761E43F7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568210" y="4825097"/>
            <a:ext cx="3968643" cy="2231824"/>
          </a:xfrm>
          <a:prstGeom prst="rect">
            <a:avLst/>
          </a:prstGeom>
        </p:spPr>
      </p:pic>
      <p:sp>
        <p:nvSpPr>
          <p:cNvPr id="18" name="Freeform 24">
            <a:extLst>
              <a:ext uri="{FF2B5EF4-FFF2-40B4-BE49-F238E27FC236}">
                <a16:creationId xmlns:a16="http://schemas.microsoft.com/office/drawing/2014/main" id="{5824BCBC-B468-5306-F334-C16E47D6ADB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-632648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386080" y="1141562"/>
            <a:ext cx="9305921" cy="5049601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Principais ações (CGH):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Adaptação do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Procedimento de Especificação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 Classificações WCHC, WCHS e STRC no sistema AMS – passaram a registrar no Sistema AMS as informações relacionadas </a:t>
            </a:r>
          </a:p>
          <a:p>
            <a:pPr marL="360000"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pt-BR" sz="2400" noProof="0" dirty="0">
                <a:solidFill>
                  <a:schemeClr val="bg1"/>
                </a:solidFill>
                <a:latin typeface="Aptos Display" panose="02110004020202020204"/>
              </a:rPr>
              <a:t>     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à quantidade de PNAE por voo;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Ajuste no sistema AMS – incluíram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ícone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para facilitar a observação dos operadores do CCO;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Prazo para envio de informações (art. 21) -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definiram prazo de antecedência mínima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em 02h00 (duas horas), para que as aéreas insiram as informações com quantidade de PNAE por voo, especificando as classificações R/S/C no sistema.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F168FD2F-5749-300E-5C59-EE5B905AE72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4628" t="59355" r="15507" b="37712"/>
          <a:stretch/>
        </p:blipFill>
        <p:spPr bwMode="auto">
          <a:xfrm>
            <a:off x="4599985" y="3998060"/>
            <a:ext cx="5292061" cy="4392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Freeform 24">
            <a:extLst>
              <a:ext uri="{FF2B5EF4-FFF2-40B4-BE49-F238E27FC236}">
                <a16:creationId xmlns:a16="http://schemas.microsoft.com/office/drawing/2014/main" id="{3E623CB5-63DF-3624-B93C-621BF06BFF2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570278" y="10978729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10" name="Imagem 9">
            <a:extLst>
              <a:ext uri="{FF2B5EF4-FFF2-40B4-BE49-F238E27FC236}">
                <a16:creationId xmlns:a16="http://schemas.microsoft.com/office/drawing/2014/main" id="{FA76145B-7D41-469A-405C-CDBECBA9061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74359" y="2290308"/>
            <a:ext cx="2905530" cy="1076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0600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9220054" y="124503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1026735" y="629839"/>
            <a:ext cx="9914255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Evolução (CGH):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Fevereiro foi recebido o primeiro relatório, que passou por avaliação e ajustes de conteúdo.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Os principais equipamentos disponíveis são: ponte telescópica,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ambulift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e AVIRAMP.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2400" dirty="0">
                <a:solidFill>
                  <a:schemeClr val="bg1"/>
                </a:solidFill>
                <a:latin typeface="Aptos Display" panose="02110004020202020204"/>
              </a:rPr>
              <a:t>	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 ponte telescópica é a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2400" dirty="0">
                <a:solidFill>
                  <a:schemeClr val="bg1"/>
                </a:solidFill>
                <a:latin typeface="Aptos Display" panose="02110004020202020204"/>
              </a:rPr>
              <a:t>opção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mais utilizada.</a:t>
            </a:r>
            <a:r>
              <a:rPr kumimoji="0" lang="pt-BR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2400" baseline="0" dirty="0">
                <a:solidFill>
                  <a:schemeClr val="bg1"/>
                </a:solidFill>
                <a:latin typeface="Aptos Display" panose="02110004020202020204"/>
              </a:rPr>
              <a:t>	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Existem aeronaves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incompatíveis com o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atendimento em ponte.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</p:txBody>
      </p:sp>
      <p:sp>
        <p:nvSpPr>
          <p:cNvPr id="4" name="Freeform 24">
            <a:extLst>
              <a:ext uri="{FF2B5EF4-FFF2-40B4-BE49-F238E27FC236}">
                <a16:creationId xmlns:a16="http://schemas.microsoft.com/office/drawing/2014/main" id="{4107A0D1-B8C3-8113-B2CC-0C8811D4761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169366" y="-923565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8" name="Imagem 7">
            <a:extLst>
              <a:ext uri="{FF2B5EF4-FFF2-40B4-BE49-F238E27FC236}">
                <a16:creationId xmlns:a16="http://schemas.microsoft.com/office/drawing/2014/main" id="{1F7F0187-78DC-5E19-23BD-5B498B906C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5660" y="2945021"/>
            <a:ext cx="6201640" cy="3486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5933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5294514A-83A4-9E2E-6BE9-035E3032259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135264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8AF2495A-371A-D206-CD0A-DFA1D7EB2C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19771" y="3261360"/>
            <a:ext cx="8900666" cy="3046607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B72962DD-C1B3-5203-1D2C-AC0574A28E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9771" y="427919"/>
            <a:ext cx="5327370" cy="2573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410475"/>
      </p:ext>
    </p:extLst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086D120-1AFD-52A0-51F0-D4017B18EEA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26B47F09-02D7-9C11-F386-2BAE08F66C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0962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9020D8A8-26F8-309E-C7F1-0BCD0964D4D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5" y="7216290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3" name="Picture 2" descr="Acessibilidade - pessoas sentadas com malas no chão de aeroporto">
            <a:extLst>
              <a:ext uri="{FF2B5EF4-FFF2-40B4-BE49-F238E27FC236}">
                <a16:creationId xmlns:a16="http://schemas.microsoft.com/office/drawing/2014/main" id="{DDE63147-EEF6-8203-DEFD-0637AAF9CF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27" r="14098"/>
          <a:stretch/>
        </p:blipFill>
        <p:spPr bwMode="auto">
          <a:xfrm>
            <a:off x="4669277" y="10"/>
            <a:ext cx="7522721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AE21804D-2580-AEE2-5BFB-A56028B31D00}"/>
              </a:ext>
            </a:extLst>
          </p:cNvPr>
          <p:cNvSpPr txBox="1"/>
          <p:nvPr/>
        </p:nvSpPr>
        <p:spPr>
          <a:xfrm>
            <a:off x="570577" y="3429000"/>
            <a:ext cx="3973385" cy="2242349"/>
          </a:xfrm>
          <a:prstGeom prst="rect">
            <a:avLst/>
          </a:prstGeom>
          <a:noFill/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5200" b="1" i="0" u="none" strike="noStrike" kern="1200" cap="none" spc="0" normalizeH="0" baseline="0" noProof="0" dirty="0">
              <a:ln>
                <a:noFill/>
              </a:ln>
              <a:solidFill>
                <a:srgbClr val="8CF080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200" b="1" i="0" u="none" strike="noStrike" kern="1200" cap="none" spc="0" normalizeH="0" baseline="0" noProof="0" dirty="0" err="1">
                <a:ln>
                  <a:noFill/>
                </a:ln>
                <a:solidFill>
                  <a:srgbClr val="8CF080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Resultados</a:t>
            </a:r>
            <a:endParaRPr kumimoji="0" lang="en-US" sz="5200" b="0" i="0" u="none" strike="noStrike" kern="1200" cap="none" spc="0" normalizeH="0" baseline="0" noProof="0" dirty="0">
              <a:ln>
                <a:noFill/>
              </a:ln>
              <a:solidFill>
                <a:srgbClr val="8CF080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092495"/>
      </p:ext>
    </p:extLst>
  </p:cSld>
  <p:clrMapOvr>
    <a:masterClrMapping/>
  </p:clrMapOvr>
  <p:transition spd="slow">
    <p:push dir="u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18775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1017008" y="853733"/>
            <a:ext cx="8117264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Adequações nos procedimentos definidos para alocação de aeronave em ponte de embarque;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Tempestividade da comunicação, pela definição do prazo de envio das informações ao operador aeroportuário;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Conhecimento das rotinas estabelecidas para alocação das aeronaves em ponte de embarque;</a:t>
            </a:r>
          </a:p>
        </p:txBody>
      </p:sp>
    </p:spTree>
    <p:extLst>
      <p:ext uri="{BB962C8B-B14F-4D97-AF65-F5344CB8AC3E}">
        <p14:creationId xmlns:p14="http://schemas.microsoft.com/office/powerpoint/2010/main" val="3878032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E6E9091-B4E7-02AD-1A80-D608DDE467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646807" y="1286344"/>
            <a:ext cx="3566625" cy="1993561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83B703C7-0FE5-188B-ECB0-C5BC637735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86992" y="0"/>
            <a:ext cx="4049863" cy="2283125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6DD72BA3-1935-80FE-2C0F-E77AB38BB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86991" y="2401376"/>
            <a:ext cx="4049863" cy="2296982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77BE8CBD-68DC-A791-90E1-9761E43F7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568210" y="4825097"/>
            <a:ext cx="3968643" cy="2231824"/>
          </a:xfrm>
          <a:prstGeom prst="rect">
            <a:avLst/>
          </a:prstGeom>
        </p:spPr>
      </p:pic>
      <p:sp>
        <p:nvSpPr>
          <p:cNvPr id="18" name="Freeform 24">
            <a:extLst>
              <a:ext uri="{FF2B5EF4-FFF2-40B4-BE49-F238E27FC236}">
                <a16:creationId xmlns:a16="http://schemas.microsoft.com/office/drawing/2014/main" id="{5824BCBC-B468-5306-F334-C16E47D6ADB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-632648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899414DA-D6B6-3266-8EE4-10F4A3C6B99D}"/>
              </a:ext>
            </a:extLst>
          </p:cNvPr>
          <p:cNvSpPr txBox="1">
            <a:spLocks/>
          </p:cNvSpPr>
          <p:nvPr/>
        </p:nvSpPr>
        <p:spPr>
          <a:xfrm>
            <a:off x="855462" y="935735"/>
            <a:ext cx="7981078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Operadores aeroportuários identificando novos recursos para melhorar o atendimento em ponte telescópica de aeronave que esteja transportando PNAE;</a:t>
            </a: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70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Definição de modelo de relatório com as principais informações a serem enviadas à ANAC.</a:t>
            </a: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E97DED75-7D5C-CAA8-7CD4-483898A27E7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580438" y="10988889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78823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80A1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873E8E30-CB59-E498-FD10-3EAF4432B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72823" y="1763492"/>
            <a:ext cx="4682383" cy="1466009"/>
          </a:xfrm>
        </p:spPr>
        <p:txBody>
          <a:bodyPr/>
          <a:lstStyle/>
          <a:p>
            <a:r>
              <a:rPr lang="pt-BR" dirty="0"/>
              <a:t>PRIORIZAÇÃO DE PONTES DE EMBARQUE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266A0146-634D-FD60-A82A-81D09114ECB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572823" y="3543339"/>
            <a:ext cx="4682383" cy="541237"/>
          </a:xfrm>
        </p:spPr>
        <p:txBody>
          <a:bodyPr/>
          <a:lstStyle/>
          <a:p>
            <a:r>
              <a:rPr lang="pt-BR" sz="2800" b="1" dirty="0">
                <a:latin typeface="+mn-lt"/>
              </a:rPr>
              <a:t>Experiência da AENA </a:t>
            </a:r>
          </a:p>
        </p:txBody>
      </p:sp>
    </p:spTree>
    <p:extLst>
      <p:ext uri="{BB962C8B-B14F-4D97-AF65-F5344CB8AC3E}">
        <p14:creationId xmlns:p14="http://schemas.microsoft.com/office/powerpoint/2010/main" val="6126181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9220054" y="124503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21" name="Título 1">
            <a:extLst>
              <a:ext uri="{FF2B5EF4-FFF2-40B4-BE49-F238E27FC236}">
                <a16:creationId xmlns:a16="http://schemas.microsoft.com/office/drawing/2014/main" id="{5119B2F6-D44B-8FB9-9FDF-43EAA994F3AE}"/>
              </a:ext>
            </a:extLst>
          </p:cNvPr>
          <p:cNvSpPr txBox="1">
            <a:spLocks/>
          </p:cNvSpPr>
          <p:nvPr/>
        </p:nvSpPr>
        <p:spPr>
          <a:xfrm>
            <a:off x="3064213" y="981064"/>
            <a:ext cx="6411509" cy="1888596"/>
          </a:xfrm>
          <a:prstGeom prst="rect">
            <a:avLst/>
          </a:prstGeom>
        </p:spPr>
        <p:txBody>
          <a:bodyPr anchor="b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 spc="-150">
                <a:solidFill>
                  <a:schemeClr val="accent5">
                    <a:lumMod val="75000"/>
                    <a:lumOff val="2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pt-BR" sz="4800" dirty="0">
                <a:solidFill>
                  <a:srgbClr val="8CF080"/>
                </a:solidFill>
              </a:rPr>
              <a:t>Questões ?</a:t>
            </a:r>
          </a:p>
        </p:txBody>
      </p:sp>
      <p:sp>
        <p:nvSpPr>
          <p:cNvPr id="3" name="Freeform 24">
            <a:extLst>
              <a:ext uri="{FF2B5EF4-FFF2-40B4-BE49-F238E27FC236}">
                <a16:creationId xmlns:a16="http://schemas.microsoft.com/office/drawing/2014/main" id="{934EB93C-070F-A95C-DD3A-0171E533534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189686" y="-9231126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6446898"/>
      </p:ext>
    </p:extLst>
  </p:cSld>
  <p:clrMapOvr>
    <a:masterClrMapping/>
  </p:clrMapOvr>
  <p:transition spd="slow">
    <p:push dir="u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5294514A-83A4-9E2E-6BE9-035E3032259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135264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0802686"/>
      </p:ext>
    </p:extLst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086D120-1AFD-52A0-51F0-D4017B18EEA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26B47F09-02D7-9C11-F386-2BAE08F66C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0962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9020D8A8-26F8-309E-C7F1-0BCD0964D4D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5" y="7216290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6089816"/>
      </p:ext>
    </p:extLst>
  </p:cSld>
  <p:clrMapOvr>
    <a:masterClrMapping/>
  </p:clrMapOvr>
  <p:transition spd="slow">
    <p:push dir="u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18775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03855"/>
      </p:ext>
    </p:extLst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E6E9091-B4E7-02AD-1A80-D608DDE467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646807" y="1286344"/>
            <a:ext cx="3566625" cy="1993561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83B703C7-0FE5-188B-ECB0-C5BC637735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86992" y="0"/>
            <a:ext cx="4049863" cy="2283125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6DD72BA3-1935-80FE-2C0F-E77AB38BB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86991" y="2401376"/>
            <a:ext cx="4049863" cy="2296982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77BE8CBD-68DC-A791-90E1-9761E43F7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568210" y="4825097"/>
            <a:ext cx="3968643" cy="2231824"/>
          </a:xfrm>
          <a:prstGeom prst="rect">
            <a:avLst/>
          </a:prstGeom>
        </p:spPr>
      </p:pic>
      <p:sp>
        <p:nvSpPr>
          <p:cNvPr id="18" name="Freeform 24">
            <a:extLst>
              <a:ext uri="{FF2B5EF4-FFF2-40B4-BE49-F238E27FC236}">
                <a16:creationId xmlns:a16="http://schemas.microsoft.com/office/drawing/2014/main" id="{5824BCBC-B468-5306-F334-C16E47D6ADB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-632648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1333437"/>
      </p:ext>
    </p:extLst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>
            <a:extLst>
              <a:ext uri="{FF2B5EF4-FFF2-40B4-BE49-F238E27FC236}">
                <a16:creationId xmlns:a16="http://schemas.microsoft.com/office/drawing/2014/main" id="{0ADE79E2-9152-0FFF-1F59-6EE3C581F467}"/>
              </a:ext>
            </a:extLst>
          </p:cNvPr>
          <p:cNvSpPr txBox="1"/>
          <p:nvPr/>
        </p:nvSpPr>
        <p:spPr>
          <a:xfrm>
            <a:off x="89979" y="5750999"/>
            <a:ext cx="1079527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400" dirty="0">
                <a:solidFill>
                  <a:schemeClr val="bg1"/>
                </a:solidFill>
              </a:rPr>
              <a:t>Erica Ramalho de Oliveira</a:t>
            </a:r>
          </a:p>
          <a:p>
            <a:r>
              <a:rPr lang="pt-BR" sz="2000" dirty="0">
                <a:solidFill>
                  <a:schemeClr val="bg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erica.oliveira@anac.gov.br</a:t>
            </a:r>
            <a:endParaRPr lang="pt-BR" sz="2000" dirty="0">
              <a:solidFill>
                <a:schemeClr val="bg1"/>
              </a:solidFill>
            </a:endParaRPr>
          </a:p>
          <a:p>
            <a:pPr>
              <a:lnSpc>
                <a:spcPct val="100000"/>
              </a:lnSpc>
            </a:pPr>
            <a:r>
              <a:rPr lang="pt-BR" sz="1600" dirty="0">
                <a:solidFill>
                  <a:schemeClr val="bg1"/>
                </a:solidFill>
              </a:rPr>
              <a:t>Gerente Técnica de Fiscalização dos Serviços de Transporte Aéreo de Passageiros (GTFT/GCON/SAS)</a:t>
            </a:r>
          </a:p>
        </p:txBody>
      </p:sp>
    </p:spTree>
    <p:extLst>
      <p:ext uri="{BB962C8B-B14F-4D97-AF65-F5344CB8AC3E}">
        <p14:creationId xmlns:p14="http://schemas.microsoft.com/office/powerpoint/2010/main" val="1881748104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80A1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ítulo 3">
            <a:extLst>
              <a:ext uri="{FF2B5EF4-FFF2-40B4-BE49-F238E27FC236}">
                <a16:creationId xmlns:a16="http://schemas.microsoft.com/office/drawing/2014/main" id="{43F785C7-622E-29B0-8005-91BC77CB05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80736" y="1604868"/>
            <a:ext cx="4682383" cy="2500604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pt-BR" sz="3600" dirty="0"/>
              <a:t>Fiscalização</a:t>
            </a:r>
            <a:br>
              <a:rPr lang="pt-BR" sz="3600" dirty="0"/>
            </a:br>
            <a:r>
              <a:rPr lang="pt-BR" sz="3600" dirty="0"/>
              <a:t>AENA em CGH/SBSP</a:t>
            </a:r>
            <a:br>
              <a:rPr lang="pt-BR" sz="3600" dirty="0"/>
            </a:br>
            <a:r>
              <a:rPr lang="pt-BR" sz="3600" dirty="0"/>
              <a:t>Questões</a:t>
            </a:r>
          </a:p>
        </p:txBody>
      </p:sp>
      <p:sp>
        <p:nvSpPr>
          <p:cNvPr id="18" name="Elipse 17">
            <a:extLst>
              <a:ext uri="{FF2B5EF4-FFF2-40B4-BE49-F238E27FC236}">
                <a16:creationId xmlns:a16="http://schemas.microsoft.com/office/drawing/2014/main" id="{0A334B58-C0F2-1F22-DCBE-6C9A65413CF1}"/>
              </a:ext>
            </a:extLst>
          </p:cNvPr>
          <p:cNvSpPr/>
          <p:nvPr/>
        </p:nvSpPr>
        <p:spPr>
          <a:xfrm>
            <a:off x="6522720" y="2080400"/>
            <a:ext cx="108944" cy="11416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8D4F3083-23A0-5423-59E2-8EB0416FA079}"/>
              </a:ext>
            </a:extLst>
          </p:cNvPr>
          <p:cNvSpPr/>
          <p:nvPr/>
        </p:nvSpPr>
        <p:spPr>
          <a:xfrm>
            <a:off x="6532880" y="2903360"/>
            <a:ext cx="108944" cy="11416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lipse 19">
            <a:extLst>
              <a:ext uri="{FF2B5EF4-FFF2-40B4-BE49-F238E27FC236}">
                <a16:creationId xmlns:a16="http://schemas.microsoft.com/office/drawing/2014/main" id="{35A36EDF-A619-94E1-2674-DB3509C6738F}"/>
              </a:ext>
            </a:extLst>
          </p:cNvPr>
          <p:cNvSpPr/>
          <p:nvPr/>
        </p:nvSpPr>
        <p:spPr>
          <a:xfrm>
            <a:off x="6543040" y="3736480"/>
            <a:ext cx="108944" cy="11416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799585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2DAB868-1B13-4FF9-897A-E1C6F3BD8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64"/>
            <a:ext cx="12192000" cy="68538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ítulo 1">
            <a:extLst>
              <a:ext uri="{FF2B5EF4-FFF2-40B4-BE49-F238E27FC236}">
                <a16:creationId xmlns:a16="http://schemas.microsoft.com/office/drawing/2014/main" id="{89D9CC9D-CFD6-749C-9626-16F2FECA7135}"/>
              </a:ext>
            </a:extLst>
          </p:cNvPr>
          <p:cNvSpPr txBox="1">
            <a:spLocks/>
          </p:cNvSpPr>
          <p:nvPr/>
        </p:nvSpPr>
        <p:spPr>
          <a:xfrm>
            <a:off x="4324545" y="537062"/>
            <a:ext cx="4714982" cy="1310788"/>
          </a:xfrm>
          <a:prstGeom prst="rect">
            <a:avLst/>
          </a:prstGeom>
        </p:spPr>
        <p:txBody>
          <a:bodyPr/>
          <a:lstStyle>
            <a:lvl1pPr defTabSz="914400">
              <a:lnSpc>
                <a:spcPct val="150000"/>
              </a:lnSpc>
              <a:spcBef>
                <a:spcPct val="0"/>
              </a:spcBef>
              <a:buNone/>
              <a:defRPr sz="3600" b="1" spc="-150">
                <a:solidFill>
                  <a:schemeClr val="bg1"/>
                </a:solidFill>
                <a:ea typeface="+mj-ea"/>
                <a:cs typeface="+mj-cs"/>
              </a:defRPr>
            </a:lvl1pPr>
          </a:lstStyle>
          <a:p>
            <a:r>
              <a:rPr lang="pt-BR" sz="6000" dirty="0"/>
              <a:t>FISCALIZAÇÃO</a:t>
            </a:r>
            <a:endParaRPr lang="pt-BR" dirty="0"/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311ADBAC-B600-A268-32B3-6E8FE38737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-632648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4D1DC50A-2227-6726-DF00-B9D726D54E32}"/>
              </a:ext>
            </a:extLst>
          </p:cNvPr>
          <p:cNvSpPr txBox="1">
            <a:spLocks/>
          </p:cNvSpPr>
          <p:nvPr/>
        </p:nvSpPr>
        <p:spPr>
          <a:xfrm>
            <a:off x="4848420" y="3559121"/>
            <a:ext cx="4714982" cy="1310788"/>
          </a:xfrm>
          <a:prstGeom prst="rect">
            <a:avLst/>
          </a:prstGeom>
        </p:spPr>
        <p:txBody>
          <a:bodyPr/>
          <a:lstStyle>
            <a:lvl1pPr defTabSz="914400">
              <a:lnSpc>
                <a:spcPct val="150000"/>
              </a:lnSpc>
              <a:spcBef>
                <a:spcPct val="0"/>
              </a:spcBef>
              <a:buNone/>
              <a:defRPr sz="3600" b="1" spc="-150">
                <a:solidFill>
                  <a:schemeClr val="bg1"/>
                </a:solidFill>
                <a:ea typeface="+mj-ea"/>
                <a:cs typeface="+mj-cs"/>
              </a:defRPr>
            </a:lvl1pPr>
          </a:lstStyle>
          <a:p>
            <a:pPr algn="ctr"/>
            <a:r>
              <a:rPr lang="pt-BR" sz="4000" dirty="0">
                <a:solidFill>
                  <a:srgbClr val="8CF080"/>
                </a:solidFill>
              </a:rPr>
              <a:t>Resolução ANAC </a:t>
            </a:r>
          </a:p>
          <a:p>
            <a:pPr algn="ctr"/>
            <a:r>
              <a:rPr lang="pt-BR" sz="4000" dirty="0">
                <a:solidFill>
                  <a:srgbClr val="8CF080"/>
                </a:solidFill>
              </a:rPr>
              <a:t>nº 280/2013</a:t>
            </a:r>
            <a:endParaRPr lang="pt-BR" sz="2000" dirty="0">
              <a:solidFill>
                <a:srgbClr val="8CF080"/>
              </a:solidFill>
            </a:endParaRPr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D38A3D79-FB61-401F-ED97-A5961F1D109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560118" y="10988889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6642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9220054" y="124503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2C6F3996-7822-2146-638D-7D2290269B33}"/>
              </a:ext>
            </a:extLst>
          </p:cNvPr>
          <p:cNvSpPr txBox="1">
            <a:spLocks/>
          </p:cNvSpPr>
          <p:nvPr/>
        </p:nvSpPr>
        <p:spPr>
          <a:xfrm>
            <a:off x="1847829" y="976934"/>
            <a:ext cx="9914255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8CF080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Fiscalização presencial nos aeroportos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- 2022 e 2023: todos que processaram mais de 100 mil passageiros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- 2024:</a:t>
            </a:r>
          </a:p>
          <a:p>
            <a:pPr marL="72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Aeroportos de menor movimentação nos quais as aéreas operam jatos.</a:t>
            </a:r>
          </a:p>
          <a:p>
            <a:pPr marL="72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Aeroportos maiores, já fiscalizados no ciclo anterior: foco na acessibilidade</a:t>
            </a:r>
            <a:endParaRPr kumimoji="0" lang="pt-BR" sz="2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7" name="Freeform 24">
            <a:extLst>
              <a:ext uri="{FF2B5EF4-FFF2-40B4-BE49-F238E27FC236}">
                <a16:creationId xmlns:a16="http://schemas.microsoft.com/office/drawing/2014/main" id="{C06C5533-558D-43D5-EA14-A9EB2EE3A72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179526" y="-9221402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67172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5294514A-83A4-9E2E-6BE9-035E3032259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7135264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2589460" y="961577"/>
            <a:ext cx="8545265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8CF080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Objetivo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	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pt-BR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Fiscalização do cumprimento das obrigações constantes nos artigos 20 e 21 da Resolução n° 280/2013: </a:t>
            </a:r>
            <a:r>
              <a:rPr kumimoji="0" lang="pt-BR" sz="2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priorizar a alocação em ponte de embarque das aeronaves que transportam PNAE que dependem de assistência do tipo STCR, WCHS ou WCHC.</a:t>
            </a:r>
          </a:p>
          <a:p>
            <a:pPr marL="36000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  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550400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086D120-1AFD-52A0-51F0-D4017B18EEA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26B47F09-02D7-9C11-F386-2BAE08F66C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359281" y="699463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9020D8A8-26F8-309E-C7F1-0BCD0964D4D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5" y="7216290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1026" name="Picture 2" descr="equipamento avião uti">
            <a:extLst>
              <a:ext uri="{FF2B5EF4-FFF2-40B4-BE49-F238E27FC236}">
                <a16:creationId xmlns:a16="http://schemas.microsoft.com/office/drawing/2014/main" id="{AC318C94-CBE6-7A05-71F0-39456A5DD8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8" t="-1" r="15897" b="-1"/>
          <a:stretch/>
        </p:blipFill>
        <p:spPr bwMode="auto">
          <a:xfrm>
            <a:off x="1" y="10"/>
            <a:ext cx="8524874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AE21804D-2580-AEE2-5BFB-A56028B31D00}"/>
              </a:ext>
            </a:extLst>
          </p:cNvPr>
          <p:cNvSpPr txBox="1"/>
          <p:nvPr/>
        </p:nvSpPr>
        <p:spPr>
          <a:xfrm>
            <a:off x="8562138" y="-123328"/>
            <a:ext cx="3445765" cy="3306039"/>
          </a:xfrm>
          <a:prstGeom prst="rect">
            <a:avLst/>
          </a:prstGeom>
          <a:noFill/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STCR</a:t>
            </a:r>
            <a:endParaRPr kumimoji="0" lang="en-US" sz="5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1072733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3948637E-B86A-409E-6DC4-B1A7B2BC7CE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18775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pic>
        <p:nvPicPr>
          <p:cNvPr id="4100" name="Picture 4" descr="Mulher de close-up em cadeira de rodas | Foto Premium">
            <a:extLst>
              <a:ext uri="{FF2B5EF4-FFF2-40B4-BE49-F238E27FC236}">
                <a16:creationId xmlns:a16="http://schemas.microsoft.com/office/drawing/2014/main" id="{8001DED1-0157-9104-59E8-E8A6739B60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67" t="-1" b="-1"/>
          <a:stretch/>
        </p:blipFill>
        <p:spPr bwMode="auto">
          <a:xfrm>
            <a:off x="4267200" y="10"/>
            <a:ext cx="7924800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AE21804D-2580-AEE2-5BFB-A56028B31D00}"/>
              </a:ext>
            </a:extLst>
          </p:cNvPr>
          <p:cNvSpPr txBox="1"/>
          <p:nvPr/>
        </p:nvSpPr>
        <p:spPr>
          <a:xfrm>
            <a:off x="952228" y="743447"/>
            <a:ext cx="3973385" cy="3692028"/>
          </a:xfrm>
          <a:prstGeom prst="rect">
            <a:avLst/>
          </a:prstGeom>
          <a:noFill/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WCHS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5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WCHC</a:t>
            </a:r>
            <a:endParaRPr kumimoji="0" lang="en-US" sz="5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5223478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E6E9091-B4E7-02AD-1A80-D608DDE467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646807" y="1286344"/>
            <a:ext cx="3566625" cy="1993561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83B703C7-0FE5-188B-ECB0-C5BC637735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86992" y="0"/>
            <a:ext cx="4049863" cy="2283125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6DD72BA3-1935-80FE-2C0F-E77AB38BB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86991" y="2401376"/>
            <a:ext cx="4049863" cy="2296982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77BE8CBD-68DC-A791-90E1-9761E43F7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568210" y="4825097"/>
            <a:ext cx="3968643" cy="2231824"/>
          </a:xfrm>
          <a:prstGeom prst="rect">
            <a:avLst/>
          </a:prstGeom>
        </p:spPr>
      </p:pic>
      <p:sp>
        <p:nvSpPr>
          <p:cNvPr id="18" name="Freeform 24">
            <a:extLst>
              <a:ext uri="{FF2B5EF4-FFF2-40B4-BE49-F238E27FC236}">
                <a16:creationId xmlns:a16="http://schemas.microsoft.com/office/drawing/2014/main" id="{5824BCBC-B468-5306-F334-C16E47D6ADB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556736" y="-6326488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7EAC2336-8169-6CBD-C52B-AD0DBCFEF30F}"/>
              </a:ext>
            </a:extLst>
          </p:cNvPr>
          <p:cNvSpPr txBox="1">
            <a:spLocks/>
          </p:cNvSpPr>
          <p:nvPr/>
        </p:nvSpPr>
        <p:spPr>
          <a:xfrm>
            <a:off x="1026736" y="637727"/>
            <a:ext cx="7136189" cy="4688340"/>
          </a:xfrm>
          <a:prstGeom prst="rect">
            <a:avLst/>
          </a:prstGeom>
          <a:noFill/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Art. 20.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 embarque e o desembarque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do PNAE que dependa de assistência do tipo STCR, WCHS ou WCHC </a:t>
            </a: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devem ser realizados preferencialmente por pontes de embarque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, podendo também ser realizados por equipamento de ascenso e descenso ou rampa.</a:t>
            </a: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F299EE31-55A8-9B36-7EFC-38192696063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11560118" y="10978729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6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unito Sans ExtraLight" pitchFamily="2" charset="77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70552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theme/theme1.xml><?xml version="1.0" encoding="utf-8"?>
<a:theme xmlns:a="http://schemas.openxmlformats.org/drawingml/2006/main" name="Capa Anac 2022 - 2023">
  <a:themeElements>
    <a:clrScheme name="Anac 2023">
      <a:dk1>
        <a:srgbClr val="2F5496"/>
      </a:dk1>
      <a:lt1>
        <a:srgbClr val="FFFFFF"/>
      </a:lt1>
      <a:dk2>
        <a:srgbClr val="2F5496"/>
      </a:dk2>
      <a:lt2>
        <a:srgbClr val="FFFFFF"/>
      </a:lt2>
      <a:accent1>
        <a:srgbClr val="00ADEE"/>
      </a:accent1>
      <a:accent2>
        <a:srgbClr val="006991"/>
      </a:accent2>
      <a:accent3>
        <a:srgbClr val="005878"/>
      </a:accent3>
      <a:accent4>
        <a:srgbClr val="0084B4"/>
      </a:accent4>
      <a:accent5>
        <a:srgbClr val="172949"/>
      </a:accent5>
      <a:accent6>
        <a:srgbClr val="0084B4"/>
      </a:accent6>
      <a:hlink>
        <a:srgbClr val="5BD2FF"/>
      </a:hlink>
      <a:folHlink>
        <a:srgbClr val="0081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 Finai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3327</TotalTime>
  <Words>612</Words>
  <Application>Microsoft Office PowerPoint</Application>
  <PresentationFormat>Widescreen</PresentationFormat>
  <Paragraphs>85</Paragraphs>
  <Slides>25</Slides>
  <Notes>0</Notes>
  <HiddenSlides>7</HiddenSlides>
  <MMClips>0</MMClips>
  <ScaleCrop>false</ScaleCrop>
  <HeadingPairs>
    <vt:vector size="6" baseType="variant">
      <vt:variant>
        <vt:lpstr>Fontes usadas</vt:lpstr>
      </vt:variant>
      <vt:variant>
        <vt:i4>7</vt:i4>
      </vt:variant>
      <vt:variant>
        <vt:lpstr>Tema</vt:lpstr>
      </vt:variant>
      <vt:variant>
        <vt:i4>3</vt:i4>
      </vt:variant>
      <vt:variant>
        <vt:lpstr>Títulos de slides</vt:lpstr>
      </vt:variant>
      <vt:variant>
        <vt:i4>25</vt:i4>
      </vt:variant>
    </vt:vector>
  </HeadingPairs>
  <TitlesOfParts>
    <vt:vector size="35" baseType="lpstr">
      <vt:lpstr>Aptos</vt:lpstr>
      <vt:lpstr>Aptos Display</vt:lpstr>
      <vt:lpstr>Arial</vt:lpstr>
      <vt:lpstr>Calibri</vt:lpstr>
      <vt:lpstr>Calibri Light</vt:lpstr>
      <vt:lpstr>Nunito Sans ExtraLight</vt:lpstr>
      <vt:lpstr>Nunito Sans SemiBold</vt:lpstr>
      <vt:lpstr>Capa Anac 2022 - 2023</vt:lpstr>
      <vt:lpstr>Slides Finais</vt:lpstr>
      <vt:lpstr>1_Tema do Office</vt:lpstr>
      <vt:lpstr>Apresentação do PowerPoint</vt:lpstr>
      <vt:lpstr>PRIORIZAÇÃO DE PONTES DE EMBARQUE</vt:lpstr>
      <vt:lpstr>Fiscalização AENA em CGH/SBSP Questões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Laio</dc:creator>
  <cp:lastModifiedBy>Erica Ramalho de Oliveira</cp:lastModifiedBy>
  <cp:revision>43</cp:revision>
  <dcterms:created xsi:type="dcterms:W3CDTF">2022-07-08T18:05:37Z</dcterms:created>
  <dcterms:modified xsi:type="dcterms:W3CDTF">2024-10-09T00:30:59Z</dcterms:modified>
</cp:coreProperties>
</file>