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301" autoAdjust="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A693-6FA2-4434-8CAA-BEC625CD243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9B19-07E0-466D-9E59-B149C7BCA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Uberlandia:</a:t>
            </a:r>
            <a:r>
              <a:rPr lang="en-US" baseline="0" dirty="0" smtClean="0"/>
              <a:t> </a:t>
            </a:r>
            <a:r>
              <a:rPr lang="en-US" dirty="0" err="1" smtClean="0"/>
              <a:t>operação</a:t>
            </a:r>
            <a:r>
              <a:rPr lang="en-US" dirty="0" smtClean="0"/>
              <a:t> similar TALPA-ARC</a:t>
            </a:r>
          </a:p>
          <a:p>
            <a:r>
              <a:rPr lang="pt-BR" dirty="0" smtClean="0"/>
              <a:t>ANAC (infraestrutura - SIA) está escrevendo uma AIC junto com o ICEA =&gt; fundamento do TALPA-ARC (nomenclatura, papeis/responsabilidades, códigos, traduções da matriz, ...) - internalização da nova revisão dos anexos da ICAO, os quais entrarão em vigor</a:t>
            </a:r>
            <a:r>
              <a:rPr lang="pt-BR" baseline="0" dirty="0" smtClean="0"/>
              <a:t> em </a:t>
            </a:r>
            <a:r>
              <a:rPr lang="pt-BR" dirty="0" err="1" smtClean="0"/>
              <a:t>Nov</a:t>
            </a:r>
            <a:r>
              <a:rPr lang="pt-BR" dirty="0" smtClean="0"/>
              <a:t>/2020.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F9B19-07E0-466D-9E59-B149C7BCA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/>
          <a:lstStyle>
            <a:lvl1pPr>
              <a:defRPr>
                <a:solidFill>
                  <a:srgbClr val="37609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9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/>
          <a:srcRect l="2096"/>
          <a:stretch/>
        </p:blipFill>
        <p:spPr>
          <a:xfrm>
            <a:off x="143338" y="51294"/>
            <a:ext cx="4700567" cy="1649515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6237312"/>
            <a:ext cx="12192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7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9326827" cy="850106"/>
          </a:xfrm>
        </p:spPr>
        <p:txBody>
          <a:bodyPr/>
          <a:lstStyle>
            <a:lvl1pPr>
              <a:defRPr b="1">
                <a:solidFill>
                  <a:srgbClr val="109C1D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968552"/>
          </a:xfrm>
        </p:spPr>
        <p:txBody>
          <a:bodyPr/>
          <a:lstStyle>
            <a:lvl1pPr>
              <a:defRPr>
                <a:solidFill>
                  <a:srgbClr val="376091"/>
                </a:solidFill>
              </a:defRPr>
            </a:lvl1pPr>
            <a:lvl2pPr>
              <a:defRPr>
                <a:solidFill>
                  <a:srgbClr val="376091"/>
                </a:solidFill>
              </a:defRPr>
            </a:lvl2pPr>
            <a:lvl3pPr>
              <a:defRPr>
                <a:solidFill>
                  <a:srgbClr val="376091"/>
                </a:solidFill>
              </a:defRPr>
            </a:lvl3pPr>
            <a:lvl4pPr>
              <a:defRPr>
                <a:solidFill>
                  <a:srgbClr val="376091"/>
                </a:solidFill>
              </a:defRPr>
            </a:lvl4pPr>
            <a:lvl5pPr>
              <a:defRPr>
                <a:solidFill>
                  <a:srgbClr val="37609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l="2096"/>
          <a:stretch/>
        </p:blipFill>
        <p:spPr>
          <a:xfrm>
            <a:off x="9072331" y="-27383"/>
            <a:ext cx="3096253" cy="1086532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1059149"/>
            <a:ext cx="12192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0" y="6237312"/>
            <a:ext cx="12192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47328" y="6309321"/>
            <a:ext cx="321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109C1D"/>
                </a:solidFill>
              </a:rPr>
              <a:t>GT-MAC</a:t>
            </a:r>
            <a:endParaRPr lang="en-US" sz="2400" b="1" i="1" dirty="0">
              <a:solidFill>
                <a:srgbClr val="109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44B8-6B60-4745-96EA-9F4373B53D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F982-5077-4E36-882E-16E79C4D17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44B8-6B60-4745-96EA-9F4373B53D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F982-5077-4E36-882E-16E79C4D17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44B8-6B60-4745-96EA-9F4373B53D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F982-5077-4E36-882E-16E79C4D17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96"/>
          <a:stretch/>
        </p:blipFill>
        <p:spPr>
          <a:xfrm>
            <a:off x="107503" y="51293"/>
            <a:ext cx="3525425" cy="164951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209800" y="1852650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760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GT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Runway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Excursions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895600" y="323246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109C1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de Setembro de 2018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16632"/>
            <a:ext cx="9310816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BI – </a:t>
            </a:r>
            <a:r>
              <a:rPr lang="pt-BR" i="1" dirty="0" err="1" smtClean="0"/>
              <a:t>Runway</a:t>
            </a:r>
            <a:r>
              <a:rPr lang="pt-BR" i="1" dirty="0" smtClean="0"/>
              <a:t> </a:t>
            </a:r>
            <a:r>
              <a:rPr lang="pt-BR" i="1" dirty="0" err="1" smtClean="0"/>
              <a:t>Excursions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96"/>
          <a:stretch/>
        </p:blipFill>
        <p:spPr>
          <a:xfrm>
            <a:off x="9753600" y="10073"/>
            <a:ext cx="2322190" cy="108653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1059149"/>
            <a:ext cx="12192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348" y="1126622"/>
            <a:ext cx="4010730" cy="566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6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56360"/>
            <a:ext cx="10515600" cy="4083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Atualização das frentes de trabalho: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Estudo da viabilidade de expansão do projeto piloto SBUL para aeroportos de grande movimento</a:t>
            </a:r>
          </a:p>
          <a:p>
            <a:pPr lvl="2"/>
            <a:r>
              <a:rPr lang="pt-BR" dirty="0" smtClean="0">
                <a:solidFill>
                  <a:srgbClr val="0070C0"/>
                </a:solidFill>
              </a:rPr>
              <a:t>Participação nas discussões do GT-RE/BAIST, com ANAC e </a:t>
            </a:r>
            <a:r>
              <a:rPr lang="pt-BR" dirty="0" smtClean="0">
                <a:solidFill>
                  <a:srgbClr val="0070C0"/>
                </a:solidFill>
              </a:rPr>
              <a:t>DECEA</a:t>
            </a:r>
            <a:endParaRPr lang="pt-BR" dirty="0" smtClean="0"/>
          </a:p>
          <a:p>
            <a:pPr lvl="2"/>
            <a:endParaRPr lang="pt-BR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BR" i="1" dirty="0" smtClean="0"/>
              <a:t>Gap </a:t>
            </a:r>
            <a:r>
              <a:rPr lang="pt-BR" i="1" dirty="0" err="1" smtClean="0"/>
              <a:t>Analysis</a:t>
            </a:r>
            <a:r>
              <a:rPr lang="pt-BR" dirty="0" smtClean="0"/>
              <a:t> SE216 (</a:t>
            </a:r>
            <a:r>
              <a:rPr lang="pt-BR" i="1" dirty="0" smtClean="0"/>
              <a:t>“</a:t>
            </a:r>
            <a:r>
              <a:rPr lang="pt-BR" i="1" dirty="0" err="1" smtClean="0"/>
              <a:t>Flight</a:t>
            </a:r>
            <a:r>
              <a:rPr lang="pt-BR" i="1" dirty="0" smtClean="0"/>
              <a:t> </a:t>
            </a:r>
            <a:r>
              <a:rPr lang="pt-BR" i="1" dirty="0" err="1" smtClean="0"/>
              <a:t>Crew</a:t>
            </a:r>
            <a:r>
              <a:rPr lang="pt-BR" i="1" dirty="0" smtClean="0"/>
              <a:t> Training </a:t>
            </a:r>
            <a:r>
              <a:rPr lang="pt-BR" i="1" dirty="0" err="1" smtClean="0"/>
              <a:t>Landing</a:t>
            </a:r>
            <a:r>
              <a:rPr lang="pt-BR" i="1" dirty="0" smtClean="0"/>
              <a:t>”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>
                <a:solidFill>
                  <a:srgbClr val="0070C0"/>
                </a:solidFill>
              </a:rPr>
              <a:t>Rascunho de formulário sob análise das </a:t>
            </a:r>
            <a:r>
              <a:rPr lang="pt-BR" dirty="0" err="1" smtClean="0">
                <a:solidFill>
                  <a:srgbClr val="0070C0"/>
                </a:solidFill>
              </a:rPr>
              <a:t>EAs</a:t>
            </a:r>
            <a:endParaRPr lang="pt-BR" dirty="0">
              <a:solidFill>
                <a:srgbClr val="0070C0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endParaRPr lang="pt-BR" dirty="0"/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Definição de monitoramento de toque/pós-toque</a:t>
            </a:r>
          </a:p>
          <a:p>
            <a:pPr lvl="2"/>
            <a:r>
              <a:rPr lang="pt-BR" dirty="0">
                <a:solidFill>
                  <a:srgbClr val="0070C0"/>
                </a:solidFill>
              </a:rPr>
              <a:t>DRAFT de Boletim Informativo sobre região recomendada de </a:t>
            </a:r>
            <a:r>
              <a:rPr lang="pt-BR" dirty="0" smtClean="0">
                <a:solidFill>
                  <a:srgbClr val="0070C0"/>
                </a:solidFill>
              </a:rPr>
              <a:t>toque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16632"/>
            <a:ext cx="699512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GT RE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096"/>
          <a:stretch/>
        </p:blipFill>
        <p:spPr>
          <a:xfrm>
            <a:off x="9753600" y="10073"/>
            <a:ext cx="2322190" cy="108653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1059149"/>
            <a:ext cx="12192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16632"/>
            <a:ext cx="9310816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BI – Ponto de Toque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96"/>
          <a:stretch/>
        </p:blipFill>
        <p:spPr>
          <a:xfrm>
            <a:off x="9753600" y="10073"/>
            <a:ext cx="2322190" cy="108653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1059149"/>
            <a:ext cx="12192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66" y="1097861"/>
            <a:ext cx="4025710" cy="5670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384" y="1096605"/>
            <a:ext cx="4027494" cy="5673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2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133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Embraer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– Runway Excursion</dc:title>
  <dc:creator>CARLOS EDUARDO BORDIGNON MARTINEZ</dc:creator>
  <cp:lastModifiedBy>GUILHERME ARIOLI FERNANDES</cp:lastModifiedBy>
  <cp:revision>21</cp:revision>
  <dcterms:created xsi:type="dcterms:W3CDTF">2017-11-23T09:39:58Z</dcterms:created>
  <dcterms:modified xsi:type="dcterms:W3CDTF">2018-09-26T11:15:02Z</dcterms:modified>
</cp:coreProperties>
</file>