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16.xml" ContentType="application/vnd.openxmlformats-officedocument.presentationml.tags+xml"/>
  <Override PartName="/ppt/notesSlides/notesSlide21.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18.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27"/>
  </p:notesMasterIdLst>
  <p:sldIdLst>
    <p:sldId id="256" r:id="rId2"/>
    <p:sldId id="260" r:id="rId3"/>
    <p:sldId id="257" r:id="rId4"/>
    <p:sldId id="258" r:id="rId5"/>
    <p:sldId id="261" r:id="rId6"/>
    <p:sldId id="263" r:id="rId7"/>
    <p:sldId id="262" r:id="rId8"/>
    <p:sldId id="264" r:id="rId9"/>
    <p:sldId id="268" r:id="rId10"/>
    <p:sldId id="269" r:id="rId11"/>
    <p:sldId id="270" r:id="rId12"/>
    <p:sldId id="271" r:id="rId13"/>
    <p:sldId id="272" r:id="rId14"/>
    <p:sldId id="273" r:id="rId15"/>
    <p:sldId id="265" r:id="rId16"/>
    <p:sldId id="275" r:id="rId17"/>
    <p:sldId id="274" r:id="rId18"/>
    <p:sldId id="280" r:id="rId19"/>
    <p:sldId id="281" r:id="rId20"/>
    <p:sldId id="282" r:id="rId21"/>
    <p:sldId id="283" r:id="rId22"/>
    <p:sldId id="285" r:id="rId23"/>
    <p:sldId id="288" r:id="rId24"/>
    <p:sldId id="287" r:id="rId25"/>
    <p:sldId id="279" r:id="rId26"/>
  </p:sldIdLst>
  <p:sldSz cx="12192000" cy="6858000"/>
  <p:notesSz cx="6858000" cy="9144000"/>
  <p:custDataLst>
    <p:tags r:id="rId2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935" autoAdjust="0"/>
  </p:normalViewPr>
  <p:slideViewPr>
    <p:cSldViewPr snapToGrid="0" snapToObjects="1">
      <p:cViewPr varScale="1">
        <p:scale>
          <a:sx n="67" d="100"/>
          <a:sy n="67" d="100"/>
        </p:scale>
        <p:origin x="834" y="6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wrap="square"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wrap="square"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a:solidFill>
                  <a:schemeClr val="dk1"/>
                </a:solidFill>
                <a:latin typeface="Calibri"/>
                <a:ea typeface="Calibri"/>
                <a:cs typeface="Calibri"/>
                <a:sym typeface="Calibri"/>
              </a:rPr>
              <a:pPr marL="0" marR="0" lvl="0" indent="0" algn="r" rtl="0">
                <a:spcBef>
                  <a:spcPts val="0"/>
                </a:spcBef>
                <a:buSzPct val="25000"/>
                <a:buNone/>
              </a:pPr>
              <a:t>‹nº›</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5807025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76" name="Shape 76"/>
          <p:cNvSpPr txBox="1">
            <a:spLocks noGrp="1"/>
          </p:cNvSpPr>
          <p:nvPr>
            <p:ph type="sldNum" idx="12"/>
          </p:nvPr>
        </p:nvSpPr>
        <p:spPr>
          <a:xfrm>
            <a:off x="3884612" y="8685213"/>
            <a:ext cx="2971800" cy="4587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1</a:t>
            </a:fld>
            <a:endParaRPr lang="en-GB"/>
          </a:p>
        </p:txBody>
      </p:sp>
    </p:spTree>
    <p:extLst>
      <p:ext uri="{BB962C8B-B14F-4D97-AF65-F5344CB8AC3E}">
        <p14:creationId xmlns:p14="http://schemas.microsoft.com/office/powerpoint/2010/main" val="1514947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76" name="Shape 76"/>
          <p:cNvSpPr txBox="1">
            <a:spLocks noGrp="1"/>
          </p:cNvSpPr>
          <p:nvPr>
            <p:ph type="sldNum" idx="12"/>
          </p:nvPr>
        </p:nvSpPr>
        <p:spPr>
          <a:xfrm>
            <a:off x="3884612" y="8685213"/>
            <a:ext cx="2971800" cy="458700"/>
          </a:xfrm>
          <a:prstGeom prst="rect">
            <a:avLst/>
          </a:prstGeom>
        </p:spPr>
        <p:txBody>
          <a:bodyPr wrap="square" lIns="91425" tIns="45700" rIns="91425" bIns="45700" anchor="b" anchorCtr="0">
            <a:noAutofit/>
          </a:bodyPr>
          <a:lstStyle/>
          <a:p>
            <a:pPr>
              <a:buClr>
                <a:srgbClr val="000000"/>
              </a:buClr>
              <a:buSzPct val="25000"/>
              <a:buFont typeface="Arial"/>
              <a:buNone/>
            </a:pPr>
            <a:fld id="{00000000-1234-1234-1234-123412341234}" type="slidenum">
              <a:rPr lang="en-GB"/>
              <a:pPr>
                <a:buClr>
                  <a:srgbClr val="000000"/>
                </a:buClr>
                <a:buSzPct val="25000"/>
                <a:buFont typeface="Arial"/>
                <a:buNone/>
              </a:pPr>
              <a:t>10</a:t>
            </a:fld>
            <a:endParaRPr lang="en-GB"/>
          </a:p>
        </p:txBody>
      </p:sp>
    </p:spTree>
    <p:extLst>
      <p:ext uri="{BB962C8B-B14F-4D97-AF65-F5344CB8AC3E}">
        <p14:creationId xmlns:p14="http://schemas.microsoft.com/office/powerpoint/2010/main" val="4240789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76" name="Shape 76"/>
          <p:cNvSpPr txBox="1">
            <a:spLocks noGrp="1"/>
          </p:cNvSpPr>
          <p:nvPr>
            <p:ph type="sldNum" idx="12"/>
          </p:nvPr>
        </p:nvSpPr>
        <p:spPr>
          <a:xfrm>
            <a:off x="3884612" y="8685213"/>
            <a:ext cx="2971800" cy="458700"/>
          </a:xfrm>
          <a:prstGeom prst="rect">
            <a:avLst/>
          </a:prstGeom>
        </p:spPr>
        <p:txBody>
          <a:bodyPr wrap="square" lIns="91425" tIns="45700" rIns="91425" bIns="45700" anchor="b" anchorCtr="0">
            <a:noAutofit/>
          </a:bodyPr>
          <a:lstStyle/>
          <a:p>
            <a:pPr>
              <a:buClr>
                <a:srgbClr val="000000"/>
              </a:buClr>
              <a:buSzPct val="25000"/>
              <a:buFont typeface="Arial"/>
              <a:buNone/>
            </a:pPr>
            <a:fld id="{00000000-1234-1234-1234-123412341234}" type="slidenum">
              <a:rPr lang="en-GB"/>
              <a:pPr>
                <a:buClr>
                  <a:srgbClr val="000000"/>
                </a:buClr>
                <a:buSzPct val="25000"/>
                <a:buFont typeface="Arial"/>
                <a:buNone/>
              </a:pPr>
              <a:t>11</a:t>
            </a:fld>
            <a:endParaRPr lang="en-GB"/>
          </a:p>
        </p:txBody>
      </p:sp>
    </p:spTree>
    <p:extLst>
      <p:ext uri="{BB962C8B-B14F-4D97-AF65-F5344CB8AC3E}">
        <p14:creationId xmlns:p14="http://schemas.microsoft.com/office/powerpoint/2010/main" val="2792254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76" name="Shape 76"/>
          <p:cNvSpPr txBox="1">
            <a:spLocks noGrp="1"/>
          </p:cNvSpPr>
          <p:nvPr>
            <p:ph type="sldNum" idx="12"/>
          </p:nvPr>
        </p:nvSpPr>
        <p:spPr>
          <a:xfrm>
            <a:off x="3884612" y="8685213"/>
            <a:ext cx="2971800" cy="458700"/>
          </a:xfrm>
          <a:prstGeom prst="rect">
            <a:avLst/>
          </a:prstGeom>
        </p:spPr>
        <p:txBody>
          <a:bodyPr wrap="square" lIns="91425" tIns="45700" rIns="91425" bIns="45700" anchor="b" anchorCtr="0">
            <a:noAutofit/>
          </a:bodyPr>
          <a:lstStyle/>
          <a:p>
            <a:pPr>
              <a:buClr>
                <a:srgbClr val="000000"/>
              </a:buClr>
              <a:buSzPct val="25000"/>
              <a:buFont typeface="Arial"/>
              <a:buNone/>
            </a:pPr>
            <a:fld id="{00000000-1234-1234-1234-123412341234}" type="slidenum">
              <a:rPr lang="en-GB"/>
              <a:pPr>
                <a:buClr>
                  <a:srgbClr val="000000"/>
                </a:buClr>
                <a:buSzPct val="25000"/>
                <a:buFont typeface="Arial"/>
                <a:buNone/>
              </a:pPr>
              <a:t>12</a:t>
            </a:fld>
            <a:endParaRPr lang="en-GB"/>
          </a:p>
        </p:txBody>
      </p:sp>
    </p:spTree>
    <p:extLst>
      <p:ext uri="{BB962C8B-B14F-4D97-AF65-F5344CB8AC3E}">
        <p14:creationId xmlns:p14="http://schemas.microsoft.com/office/powerpoint/2010/main" val="1170397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76" name="Shape 76"/>
          <p:cNvSpPr txBox="1">
            <a:spLocks noGrp="1"/>
          </p:cNvSpPr>
          <p:nvPr>
            <p:ph type="sldNum" idx="12"/>
          </p:nvPr>
        </p:nvSpPr>
        <p:spPr>
          <a:xfrm>
            <a:off x="3884612" y="8685213"/>
            <a:ext cx="2971800" cy="458700"/>
          </a:xfrm>
          <a:prstGeom prst="rect">
            <a:avLst/>
          </a:prstGeom>
        </p:spPr>
        <p:txBody>
          <a:bodyPr wrap="square" lIns="91425" tIns="45700" rIns="91425" bIns="45700" anchor="b" anchorCtr="0">
            <a:noAutofit/>
          </a:bodyPr>
          <a:lstStyle/>
          <a:p>
            <a:pPr>
              <a:buClr>
                <a:srgbClr val="000000"/>
              </a:buClr>
              <a:buSzPct val="25000"/>
              <a:buFont typeface="Arial"/>
              <a:buNone/>
            </a:pPr>
            <a:fld id="{00000000-1234-1234-1234-123412341234}" type="slidenum">
              <a:rPr lang="en-GB"/>
              <a:pPr>
                <a:buClr>
                  <a:srgbClr val="000000"/>
                </a:buClr>
                <a:buSzPct val="25000"/>
                <a:buFont typeface="Arial"/>
                <a:buNone/>
              </a:pPr>
              <a:t>13</a:t>
            </a:fld>
            <a:endParaRPr lang="en-GB"/>
          </a:p>
        </p:txBody>
      </p:sp>
    </p:spTree>
    <p:extLst>
      <p:ext uri="{BB962C8B-B14F-4D97-AF65-F5344CB8AC3E}">
        <p14:creationId xmlns:p14="http://schemas.microsoft.com/office/powerpoint/2010/main" val="3703306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76" name="Shape 76"/>
          <p:cNvSpPr txBox="1">
            <a:spLocks noGrp="1"/>
          </p:cNvSpPr>
          <p:nvPr>
            <p:ph type="sldNum" idx="12"/>
          </p:nvPr>
        </p:nvSpPr>
        <p:spPr>
          <a:xfrm>
            <a:off x="3884612" y="8685213"/>
            <a:ext cx="2971800" cy="458700"/>
          </a:xfrm>
          <a:prstGeom prst="rect">
            <a:avLst/>
          </a:prstGeom>
        </p:spPr>
        <p:txBody>
          <a:bodyPr wrap="square" lIns="91425" tIns="45700" rIns="91425" bIns="45700" anchor="b" anchorCtr="0">
            <a:noAutofit/>
          </a:bodyPr>
          <a:lstStyle/>
          <a:p>
            <a:pPr>
              <a:buClr>
                <a:srgbClr val="000000"/>
              </a:buClr>
              <a:buSzPct val="25000"/>
              <a:buFont typeface="Arial"/>
              <a:buNone/>
            </a:pPr>
            <a:fld id="{00000000-1234-1234-1234-123412341234}" type="slidenum">
              <a:rPr lang="en-GB"/>
              <a:pPr>
                <a:buClr>
                  <a:srgbClr val="000000"/>
                </a:buClr>
                <a:buSzPct val="25000"/>
                <a:buFont typeface="Arial"/>
                <a:buNone/>
              </a:pPr>
              <a:t>14</a:t>
            </a:fld>
            <a:endParaRPr lang="en-GB"/>
          </a:p>
        </p:txBody>
      </p:sp>
    </p:spTree>
    <p:extLst>
      <p:ext uri="{BB962C8B-B14F-4D97-AF65-F5344CB8AC3E}">
        <p14:creationId xmlns:p14="http://schemas.microsoft.com/office/powerpoint/2010/main" val="3570676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85800" y="1143000"/>
            <a:ext cx="5486400" cy="30861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41845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76" name="Shape 76"/>
          <p:cNvSpPr txBox="1">
            <a:spLocks noGrp="1"/>
          </p:cNvSpPr>
          <p:nvPr>
            <p:ph type="sldNum" idx="12"/>
          </p:nvPr>
        </p:nvSpPr>
        <p:spPr>
          <a:xfrm>
            <a:off x="3884612" y="8685213"/>
            <a:ext cx="2971800" cy="458700"/>
          </a:xfrm>
          <a:prstGeom prst="rect">
            <a:avLst/>
          </a:prstGeom>
        </p:spPr>
        <p:txBody>
          <a:bodyPr wrap="square" lIns="91425" tIns="45700" rIns="91425" bIns="45700" anchor="b" anchorCtr="0">
            <a:noAutofit/>
          </a:bodyPr>
          <a:lstStyle/>
          <a:p>
            <a:pPr>
              <a:buClr>
                <a:srgbClr val="000000"/>
              </a:buClr>
              <a:buSzPct val="25000"/>
              <a:buFont typeface="Arial"/>
              <a:buNone/>
            </a:pPr>
            <a:fld id="{00000000-1234-1234-1234-123412341234}" type="slidenum">
              <a:rPr lang="en-GB"/>
              <a:pPr>
                <a:buClr>
                  <a:srgbClr val="000000"/>
                </a:buClr>
                <a:buSzPct val="25000"/>
                <a:buFont typeface="Arial"/>
                <a:buNone/>
              </a:pPr>
              <a:t>17</a:t>
            </a:fld>
            <a:endParaRPr lang="en-GB"/>
          </a:p>
        </p:txBody>
      </p:sp>
    </p:spTree>
    <p:extLst>
      <p:ext uri="{BB962C8B-B14F-4D97-AF65-F5344CB8AC3E}">
        <p14:creationId xmlns:p14="http://schemas.microsoft.com/office/powerpoint/2010/main" val="4016483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76" name="Shape 76"/>
          <p:cNvSpPr txBox="1">
            <a:spLocks noGrp="1"/>
          </p:cNvSpPr>
          <p:nvPr>
            <p:ph type="sldNum" idx="12"/>
          </p:nvPr>
        </p:nvSpPr>
        <p:spPr>
          <a:xfrm>
            <a:off x="3884612" y="8685213"/>
            <a:ext cx="2971800" cy="458700"/>
          </a:xfrm>
          <a:prstGeom prst="rect">
            <a:avLst/>
          </a:prstGeom>
        </p:spPr>
        <p:txBody>
          <a:bodyPr wrap="square" lIns="91425" tIns="45700" rIns="91425" bIns="45700" anchor="b" anchorCtr="0">
            <a:noAutofit/>
          </a:bodyPr>
          <a:lstStyle/>
          <a:p>
            <a:pPr>
              <a:buClr>
                <a:srgbClr val="000000"/>
              </a:buClr>
              <a:buSzPct val="25000"/>
              <a:buFont typeface="Arial"/>
              <a:buNone/>
            </a:pPr>
            <a:fld id="{00000000-1234-1234-1234-123412341234}" type="slidenum">
              <a:rPr lang="en-GB"/>
              <a:pPr>
                <a:buClr>
                  <a:srgbClr val="000000"/>
                </a:buClr>
                <a:buSzPct val="25000"/>
                <a:buFont typeface="Arial"/>
                <a:buNone/>
              </a:pPr>
              <a:t>18</a:t>
            </a:fld>
            <a:endParaRPr lang="en-GB"/>
          </a:p>
        </p:txBody>
      </p:sp>
    </p:spTree>
    <p:extLst>
      <p:ext uri="{BB962C8B-B14F-4D97-AF65-F5344CB8AC3E}">
        <p14:creationId xmlns:p14="http://schemas.microsoft.com/office/powerpoint/2010/main" val="2425617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76" name="Shape 76"/>
          <p:cNvSpPr txBox="1">
            <a:spLocks noGrp="1"/>
          </p:cNvSpPr>
          <p:nvPr>
            <p:ph type="sldNum" idx="12"/>
          </p:nvPr>
        </p:nvSpPr>
        <p:spPr>
          <a:xfrm>
            <a:off x="3884612" y="8685213"/>
            <a:ext cx="2971800" cy="458700"/>
          </a:xfrm>
          <a:prstGeom prst="rect">
            <a:avLst/>
          </a:prstGeom>
        </p:spPr>
        <p:txBody>
          <a:bodyPr wrap="square" lIns="91425" tIns="45700" rIns="91425" bIns="45700" anchor="b" anchorCtr="0">
            <a:noAutofit/>
          </a:bodyPr>
          <a:lstStyle/>
          <a:p>
            <a:pPr>
              <a:buClr>
                <a:srgbClr val="000000"/>
              </a:buClr>
              <a:buSzPct val="25000"/>
              <a:buFont typeface="Arial"/>
              <a:buNone/>
            </a:pPr>
            <a:fld id="{00000000-1234-1234-1234-123412341234}" type="slidenum">
              <a:rPr lang="en-GB"/>
              <a:pPr>
                <a:buClr>
                  <a:srgbClr val="000000"/>
                </a:buClr>
                <a:buSzPct val="25000"/>
                <a:buFont typeface="Arial"/>
                <a:buNone/>
              </a:pPr>
              <a:t>19</a:t>
            </a:fld>
            <a:endParaRPr lang="en-GB"/>
          </a:p>
        </p:txBody>
      </p:sp>
    </p:spTree>
    <p:extLst>
      <p:ext uri="{BB962C8B-B14F-4D97-AF65-F5344CB8AC3E}">
        <p14:creationId xmlns:p14="http://schemas.microsoft.com/office/powerpoint/2010/main" val="3259753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76" name="Shape 76"/>
          <p:cNvSpPr txBox="1">
            <a:spLocks noGrp="1"/>
          </p:cNvSpPr>
          <p:nvPr>
            <p:ph type="sldNum" idx="12"/>
          </p:nvPr>
        </p:nvSpPr>
        <p:spPr>
          <a:xfrm>
            <a:off x="3884612" y="8685213"/>
            <a:ext cx="2971800" cy="458700"/>
          </a:xfrm>
          <a:prstGeom prst="rect">
            <a:avLst/>
          </a:prstGeom>
        </p:spPr>
        <p:txBody>
          <a:bodyPr wrap="square" lIns="91425" tIns="45700" rIns="91425" bIns="45700" anchor="b" anchorCtr="0">
            <a:noAutofit/>
          </a:bodyPr>
          <a:lstStyle/>
          <a:p>
            <a:pPr>
              <a:buClr>
                <a:srgbClr val="000000"/>
              </a:buClr>
              <a:buSzPct val="25000"/>
              <a:buFont typeface="Arial"/>
              <a:buNone/>
            </a:pPr>
            <a:fld id="{00000000-1234-1234-1234-123412341234}" type="slidenum">
              <a:rPr lang="en-GB"/>
              <a:pPr>
                <a:buClr>
                  <a:srgbClr val="000000"/>
                </a:buClr>
                <a:buSzPct val="25000"/>
                <a:buFont typeface="Arial"/>
                <a:buNone/>
              </a:pPr>
              <a:t>20</a:t>
            </a:fld>
            <a:endParaRPr lang="en-GB"/>
          </a:p>
        </p:txBody>
      </p:sp>
    </p:spTree>
    <p:extLst>
      <p:ext uri="{BB962C8B-B14F-4D97-AF65-F5344CB8AC3E}">
        <p14:creationId xmlns:p14="http://schemas.microsoft.com/office/powerpoint/2010/main" val="3399749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76" name="Shape 76"/>
          <p:cNvSpPr txBox="1">
            <a:spLocks noGrp="1"/>
          </p:cNvSpPr>
          <p:nvPr>
            <p:ph type="sldNum" idx="12"/>
          </p:nvPr>
        </p:nvSpPr>
        <p:spPr>
          <a:xfrm>
            <a:off x="3884612" y="8685213"/>
            <a:ext cx="2971800" cy="4587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2</a:t>
            </a:fld>
            <a:endParaRPr lang="en-GB"/>
          </a:p>
        </p:txBody>
      </p:sp>
    </p:spTree>
    <p:extLst>
      <p:ext uri="{BB962C8B-B14F-4D97-AF65-F5344CB8AC3E}">
        <p14:creationId xmlns:p14="http://schemas.microsoft.com/office/powerpoint/2010/main" val="42780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76" name="Shape 76"/>
          <p:cNvSpPr txBox="1">
            <a:spLocks noGrp="1"/>
          </p:cNvSpPr>
          <p:nvPr>
            <p:ph type="sldNum" idx="12"/>
          </p:nvPr>
        </p:nvSpPr>
        <p:spPr>
          <a:xfrm>
            <a:off x="3884612" y="8685213"/>
            <a:ext cx="2971800" cy="458700"/>
          </a:xfrm>
          <a:prstGeom prst="rect">
            <a:avLst/>
          </a:prstGeom>
        </p:spPr>
        <p:txBody>
          <a:bodyPr wrap="square" lIns="91425" tIns="45700" rIns="91425" bIns="45700" anchor="b" anchorCtr="0">
            <a:noAutofit/>
          </a:bodyPr>
          <a:lstStyle/>
          <a:p>
            <a:pPr>
              <a:buClr>
                <a:srgbClr val="000000"/>
              </a:buClr>
              <a:buSzPct val="25000"/>
              <a:buFont typeface="Arial"/>
              <a:buNone/>
            </a:pPr>
            <a:fld id="{00000000-1234-1234-1234-123412341234}" type="slidenum">
              <a:rPr lang="en-GB"/>
              <a:pPr>
                <a:buClr>
                  <a:srgbClr val="000000"/>
                </a:buClr>
                <a:buSzPct val="25000"/>
                <a:buFont typeface="Arial"/>
                <a:buNone/>
              </a:pPr>
              <a:t>21</a:t>
            </a:fld>
            <a:endParaRPr lang="en-GB"/>
          </a:p>
        </p:txBody>
      </p:sp>
    </p:spTree>
    <p:extLst>
      <p:ext uri="{BB962C8B-B14F-4D97-AF65-F5344CB8AC3E}">
        <p14:creationId xmlns:p14="http://schemas.microsoft.com/office/powerpoint/2010/main" val="317413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76" name="Shape 76"/>
          <p:cNvSpPr txBox="1">
            <a:spLocks noGrp="1"/>
          </p:cNvSpPr>
          <p:nvPr>
            <p:ph type="sldNum" idx="12"/>
          </p:nvPr>
        </p:nvSpPr>
        <p:spPr>
          <a:xfrm>
            <a:off x="3884612" y="8685213"/>
            <a:ext cx="2971800" cy="458700"/>
          </a:xfrm>
          <a:prstGeom prst="rect">
            <a:avLst/>
          </a:prstGeom>
        </p:spPr>
        <p:txBody>
          <a:bodyPr wrap="square" lIns="91425" tIns="45700" rIns="91425" bIns="45700" anchor="b" anchorCtr="0">
            <a:noAutofit/>
          </a:bodyPr>
          <a:lstStyle/>
          <a:p>
            <a:pPr>
              <a:buClr>
                <a:srgbClr val="000000"/>
              </a:buClr>
              <a:buSzPct val="25000"/>
              <a:buFont typeface="Arial"/>
              <a:buNone/>
            </a:pPr>
            <a:fld id="{00000000-1234-1234-1234-123412341234}" type="slidenum">
              <a:rPr lang="en-GB"/>
              <a:pPr>
                <a:buClr>
                  <a:srgbClr val="000000"/>
                </a:buClr>
                <a:buSzPct val="25000"/>
                <a:buFont typeface="Arial"/>
                <a:buNone/>
              </a:pPr>
              <a:t>22</a:t>
            </a:fld>
            <a:endParaRPr lang="en-GB"/>
          </a:p>
        </p:txBody>
      </p:sp>
    </p:spTree>
    <p:extLst>
      <p:ext uri="{BB962C8B-B14F-4D97-AF65-F5344CB8AC3E}">
        <p14:creationId xmlns:p14="http://schemas.microsoft.com/office/powerpoint/2010/main" val="2039442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76" name="Shape 76"/>
          <p:cNvSpPr txBox="1">
            <a:spLocks noGrp="1"/>
          </p:cNvSpPr>
          <p:nvPr>
            <p:ph type="sldNum" idx="12"/>
          </p:nvPr>
        </p:nvSpPr>
        <p:spPr>
          <a:xfrm>
            <a:off x="3884612" y="8685213"/>
            <a:ext cx="2971800" cy="458700"/>
          </a:xfrm>
          <a:prstGeom prst="rect">
            <a:avLst/>
          </a:prstGeom>
        </p:spPr>
        <p:txBody>
          <a:bodyPr wrap="square" lIns="91425" tIns="45700" rIns="91425" bIns="45700" anchor="b" anchorCtr="0">
            <a:noAutofit/>
          </a:bodyPr>
          <a:lstStyle/>
          <a:p>
            <a:pPr>
              <a:buClr>
                <a:srgbClr val="000000"/>
              </a:buClr>
              <a:buSzPct val="25000"/>
              <a:buFont typeface="Arial"/>
              <a:buNone/>
            </a:pPr>
            <a:fld id="{00000000-1234-1234-1234-123412341234}" type="slidenum">
              <a:rPr lang="en-GB"/>
              <a:pPr>
                <a:buClr>
                  <a:srgbClr val="000000"/>
                </a:buClr>
                <a:buSzPct val="25000"/>
                <a:buFont typeface="Arial"/>
                <a:buNone/>
              </a:pPr>
              <a:t>23</a:t>
            </a:fld>
            <a:endParaRPr lang="en-GB"/>
          </a:p>
        </p:txBody>
      </p:sp>
    </p:spTree>
    <p:extLst>
      <p:ext uri="{BB962C8B-B14F-4D97-AF65-F5344CB8AC3E}">
        <p14:creationId xmlns:p14="http://schemas.microsoft.com/office/powerpoint/2010/main" val="1417231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76" name="Shape 76"/>
          <p:cNvSpPr txBox="1">
            <a:spLocks noGrp="1"/>
          </p:cNvSpPr>
          <p:nvPr>
            <p:ph type="sldNum" idx="12"/>
          </p:nvPr>
        </p:nvSpPr>
        <p:spPr>
          <a:xfrm>
            <a:off x="3884612" y="8685213"/>
            <a:ext cx="2971800" cy="458700"/>
          </a:xfrm>
          <a:prstGeom prst="rect">
            <a:avLst/>
          </a:prstGeom>
        </p:spPr>
        <p:txBody>
          <a:bodyPr wrap="square" lIns="91425" tIns="45700" rIns="91425" bIns="45700" anchor="b" anchorCtr="0">
            <a:noAutofit/>
          </a:bodyPr>
          <a:lstStyle/>
          <a:p>
            <a:pPr>
              <a:buClr>
                <a:srgbClr val="000000"/>
              </a:buClr>
              <a:buSzPct val="25000"/>
              <a:buFont typeface="Arial"/>
              <a:buNone/>
            </a:pPr>
            <a:fld id="{00000000-1234-1234-1234-123412341234}" type="slidenum">
              <a:rPr lang="en-GB"/>
              <a:pPr>
                <a:buClr>
                  <a:srgbClr val="000000"/>
                </a:buClr>
                <a:buSzPct val="25000"/>
                <a:buFont typeface="Arial"/>
                <a:buNone/>
              </a:pPr>
              <a:t>24</a:t>
            </a:fld>
            <a:endParaRPr lang="en-GB"/>
          </a:p>
        </p:txBody>
      </p:sp>
    </p:spTree>
    <p:extLst>
      <p:ext uri="{BB962C8B-B14F-4D97-AF65-F5344CB8AC3E}">
        <p14:creationId xmlns:p14="http://schemas.microsoft.com/office/powerpoint/2010/main" val="552629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82" name="Shape 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874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endParaRPr/>
          </a:p>
        </p:txBody>
      </p:sp>
      <p:sp>
        <p:nvSpPr>
          <p:cNvPr id="88" name="Shape 8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4102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endParaRPr/>
          </a:p>
        </p:txBody>
      </p:sp>
      <p:sp>
        <p:nvSpPr>
          <p:cNvPr id="88" name="Shape 8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8204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endParaRPr/>
          </a:p>
        </p:txBody>
      </p:sp>
      <p:sp>
        <p:nvSpPr>
          <p:cNvPr id="88" name="Shape 8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0202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endParaRPr/>
          </a:p>
        </p:txBody>
      </p:sp>
      <p:sp>
        <p:nvSpPr>
          <p:cNvPr id="88" name="Shape 8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8110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endParaRPr/>
          </a:p>
        </p:txBody>
      </p:sp>
      <p:sp>
        <p:nvSpPr>
          <p:cNvPr id="88" name="Shape 8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1996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76" name="Shape 76"/>
          <p:cNvSpPr txBox="1">
            <a:spLocks noGrp="1"/>
          </p:cNvSpPr>
          <p:nvPr>
            <p:ph type="sldNum" idx="12"/>
          </p:nvPr>
        </p:nvSpPr>
        <p:spPr>
          <a:xfrm>
            <a:off x="3884612" y="8685213"/>
            <a:ext cx="2971800" cy="458700"/>
          </a:xfrm>
          <a:prstGeom prst="rect">
            <a:avLst/>
          </a:prstGeom>
        </p:spPr>
        <p:txBody>
          <a:bodyPr wrap="square" lIns="91425" tIns="45700" rIns="91425" bIns="45700" anchor="b" anchorCtr="0">
            <a:noAutofit/>
          </a:bodyPr>
          <a:lstStyle/>
          <a:p>
            <a:pPr>
              <a:buClr>
                <a:srgbClr val="000000"/>
              </a:buClr>
              <a:buSzPct val="25000"/>
              <a:buFont typeface="Arial"/>
              <a:buNone/>
            </a:pPr>
            <a:fld id="{00000000-1234-1234-1234-123412341234}" type="slidenum">
              <a:rPr lang="en-GB"/>
              <a:pPr>
                <a:buClr>
                  <a:srgbClr val="000000"/>
                </a:buClr>
                <a:buSzPct val="25000"/>
                <a:buFont typeface="Arial"/>
                <a:buNone/>
              </a:pPr>
              <a:t>9</a:t>
            </a:fld>
            <a:endParaRPr lang="en-GB"/>
          </a:p>
        </p:txBody>
      </p:sp>
    </p:spTree>
    <p:extLst>
      <p:ext uri="{BB962C8B-B14F-4D97-AF65-F5344CB8AC3E}">
        <p14:creationId xmlns:p14="http://schemas.microsoft.com/office/powerpoint/2010/main" val="2166170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838200" y="365125"/>
            <a:ext cx="10515599" cy="1325562"/>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 name="Shape 18"/>
          <p:cNvSpPr txBox="1">
            <a:spLocks noGrp="1"/>
          </p:cNvSpPr>
          <p:nvPr>
            <p:ph type="body" idx="1"/>
          </p:nvPr>
        </p:nvSpPr>
        <p:spPr>
          <a:xfrm>
            <a:off x="838200" y="1825625"/>
            <a:ext cx="10515599" cy="4351338"/>
          </a:xfrm>
          <a:prstGeom prst="rect">
            <a:avLst/>
          </a:prstGeom>
          <a:noFill/>
          <a:ln>
            <a:noFill/>
          </a:ln>
        </p:spPr>
        <p:txBody>
          <a:bodyPr wrap="square" lIns="91425" tIns="91425" rIns="91425" bIns="91425" anchor="t" anchorCtr="0"/>
          <a:lstStyle>
            <a:lvl1pPr marL="228600" marR="0" lvl="0" indent="-76200" algn="l" rtl="0">
              <a:lnSpc>
                <a:spcPct val="90000"/>
              </a:lnSpc>
              <a:spcBef>
                <a:spcPts val="10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685800" marR="0" lvl="1"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lnSpc>
                <a:spcPct val="90000"/>
              </a:lnSpc>
              <a:spcBef>
                <a:spcPts val="50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39700" algn="l" rtl="0">
              <a:lnSpc>
                <a:spcPct val="90000"/>
              </a:lnSpc>
              <a:spcBef>
                <a:spcPts val="5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dt" idx="10"/>
          </p:nvPr>
        </p:nvSpPr>
        <p:spPr>
          <a:xfrm>
            <a:off x="838200" y="6356350"/>
            <a:ext cx="2743199"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8610600" y="6356350"/>
            <a:ext cx="27431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alibri"/>
                <a:ea typeface="Calibri"/>
                <a:cs typeface="Calibri"/>
                <a:sym typeface="Calibri"/>
              </a:rPr>
              <a:pPr marL="0" marR="0" lvl="0" indent="0" algn="r" rtl="0">
                <a:spcBef>
                  <a:spcPts val="0"/>
                </a:spcBef>
                <a:buSzPct val="25000"/>
                <a:buNone/>
              </a:pPr>
              <a:t>‹nº›</a:t>
            </a:fld>
            <a:endParaRPr lang="en-GB"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Slide de título">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1524000" y="1763485"/>
            <a:ext cx="9144000" cy="1746476"/>
          </a:xfrm>
          <a:prstGeom prst="rect">
            <a:avLst/>
          </a:prstGeom>
          <a:noFill/>
          <a:ln>
            <a:noFill/>
          </a:ln>
        </p:spPr>
        <p:txBody>
          <a:bodyPr wrap="square" lIns="91425" tIns="91425" rIns="91425" bIns="91425" anchor="b" anchorCtr="0"/>
          <a:lstStyle>
            <a:lvl1pPr marL="0" marR="0" lvl="0" indent="0" algn="ctr"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 name="Shape 24"/>
          <p:cNvSpPr txBox="1">
            <a:spLocks noGrp="1"/>
          </p:cNvSpPr>
          <p:nvPr>
            <p:ph type="subTitle" idx="1"/>
          </p:nvPr>
        </p:nvSpPr>
        <p:spPr>
          <a:xfrm>
            <a:off x="1524000" y="3602037"/>
            <a:ext cx="9144000" cy="1655761"/>
          </a:xfrm>
          <a:prstGeom prst="rect">
            <a:avLst/>
          </a:prstGeom>
          <a:noFill/>
          <a:ln>
            <a:noFill/>
          </a:ln>
        </p:spPr>
        <p:txBody>
          <a:bodyPr wrap="square"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dt" idx="10"/>
          </p:nvPr>
        </p:nvSpPr>
        <p:spPr>
          <a:xfrm>
            <a:off x="838200" y="6356350"/>
            <a:ext cx="2743199"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sldNum" idx="12"/>
          </p:nvPr>
        </p:nvSpPr>
        <p:spPr>
          <a:xfrm>
            <a:off x="8610600" y="6356350"/>
            <a:ext cx="27431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alibri"/>
                <a:ea typeface="Calibri"/>
                <a:cs typeface="Calibri"/>
                <a:sym typeface="Calibri"/>
              </a:rPr>
              <a:pPr marL="0" marR="0" lvl="0" indent="0" algn="r" rtl="0">
                <a:spcBef>
                  <a:spcPts val="0"/>
                </a:spcBef>
                <a:buSzPct val="25000"/>
                <a:buNone/>
              </a:pPr>
              <a:t>‹nº›</a:t>
            </a:fld>
            <a:endParaRPr lang="en-GB"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Cabeçalho da Seção">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838200" y="4715326"/>
            <a:ext cx="7007678" cy="806903"/>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0" name="Shape 30"/>
          <p:cNvSpPr txBox="1">
            <a:spLocks noGrp="1"/>
          </p:cNvSpPr>
          <p:nvPr>
            <p:ph type="body" idx="1"/>
          </p:nvPr>
        </p:nvSpPr>
        <p:spPr>
          <a:xfrm>
            <a:off x="838200" y="5549219"/>
            <a:ext cx="7007678" cy="807129"/>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838200" y="6356350"/>
            <a:ext cx="2743199"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sldNum" idx="12"/>
          </p:nvPr>
        </p:nvSpPr>
        <p:spPr>
          <a:xfrm>
            <a:off x="8610600" y="6356350"/>
            <a:ext cx="27431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alibri"/>
                <a:ea typeface="Calibri"/>
                <a:cs typeface="Calibri"/>
                <a:sym typeface="Calibri"/>
              </a:rPr>
              <a:pPr marL="0" marR="0" lvl="0" indent="0" algn="r" rtl="0">
                <a:spcBef>
                  <a:spcPts val="0"/>
                </a:spcBef>
                <a:buSzPct val="25000"/>
                <a:buNone/>
              </a:pPr>
              <a:t>‹nº›</a:t>
            </a:fld>
            <a:endParaRPr lang="en-GB"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Duas Partes de Conteúdo">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838200" y="365125"/>
            <a:ext cx="10515599" cy="1325562"/>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6" name="Shape 36"/>
          <p:cNvSpPr txBox="1">
            <a:spLocks noGrp="1"/>
          </p:cNvSpPr>
          <p:nvPr>
            <p:ph type="body" idx="1"/>
          </p:nvPr>
        </p:nvSpPr>
        <p:spPr>
          <a:xfrm>
            <a:off x="838200" y="1825625"/>
            <a:ext cx="5181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2"/>
          </p:nvPr>
        </p:nvSpPr>
        <p:spPr>
          <a:xfrm>
            <a:off x="6172200" y="1825625"/>
            <a:ext cx="5181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dt" idx="10"/>
          </p:nvPr>
        </p:nvSpPr>
        <p:spPr>
          <a:xfrm>
            <a:off x="838200" y="6356350"/>
            <a:ext cx="2743199"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sldNum" idx="12"/>
          </p:nvPr>
        </p:nvSpPr>
        <p:spPr>
          <a:xfrm>
            <a:off x="8610600" y="6356350"/>
            <a:ext cx="27431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alibri"/>
                <a:ea typeface="Calibri"/>
                <a:cs typeface="Calibri"/>
                <a:sym typeface="Calibri"/>
              </a:rPr>
              <a:pPr marL="0" marR="0" lvl="0" indent="0" algn="r" rtl="0">
                <a:spcBef>
                  <a:spcPts val="0"/>
                </a:spcBef>
                <a:buSzPct val="25000"/>
                <a:buNone/>
              </a:pPr>
              <a:t>‹nº›</a:t>
            </a:fld>
            <a:endParaRPr lang="en-GB"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ação">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839787" y="365125"/>
            <a:ext cx="10515599" cy="1325562"/>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 name="Shape 43"/>
          <p:cNvSpPr txBox="1">
            <a:spLocks noGrp="1"/>
          </p:cNvSpPr>
          <p:nvPr>
            <p:ph type="body" idx="1"/>
          </p:nvPr>
        </p:nvSpPr>
        <p:spPr>
          <a:xfrm>
            <a:off x="839787" y="1681163"/>
            <a:ext cx="5157787"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2"/>
          </p:nvPr>
        </p:nvSpPr>
        <p:spPr>
          <a:xfrm>
            <a:off x="839787" y="2505075"/>
            <a:ext cx="5157787" cy="368458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3"/>
          </p:nvPr>
        </p:nvSpPr>
        <p:spPr>
          <a:xfrm>
            <a:off x="6172200" y="1681163"/>
            <a:ext cx="5183187"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4"/>
          </p:nvPr>
        </p:nvSpPr>
        <p:spPr>
          <a:xfrm>
            <a:off x="6172200" y="2505075"/>
            <a:ext cx="5183187" cy="368458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dt" idx="10"/>
          </p:nvPr>
        </p:nvSpPr>
        <p:spPr>
          <a:xfrm>
            <a:off x="838200" y="6356350"/>
            <a:ext cx="2743199"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8610600" y="6356350"/>
            <a:ext cx="27431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alibri"/>
                <a:ea typeface="Calibri"/>
                <a:cs typeface="Calibri"/>
                <a:sym typeface="Calibri"/>
              </a:rPr>
              <a:pPr marL="0" marR="0" lvl="0" indent="0" algn="r" rtl="0">
                <a:spcBef>
                  <a:spcPts val="0"/>
                </a:spcBef>
                <a:buSzPct val="25000"/>
                <a:buNone/>
              </a:pPr>
              <a:t>‹nº›</a:t>
            </a:fld>
            <a:endParaRPr lang="en-GB"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Somente título">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838200" y="365125"/>
            <a:ext cx="10515599" cy="1325562"/>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2" name="Shape 52"/>
          <p:cNvSpPr txBox="1">
            <a:spLocks noGrp="1"/>
          </p:cNvSpPr>
          <p:nvPr>
            <p:ph type="dt" idx="10"/>
          </p:nvPr>
        </p:nvSpPr>
        <p:spPr>
          <a:xfrm>
            <a:off x="838200" y="6356350"/>
            <a:ext cx="2743199"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8610600" y="6356350"/>
            <a:ext cx="27431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alibri"/>
                <a:ea typeface="Calibri"/>
                <a:cs typeface="Calibri"/>
                <a:sym typeface="Calibri"/>
              </a:rPr>
              <a:pPr marL="0" marR="0" lvl="0" indent="0" algn="r" rtl="0">
                <a:spcBef>
                  <a:spcPts val="0"/>
                </a:spcBef>
                <a:buSzPct val="25000"/>
                <a:buNone/>
              </a:pPr>
              <a:t>‹nº›</a:t>
            </a:fld>
            <a:endParaRPr lang="en-GB"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Shape 55"/>
        <p:cNvGrpSpPr/>
        <p:nvPr/>
      </p:nvGrpSpPr>
      <p:grpSpPr>
        <a:xfrm>
          <a:off x="0" y="0"/>
          <a:ext cx="0" cy="0"/>
          <a:chOff x="0" y="0"/>
          <a:chExt cx="0" cy="0"/>
        </a:xfrm>
      </p:grpSpPr>
      <p:sp>
        <p:nvSpPr>
          <p:cNvPr id="56" name="Shape 56"/>
          <p:cNvSpPr txBox="1">
            <a:spLocks noGrp="1"/>
          </p:cNvSpPr>
          <p:nvPr>
            <p:ph type="dt" idx="10"/>
          </p:nvPr>
        </p:nvSpPr>
        <p:spPr>
          <a:xfrm>
            <a:off x="838200" y="6356350"/>
            <a:ext cx="2743199"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sldNum" idx="12"/>
          </p:nvPr>
        </p:nvSpPr>
        <p:spPr>
          <a:xfrm>
            <a:off x="8610600" y="6356350"/>
            <a:ext cx="27431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alibri"/>
                <a:ea typeface="Calibri"/>
                <a:cs typeface="Calibri"/>
                <a:sym typeface="Calibri"/>
              </a:rPr>
              <a:pPr marL="0" marR="0" lvl="0" indent="0" algn="r" rtl="0">
                <a:spcBef>
                  <a:spcPts val="0"/>
                </a:spcBef>
                <a:buSzPct val="25000"/>
                <a:buNone/>
              </a:pPr>
              <a:t>‹nº›</a:t>
            </a:fld>
            <a:endParaRPr lang="en-GB"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údo com Legenda">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839787" y="457200"/>
            <a:ext cx="3932237" cy="1600199"/>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1" name="Shape 61"/>
          <p:cNvSpPr txBox="1">
            <a:spLocks noGrp="1"/>
          </p:cNvSpPr>
          <p:nvPr>
            <p:ph type="body" idx="1"/>
          </p:nvPr>
        </p:nvSpPr>
        <p:spPr>
          <a:xfrm>
            <a:off x="5183187" y="987425"/>
            <a:ext cx="6172199" cy="4873624"/>
          </a:xfrm>
          <a:prstGeom prst="rect">
            <a:avLst/>
          </a:prstGeom>
          <a:noFill/>
          <a:ln>
            <a:noFill/>
          </a:ln>
        </p:spPr>
        <p:txBody>
          <a:bodyPr wrap="square"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body" idx="2"/>
          </p:nvPr>
        </p:nvSpPr>
        <p:spPr>
          <a:xfrm>
            <a:off x="839787" y="2057400"/>
            <a:ext cx="3932237"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dt" idx="10"/>
          </p:nvPr>
        </p:nvSpPr>
        <p:spPr>
          <a:xfrm>
            <a:off x="838200" y="6356350"/>
            <a:ext cx="2743199"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sldNum" idx="12"/>
          </p:nvPr>
        </p:nvSpPr>
        <p:spPr>
          <a:xfrm>
            <a:off x="8610600" y="6356350"/>
            <a:ext cx="27431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alibri"/>
                <a:ea typeface="Calibri"/>
                <a:cs typeface="Calibri"/>
                <a:sym typeface="Calibri"/>
              </a:rPr>
              <a:pPr marL="0" marR="0" lvl="0" indent="0" algn="r" rtl="0">
                <a:spcBef>
                  <a:spcPts val="0"/>
                </a:spcBef>
                <a:buSzPct val="25000"/>
                <a:buNone/>
              </a:pPr>
              <a:t>‹nº›</a:t>
            </a:fld>
            <a:endParaRPr lang="en-GB"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Imagem com Legenda">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839787" y="457200"/>
            <a:ext cx="3932237" cy="1600199"/>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8" name="Shape 68"/>
          <p:cNvSpPr>
            <a:spLocks noGrp="1"/>
          </p:cNvSpPr>
          <p:nvPr>
            <p:ph type="pic" idx="2"/>
          </p:nvPr>
        </p:nvSpPr>
        <p:spPr>
          <a:xfrm>
            <a:off x="5183187" y="987425"/>
            <a:ext cx="6172199" cy="4873624"/>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body" idx="1"/>
          </p:nvPr>
        </p:nvSpPr>
        <p:spPr>
          <a:xfrm>
            <a:off x="839787" y="2057400"/>
            <a:ext cx="3932237"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dt" idx="10"/>
          </p:nvPr>
        </p:nvSpPr>
        <p:spPr>
          <a:xfrm>
            <a:off x="838200" y="6356350"/>
            <a:ext cx="2743199"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sldNum" idx="12"/>
          </p:nvPr>
        </p:nvSpPr>
        <p:spPr>
          <a:xfrm>
            <a:off x="8610600" y="6356350"/>
            <a:ext cx="27431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alibri"/>
                <a:ea typeface="Calibri"/>
                <a:cs typeface="Calibri"/>
                <a:sym typeface="Calibri"/>
              </a:rPr>
              <a:pPr marL="0" marR="0" lvl="0" indent="0" algn="r" rtl="0">
                <a:spcBef>
                  <a:spcPts val="0"/>
                </a:spcBef>
                <a:buSzPct val="25000"/>
                <a:buNone/>
              </a:pPr>
              <a:t>‹nº›</a:t>
            </a:fld>
            <a:endParaRPr lang="en-GB"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11">
            <a:alphaModFix/>
          </a:blip>
          <a:srcRect/>
          <a:stretch/>
        </p:blipFill>
        <p:spPr>
          <a:xfrm>
            <a:off x="11083" y="0"/>
            <a:ext cx="11877755" cy="6789419"/>
          </a:xfrm>
          <a:prstGeom prst="rect">
            <a:avLst/>
          </a:prstGeom>
          <a:noFill/>
          <a:ln>
            <a:noFill/>
          </a:ln>
        </p:spPr>
      </p:pic>
      <p:sp>
        <p:nvSpPr>
          <p:cNvPr id="11" name="Shape 11"/>
          <p:cNvSpPr txBox="1">
            <a:spLocks noGrp="1"/>
          </p:cNvSpPr>
          <p:nvPr>
            <p:ph type="title"/>
          </p:nvPr>
        </p:nvSpPr>
        <p:spPr>
          <a:xfrm>
            <a:off x="838200" y="365125"/>
            <a:ext cx="10515599" cy="1325562"/>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 name="Shape 12"/>
          <p:cNvSpPr txBox="1">
            <a:spLocks noGrp="1"/>
          </p:cNvSpPr>
          <p:nvPr>
            <p:ph type="body" idx="1"/>
          </p:nvPr>
        </p:nvSpPr>
        <p:spPr>
          <a:xfrm>
            <a:off x="838200" y="1825625"/>
            <a:ext cx="10515599"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dt" idx="10"/>
          </p:nvPr>
        </p:nvSpPr>
        <p:spPr>
          <a:xfrm>
            <a:off x="838200" y="6356350"/>
            <a:ext cx="2743199"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sldNum" idx="12"/>
          </p:nvPr>
        </p:nvSpPr>
        <p:spPr>
          <a:xfrm>
            <a:off x="8610600" y="6356350"/>
            <a:ext cx="27431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alibri"/>
                <a:ea typeface="Calibri"/>
                <a:cs typeface="Calibri"/>
                <a:sym typeface="Calibri"/>
              </a:rPr>
              <a:pPr marL="0" marR="0" lvl="0" indent="0" algn="r" rtl="0">
                <a:spcBef>
                  <a:spcPts val="0"/>
                </a:spcBef>
                <a:buSzPct val="25000"/>
                <a:buNone/>
              </a:pPr>
              <a:t>‹nº›</a:t>
            </a:fld>
            <a:endParaRPr lang="en-GB"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4.emf"/><Relationship Id="rId5" Type="http://schemas.openxmlformats.org/officeDocument/2006/relationships/oleObject" Target="../embeddings/oleObject3.bin"/><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4.emf"/><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12.xml"/><Relationship Id="rId4"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4.emf"/><Relationship Id="rId5" Type="http://schemas.openxmlformats.org/officeDocument/2006/relationships/oleObject" Target="../embeddings/oleObject5.bin"/><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image" Target="../media/image4.emf"/><Relationship Id="rId5" Type="http://schemas.openxmlformats.org/officeDocument/2006/relationships/oleObject" Target="../embeddings/oleObject6.bin"/><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vmlDrawing" Target="../drawings/vmlDrawing7.vml"/><Relationship Id="rId6" Type="http://schemas.openxmlformats.org/officeDocument/2006/relationships/image" Target="../media/image4.emf"/><Relationship Id="rId5" Type="http://schemas.openxmlformats.org/officeDocument/2006/relationships/oleObject" Target="../embeddings/oleObject7.bin"/><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4.emf"/><Relationship Id="rId2" Type="http://schemas.openxmlformats.org/officeDocument/2006/relationships/tags" Target="../tags/tag11.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notesSlide" Target="../notesSlides/notesSlide17.xml"/><Relationship Id="rId4"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xml"/><Relationship Id="rId1" Type="http://schemas.openxmlformats.org/officeDocument/2006/relationships/vmlDrawing" Target="../drawings/vmlDrawing9.vml"/><Relationship Id="rId6" Type="http://schemas.openxmlformats.org/officeDocument/2006/relationships/image" Target="../media/image4.emf"/><Relationship Id="rId5" Type="http://schemas.openxmlformats.org/officeDocument/2006/relationships/oleObject" Target="../embeddings/oleObject9.bin"/><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xml"/><Relationship Id="rId1" Type="http://schemas.openxmlformats.org/officeDocument/2006/relationships/vmlDrawing" Target="../drawings/vmlDrawing10.vml"/><Relationship Id="rId6" Type="http://schemas.openxmlformats.org/officeDocument/2006/relationships/image" Target="../media/image4.emf"/><Relationship Id="rId5" Type="http://schemas.openxmlformats.org/officeDocument/2006/relationships/oleObject" Target="../embeddings/oleObject10.bin"/><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vmlDrawing" Target="../drawings/vmlDrawing11.vml"/><Relationship Id="rId6" Type="http://schemas.openxmlformats.org/officeDocument/2006/relationships/image" Target="../media/image4.emf"/><Relationship Id="rId5" Type="http://schemas.openxmlformats.org/officeDocument/2006/relationships/oleObject" Target="../embeddings/oleObject11.bin"/><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xml"/><Relationship Id="rId1" Type="http://schemas.openxmlformats.org/officeDocument/2006/relationships/vmlDrawing" Target="../drawings/vmlDrawing12.vml"/><Relationship Id="rId6" Type="http://schemas.openxmlformats.org/officeDocument/2006/relationships/image" Target="../media/image4.emf"/><Relationship Id="rId5" Type="http://schemas.openxmlformats.org/officeDocument/2006/relationships/oleObject" Target="../embeddings/oleObject12.bin"/><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vmlDrawing" Target="../drawings/vmlDrawing13.vml"/><Relationship Id="rId6" Type="http://schemas.openxmlformats.org/officeDocument/2006/relationships/image" Target="../media/image4.emf"/><Relationship Id="rId5" Type="http://schemas.openxmlformats.org/officeDocument/2006/relationships/oleObject" Target="../embeddings/oleObject13.bin"/><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vmlDrawing" Target="../drawings/vmlDrawing14.vml"/><Relationship Id="rId6" Type="http://schemas.openxmlformats.org/officeDocument/2006/relationships/image" Target="../media/image4.emf"/><Relationship Id="rId5" Type="http://schemas.openxmlformats.org/officeDocument/2006/relationships/oleObject" Target="../embeddings/oleObject14.bin"/><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4.em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9.xml"/><Relationship Id="rId4"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77"/>
        <p:cNvGrpSpPr/>
        <p:nvPr/>
      </p:nvGrpSpPr>
      <p:grpSpPr>
        <a:xfrm>
          <a:off x="0" y="0"/>
          <a:ext cx="0" cy="0"/>
          <a:chOff x="0" y="0"/>
          <a:chExt cx="0" cy="0"/>
        </a:xfrm>
      </p:grpSpPr>
      <p:sp>
        <p:nvSpPr>
          <p:cNvPr id="4" name="Text Placeholder 3"/>
          <p:cNvSpPr>
            <a:spLocks noGrp="1"/>
          </p:cNvSpPr>
          <p:nvPr>
            <p:ph type="body" idx="1"/>
          </p:nvPr>
        </p:nvSpPr>
        <p:spPr/>
        <p:txBody>
          <a:bodyPr/>
          <a:lstStyle/>
          <a:p>
            <a:pPr>
              <a:buNone/>
            </a:pPr>
            <a:r>
              <a:rPr lang="pt-BR" sz="9600" b="1" dirty="0" smtClean="0">
                <a:solidFill>
                  <a:srgbClr val="FF0000"/>
                </a:solidFill>
              </a:rPr>
              <a:t>GT LOC-I</a:t>
            </a:r>
          </a:p>
        </p:txBody>
      </p:sp>
      <p:sp>
        <p:nvSpPr>
          <p:cNvPr id="9" name="Title 4"/>
          <p:cNvSpPr>
            <a:spLocks noGrp="1"/>
          </p:cNvSpPr>
          <p:nvPr>
            <p:ph type="title"/>
          </p:nvPr>
        </p:nvSpPr>
        <p:spPr>
          <a:xfrm>
            <a:off x="1152770" y="4851401"/>
            <a:ext cx="10515599" cy="1325562"/>
          </a:xfrm>
        </p:spPr>
        <p:txBody>
          <a:bodyPr/>
          <a:lstStyle/>
          <a:p>
            <a:r>
              <a:rPr lang="pt-BR" dirty="0" smtClean="0"/>
              <a:t>BCAST out 2017- ANAC SP</a:t>
            </a:r>
            <a:endParaRPr lang="pt-BR"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77"/>
        <p:cNvGrpSpPr/>
        <p:nvPr/>
      </p:nvGrpSpPr>
      <p:grpSpPr>
        <a:xfrm>
          <a:off x="0" y="0"/>
          <a:ext cx="0" cy="0"/>
          <a:chOff x="0" y="0"/>
          <a:chExt cx="0" cy="0"/>
        </a:xfrm>
      </p:grpSpPr>
      <p:graphicFrame>
        <p:nvGraphicFramePr>
          <p:cNvPr id="2" name="Objeto 1"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9" name="Slide do think-cell" r:id="rId5" imgW="270" imgH="270" progId="TCLayout.ActiveDocument.1">
                  <p:embed/>
                </p:oleObj>
              </mc:Choice>
              <mc:Fallback>
                <p:oleObj name="Slide do think-cell"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8" name="Shape 78"/>
          <p:cNvSpPr txBox="1">
            <a:spLocks noGrp="1"/>
          </p:cNvSpPr>
          <p:nvPr>
            <p:ph type="title"/>
          </p:nvPr>
        </p:nvSpPr>
        <p:spPr>
          <a:xfrm>
            <a:off x="838200" y="662850"/>
            <a:ext cx="10515600" cy="1325700"/>
          </a:xfrm>
          <a:prstGeom prst="rect">
            <a:avLst/>
          </a:prstGeom>
        </p:spPr>
        <p:txBody>
          <a:bodyPr wrap="square" lIns="91425" tIns="91425" rIns="91425" bIns="91425" anchor="ctr" anchorCtr="0">
            <a:noAutofit/>
          </a:bodyPr>
          <a:lstStyle/>
          <a:p>
            <a:pPr lvl="0">
              <a:spcBef>
                <a:spcPts val="0"/>
              </a:spcBef>
              <a:buNone/>
            </a:pPr>
            <a:r>
              <a:rPr lang="en-GB" dirty="0"/>
              <a:t>LOC-I </a:t>
            </a:r>
          </a:p>
        </p:txBody>
      </p:sp>
      <p:sp>
        <p:nvSpPr>
          <p:cNvPr id="79" name="Shape 79"/>
          <p:cNvSpPr txBox="1">
            <a:spLocks noGrp="1"/>
          </p:cNvSpPr>
          <p:nvPr>
            <p:ph type="body" idx="1"/>
          </p:nvPr>
        </p:nvSpPr>
        <p:spPr>
          <a:xfrm>
            <a:off x="490450" y="1840607"/>
            <a:ext cx="10863349" cy="5570125"/>
          </a:xfrm>
          <a:prstGeom prst="rect">
            <a:avLst/>
          </a:prstGeom>
        </p:spPr>
        <p:txBody>
          <a:bodyPr wrap="square" lIns="91425" tIns="91425" rIns="91425" bIns="91425" anchor="t" anchorCtr="0">
            <a:noAutofit/>
          </a:bodyPr>
          <a:lstStyle/>
          <a:p>
            <a:pPr marL="457200" lvl="0" indent="-342900" rtl="0">
              <a:lnSpc>
                <a:spcPct val="115000"/>
              </a:lnSpc>
              <a:spcBef>
                <a:spcPts val="0"/>
              </a:spcBef>
              <a:spcAft>
                <a:spcPts val="1000"/>
              </a:spcAft>
              <a:buSzPct val="100000"/>
              <a:buFont typeface="Calibri"/>
            </a:pPr>
            <a:r>
              <a:rPr lang="pt-BR" sz="1800" b="1" dirty="0" smtClean="0">
                <a:latin typeface="+mn-lt"/>
              </a:rPr>
              <a:t>Realizadas nove (9) reuniões;</a:t>
            </a:r>
          </a:p>
          <a:p>
            <a:pPr marL="457200" lvl="0" indent="-342900" rtl="0">
              <a:lnSpc>
                <a:spcPct val="115000"/>
              </a:lnSpc>
              <a:spcBef>
                <a:spcPts val="0"/>
              </a:spcBef>
              <a:spcAft>
                <a:spcPts val="1000"/>
              </a:spcAft>
              <a:buSzPct val="100000"/>
              <a:buFont typeface="Calibri"/>
            </a:pPr>
            <a:r>
              <a:rPr lang="pt-BR" sz="1800" b="1" dirty="0" smtClean="0">
                <a:latin typeface="+mn-lt"/>
              </a:rPr>
              <a:t>Discutido e identificado os</a:t>
            </a:r>
            <a:r>
              <a:rPr lang="pt-BR" sz="1800" b="1" i="1" dirty="0" smtClean="0">
                <a:latin typeface="+mn-lt"/>
              </a:rPr>
              <a:t> </a:t>
            </a:r>
            <a:r>
              <a:rPr lang="pt-BR" sz="1800" b="1" dirty="0" smtClean="0">
                <a:latin typeface="+mn-lt"/>
              </a:rPr>
              <a:t>fatores contribuintes, algumas soluções propostas pela indústria, treinamento e as </a:t>
            </a:r>
            <a:r>
              <a:rPr lang="pt-BR" sz="1800" b="1" i="1" dirty="0" smtClean="0">
                <a:latin typeface="+mn-lt"/>
              </a:rPr>
              <a:t>Safety </a:t>
            </a:r>
            <a:r>
              <a:rPr lang="pt-BR" sz="1800" b="1" i="1" dirty="0" err="1" smtClean="0">
                <a:latin typeface="+mn-lt"/>
              </a:rPr>
              <a:t>Enhancements</a:t>
            </a:r>
            <a:r>
              <a:rPr lang="pt-BR" sz="1800" b="1" i="1" dirty="0" smtClean="0">
                <a:latin typeface="+mn-lt"/>
              </a:rPr>
              <a:t> </a:t>
            </a:r>
            <a:r>
              <a:rPr lang="pt-BR" sz="1800" b="1" dirty="0" smtClean="0">
                <a:latin typeface="+mn-lt"/>
              </a:rPr>
              <a:t>aplicáveis;</a:t>
            </a:r>
          </a:p>
          <a:p>
            <a:pPr marL="457200" lvl="0" indent="-342900" rtl="0">
              <a:lnSpc>
                <a:spcPct val="115000"/>
              </a:lnSpc>
              <a:spcBef>
                <a:spcPts val="0"/>
              </a:spcBef>
              <a:spcAft>
                <a:spcPts val="1000"/>
              </a:spcAft>
              <a:buSzPct val="100000"/>
              <a:buFont typeface="Calibri"/>
            </a:pPr>
            <a:r>
              <a:rPr lang="pt-BR" sz="1800" b="1" dirty="0" smtClean="0">
                <a:latin typeface="+mn-lt"/>
              </a:rPr>
              <a:t>Visita técnica agendada na EMBRAER São José dos Campos;</a:t>
            </a:r>
          </a:p>
          <a:p>
            <a:pPr marL="457200" lvl="0" indent="-342900" rtl="0">
              <a:lnSpc>
                <a:spcPct val="115000"/>
              </a:lnSpc>
              <a:spcBef>
                <a:spcPts val="0"/>
              </a:spcBef>
              <a:spcAft>
                <a:spcPts val="1000"/>
              </a:spcAft>
              <a:buSzPct val="100000"/>
              <a:buFont typeface="Calibri"/>
            </a:pPr>
            <a:r>
              <a:rPr lang="pt-BR" sz="1800" b="1" dirty="0" smtClean="0">
                <a:latin typeface="+mn-lt"/>
              </a:rPr>
              <a:t>Elaborado um questionário via Google </a:t>
            </a:r>
            <a:r>
              <a:rPr lang="pt-BR" sz="1800" b="1" dirty="0" err="1" smtClean="0">
                <a:latin typeface="+mn-lt"/>
              </a:rPr>
              <a:t>Forms</a:t>
            </a:r>
            <a:r>
              <a:rPr lang="pt-BR" sz="1800" b="1" dirty="0" smtClean="0">
                <a:latin typeface="+mn-lt"/>
              </a:rPr>
              <a:t>, com perguntas direcionadas aos </a:t>
            </a:r>
            <a:r>
              <a:rPr lang="pt-BR" sz="1800" b="1" dirty="0" err="1" smtClean="0">
                <a:latin typeface="+mn-lt"/>
              </a:rPr>
              <a:t>Safeties</a:t>
            </a:r>
            <a:r>
              <a:rPr lang="pt-BR" sz="1800" b="1" dirty="0" smtClean="0">
                <a:latin typeface="+mn-lt"/>
              </a:rPr>
              <a:t> e Flight Standards da cias aéreas RBAC 121 no intuito de identificar o status atual da </a:t>
            </a:r>
            <a:r>
              <a:rPr lang="pt-BR" sz="1600" b="1" dirty="0" smtClean="0">
                <a:latin typeface="+mn-lt"/>
              </a:rPr>
              <a:t>indústria Brasileira quanto ao tema </a:t>
            </a:r>
            <a:r>
              <a:rPr lang="pt-BR" sz="1600" b="1" i="1" dirty="0" err="1" smtClean="0">
                <a:latin typeface="+mn-lt"/>
              </a:rPr>
              <a:t>Loss</a:t>
            </a:r>
            <a:r>
              <a:rPr lang="pt-BR" sz="1600" b="1" i="1" dirty="0" smtClean="0">
                <a:latin typeface="+mn-lt"/>
              </a:rPr>
              <a:t> </a:t>
            </a:r>
            <a:r>
              <a:rPr lang="pt-BR" sz="1600" b="1" i="1" dirty="0" err="1">
                <a:latin typeface="+mn-lt"/>
              </a:rPr>
              <a:t>o</a:t>
            </a:r>
            <a:r>
              <a:rPr lang="pt-BR" sz="1600" b="1" i="1" dirty="0" err="1" smtClean="0">
                <a:latin typeface="+mn-lt"/>
              </a:rPr>
              <a:t>f</a:t>
            </a:r>
            <a:r>
              <a:rPr lang="pt-BR" sz="1600" b="1" i="1" dirty="0" smtClean="0">
                <a:latin typeface="+mn-lt"/>
              </a:rPr>
              <a:t> </a:t>
            </a:r>
            <a:r>
              <a:rPr lang="pt-BR" sz="1600" b="1" i="1" dirty="0" err="1" smtClean="0">
                <a:latin typeface="+mn-lt"/>
              </a:rPr>
              <a:t>Control</a:t>
            </a:r>
            <a:r>
              <a:rPr lang="pt-BR" sz="1600" b="1" i="1" dirty="0" smtClean="0">
                <a:latin typeface="+mn-lt"/>
              </a:rPr>
              <a:t> </a:t>
            </a:r>
            <a:r>
              <a:rPr lang="pt-BR" sz="1600" b="1" i="1" dirty="0" err="1" smtClean="0">
                <a:latin typeface="+mn-lt"/>
              </a:rPr>
              <a:t>In-Flight</a:t>
            </a:r>
            <a:r>
              <a:rPr lang="pt-BR" sz="1600" b="1" dirty="0">
                <a:latin typeface="+mn-lt"/>
              </a:rPr>
              <a:t>;</a:t>
            </a:r>
            <a:endParaRPr lang="pt-BR" sz="1600" b="1" dirty="0" smtClean="0">
              <a:latin typeface="+mn-lt"/>
            </a:endParaRPr>
          </a:p>
          <a:p>
            <a:pPr marL="914400" lvl="1" indent="-342900">
              <a:lnSpc>
                <a:spcPct val="115000"/>
              </a:lnSpc>
              <a:spcBef>
                <a:spcPts val="0"/>
              </a:spcBef>
              <a:spcAft>
                <a:spcPts val="1000"/>
              </a:spcAft>
              <a:buFont typeface="Wingdings" panose="05000000000000000000" pitchFamily="2" charset="2"/>
              <a:buChar char="Ø"/>
            </a:pPr>
            <a:r>
              <a:rPr lang="pt-BR" sz="1600" b="1" dirty="0" smtClean="0"/>
              <a:t> </a:t>
            </a:r>
            <a:r>
              <a:rPr lang="pt-BR" sz="1600" b="1" dirty="0"/>
              <a:t>Após o envio das repostas pelas cias aéreas RBAC 121, iremos efetuar análise estatística para mapear a aplicação e a aderência dos operadores aéreos nacionais às melhores práticas aplicadas na indústria mundial.</a:t>
            </a:r>
          </a:p>
          <a:p>
            <a:pPr marL="457200" lvl="0" indent="-342900" rtl="0">
              <a:lnSpc>
                <a:spcPct val="100000"/>
              </a:lnSpc>
              <a:spcBef>
                <a:spcPts val="0"/>
              </a:spcBef>
              <a:buSzPct val="100000"/>
              <a:buFont typeface="Calibri"/>
            </a:pPr>
            <a:endParaRPr lang="pt-BR" sz="1800" b="1" dirty="0" smtClean="0"/>
          </a:p>
          <a:p>
            <a:pPr marL="457200" lvl="0" indent="-342900" rtl="0">
              <a:lnSpc>
                <a:spcPct val="100000"/>
              </a:lnSpc>
              <a:spcBef>
                <a:spcPts val="0"/>
              </a:spcBef>
              <a:buSzPct val="100000"/>
              <a:buFont typeface="Calibri"/>
            </a:pPr>
            <a:r>
              <a:rPr lang="pt-BR" sz="1800" b="1" dirty="0" smtClean="0">
                <a:latin typeface="+mn-lt"/>
              </a:rPr>
              <a:t>Efetuaremos reunião com os pilotos do Grupo Técnico da LATAM Brasil no dia 21/05/2018;</a:t>
            </a:r>
            <a:endParaRPr sz="1800" b="1" dirty="0" smtClean="0">
              <a:latin typeface="+mn-lt"/>
            </a:endParaRPr>
          </a:p>
          <a:p>
            <a:pPr marL="114300" lvl="0" indent="0" rtl="0">
              <a:lnSpc>
                <a:spcPct val="100000"/>
              </a:lnSpc>
              <a:spcBef>
                <a:spcPts val="0"/>
              </a:spcBef>
              <a:buSzPct val="100000"/>
              <a:buNone/>
            </a:pPr>
            <a:endParaRPr lang="en-GB" sz="1800" b="1" dirty="0" smtClean="0"/>
          </a:p>
          <a:p>
            <a:pPr marL="457200" lvl="0" indent="-342900" rtl="0">
              <a:lnSpc>
                <a:spcPct val="100000"/>
              </a:lnSpc>
              <a:spcBef>
                <a:spcPts val="0"/>
              </a:spcBef>
              <a:buSzPct val="100000"/>
              <a:buFont typeface="Calibri"/>
            </a:pPr>
            <a:endParaRPr lang="en-GB" sz="1800" b="1" dirty="0" smtClean="0"/>
          </a:p>
          <a:p>
            <a:pPr marL="457200" lvl="0" indent="-342900" rtl="0">
              <a:lnSpc>
                <a:spcPct val="100000"/>
              </a:lnSpc>
              <a:spcBef>
                <a:spcPts val="0"/>
              </a:spcBef>
              <a:buSzPct val="100000"/>
              <a:buFont typeface="Calibri"/>
            </a:pPr>
            <a:endParaRPr lang="en-GB" sz="1800" b="1" dirty="0" smtClean="0"/>
          </a:p>
          <a:p>
            <a:pPr marL="0" lvl="0" indent="-69850" rtl="0">
              <a:lnSpc>
                <a:spcPct val="100000"/>
              </a:lnSpc>
              <a:spcBef>
                <a:spcPts val="0"/>
              </a:spcBef>
              <a:buClr>
                <a:schemeClr val="dk1"/>
              </a:buClr>
              <a:buSzPct val="100000"/>
              <a:buFont typeface="Arial"/>
              <a:buNone/>
            </a:pPr>
            <a:endParaRPr sz="1100" dirty="0"/>
          </a:p>
          <a:p>
            <a:pPr lvl="0">
              <a:spcBef>
                <a:spcPts val="0"/>
              </a:spcBef>
              <a:buNone/>
            </a:pPr>
            <a:endParaRPr dirty="0"/>
          </a:p>
        </p:txBody>
      </p:sp>
    </p:spTree>
    <p:extLst>
      <p:ext uri="{BB962C8B-B14F-4D97-AF65-F5344CB8AC3E}">
        <p14:creationId xmlns:p14="http://schemas.microsoft.com/office/powerpoint/2010/main" val="1101519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77"/>
        <p:cNvGrpSpPr/>
        <p:nvPr/>
      </p:nvGrpSpPr>
      <p:grpSpPr>
        <a:xfrm>
          <a:off x="0" y="0"/>
          <a:ext cx="0" cy="0"/>
          <a:chOff x="0" y="0"/>
          <a:chExt cx="0" cy="0"/>
        </a:xfrm>
      </p:grpSpPr>
      <p:graphicFrame>
        <p:nvGraphicFramePr>
          <p:cNvPr id="5" name="Objeto 4"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03" name="Slide do think-cell" r:id="rId5" imgW="270" imgH="270" progId="TCLayout.ActiveDocument.1">
                  <p:embed/>
                </p:oleObj>
              </mc:Choice>
              <mc:Fallback>
                <p:oleObj name="Slide do think-cell"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8" name="Shape 78"/>
          <p:cNvSpPr txBox="1">
            <a:spLocks noGrp="1"/>
          </p:cNvSpPr>
          <p:nvPr>
            <p:ph type="title"/>
          </p:nvPr>
        </p:nvSpPr>
        <p:spPr>
          <a:xfrm>
            <a:off x="838200" y="423080"/>
            <a:ext cx="10515600" cy="1325700"/>
          </a:xfrm>
          <a:prstGeom prst="rect">
            <a:avLst/>
          </a:prstGeom>
        </p:spPr>
        <p:txBody>
          <a:bodyPr wrap="square" lIns="91425" tIns="91425" rIns="91425" bIns="91425" anchor="ctr" anchorCtr="0">
            <a:noAutofit/>
          </a:bodyPr>
          <a:lstStyle/>
          <a:p>
            <a:pPr lvl="0">
              <a:spcBef>
                <a:spcPts val="0"/>
              </a:spcBef>
              <a:buNone/>
            </a:pPr>
            <a:r>
              <a:rPr lang="en-GB" dirty="0"/>
              <a:t>LOC-I </a:t>
            </a:r>
          </a:p>
        </p:txBody>
      </p:sp>
      <p:pic>
        <p:nvPicPr>
          <p:cNvPr id="3" name="Imagem 2"/>
          <p:cNvPicPr>
            <a:picLocks noChangeAspect="1"/>
          </p:cNvPicPr>
          <p:nvPr/>
        </p:nvPicPr>
        <p:blipFill>
          <a:blip r:embed="rId7"/>
          <a:stretch>
            <a:fillRect/>
          </a:stretch>
        </p:blipFill>
        <p:spPr>
          <a:xfrm>
            <a:off x="7242484" y="1576175"/>
            <a:ext cx="3069632" cy="4688005"/>
          </a:xfrm>
          <a:prstGeom prst="rect">
            <a:avLst/>
          </a:prstGeom>
        </p:spPr>
      </p:pic>
      <p:pic>
        <p:nvPicPr>
          <p:cNvPr id="4" name="Imagem 3"/>
          <p:cNvPicPr>
            <a:picLocks noChangeAspect="1"/>
          </p:cNvPicPr>
          <p:nvPr/>
        </p:nvPicPr>
        <p:blipFill>
          <a:blip r:embed="rId8"/>
          <a:stretch>
            <a:fillRect/>
          </a:stretch>
        </p:blipFill>
        <p:spPr>
          <a:xfrm>
            <a:off x="359391" y="1576175"/>
            <a:ext cx="6096000" cy="5124450"/>
          </a:xfrm>
          <a:prstGeom prst="rect">
            <a:avLst/>
          </a:prstGeom>
        </p:spPr>
      </p:pic>
    </p:spTree>
    <p:extLst>
      <p:ext uri="{BB962C8B-B14F-4D97-AF65-F5344CB8AC3E}">
        <p14:creationId xmlns:p14="http://schemas.microsoft.com/office/powerpoint/2010/main" val="3135531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77"/>
        <p:cNvGrpSpPr/>
        <p:nvPr/>
      </p:nvGrpSpPr>
      <p:grpSpPr>
        <a:xfrm>
          <a:off x="0" y="0"/>
          <a:ext cx="0" cy="0"/>
          <a:chOff x="0" y="0"/>
          <a:chExt cx="0" cy="0"/>
        </a:xfrm>
      </p:grpSpPr>
      <p:graphicFrame>
        <p:nvGraphicFramePr>
          <p:cNvPr id="3" name="Objeto 2"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49" name="Slide do think-cell" r:id="rId6" imgW="270" imgH="270" progId="TCLayout.ActiveDocument.1">
                  <p:embed/>
                </p:oleObj>
              </mc:Choice>
              <mc:Fallback>
                <p:oleObj name="Slide do think-cell"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tângulo 1"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pt-BR" sz="3200" dirty="0">
              <a:solidFill>
                <a:srgbClr val="FFFFFF"/>
              </a:solidFill>
              <a:latin typeface="Calibri" panose="020F0502020204030204" pitchFamily="34" charset="0"/>
              <a:sym typeface="Calibri" panose="020F0502020204030204" pitchFamily="34" charset="0"/>
            </a:endParaRPr>
          </a:p>
        </p:txBody>
      </p:sp>
      <p:sp>
        <p:nvSpPr>
          <p:cNvPr id="4" name="Text Placeholder 3"/>
          <p:cNvSpPr>
            <a:spLocks noGrp="1"/>
          </p:cNvSpPr>
          <p:nvPr>
            <p:ph type="body" idx="1"/>
          </p:nvPr>
        </p:nvSpPr>
        <p:spPr/>
        <p:txBody>
          <a:bodyPr/>
          <a:lstStyle/>
          <a:p>
            <a:pPr>
              <a:buNone/>
            </a:pPr>
            <a:r>
              <a:rPr lang="pt-BR" sz="9600" b="1" dirty="0" smtClean="0">
                <a:solidFill>
                  <a:srgbClr val="FF0000"/>
                </a:solidFill>
              </a:rPr>
              <a:t>GT LOC-I</a:t>
            </a:r>
          </a:p>
        </p:txBody>
      </p:sp>
      <p:sp>
        <p:nvSpPr>
          <p:cNvPr id="9" name="Title 4"/>
          <p:cNvSpPr>
            <a:spLocks noGrp="1"/>
          </p:cNvSpPr>
          <p:nvPr>
            <p:ph type="title"/>
          </p:nvPr>
        </p:nvSpPr>
        <p:spPr>
          <a:xfrm>
            <a:off x="1152770" y="4851401"/>
            <a:ext cx="10515599" cy="1325562"/>
          </a:xfrm>
        </p:spPr>
        <p:txBody>
          <a:bodyPr/>
          <a:lstStyle/>
          <a:p>
            <a:r>
              <a:rPr lang="pt-BR" dirty="0" smtClean="0"/>
              <a:t>BCAST Jun- 2018- ANAC SP</a:t>
            </a:r>
            <a:endParaRPr lang="pt-BR" dirty="0"/>
          </a:p>
        </p:txBody>
      </p:sp>
    </p:spTree>
    <p:extLst>
      <p:ext uri="{BB962C8B-B14F-4D97-AF65-F5344CB8AC3E}">
        <p14:creationId xmlns:p14="http://schemas.microsoft.com/office/powerpoint/2010/main" val="33056450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77"/>
        <p:cNvGrpSpPr/>
        <p:nvPr/>
      </p:nvGrpSpPr>
      <p:grpSpPr>
        <a:xfrm>
          <a:off x="0" y="0"/>
          <a:ext cx="0" cy="0"/>
          <a:chOff x="0" y="0"/>
          <a:chExt cx="0" cy="0"/>
        </a:xfrm>
      </p:grpSpPr>
      <p:graphicFrame>
        <p:nvGraphicFramePr>
          <p:cNvPr id="2" name="Objeto 1"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25" name="Slide do think-cell" r:id="rId5" imgW="270" imgH="270" progId="TCLayout.ActiveDocument.1">
                  <p:embed/>
                </p:oleObj>
              </mc:Choice>
              <mc:Fallback>
                <p:oleObj name="Slide do think-cell"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8" name="Shape 78"/>
          <p:cNvSpPr txBox="1">
            <a:spLocks noGrp="1"/>
          </p:cNvSpPr>
          <p:nvPr>
            <p:ph type="title"/>
          </p:nvPr>
        </p:nvSpPr>
        <p:spPr>
          <a:xfrm>
            <a:off x="838200" y="662850"/>
            <a:ext cx="10515600" cy="1325700"/>
          </a:xfrm>
          <a:prstGeom prst="rect">
            <a:avLst/>
          </a:prstGeom>
        </p:spPr>
        <p:txBody>
          <a:bodyPr wrap="square" lIns="91425" tIns="91425" rIns="91425" bIns="91425" anchor="ctr" anchorCtr="0">
            <a:noAutofit/>
          </a:bodyPr>
          <a:lstStyle/>
          <a:p>
            <a:pPr lvl="0">
              <a:spcBef>
                <a:spcPts val="0"/>
              </a:spcBef>
              <a:buNone/>
            </a:pPr>
            <a:r>
              <a:rPr lang="en-GB" dirty="0"/>
              <a:t>LOC-I </a:t>
            </a:r>
          </a:p>
        </p:txBody>
      </p:sp>
      <p:sp>
        <p:nvSpPr>
          <p:cNvPr id="79" name="Shape 79"/>
          <p:cNvSpPr txBox="1">
            <a:spLocks noGrp="1"/>
          </p:cNvSpPr>
          <p:nvPr>
            <p:ph type="body" idx="1"/>
          </p:nvPr>
        </p:nvSpPr>
        <p:spPr>
          <a:xfrm>
            <a:off x="490450" y="1548778"/>
            <a:ext cx="10863349" cy="5570125"/>
          </a:xfrm>
          <a:prstGeom prst="rect">
            <a:avLst/>
          </a:prstGeom>
        </p:spPr>
        <p:txBody>
          <a:bodyPr wrap="square" lIns="91425" tIns="91425" rIns="91425" bIns="91425" anchor="t" anchorCtr="0">
            <a:noAutofit/>
          </a:bodyPr>
          <a:lstStyle/>
          <a:p>
            <a:pPr marL="457200" lvl="0" indent="-342900" rtl="0">
              <a:lnSpc>
                <a:spcPct val="115000"/>
              </a:lnSpc>
              <a:spcBef>
                <a:spcPts val="0"/>
              </a:spcBef>
              <a:spcAft>
                <a:spcPts val="1000"/>
              </a:spcAft>
              <a:buSzPct val="100000"/>
              <a:buFont typeface="Calibri"/>
            </a:pPr>
            <a:r>
              <a:rPr lang="pt-BR" sz="1800" dirty="0" smtClean="0">
                <a:latin typeface="+mj-lt"/>
              </a:rPr>
              <a:t>Realizadas onze (11) reuniões;</a:t>
            </a:r>
          </a:p>
          <a:p>
            <a:pPr marL="457200" indent="-342900">
              <a:lnSpc>
                <a:spcPct val="115000"/>
              </a:lnSpc>
              <a:spcBef>
                <a:spcPts val="0"/>
              </a:spcBef>
              <a:spcAft>
                <a:spcPts val="1000"/>
              </a:spcAft>
              <a:buFont typeface="Calibri"/>
              <a:buChar char="•"/>
            </a:pPr>
            <a:r>
              <a:rPr lang="pt-BR" sz="1800" dirty="0" smtClean="0">
                <a:latin typeface="+mj-lt"/>
              </a:rPr>
              <a:t>Realizado contato </a:t>
            </a:r>
            <a:r>
              <a:rPr lang="pt-BR" sz="1800" dirty="0">
                <a:latin typeface="+mj-lt"/>
              </a:rPr>
              <a:t>com as empresas (</a:t>
            </a:r>
            <a:r>
              <a:rPr lang="pt-BR" sz="1800" dirty="0" err="1">
                <a:latin typeface="+mj-lt"/>
              </a:rPr>
              <a:t>safeties</a:t>
            </a:r>
            <a:r>
              <a:rPr lang="pt-BR" sz="1800" dirty="0">
                <a:latin typeface="+mj-lt"/>
              </a:rPr>
              <a:t>) após envio do e-mail como questionário para orientar a resposta</a:t>
            </a:r>
            <a:r>
              <a:rPr lang="pt-BR" sz="1800" dirty="0" smtClean="0">
                <a:latin typeface="+mj-lt"/>
              </a:rPr>
              <a:t>.</a:t>
            </a:r>
          </a:p>
          <a:p>
            <a:pPr marL="457200" lvl="0" indent="-342900" rtl="0">
              <a:lnSpc>
                <a:spcPct val="115000"/>
              </a:lnSpc>
              <a:spcBef>
                <a:spcPts val="0"/>
              </a:spcBef>
              <a:spcAft>
                <a:spcPts val="1000"/>
              </a:spcAft>
              <a:buSzPct val="100000"/>
              <a:buFont typeface="Calibri"/>
            </a:pPr>
            <a:r>
              <a:rPr lang="pt-BR" sz="1800" dirty="0" smtClean="0">
                <a:latin typeface="+mj-lt"/>
              </a:rPr>
              <a:t>Elaborado um questionário via Google </a:t>
            </a:r>
            <a:r>
              <a:rPr lang="pt-BR" sz="1800" dirty="0" err="1" smtClean="0">
                <a:latin typeface="+mj-lt"/>
              </a:rPr>
              <a:t>Forms</a:t>
            </a:r>
            <a:r>
              <a:rPr lang="pt-BR" sz="1800" dirty="0" smtClean="0">
                <a:latin typeface="+mj-lt"/>
              </a:rPr>
              <a:t>, com perguntas direcionadas aos </a:t>
            </a:r>
            <a:r>
              <a:rPr lang="pt-BR" sz="1800" dirty="0" err="1" smtClean="0">
                <a:latin typeface="+mj-lt"/>
              </a:rPr>
              <a:t>Safeties</a:t>
            </a:r>
            <a:r>
              <a:rPr lang="pt-BR" sz="1800" dirty="0" smtClean="0">
                <a:latin typeface="+mj-lt"/>
              </a:rPr>
              <a:t> e Flight Standards da cias aéreas RBAC 121 no intuito de identificar o status atual da indústria Brasileira quanto ao tema </a:t>
            </a:r>
            <a:r>
              <a:rPr lang="pt-BR" sz="1800" i="1" dirty="0" err="1" smtClean="0">
                <a:latin typeface="+mj-lt"/>
              </a:rPr>
              <a:t>Loss</a:t>
            </a:r>
            <a:r>
              <a:rPr lang="pt-BR" sz="1800" i="1" dirty="0" smtClean="0">
                <a:latin typeface="+mj-lt"/>
              </a:rPr>
              <a:t> </a:t>
            </a:r>
            <a:r>
              <a:rPr lang="pt-BR" sz="1800" i="1" dirty="0" err="1">
                <a:latin typeface="+mj-lt"/>
              </a:rPr>
              <a:t>o</a:t>
            </a:r>
            <a:r>
              <a:rPr lang="pt-BR" sz="1800" i="1" dirty="0" err="1" smtClean="0">
                <a:latin typeface="+mj-lt"/>
              </a:rPr>
              <a:t>f</a:t>
            </a:r>
            <a:r>
              <a:rPr lang="pt-BR" sz="1800" i="1" dirty="0" smtClean="0">
                <a:latin typeface="+mj-lt"/>
              </a:rPr>
              <a:t> </a:t>
            </a:r>
            <a:r>
              <a:rPr lang="pt-BR" sz="1800" i="1" dirty="0" err="1" smtClean="0">
                <a:latin typeface="+mj-lt"/>
              </a:rPr>
              <a:t>Control</a:t>
            </a:r>
            <a:r>
              <a:rPr lang="pt-BR" sz="1800" i="1" dirty="0" smtClean="0">
                <a:latin typeface="+mj-lt"/>
              </a:rPr>
              <a:t> </a:t>
            </a:r>
            <a:r>
              <a:rPr lang="pt-BR" sz="1800" i="1" dirty="0" err="1" smtClean="0">
                <a:latin typeface="+mj-lt"/>
              </a:rPr>
              <a:t>In-Flight</a:t>
            </a:r>
            <a:r>
              <a:rPr lang="pt-BR" sz="1800" dirty="0">
                <a:latin typeface="+mj-lt"/>
              </a:rPr>
              <a:t>;</a:t>
            </a:r>
            <a:endParaRPr lang="pt-BR" sz="1800" dirty="0" smtClean="0">
              <a:latin typeface="+mj-lt"/>
            </a:endParaRPr>
          </a:p>
          <a:p>
            <a:pPr marL="457200" lvl="0" indent="-342900">
              <a:lnSpc>
                <a:spcPct val="100000"/>
              </a:lnSpc>
              <a:spcBef>
                <a:spcPts val="0"/>
              </a:spcBef>
              <a:buFont typeface="Calibri"/>
            </a:pPr>
            <a:r>
              <a:rPr lang="pt-BR" sz="1800" i="1" dirty="0" smtClean="0">
                <a:latin typeface="+mj-lt"/>
              </a:rPr>
              <a:t>Realizado o acompanhamento da </a:t>
            </a:r>
            <a:r>
              <a:rPr lang="pt-BR" sz="1800" i="1" dirty="0">
                <a:latin typeface="+mj-lt"/>
              </a:rPr>
              <a:t>resposta da </a:t>
            </a:r>
            <a:r>
              <a:rPr lang="pt-BR" sz="1800" i="1" dirty="0" smtClean="0">
                <a:latin typeface="+mj-lt"/>
              </a:rPr>
              <a:t>pesquisa</a:t>
            </a:r>
            <a:r>
              <a:rPr lang="pt-BR" sz="1800" i="1" dirty="0">
                <a:latin typeface="+mj-lt"/>
              </a:rPr>
              <a:t> </a:t>
            </a:r>
            <a:r>
              <a:rPr lang="pt-BR" sz="1800" i="1" dirty="0" smtClean="0">
                <a:latin typeface="+mj-lt"/>
              </a:rPr>
              <a:t>e enviado a última cobrança das respostas após </a:t>
            </a:r>
            <a:r>
              <a:rPr lang="pt-BR" sz="1800" i="1" dirty="0">
                <a:latin typeface="+mj-lt"/>
              </a:rPr>
              <a:t>vencimento do prazo. </a:t>
            </a:r>
            <a:r>
              <a:rPr lang="pt-BR" sz="1800" i="1" dirty="0" smtClean="0">
                <a:latin typeface="+mj-lt"/>
              </a:rPr>
              <a:t>Somente as 5 </a:t>
            </a:r>
            <a:r>
              <a:rPr lang="pt-BR" sz="1800" i="1" dirty="0" err="1" smtClean="0">
                <a:latin typeface="+mj-lt"/>
              </a:rPr>
              <a:t>EA’s</a:t>
            </a:r>
            <a:r>
              <a:rPr lang="pt-BR" sz="1800" i="1" dirty="0" smtClean="0">
                <a:latin typeface="+mj-lt"/>
              </a:rPr>
              <a:t> responderam no Prazo ( </a:t>
            </a:r>
            <a:r>
              <a:rPr lang="pt-BR" sz="1800" i="1" dirty="0" err="1" smtClean="0">
                <a:latin typeface="+mj-lt"/>
              </a:rPr>
              <a:t>Avianca,Azul,GOL,LATAM</a:t>
            </a:r>
            <a:r>
              <a:rPr lang="pt-BR" sz="1800" i="1" dirty="0" smtClean="0">
                <a:latin typeface="+mj-lt"/>
              </a:rPr>
              <a:t>, ABSA).</a:t>
            </a:r>
          </a:p>
          <a:p>
            <a:pPr marL="457200" lvl="0" indent="-342900">
              <a:lnSpc>
                <a:spcPct val="100000"/>
              </a:lnSpc>
              <a:spcBef>
                <a:spcPts val="0"/>
              </a:spcBef>
              <a:buFont typeface="Calibri"/>
            </a:pPr>
            <a:endParaRPr lang="pt-BR" sz="1800" dirty="0" smtClean="0">
              <a:latin typeface="+mj-lt"/>
            </a:endParaRPr>
          </a:p>
          <a:p>
            <a:pPr marL="457200" indent="-342900">
              <a:lnSpc>
                <a:spcPct val="100000"/>
              </a:lnSpc>
              <a:spcBef>
                <a:spcPts val="0"/>
              </a:spcBef>
              <a:buFont typeface="Calibri"/>
              <a:buChar char="•"/>
            </a:pPr>
            <a:r>
              <a:rPr lang="pt-BR" sz="1800" dirty="0">
                <a:latin typeface="+mj-lt"/>
              </a:rPr>
              <a:t> Após o envio das repostas pelas cias aéreas RBAC 121, foi realizado análise estatística para mapear a aplicação e a aderência dos operadores aéreos nacionais às melhores práticas aplicadas na indústria mundial. </a:t>
            </a:r>
          </a:p>
          <a:p>
            <a:pPr marL="457200" lvl="0" indent="-342900">
              <a:lnSpc>
                <a:spcPct val="100000"/>
              </a:lnSpc>
              <a:spcBef>
                <a:spcPts val="0"/>
              </a:spcBef>
              <a:buFont typeface="Calibri"/>
            </a:pPr>
            <a:endParaRPr lang="pt-BR" sz="1800" dirty="0" smtClean="0">
              <a:latin typeface="+mj-lt"/>
            </a:endParaRPr>
          </a:p>
          <a:p>
            <a:pPr marL="457200" lvl="0" indent="-342900">
              <a:lnSpc>
                <a:spcPct val="100000"/>
              </a:lnSpc>
              <a:spcBef>
                <a:spcPts val="0"/>
              </a:spcBef>
              <a:buFont typeface="Calibri"/>
            </a:pPr>
            <a:endParaRPr lang="pt-BR" sz="1800" dirty="0">
              <a:latin typeface="+mj-lt"/>
            </a:endParaRPr>
          </a:p>
          <a:p>
            <a:pPr lvl="0">
              <a:spcBef>
                <a:spcPts val="0"/>
              </a:spcBef>
              <a:buNone/>
            </a:pPr>
            <a:endParaRPr sz="1800" dirty="0">
              <a:latin typeface="+mj-lt"/>
            </a:endParaRPr>
          </a:p>
        </p:txBody>
      </p:sp>
    </p:spTree>
    <p:extLst>
      <p:ext uri="{BB962C8B-B14F-4D97-AF65-F5344CB8AC3E}">
        <p14:creationId xmlns:p14="http://schemas.microsoft.com/office/powerpoint/2010/main" val="9193454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77"/>
        <p:cNvGrpSpPr/>
        <p:nvPr/>
      </p:nvGrpSpPr>
      <p:grpSpPr>
        <a:xfrm>
          <a:off x="0" y="0"/>
          <a:ext cx="0" cy="0"/>
          <a:chOff x="0" y="0"/>
          <a:chExt cx="0" cy="0"/>
        </a:xfrm>
      </p:grpSpPr>
      <p:graphicFrame>
        <p:nvGraphicFramePr>
          <p:cNvPr id="2" name="Objeto 1"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19" name="Slide do think-cell" r:id="rId5" imgW="270" imgH="270" progId="TCLayout.ActiveDocument.1">
                  <p:embed/>
                </p:oleObj>
              </mc:Choice>
              <mc:Fallback>
                <p:oleObj name="Slide do think-cell"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8" name="Shape 78"/>
          <p:cNvSpPr txBox="1">
            <a:spLocks noGrp="1"/>
          </p:cNvSpPr>
          <p:nvPr>
            <p:ph type="title"/>
          </p:nvPr>
        </p:nvSpPr>
        <p:spPr>
          <a:xfrm>
            <a:off x="838200" y="662850"/>
            <a:ext cx="10515600" cy="1325700"/>
          </a:xfrm>
          <a:prstGeom prst="rect">
            <a:avLst/>
          </a:prstGeom>
        </p:spPr>
        <p:txBody>
          <a:bodyPr wrap="square" lIns="91425" tIns="91425" rIns="91425" bIns="91425" anchor="ctr" anchorCtr="0">
            <a:noAutofit/>
          </a:bodyPr>
          <a:lstStyle/>
          <a:p>
            <a:pPr lvl="0">
              <a:spcBef>
                <a:spcPts val="0"/>
              </a:spcBef>
              <a:buNone/>
            </a:pPr>
            <a:r>
              <a:rPr lang="en-GB" dirty="0"/>
              <a:t>LOC-I </a:t>
            </a:r>
          </a:p>
        </p:txBody>
      </p:sp>
      <p:sp>
        <p:nvSpPr>
          <p:cNvPr id="79" name="Shape 79"/>
          <p:cNvSpPr txBox="1">
            <a:spLocks noGrp="1"/>
          </p:cNvSpPr>
          <p:nvPr>
            <p:ph type="body" idx="1"/>
          </p:nvPr>
        </p:nvSpPr>
        <p:spPr>
          <a:xfrm>
            <a:off x="490450" y="1548778"/>
            <a:ext cx="10863349" cy="5570125"/>
          </a:xfrm>
          <a:prstGeom prst="rect">
            <a:avLst/>
          </a:prstGeom>
        </p:spPr>
        <p:txBody>
          <a:bodyPr wrap="square" lIns="91425" tIns="91425" rIns="91425" bIns="91425" anchor="t" anchorCtr="0">
            <a:noAutofit/>
          </a:bodyPr>
          <a:lstStyle/>
          <a:p>
            <a:pPr marL="457200" lvl="0" indent="-342900">
              <a:lnSpc>
                <a:spcPct val="115000"/>
              </a:lnSpc>
              <a:spcBef>
                <a:spcPts val="0"/>
              </a:spcBef>
              <a:spcAft>
                <a:spcPts val="1000"/>
              </a:spcAft>
              <a:buFont typeface="Calibri"/>
            </a:pPr>
            <a:r>
              <a:rPr lang="pt-BR" sz="1800" dirty="0" smtClean="0">
                <a:latin typeface="+mj-lt"/>
              </a:rPr>
              <a:t>LATAM </a:t>
            </a:r>
            <a:r>
              <a:rPr lang="pt-BR" sz="1800" dirty="0">
                <a:latin typeface="+mj-lt"/>
              </a:rPr>
              <a:t>realizou reunião com </a:t>
            </a:r>
            <a:r>
              <a:rPr lang="pt-BR" sz="1800" dirty="0" err="1">
                <a:latin typeface="+mj-lt"/>
              </a:rPr>
              <a:t>Technical</a:t>
            </a:r>
            <a:r>
              <a:rPr lang="pt-BR" sz="1800" dirty="0">
                <a:latin typeface="+mj-lt"/>
              </a:rPr>
              <a:t> </a:t>
            </a:r>
            <a:r>
              <a:rPr lang="pt-BR" sz="1800" dirty="0" err="1">
                <a:latin typeface="+mj-lt"/>
              </a:rPr>
              <a:t>Pilots</a:t>
            </a:r>
            <a:r>
              <a:rPr lang="pt-BR" sz="1800" dirty="0">
                <a:latin typeface="+mj-lt"/>
              </a:rPr>
              <a:t> no dia 21/05/2018 </a:t>
            </a:r>
            <a:r>
              <a:rPr lang="pt-BR" sz="1800" dirty="0" smtClean="0">
                <a:latin typeface="+mj-lt"/>
              </a:rPr>
              <a:t>sobre </a:t>
            </a:r>
            <a:r>
              <a:rPr lang="pt-BR" sz="1800" dirty="0">
                <a:latin typeface="+mj-lt"/>
              </a:rPr>
              <a:t>o cenário </a:t>
            </a:r>
            <a:r>
              <a:rPr lang="pt-BR" sz="1800" dirty="0" smtClean="0">
                <a:latin typeface="+mj-lt"/>
              </a:rPr>
              <a:t>atual:</a:t>
            </a:r>
          </a:p>
          <a:p>
            <a:pPr marL="457200" lvl="0" indent="-342900">
              <a:lnSpc>
                <a:spcPct val="115000"/>
              </a:lnSpc>
              <a:spcBef>
                <a:spcPts val="0"/>
              </a:spcBef>
              <a:spcAft>
                <a:spcPts val="1000"/>
              </a:spcAft>
              <a:buFont typeface="Calibri"/>
            </a:pPr>
            <a:r>
              <a:rPr lang="pt-BR" sz="1800" dirty="0" smtClean="0">
                <a:latin typeface="+mj-lt"/>
              </a:rPr>
              <a:t>S</a:t>
            </a:r>
            <a:r>
              <a:rPr lang="pt-BR" sz="1800" u="sng" dirty="0" smtClean="0">
                <a:latin typeface="+mj-lt"/>
              </a:rPr>
              <a:t>E 193</a:t>
            </a:r>
            <a:r>
              <a:rPr lang="pt-BR" sz="1800" dirty="0" smtClean="0">
                <a:latin typeface="+mj-lt"/>
              </a:rPr>
              <a:t>:</a:t>
            </a:r>
          </a:p>
          <a:p>
            <a:pPr marL="457200" lvl="0" indent="-342900">
              <a:lnSpc>
                <a:spcPct val="115000"/>
              </a:lnSpc>
              <a:spcBef>
                <a:spcPts val="0"/>
              </a:spcBef>
              <a:spcAft>
                <a:spcPts val="1000"/>
              </a:spcAft>
              <a:buFont typeface="Wingdings" panose="05000000000000000000" pitchFamily="2" charset="2"/>
              <a:buChar char="Ø"/>
            </a:pPr>
            <a:r>
              <a:rPr lang="pt-BR" sz="1800" dirty="0">
                <a:latin typeface="+mj-lt"/>
              </a:rPr>
              <a:t>Ê</a:t>
            </a:r>
            <a:r>
              <a:rPr lang="pt-BR" sz="1800" dirty="0" smtClean="0">
                <a:latin typeface="+mj-lt"/>
              </a:rPr>
              <a:t>nfase </a:t>
            </a:r>
            <a:r>
              <a:rPr lang="pt-BR" sz="1800" dirty="0">
                <a:latin typeface="+mj-lt"/>
              </a:rPr>
              <a:t>na expertise </a:t>
            </a:r>
            <a:r>
              <a:rPr lang="pt-BR" sz="1800" dirty="0" smtClean="0">
                <a:latin typeface="+mj-lt"/>
              </a:rPr>
              <a:t>de um </a:t>
            </a:r>
            <a:r>
              <a:rPr lang="pt-BR" sz="1800" dirty="0">
                <a:latin typeface="+mj-lt"/>
              </a:rPr>
              <a:t>grupo em realizar voos em condições </a:t>
            </a:r>
            <a:r>
              <a:rPr lang="pt-BR" sz="1800" dirty="0" smtClean="0">
                <a:latin typeface="+mj-lt"/>
              </a:rPr>
              <a:t>especiais.</a:t>
            </a:r>
          </a:p>
          <a:p>
            <a:pPr marL="457200" lvl="0" indent="-342900">
              <a:lnSpc>
                <a:spcPct val="115000"/>
              </a:lnSpc>
              <a:spcBef>
                <a:spcPts val="0"/>
              </a:spcBef>
              <a:spcAft>
                <a:spcPts val="1000"/>
              </a:spcAft>
              <a:buFont typeface="Wingdings" panose="05000000000000000000" pitchFamily="2" charset="2"/>
              <a:buChar char="Ø"/>
            </a:pPr>
            <a:r>
              <a:rPr lang="pt-BR" sz="1800" dirty="0">
                <a:latin typeface="+mj-lt"/>
              </a:rPr>
              <a:t>D</a:t>
            </a:r>
            <a:r>
              <a:rPr lang="pt-BR" sz="1800" dirty="0" smtClean="0">
                <a:latin typeface="+mj-lt"/>
              </a:rPr>
              <a:t>isponibilidade deste grupo </a:t>
            </a:r>
            <a:r>
              <a:rPr lang="pt-BR" sz="1800" dirty="0">
                <a:latin typeface="+mj-lt"/>
              </a:rPr>
              <a:t>para </a:t>
            </a:r>
            <a:r>
              <a:rPr lang="pt-BR" sz="1800" dirty="0" smtClean="0">
                <a:latin typeface="+mj-lt"/>
              </a:rPr>
              <a:t>escala.</a:t>
            </a:r>
          </a:p>
          <a:p>
            <a:pPr marL="457200" lvl="0" indent="-342900">
              <a:lnSpc>
                <a:spcPct val="115000"/>
              </a:lnSpc>
              <a:spcBef>
                <a:spcPts val="0"/>
              </a:spcBef>
              <a:spcAft>
                <a:spcPts val="1000"/>
              </a:spcAft>
              <a:buFont typeface="Wingdings" panose="05000000000000000000" pitchFamily="2" charset="2"/>
              <a:buChar char="Ø"/>
            </a:pPr>
            <a:r>
              <a:rPr lang="pt-BR" sz="1800" dirty="0" smtClean="0">
                <a:latin typeface="+mj-lt"/>
              </a:rPr>
              <a:t>Necessidade </a:t>
            </a:r>
            <a:r>
              <a:rPr lang="pt-BR" sz="1800" dirty="0">
                <a:latin typeface="+mj-lt"/>
              </a:rPr>
              <a:t>de briefing específico por parte da manutenção </a:t>
            </a:r>
            <a:r>
              <a:rPr lang="pt-BR" sz="1800" dirty="0" smtClean="0">
                <a:latin typeface="+mj-lt"/>
              </a:rPr>
              <a:t> </a:t>
            </a:r>
            <a:r>
              <a:rPr lang="pt-BR" sz="1800" dirty="0">
                <a:latin typeface="+mj-lt"/>
              </a:rPr>
              <a:t>nos voos pós cheque ou </a:t>
            </a:r>
            <a:r>
              <a:rPr lang="pt-BR" sz="1800" dirty="0" smtClean="0">
                <a:latin typeface="+mj-lt"/>
              </a:rPr>
              <a:t>intervenções.</a:t>
            </a:r>
          </a:p>
          <a:p>
            <a:pPr marL="457200" lvl="0" indent="-342900">
              <a:lnSpc>
                <a:spcPct val="115000"/>
              </a:lnSpc>
              <a:spcBef>
                <a:spcPts val="0"/>
              </a:spcBef>
              <a:spcAft>
                <a:spcPts val="1000"/>
              </a:spcAft>
              <a:buFont typeface="Wingdings" panose="05000000000000000000" pitchFamily="2" charset="2"/>
              <a:buChar char="Ø"/>
            </a:pPr>
            <a:r>
              <a:rPr lang="pt-BR" sz="1800" dirty="0" smtClean="0">
                <a:latin typeface="+mj-lt"/>
              </a:rPr>
              <a:t>Definição </a:t>
            </a:r>
            <a:r>
              <a:rPr lang="pt-BR" sz="1800" dirty="0">
                <a:latin typeface="+mj-lt"/>
              </a:rPr>
              <a:t>de cenários meteorológicos </a:t>
            </a:r>
            <a:r>
              <a:rPr lang="pt-BR" sz="1800" dirty="0" smtClean="0">
                <a:latin typeface="+mj-lt"/>
              </a:rPr>
              <a:t>complexos.</a:t>
            </a:r>
          </a:p>
          <a:p>
            <a:pPr marL="457200" lvl="0" indent="-342900">
              <a:lnSpc>
                <a:spcPct val="115000"/>
              </a:lnSpc>
              <a:spcBef>
                <a:spcPts val="0"/>
              </a:spcBef>
              <a:spcAft>
                <a:spcPts val="1000"/>
              </a:spcAft>
              <a:buFont typeface="Wingdings" panose="05000000000000000000" pitchFamily="2" charset="2"/>
              <a:buChar char="Ø"/>
            </a:pPr>
            <a:r>
              <a:rPr lang="pt-BR" sz="1800" dirty="0" smtClean="0">
                <a:latin typeface="+mj-lt"/>
              </a:rPr>
              <a:t> </a:t>
            </a:r>
            <a:r>
              <a:rPr lang="pt-BR" sz="1800" dirty="0">
                <a:latin typeface="+mj-lt"/>
              </a:rPr>
              <a:t>E</a:t>
            </a:r>
            <a:r>
              <a:rPr lang="pt-BR" sz="1800" dirty="0" smtClean="0">
                <a:latin typeface="+mj-lt"/>
              </a:rPr>
              <a:t>ntrega </a:t>
            </a:r>
            <a:r>
              <a:rPr lang="pt-BR" sz="1800" dirty="0">
                <a:latin typeface="+mj-lt"/>
              </a:rPr>
              <a:t>de aviões em </a:t>
            </a:r>
            <a:r>
              <a:rPr lang="pt-BR" sz="1800" dirty="0" err="1">
                <a:latin typeface="+mj-lt"/>
              </a:rPr>
              <a:t>MRO’s</a:t>
            </a:r>
            <a:r>
              <a:rPr lang="pt-BR" sz="1800" dirty="0">
                <a:latin typeface="+mj-lt"/>
              </a:rPr>
              <a:t> no </a:t>
            </a:r>
            <a:r>
              <a:rPr lang="pt-BR" sz="1800" dirty="0" smtClean="0">
                <a:latin typeface="+mj-lt"/>
              </a:rPr>
              <a:t>exterior.</a:t>
            </a:r>
          </a:p>
          <a:p>
            <a:pPr marL="457200" indent="-342900">
              <a:lnSpc>
                <a:spcPct val="115000"/>
              </a:lnSpc>
              <a:spcBef>
                <a:spcPts val="0"/>
              </a:spcBef>
              <a:spcAft>
                <a:spcPts val="1000"/>
              </a:spcAft>
              <a:buFont typeface="Calibri"/>
              <a:buChar char="•"/>
            </a:pPr>
            <a:r>
              <a:rPr lang="pt-BR" sz="1800" u="sng" dirty="0" smtClean="0">
                <a:latin typeface="+mj-lt"/>
              </a:rPr>
              <a:t>SE 198</a:t>
            </a:r>
            <a:r>
              <a:rPr lang="pt-BR" sz="1800" dirty="0" smtClean="0">
                <a:latin typeface="+mj-lt"/>
              </a:rPr>
              <a:t>: </a:t>
            </a:r>
          </a:p>
          <a:p>
            <a:pPr marL="457200" indent="-342900">
              <a:lnSpc>
                <a:spcPct val="115000"/>
              </a:lnSpc>
              <a:spcBef>
                <a:spcPts val="0"/>
              </a:spcBef>
              <a:spcAft>
                <a:spcPts val="1000"/>
              </a:spcAft>
              <a:buFont typeface="Wingdings" panose="05000000000000000000" pitchFamily="2" charset="2"/>
              <a:buChar char="Ø"/>
            </a:pPr>
            <a:r>
              <a:rPr lang="pt-BR" sz="1800" dirty="0">
                <a:latin typeface="+mj-lt"/>
              </a:rPr>
              <a:t>R</a:t>
            </a:r>
            <a:r>
              <a:rPr lang="pt-BR" sz="1800" dirty="0" smtClean="0">
                <a:latin typeface="+mj-lt"/>
              </a:rPr>
              <a:t>efletir </a:t>
            </a:r>
            <a:r>
              <a:rPr lang="pt-BR" sz="1800" dirty="0">
                <a:latin typeface="+mj-lt"/>
              </a:rPr>
              <a:t>outras condições </a:t>
            </a:r>
            <a:r>
              <a:rPr lang="pt-BR" sz="1800" dirty="0" smtClean="0">
                <a:latin typeface="+mj-lt"/>
              </a:rPr>
              <a:t>em arremetidas como </a:t>
            </a:r>
            <a:r>
              <a:rPr lang="pt-BR" sz="1800" dirty="0" err="1">
                <a:latin typeface="+mj-lt"/>
              </a:rPr>
              <a:t>partial</a:t>
            </a:r>
            <a:r>
              <a:rPr lang="pt-BR" sz="1800" dirty="0">
                <a:latin typeface="+mj-lt"/>
              </a:rPr>
              <a:t> flaps </a:t>
            </a:r>
            <a:r>
              <a:rPr lang="pt-BR" sz="1800" dirty="0" err="1">
                <a:latin typeface="+mj-lt"/>
              </a:rPr>
              <a:t>vs</a:t>
            </a:r>
            <a:r>
              <a:rPr lang="pt-BR" sz="1800" dirty="0">
                <a:latin typeface="+mj-lt"/>
              </a:rPr>
              <a:t> altitudes </a:t>
            </a:r>
            <a:r>
              <a:rPr lang="pt-BR" sz="1800" dirty="0" smtClean="0">
                <a:latin typeface="+mj-lt"/>
              </a:rPr>
              <a:t>maiores. </a:t>
            </a:r>
          </a:p>
          <a:p>
            <a:pPr marL="457200" indent="-342900">
              <a:lnSpc>
                <a:spcPct val="115000"/>
              </a:lnSpc>
              <a:spcBef>
                <a:spcPts val="0"/>
              </a:spcBef>
              <a:spcAft>
                <a:spcPts val="1000"/>
              </a:spcAft>
              <a:buFont typeface="Wingdings" panose="05000000000000000000" pitchFamily="2" charset="2"/>
              <a:buChar char="Ø"/>
            </a:pPr>
            <a:r>
              <a:rPr lang="pt-BR" sz="1800" dirty="0" err="1">
                <a:latin typeface="+mj-lt"/>
              </a:rPr>
              <a:t>C</a:t>
            </a:r>
            <a:r>
              <a:rPr lang="pt-BR" sz="1800" dirty="0" err="1" smtClean="0">
                <a:latin typeface="+mj-lt"/>
              </a:rPr>
              <a:t>all</a:t>
            </a:r>
            <a:r>
              <a:rPr lang="pt-BR" sz="1800" dirty="0" smtClean="0">
                <a:latin typeface="+mj-lt"/>
              </a:rPr>
              <a:t> </a:t>
            </a:r>
            <a:r>
              <a:rPr lang="pt-BR" sz="1800" dirty="0" err="1">
                <a:latin typeface="+mj-lt"/>
              </a:rPr>
              <a:t>outs</a:t>
            </a:r>
            <a:r>
              <a:rPr lang="pt-BR" sz="1800" dirty="0">
                <a:latin typeface="+mj-lt"/>
              </a:rPr>
              <a:t> e monitoramentos mais efetivos por conta do </a:t>
            </a:r>
            <a:r>
              <a:rPr lang="pt-BR" sz="1800" dirty="0" err="1">
                <a:latin typeface="+mj-lt"/>
              </a:rPr>
              <a:t>Pilot</a:t>
            </a:r>
            <a:r>
              <a:rPr lang="pt-BR" sz="1800" dirty="0">
                <a:latin typeface="+mj-lt"/>
              </a:rPr>
              <a:t> </a:t>
            </a:r>
            <a:r>
              <a:rPr lang="pt-BR" sz="1800" dirty="0" err="1" smtClean="0">
                <a:latin typeface="+mj-lt"/>
              </a:rPr>
              <a:t>monitoring</a:t>
            </a:r>
            <a:r>
              <a:rPr lang="pt-BR" sz="1800" dirty="0" smtClean="0">
                <a:latin typeface="+mj-lt"/>
              </a:rPr>
              <a:t>.</a:t>
            </a:r>
          </a:p>
          <a:p>
            <a:pPr marL="457200" lvl="0" indent="-342900">
              <a:lnSpc>
                <a:spcPct val="100000"/>
              </a:lnSpc>
              <a:spcBef>
                <a:spcPts val="0"/>
              </a:spcBef>
              <a:buFont typeface="Calibri"/>
            </a:pPr>
            <a:endParaRPr lang="pt-BR" sz="1800" dirty="0" smtClean="0">
              <a:latin typeface="+mj-lt"/>
            </a:endParaRPr>
          </a:p>
        </p:txBody>
      </p:sp>
    </p:spTree>
    <p:extLst>
      <p:ext uri="{BB962C8B-B14F-4D97-AF65-F5344CB8AC3E}">
        <p14:creationId xmlns:p14="http://schemas.microsoft.com/office/powerpoint/2010/main" val="32444014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Imagem 7"/>
          <p:cNvPicPr>
            <a:picLocks noChangeAspect="1"/>
          </p:cNvPicPr>
          <p:nvPr/>
        </p:nvPicPr>
        <p:blipFill rotWithShape="1">
          <a:blip r:embed="rId3">
            <a:extLst>
              <a:ext uri="{28A0092B-C50C-407E-A947-70E740481C1C}">
                <a14:useLocalDpi xmlns:a14="http://schemas.microsoft.com/office/drawing/2010/main" val="0"/>
              </a:ext>
            </a:extLst>
          </a:blip>
          <a:srcRect l="-3553" t="20803" r="19827" b="7951"/>
          <a:stretch/>
        </p:blipFill>
        <p:spPr>
          <a:xfrm>
            <a:off x="-136003" y="1592208"/>
            <a:ext cx="9114633" cy="4549003"/>
          </a:xfrm>
          <a:prstGeom prst="rect">
            <a:avLst/>
          </a:prstGeom>
        </p:spPr>
      </p:pic>
      <p:sp>
        <p:nvSpPr>
          <p:cNvPr id="4" name="AutoShape 2" descr="https://mail.google.com/mail/u/0/?ui=2&amp;ik=0349d568aa&amp;view=fimg&amp;th=163e092c867bb6f9&amp;attid=0.1&amp;disp=emb&amp;realattid=163e092913d7099eacc1&amp;attbid=ANGjdJ-4dy57UNIjkzSA8mrhi-0pQdOuMBdYYr3vCaRHDl2FZdnJe43PZ1seNx89NvytoJ4ctzqaJ55YdVRlGZM7spVkfvjvfzKkbZBUDFT6fWPrw4zddxd3b8F8N9Q&amp;sz=s0-l75-ft&amp;ats=1528639307575&amp;rm=163e092c867bb6f9&amp;zw&amp;atsh=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AutoShape 4" descr="https://mail.google.com/mail/u/0/?ui=2&amp;ik=0349d568aa&amp;view=fimg&amp;th=163e092c867bb6f9&amp;attid=0.1&amp;disp=emb&amp;realattid=163e092913d7099eacc1&amp;attbid=ANGjdJ-4dy57UNIjkzSA8mrhi-0pQdOuMBdYYr3vCaRHDl2FZdnJe43PZ1seNx89NvytoJ4ctzqaJ55YdVRlGZM7spVkfvjvfzKkbZBUDFT6fWPrw4zddxd3b8F8N9Q&amp;sz=s0-l75-ft&amp;ats=1528639307575&amp;rm=163e092c867bb6f9&amp;zw&amp;atsh=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Tree>
    <p:extLst>
      <p:ext uri="{BB962C8B-B14F-4D97-AF65-F5344CB8AC3E}">
        <p14:creationId xmlns:p14="http://schemas.microsoft.com/office/powerpoint/2010/main" val="3172544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2"/>
          <a:srcRect l="8684" t="18094" r="12251" b="30892"/>
          <a:stretch/>
        </p:blipFill>
        <p:spPr>
          <a:xfrm>
            <a:off x="1175777" y="2270775"/>
            <a:ext cx="9154997" cy="3322629"/>
          </a:xfrm>
          <a:prstGeom prst="rect">
            <a:avLst/>
          </a:prstGeom>
        </p:spPr>
      </p:pic>
      <p:sp>
        <p:nvSpPr>
          <p:cNvPr id="5" name="Retângulo de cantos arredondados 4"/>
          <p:cNvSpPr/>
          <p:nvPr/>
        </p:nvSpPr>
        <p:spPr>
          <a:xfrm>
            <a:off x="1175777" y="3210128"/>
            <a:ext cx="9154997" cy="4572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2797246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77"/>
        <p:cNvGrpSpPr/>
        <p:nvPr/>
      </p:nvGrpSpPr>
      <p:grpSpPr>
        <a:xfrm>
          <a:off x="0" y="0"/>
          <a:ext cx="0" cy="0"/>
          <a:chOff x="0" y="0"/>
          <a:chExt cx="0" cy="0"/>
        </a:xfrm>
      </p:grpSpPr>
      <p:graphicFrame>
        <p:nvGraphicFramePr>
          <p:cNvPr id="2" name="Objeto 1"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42" name="Slide do think-cell" r:id="rId5" imgW="270" imgH="270" progId="TCLayout.ActiveDocument.1">
                  <p:embed/>
                </p:oleObj>
              </mc:Choice>
              <mc:Fallback>
                <p:oleObj name="Slide do think-cell"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8" name="Shape 78"/>
          <p:cNvSpPr txBox="1">
            <a:spLocks noGrp="1"/>
          </p:cNvSpPr>
          <p:nvPr>
            <p:ph type="title"/>
          </p:nvPr>
        </p:nvSpPr>
        <p:spPr>
          <a:xfrm>
            <a:off x="838200" y="662850"/>
            <a:ext cx="10515600" cy="1325700"/>
          </a:xfrm>
          <a:prstGeom prst="rect">
            <a:avLst/>
          </a:prstGeom>
        </p:spPr>
        <p:txBody>
          <a:bodyPr wrap="square" lIns="91425" tIns="91425" rIns="91425" bIns="91425" anchor="ctr" anchorCtr="0">
            <a:noAutofit/>
          </a:bodyPr>
          <a:lstStyle/>
          <a:p>
            <a:pPr lvl="0">
              <a:spcBef>
                <a:spcPts val="0"/>
              </a:spcBef>
              <a:buNone/>
            </a:pPr>
            <a:r>
              <a:rPr lang="en-GB" dirty="0"/>
              <a:t>LOC-I </a:t>
            </a:r>
          </a:p>
        </p:txBody>
      </p:sp>
      <p:sp>
        <p:nvSpPr>
          <p:cNvPr id="79" name="Shape 79"/>
          <p:cNvSpPr txBox="1">
            <a:spLocks noGrp="1"/>
          </p:cNvSpPr>
          <p:nvPr>
            <p:ph type="body" idx="1"/>
          </p:nvPr>
        </p:nvSpPr>
        <p:spPr>
          <a:xfrm>
            <a:off x="490450" y="1548778"/>
            <a:ext cx="10863349" cy="5570125"/>
          </a:xfrm>
          <a:prstGeom prst="rect">
            <a:avLst/>
          </a:prstGeom>
        </p:spPr>
        <p:txBody>
          <a:bodyPr wrap="square" lIns="91425" tIns="91425" rIns="91425" bIns="91425" anchor="t" anchorCtr="0">
            <a:noAutofit/>
          </a:bodyPr>
          <a:lstStyle/>
          <a:p>
            <a:pPr marL="152400" indent="0">
              <a:buNone/>
            </a:pPr>
            <a:r>
              <a:rPr lang="pt-BR" sz="1800" dirty="0" smtClean="0"/>
              <a:t> </a:t>
            </a:r>
          </a:p>
          <a:p>
            <a:r>
              <a:rPr lang="pt-BR" sz="1800" dirty="0" smtClean="0"/>
              <a:t> </a:t>
            </a:r>
            <a:r>
              <a:rPr lang="pt-BR" sz="1800" dirty="0" smtClean="0">
                <a:latin typeface="+mj-lt"/>
              </a:rPr>
              <a:t>Definimos que agora realizaremos  </a:t>
            </a:r>
            <a:r>
              <a:rPr lang="pt-BR" sz="1800" dirty="0">
                <a:latin typeface="+mj-lt"/>
              </a:rPr>
              <a:t>duas </a:t>
            </a:r>
            <a:r>
              <a:rPr lang="pt-BR" sz="1800" dirty="0" smtClean="0">
                <a:latin typeface="+mj-lt"/>
              </a:rPr>
              <a:t>pesquisas para seguirmos com nosso estudo: </a:t>
            </a:r>
          </a:p>
          <a:p>
            <a:endParaRPr lang="pt-BR" sz="1800" dirty="0" smtClean="0">
              <a:latin typeface="+mj-lt"/>
            </a:endParaRPr>
          </a:p>
          <a:p>
            <a:pPr>
              <a:buFont typeface="Wingdings" panose="05000000000000000000" pitchFamily="2" charset="2"/>
              <a:buChar char="Ø"/>
            </a:pPr>
            <a:r>
              <a:rPr lang="pt-BR" sz="1800" dirty="0" smtClean="0">
                <a:latin typeface="+mj-lt"/>
              </a:rPr>
              <a:t> A primeira </a:t>
            </a:r>
            <a:r>
              <a:rPr lang="pt-BR" sz="1800" dirty="0">
                <a:latin typeface="+mj-lt"/>
              </a:rPr>
              <a:t>baseada na SE 198 (SAFO 198) </a:t>
            </a:r>
            <a:r>
              <a:rPr lang="pt-BR" sz="1800" dirty="0" smtClean="0">
                <a:latin typeface="+mj-lt"/>
              </a:rPr>
              <a:t> e endereçada ao Flight Standards das </a:t>
            </a:r>
            <a:r>
              <a:rPr lang="pt-BR" sz="1800" dirty="0" err="1" smtClean="0">
                <a:latin typeface="+mj-lt"/>
              </a:rPr>
              <a:t>EA’s</a:t>
            </a:r>
            <a:r>
              <a:rPr lang="pt-BR" sz="1800" dirty="0" smtClean="0">
                <a:latin typeface="+mj-lt"/>
              </a:rPr>
              <a:t> verificando, </a:t>
            </a:r>
            <a:r>
              <a:rPr lang="pt-BR" sz="1800" dirty="0">
                <a:latin typeface="+mj-lt"/>
              </a:rPr>
              <a:t>na “análise do </a:t>
            </a:r>
            <a:r>
              <a:rPr lang="pt-BR" sz="1800" dirty="0" smtClean="0">
                <a:latin typeface="+mj-lt"/>
              </a:rPr>
              <a:t>faltante,” se  os </a:t>
            </a:r>
            <a:r>
              <a:rPr lang="pt-BR" sz="1800" dirty="0">
                <a:latin typeface="+mj-lt"/>
              </a:rPr>
              <a:t>tipos de treinamentos recomendados neste </a:t>
            </a:r>
            <a:r>
              <a:rPr lang="pt-BR" sz="1800" dirty="0" smtClean="0">
                <a:latin typeface="+mj-lt"/>
              </a:rPr>
              <a:t>SAFO são aplicados </a:t>
            </a:r>
            <a:r>
              <a:rPr lang="pt-BR" sz="1800" dirty="0">
                <a:latin typeface="+mj-lt"/>
              </a:rPr>
              <a:t>e possivelmente não realizados nas </a:t>
            </a:r>
            <a:r>
              <a:rPr lang="pt-BR" sz="1800" dirty="0" smtClean="0">
                <a:latin typeface="+mj-lt"/>
              </a:rPr>
              <a:t>sessões </a:t>
            </a:r>
            <a:r>
              <a:rPr lang="pt-BR" sz="1800" dirty="0">
                <a:latin typeface="+mj-lt"/>
              </a:rPr>
              <a:t>de simulador</a:t>
            </a:r>
            <a:r>
              <a:rPr lang="pt-BR" sz="1800" dirty="0" smtClean="0">
                <a:latin typeface="+mj-lt"/>
              </a:rPr>
              <a:t>.</a:t>
            </a:r>
          </a:p>
          <a:p>
            <a:pPr>
              <a:buFont typeface="Wingdings" panose="05000000000000000000" pitchFamily="2" charset="2"/>
              <a:buChar char="Ø"/>
            </a:pPr>
            <a:endParaRPr lang="pt-BR" sz="1800" b="1" dirty="0">
              <a:latin typeface="+mj-lt"/>
            </a:endParaRPr>
          </a:p>
          <a:p>
            <a:pPr>
              <a:buFont typeface="Wingdings" panose="05000000000000000000" pitchFamily="2" charset="2"/>
              <a:buChar char="Ø"/>
            </a:pPr>
            <a:r>
              <a:rPr lang="pt-BR" sz="1800" dirty="0" smtClean="0">
                <a:latin typeface="+mj-lt"/>
              </a:rPr>
              <a:t> A </a:t>
            </a:r>
            <a:r>
              <a:rPr lang="pt-BR" sz="1800" dirty="0">
                <a:latin typeface="+mj-lt"/>
              </a:rPr>
              <a:t>segunda pesquisa será base para o entendimento das possíveis ameaças não listadas no SAFO </a:t>
            </a:r>
            <a:r>
              <a:rPr lang="pt-BR" sz="1800" dirty="0" smtClean="0">
                <a:latin typeface="+mj-lt"/>
              </a:rPr>
              <a:t>198 em cenários de simulador em Go </a:t>
            </a:r>
            <a:r>
              <a:rPr lang="pt-BR" sz="1800" dirty="0" err="1" smtClean="0">
                <a:latin typeface="+mj-lt"/>
              </a:rPr>
              <a:t>Around</a:t>
            </a:r>
            <a:r>
              <a:rPr lang="pt-BR" sz="1800" dirty="0" smtClean="0">
                <a:latin typeface="+mj-lt"/>
              </a:rPr>
              <a:t> </a:t>
            </a:r>
            <a:r>
              <a:rPr lang="pt-BR" sz="1800" dirty="0" err="1" smtClean="0">
                <a:latin typeface="+mj-lt"/>
              </a:rPr>
              <a:t>Training.Para</a:t>
            </a:r>
            <a:r>
              <a:rPr lang="pt-BR" sz="1800" dirty="0" smtClean="0">
                <a:latin typeface="+mj-lt"/>
              </a:rPr>
              <a:t> esta utilizaremos os estudos dos últimos casos ( em 10 anos) </a:t>
            </a:r>
            <a:r>
              <a:rPr lang="pt-BR" sz="1800" smtClean="0">
                <a:latin typeface="+mj-lt"/>
              </a:rPr>
              <a:t>doa acidentes </a:t>
            </a:r>
            <a:r>
              <a:rPr lang="pt-BR" sz="1800" dirty="0" smtClean="0">
                <a:latin typeface="+mj-lt"/>
              </a:rPr>
              <a:t>de LOC-I Go </a:t>
            </a:r>
            <a:r>
              <a:rPr lang="pt-BR" sz="1800" dirty="0" err="1" smtClean="0">
                <a:latin typeface="+mj-lt"/>
              </a:rPr>
              <a:t>Around</a:t>
            </a:r>
            <a:r>
              <a:rPr lang="pt-BR" sz="1800" dirty="0" smtClean="0">
                <a:latin typeface="+mj-lt"/>
              </a:rPr>
              <a:t> presentes no </a:t>
            </a:r>
            <a:r>
              <a:rPr lang="pt-BR" sz="1800" dirty="0" err="1" smtClean="0">
                <a:latin typeface="+mj-lt"/>
              </a:rPr>
              <a:t>Dashboard</a:t>
            </a:r>
            <a:r>
              <a:rPr lang="pt-BR" sz="1800" dirty="0" smtClean="0">
                <a:latin typeface="+mj-lt"/>
              </a:rPr>
              <a:t> IATA.</a:t>
            </a:r>
          </a:p>
          <a:p>
            <a:pPr marL="457200" lvl="0" indent="-342900">
              <a:lnSpc>
                <a:spcPct val="115000"/>
              </a:lnSpc>
              <a:spcBef>
                <a:spcPts val="0"/>
              </a:spcBef>
              <a:spcAft>
                <a:spcPts val="1000"/>
              </a:spcAft>
              <a:buFont typeface="Calibri"/>
            </a:pPr>
            <a:endParaRPr lang="pt-BR" sz="1800" dirty="0"/>
          </a:p>
          <a:p>
            <a:pPr marL="457200" lvl="0" indent="-342900">
              <a:lnSpc>
                <a:spcPct val="100000"/>
              </a:lnSpc>
              <a:spcBef>
                <a:spcPts val="0"/>
              </a:spcBef>
              <a:buFont typeface="Calibri"/>
            </a:pPr>
            <a:endParaRPr lang="pt-BR" sz="1800" dirty="0" smtClean="0">
              <a:latin typeface="+mj-lt"/>
            </a:endParaRPr>
          </a:p>
        </p:txBody>
      </p:sp>
    </p:spTree>
    <p:extLst>
      <p:ext uri="{BB962C8B-B14F-4D97-AF65-F5344CB8AC3E}">
        <p14:creationId xmlns:p14="http://schemas.microsoft.com/office/powerpoint/2010/main" val="9903350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graphicFrame>
        <p:nvGraphicFramePr>
          <p:cNvPr id="3" name="Objeto 2"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8" name="Slide do think-cell" r:id="rId6" imgW="270" imgH="270" progId="TCLayout.ActiveDocument.1">
                  <p:embed/>
                </p:oleObj>
              </mc:Choice>
              <mc:Fallback>
                <p:oleObj name="Slide do think-cell"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tângulo 1"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pt-BR" sz="3200" dirty="0">
              <a:solidFill>
                <a:srgbClr val="FFFFFF"/>
              </a:solidFill>
              <a:latin typeface="Calibri" panose="020F0502020204030204" pitchFamily="34" charset="0"/>
              <a:sym typeface="Calibri" panose="020F0502020204030204" pitchFamily="34" charset="0"/>
            </a:endParaRPr>
          </a:p>
        </p:txBody>
      </p:sp>
      <p:sp>
        <p:nvSpPr>
          <p:cNvPr id="4" name="Text Placeholder 3"/>
          <p:cNvSpPr>
            <a:spLocks noGrp="1"/>
          </p:cNvSpPr>
          <p:nvPr>
            <p:ph type="body" idx="1"/>
          </p:nvPr>
        </p:nvSpPr>
        <p:spPr/>
        <p:txBody>
          <a:bodyPr/>
          <a:lstStyle/>
          <a:p>
            <a:pPr>
              <a:buNone/>
            </a:pPr>
            <a:r>
              <a:rPr lang="pt-BR" sz="9600" b="1" dirty="0" smtClean="0">
                <a:solidFill>
                  <a:srgbClr val="FF0000"/>
                </a:solidFill>
              </a:rPr>
              <a:t>GT LOC-I</a:t>
            </a:r>
          </a:p>
        </p:txBody>
      </p:sp>
      <p:sp>
        <p:nvSpPr>
          <p:cNvPr id="9" name="Title 4"/>
          <p:cNvSpPr>
            <a:spLocks noGrp="1"/>
          </p:cNvSpPr>
          <p:nvPr>
            <p:ph type="title"/>
          </p:nvPr>
        </p:nvSpPr>
        <p:spPr>
          <a:xfrm>
            <a:off x="1152770" y="4851401"/>
            <a:ext cx="10515599" cy="1325562"/>
          </a:xfrm>
        </p:spPr>
        <p:txBody>
          <a:bodyPr/>
          <a:lstStyle/>
          <a:p>
            <a:r>
              <a:rPr lang="pt-BR" dirty="0" smtClean="0"/>
              <a:t>BCAST Set - 2018- ANAC SP</a:t>
            </a:r>
            <a:endParaRPr lang="pt-BR" dirty="0"/>
          </a:p>
        </p:txBody>
      </p:sp>
    </p:spTree>
    <p:extLst>
      <p:ext uri="{BB962C8B-B14F-4D97-AF65-F5344CB8AC3E}">
        <p14:creationId xmlns:p14="http://schemas.microsoft.com/office/powerpoint/2010/main" val="568097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graphicFrame>
        <p:nvGraphicFramePr>
          <p:cNvPr id="2" name="Objeto 1"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8" name="Slide do think-cell" r:id="rId5" imgW="270" imgH="270" progId="TCLayout.ActiveDocument.1">
                  <p:embed/>
                </p:oleObj>
              </mc:Choice>
              <mc:Fallback>
                <p:oleObj name="Slide do think-cell"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8" name="Shape 78"/>
          <p:cNvSpPr txBox="1">
            <a:spLocks noGrp="1"/>
          </p:cNvSpPr>
          <p:nvPr>
            <p:ph type="title"/>
          </p:nvPr>
        </p:nvSpPr>
        <p:spPr>
          <a:xfrm>
            <a:off x="838200" y="662850"/>
            <a:ext cx="10515600" cy="1325700"/>
          </a:xfrm>
          <a:prstGeom prst="rect">
            <a:avLst/>
          </a:prstGeom>
        </p:spPr>
        <p:txBody>
          <a:bodyPr wrap="square" lIns="91425" tIns="91425" rIns="91425" bIns="91425" anchor="ctr" anchorCtr="0">
            <a:noAutofit/>
          </a:bodyPr>
          <a:lstStyle/>
          <a:p>
            <a:pPr lvl="0">
              <a:spcBef>
                <a:spcPts val="0"/>
              </a:spcBef>
              <a:buNone/>
            </a:pPr>
            <a:r>
              <a:rPr lang="en-GB" dirty="0"/>
              <a:t>LOC-I </a:t>
            </a:r>
          </a:p>
        </p:txBody>
      </p:sp>
      <p:sp>
        <p:nvSpPr>
          <p:cNvPr id="79" name="Shape 79"/>
          <p:cNvSpPr txBox="1">
            <a:spLocks noGrp="1"/>
          </p:cNvSpPr>
          <p:nvPr>
            <p:ph type="body" idx="1"/>
          </p:nvPr>
        </p:nvSpPr>
        <p:spPr>
          <a:xfrm>
            <a:off x="490450" y="1821043"/>
            <a:ext cx="10863349" cy="5036957"/>
          </a:xfrm>
          <a:prstGeom prst="rect">
            <a:avLst/>
          </a:prstGeom>
        </p:spPr>
        <p:txBody>
          <a:bodyPr wrap="square" lIns="91425" tIns="91425" rIns="91425" bIns="91425" anchor="t" anchorCtr="0">
            <a:noAutofit/>
          </a:bodyPr>
          <a:lstStyle/>
          <a:p>
            <a:pPr marL="114300" lvl="0" indent="0" rtl="0">
              <a:lnSpc>
                <a:spcPct val="115000"/>
              </a:lnSpc>
              <a:spcBef>
                <a:spcPts val="0"/>
              </a:spcBef>
              <a:spcAft>
                <a:spcPts val="1000"/>
              </a:spcAft>
              <a:buSzPct val="100000"/>
              <a:buNone/>
            </a:pPr>
            <a:r>
              <a:rPr lang="pt-BR" sz="1800" dirty="0" smtClean="0">
                <a:latin typeface="+mj-lt"/>
              </a:rPr>
              <a:t>14 reuniões realizadas</a:t>
            </a:r>
          </a:p>
          <a:p>
            <a:pPr marL="114300" indent="0">
              <a:lnSpc>
                <a:spcPct val="115000"/>
              </a:lnSpc>
              <a:spcBef>
                <a:spcPts val="0"/>
              </a:spcBef>
              <a:spcAft>
                <a:spcPts val="1000"/>
              </a:spcAft>
              <a:buNone/>
            </a:pPr>
            <a:r>
              <a:rPr lang="pt-BR" sz="1800" dirty="0" smtClean="0">
                <a:latin typeface="+mj-lt"/>
              </a:rPr>
              <a:t>Na reunião de 26/07:</a:t>
            </a:r>
          </a:p>
          <a:p>
            <a:pPr marL="457200" indent="-342900">
              <a:lnSpc>
                <a:spcPct val="115000"/>
              </a:lnSpc>
              <a:spcBef>
                <a:spcPts val="0"/>
              </a:spcBef>
              <a:spcAft>
                <a:spcPts val="1000"/>
              </a:spcAft>
              <a:buFont typeface="Calibri"/>
              <a:buChar char="•"/>
            </a:pPr>
            <a:r>
              <a:rPr lang="pt-BR" sz="1800" dirty="0" smtClean="0">
                <a:latin typeface="+mj-lt"/>
                <a:ea typeface="Batang" panose="02030600000101010101" pitchFamily="18" charset="-127"/>
              </a:rPr>
              <a:t>Foi proposto a </a:t>
            </a:r>
            <a:r>
              <a:rPr lang="pt-BR" sz="1800" dirty="0" smtClean="0">
                <a:latin typeface="+mj-lt"/>
              </a:rPr>
              <a:t>realização de visita na Embraer na mesma data de visita ao ICEA. Tema: </a:t>
            </a:r>
            <a:r>
              <a:rPr lang="pt-BR" sz="1800" dirty="0" smtClean="0">
                <a:latin typeface="+mj-lt"/>
              </a:rPr>
              <a:t>Abordar </a:t>
            </a:r>
            <a:r>
              <a:rPr lang="pt-BR" sz="1800" dirty="0" smtClean="0">
                <a:latin typeface="+mj-lt"/>
              </a:rPr>
              <a:t>aspectos de treinamento em Go-</a:t>
            </a:r>
            <a:r>
              <a:rPr lang="pt-BR" sz="1800" dirty="0" err="1" smtClean="0">
                <a:latin typeface="+mj-lt"/>
              </a:rPr>
              <a:t>Around</a:t>
            </a:r>
            <a:r>
              <a:rPr lang="pt-BR" sz="1800" dirty="0" smtClean="0">
                <a:latin typeface="+mj-lt"/>
              </a:rPr>
              <a:t> com os pilotos técnicos da EMBRAER.</a:t>
            </a:r>
          </a:p>
          <a:p>
            <a:pPr marL="457200" lvl="0" indent="-342900">
              <a:lnSpc>
                <a:spcPct val="100000"/>
              </a:lnSpc>
              <a:spcBef>
                <a:spcPts val="0"/>
              </a:spcBef>
              <a:buFont typeface="Calibri"/>
            </a:pPr>
            <a:r>
              <a:rPr lang="pt-BR" sz="1800" dirty="0" smtClean="0">
                <a:latin typeface="+mj-lt"/>
              </a:rPr>
              <a:t>Acordado </a:t>
            </a:r>
            <a:r>
              <a:rPr lang="pt-BR" sz="1800" dirty="0">
                <a:latin typeface="+mj-lt"/>
              </a:rPr>
              <a:t>que não será utilizado dados da IATA </a:t>
            </a:r>
            <a:r>
              <a:rPr lang="pt-BR" sz="1800" i="1" dirty="0" err="1">
                <a:latin typeface="+mj-lt"/>
              </a:rPr>
              <a:t>Dashboard</a:t>
            </a:r>
            <a:r>
              <a:rPr lang="pt-BR" sz="1800" dirty="0">
                <a:latin typeface="+mj-lt"/>
              </a:rPr>
              <a:t> para elaboração de pesquisa, dado que a criação da SE198 leva em consideração a análise histórica dos dados da </a:t>
            </a:r>
            <a:r>
              <a:rPr lang="pt-BR" sz="1800" dirty="0" smtClean="0">
                <a:latin typeface="+mj-lt"/>
              </a:rPr>
              <a:t>indústria</a:t>
            </a:r>
          </a:p>
          <a:p>
            <a:pPr marL="457200" lvl="0" indent="-342900">
              <a:lnSpc>
                <a:spcPct val="100000"/>
              </a:lnSpc>
              <a:spcBef>
                <a:spcPts val="0"/>
              </a:spcBef>
              <a:buFont typeface="Calibri"/>
            </a:pPr>
            <a:endParaRPr lang="pt-BR" sz="1800" dirty="0">
              <a:latin typeface="+mj-lt"/>
            </a:endParaRPr>
          </a:p>
          <a:p>
            <a:pPr marL="457200" lvl="0" indent="-342900">
              <a:lnSpc>
                <a:spcPct val="100000"/>
              </a:lnSpc>
              <a:spcBef>
                <a:spcPts val="0"/>
              </a:spcBef>
              <a:buFont typeface="Calibri"/>
            </a:pPr>
            <a:r>
              <a:rPr lang="pt-BR" sz="1800" dirty="0" smtClean="0">
                <a:latin typeface="+mj-lt"/>
              </a:rPr>
              <a:t>Acordado em reunião que será enviado via e-mail BCAST uma pesquisa para as Organizações RBAC 121 (Operações, Treinamento e Safety) sobre a SE198/SAFO 15004, visando entender o cenário atual das cias, frente ao tema </a:t>
            </a:r>
            <a:r>
              <a:rPr lang="pt-BR" sz="1800" i="1" dirty="0" err="1" smtClean="0">
                <a:latin typeface="+mj-lt"/>
              </a:rPr>
              <a:t>Scenario-Based</a:t>
            </a:r>
            <a:r>
              <a:rPr lang="pt-BR" sz="1800" i="1" dirty="0" smtClean="0">
                <a:latin typeface="+mj-lt"/>
              </a:rPr>
              <a:t> Training for Go-</a:t>
            </a:r>
            <a:r>
              <a:rPr lang="pt-BR" sz="1800" i="1" dirty="0" err="1" smtClean="0">
                <a:latin typeface="+mj-lt"/>
              </a:rPr>
              <a:t>Around</a:t>
            </a:r>
            <a:r>
              <a:rPr lang="pt-BR" sz="1800" i="1" dirty="0" smtClean="0">
                <a:latin typeface="+mj-lt"/>
              </a:rPr>
              <a:t> </a:t>
            </a:r>
            <a:r>
              <a:rPr lang="pt-BR" sz="1800" i="1" dirty="0" err="1" smtClean="0">
                <a:latin typeface="+mj-lt"/>
              </a:rPr>
              <a:t>Maneuvers</a:t>
            </a:r>
            <a:endParaRPr lang="pt-BR" sz="1800" dirty="0" smtClean="0">
              <a:latin typeface="+mj-lt"/>
            </a:endParaRPr>
          </a:p>
          <a:p>
            <a:pPr lvl="0">
              <a:spcBef>
                <a:spcPts val="0"/>
              </a:spcBef>
              <a:buNone/>
            </a:pPr>
            <a:endParaRPr sz="1800" dirty="0">
              <a:latin typeface="+mj-lt"/>
            </a:endParaRPr>
          </a:p>
        </p:txBody>
      </p:sp>
    </p:spTree>
    <p:extLst>
      <p:ext uri="{BB962C8B-B14F-4D97-AF65-F5344CB8AC3E}">
        <p14:creationId xmlns:p14="http://schemas.microsoft.com/office/powerpoint/2010/main" val="3587253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838200" y="0"/>
            <a:ext cx="10515600" cy="1325700"/>
          </a:xfrm>
          <a:prstGeom prst="rect">
            <a:avLst/>
          </a:prstGeom>
        </p:spPr>
        <p:txBody>
          <a:bodyPr wrap="square" lIns="91425" tIns="91425" rIns="91425" bIns="91425" anchor="ctr" anchorCtr="0">
            <a:noAutofit/>
          </a:bodyPr>
          <a:lstStyle/>
          <a:p>
            <a:pPr lvl="0">
              <a:spcBef>
                <a:spcPts val="0"/>
              </a:spcBef>
              <a:buNone/>
            </a:pPr>
            <a:r>
              <a:rPr lang="en-GB"/>
              <a:t>LOC-I </a:t>
            </a:r>
          </a:p>
        </p:txBody>
      </p:sp>
      <p:sp>
        <p:nvSpPr>
          <p:cNvPr id="79" name="Shape 79"/>
          <p:cNvSpPr txBox="1">
            <a:spLocks noGrp="1"/>
          </p:cNvSpPr>
          <p:nvPr>
            <p:ph type="body" idx="1"/>
          </p:nvPr>
        </p:nvSpPr>
        <p:spPr>
          <a:xfrm>
            <a:off x="490451" y="1103630"/>
            <a:ext cx="10515600" cy="4351200"/>
          </a:xfrm>
          <a:prstGeom prst="rect">
            <a:avLst/>
          </a:prstGeom>
        </p:spPr>
        <p:txBody>
          <a:bodyPr wrap="square" lIns="91425" tIns="91425" rIns="91425" bIns="91425" anchor="t" anchorCtr="0">
            <a:noAutofit/>
          </a:bodyPr>
          <a:lstStyle/>
          <a:p>
            <a:pPr marL="457200" lvl="0" indent="-342900" rtl="0">
              <a:lnSpc>
                <a:spcPct val="115000"/>
              </a:lnSpc>
              <a:spcBef>
                <a:spcPts val="0"/>
              </a:spcBef>
              <a:spcAft>
                <a:spcPts val="1000"/>
              </a:spcAft>
              <a:buSzPct val="100000"/>
              <a:buFont typeface="Calibri"/>
            </a:pPr>
            <a:r>
              <a:rPr lang="en-GB" sz="1800" b="1" dirty="0" err="1" smtClean="0"/>
              <a:t>Realizado</a:t>
            </a:r>
            <a:r>
              <a:rPr lang="en-GB" sz="1800" b="1" dirty="0" smtClean="0"/>
              <a:t> quatro(4) </a:t>
            </a:r>
            <a:r>
              <a:rPr lang="en-GB" sz="1800" b="1" dirty="0" err="1" smtClean="0"/>
              <a:t>reuniões</a:t>
            </a:r>
            <a:endParaRPr lang="en-GB" sz="1800" b="1" dirty="0" smtClean="0"/>
          </a:p>
          <a:p>
            <a:pPr marL="457200" lvl="0" indent="-342900" rtl="0">
              <a:lnSpc>
                <a:spcPct val="115000"/>
              </a:lnSpc>
              <a:spcBef>
                <a:spcPts val="0"/>
              </a:spcBef>
              <a:spcAft>
                <a:spcPts val="1000"/>
              </a:spcAft>
              <a:buSzPct val="100000"/>
              <a:buFont typeface="Calibri"/>
            </a:pPr>
            <a:r>
              <a:rPr lang="en-GB" sz="1800" b="1" dirty="0" err="1" smtClean="0"/>
              <a:t>Discutido</a:t>
            </a:r>
            <a:r>
              <a:rPr lang="en-GB" sz="1800" b="1" dirty="0" smtClean="0"/>
              <a:t> </a:t>
            </a:r>
            <a:r>
              <a:rPr lang="en-GB" sz="1800" b="1" dirty="0" err="1" smtClean="0"/>
              <a:t>e</a:t>
            </a:r>
            <a:r>
              <a:rPr lang="en-GB" sz="1800" b="1" dirty="0" smtClean="0"/>
              <a:t> </a:t>
            </a:r>
            <a:r>
              <a:rPr lang="en-GB" sz="1800" b="1" dirty="0" err="1" smtClean="0"/>
              <a:t>identificado</a:t>
            </a:r>
            <a:r>
              <a:rPr lang="en-GB" sz="1800" b="1" dirty="0" smtClean="0"/>
              <a:t> </a:t>
            </a:r>
            <a:r>
              <a:rPr lang="en-GB" sz="1800" b="1" dirty="0" err="1" smtClean="0"/>
              <a:t>os</a:t>
            </a:r>
            <a:r>
              <a:rPr lang="en-GB" sz="1800" b="1" i="1" dirty="0" smtClean="0"/>
              <a:t> </a:t>
            </a:r>
            <a:r>
              <a:rPr lang="en-GB" sz="1800" b="1" dirty="0" err="1"/>
              <a:t>fatores</a:t>
            </a:r>
            <a:r>
              <a:rPr lang="en-GB" sz="1800" b="1" dirty="0"/>
              <a:t> </a:t>
            </a:r>
            <a:r>
              <a:rPr lang="en-GB" sz="1800" b="1" dirty="0" err="1"/>
              <a:t>contribuintes</a:t>
            </a:r>
            <a:r>
              <a:rPr lang="en-GB" sz="1800" b="1" dirty="0"/>
              <a:t>, </a:t>
            </a:r>
            <a:r>
              <a:rPr lang="en-GB" sz="1800" b="1" dirty="0" err="1"/>
              <a:t>algumas</a:t>
            </a:r>
            <a:r>
              <a:rPr lang="en-GB" sz="1800" b="1" dirty="0"/>
              <a:t> </a:t>
            </a:r>
            <a:r>
              <a:rPr lang="en-GB" sz="1800" b="1" dirty="0" err="1"/>
              <a:t>soluções</a:t>
            </a:r>
            <a:r>
              <a:rPr lang="en-GB" sz="1800" b="1" dirty="0"/>
              <a:t> </a:t>
            </a:r>
            <a:r>
              <a:rPr lang="en-GB" sz="1800" b="1" dirty="0" err="1"/>
              <a:t>propostas</a:t>
            </a:r>
            <a:r>
              <a:rPr lang="en-GB" sz="1800" b="1" dirty="0"/>
              <a:t> </a:t>
            </a:r>
            <a:r>
              <a:rPr lang="en-GB" sz="1800" b="1" dirty="0" err="1"/>
              <a:t>pela</a:t>
            </a:r>
            <a:r>
              <a:rPr lang="en-GB" sz="1800" b="1" dirty="0"/>
              <a:t> </a:t>
            </a:r>
            <a:r>
              <a:rPr lang="en-GB" sz="1800" b="1" dirty="0" err="1"/>
              <a:t>indústria</a:t>
            </a:r>
            <a:r>
              <a:rPr lang="en-GB" sz="1800" b="1" dirty="0"/>
              <a:t>, </a:t>
            </a:r>
            <a:r>
              <a:rPr lang="en-GB" sz="1800" b="1" dirty="0" err="1" smtClean="0"/>
              <a:t>treinamento</a:t>
            </a:r>
            <a:r>
              <a:rPr lang="en-GB" sz="1800" b="1" dirty="0" smtClean="0"/>
              <a:t> </a:t>
            </a:r>
            <a:r>
              <a:rPr lang="en-GB" sz="1800" b="1" dirty="0" err="1" smtClean="0"/>
              <a:t>e</a:t>
            </a:r>
            <a:r>
              <a:rPr lang="en-GB" sz="1800" b="1" dirty="0" smtClean="0"/>
              <a:t> as Safety Enhancements </a:t>
            </a:r>
            <a:r>
              <a:rPr lang="en-GB" sz="1800" b="1" dirty="0" err="1" smtClean="0"/>
              <a:t>aplicáveis</a:t>
            </a:r>
            <a:r>
              <a:rPr lang="en-GB" sz="1800" b="1" dirty="0" smtClean="0"/>
              <a:t>.</a:t>
            </a:r>
          </a:p>
          <a:p>
            <a:pPr marL="457200" lvl="0" indent="-342900" rtl="0">
              <a:lnSpc>
                <a:spcPct val="115000"/>
              </a:lnSpc>
              <a:spcBef>
                <a:spcPts val="0"/>
              </a:spcBef>
              <a:spcAft>
                <a:spcPts val="1000"/>
              </a:spcAft>
              <a:buSzPct val="100000"/>
              <a:buFont typeface="Calibri"/>
            </a:pPr>
            <a:r>
              <a:rPr lang="en-GB" sz="1800" b="1" dirty="0" err="1" smtClean="0"/>
              <a:t>Discussão</a:t>
            </a:r>
            <a:r>
              <a:rPr lang="en-GB" sz="1800" b="1" dirty="0" smtClean="0"/>
              <a:t> </a:t>
            </a:r>
            <a:r>
              <a:rPr lang="en-GB" sz="1800" b="1" dirty="0" err="1" smtClean="0"/>
              <a:t>sobre</a:t>
            </a:r>
            <a:r>
              <a:rPr lang="en-GB" sz="1800" b="1" dirty="0" smtClean="0"/>
              <a:t> as </a:t>
            </a:r>
            <a:r>
              <a:rPr lang="en-GB" sz="1800" b="1" dirty="0" err="1" smtClean="0"/>
              <a:t>diversas</a:t>
            </a:r>
            <a:r>
              <a:rPr lang="en-GB" sz="1800" b="1" dirty="0" smtClean="0"/>
              <a:t> </a:t>
            </a:r>
            <a:r>
              <a:rPr lang="en-GB" sz="1800" b="1" dirty="0" err="1"/>
              <a:t>ocorrências</a:t>
            </a:r>
            <a:r>
              <a:rPr lang="en-GB" sz="1800" b="1" dirty="0"/>
              <a:t> </a:t>
            </a:r>
            <a:r>
              <a:rPr lang="en-GB" sz="1800" b="1" dirty="0" err="1"/>
              <a:t>relacionadas</a:t>
            </a:r>
            <a:r>
              <a:rPr lang="en-GB" sz="1800" b="1" dirty="0"/>
              <a:t> </a:t>
            </a:r>
            <a:r>
              <a:rPr lang="en-GB" sz="1800" b="1" dirty="0" err="1"/>
              <a:t>ao</a:t>
            </a:r>
            <a:r>
              <a:rPr lang="en-GB" sz="1800" b="1" dirty="0"/>
              <a:t> </a:t>
            </a:r>
            <a:r>
              <a:rPr lang="en-GB" sz="1800" b="1" dirty="0" err="1"/>
              <a:t>tema</a:t>
            </a:r>
            <a:r>
              <a:rPr lang="en-GB" sz="1800" b="1" dirty="0"/>
              <a:t>.</a:t>
            </a:r>
            <a:endParaRPr lang="en-GB" sz="1800" b="1" dirty="0" smtClean="0"/>
          </a:p>
          <a:p>
            <a:pPr marL="457200" lvl="0" indent="-342900" rtl="0">
              <a:lnSpc>
                <a:spcPct val="115000"/>
              </a:lnSpc>
              <a:spcBef>
                <a:spcPts val="0"/>
              </a:spcBef>
              <a:spcAft>
                <a:spcPts val="1000"/>
              </a:spcAft>
              <a:buSzPct val="100000"/>
              <a:buFont typeface="Calibri"/>
            </a:pPr>
            <a:r>
              <a:rPr lang="en-GB" sz="1800" b="1" dirty="0" smtClean="0"/>
              <a:t>Segundo </a:t>
            </a:r>
            <a:r>
              <a:rPr lang="en-GB" sz="1800" b="1" dirty="0" err="1" smtClean="0"/>
              <a:t>o</a:t>
            </a:r>
            <a:r>
              <a:rPr lang="en-GB" sz="1800" b="1" dirty="0" smtClean="0"/>
              <a:t> dashboard </a:t>
            </a:r>
            <a:r>
              <a:rPr lang="en-GB" sz="1800" b="1" dirty="0" err="1"/>
              <a:t>da</a:t>
            </a:r>
            <a:r>
              <a:rPr lang="en-GB" sz="1800" b="1" dirty="0"/>
              <a:t> </a:t>
            </a:r>
            <a:r>
              <a:rPr lang="en-GB" sz="1800" b="1" dirty="0" smtClean="0"/>
              <a:t>IATA, </a:t>
            </a:r>
            <a:r>
              <a:rPr lang="en-GB" sz="1800" b="1" dirty="0" err="1"/>
              <a:t>referente</a:t>
            </a:r>
            <a:r>
              <a:rPr lang="en-GB" sz="1800" b="1" dirty="0"/>
              <a:t> </a:t>
            </a:r>
            <a:r>
              <a:rPr lang="en-GB" sz="1800" b="1" dirty="0" err="1"/>
              <a:t>ao</a:t>
            </a:r>
            <a:r>
              <a:rPr lang="en-GB" sz="1800" b="1" dirty="0"/>
              <a:t> </a:t>
            </a:r>
            <a:r>
              <a:rPr lang="en-GB" sz="1800" b="1" dirty="0" err="1"/>
              <a:t>tema</a:t>
            </a:r>
            <a:r>
              <a:rPr lang="en-GB" sz="1800" b="1" dirty="0"/>
              <a:t> LOC-</a:t>
            </a:r>
            <a:r>
              <a:rPr lang="en-GB" sz="1800" b="1" dirty="0" smtClean="0"/>
              <a:t>I, </a:t>
            </a:r>
            <a:r>
              <a:rPr lang="en-GB" sz="1800" b="1" dirty="0" err="1" smtClean="0"/>
              <a:t>ressalta</a:t>
            </a:r>
            <a:r>
              <a:rPr lang="en-GB" sz="1800" b="1" dirty="0" smtClean="0"/>
              <a:t>-se </a:t>
            </a:r>
            <a:r>
              <a:rPr lang="en-GB" sz="1800" b="1" dirty="0" err="1"/>
              <a:t>que</a:t>
            </a:r>
            <a:r>
              <a:rPr lang="en-GB" sz="1800" b="1" dirty="0"/>
              <a:t> 52% dos </a:t>
            </a:r>
            <a:r>
              <a:rPr lang="en-GB" sz="1800" b="1" dirty="0" err="1"/>
              <a:t>incidentes</a:t>
            </a:r>
            <a:r>
              <a:rPr lang="en-GB" sz="1800" b="1" dirty="0"/>
              <a:t> </a:t>
            </a:r>
            <a:r>
              <a:rPr lang="en-GB" sz="1800" b="1" dirty="0" err="1"/>
              <a:t>listados</a:t>
            </a:r>
            <a:r>
              <a:rPr lang="en-GB" sz="1800" b="1" dirty="0"/>
              <a:t> (</a:t>
            </a:r>
            <a:r>
              <a:rPr lang="en-GB" sz="1800" b="1" dirty="0" err="1"/>
              <a:t>filtro</a:t>
            </a:r>
            <a:r>
              <a:rPr lang="en-GB" sz="1800" b="1" dirty="0"/>
              <a:t> Jet aircrafts) </a:t>
            </a:r>
            <a:r>
              <a:rPr lang="en-GB" sz="1800" b="1" dirty="0" err="1"/>
              <a:t>estavam</a:t>
            </a:r>
            <a:r>
              <a:rPr lang="en-GB" sz="1800" b="1" dirty="0"/>
              <a:t> </a:t>
            </a:r>
            <a:r>
              <a:rPr lang="en-GB" sz="1800" b="1" dirty="0" err="1"/>
              <a:t>relacionados</a:t>
            </a:r>
            <a:r>
              <a:rPr lang="en-GB" sz="1800" b="1" dirty="0"/>
              <a:t> a </a:t>
            </a:r>
            <a:r>
              <a:rPr lang="en-GB" sz="1800" b="1" dirty="0" err="1"/>
              <a:t>falta</a:t>
            </a:r>
            <a:r>
              <a:rPr lang="en-GB" sz="1800" b="1" dirty="0"/>
              <a:t> de</a:t>
            </a:r>
            <a:r>
              <a:rPr lang="en-GB" sz="1800" b="1" dirty="0" smtClean="0"/>
              <a:t> </a:t>
            </a:r>
            <a:r>
              <a:rPr lang="en-GB" sz="1800" b="1" dirty="0" err="1" smtClean="0"/>
              <a:t>cumprimento</a:t>
            </a:r>
            <a:r>
              <a:rPr lang="en-GB" sz="1800" b="1" dirty="0" smtClean="0"/>
              <a:t> </a:t>
            </a:r>
            <a:r>
              <a:rPr lang="en-GB" sz="1800" b="1" dirty="0"/>
              <a:t>do SOP </a:t>
            </a:r>
            <a:r>
              <a:rPr lang="en-GB" sz="1800" b="1" dirty="0" err="1"/>
              <a:t>e/ou</a:t>
            </a:r>
            <a:r>
              <a:rPr lang="en-GB" sz="1800" b="1" dirty="0"/>
              <a:t> </a:t>
            </a:r>
            <a:r>
              <a:rPr lang="en-GB" sz="1800" b="1" dirty="0" err="1"/>
              <a:t>monitoramento</a:t>
            </a:r>
            <a:r>
              <a:rPr lang="en-GB" sz="1800" b="1" dirty="0"/>
              <a:t>.</a:t>
            </a:r>
            <a:endParaRPr lang="en-GB" sz="1800" b="1" dirty="0" smtClean="0"/>
          </a:p>
          <a:p>
            <a:pPr marL="457200" lvl="0" indent="-342900" rtl="0">
              <a:lnSpc>
                <a:spcPct val="100000"/>
              </a:lnSpc>
              <a:spcBef>
                <a:spcPts val="0"/>
              </a:spcBef>
              <a:buSzPct val="100000"/>
              <a:buFont typeface="Calibri"/>
            </a:pPr>
            <a:r>
              <a:rPr lang="pt-BR" sz="1800" b="1" dirty="0" smtClean="0"/>
              <a:t>Apresentado e discutido as seguintes </a:t>
            </a:r>
            <a:r>
              <a:rPr lang="pt-BR" sz="1800" b="1" dirty="0" err="1" smtClean="0"/>
              <a:t>SE`</a:t>
            </a:r>
            <a:r>
              <a:rPr lang="pt-BR" sz="1800" b="1" dirty="0" smtClean="0"/>
              <a:t>s:</a:t>
            </a:r>
          </a:p>
          <a:p>
            <a:pPr marL="457200" lvl="0" indent="-342900" rtl="0">
              <a:lnSpc>
                <a:spcPct val="100000"/>
              </a:lnSpc>
              <a:spcBef>
                <a:spcPts val="0"/>
              </a:spcBef>
              <a:buSzPct val="100000"/>
              <a:buFont typeface="Calibri"/>
            </a:pPr>
            <a:endParaRPr sz="1800" b="1" dirty="0" smtClean="0"/>
          </a:p>
          <a:p>
            <a:pPr marL="457200" lvl="0" indent="-342900" rtl="0">
              <a:lnSpc>
                <a:spcPct val="100000"/>
              </a:lnSpc>
              <a:spcBef>
                <a:spcPts val="0"/>
              </a:spcBef>
              <a:buSzPct val="100000"/>
              <a:buFont typeface="Wingdings" charset="2"/>
              <a:buChar char="ü"/>
            </a:pPr>
            <a:r>
              <a:rPr lang="en-GB" sz="1800" b="1" dirty="0"/>
              <a:t>SE192-Low </a:t>
            </a:r>
            <a:r>
              <a:rPr lang="en-GB" sz="1800" b="1" dirty="0" smtClean="0"/>
              <a:t>airspeed Alerting;</a:t>
            </a:r>
          </a:p>
          <a:p>
            <a:pPr marL="457200" lvl="0" indent="-342900" rtl="0">
              <a:lnSpc>
                <a:spcPct val="100000"/>
              </a:lnSpc>
              <a:spcBef>
                <a:spcPts val="0"/>
              </a:spcBef>
              <a:buSzPct val="100000"/>
              <a:buFont typeface="Wingdings" charset="2"/>
              <a:buChar char="ü"/>
            </a:pPr>
            <a:r>
              <a:rPr lang="en-GB" sz="1800" b="1" dirty="0" smtClean="0"/>
              <a:t>193</a:t>
            </a:r>
            <a:r>
              <a:rPr lang="en-GB" sz="1800" b="1" dirty="0"/>
              <a:t>- test flights/ferry</a:t>
            </a:r>
            <a:r>
              <a:rPr lang="en-GB" sz="1800" b="1" dirty="0" smtClean="0"/>
              <a:t>;</a:t>
            </a:r>
          </a:p>
          <a:p>
            <a:pPr marL="457200" lvl="0" indent="-342900" rtl="0">
              <a:lnSpc>
                <a:spcPct val="100000"/>
              </a:lnSpc>
              <a:spcBef>
                <a:spcPts val="0"/>
              </a:spcBef>
              <a:buSzPct val="100000"/>
              <a:buFont typeface="Wingdings" charset="2"/>
              <a:buChar char="ü"/>
            </a:pPr>
            <a:r>
              <a:rPr lang="en-GB" sz="1800" b="1" dirty="0" smtClean="0"/>
              <a:t>194</a:t>
            </a:r>
            <a:r>
              <a:rPr lang="en-GB" sz="1800" b="1" dirty="0"/>
              <a:t>-SOP</a:t>
            </a:r>
            <a:r>
              <a:rPr lang="en-GB" sz="1800" b="1" dirty="0" smtClean="0"/>
              <a:t>;</a:t>
            </a:r>
          </a:p>
          <a:p>
            <a:pPr marL="457200" lvl="0" indent="-342900" rtl="0">
              <a:lnSpc>
                <a:spcPct val="100000"/>
              </a:lnSpc>
              <a:spcBef>
                <a:spcPts val="0"/>
              </a:spcBef>
              <a:buSzPct val="100000"/>
              <a:buFont typeface="Wingdings" charset="2"/>
              <a:buChar char="ü"/>
            </a:pPr>
            <a:r>
              <a:rPr lang="en-GB" sz="1800" b="1" dirty="0" smtClean="0"/>
              <a:t>195</a:t>
            </a:r>
            <a:r>
              <a:rPr lang="en-GB" sz="1800" b="1" dirty="0"/>
              <a:t>- training third </a:t>
            </a:r>
            <a:r>
              <a:rPr lang="en-GB" sz="1800" b="1" dirty="0" smtClean="0"/>
              <a:t>parties;</a:t>
            </a:r>
          </a:p>
          <a:p>
            <a:pPr marL="457200" lvl="0" indent="-342900" rtl="0">
              <a:lnSpc>
                <a:spcPct val="100000"/>
              </a:lnSpc>
              <a:spcBef>
                <a:spcPts val="0"/>
              </a:spcBef>
              <a:buSzPct val="100000"/>
              <a:buFont typeface="Wingdings" charset="2"/>
              <a:buChar char="ü"/>
            </a:pPr>
            <a:r>
              <a:rPr lang="en-GB" sz="1800" b="1" dirty="0" smtClean="0"/>
              <a:t>196</a:t>
            </a:r>
            <a:r>
              <a:rPr lang="en-GB" sz="1800" b="1" dirty="0"/>
              <a:t>-</a:t>
            </a:r>
            <a:r>
              <a:rPr lang="en-GB" sz="1800" b="1" dirty="0" smtClean="0"/>
              <a:t>SIM </a:t>
            </a:r>
            <a:r>
              <a:rPr lang="en-GB" sz="1800" b="1" dirty="0"/>
              <a:t>scenarios</a:t>
            </a:r>
            <a:r>
              <a:rPr lang="en-GB" sz="1800" b="1" dirty="0" smtClean="0"/>
              <a:t>;</a:t>
            </a:r>
          </a:p>
          <a:p>
            <a:pPr marL="457200" lvl="0" indent="-342900" rtl="0">
              <a:lnSpc>
                <a:spcPct val="100000"/>
              </a:lnSpc>
              <a:spcBef>
                <a:spcPts val="0"/>
              </a:spcBef>
              <a:buSzPct val="100000"/>
              <a:buFont typeface="Wingdings" charset="2"/>
              <a:buChar char="ü"/>
            </a:pPr>
            <a:r>
              <a:rPr lang="en-GB" sz="1800" b="1" dirty="0" smtClean="0"/>
              <a:t>197 Non Normal Scenarios </a:t>
            </a:r>
            <a:r>
              <a:rPr lang="en-GB" sz="1800" b="1" dirty="0"/>
              <a:t>training and </a:t>
            </a:r>
            <a:r>
              <a:rPr lang="en-GB" sz="1800" b="1" dirty="0" smtClean="0"/>
              <a:t>policies;</a:t>
            </a:r>
          </a:p>
          <a:p>
            <a:pPr marL="457200" lvl="0" indent="-342900" rtl="0">
              <a:lnSpc>
                <a:spcPct val="100000"/>
              </a:lnSpc>
              <a:spcBef>
                <a:spcPts val="0"/>
              </a:spcBef>
              <a:buSzPct val="100000"/>
              <a:buFont typeface="Wingdings" charset="2"/>
              <a:buChar char="ü"/>
            </a:pPr>
            <a:r>
              <a:rPr lang="en-GB" sz="1800" b="1" dirty="0" smtClean="0"/>
              <a:t>198</a:t>
            </a:r>
            <a:r>
              <a:rPr lang="en-GB" sz="1800" b="1" dirty="0"/>
              <a:t>-GS </a:t>
            </a:r>
            <a:r>
              <a:rPr lang="en-GB" sz="1800" b="1" dirty="0" smtClean="0"/>
              <a:t>training;</a:t>
            </a:r>
          </a:p>
          <a:p>
            <a:pPr marL="457200" lvl="0" indent="-342900" rtl="0">
              <a:lnSpc>
                <a:spcPct val="100000"/>
              </a:lnSpc>
              <a:spcBef>
                <a:spcPts val="0"/>
              </a:spcBef>
              <a:buSzPct val="100000"/>
              <a:buFont typeface="Wingdings" charset="2"/>
              <a:buChar char="ü"/>
            </a:pPr>
            <a:r>
              <a:rPr lang="en-GB" sz="1800" b="1" dirty="0" smtClean="0"/>
              <a:t>199</a:t>
            </a:r>
            <a:r>
              <a:rPr lang="en-GB" sz="1800" b="1" dirty="0"/>
              <a:t>-CRM/LOFT </a:t>
            </a:r>
            <a:r>
              <a:rPr lang="en-GB" sz="1800" b="1" dirty="0" smtClean="0"/>
              <a:t>training.</a:t>
            </a:r>
          </a:p>
          <a:p>
            <a:pPr marL="457200" lvl="0" indent="-342900" rtl="0">
              <a:lnSpc>
                <a:spcPct val="100000"/>
              </a:lnSpc>
              <a:spcBef>
                <a:spcPts val="0"/>
              </a:spcBef>
              <a:buSzPct val="100000"/>
              <a:buFont typeface="Calibri"/>
            </a:pPr>
            <a:endParaRPr lang="en-GB" sz="1800" b="1" dirty="0" smtClean="0"/>
          </a:p>
          <a:p>
            <a:pPr marL="457200" lvl="0" indent="-342900" rtl="0">
              <a:lnSpc>
                <a:spcPct val="100000"/>
              </a:lnSpc>
              <a:spcBef>
                <a:spcPts val="0"/>
              </a:spcBef>
              <a:buSzPct val="100000"/>
              <a:buFont typeface="Calibri"/>
            </a:pPr>
            <a:endParaRPr lang="en-GB" sz="1800" b="1" dirty="0" smtClean="0"/>
          </a:p>
          <a:p>
            <a:pPr marL="457200" lvl="0" indent="-342900" rtl="0">
              <a:lnSpc>
                <a:spcPct val="100000"/>
              </a:lnSpc>
              <a:spcBef>
                <a:spcPts val="0"/>
              </a:spcBef>
              <a:buSzPct val="100000"/>
              <a:buFont typeface="Calibri"/>
            </a:pPr>
            <a:endParaRPr lang="en-GB" sz="1800" b="1" dirty="0" smtClean="0"/>
          </a:p>
          <a:p>
            <a:pPr marL="0" lvl="0" indent="-69850" rtl="0">
              <a:lnSpc>
                <a:spcPct val="100000"/>
              </a:lnSpc>
              <a:spcBef>
                <a:spcPts val="0"/>
              </a:spcBef>
              <a:buClr>
                <a:schemeClr val="dk1"/>
              </a:buClr>
              <a:buSzPct val="100000"/>
              <a:buFont typeface="Arial"/>
              <a:buNone/>
            </a:pPr>
            <a:endParaRPr sz="1100" dirty="0"/>
          </a:p>
          <a:p>
            <a:pPr lvl="0">
              <a:spcBef>
                <a:spcPts val="0"/>
              </a:spcBef>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77"/>
        <p:cNvGrpSpPr/>
        <p:nvPr/>
      </p:nvGrpSpPr>
      <p:grpSpPr>
        <a:xfrm>
          <a:off x="0" y="0"/>
          <a:ext cx="0" cy="0"/>
          <a:chOff x="0" y="0"/>
          <a:chExt cx="0" cy="0"/>
        </a:xfrm>
      </p:grpSpPr>
      <p:graphicFrame>
        <p:nvGraphicFramePr>
          <p:cNvPr id="2" name="Objeto 1"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04" name="Slide do think-cell" r:id="rId5" imgW="270" imgH="270" progId="TCLayout.ActiveDocument.1">
                  <p:embed/>
                </p:oleObj>
              </mc:Choice>
              <mc:Fallback>
                <p:oleObj name="Slide do think-cell"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8" name="Shape 78"/>
          <p:cNvSpPr txBox="1">
            <a:spLocks noGrp="1"/>
          </p:cNvSpPr>
          <p:nvPr>
            <p:ph type="title"/>
          </p:nvPr>
        </p:nvSpPr>
        <p:spPr>
          <a:xfrm>
            <a:off x="838200" y="662850"/>
            <a:ext cx="10515600" cy="1325700"/>
          </a:xfrm>
          <a:prstGeom prst="rect">
            <a:avLst/>
          </a:prstGeom>
        </p:spPr>
        <p:txBody>
          <a:bodyPr wrap="square" lIns="91425" tIns="91425" rIns="91425" bIns="91425" anchor="ctr" anchorCtr="0">
            <a:noAutofit/>
          </a:bodyPr>
          <a:lstStyle/>
          <a:p>
            <a:pPr lvl="0">
              <a:spcBef>
                <a:spcPts val="0"/>
              </a:spcBef>
              <a:buNone/>
            </a:pPr>
            <a:r>
              <a:rPr lang="en-GB" dirty="0"/>
              <a:t>LOC-I </a:t>
            </a:r>
          </a:p>
        </p:txBody>
      </p:sp>
      <p:sp>
        <p:nvSpPr>
          <p:cNvPr id="79" name="Shape 79"/>
          <p:cNvSpPr txBox="1">
            <a:spLocks noGrp="1"/>
          </p:cNvSpPr>
          <p:nvPr>
            <p:ph type="body" idx="1"/>
          </p:nvPr>
        </p:nvSpPr>
        <p:spPr>
          <a:xfrm>
            <a:off x="361863" y="1723876"/>
            <a:ext cx="12854075" cy="5134124"/>
          </a:xfrm>
          <a:prstGeom prst="rect">
            <a:avLst/>
          </a:prstGeom>
        </p:spPr>
        <p:txBody>
          <a:bodyPr wrap="square" lIns="91425" tIns="91425" rIns="91425" bIns="91425" anchor="t" anchorCtr="0">
            <a:noAutofit/>
          </a:bodyPr>
          <a:lstStyle/>
          <a:p>
            <a:pPr marL="152400" indent="0">
              <a:buNone/>
            </a:pPr>
            <a:r>
              <a:rPr lang="pt-BR" sz="1800" dirty="0">
                <a:latin typeface="+mj-lt"/>
              </a:rPr>
              <a:t>Perguntas da pesquisa </a:t>
            </a:r>
            <a:r>
              <a:rPr lang="pt-BR" sz="1800" dirty="0" smtClean="0">
                <a:latin typeface="+mj-lt"/>
              </a:rPr>
              <a:t>a ser enviada</a:t>
            </a:r>
            <a:r>
              <a:rPr lang="pt-BR" sz="1800" dirty="0">
                <a:latin typeface="+mj-lt"/>
              </a:rPr>
              <a:t>:</a:t>
            </a:r>
            <a:endParaRPr lang="pt-BR" sz="1800" b="1" dirty="0">
              <a:latin typeface="+mj-lt"/>
            </a:endParaRPr>
          </a:p>
          <a:p>
            <a:pPr marL="152400" indent="0">
              <a:buNone/>
            </a:pPr>
            <a:endParaRPr lang="pt-BR" sz="1800" b="1" dirty="0">
              <a:latin typeface="+mj-lt"/>
            </a:endParaRPr>
          </a:p>
          <a:p>
            <a:pPr marL="152400" indent="0">
              <a:buNone/>
            </a:pPr>
            <a:r>
              <a:rPr lang="pt-BR" sz="1800" dirty="0">
                <a:latin typeface="+mj-lt"/>
              </a:rPr>
              <a:t>1) A companhia aérea possui treinamento acadêmico teórico sobre a possibilidade de encontro com ilusões </a:t>
            </a:r>
            <a:r>
              <a:rPr lang="pt-BR" sz="1800" dirty="0" err="1">
                <a:latin typeface="+mj-lt"/>
              </a:rPr>
              <a:t>somatográficas</a:t>
            </a:r>
            <a:r>
              <a:rPr lang="pt-BR" sz="1800" dirty="0">
                <a:latin typeface="+mj-lt"/>
              </a:rPr>
              <a:t> e suas consequências durante procedimento de arremetida?</a:t>
            </a:r>
          </a:p>
          <a:p>
            <a:pPr marL="152400" indent="0">
              <a:buNone/>
            </a:pPr>
            <a:r>
              <a:rPr lang="pt-BR" sz="1800" dirty="0">
                <a:latin typeface="+mj-lt"/>
              </a:rPr>
              <a:t>2) A organização possui treinamento de arremetida em cenários realísticos nas seguintes condições:</a:t>
            </a:r>
          </a:p>
          <a:p>
            <a:pPr marL="152400" indent="0">
              <a:buNone/>
            </a:pPr>
            <a:r>
              <a:rPr lang="pt-BR" sz="1800" dirty="0">
                <a:latin typeface="+mj-lt"/>
              </a:rPr>
              <a:t>	</a:t>
            </a:r>
            <a:r>
              <a:rPr lang="pt-BR" sz="1600" dirty="0">
                <a:latin typeface="+mj-lt"/>
              </a:rPr>
              <a:t>2.1) Em vários estágios da aproximação, incluindo configurações diferentes do que a configuração final de pouso;</a:t>
            </a:r>
          </a:p>
          <a:p>
            <a:pPr marL="152400" indent="0">
              <a:buNone/>
            </a:pPr>
            <a:r>
              <a:rPr lang="pt-BR" sz="1600" dirty="0">
                <a:latin typeface="+mj-lt"/>
              </a:rPr>
              <a:t>	2.2) Em aproximações visuais seguidas de perda de referência visual;</a:t>
            </a:r>
          </a:p>
          <a:p>
            <a:pPr marL="152400" indent="0">
              <a:buNone/>
            </a:pPr>
            <a:r>
              <a:rPr lang="pt-BR" sz="1600" dirty="0">
                <a:latin typeface="+mj-lt"/>
              </a:rPr>
              <a:t>	2.3) Com configurações de </a:t>
            </a:r>
            <a:r>
              <a:rPr lang="pt-BR" sz="1600" dirty="0" err="1">
                <a:latin typeface="+mj-lt"/>
              </a:rPr>
              <a:t>pitch</a:t>
            </a:r>
            <a:r>
              <a:rPr lang="pt-BR" sz="1600" dirty="0">
                <a:latin typeface="+mj-lt"/>
              </a:rPr>
              <a:t> </a:t>
            </a:r>
            <a:r>
              <a:rPr lang="pt-BR" sz="1600" dirty="0" err="1">
                <a:latin typeface="+mj-lt"/>
              </a:rPr>
              <a:t>trim</a:t>
            </a:r>
            <a:r>
              <a:rPr lang="pt-BR" sz="1600" dirty="0">
                <a:latin typeface="+mj-lt"/>
              </a:rPr>
              <a:t> extremas, como </a:t>
            </a:r>
            <a:r>
              <a:rPr lang="pt-BR" sz="1600" dirty="0" err="1">
                <a:latin typeface="+mj-lt"/>
              </a:rPr>
              <a:t>nose</a:t>
            </a:r>
            <a:r>
              <a:rPr lang="pt-BR" sz="1600" dirty="0">
                <a:latin typeface="+mj-lt"/>
              </a:rPr>
              <a:t> </a:t>
            </a:r>
            <a:r>
              <a:rPr lang="pt-BR" sz="1600" dirty="0" err="1">
                <a:latin typeface="+mj-lt"/>
              </a:rPr>
              <a:t>up</a:t>
            </a:r>
            <a:r>
              <a:rPr lang="pt-BR" sz="1600" dirty="0">
                <a:latin typeface="+mj-lt"/>
              </a:rPr>
              <a:t> </a:t>
            </a:r>
            <a:r>
              <a:rPr lang="pt-BR" sz="1600" dirty="0" err="1">
                <a:latin typeface="+mj-lt"/>
              </a:rPr>
              <a:t>trim</a:t>
            </a:r>
            <a:r>
              <a:rPr lang="pt-BR" sz="1600" dirty="0">
                <a:latin typeface="+mj-lt"/>
              </a:rPr>
              <a:t> ocasionada por voo abaixo da velocidade de 	aproximação com piloto automático ligado;</a:t>
            </a:r>
          </a:p>
          <a:p>
            <a:pPr marL="152400" indent="0">
              <a:buNone/>
            </a:pPr>
            <a:r>
              <a:rPr lang="pt-BR" sz="1600" dirty="0">
                <a:latin typeface="+mj-lt"/>
              </a:rPr>
              <a:t>	2.4) Em configuração de baixo peso com todos os motores em potência de go-</a:t>
            </a:r>
            <a:r>
              <a:rPr lang="pt-BR" sz="1600" dirty="0" err="1">
                <a:latin typeface="+mj-lt"/>
              </a:rPr>
              <a:t>around</a:t>
            </a:r>
            <a:r>
              <a:rPr lang="pt-BR" sz="1600" dirty="0">
                <a:latin typeface="+mj-lt"/>
              </a:rPr>
              <a:t>;</a:t>
            </a:r>
          </a:p>
          <a:p>
            <a:pPr marL="152400" indent="0">
              <a:buNone/>
            </a:pPr>
            <a:r>
              <a:rPr lang="pt-BR" sz="1600" dirty="0">
                <a:latin typeface="+mj-lt"/>
              </a:rPr>
              <a:t>	2.5) Depois do toque inicial, como em </a:t>
            </a:r>
            <a:r>
              <a:rPr lang="pt-BR" sz="1600" dirty="0" err="1">
                <a:latin typeface="+mj-lt"/>
              </a:rPr>
              <a:t>bounced</a:t>
            </a:r>
            <a:r>
              <a:rPr lang="pt-BR" sz="1600" dirty="0">
                <a:latin typeface="+mj-lt"/>
              </a:rPr>
              <a:t> </a:t>
            </a:r>
            <a:r>
              <a:rPr lang="pt-BR" sz="1600" dirty="0" err="1">
                <a:latin typeface="+mj-lt"/>
              </a:rPr>
              <a:t>landing</a:t>
            </a:r>
            <a:r>
              <a:rPr lang="pt-BR" sz="1600" dirty="0">
                <a:latin typeface="+mj-lt"/>
              </a:rPr>
              <a:t> ou </a:t>
            </a:r>
            <a:r>
              <a:rPr lang="pt-BR" sz="1600" dirty="0" err="1">
                <a:latin typeface="+mj-lt"/>
              </a:rPr>
              <a:t>long</a:t>
            </a:r>
            <a:r>
              <a:rPr lang="pt-BR" sz="1600" dirty="0">
                <a:latin typeface="+mj-lt"/>
              </a:rPr>
              <a:t> </a:t>
            </a:r>
            <a:r>
              <a:rPr lang="pt-BR" sz="1600" dirty="0" err="1">
                <a:latin typeface="+mj-lt"/>
              </a:rPr>
              <a:t>landing</a:t>
            </a:r>
            <a:r>
              <a:rPr lang="pt-BR" sz="1600" dirty="0">
                <a:latin typeface="+mj-lt"/>
              </a:rPr>
              <a:t>;</a:t>
            </a:r>
          </a:p>
          <a:p>
            <a:pPr marL="152400" indent="0">
              <a:buNone/>
            </a:pPr>
            <a:r>
              <a:rPr lang="pt-BR" sz="1600" dirty="0">
                <a:latin typeface="+mj-lt"/>
              </a:rPr>
              <a:t>	2.6) Com mudanças no ATC </a:t>
            </a:r>
            <a:r>
              <a:rPr lang="pt-BR" sz="1600" dirty="0" err="1">
                <a:latin typeface="+mj-lt"/>
              </a:rPr>
              <a:t>clearance</a:t>
            </a:r>
            <a:r>
              <a:rPr lang="pt-BR" sz="1600" dirty="0">
                <a:latin typeface="+mj-lt"/>
              </a:rPr>
              <a:t> logo após início da manobra de arremetida;</a:t>
            </a:r>
          </a:p>
        </p:txBody>
      </p:sp>
    </p:spTree>
    <p:extLst>
      <p:ext uri="{BB962C8B-B14F-4D97-AF65-F5344CB8AC3E}">
        <p14:creationId xmlns:p14="http://schemas.microsoft.com/office/powerpoint/2010/main" val="3975327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graphicFrame>
        <p:nvGraphicFramePr>
          <p:cNvPr id="2" name="Objeto 1"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75" name="Slide do think-cell" r:id="rId5" imgW="270" imgH="270" progId="TCLayout.ActiveDocument.1">
                  <p:embed/>
                </p:oleObj>
              </mc:Choice>
              <mc:Fallback>
                <p:oleObj name="Slide do think-cell"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8" name="Shape 78"/>
          <p:cNvSpPr txBox="1">
            <a:spLocks noGrp="1"/>
          </p:cNvSpPr>
          <p:nvPr>
            <p:ph type="title"/>
          </p:nvPr>
        </p:nvSpPr>
        <p:spPr>
          <a:xfrm>
            <a:off x="838200" y="662850"/>
            <a:ext cx="10515600" cy="1325700"/>
          </a:xfrm>
          <a:prstGeom prst="rect">
            <a:avLst/>
          </a:prstGeom>
        </p:spPr>
        <p:txBody>
          <a:bodyPr wrap="square" lIns="91425" tIns="91425" rIns="91425" bIns="91425" anchor="ctr" anchorCtr="0">
            <a:noAutofit/>
          </a:bodyPr>
          <a:lstStyle/>
          <a:p>
            <a:pPr lvl="0">
              <a:spcBef>
                <a:spcPts val="0"/>
              </a:spcBef>
              <a:buNone/>
            </a:pPr>
            <a:r>
              <a:rPr lang="en-GB" dirty="0"/>
              <a:t>LOC-I </a:t>
            </a:r>
          </a:p>
        </p:txBody>
      </p:sp>
      <p:sp>
        <p:nvSpPr>
          <p:cNvPr id="79" name="Shape 79"/>
          <p:cNvSpPr txBox="1">
            <a:spLocks noGrp="1"/>
          </p:cNvSpPr>
          <p:nvPr>
            <p:ph type="body" idx="1"/>
          </p:nvPr>
        </p:nvSpPr>
        <p:spPr>
          <a:xfrm>
            <a:off x="490451" y="2206004"/>
            <a:ext cx="10863349" cy="4862295"/>
          </a:xfrm>
          <a:prstGeom prst="rect">
            <a:avLst/>
          </a:prstGeom>
        </p:spPr>
        <p:txBody>
          <a:bodyPr wrap="square" lIns="91425" tIns="91425" rIns="91425" bIns="91425" anchor="t" anchorCtr="0">
            <a:noAutofit/>
          </a:bodyPr>
          <a:lstStyle/>
          <a:p>
            <a:pPr marL="152400" indent="0">
              <a:buNone/>
            </a:pPr>
            <a:endParaRPr lang="pt-BR" sz="1800" b="1" dirty="0">
              <a:latin typeface="+mj-lt"/>
            </a:endParaRPr>
          </a:p>
          <a:p>
            <a:pPr lvl="0"/>
            <a:r>
              <a:rPr lang="pt-BR" sz="1800" dirty="0" smtClean="0">
                <a:latin typeface="+mj-lt"/>
              </a:rPr>
              <a:t> </a:t>
            </a:r>
            <a:r>
              <a:rPr lang="pt-BR" sz="1800" dirty="0">
                <a:latin typeface="+mj-lt"/>
                <a:ea typeface="Arial Unicode MS" panose="020B0604020202020204" pitchFamily="34" charset="-128"/>
                <a:cs typeface="Arial Unicode MS" panose="020B0604020202020204" pitchFamily="34" charset="-128"/>
              </a:rPr>
              <a:t>Cada organização </a:t>
            </a:r>
            <a:r>
              <a:rPr lang="pt-BR" sz="1800" dirty="0" smtClean="0">
                <a:latin typeface="+mj-lt"/>
                <a:ea typeface="Arial Unicode MS" panose="020B0604020202020204" pitchFamily="34" charset="-128"/>
                <a:cs typeface="Arial Unicode MS" panose="020B0604020202020204" pitchFamily="34" charset="-128"/>
              </a:rPr>
              <a:t>ficou </a:t>
            </a:r>
            <a:r>
              <a:rPr lang="pt-BR" sz="1800" dirty="0" smtClean="0">
                <a:latin typeface="+mj-lt"/>
                <a:ea typeface="Arial Unicode MS" panose="020B0604020202020204" pitchFamily="34" charset="-128"/>
                <a:cs typeface="Arial Unicode MS" panose="020B0604020202020204" pitchFamily="34" charset="-128"/>
              </a:rPr>
              <a:t>de encaminhar </a:t>
            </a:r>
            <a:r>
              <a:rPr lang="pt-BR" sz="1800" dirty="0">
                <a:latin typeface="+mj-lt"/>
                <a:ea typeface="Arial Unicode MS" panose="020B0604020202020204" pitchFamily="34" charset="-128"/>
                <a:cs typeface="Arial Unicode MS" panose="020B0604020202020204" pitchFamily="34" charset="-128"/>
              </a:rPr>
              <a:t>para Lucas e Raul os contados de Safety, Operações e Treinamento para envio de pesquisa</a:t>
            </a:r>
            <a:r>
              <a:rPr lang="pt-BR" sz="1800" dirty="0" smtClean="0">
                <a:latin typeface="+mj-lt"/>
                <a:ea typeface="Arial Unicode MS" panose="020B0604020202020204" pitchFamily="34" charset="-128"/>
                <a:cs typeface="Arial Unicode MS" panose="020B0604020202020204" pitchFamily="34" charset="-128"/>
              </a:rPr>
              <a:t>;</a:t>
            </a:r>
          </a:p>
          <a:p>
            <a:pPr lvl="0"/>
            <a:endParaRPr lang="pt-BR" sz="1800" dirty="0" smtClean="0">
              <a:latin typeface="+mj-lt"/>
              <a:ea typeface="Arial Unicode MS" panose="020B0604020202020204" pitchFamily="34" charset="-128"/>
              <a:cs typeface="Arial Unicode MS" panose="020B0604020202020204" pitchFamily="34" charset="-128"/>
            </a:endParaRPr>
          </a:p>
          <a:p>
            <a:pPr lvl="0"/>
            <a:r>
              <a:rPr lang="pt-BR" sz="1800" dirty="0" smtClean="0">
                <a:latin typeface="+mj-lt"/>
                <a:ea typeface="Arial Unicode MS" panose="020B0604020202020204" pitchFamily="34" charset="-128"/>
                <a:cs typeface="Arial Unicode MS" panose="020B0604020202020204" pitchFamily="34" charset="-128"/>
              </a:rPr>
              <a:t> </a:t>
            </a:r>
            <a:r>
              <a:rPr lang="pt-BR" sz="1800" dirty="0" smtClean="0">
                <a:latin typeface="+mj-lt"/>
                <a:ea typeface="Arial Unicode MS" panose="020B0604020202020204" pitchFamily="34" charset="-128"/>
                <a:cs typeface="Arial Unicode MS" panose="020B0604020202020204" pitchFamily="34" charset="-128"/>
              </a:rPr>
              <a:t>O GT irá </a:t>
            </a:r>
            <a:r>
              <a:rPr lang="pt-BR" sz="1800" dirty="0">
                <a:latin typeface="+mj-lt"/>
                <a:ea typeface="Arial Unicode MS" panose="020B0604020202020204" pitchFamily="34" charset="-128"/>
                <a:cs typeface="Arial Unicode MS" panose="020B0604020202020204" pitchFamily="34" charset="-128"/>
              </a:rPr>
              <a:t>c</a:t>
            </a:r>
            <a:r>
              <a:rPr lang="pt-BR" sz="1800" dirty="0" smtClean="0">
                <a:latin typeface="+mj-lt"/>
                <a:ea typeface="Arial Unicode MS" panose="020B0604020202020204" pitchFamily="34" charset="-128"/>
                <a:cs typeface="Arial Unicode MS" panose="020B0604020202020204" pitchFamily="34" charset="-128"/>
              </a:rPr>
              <a:t>ompilar </a:t>
            </a:r>
            <a:r>
              <a:rPr lang="pt-BR" sz="1800" dirty="0">
                <a:latin typeface="+mj-lt"/>
                <a:ea typeface="Arial Unicode MS" panose="020B0604020202020204" pitchFamily="34" charset="-128"/>
                <a:cs typeface="Arial Unicode MS" panose="020B0604020202020204" pitchFamily="34" charset="-128"/>
              </a:rPr>
              <a:t>os dados estatísticos referentes as respostas da pesquisa, e acordar junto ao grupo uma agenda para discussão com os players estratégicos de operações e treinamento no Workshop LOC-I </a:t>
            </a:r>
            <a:r>
              <a:rPr lang="pt-BR" sz="1800" dirty="0" smtClean="0">
                <a:latin typeface="+mj-lt"/>
                <a:ea typeface="Arial Unicode MS" panose="020B0604020202020204" pitchFamily="34" charset="-128"/>
                <a:cs typeface="Arial Unicode MS" panose="020B0604020202020204" pitchFamily="34" charset="-128"/>
              </a:rPr>
              <a:t>(</a:t>
            </a:r>
            <a:r>
              <a:rPr lang="pt-BR" sz="1800" dirty="0" err="1" smtClean="0">
                <a:latin typeface="+mj-lt"/>
                <a:ea typeface="Arial Unicode MS" panose="020B0604020202020204" pitchFamily="34" charset="-128"/>
                <a:cs typeface="Arial Unicode MS" panose="020B0604020202020204" pitchFamily="34" charset="-128"/>
              </a:rPr>
              <a:t>cenario-Based</a:t>
            </a:r>
            <a:r>
              <a:rPr lang="pt-BR" sz="1800" dirty="0" smtClean="0">
                <a:latin typeface="+mj-lt"/>
                <a:ea typeface="Arial Unicode MS" panose="020B0604020202020204" pitchFamily="34" charset="-128"/>
                <a:cs typeface="Arial Unicode MS" panose="020B0604020202020204" pitchFamily="34" charset="-128"/>
              </a:rPr>
              <a:t> </a:t>
            </a:r>
            <a:r>
              <a:rPr lang="pt-BR" sz="1800" dirty="0">
                <a:latin typeface="+mj-lt"/>
                <a:ea typeface="Arial Unicode MS" panose="020B0604020202020204" pitchFamily="34" charset="-128"/>
                <a:cs typeface="Arial Unicode MS" panose="020B0604020202020204" pitchFamily="34" charset="-128"/>
              </a:rPr>
              <a:t>Training for Go-</a:t>
            </a:r>
            <a:r>
              <a:rPr lang="pt-BR" sz="1800" dirty="0" err="1">
                <a:latin typeface="+mj-lt"/>
                <a:ea typeface="Arial Unicode MS" panose="020B0604020202020204" pitchFamily="34" charset="-128"/>
                <a:cs typeface="Arial Unicode MS" panose="020B0604020202020204" pitchFamily="34" charset="-128"/>
              </a:rPr>
              <a:t>Around</a:t>
            </a:r>
            <a:r>
              <a:rPr lang="pt-BR" sz="1800" dirty="0">
                <a:latin typeface="+mj-lt"/>
                <a:ea typeface="Arial Unicode MS" panose="020B0604020202020204" pitchFamily="34" charset="-128"/>
                <a:cs typeface="Arial Unicode MS" panose="020B0604020202020204" pitchFamily="34" charset="-128"/>
              </a:rPr>
              <a:t> </a:t>
            </a:r>
            <a:r>
              <a:rPr lang="pt-BR" sz="1800" dirty="0" err="1">
                <a:latin typeface="+mj-lt"/>
                <a:ea typeface="Arial Unicode MS" panose="020B0604020202020204" pitchFamily="34" charset="-128"/>
                <a:cs typeface="Arial Unicode MS" panose="020B0604020202020204" pitchFamily="34" charset="-128"/>
              </a:rPr>
              <a:t>Maneuvers</a:t>
            </a:r>
            <a:r>
              <a:rPr lang="pt-BR" sz="1800" dirty="0">
                <a:latin typeface="+mj-lt"/>
                <a:ea typeface="Arial Unicode MS" panose="020B0604020202020204" pitchFamily="34" charset="-128"/>
                <a:cs typeface="Arial Unicode MS" panose="020B0604020202020204" pitchFamily="34" charset="-128"/>
              </a:rPr>
              <a:t>).</a:t>
            </a:r>
            <a:endParaRPr lang="pt-BR" sz="1800" b="1" dirty="0">
              <a:latin typeface="+mj-lt"/>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5798769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graphicFrame>
        <p:nvGraphicFramePr>
          <p:cNvPr id="2" name="Objeto 1"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50" name="Slide do think-cell" r:id="rId5" imgW="270" imgH="270" progId="TCLayout.ActiveDocument.1">
                  <p:embed/>
                </p:oleObj>
              </mc:Choice>
              <mc:Fallback>
                <p:oleObj name="Slide do think-cell"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8" name="Shape 78"/>
          <p:cNvSpPr txBox="1">
            <a:spLocks noGrp="1"/>
          </p:cNvSpPr>
          <p:nvPr>
            <p:ph type="title"/>
          </p:nvPr>
        </p:nvSpPr>
        <p:spPr>
          <a:xfrm>
            <a:off x="838200" y="662850"/>
            <a:ext cx="10515600" cy="1325700"/>
          </a:xfrm>
          <a:prstGeom prst="rect">
            <a:avLst/>
          </a:prstGeom>
        </p:spPr>
        <p:txBody>
          <a:bodyPr wrap="square" lIns="91425" tIns="91425" rIns="91425" bIns="91425" anchor="ctr" anchorCtr="0">
            <a:noAutofit/>
          </a:bodyPr>
          <a:lstStyle/>
          <a:p>
            <a:pPr lvl="0">
              <a:spcBef>
                <a:spcPts val="0"/>
              </a:spcBef>
              <a:buNone/>
            </a:pPr>
            <a:r>
              <a:rPr lang="en-GB" dirty="0"/>
              <a:t>LOC-I </a:t>
            </a:r>
          </a:p>
        </p:txBody>
      </p:sp>
      <p:sp>
        <p:nvSpPr>
          <p:cNvPr id="79" name="Shape 79"/>
          <p:cNvSpPr txBox="1">
            <a:spLocks noGrp="1"/>
          </p:cNvSpPr>
          <p:nvPr>
            <p:ph type="body" idx="1"/>
          </p:nvPr>
        </p:nvSpPr>
        <p:spPr>
          <a:xfrm>
            <a:off x="490450" y="1548779"/>
            <a:ext cx="10863349" cy="4862295"/>
          </a:xfrm>
          <a:prstGeom prst="rect">
            <a:avLst/>
          </a:prstGeom>
        </p:spPr>
        <p:txBody>
          <a:bodyPr wrap="square" lIns="91425" tIns="91425" rIns="91425" bIns="91425" anchor="t" anchorCtr="0">
            <a:noAutofit/>
          </a:bodyPr>
          <a:lstStyle/>
          <a:p>
            <a:pPr marL="152400" lvl="0" indent="0">
              <a:buNone/>
            </a:pPr>
            <a:r>
              <a:rPr lang="pt-BR" sz="1800" dirty="0" smtClean="0">
                <a:latin typeface="+mj-lt"/>
              </a:rPr>
              <a:t> Na reunião de </a:t>
            </a:r>
            <a:r>
              <a:rPr lang="pt-BR" sz="1800" dirty="0" smtClean="0">
                <a:latin typeface="+mj-lt"/>
              </a:rPr>
              <a:t>23/08</a:t>
            </a:r>
          </a:p>
          <a:p>
            <a:pPr marL="152400" lvl="0" indent="0">
              <a:buNone/>
            </a:pPr>
            <a:endParaRPr lang="pt-BR" sz="1800" b="1" dirty="0">
              <a:latin typeface="+mj-lt"/>
              <a:ea typeface="Arial Unicode MS" panose="020B0604020202020204" pitchFamily="34" charset="-128"/>
              <a:cs typeface="Arial Unicode MS" panose="020B0604020202020204" pitchFamily="34" charset="-128"/>
            </a:endParaRPr>
          </a:p>
          <a:p>
            <a:pPr lvl="0"/>
            <a:r>
              <a:rPr lang="pt-BR" sz="1800" dirty="0" smtClean="0"/>
              <a:t>Foi </a:t>
            </a:r>
            <a:r>
              <a:rPr lang="pt-BR" sz="1800" dirty="0" smtClean="0"/>
              <a:t>acordada a data da visita ao ICEA/Embraer (04/10/2018). Tema </a:t>
            </a:r>
            <a:r>
              <a:rPr lang="pt-BR" sz="1800" dirty="0" smtClean="0"/>
              <a:t>fechado: </a:t>
            </a:r>
            <a:r>
              <a:rPr lang="pt-BR" sz="1800" dirty="0"/>
              <a:t>abordar aspectos de treinamento em Go-</a:t>
            </a:r>
            <a:r>
              <a:rPr lang="pt-BR" sz="1800" dirty="0" err="1"/>
              <a:t>Around</a:t>
            </a:r>
            <a:r>
              <a:rPr lang="pt-BR" sz="1800" dirty="0"/>
              <a:t> com os pilotos técnicos da EMBRAER</a:t>
            </a:r>
            <a:r>
              <a:rPr lang="pt-BR" sz="1800" dirty="0" smtClean="0"/>
              <a:t>.</a:t>
            </a:r>
          </a:p>
          <a:p>
            <a:r>
              <a:rPr lang="pt-BR" sz="1800" dirty="0"/>
              <a:t>Desenvolvido texto para envio de pesquisa via e-mail do BCAST</a:t>
            </a:r>
            <a:r>
              <a:rPr lang="pt-BR" sz="1800" dirty="0" smtClean="0"/>
              <a:t>:</a:t>
            </a:r>
          </a:p>
          <a:p>
            <a:endParaRPr lang="pt-BR" sz="1800" b="1" dirty="0"/>
          </a:p>
          <a:p>
            <a:pPr marL="152400" indent="0">
              <a:buNone/>
            </a:pPr>
            <a:r>
              <a:rPr lang="pt-BR" sz="1100" dirty="0">
                <a:latin typeface="+mj-lt"/>
              </a:rPr>
              <a:t>Prezado,</a:t>
            </a:r>
          </a:p>
          <a:p>
            <a:pPr marL="152400" indent="0">
              <a:buNone/>
            </a:pPr>
            <a:r>
              <a:rPr lang="pt-BR" sz="1100" dirty="0">
                <a:latin typeface="+mj-lt"/>
              </a:rPr>
              <a:t>O </a:t>
            </a:r>
            <a:r>
              <a:rPr lang="pt-BR" sz="1100" i="1" dirty="0" err="1">
                <a:latin typeface="+mj-lt"/>
              </a:rPr>
              <a:t>Brazilian</a:t>
            </a:r>
            <a:r>
              <a:rPr lang="pt-BR" sz="1100" i="1" dirty="0">
                <a:latin typeface="+mj-lt"/>
              </a:rPr>
              <a:t> </a:t>
            </a:r>
            <a:r>
              <a:rPr lang="pt-BR" sz="1100" i="1" dirty="0" err="1">
                <a:latin typeface="+mj-lt"/>
              </a:rPr>
              <a:t>Commercial</a:t>
            </a:r>
            <a:r>
              <a:rPr lang="pt-BR" sz="1100" i="1" dirty="0">
                <a:latin typeface="+mj-lt"/>
              </a:rPr>
              <a:t> </a:t>
            </a:r>
            <a:r>
              <a:rPr lang="pt-BR" sz="1100" i="1" dirty="0" err="1">
                <a:latin typeface="+mj-lt"/>
              </a:rPr>
              <a:t>Aviation</a:t>
            </a:r>
            <a:r>
              <a:rPr lang="pt-BR" sz="1100" i="1" dirty="0">
                <a:latin typeface="+mj-lt"/>
              </a:rPr>
              <a:t> Safety Team (BCAST)</a:t>
            </a:r>
            <a:r>
              <a:rPr lang="pt-BR" sz="1100" dirty="0">
                <a:latin typeface="+mj-lt"/>
              </a:rPr>
              <a:t> é formado por vários atores da aviação comercial, como AVIANCA, AZUL, GOL, LATAM, EMBRAER, BOEING, IATA, IFALPA, DECEA, ANAC, CENIPA e ABEAR. O BCAST tem como objetivo tratar os assuntos relacionados com a Segurança Operacional no âmbito das empresas reguladas pelo RBAC 121 e desenvolver estudos para aplicação de boas práticas neste ambiente</a:t>
            </a:r>
            <a:r>
              <a:rPr lang="pt-BR" sz="1100" dirty="0" smtClean="0">
                <a:latin typeface="+mj-lt"/>
              </a:rPr>
              <a:t>.</a:t>
            </a:r>
            <a:endParaRPr lang="pt-BR" sz="1100" dirty="0">
              <a:latin typeface="+mj-lt"/>
            </a:endParaRPr>
          </a:p>
          <a:p>
            <a:pPr marL="152400" indent="0">
              <a:buNone/>
            </a:pPr>
            <a:r>
              <a:rPr lang="pt-BR" sz="1100" dirty="0">
                <a:latin typeface="+mj-lt"/>
              </a:rPr>
              <a:t>O Grupo de Trabalho sobre </a:t>
            </a:r>
            <a:r>
              <a:rPr lang="pt-BR" sz="1100" i="1" dirty="0" err="1">
                <a:latin typeface="+mj-lt"/>
              </a:rPr>
              <a:t>Loss</a:t>
            </a:r>
            <a:r>
              <a:rPr lang="pt-BR" sz="1100" i="1" dirty="0">
                <a:latin typeface="+mj-lt"/>
              </a:rPr>
              <a:t> </a:t>
            </a:r>
            <a:r>
              <a:rPr lang="pt-BR" sz="1100" i="1" dirty="0" err="1">
                <a:latin typeface="+mj-lt"/>
              </a:rPr>
              <a:t>of</a:t>
            </a:r>
            <a:r>
              <a:rPr lang="pt-BR" sz="1100" i="1" dirty="0">
                <a:latin typeface="+mj-lt"/>
              </a:rPr>
              <a:t> Control </a:t>
            </a:r>
            <a:r>
              <a:rPr lang="pt-BR" sz="1100" i="1" dirty="0" err="1">
                <a:latin typeface="+mj-lt"/>
              </a:rPr>
              <a:t>In-flight</a:t>
            </a:r>
            <a:r>
              <a:rPr lang="pt-BR" sz="1100" dirty="0">
                <a:latin typeface="+mj-lt"/>
              </a:rPr>
              <a:t> (LOC-I), que é um subgrupo do BCAST, desenvolveu este questionário com objetivo de identificar oportunidades de melhoria na segurança operacional. As informações disponibilizadas, por meio do formulário abaixo, serão tratadas exclusivamente no âmbito do BCAST.</a:t>
            </a:r>
          </a:p>
          <a:p>
            <a:pPr marL="152400" indent="0">
              <a:buNone/>
            </a:pPr>
            <a:r>
              <a:rPr lang="pt-BR" sz="1100" u="sng" dirty="0">
                <a:latin typeface="+mj-lt"/>
              </a:rPr>
              <a:t>Esse levantamento é confidencial, não punitivo e tem o único objetivo de entender o atual cenário na indústria brasileira</a:t>
            </a:r>
            <a:r>
              <a:rPr lang="pt-BR" sz="1100" dirty="0">
                <a:latin typeface="+mj-lt"/>
              </a:rPr>
              <a:t>, além de direcionar os futuros estudos de Segurança Operacional.</a:t>
            </a:r>
          </a:p>
          <a:p>
            <a:pPr marL="152400" indent="0">
              <a:buNone/>
            </a:pPr>
            <a:r>
              <a:rPr lang="pt-BR" sz="1100" dirty="0">
                <a:latin typeface="+mj-lt"/>
              </a:rPr>
              <a:t>Desde já, o GT LOC-I agradece a sua participação e o comprometimento com a Segurança Operacional.</a:t>
            </a:r>
          </a:p>
          <a:p>
            <a:pPr lvl="0"/>
            <a:endParaRPr lang="pt-BR" sz="1800" b="1" dirty="0">
              <a:latin typeface="+mj-lt"/>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6422193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graphicFrame>
        <p:nvGraphicFramePr>
          <p:cNvPr id="2" name="Objeto 1"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7" name="Slide do think-cell" r:id="rId5" imgW="270" imgH="270" progId="TCLayout.ActiveDocument.1">
                  <p:embed/>
                </p:oleObj>
              </mc:Choice>
              <mc:Fallback>
                <p:oleObj name="Slide do think-cell"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8" name="Shape 78"/>
          <p:cNvSpPr txBox="1">
            <a:spLocks noGrp="1"/>
          </p:cNvSpPr>
          <p:nvPr>
            <p:ph type="title"/>
          </p:nvPr>
        </p:nvSpPr>
        <p:spPr>
          <a:xfrm>
            <a:off x="838200" y="662850"/>
            <a:ext cx="10515600" cy="1325700"/>
          </a:xfrm>
          <a:prstGeom prst="rect">
            <a:avLst/>
          </a:prstGeom>
        </p:spPr>
        <p:txBody>
          <a:bodyPr wrap="square" lIns="91425" tIns="91425" rIns="91425" bIns="91425" anchor="ctr" anchorCtr="0">
            <a:noAutofit/>
          </a:bodyPr>
          <a:lstStyle/>
          <a:p>
            <a:pPr lvl="0">
              <a:spcBef>
                <a:spcPts val="0"/>
              </a:spcBef>
              <a:buNone/>
            </a:pPr>
            <a:r>
              <a:rPr lang="en-GB" dirty="0"/>
              <a:t>LOC-I </a:t>
            </a:r>
          </a:p>
        </p:txBody>
      </p:sp>
      <p:sp>
        <p:nvSpPr>
          <p:cNvPr id="79" name="Shape 79"/>
          <p:cNvSpPr txBox="1">
            <a:spLocks noGrp="1"/>
          </p:cNvSpPr>
          <p:nvPr>
            <p:ph type="body" idx="1"/>
          </p:nvPr>
        </p:nvSpPr>
        <p:spPr>
          <a:xfrm>
            <a:off x="361863" y="1723876"/>
            <a:ext cx="12854075" cy="5134124"/>
          </a:xfrm>
          <a:prstGeom prst="rect">
            <a:avLst/>
          </a:prstGeom>
        </p:spPr>
        <p:txBody>
          <a:bodyPr wrap="square" lIns="91425" tIns="91425" rIns="91425" bIns="91425" anchor="t" anchorCtr="0">
            <a:noAutofit/>
          </a:bodyPr>
          <a:lstStyle/>
          <a:p>
            <a:pPr marL="152400" indent="0">
              <a:buNone/>
            </a:pPr>
            <a:r>
              <a:rPr lang="pt-BR" sz="1800" dirty="0">
                <a:latin typeface="+mj-lt"/>
              </a:rPr>
              <a:t>Perguntas da </a:t>
            </a:r>
            <a:r>
              <a:rPr lang="pt-BR" sz="1800" dirty="0" smtClean="0">
                <a:latin typeface="+mj-lt"/>
              </a:rPr>
              <a:t>pesquisa enviada</a:t>
            </a:r>
            <a:r>
              <a:rPr lang="pt-BR" sz="1800" dirty="0">
                <a:latin typeface="+mj-lt"/>
              </a:rPr>
              <a:t>:</a:t>
            </a:r>
            <a:endParaRPr lang="pt-BR" sz="1800" b="1" dirty="0">
              <a:latin typeface="+mj-lt"/>
            </a:endParaRPr>
          </a:p>
          <a:p>
            <a:pPr marL="152400" indent="0">
              <a:buNone/>
            </a:pPr>
            <a:endParaRPr lang="pt-BR" sz="1800" b="1" dirty="0">
              <a:latin typeface="+mj-lt"/>
            </a:endParaRPr>
          </a:p>
          <a:p>
            <a:pPr marL="152400" indent="0">
              <a:buNone/>
            </a:pPr>
            <a:r>
              <a:rPr lang="pt-BR" sz="1800" dirty="0">
                <a:latin typeface="+mj-lt"/>
              </a:rPr>
              <a:t>1) A companhia aérea possui treinamento acadêmico teórico sobre a possibilidade de encontro com ilusões </a:t>
            </a:r>
            <a:r>
              <a:rPr lang="pt-BR" sz="1800" dirty="0" err="1">
                <a:latin typeface="+mj-lt"/>
              </a:rPr>
              <a:t>somatográficas</a:t>
            </a:r>
            <a:r>
              <a:rPr lang="pt-BR" sz="1800" dirty="0">
                <a:latin typeface="+mj-lt"/>
              </a:rPr>
              <a:t> e suas consequências durante procedimento de arremetida?</a:t>
            </a:r>
          </a:p>
          <a:p>
            <a:pPr marL="152400" indent="0">
              <a:buNone/>
            </a:pPr>
            <a:r>
              <a:rPr lang="pt-BR" sz="1800" dirty="0">
                <a:latin typeface="+mj-lt"/>
              </a:rPr>
              <a:t>2) A organização possui treinamento de arremetida em cenários realísticos nas seguintes condições:</a:t>
            </a:r>
          </a:p>
          <a:p>
            <a:pPr marL="152400" indent="0">
              <a:buNone/>
            </a:pPr>
            <a:r>
              <a:rPr lang="pt-BR" sz="1800" dirty="0">
                <a:latin typeface="+mj-lt"/>
              </a:rPr>
              <a:t>	</a:t>
            </a:r>
            <a:r>
              <a:rPr lang="pt-BR" sz="1600" dirty="0">
                <a:latin typeface="+mj-lt"/>
              </a:rPr>
              <a:t>2.1) Em vários estágios da aproximação, incluindo configurações diferentes do que a configuração final de pouso;</a:t>
            </a:r>
          </a:p>
          <a:p>
            <a:pPr marL="152400" indent="0">
              <a:buNone/>
            </a:pPr>
            <a:r>
              <a:rPr lang="pt-BR" sz="1600" dirty="0">
                <a:latin typeface="+mj-lt"/>
              </a:rPr>
              <a:t>	2.2) Em aproximações visuais seguidas de perda de referência visual;</a:t>
            </a:r>
          </a:p>
          <a:p>
            <a:pPr marL="152400" indent="0">
              <a:buNone/>
            </a:pPr>
            <a:r>
              <a:rPr lang="pt-BR" sz="1600" dirty="0">
                <a:latin typeface="+mj-lt"/>
              </a:rPr>
              <a:t>	2.3) Com configurações de </a:t>
            </a:r>
            <a:r>
              <a:rPr lang="pt-BR" sz="1600" dirty="0" err="1">
                <a:latin typeface="+mj-lt"/>
              </a:rPr>
              <a:t>pitch</a:t>
            </a:r>
            <a:r>
              <a:rPr lang="pt-BR" sz="1600" dirty="0">
                <a:latin typeface="+mj-lt"/>
              </a:rPr>
              <a:t> </a:t>
            </a:r>
            <a:r>
              <a:rPr lang="pt-BR" sz="1600" dirty="0" err="1">
                <a:latin typeface="+mj-lt"/>
              </a:rPr>
              <a:t>trim</a:t>
            </a:r>
            <a:r>
              <a:rPr lang="pt-BR" sz="1600" dirty="0">
                <a:latin typeface="+mj-lt"/>
              </a:rPr>
              <a:t> extremas, como </a:t>
            </a:r>
            <a:r>
              <a:rPr lang="pt-BR" sz="1600" dirty="0" err="1">
                <a:latin typeface="+mj-lt"/>
              </a:rPr>
              <a:t>nose</a:t>
            </a:r>
            <a:r>
              <a:rPr lang="pt-BR" sz="1600" dirty="0">
                <a:latin typeface="+mj-lt"/>
              </a:rPr>
              <a:t> </a:t>
            </a:r>
            <a:r>
              <a:rPr lang="pt-BR" sz="1600" dirty="0" err="1">
                <a:latin typeface="+mj-lt"/>
              </a:rPr>
              <a:t>up</a:t>
            </a:r>
            <a:r>
              <a:rPr lang="pt-BR" sz="1600" dirty="0">
                <a:latin typeface="+mj-lt"/>
              </a:rPr>
              <a:t> </a:t>
            </a:r>
            <a:r>
              <a:rPr lang="pt-BR" sz="1600" dirty="0" err="1">
                <a:latin typeface="+mj-lt"/>
              </a:rPr>
              <a:t>trim</a:t>
            </a:r>
            <a:r>
              <a:rPr lang="pt-BR" sz="1600" dirty="0">
                <a:latin typeface="+mj-lt"/>
              </a:rPr>
              <a:t> ocasionada por voo abaixo da velocidade de 	aproximação com piloto automático ligado;</a:t>
            </a:r>
          </a:p>
          <a:p>
            <a:pPr marL="152400" indent="0">
              <a:buNone/>
            </a:pPr>
            <a:r>
              <a:rPr lang="pt-BR" sz="1600" dirty="0">
                <a:latin typeface="+mj-lt"/>
              </a:rPr>
              <a:t>	2.4) Em configuração de baixo peso com todos os motores em potência de go-</a:t>
            </a:r>
            <a:r>
              <a:rPr lang="pt-BR" sz="1600" dirty="0" err="1">
                <a:latin typeface="+mj-lt"/>
              </a:rPr>
              <a:t>around</a:t>
            </a:r>
            <a:r>
              <a:rPr lang="pt-BR" sz="1600" dirty="0">
                <a:latin typeface="+mj-lt"/>
              </a:rPr>
              <a:t>;</a:t>
            </a:r>
          </a:p>
          <a:p>
            <a:pPr marL="152400" indent="0">
              <a:buNone/>
            </a:pPr>
            <a:r>
              <a:rPr lang="pt-BR" sz="1600" dirty="0">
                <a:latin typeface="+mj-lt"/>
              </a:rPr>
              <a:t>	2.5) Depois do toque inicial, como em </a:t>
            </a:r>
            <a:r>
              <a:rPr lang="pt-BR" sz="1600" dirty="0" err="1">
                <a:latin typeface="+mj-lt"/>
              </a:rPr>
              <a:t>bounced</a:t>
            </a:r>
            <a:r>
              <a:rPr lang="pt-BR" sz="1600" dirty="0">
                <a:latin typeface="+mj-lt"/>
              </a:rPr>
              <a:t> </a:t>
            </a:r>
            <a:r>
              <a:rPr lang="pt-BR" sz="1600" dirty="0" err="1">
                <a:latin typeface="+mj-lt"/>
              </a:rPr>
              <a:t>landing</a:t>
            </a:r>
            <a:r>
              <a:rPr lang="pt-BR" sz="1600" dirty="0">
                <a:latin typeface="+mj-lt"/>
              </a:rPr>
              <a:t> ou </a:t>
            </a:r>
            <a:r>
              <a:rPr lang="pt-BR" sz="1600" dirty="0" err="1">
                <a:latin typeface="+mj-lt"/>
              </a:rPr>
              <a:t>long</a:t>
            </a:r>
            <a:r>
              <a:rPr lang="pt-BR" sz="1600" dirty="0">
                <a:latin typeface="+mj-lt"/>
              </a:rPr>
              <a:t> </a:t>
            </a:r>
            <a:r>
              <a:rPr lang="pt-BR" sz="1600" dirty="0" err="1">
                <a:latin typeface="+mj-lt"/>
              </a:rPr>
              <a:t>landing</a:t>
            </a:r>
            <a:r>
              <a:rPr lang="pt-BR" sz="1600" dirty="0">
                <a:latin typeface="+mj-lt"/>
              </a:rPr>
              <a:t>;</a:t>
            </a:r>
          </a:p>
          <a:p>
            <a:pPr marL="152400" indent="0">
              <a:buNone/>
            </a:pPr>
            <a:r>
              <a:rPr lang="pt-BR" sz="1600" dirty="0">
                <a:latin typeface="+mj-lt"/>
              </a:rPr>
              <a:t>	2.6) Com mudanças no ATC </a:t>
            </a:r>
            <a:r>
              <a:rPr lang="pt-BR" sz="1600" dirty="0" err="1">
                <a:latin typeface="+mj-lt"/>
              </a:rPr>
              <a:t>clearance</a:t>
            </a:r>
            <a:r>
              <a:rPr lang="pt-BR" sz="1600" dirty="0">
                <a:latin typeface="+mj-lt"/>
              </a:rPr>
              <a:t> logo após início da manobra de arremetida;</a:t>
            </a:r>
          </a:p>
        </p:txBody>
      </p:sp>
    </p:spTree>
    <p:extLst>
      <p:ext uri="{BB962C8B-B14F-4D97-AF65-F5344CB8AC3E}">
        <p14:creationId xmlns:p14="http://schemas.microsoft.com/office/powerpoint/2010/main" val="12175854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graphicFrame>
        <p:nvGraphicFramePr>
          <p:cNvPr id="2" name="Objeto 1" hidden="1"/>
          <p:cNvGraphicFramePr>
            <a:graphicFrameLocks noChangeAspect="1"/>
          </p:cNvGraphicFramePr>
          <p:nvPr>
            <p:custDataLst>
              <p:tags r:id="rId2"/>
            </p:custDataLst>
            <p:extLst>
              <p:ext uri="{D42A27DB-BD31-4B8C-83A1-F6EECF244321}">
                <p14:modId xmlns:p14="http://schemas.microsoft.com/office/powerpoint/2010/main" val="19145991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23" name="Slide do think-cell" r:id="rId5" imgW="270" imgH="270" progId="TCLayout.ActiveDocument.1">
                  <p:embed/>
                </p:oleObj>
              </mc:Choice>
              <mc:Fallback>
                <p:oleObj name="Slide do think-cell"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8" name="Shape 78"/>
          <p:cNvSpPr txBox="1">
            <a:spLocks noGrp="1"/>
          </p:cNvSpPr>
          <p:nvPr>
            <p:ph type="title"/>
          </p:nvPr>
        </p:nvSpPr>
        <p:spPr>
          <a:xfrm>
            <a:off x="838200" y="948600"/>
            <a:ext cx="10515600" cy="1325700"/>
          </a:xfrm>
          <a:prstGeom prst="rect">
            <a:avLst/>
          </a:prstGeom>
        </p:spPr>
        <p:txBody>
          <a:bodyPr wrap="square" lIns="91425" tIns="91425" rIns="91425" bIns="91425" anchor="ctr" anchorCtr="0">
            <a:noAutofit/>
          </a:bodyPr>
          <a:lstStyle/>
          <a:p>
            <a:pPr lvl="0">
              <a:spcBef>
                <a:spcPts val="0"/>
              </a:spcBef>
              <a:buNone/>
            </a:pPr>
            <a:r>
              <a:rPr lang="en-GB" dirty="0"/>
              <a:t>LOC-I </a:t>
            </a:r>
          </a:p>
        </p:txBody>
      </p:sp>
      <p:sp>
        <p:nvSpPr>
          <p:cNvPr id="79" name="Shape 79"/>
          <p:cNvSpPr txBox="1">
            <a:spLocks noGrp="1"/>
          </p:cNvSpPr>
          <p:nvPr>
            <p:ph type="body" idx="1"/>
          </p:nvPr>
        </p:nvSpPr>
        <p:spPr>
          <a:xfrm>
            <a:off x="161837" y="1995705"/>
            <a:ext cx="10863349" cy="4862295"/>
          </a:xfrm>
          <a:prstGeom prst="rect">
            <a:avLst/>
          </a:prstGeom>
        </p:spPr>
        <p:txBody>
          <a:bodyPr wrap="square" lIns="91425" tIns="91425" rIns="91425" bIns="91425" anchor="t" anchorCtr="0">
            <a:noAutofit/>
          </a:bodyPr>
          <a:lstStyle/>
          <a:p>
            <a:pPr marL="152400" indent="0">
              <a:buNone/>
            </a:pPr>
            <a:endParaRPr lang="pt-BR" sz="1800" b="1" dirty="0">
              <a:latin typeface="+mj-lt"/>
            </a:endParaRPr>
          </a:p>
          <a:p>
            <a:r>
              <a:rPr lang="pt-BR" sz="1600" dirty="0" smtClean="0">
                <a:latin typeface="+mj-lt"/>
              </a:rPr>
              <a:t> A </a:t>
            </a:r>
            <a:r>
              <a:rPr lang="pt-BR" sz="1600" dirty="0">
                <a:latin typeface="+mj-lt"/>
              </a:rPr>
              <a:t>pesquisa está no formato de formulário Word, travada para edição, liberado somente resposta das alternativas disponíveis</a:t>
            </a:r>
            <a:r>
              <a:rPr lang="pt-BR" sz="1600" dirty="0" smtClean="0">
                <a:latin typeface="+mj-lt"/>
              </a:rPr>
              <a:t>.</a:t>
            </a:r>
            <a:endParaRPr lang="pt-BR" sz="1600" dirty="0">
              <a:latin typeface="+mj-lt"/>
            </a:endParaRPr>
          </a:p>
          <a:p>
            <a:r>
              <a:rPr lang="pt-BR" sz="1600" dirty="0">
                <a:latin typeface="+mj-lt"/>
              </a:rPr>
              <a:t>As empresas devem responder até a data limite </a:t>
            </a:r>
            <a:r>
              <a:rPr lang="pt-BR" sz="1600" dirty="0" smtClean="0">
                <a:latin typeface="+mj-lt"/>
              </a:rPr>
              <a:t>06/09/2018</a:t>
            </a:r>
            <a:endParaRPr lang="pt-BR" sz="1600" dirty="0" smtClean="0">
              <a:latin typeface="+mj-lt"/>
            </a:endParaRPr>
          </a:p>
          <a:p>
            <a:r>
              <a:rPr lang="pt-BR" sz="1600" dirty="0" smtClean="0">
                <a:latin typeface="+mj-lt"/>
              </a:rPr>
              <a:t>Compilar </a:t>
            </a:r>
            <a:r>
              <a:rPr lang="pt-BR" sz="1600" dirty="0">
                <a:latin typeface="+mj-lt"/>
              </a:rPr>
              <a:t>os dados estatísticos referentes as respostas da pesquisa, e acordar junto ao grupo uma agenda para discussão com os players estratégicos de operações e treinamento no Workshop LOC-I (</a:t>
            </a:r>
            <a:r>
              <a:rPr lang="pt-BR" sz="1600" dirty="0" err="1">
                <a:latin typeface="+mj-lt"/>
              </a:rPr>
              <a:t>Scenario-Based</a:t>
            </a:r>
            <a:r>
              <a:rPr lang="pt-BR" sz="1600" dirty="0">
                <a:latin typeface="+mj-lt"/>
              </a:rPr>
              <a:t> Training for Go-</a:t>
            </a:r>
            <a:r>
              <a:rPr lang="pt-BR" sz="1600" dirty="0" err="1">
                <a:latin typeface="+mj-lt"/>
              </a:rPr>
              <a:t>Around</a:t>
            </a:r>
            <a:r>
              <a:rPr lang="pt-BR" sz="1600" dirty="0">
                <a:latin typeface="+mj-lt"/>
              </a:rPr>
              <a:t> </a:t>
            </a:r>
            <a:r>
              <a:rPr lang="pt-BR" sz="1600" dirty="0" err="1">
                <a:latin typeface="+mj-lt"/>
              </a:rPr>
              <a:t>Maneuvers</a:t>
            </a:r>
            <a:r>
              <a:rPr lang="pt-BR" sz="1600" dirty="0" smtClean="0">
                <a:latin typeface="+mj-lt"/>
              </a:rPr>
              <a:t>).</a:t>
            </a:r>
            <a:endParaRPr lang="pt-BR" sz="1600" dirty="0" smtClean="0">
              <a:latin typeface="+mj-lt"/>
            </a:endParaRPr>
          </a:p>
          <a:p>
            <a:r>
              <a:rPr lang="pt-BR" sz="1600" dirty="0">
                <a:latin typeface="+mj-lt"/>
              </a:rPr>
              <a:t>Workshop LOC-I (</a:t>
            </a:r>
            <a:r>
              <a:rPr lang="pt-BR" sz="1600" dirty="0" err="1" smtClean="0">
                <a:latin typeface="+mj-lt"/>
              </a:rPr>
              <a:t>Scenario-Based</a:t>
            </a:r>
            <a:r>
              <a:rPr lang="pt-BR" sz="1600" dirty="0" smtClean="0">
                <a:latin typeface="+mj-lt"/>
              </a:rPr>
              <a:t> </a:t>
            </a:r>
            <a:r>
              <a:rPr lang="pt-BR" sz="1600" dirty="0">
                <a:latin typeface="+mj-lt"/>
              </a:rPr>
              <a:t>Training for Go-</a:t>
            </a:r>
            <a:r>
              <a:rPr lang="pt-BR" sz="1600" dirty="0" err="1">
                <a:latin typeface="+mj-lt"/>
              </a:rPr>
              <a:t>Around</a:t>
            </a:r>
            <a:r>
              <a:rPr lang="pt-BR" sz="1600" dirty="0">
                <a:latin typeface="+mj-lt"/>
              </a:rPr>
              <a:t> </a:t>
            </a:r>
            <a:r>
              <a:rPr lang="pt-BR" sz="1600" dirty="0" err="1">
                <a:latin typeface="+mj-lt"/>
              </a:rPr>
              <a:t>Maneuvers</a:t>
            </a:r>
            <a:r>
              <a:rPr lang="pt-BR" sz="1600" dirty="0">
                <a:latin typeface="+mj-lt"/>
              </a:rPr>
              <a:t>) para discussão de melhorias no PTO/Simulador, considerando o resultado da pesquisa e agenda preestabelecida (dia </a:t>
            </a:r>
            <a:r>
              <a:rPr lang="pt-BR" sz="1600" dirty="0" smtClean="0">
                <a:latin typeface="+mj-lt"/>
              </a:rPr>
              <a:t>07/11/2018).</a:t>
            </a:r>
            <a:endParaRPr lang="pt-BR" sz="1600" dirty="0" smtClean="0">
              <a:latin typeface="+mj-lt"/>
            </a:endParaRPr>
          </a:p>
          <a:p>
            <a:r>
              <a:rPr lang="pt-BR" sz="1600" dirty="0">
                <a:latin typeface="+mj-lt"/>
              </a:rPr>
              <a:t>Conforme solicitação da PUC-RS, encaminhamos um e-mail ao Prof. André Boff, agradecendo o convite para participar da aula inaugural do segundo semestre de 2018 do curso de Ciências Aeronáuticas desta universidade palestrando sobre o tema LOC-I. O contato com o professor e as demais informações serão acordadas diretamente com a instituição de ensino.</a:t>
            </a:r>
          </a:p>
          <a:p>
            <a:endParaRPr lang="pt-BR" sz="1800" dirty="0" smtClean="0"/>
          </a:p>
          <a:p>
            <a:endParaRPr lang="pt-BR" sz="1800" b="1" dirty="0"/>
          </a:p>
          <a:p>
            <a:pPr lvl="0"/>
            <a:endParaRPr lang="pt-BR" sz="1800" b="1" dirty="0">
              <a:latin typeface="+mj-lt"/>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0407234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8"/>
          <p:cNvSpPr txBox="1">
            <a:spLocks/>
          </p:cNvSpPr>
          <p:nvPr/>
        </p:nvSpPr>
        <p:spPr>
          <a:xfrm>
            <a:off x="714375" y="1011375"/>
            <a:ext cx="6700838" cy="132570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pt-BR" sz="4000" dirty="0" smtClean="0"/>
              <a:t>Aula</a:t>
            </a:r>
            <a:r>
              <a:rPr lang="en-GB" sz="4000" dirty="0" smtClean="0"/>
              <a:t> Magna LOC-I (PUC-RS) </a:t>
            </a:r>
            <a:endParaRPr lang="en-GB" sz="4000" dirty="0"/>
          </a:p>
        </p:txBody>
      </p:sp>
      <p:pic>
        <p:nvPicPr>
          <p:cNvPr id="5" name="Imagem 4"/>
          <p:cNvPicPr>
            <a:picLocks noChangeAspect="1"/>
          </p:cNvPicPr>
          <p:nvPr/>
        </p:nvPicPr>
        <p:blipFill>
          <a:blip r:embed="rId2"/>
          <a:stretch>
            <a:fillRect/>
          </a:stretch>
        </p:blipFill>
        <p:spPr>
          <a:xfrm>
            <a:off x="6338887" y="2565155"/>
            <a:ext cx="5143500" cy="3864219"/>
          </a:xfrm>
          <a:prstGeom prst="rect">
            <a:avLst/>
          </a:prstGeom>
        </p:spPr>
      </p:pic>
      <p:pic>
        <p:nvPicPr>
          <p:cNvPr id="6" name="Imagem 5"/>
          <p:cNvPicPr>
            <a:picLocks noChangeAspect="1"/>
          </p:cNvPicPr>
          <p:nvPr/>
        </p:nvPicPr>
        <p:blipFill>
          <a:blip r:embed="rId3"/>
          <a:stretch>
            <a:fillRect/>
          </a:stretch>
        </p:blipFill>
        <p:spPr>
          <a:xfrm>
            <a:off x="457199" y="2565155"/>
            <a:ext cx="5235177" cy="3864219"/>
          </a:xfrm>
          <a:prstGeom prst="rect">
            <a:avLst/>
          </a:prstGeom>
        </p:spPr>
      </p:pic>
    </p:spTree>
    <p:extLst>
      <p:ext uri="{BB962C8B-B14F-4D97-AF65-F5344CB8AC3E}">
        <p14:creationId xmlns:p14="http://schemas.microsoft.com/office/powerpoint/2010/main" val="3096404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838200" y="365125"/>
            <a:ext cx="10515600" cy="1325700"/>
          </a:xfrm>
          <a:prstGeom prst="rect">
            <a:avLst/>
          </a:prstGeom>
        </p:spPr>
        <p:txBody>
          <a:bodyPr wrap="square" lIns="91425" tIns="91425" rIns="91425" bIns="91425" anchor="ctr" anchorCtr="0">
            <a:noAutofit/>
          </a:bodyPr>
          <a:lstStyle/>
          <a:p>
            <a:pPr lvl="0" rtl="0">
              <a:spcBef>
                <a:spcPts val="0"/>
              </a:spcBef>
              <a:buNone/>
            </a:pPr>
            <a:r>
              <a:rPr lang="en-GB"/>
              <a:t>LOC-I </a:t>
            </a:r>
          </a:p>
        </p:txBody>
      </p:sp>
      <p:sp>
        <p:nvSpPr>
          <p:cNvPr id="85" name="Shape 85"/>
          <p:cNvSpPr txBox="1"/>
          <p:nvPr/>
        </p:nvSpPr>
        <p:spPr>
          <a:xfrm>
            <a:off x="241475" y="1416675"/>
            <a:ext cx="11112325" cy="5248200"/>
          </a:xfrm>
          <a:prstGeom prst="rect">
            <a:avLst/>
          </a:prstGeom>
          <a:noFill/>
          <a:ln>
            <a:noFill/>
          </a:ln>
        </p:spPr>
        <p:txBody>
          <a:bodyPr wrap="square" lIns="91425" tIns="91425" rIns="91425" bIns="91425" anchor="t" anchorCtr="0">
            <a:noAutofit/>
          </a:bodyPr>
          <a:lstStyle/>
          <a:p>
            <a:pPr marL="457200" lvl="0" indent="-342900" algn="just">
              <a:buSzPct val="100000"/>
              <a:buFont typeface="Arial"/>
              <a:buChar char="•"/>
            </a:pPr>
            <a:r>
              <a:rPr lang="en-GB" sz="1800" b="1" dirty="0" err="1" smtClean="0"/>
              <a:t>Será</a:t>
            </a:r>
            <a:r>
              <a:rPr lang="en-GB" sz="1800" b="1" dirty="0" smtClean="0"/>
              <a:t> </a:t>
            </a:r>
            <a:r>
              <a:rPr lang="en-GB" sz="1800" b="1" dirty="0" err="1" smtClean="0"/>
              <a:t>realizado</a:t>
            </a:r>
            <a:r>
              <a:rPr lang="en-GB" sz="1800" b="1" dirty="0" smtClean="0"/>
              <a:t> </a:t>
            </a:r>
            <a:r>
              <a:rPr lang="en-GB" sz="1800" b="1" dirty="0" err="1" smtClean="0"/>
              <a:t>uma</a:t>
            </a:r>
            <a:r>
              <a:rPr lang="en-GB" sz="1800" b="1" dirty="0" smtClean="0"/>
              <a:t> </a:t>
            </a:r>
            <a:r>
              <a:rPr lang="en-GB" sz="1800" b="1" dirty="0" err="1" smtClean="0"/>
              <a:t>pesquisa</a:t>
            </a:r>
            <a:r>
              <a:rPr lang="en-GB" sz="1800" b="1" dirty="0" smtClean="0"/>
              <a:t>, </a:t>
            </a:r>
            <a:r>
              <a:rPr lang="en-GB" sz="1800" b="1" dirty="0" err="1" smtClean="0"/>
              <a:t>baseada</a:t>
            </a:r>
            <a:r>
              <a:rPr lang="en-GB" sz="1800" b="1" dirty="0" smtClean="0"/>
              <a:t> </a:t>
            </a:r>
            <a:r>
              <a:rPr lang="en-GB" sz="1800" b="1" dirty="0" err="1" smtClean="0"/>
              <a:t>nas</a:t>
            </a:r>
            <a:r>
              <a:rPr lang="en-GB" sz="1800" b="1" dirty="0" smtClean="0"/>
              <a:t> </a:t>
            </a:r>
            <a:r>
              <a:rPr lang="en-GB" sz="1800" b="1" dirty="0" err="1" smtClean="0"/>
              <a:t>SE`s</a:t>
            </a:r>
            <a:r>
              <a:rPr lang="en-GB" sz="1800" b="1" dirty="0" smtClean="0"/>
              <a:t>, </a:t>
            </a:r>
            <a:r>
              <a:rPr lang="en-GB" sz="1800" b="1" dirty="0" err="1" smtClean="0"/>
              <a:t>para</a:t>
            </a:r>
            <a:r>
              <a:rPr lang="en-GB" sz="1800" b="1" dirty="0" smtClean="0"/>
              <a:t> um </a:t>
            </a:r>
            <a:r>
              <a:rPr lang="en-GB" sz="1800" b="1" dirty="0" err="1" smtClean="0"/>
              <a:t>mapeamento</a:t>
            </a:r>
            <a:r>
              <a:rPr lang="en-GB" sz="1800" b="1" dirty="0" smtClean="0"/>
              <a:t> dos </a:t>
            </a:r>
            <a:r>
              <a:rPr lang="en-GB" sz="1800" b="1" dirty="0" err="1" smtClean="0"/>
              <a:t>processos</a:t>
            </a:r>
            <a:r>
              <a:rPr lang="en-GB" sz="1800" b="1" dirty="0" smtClean="0"/>
              <a:t> </a:t>
            </a:r>
            <a:r>
              <a:rPr lang="en-GB" sz="1800" b="1" dirty="0" err="1" smtClean="0"/>
              <a:t>e</a:t>
            </a:r>
            <a:r>
              <a:rPr lang="en-GB" sz="1800" b="1" dirty="0" smtClean="0"/>
              <a:t> </a:t>
            </a:r>
            <a:r>
              <a:rPr lang="en-GB" sz="1800" b="1" dirty="0" err="1" smtClean="0"/>
              <a:t>ações</a:t>
            </a:r>
            <a:r>
              <a:rPr lang="en-GB" sz="1800" b="1" dirty="0" smtClean="0"/>
              <a:t> </a:t>
            </a:r>
            <a:r>
              <a:rPr lang="en-GB" sz="1800" b="1" dirty="0" err="1" smtClean="0"/>
              <a:t>existentes</a:t>
            </a:r>
            <a:r>
              <a:rPr lang="en-GB" sz="1800" b="1" dirty="0" smtClean="0"/>
              <a:t>. </a:t>
            </a:r>
          </a:p>
          <a:p>
            <a:pPr lvl="0">
              <a:spcBef>
                <a:spcPts val="0"/>
              </a:spcBef>
              <a:buFont typeface="Arial"/>
              <a:buChar char="•"/>
            </a:pPr>
            <a:endParaRPr lang="en-GB" sz="1800" b="1" dirty="0" smtClean="0">
              <a:solidFill>
                <a:schemeClr val="dk1"/>
              </a:solidFill>
            </a:endParaRPr>
          </a:p>
          <a:p>
            <a:pPr lvl="0">
              <a:spcBef>
                <a:spcPts val="0"/>
              </a:spcBef>
              <a:buFont typeface="Arial"/>
              <a:buChar char="•"/>
            </a:pPr>
            <a:r>
              <a:rPr lang="en-GB" sz="1800" b="1" dirty="0" err="1" smtClean="0">
                <a:solidFill>
                  <a:schemeClr val="dk1"/>
                </a:solidFill>
              </a:rPr>
              <a:t>Discussão</a:t>
            </a:r>
            <a:r>
              <a:rPr lang="en-GB" sz="1800" b="1" dirty="0" smtClean="0">
                <a:solidFill>
                  <a:schemeClr val="dk1"/>
                </a:solidFill>
              </a:rPr>
              <a:t> </a:t>
            </a:r>
            <a:r>
              <a:rPr lang="en-GB" sz="1800" b="1" dirty="0">
                <a:solidFill>
                  <a:schemeClr val="dk1"/>
                </a:solidFill>
              </a:rPr>
              <a:t>a </a:t>
            </a:r>
            <a:r>
              <a:rPr lang="en-GB" sz="1800" b="1" dirty="0" err="1">
                <a:solidFill>
                  <a:schemeClr val="dk1"/>
                </a:solidFill>
              </a:rPr>
              <a:t>respeito</a:t>
            </a:r>
            <a:r>
              <a:rPr lang="en-GB" sz="1800" b="1" dirty="0">
                <a:solidFill>
                  <a:schemeClr val="dk1"/>
                </a:solidFill>
              </a:rPr>
              <a:t> de </a:t>
            </a:r>
            <a:r>
              <a:rPr lang="en-GB" sz="1800" b="1" dirty="0" err="1">
                <a:solidFill>
                  <a:schemeClr val="dk1"/>
                </a:solidFill>
              </a:rPr>
              <a:t>ocorrências</a:t>
            </a:r>
            <a:r>
              <a:rPr lang="en-GB" sz="1800" b="1" dirty="0">
                <a:solidFill>
                  <a:schemeClr val="dk1"/>
                </a:solidFill>
              </a:rPr>
              <a:t> </a:t>
            </a:r>
            <a:r>
              <a:rPr lang="en-GB" sz="1800" b="1" dirty="0" err="1">
                <a:solidFill>
                  <a:schemeClr val="dk1"/>
                </a:solidFill>
              </a:rPr>
              <a:t>que</a:t>
            </a:r>
            <a:r>
              <a:rPr lang="en-GB" sz="1800" b="1" dirty="0">
                <a:solidFill>
                  <a:schemeClr val="dk1"/>
                </a:solidFill>
              </a:rPr>
              <a:t> </a:t>
            </a:r>
            <a:r>
              <a:rPr lang="en-GB" sz="1800" b="1" dirty="0" err="1">
                <a:solidFill>
                  <a:schemeClr val="dk1"/>
                </a:solidFill>
              </a:rPr>
              <a:t>podem</a:t>
            </a:r>
            <a:r>
              <a:rPr lang="en-GB" sz="1800" b="1" dirty="0">
                <a:solidFill>
                  <a:schemeClr val="dk1"/>
                </a:solidFill>
              </a:rPr>
              <a:t> ser </a:t>
            </a:r>
            <a:r>
              <a:rPr lang="en-GB" sz="1800" b="1" dirty="0" err="1">
                <a:solidFill>
                  <a:schemeClr val="dk1"/>
                </a:solidFill>
              </a:rPr>
              <a:t>relacionadas</a:t>
            </a:r>
            <a:r>
              <a:rPr lang="en-GB" sz="1800" b="1" dirty="0">
                <a:solidFill>
                  <a:schemeClr val="dk1"/>
                </a:solidFill>
              </a:rPr>
              <a:t> a </a:t>
            </a:r>
            <a:r>
              <a:rPr lang="en-GB" sz="1800" b="1" dirty="0" err="1">
                <a:solidFill>
                  <a:schemeClr val="dk1"/>
                </a:solidFill>
              </a:rPr>
              <a:t>ocorrências</a:t>
            </a:r>
            <a:r>
              <a:rPr lang="en-GB" sz="1800" b="1" dirty="0">
                <a:solidFill>
                  <a:schemeClr val="dk1"/>
                </a:solidFill>
              </a:rPr>
              <a:t> de LOC-I. (</a:t>
            </a:r>
            <a:r>
              <a:rPr lang="en-GB" sz="1800" b="1" dirty="0" err="1">
                <a:solidFill>
                  <a:schemeClr val="dk1"/>
                </a:solidFill>
              </a:rPr>
              <a:t>Turbulência</a:t>
            </a:r>
            <a:r>
              <a:rPr lang="en-GB" sz="1800" b="1" dirty="0">
                <a:solidFill>
                  <a:schemeClr val="dk1"/>
                </a:solidFill>
              </a:rPr>
              <a:t> forte, </a:t>
            </a:r>
            <a:r>
              <a:rPr lang="en-GB" sz="1800" b="1" dirty="0" err="1">
                <a:solidFill>
                  <a:schemeClr val="dk1"/>
                </a:solidFill>
              </a:rPr>
              <a:t>ativação</a:t>
            </a:r>
            <a:r>
              <a:rPr lang="en-GB" sz="1800" b="1" dirty="0">
                <a:solidFill>
                  <a:schemeClr val="dk1"/>
                </a:solidFill>
              </a:rPr>
              <a:t> de </a:t>
            </a:r>
            <a:r>
              <a:rPr lang="en-GB" sz="1800" b="1" dirty="0" err="1">
                <a:solidFill>
                  <a:schemeClr val="dk1"/>
                </a:solidFill>
              </a:rPr>
              <a:t>proteções</a:t>
            </a:r>
            <a:r>
              <a:rPr lang="en-GB" sz="1800" b="1" dirty="0">
                <a:solidFill>
                  <a:schemeClr val="dk1"/>
                </a:solidFill>
              </a:rPr>
              <a:t> das </a:t>
            </a:r>
            <a:r>
              <a:rPr lang="en-GB" sz="1800" b="1" dirty="0" err="1">
                <a:solidFill>
                  <a:schemeClr val="dk1"/>
                </a:solidFill>
              </a:rPr>
              <a:t>aeronaves</a:t>
            </a:r>
            <a:r>
              <a:rPr lang="en-GB" sz="1800" b="1" dirty="0">
                <a:solidFill>
                  <a:schemeClr val="dk1"/>
                </a:solidFill>
              </a:rPr>
              <a:t>, low speed warning entre </a:t>
            </a:r>
            <a:r>
              <a:rPr lang="en-GB" sz="1800" b="1" dirty="0" err="1">
                <a:solidFill>
                  <a:schemeClr val="dk1"/>
                </a:solidFill>
              </a:rPr>
              <a:t>outros</a:t>
            </a:r>
            <a:r>
              <a:rPr lang="en-GB" sz="1800" b="1" dirty="0">
                <a:solidFill>
                  <a:schemeClr val="dk1"/>
                </a:solidFill>
              </a:rPr>
              <a:t>...</a:t>
            </a:r>
            <a:r>
              <a:rPr lang="en-GB" sz="1800" b="1" dirty="0" smtClean="0">
                <a:solidFill>
                  <a:schemeClr val="dk1"/>
                </a:solidFill>
              </a:rPr>
              <a:t>)</a:t>
            </a:r>
          </a:p>
          <a:p>
            <a:pPr lvl="0">
              <a:spcBef>
                <a:spcPts val="0"/>
              </a:spcBef>
              <a:buFont typeface="Arial"/>
              <a:buChar char="•"/>
            </a:pPr>
            <a:endParaRPr lang="en-GB" sz="1800" b="1" dirty="0" smtClean="0">
              <a:solidFill>
                <a:schemeClr val="dk1"/>
              </a:solidFill>
            </a:endParaRPr>
          </a:p>
          <a:p>
            <a:pPr lvl="0">
              <a:spcBef>
                <a:spcPts val="0"/>
              </a:spcBef>
              <a:buFont typeface="Arial"/>
              <a:buChar char="•"/>
            </a:pPr>
            <a:r>
              <a:rPr lang="en-GB" sz="1800" b="1" dirty="0" err="1" smtClean="0">
                <a:solidFill>
                  <a:schemeClr val="dk1"/>
                </a:solidFill>
              </a:rPr>
              <a:t>Foi</a:t>
            </a:r>
            <a:r>
              <a:rPr lang="en-GB" sz="1800" b="1" dirty="0" smtClean="0">
                <a:solidFill>
                  <a:schemeClr val="dk1"/>
                </a:solidFill>
              </a:rPr>
              <a:t> </a:t>
            </a:r>
            <a:r>
              <a:rPr lang="en-GB" sz="1800" b="1" dirty="0" err="1" smtClean="0"/>
              <a:t>proposto</a:t>
            </a:r>
            <a:r>
              <a:rPr lang="en-GB" sz="1800" b="1" dirty="0" smtClean="0"/>
              <a:t> </a:t>
            </a:r>
            <a:r>
              <a:rPr lang="en-GB" sz="1800" b="1" dirty="0" err="1"/>
              <a:t>que</a:t>
            </a:r>
            <a:r>
              <a:rPr lang="en-GB" sz="1800" b="1" dirty="0"/>
              <a:t> </a:t>
            </a:r>
            <a:r>
              <a:rPr lang="en-GB" sz="1800" b="1" dirty="0" err="1"/>
              <a:t>os</a:t>
            </a:r>
            <a:r>
              <a:rPr lang="en-GB" sz="1800" b="1" dirty="0"/>
              <a:t> </a:t>
            </a:r>
            <a:r>
              <a:rPr lang="en-GB" sz="1800" b="1" dirty="0" err="1"/>
              <a:t>integrantes</a:t>
            </a:r>
            <a:r>
              <a:rPr lang="en-GB" sz="1800" b="1" dirty="0"/>
              <a:t> do GT </a:t>
            </a:r>
            <a:r>
              <a:rPr lang="en-GB" sz="1800" b="1" dirty="0" err="1"/>
              <a:t>proponham</a:t>
            </a:r>
            <a:r>
              <a:rPr lang="en-GB" sz="1800" b="1" dirty="0"/>
              <a:t> </a:t>
            </a:r>
            <a:r>
              <a:rPr lang="en-GB" sz="1800" b="1" dirty="0" err="1"/>
              <a:t>questões</a:t>
            </a:r>
            <a:r>
              <a:rPr lang="en-GB" sz="1800" b="1" dirty="0"/>
              <a:t> </a:t>
            </a:r>
            <a:r>
              <a:rPr lang="en-GB" sz="1800" b="1" dirty="0" err="1"/>
              <a:t>para</a:t>
            </a:r>
            <a:r>
              <a:rPr lang="en-GB" sz="1800" b="1" dirty="0"/>
              <a:t> </a:t>
            </a:r>
            <a:r>
              <a:rPr lang="en-GB" sz="1800" b="1" dirty="0" err="1"/>
              <a:t>áreas</a:t>
            </a:r>
            <a:r>
              <a:rPr lang="en-GB" sz="1800" b="1" dirty="0"/>
              <a:t> </a:t>
            </a:r>
            <a:r>
              <a:rPr lang="en-GB" sz="1800" b="1" dirty="0" err="1"/>
              <a:t>operacionais</a:t>
            </a:r>
            <a:r>
              <a:rPr lang="en-GB" sz="1800" b="1" dirty="0"/>
              <a:t>, </a:t>
            </a:r>
            <a:r>
              <a:rPr lang="en-GB" sz="1800" b="1" dirty="0" err="1"/>
              <a:t>treinamento</a:t>
            </a:r>
            <a:r>
              <a:rPr lang="en-GB" sz="1800" b="1" dirty="0"/>
              <a:t> </a:t>
            </a:r>
            <a:r>
              <a:rPr lang="en-GB" sz="1800" b="1" dirty="0" err="1"/>
              <a:t>ou</a:t>
            </a:r>
            <a:r>
              <a:rPr lang="en-GB" sz="1800" b="1" dirty="0"/>
              <a:t> </a:t>
            </a:r>
            <a:r>
              <a:rPr lang="en-GB" sz="1800" b="1" dirty="0" err="1"/>
              <a:t>grupo</a:t>
            </a:r>
            <a:r>
              <a:rPr lang="en-GB" sz="1800" b="1" dirty="0"/>
              <a:t> de </a:t>
            </a:r>
            <a:r>
              <a:rPr lang="en-GB" sz="1800" b="1" dirty="0" err="1"/>
              <a:t>voo</a:t>
            </a:r>
            <a:r>
              <a:rPr lang="en-GB" sz="1800" b="1" dirty="0"/>
              <a:t>, </a:t>
            </a:r>
            <a:r>
              <a:rPr lang="en-GB" sz="1800" b="1" dirty="0" err="1"/>
              <a:t>relacionadas</a:t>
            </a:r>
            <a:r>
              <a:rPr lang="en-GB" sz="1800" b="1" dirty="0"/>
              <a:t> </a:t>
            </a:r>
            <a:r>
              <a:rPr lang="en-GB" sz="1800" b="1" dirty="0" err="1"/>
              <a:t>ao</a:t>
            </a:r>
            <a:r>
              <a:rPr lang="en-GB" sz="1800" b="1" dirty="0"/>
              <a:t> </a:t>
            </a:r>
            <a:r>
              <a:rPr lang="en-GB" sz="1800" b="1" dirty="0" err="1"/>
              <a:t>seus</a:t>
            </a:r>
            <a:r>
              <a:rPr lang="en-GB" sz="1800" b="1" dirty="0"/>
              <a:t> </a:t>
            </a:r>
            <a:r>
              <a:rPr lang="en-GB" sz="1800" b="1" dirty="0" err="1"/>
              <a:t>respectivos</a:t>
            </a:r>
            <a:r>
              <a:rPr lang="en-GB" sz="1800" b="1" dirty="0"/>
              <a:t> </a:t>
            </a:r>
            <a:r>
              <a:rPr lang="en-GB" sz="1800" b="1" dirty="0" err="1"/>
              <a:t>temas</a:t>
            </a:r>
            <a:r>
              <a:rPr lang="en-GB" sz="1800" b="1" dirty="0"/>
              <a:t> </a:t>
            </a:r>
            <a:r>
              <a:rPr lang="en-GB" sz="1800" b="1" dirty="0" err="1"/>
              <a:t>para</a:t>
            </a:r>
            <a:r>
              <a:rPr lang="en-GB" sz="1800" b="1" dirty="0"/>
              <a:t> </a:t>
            </a:r>
            <a:r>
              <a:rPr lang="en-GB" sz="1800" b="1" dirty="0" err="1"/>
              <a:t>discussão</a:t>
            </a:r>
            <a:r>
              <a:rPr lang="en-GB" sz="1800" b="1" dirty="0"/>
              <a:t> </a:t>
            </a:r>
            <a:r>
              <a:rPr lang="en-GB" sz="1800" b="1" dirty="0" err="1"/>
              <a:t>na</a:t>
            </a:r>
            <a:r>
              <a:rPr lang="en-GB" sz="1800" b="1" dirty="0"/>
              <a:t> </a:t>
            </a:r>
            <a:r>
              <a:rPr lang="en-GB" sz="1800" b="1" dirty="0" err="1"/>
              <a:t>próxima</a:t>
            </a:r>
            <a:r>
              <a:rPr lang="en-GB" sz="1800" b="1" dirty="0"/>
              <a:t> </a:t>
            </a:r>
            <a:r>
              <a:rPr lang="en-GB" sz="1800" b="1" dirty="0" err="1"/>
              <a:t>reunião</a:t>
            </a:r>
            <a:r>
              <a:rPr lang="en-GB" sz="1800" b="1" dirty="0" smtClean="0"/>
              <a:t>.</a:t>
            </a:r>
          </a:p>
          <a:p>
            <a:pPr lvl="0">
              <a:spcBef>
                <a:spcPts val="0"/>
              </a:spcBef>
              <a:buFont typeface="Arial"/>
              <a:buChar char="•"/>
            </a:pPr>
            <a:endParaRPr lang="en-GB" sz="1800" b="1" dirty="0" smtClean="0"/>
          </a:p>
          <a:p>
            <a:pPr lvl="0" algn="just" rtl="0">
              <a:lnSpc>
                <a:spcPct val="115000"/>
              </a:lnSpc>
              <a:spcBef>
                <a:spcPts val="0"/>
              </a:spcBef>
              <a:buClr>
                <a:schemeClr val="dk1"/>
              </a:buClr>
              <a:buSzPct val="61111"/>
              <a:buFont typeface="Wingdings" charset="2"/>
              <a:buChar char="§"/>
            </a:pPr>
            <a:r>
              <a:rPr lang="en-GB" sz="1800" b="1" dirty="0" err="1">
                <a:solidFill>
                  <a:schemeClr val="dk1"/>
                </a:solidFill>
              </a:rPr>
              <a:t>Após</a:t>
            </a:r>
            <a:r>
              <a:rPr lang="en-GB" sz="1800" b="1" dirty="0">
                <a:solidFill>
                  <a:schemeClr val="dk1"/>
                </a:solidFill>
              </a:rPr>
              <a:t> </a:t>
            </a:r>
            <a:r>
              <a:rPr lang="en-GB" sz="1800" b="1" dirty="0" err="1">
                <a:solidFill>
                  <a:schemeClr val="dk1"/>
                </a:solidFill>
              </a:rPr>
              <a:t>todos</a:t>
            </a:r>
            <a:r>
              <a:rPr lang="en-GB" sz="1800" b="1" dirty="0">
                <a:solidFill>
                  <a:schemeClr val="dk1"/>
                </a:solidFill>
              </a:rPr>
              <a:t> </a:t>
            </a:r>
            <a:r>
              <a:rPr lang="en-GB" sz="1800" b="1" dirty="0" err="1">
                <a:solidFill>
                  <a:schemeClr val="dk1"/>
                </a:solidFill>
              </a:rPr>
              <a:t>os</a:t>
            </a:r>
            <a:r>
              <a:rPr lang="en-GB" sz="1800" b="1" dirty="0">
                <a:solidFill>
                  <a:schemeClr val="dk1"/>
                </a:solidFill>
              </a:rPr>
              <a:t> </a:t>
            </a:r>
            <a:r>
              <a:rPr lang="en-GB" sz="1800" b="1" dirty="0" err="1">
                <a:solidFill>
                  <a:schemeClr val="dk1"/>
                </a:solidFill>
              </a:rPr>
              <a:t>integrantes</a:t>
            </a:r>
            <a:r>
              <a:rPr lang="en-GB" sz="1800" b="1" dirty="0">
                <a:solidFill>
                  <a:schemeClr val="dk1"/>
                </a:solidFill>
              </a:rPr>
              <a:t> </a:t>
            </a:r>
            <a:r>
              <a:rPr lang="en-GB" sz="1800" b="1" dirty="0" err="1">
                <a:solidFill>
                  <a:schemeClr val="dk1"/>
                </a:solidFill>
              </a:rPr>
              <a:t>trazerem</a:t>
            </a:r>
            <a:r>
              <a:rPr lang="en-GB" sz="1800" b="1" dirty="0">
                <a:solidFill>
                  <a:schemeClr val="dk1"/>
                </a:solidFill>
              </a:rPr>
              <a:t> </a:t>
            </a:r>
            <a:r>
              <a:rPr lang="en-GB" sz="1800" b="1" dirty="0" err="1">
                <a:solidFill>
                  <a:schemeClr val="dk1"/>
                </a:solidFill>
              </a:rPr>
              <a:t>os</a:t>
            </a:r>
            <a:r>
              <a:rPr lang="en-GB" sz="1800" b="1" dirty="0">
                <a:solidFill>
                  <a:schemeClr val="dk1"/>
                </a:solidFill>
              </a:rPr>
              <a:t> </a:t>
            </a:r>
            <a:r>
              <a:rPr lang="en-GB" sz="1800" b="1" dirty="0" err="1">
                <a:solidFill>
                  <a:schemeClr val="dk1"/>
                </a:solidFill>
              </a:rPr>
              <a:t>seus</a:t>
            </a:r>
            <a:r>
              <a:rPr lang="en-GB" sz="1800" b="1" dirty="0">
                <a:solidFill>
                  <a:schemeClr val="dk1"/>
                </a:solidFill>
              </a:rPr>
              <a:t> </a:t>
            </a:r>
            <a:r>
              <a:rPr lang="en-GB" sz="1800" b="1" dirty="0" err="1">
                <a:solidFill>
                  <a:schemeClr val="dk1"/>
                </a:solidFill>
              </a:rPr>
              <a:t>respectivos</a:t>
            </a:r>
            <a:r>
              <a:rPr lang="en-GB" sz="1800" b="1" dirty="0">
                <a:solidFill>
                  <a:schemeClr val="dk1"/>
                </a:solidFill>
              </a:rPr>
              <a:t> </a:t>
            </a:r>
            <a:r>
              <a:rPr lang="en-GB" sz="1800" b="1" dirty="0" err="1">
                <a:solidFill>
                  <a:schemeClr val="dk1"/>
                </a:solidFill>
              </a:rPr>
              <a:t>questionários</a:t>
            </a:r>
            <a:r>
              <a:rPr lang="en-GB" sz="1800" b="1" dirty="0">
                <a:solidFill>
                  <a:schemeClr val="dk1"/>
                </a:solidFill>
              </a:rPr>
              <a:t>, </a:t>
            </a:r>
            <a:r>
              <a:rPr lang="en-GB" sz="1800" b="1" dirty="0" err="1">
                <a:solidFill>
                  <a:schemeClr val="dk1"/>
                </a:solidFill>
              </a:rPr>
              <a:t>será</a:t>
            </a:r>
            <a:r>
              <a:rPr lang="en-GB" sz="1800" b="1" dirty="0">
                <a:solidFill>
                  <a:schemeClr val="dk1"/>
                </a:solidFill>
              </a:rPr>
              <a:t> </a:t>
            </a:r>
            <a:r>
              <a:rPr lang="en-GB" sz="1800" b="1" dirty="0" err="1">
                <a:solidFill>
                  <a:schemeClr val="dk1"/>
                </a:solidFill>
              </a:rPr>
              <a:t>realizada</a:t>
            </a:r>
            <a:r>
              <a:rPr lang="en-GB" sz="1800" b="1" dirty="0">
                <a:solidFill>
                  <a:schemeClr val="dk1"/>
                </a:solidFill>
              </a:rPr>
              <a:t> a </a:t>
            </a:r>
            <a:r>
              <a:rPr lang="en-GB" sz="1800" b="1" dirty="0" err="1">
                <a:solidFill>
                  <a:schemeClr val="dk1"/>
                </a:solidFill>
              </a:rPr>
              <a:t>compilação</a:t>
            </a:r>
            <a:r>
              <a:rPr lang="en-GB" sz="1800" b="1" dirty="0">
                <a:solidFill>
                  <a:schemeClr val="dk1"/>
                </a:solidFill>
              </a:rPr>
              <a:t> das </a:t>
            </a:r>
            <a:r>
              <a:rPr lang="en-GB" sz="1800" b="1" dirty="0" err="1">
                <a:solidFill>
                  <a:schemeClr val="dk1"/>
                </a:solidFill>
              </a:rPr>
              <a:t>questões</a:t>
            </a:r>
            <a:r>
              <a:rPr lang="en-GB" sz="1800" b="1" dirty="0">
                <a:solidFill>
                  <a:schemeClr val="dk1"/>
                </a:solidFill>
              </a:rPr>
              <a:t> </a:t>
            </a:r>
            <a:r>
              <a:rPr lang="en-GB" sz="1800" b="1" dirty="0" err="1">
                <a:solidFill>
                  <a:schemeClr val="dk1"/>
                </a:solidFill>
              </a:rPr>
              <a:t>e</a:t>
            </a:r>
            <a:r>
              <a:rPr lang="en-GB" sz="1800" b="1" dirty="0">
                <a:solidFill>
                  <a:schemeClr val="dk1"/>
                </a:solidFill>
              </a:rPr>
              <a:t> </a:t>
            </a:r>
            <a:r>
              <a:rPr lang="en-GB" sz="1800" b="1" dirty="0" err="1">
                <a:solidFill>
                  <a:schemeClr val="dk1"/>
                </a:solidFill>
              </a:rPr>
              <a:t>preparar</a:t>
            </a:r>
            <a:r>
              <a:rPr lang="en-GB" sz="1800" b="1" dirty="0">
                <a:solidFill>
                  <a:schemeClr val="dk1"/>
                </a:solidFill>
              </a:rPr>
              <a:t> </a:t>
            </a:r>
            <a:r>
              <a:rPr lang="en-GB" sz="1800" b="1" dirty="0" err="1">
                <a:solidFill>
                  <a:schemeClr val="dk1"/>
                </a:solidFill>
              </a:rPr>
              <a:t>o</a:t>
            </a:r>
            <a:r>
              <a:rPr lang="en-GB" sz="1800" b="1" dirty="0">
                <a:solidFill>
                  <a:schemeClr val="dk1"/>
                </a:solidFill>
              </a:rPr>
              <a:t> </a:t>
            </a:r>
            <a:r>
              <a:rPr lang="en-GB" sz="1800" b="1" dirty="0" err="1">
                <a:solidFill>
                  <a:schemeClr val="dk1"/>
                </a:solidFill>
              </a:rPr>
              <a:t>conteúdo</a:t>
            </a:r>
            <a:r>
              <a:rPr lang="en-GB" sz="1800" b="1" dirty="0">
                <a:solidFill>
                  <a:schemeClr val="dk1"/>
                </a:solidFill>
              </a:rPr>
              <a:t> </a:t>
            </a:r>
            <a:r>
              <a:rPr lang="en-GB" sz="1800" b="1" dirty="0" err="1">
                <a:solidFill>
                  <a:schemeClr val="dk1"/>
                </a:solidFill>
              </a:rPr>
              <a:t>para</a:t>
            </a:r>
            <a:r>
              <a:rPr lang="en-GB" sz="1800" b="1" dirty="0">
                <a:solidFill>
                  <a:schemeClr val="dk1"/>
                </a:solidFill>
              </a:rPr>
              <a:t> </a:t>
            </a:r>
            <a:r>
              <a:rPr lang="en-GB" sz="1800" b="1" dirty="0" err="1">
                <a:solidFill>
                  <a:schemeClr val="dk1"/>
                </a:solidFill>
              </a:rPr>
              <a:t>disponibilizar</a:t>
            </a:r>
            <a:r>
              <a:rPr lang="en-GB" sz="1800" b="1" dirty="0">
                <a:solidFill>
                  <a:schemeClr val="dk1"/>
                </a:solidFill>
              </a:rPr>
              <a:t> </a:t>
            </a:r>
            <a:r>
              <a:rPr lang="en-GB" sz="1800" b="1" dirty="0" err="1">
                <a:solidFill>
                  <a:schemeClr val="dk1"/>
                </a:solidFill>
              </a:rPr>
              <a:t>uma</a:t>
            </a:r>
            <a:r>
              <a:rPr lang="en-GB" sz="1800" b="1" dirty="0">
                <a:solidFill>
                  <a:schemeClr val="dk1"/>
                </a:solidFill>
              </a:rPr>
              <a:t> </a:t>
            </a:r>
            <a:r>
              <a:rPr lang="en-GB" sz="1800" b="1" dirty="0" err="1">
                <a:solidFill>
                  <a:schemeClr val="dk1"/>
                </a:solidFill>
              </a:rPr>
              <a:t>pesquisa</a:t>
            </a:r>
            <a:r>
              <a:rPr lang="en-GB" sz="1800" b="1" dirty="0">
                <a:solidFill>
                  <a:schemeClr val="dk1"/>
                </a:solidFill>
              </a:rPr>
              <a:t> no “survey monkey</a:t>
            </a:r>
            <a:r>
              <a:rPr lang="en-GB" sz="1800" b="1" dirty="0" smtClean="0">
                <a:solidFill>
                  <a:schemeClr val="dk1"/>
                </a:solidFill>
              </a:rPr>
              <a:t>”.</a:t>
            </a:r>
          </a:p>
          <a:p>
            <a:pPr lvl="0" algn="just" rtl="0">
              <a:lnSpc>
                <a:spcPct val="115000"/>
              </a:lnSpc>
              <a:spcBef>
                <a:spcPts val="0"/>
              </a:spcBef>
              <a:buClr>
                <a:schemeClr val="dk1"/>
              </a:buClr>
              <a:buSzPct val="61111"/>
              <a:buFont typeface="Wingdings" charset="2"/>
              <a:buChar char="§"/>
            </a:pPr>
            <a:endParaRPr lang="en-GB" sz="1800" b="1" dirty="0" smtClean="0">
              <a:solidFill>
                <a:schemeClr val="dk1"/>
              </a:solidFill>
            </a:endParaRPr>
          </a:p>
          <a:p>
            <a:pPr lvl="0" algn="just" rtl="0">
              <a:lnSpc>
                <a:spcPct val="115000"/>
              </a:lnSpc>
              <a:spcBef>
                <a:spcPts val="0"/>
              </a:spcBef>
              <a:buClr>
                <a:schemeClr val="dk1"/>
              </a:buClr>
              <a:buSzPct val="61111"/>
              <a:buFont typeface="Wingdings" charset="2"/>
              <a:buChar char="§"/>
            </a:pPr>
            <a:r>
              <a:rPr lang="en-GB" sz="1800" b="1" dirty="0" err="1">
                <a:solidFill>
                  <a:schemeClr val="dk1"/>
                </a:solidFill>
              </a:rPr>
              <a:t>Inicialmente</a:t>
            </a:r>
            <a:r>
              <a:rPr lang="en-GB" sz="1800" b="1" dirty="0">
                <a:solidFill>
                  <a:schemeClr val="dk1"/>
                </a:solidFill>
              </a:rPr>
              <a:t> </a:t>
            </a:r>
            <a:r>
              <a:rPr lang="en-GB" sz="1800" b="1" dirty="0" err="1">
                <a:solidFill>
                  <a:schemeClr val="dk1"/>
                </a:solidFill>
              </a:rPr>
              <a:t>que</a:t>
            </a:r>
            <a:r>
              <a:rPr lang="en-GB" sz="1800" b="1" dirty="0">
                <a:solidFill>
                  <a:schemeClr val="dk1"/>
                </a:solidFill>
              </a:rPr>
              <a:t> as </a:t>
            </a:r>
            <a:r>
              <a:rPr lang="en-GB" sz="1800" b="1" dirty="0" err="1">
                <a:solidFill>
                  <a:schemeClr val="dk1"/>
                </a:solidFill>
              </a:rPr>
              <a:t>questões</a:t>
            </a:r>
            <a:r>
              <a:rPr lang="en-GB" sz="1800" b="1" dirty="0">
                <a:solidFill>
                  <a:schemeClr val="dk1"/>
                </a:solidFill>
              </a:rPr>
              <a:t> </a:t>
            </a:r>
            <a:r>
              <a:rPr lang="en-GB" sz="1800" b="1" dirty="0" err="1">
                <a:solidFill>
                  <a:schemeClr val="dk1"/>
                </a:solidFill>
              </a:rPr>
              <a:t>devem</a:t>
            </a:r>
            <a:r>
              <a:rPr lang="en-GB" sz="1800" b="1" dirty="0">
                <a:solidFill>
                  <a:schemeClr val="dk1"/>
                </a:solidFill>
              </a:rPr>
              <a:t> ser </a:t>
            </a:r>
            <a:r>
              <a:rPr lang="en-GB" sz="1800" b="1" dirty="0" err="1">
                <a:solidFill>
                  <a:schemeClr val="dk1"/>
                </a:solidFill>
              </a:rPr>
              <a:t>direcionadas</a:t>
            </a:r>
            <a:r>
              <a:rPr lang="en-GB" sz="1800" b="1" dirty="0">
                <a:solidFill>
                  <a:schemeClr val="dk1"/>
                </a:solidFill>
              </a:rPr>
              <a:t> </a:t>
            </a:r>
            <a:r>
              <a:rPr lang="en-GB" sz="1800" b="1" dirty="0" err="1">
                <a:solidFill>
                  <a:schemeClr val="dk1"/>
                </a:solidFill>
              </a:rPr>
              <a:t>para</a:t>
            </a:r>
            <a:r>
              <a:rPr lang="en-GB" sz="1800" b="1" dirty="0" smtClean="0">
                <a:solidFill>
                  <a:schemeClr val="dk1"/>
                </a:solidFill>
              </a:rPr>
              <a:t>:</a:t>
            </a:r>
          </a:p>
          <a:p>
            <a:pPr lvl="0" algn="just" rtl="0">
              <a:lnSpc>
                <a:spcPct val="115000"/>
              </a:lnSpc>
              <a:spcBef>
                <a:spcPts val="0"/>
              </a:spcBef>
              <a:buClr>
                <a:schemeClr val="dk1"/>
              </a:buClr>
              <a:buSzPct val="61111"/>
              <a:buFont typeface="Arial"/>
              <a:buNone/>
            </a:pPr>
            <a:endParaRPr lang="en-GB" sz="1800" b="1" dirty="0" smtClean="0">
              <a:solidFill>
                <a:schemeClr val="dk1"/>
              </a:solidFill>
            </a:endParaRPr>
          </a:p>
          <a:p>
            <a:pPr lvl="0" indent="-298450" algn="just" rtl="0">
              <a:lnSpc>
                <a:spcPct val="115000"/>
              </a:lnSpc>
              <a:spcBef>
                <a:spcPts val="0"/>
              </a:spcBef>
              <a:buClr>
                <a:schemeClr val="dk1"/>
              </a:buClr>
              <a:buSzPct val="61111"/>
              <a:buFont typeface="Wingdings" charset="2"/>
              <a:buChar char="ü"/>
            </a:pPr>
            <a:r>
              <a:rPr lang="en-GB" sz="1800" b="1" dirty="0" smtClean="0">
                <a:solidFill>
                  <a:schemeClr val="dk1"/>
                </a:solidFill>
              </a:rPr>
              <a:t>Flight </a:t>
            </a:r>
            <a:r>
              <a:rPr lang="en-GB" sz="1800" b="1" dirty="0">
                <a:solidFill>
                  <a:schemeClr val="dk1"/>
                </a:solidFill>
              </a:rPr>
              <a:t>Standards;</a:t>
            </a:r>
            <a:endParaRPr lang="en-GB" sz="1800" b="1" dirty="0" smtClean="0">
              <a:solidFill>
                <a:schemeClr val="dk1"/>
              </a:solidFill>
            </a:endParaRPr>
          </a:p>
          <a:p>
            <a:pPr lvl="0">
              <a:spcBef>
                <a:spcPts val="0"/>
              </a:spcBef>
              <a:buFont typeface="Wingdings" charset="2"/>
              <a:buChar char="ü"/>
            </a:pPr>
            <a:r>
              <a:rPr lang="en-GB" sz="1800" b="1" dirty="0" smtClean="0">
                <a:solidFill>
                  <a:schemeClr val="dk1"/>
                </a:solidFill>
              </a:rPr>
              <a:t> </a:t>
            </a:r>
            <a:r>
              <a:rPr lang="en-GB" sz="1800" b="1" dirty="0" err="1" smtClean="0">
                <a:solidFill>
                  <a:schemeClr val="dk1"/>
                </a:solidFill>
              </a:rPr>
              <a:t>Operações</a:t>
            </a:r>
            <a:r>
              <a:rPr lang="en-GB" sz="1800" b="1" dirty="0" smtClean="0">
                <a:solidFill>
                  <a:schemeClr val="dk1"/>
                </a:solidFill>
              </a:rPr>
              <a:t> </a:t>
            </a:r>
            <a:r>
              <a:rPr lang="en-GB" sz="1800" b="1" dirty="0" err="1">
                <a:solidFill>
                  <a:schemeClr val="dk1"/>
                </a:solidFill>
              </a:rPr>
              <a:t>e</a:t>
            </a:r>
            <a:r>
              <a:rPr lang="en-GB" sz="1800" b="1" dirty="0">
                <a:solidFill>
                  <a:schemeClr val="dk1"/>
                </a:solidFill>
              </a:rPr>
              <a:t> </a:t>
            </a:r>
            <a:r>
              <a:rPr lang="en-GB" sz="1800" b="1" dirty="0" err="1">
                <a:solidFill>
                  <a:schemeClr val="dk1"/>
                </a:solidFill>
              </a:rPr>
              <a:t>treinamento</a:t>
            </a:r>
            <a:r>
              <a:rPr lang="en-GB" sz="1800" b="1" dirty="0">
                <a:solidFill>
                  <a:schemeClr val="dk1"/>
                </a:solidFill>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838200" y="365125"/>
            <a:ext cx="10515600" cy="1325700"/>
          </a:xfrm>
          <a:prstGeom prst="rect">
            <a:avLst/>
          </a:prstGeom>
        </p:spPr>
        <p:txBody>
          <a:bodyPr wrap="square" lIns="91425" tIns="91425" rIns="91425" bIns="91425" anchor="ctr" anchorCtr="0">
            <a:noAutofit/>
          </a:bodyPr>
          <a:lstStyle/>
          <a:p>
            <a:pPr lvl="0" rtl="0">
              <a:spcBef>
                <a:spcPts val="0"/>
              </a:spcBef>
              <a:buNone/>
            </a:pPr>
            <a:r>
              <a:rPr lang="en-GB" dirty="0"/>
              <a:t>LOC-I </a:t>
            </a:r>
          </a:p>
        </p:txBody>
      </p:sp>
      <p:sp>
        <p:nvSpPr>
          <p:cNvPr id="4" name="Rectangle 3"/>
          <p:cNvSpPr/>
          <p:nvPr/>
        </p:nvSpPr>
        <p:spPr>
          <a:xfrm>
            <a:off x="174335" y="1690825"/>
            <a:ext cx="11179465" cy="4801315"/>
          </a:xfrm>
          <a:prstGeom prst="rect">
            <a:avLst/>
          </a:prstGeom>
        </p:spPr>
        <p:txBody>
          <a:bodyPr wrap="square">
            <a:spAutoFit/>
          </a:bodyPr>
          <a:lstStyle/>
          <a:p>
            <a:pPr>
              <a:buFont typeface="Arial"/>
              <a:buChar char="•"/>
            </a:pPr>
            <a:r>
              <a:rPr lang="pt-BR" sz="1800" b="1" dirty="0" smtClean="0"/>
              <a:t>Efetuado uma breve pesquisa realizada no site da IATA a respeito de acidentes classificados como LOC-I, tanto operadores com aviões a jato quanto acidentes em aeronaves </a:t>
            </a:r>
            <a:r>
              <a:rPr lang="pt-BR" sz="1800" b="1" dirty="0" err="1" smtClean="0"/>
              <a:t>turboprop</a:t>
            </a:r>
            <a:r>
              <a:rPr lang="pt-BR" sz="1800" b="1" dirty="0" smtClean="0"/>
              <a:t>. </a:t>
            </a:r>
          </a:p>
          <a:p>
            <a:pPr>
              <a:buFont typeface="Arial"/>
              <a:buChar char="•"/>
            </a:pPr>
            <a:endParaRPr lang="pt-BR" sz="1800" b="1" dirty="0" smtClean="0"/>
          </a:p>
          <a:p>
            <a:pPr>
              <a:buFont typeface="Arial"/>
              <a:buChar char="•"/>
            </a:pPr>
            <a:r>
              <a:rPr lang="pt-BR" sz="1800" b="1" dirty="0" smtClean="0"/>
              <a:t>Foi realizado uma releitura e classificação (quanto a área pertinente FLT STDS, OPERAÇÕES, SAFETY, MANUTENÇÃO das </a:t>
            </a:r>
            <a:r>
              <a:rPr lang="pt-BR" sz="1800" b="1" dirty="0" err="1" smtClean="0"/>
              <a:t>SEs</a:t>
            </a:r>
            <a:r>
              <a:rPr lang="pt-BR" sz="1800" b="1" dirty="0" smtClean="0"/>
              <a:t> apresentadas .Será realizado um compilado e discussão de como será feita a extração destes dados de pesquisa.</a:t>
            </a:r>
          </a:p>
          <a:p>
            <a:pPr>
              <a:buFont typeface="Arial"/>
              <a:buChar char="•"/>
            </a:pPr>
            <a:endParaRPr lang="pt-BR" sz="1800" b="1" dirty="0" smtClean="0"/>
          </a:p>
          <a:p>
            <a:pPr>
              <a:buFont typeface="Arial"/>
              <a:buChar char="•"/>
            </a:pPr>
            <a:r>
              <a:rPr lang="pt-BR" sz="1800" b="1" dirty="0" smtClean="0"/>
              <a:t>Breve apresentação (fonte AIRBUS sobre) acidentes fatais por categoria (1997- 2016), acidentes por milhões de decolagens, número de acidentes fatais (1960-2016)</a:t>
            </a:r>
          </a:p>
          <a:p>
            <a:pPr>
              <a:buFont typeface="Arial"/>
              <a:buChar char="•"/>
            </a:pPr>
            <a:endParaRPr lang="pt-BR" sz="1800" b="1" dirty="0" smtClean="0"/>
          </a:p>
          <a:p>
            <a:pPr>
              <a:buFont typeface="Arial"/>
              <a:buChar char="•"/>
            </a:pPr>
            <a:r>
              <a:rPr lang="pt-BR" sz="1800" b="1" dirty="0" smtClean="0"/>
              <a:t>Foram apresentados os questionários compilados por 4 temas: FLTSTDS, SFTY, OPERAÇÕES E ESCALA.</a:t>
            </a:r>
          </a:p>
          <a:p>
            <a:pPr>
              <a:buFont typeface="Arial"/>
              <a:buChar char="•"/>
            </a:pPr>
            <a:endParaRPr lang="pt-BR" sz="1800" b="1" dirty="0" smtClean="0"/>
          </a:p>
          <a:p>
            <a:pPr>
              <a:buFont typeface="Arial"/>
              <a:buChar char="•"/>
            </a:pPr>
            <a:r>
              <a:rPr lang="pt-BR" sz="1800" b="1" dirty="0" smtClean="0"/>
              <a:t>Para próxima reunião iremos analisar as perguntas relativas a FLTSTD.</a:t>
            </a:r>
          </a:p>
          <a:p>
            <a:pPr>
              <a:buFont typeface="Arial"/>
              <a:buChar char="•"/>
            </a:pPr>
            <a:r>
              <a:rPr lang="pt-BR" sz="1800" b="1" dirty="0" smtClean="0"/>
              <a:t>Será apresentado um draft dos modelos de pesquisas no </a:t>
            </a:r>
            <a:r>
              <a:rPr lang="pt-BR" sz="1800" b="1" dirty="0" err="1" smtClean="0"/>
              <a:t>Survey</a:t>
            </a:r>
            <a:r>
              <a:rPr lang="pt-BR" sz="1800" b="1" dirty="0" smtClean="0"/>
              <a:t> </a:t>
            </a:r>
            <a:r>
              <a:rPr lang="pt-BR" sz="1800" b="1" dirty="0" err="1" smtClean="0"/>
              <a:t>Monkey</a:t>
            </a:r>
            <a:r>
              <a:rPr lang="pt-BR" sz="1800" b="1" dirty="0" smtClean="0"/>
              <a:t>. </a:t>
            </a:r>
          </a:p>
          <a:p>
            <a:endParaRPr lang="pt-BR" sz="1800" b="1" dirty="0" smtClean="0"/>
          </a:p>
          <a:p>
            <a:endParaRPr lang="pt-BR" sz="18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838200" y="365125"/>
            <a:ext cx="10515600" cy="1325700"/>
          </a:xfrm>
          <a:prstGeom prst="rect">
            <a:avLst/>
          </a:prstGeom>
        </p:spPr>
        <p:txBody>
          <a:bodyPr wrap="square" lIns="91425" tIns="91425" rIns="91425" bIns="91425" anchor="ctr" anchorCtr="0">
            <a:noAutofit/>
          </a:bodyPr>
          <a:lstStyle/>
          <a:p>
            <a:pPr lvl="0" rtl="0">
              <a:spcBef>
                <a:spcPts val="0"/>
              </a:spcBef>
              <a:buNone/>
            </a:pPr>
            <a:r>
              <a:rPr lang="en-GB" dirty="0"/>
              <a:t>LOC-I </a:t>
            </a:r>
            <a:r>
              <a:rPr lang="en-GB" dirty="0" smtClean="0"/>
              <a:t>out/17</a:t>
            </a:r>
            <a:endParaRPr lang="en-GB" dirty="0"/>
          </a:p>
        </p:txBody>
      </p:sp>
      <p:sp>
        <p:nvSpPr>
          <p:cNvPr id="4" name="Rectangle 3"/>
          <p:cNvSpPr/>
          <p:nvPr/>
        </p:nvSpPr>
        <p:spPr>
          <a:xfrm>
            <a:off x="174335" y="1690825"/>
            <a:ext cx="11179465" cy="4524315"/>
          </a:xfrm>
          <a:prstGeom prst="rect">
            <a:avLst/>
          </a:prstGeom>
        </p:spPr>
        <p:txBody>
          <a:bodyPr wrap="square">
            <a:spAutoFit/>
          </a:bodyPr>
          <a:lstStyle/>
          <a:p>
            <a:pPr>
              <a:buFont typeface="Arial"/>
              <a:buChar char="•"/>
            </a:pPr>
            <a:r>
              <a:rPr lang="pt-BR" sz="1800" b="1" dirty="0" smtClean="0"/>
              <a:t>Apresentação da pesquisa ( formatada base Google </a:t>
            </a:r>
            <a:r>
              <a:rPr lang="pt-BR" sz="1800" b="1" dirty="0" err="1" smtClean="0"/>
              <a:t>Forms</a:t>
            </a:r>
            <a:r>
              <a:rPr lang="pt-BR" sz="1800" b="1" dirty="0" smtClean="0"/>
              <a:t>) LOC-I Flight Standards</a:t>
            </a:r>
          </a:p>
          <a:p>
            <a:pPr>
              <a:buFont typeface="Arial"/>
              <a:buChar char="•"/>
            </a:pPr>
            <a:endParaRPr lang="pt-BR" sz="1800" b="1" dirty="0"/>
          </a:p>
          <a:p>
            <a:pPr>
              <a:buFont typeface="Arial"/>
              <a:buChar char="•"/>
            </a:pPr>
            <a:r>
              <a:rPr lang="pt-BR" sz="1800" b="1" dirty="0" smtClean="0"/>
              <a:t>Foi realizada a revisão completa da pesquisa e alguns ajustes foram considerados:</a:t>
            </a:r>
          </a:p>
          <a:p>
            <a:pPr>
              <a:buFont typeface="Arial"/>
              <a:buChar char="•"/>
            </a:pPr>
            <a:endParaRPr lang="pt-BR" sz="1800" b="1" dirty="0"/>
          </a:p>
          <a:p>
            <a:pPr>
              <a:buFont typeface="Arial"/>
              <a:buChar char="•"/>
            </a:pPr>
            <a:endParaRPr lang="pt-BR" sz="1800" b="1" dirty="0" smtClean="0"/>
          </a:p>
          <a:p>
            <a:r>
              <a:rPr lang="pt-BR" sz="1800" b="1" dirty="0" smtClean="0"/>
              <a:t>   - </a:t>
            </a:r>
            <a:r>
              <a:rPr lang="pt-BR" sz="1800" dirty="0"/>
              <a:t> SE 194 pergunta: “O Operador identifica onde estão os níveis de baixa aderência ao SOP e seus motivadores?” Dividir em duas </a:t>
            </a:r>
            <a:r>
              <a:rPr lang="pt-BR" sz="1800" dirty="0" smtClean="0"/>
              <a:t>perguntas:</a:t>
            </a:r>
            <a:endParaRPr lang="pt-BR" sz="1800" b="1" dirty="0"/>
          </a:p>
          <a:p>
            <a:r>
              <a:rPr lang="pt-BR" sz="1800" dirty="0" smtClean="0"/>
              <a:t>   - SE </a:t>
            </a:r>
            <a:r>
              <a:rPr lang="pt-BR" sz="1800" dirty="0"/>
              <a:t>194 pergunta “O operador monitora e mantém em suas </a:t>
            </a:r>
            <a:r>
              <a:rPr lang="pt-BR" sz="1800" dirty="0">
                <a:solidFill>
                  <a:srgbClr val="FF0000"/>
                </a:solidFill>
              </a:rPr>
              <a:t>demais</a:t>
            </a:r>
            <a:r>
              <a:rPr lang="pt-BR" sz="1800" dirty="0"/>
              <a:t> publicações atualizadas considerando as áreas de maior risco de fatalidade para RBAC 121 (</a:t>
            </a:r>
            <a:r>
              <a:rPr lang="pt-BR" sz="1800" dirty="0" err="1"/>
              <a:t>ex</a:t>
            </a:r>
            <a:r>
              <a:rPr lang="pt-BR" sz="1800" dirty="0"/>
              <a:t>: CFIT, LOC-I, RI, RE, MAC)?”excluir  em vermelho</a:t>
            </a:r>
            <a:endParaRPr lang="pt-BR" sz="1800" b="1" dirty="0"/>
          </a:p>
          <a:p>
            <a:endParaRPr lang="pt-BR" sz="1800" b="1" dirty="0" smtClean="0"/>
          </a:p>
          <a:p>
            <a:pPr marL="285750" indent="-285750">
              <a:buFont typeface="Arial" panose="020B0604020202020204" pitchFamily="34" charset="0"/>
              <a:buChar char="•"/>
            </a:pPr>
            <a:r>
              <a:rPr lang="pt-BR" sz="1800" b="1" dirty="0" smtClean="0"/>
              <a:t> Apresentação </a:t>
            </a:r>
            <a:r>
              <a:rPr lang="pt-BR" sz="1800" b="1" dirty="0"/>
              <a:t>Ensaios de voo:</a:t>
            </a:r>
          </a:p>
          <a:p>
            <a:r>
              <a:rPr lang="pt-BR" sz="1800" dirty="0" smtClean="0"/>
              <a:t>      Luiz </a:t>
            </a:r>
            <a:r>
              <a:rPr lang="pt-BR" sz="1800" dirty="0" err="1" smtClean="0"/>
              <a:t>Algodal</a:t>
            </a:r>
            <a:r>
              <a:rPr lang="pt-BR" sz="1800" dirty="0" smtClean="0"/>
              <a:t>, engenheiro, </a:t>
            </a:r>
            <a:r>
              <a:rPr lang="pt-BR" sz="1800" dirty="0"/>
              <a:t>versou sobre os ensaios em voo na EMBRAER, esclarecimento de dúvidas, alguns </a:t>
            </a:r>
            <a:r>
              <a:rPr lang="pt-BR" sz="1800" dirty="0" smtClean="0"/>
              <a:t>procedimentos (SE 193)</a:t>
            </a:r>
            <a:endParaRPr lang="pt-BR" sz="1800" b="1" dirty="0"/>
          </a:p>
          <a:p>
            <a:r>
              <a:rPr lang="pt-BR" sz="1800" dirty="0" smtClean="0"/>
              <a:t>     </a:t>
            </a:r>
            <a:endParaRPr lang="pt-BR" sz="1800" b="1" dirty="0" smtClean="0"/>
          </a:p>
          <a:p>
            <a:endParaRPr lang="pt-BR" sz="1800" b="1" dirty="0"/>
          </a:p>
        </p:txBody>
      </p:sp>
    </p:spTree>
    <p:extLst>
      <p:ext uri="{BB962C8B-B14F-4D97-AF65-F5344CB8AC3E}">
        <p14:creationId xmlns:p14="http://schemas.microsoft.com/office/powerpoint/2010/main" val="1973155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838200" y="365125"/>
            <a:ext cx="10515600" cy="1325700"/>
          </a:xfrm>
          <a:prstGeom prst="rect">
            <a:avLst/>
          </a:prstGeom>
        </p:spPr>
        <p:txBody>
          <a:bodyPr wrap="square" lIns="91425" tIns="91425" rIns="91425" bIns="91425" anchor="ctr" anchorCtr="0">
            <a:noAutofit/>
          </a:bodyPr>
          <a:lstStyle/>
          <a:p>
            <a:pPr lvl="0" rtl="0">
              <a:spcBef>
                <a:spcPts val="0"/>
              </a:spcBef>
              <a:buNone/>
            </a:pPr>
            <a:r>
              <a:rPr lang="en-GB" dirty="0"/>
              <a:t>LOC-I </a:t>
            </a:r>
          </a:p>
        </p:txBody>
      </p:sp>
      <p:sp>
        <p:nvSpPr>
          <p:cNvPr id="4" name="Rectangle 3"/>
          <p:cNvSpPr/>
          <p:nvPr/>
        </p:nvSpPr>
        <p:spPr>
          <a:xfrm>
            <a:off x="174335" y="1690825"/>
            <a:ext cx="11179465" cy="646331"/>
          </a:xfrm>
          <a:prstGeom prst="rect">
            <a:avLst/>
          </a:prstGeom>
        </p:spPr>
        <p:txBody>
          <a:bodyPr wrap="square">
            <a:spAutoFit/>
          </a:bodyPr>
          <a:lstStyle/>
          <a:p>
            <a:r>
              <a:rPr lang="pt-BR" sz="1800" dirty="0" smtClean="0"/>
              <a:t>     </a:t>
            </a:r>
            <a:endParaRPr lang="pt-BR" sz="1800" b="1" dirty="0" smtClean="0"/>
          </a:p>
          <a:p>
            <a:endParaRPr lang="pt-BR" sz="1800" b="1" dirty="0"/>
          </a:p>
        </p:txBody>
      </p:sp>
      <p:pic>
        <p:nvPicPr>
          <p:cNvPr id="2" name="Imagem 1"/>
          <p:cNvPicPr>
            <a:picLocks noChangeAspect="1"/>
          </p:cNvPicPr>
          <p:nvPr/>
        </p:nvPicPr>
        <p:blipFill rotWithShape="1">
          <a:blip r:embed="rId3"/>
          <a:srcRect t="9901" r="961" b="4160"/>
          <a:stretch/>
        </p:blipFill>
        <p:spPr>
          <a:xfrm>
            <a:off x="562128" y="1352146"/>
            <a:ext cx="9445557" cy="4805464"/>
          </a:xfrm>
          <a:prstGeom prst="rect">
            <a:avLst/>
          </a:prstGeom>
        </p:spPr>
      </p:pic>
    </p:spTree>
    <p:extLst>
      <p:ext uri="{BB962C8B-B14F-4D97-AF65-F5344CB8AC3E}">
        <p14:creationId xmlns:p14="http://schemas.microsoft.com/office/powerpoint/2010/main" val="932514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838200" y="365125"/>
            <a:ext cx="10515600" cy="1325700"/>
          </a:xfrm>
          <a:prstGeom prst="rect">
            <a:avLst/>
          </a:prstGeom>
        </p:spPr>
        <p:txBody>
          <a:bodyPr wrap="square" lIns="91425" tIns="91425" rIns="91425" bIns="91425" anchor="ctr" anchorCtr="0">
            <a:noAutofit/>
          </a:bodyPr>
          <a:lstStyle/>
          <a:p>
            <a:pPr lvl="0" rtl="0">
              <a:spcBef>
                <a:spcPts val="0"/>
              </a:spcBef>
              <a:buNone/>
            </a:pPr>
            <a:r>
              <a:rPr lang="en-GB" dirty="0"/>
              <a:t>LOC-I </a:t>
            </a:r>
          </a:p>
        </p:txBody>
      </p:sp>
      <p:sp>
        <p:nvSpPr>
          <p:cNvPr id="4" name="Rectangle 3"/>
          <p:cNvSpPr/>
          <p:nvPr/>
        </p:nvSpPr>
        <p:spPr>
          <a:xfrm>
            <a:off x="174335" y="1690825"/>
            <a:ext cx="11179465" cy="646331"/>
          </a:xfrm>
          <a:prstGeom prst="rect">
            <a:avLst/>
          </a:prstGeom>
        </p:spPr>
        <p:txBody>
          <a:bodyPr wrap="square">
            <a:spAutoFit/>
          </a:bodyPr>
          <a:lstStyle/>
          <a:p>
            <a:r>
              <a:rPr lang="pt-BR" sz="1800" dirty="0"/>
              <a:t>Felipe apresentou o texto de introdução a pesquisa de LOC-I, vamos utilizar este termo em conjunto com os links para as </a:t>
            </a:r>
            <a:r>
              <a:rPr lang="pt-BR" sz="1800" dirty="0" err="1"/>
              <a:t>SE’s</a:t>
            </a:r>
            <a:r>
              <a:rPr lang="pt-BR" sz="1800" dirty="0" smtClean="0"/>
              <a:t>.:</a:t>
            </a:r>
            <a:endParaRPr lang="pt-BR" sz="1800" b="1" dirty="0"/>
          </a:p>
        </p:txBody>
      </p:sp>
      <p:pic>
        <p:nvPicPr>
          <p:cNvPr id="2" name="Imagem 1"/>
          <p:cNvPicPr>
            <a:picLocks noChangeAspect="1"/>
          </p:cNvPicPr>
          <p:nvPr/>
        </p:nvPicPr>
        <p:blipFill rotWithShape="1">
          <a:blip r:embed="rId3"/>
          <a:srcRect l="21749" t="6102" r="22915" b="6514"/>
          <a:stretch/>
        </p:blipFill>
        <p:spPr>
          <a:xfrm>
            <a:off x="2402732" y="2110903"/>
            <a:ext cx="5223753" cy="4640093"/>
          </a:xfrm>
          <a:prstGeom prst="rect">
            <a:avLst/>
          </a:prstGeom>
        </p:spPr>
      </p:pic>
    </p:spTree>
    <p:extLst>
      <p:ext uri="{BB962C8B-B14F-4D97-AF65-F5344CB8AC3E}">
        <p14:creationId xmlns:p14="http://schemas.microsoft.com/office/powerpoint/2010/main" val="809217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838200" y="365125"/>
            <a:ext cx="10515600" cy="1325700"/>
          </a:xfrm>
          <a:prstGeom prst="rect">
            <a:avLst/>
          </a:prstGeom>
        </p:spPr>
        <p:txBody>
          <a:bodyPr wrap="square" lIns="91425" tIns="91425" rIns="91425" bIns="91425" anchor="ctr" anchorCtr="0">
            <a:noAutofit/>
          </a:bodyPr>
          <a:lstStyle/>
          <a:p>
            <a:pPr lvl="0" rtl="0">
              <a:spcBef>
                <a:spcPts val="0"/>
              </a:spcBef>
              <a:buNone/>
            </a:pPr>
            <a:r>
              <a:rPr lang="en-GB" dirty="0"/>
              <a:t>LOC-I </a:t>
            </a:r>
          </a:p>
        </p:txBody>
      </p:sp>
      <p:sp>
        <p:nvSpPr>
          <p:cNvPr id="4" name="Rectangle 3"/>
          <p:cNvSpPr/>
          <p:nvPr/>
        </p:nvSpPr>
        <p:spPr>
          <a:xfrm>
            <a:off x="174335" y="1476817"/>
            <a:ext cx="11179465" cy="5139869"/>
          </a:xfrm>
          <a:prstGeom prst="rect">
            <a:avLst/>
          </a:prstGeom>
        </p:spPr>
        <p:txBody>
          <a:bodyPr wrap="square">
            <a:spAutoFit/>
          </a:bodyPr>
          <a:lstStyle/>
          <a:p>
            <a:pPr>
              <a:buFont typeface="Arial"/>
              <a:buChar char="•"/>
            </a:pPr>
            <a:endParaRPr lang="pt-BR" sz="1800" b="1" dirty="0" smtClean="0"/>
          </a:p>
          <a:p>
            <a:pPr>
              <a:buFont typeface="Arial"/>
              <a:buChar char="•"/>
            </a:pPr>
            <a:endParaRPr lang="pt-BR" sz="1800" b="1" dirty="0"/>
          </a:p>
          <a:p>
            <a:pPr>
              <a:buFont typeface="Arial"/>
              <a:buChar char="•"/>
            </a:pPr>
            <a:r>
              <a:rPr lang="pt-BR" sz="1600" dirty="0"/>
              <a:t>Em consenso ficou alinhado que no dia 23 na reunião BCAST ANAC solicitaremos a lista de envio empresas </a:t>
            </a:r>
            <a:r>
              <a:rPr lang="pt-BR" sz="1600" dirty="0" smtClean="0"/>
              <a:t>(correio eletrônico corporativo ou pessoal – a decidir) RBAC121 </a:t>
            </a:r>
            <a:r>
              <a:rPr lang="pt-BR" sz="1600" dirty="0"/>
              <a:t>para lançamento da pesquisa que deverá conter uma introdução no corpo do </a:t>
            </a:r>
            <a:r>
              <a:rPr lang="pt-BR" sz="1600" dirty="0" err="1"/>
              <a:t>email</a:t>
            </a:r>
            <a:r>
              <a:rPr lang="pt-BR" sz="1600" dirty="0"/>
              <a:t> com link previstos para conhecimento sobre o </a:t>
            </a:r>
            <a:r>
              <a:rPr lang="pt-BR" sz="1600" dirty="0" smtClean="0"/>
              <a:t>tema</a:t>
            </a:r>
          </a:p>
          <a:p>
            <a:pPr>
              <a:buFont typeface="Arial"/>
              <a:buChar char="•"/>
            </a:pPr>
            <a:endParaRPr lang="pt-BR" sz="1600" b="1" dirty="0"/>
          </a:p>
          <a:p>
            <a:pPr>
              <a:buFont typeface="Arial"/>
              <a:buChar char="•"/>
            </a:pPr>
            <a:r>
              <a:rPr lang="pt-BR" sz="1600" dirty="0"/>
              <a:t>Foi proposto o estudo de realização de uma </a:t>
            </a:r>
            <a:r>
              <a:rPr lang="pt-BR" sz="1600"/>
              <a:t>SE </a:t>
            </a:r>
            <a:r>
              <a:rPr lang="pt-BR" sz="1600" smtClean="0"/>
              <a:t>BCAST </a:t>
            </a:r>
            <a:r>
              <a:rPr lang="pt-BR" sz="1600" dirty="0"/>
              <a:t>( base SE </a:t>
            </a:r>
            <a:r>
              <a:rPr lang="pt-BR" sz="1600" dirty="0" smtClean="0"/>
              <a:t>193) </a:t>
            </a:r>
            <a:r>
              <a:rPr lang="pt-BR" sz="1600" dirty="0"/>
              <a:t>pós validação da pesquisa com intuito de se estabelecer os voos de translado (deferidos MEL,MMEL,NO ou CDL), voos pós cheques (e.g. cheques “D”) que possam afetar as condições de </a:t>
            </a:r>
            <a:r>
              <a:rPr lang="pt-BR" sz="1600" dirty="0" err="1"/>
              <a:t>controlabilidade</a:t>
            </a:r>
            <a:r>
              <a:rPr lang="pt-BR" sz="1600" dirty="0"/>
              <a:t> em voo.</a:t>
            </a:r>
            <a:endParaRPr lang="pt-BR" sz="1600" b="1" dirty="0"/>
          </a:p>
          <a:p>
            <a:pPr>
              <a:buFont typeface="Arial"/>
              <a:buChar char="•"/>
            </a:pPr>
            <a:endParaRPr lang="pt-BR" sz="1600" b="1" dirty="0" smtClean="0"/>
          </a:p>
          <a:p>
            <a:r>
              <a:rPr lang="pt-BR" sz="1600" i="1" dirty="0" err="1"/>
              <a:t>Improved</a:t>
            </a:r>
            <a:r>
              <a:rPr lang="pt-BR" sz="1600" i="1" dirty="0"/>
              <a:t> </a:t>
            </a:r>
            <a:r>
              <a:rPr lang="pt-BR" sz="1600" i="1" dirty="0" err="1"/>
              <a:t>safety</a:t>
            </a:r>
            <a:r>
              <a:rPr lang="pt-BR" sz="1600" i="1" dirty="0"/>
              <a:t> </a:t>
            </a:r>
            <a:r>
              <a:rPr lang="pt-BR" sz="1600" i="1" dirty="0" err="1"/>
              <a:t>of</a:t>
            </a:r>
            <a:r>
              <a:rPr lang="pt-BR" sz="1600" i="1" dirty="0"/>
              <a:t> non-standard </a:t>
            </a:r>
            <a:r>
              <a:rPr lang="pt-BR" sz="1600" i="1" dirty="0" err="1"/>
              <a:t>flight</a:t>
            </a:r>
            <a:r>
              <a:rPr lang="pt-BR" sz="1600" i="1" dirty="0"/>
              <a:t>, non-</a:t>
            </a:r>
            <a:r>
              <a:rPr lang="pt-BR" sz="1600" i="1" dirty="0" err="1"/>
              <a:t>revenue</a:t>
            </a:r>
            <a:r>
              <a:rPr lang="pt-BR" sz="1600" i="1" dirty="0"/>
              <a:t> </a:t>
            </a:r>
            <a:r>
              <a:rPr lang="pt-BR" sz="1600" i="1" dirty="0" err="1"/>
              <a:t>operations</a:t>
            </a:r>
            <a:r>
              <a:rPr lang="pt-BR" sz="1600" i="1" dirty="0"/>
              <a:t> (</a:t>
            </a:r>
            <a:r>
              <a:rPr lang="pt-BR" sz="1600" i="1" dirty="0" err="1"/>
              <a:t>functional</a:t>
            </a:r>
            <a:r>
              <a:rPr lang="pt-BR" sz="1600" i="1" dirty="0"/>
              <a:t> </a:t>
            </a:r>
            <a:r>
              <a:rPr lang="pt-BR" sz="1600" i="1" dirty="0" err="1"/>
              <a:t>check</a:t>
            </a:r>
            <a:r>
              <a:rPr lang="pt-BR" sz="1600" i="1" dirty="0"/>
              <a:t> </a:t>
            </a:r>
            <a:r>
              <a:rPr lang="pt-BR" sz="1600" i="1" dirty="0" err="1"/>
              <a:t>flights</a:t>
            </a:r>
            <a:r>
              <a:rPr lang="pt-BR" sz="1600" i="1" dirty="0"/>
              <a:t>, ferry </a:t>
            </a:r>
            <a:r>
              <a:rPr lang="pt-BR" sz="1600" i="1" dirty="0" err="1"/>
              <a:t>flights</a:t>
            </a:r>
            <a:r>
              <a:rPr lang="pt-BR" sz="1600" i="1" dirty="0"/>
              <a:t>, </a:t>
            </a:r>
            <a:r>
              <a:rPr lang="pt-BR" sz="1600" i="1" dirty="0" err="1"/>
              <a:t>demonstration</a:t>
            </a:r>
            <a:r>
              <a:rPr lang="pt-BR" sz="1600" i="1" dirty="0"/>
              <a:t> </a:t>
            </a:r>
            <a:r>
              <a:rPr lang="pt-BR" sz="1600" i="1" dirty="0" err="1"/>
              <a:t>flights</a:t>
            </a:r>
            <a:r>
              <a:rPr lang="pt-BR" sz="1600" i="1" dirty="0"/>
              <a:t>, etc.).</a:t>
            </a:r>
            <a:br>
              <a:rPr lang="pt-BR" sz="1600" i="1" dirty="0"/>
            </a:br>
            <a:r>
              <a:rPr lang="pt-BR" sz="1600" i="1" dirty="0"/>
              <a:t>(Segurança melhorada de </a:t>
            </a:r>
            <a:r>
              <a:rPr lang="pt-BR" sz="1600" i="1" dirty="0" err="1"/>
              <a:t>vôos</a:t>
            </a:r>
            <a:r>
              <a:rPr lang="pt-BR" sz="1600" i="1" dirty="0"/>
              <a:t> não-padrão, operações não-financeiras (</a:t>
            </a:r>
            <a:r>
              <a:rPr lang="pt-BR" sz="1600" i="1" dirty="0" err="1"/>
              <a:t>vôos</a:t>
            </a:r>
            <a:r>
              <a:rPr lang="pt-BR" sz="1600" i="1" dirty="0"/>
              <a:t> funcionais de cheques, </a:t>
            </a:r>
            <a:r>
              <a:rPr lang="pt-BR" sz="1600" i="1" dirty="0" err="1"/>
              <a:t>vôos</a:t>
            </a:r>
            <a:r>
              <a:rPr lang="pt-BR" sz="1600" i="1" dirty="0"/>
              <a:t> de traslado, voos de demonstração, etc.).</a:t>
            </a:r>
          </a:p>
          <a:p>
            <a:r>
              <a:rPr lang="pt-BR" sz="1600" i="1" dirty="0"/>
              <a:t>i. - Voos de verificação pós-manutenção;</a:t>
            </a:r>
            <a:br>
              <a:rPr lang="pt-BR" sz="1600" i="1" dirty="0"/>
            </a:br>
            <a:r>
              <a:rPr lang="pt-BR" sz="1600" i="1" dirty="0" err="1"/>
              <a:t>ii</a:t>
            </a:r>
            <a:r>
              <a:rPr lang="pt-BR" sz="1600" i="1" dirty="0"/>
              <a:t>. - Voos traslado com sistema (s) degradado (s), sem passageiros;</a:t>
            </a:r>
            <a:br>
              <a:rPr lang="pt-BR" sz="1600" i="1" dirty="0"/>
            </a:br>
            <a:r>
              <a:rPr lang="pt-BR" sz="1600" i="1" dirty="0" err="1"/>
              <a:t>iii</a:t>
            </a:r>
            <a:r>
              <a:rPr lang="pt-BR" sz="1600" i="1" dirty="0"/>
              <a:t>. - Voos de demonstração (aceitação/devolução);</a:t>
            </a:r>
            <a:br>
              <a:rPr lang="pt-BR" sz="1600" i="1" dirty="0"/>
            </a:br>
            <a:r>
              <a:rPr lang="pt-BR" sz="1600" i="1" dirty="0" err="1"/>
              <a:t>iv</a:t>
            </a:r>
            <a:r>
              <a:rPr lang="pt-BR" sz="1600" i="1" dirty="0"/>
              <a:t>. - Voos de exibição (shows aéreos, eventos, etc.)</a:t>
            </a:r>
          </a:p>
          <a:p>
            <a:pPr>
              <a:buFont typeface="Arial"/>
              <a:buChar char="•"/>
            </a:pPr>
            <a:endParaRPr lang="pt-BR" sz="1800" b="1" dirty="0"/>
          </a:p>
          <a:p>
            <a:endParaRPr lang="pt-BR" sz="1800" b="1" dirty="0"/>
          </a:p>
        </p:txBody>
      </p:sp>
    </p:spTree>
    <p:extLst>
      <p:ext uri="{BB962C8B-B14F-4D97-AF65-F5344CB8AC3E}">
        <p14:creationId xmlns:p14="http://schemas.microsoft.com/office/powerpoint/2010/main" val="3144813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77"/>
        <p:cNvGrpSpPr/>
        <p:nvPr/>
      </p:nvGrpSpPr>
      <p:grpSpPr>
        <a:xfrm>
          <a:off x="0" y="0"/>
          <a:ext cx="0" cy="0"/>
          <a:chOff x="0" y="0"/>
          <a:chExt cx="0" cy="0"/>
        </a:xfrm>
      </p:grpSpPr>
      <p:graphicFrame>
        <p:nvGraphicFramePr>
          <p:cNvPr id="3" name="Objeto 2"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5" name="Slide do think-cell" r:id="rId6" imgW="270" imgH="270" progId="TCLayout.ActiveDocument.1">
                  <p:embed/>
                </p:oleObj>
              </mc:Choice>
              <mc:Fallback>
                <p:oleObj name="Slide do think-cell"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tângulo 1"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pt-BR" sz="3200" dirty="0">
              <a:solidFill>
                <a:srgbClr val="FFFFFF"/>
              </a:solidFill>
              <a:latin typeface="Calibri" panose="020F0502020204030204" pitchFamily="34" charset="0"/>
              <a:sym typeface="Calibri" panose="020F0502020204030204" pitchFamily="34" charset="0"/>
            </a:endParaRPr>
          </a:p>
        </p:txBody>
      </p:sp>
      <p:sp>
        <p:nvSpPr>
          <p:cNvPr id="4" name="Text Placeholder 3"/>
          <p:cNvSpPr>
            <a:spLocks noGrp="1"/>
          </p:cNvSpPr>
          <p:nvPr>
            <p:ph type="body" idx="1"/>
          </p:nvPr>
        </p:nvSpPr>
        <p:spPr/>
        <p:txBody>
          <a:bodyPr/>
          <a:lstStyle/>
          <a:p>
            <a:pPr>
              <a:buNone/>
            </a:pPr>
            <a:r>
              <a:rPr lang="pt-BR" sz="9600" b="1" dirty="0" smtClean="0">
                <a:solidFill>
                  <a:srgbClr val="FF0000"/>
                </a:solidFill>
              </a:rPr>
              <a:t>GT LOC-I</a:t>
            </a:r>
          </a:p>
        </p:txBody>
      </p:sp>
      <p:sp>
        <p:nvSpPr>
          <p:cNvPr id="9" name="Title 4"/>
          <p:cNvSpPr>
            <a:spLocks noGrp="1"/>
          </p:cNvSpPr>
          <p:nvPr>
            <p:ph type="title"/>
          </p:nvPr>
        </p:nvSpPr>
        <p:spPr>
          <a:xfrm>
            <a:off x="1152770" y="4851401"/>
            <a:ext cx="10515599" cy="1325562"/>
          </a:xfrm>
        </p:spPr>
        <p:txBody>
          <a:bodyPr/>
          <a:lstStyle/>
          <a:p>
            <a:r>
              <a:rPr lang="pt-BR" dirty="0" smtClean="0"/>
              <a:t>BCAST </a:t>
            </a:r>
            <a:r>
              <a:rPr lang="pt-BR" dirty="0" err="1" smtClean="0"/>
              <a:t>Apr</a:t>
            </a:r>
            <a:r>
              <a:rPr lang="pt-BR" dirty="0" smtClean="0"/>
              <a:t> 2018- ANAC SP</a:t>
            </a:r>
            <a:endParaRPr lang="pt-BR" dirty="0"/>
          </a:p>
        </p:txBody>
      </p:sp>
    </p:spTree>
    <p:extLst>
      <p:ext uri="{BB962C8B-B14F-4D97-AF65-F5344CB8AC3E}">
        <p14:creationId xmlns:p14="http://schemas.microsoft.com/office/powerpoint/2010/main" val="3738343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p0plA3R5RWe27hWRX.7gI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0plA3R5RWe27hWRX.7gI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p0plA3R5RWe27hWRX.7gI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do Office">
  <a:themeElements>
    <a:clrScheme name="Escritório">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1393</TotalTime>
  <Words>1813</Words>
  <Application>Microsoft Office PowerPoint</Application>
  <PresentationFormat>Widescreen</PresentationFormat>
  <Paragraphs>184</Paragraphs>
  <Slides>25</Slides>
  <Notes>23</Notes>
  <HiddenSlides>18</HiddenSlides>
  <MMClips>0</MMClips>
  <ScaleCrop>false</ScaleCrop>
  <HeadingPairs>
    <vt:vector size="8" baseType="variant">
      <vt:variant>
        <vt:lpstr>Fontes usadas</vt:lpstr>
      </vt:variant>
      <vt:variant>
        <vt:i4>5</vt:i4>
      </vt:variant>
      <vt:variant>
        <vt:lpstr>Tema</vt:lpstr>
      </vt:variant>
      <vt:variant>
        <vt:i4>1</vt:i4>
      </vt:variant>
      <vt:variant>
        <vt:lpstr>Servidores OLE inseridos</vt:lpstr>
      </vt:variant>
      <vt:variant>
        <vt:i4>1</vt:i4>
      </vt:variant>
      <vt:variant>
        <vt:lpstr>Títulos de slides</vt:lpstr>
      </vt:variant>
      <vt:variant>
        <vt:i4>25</vt:i4>
      </vt:variant>
    </vt:vector>
  </HeadingPairs>
  <TitlesOfParts>
    <vt:vector size="32" baseType="lpstr">
      <vt:lpstr>Arial Unicode MS</vt:lpstr>
      <vt:lpstr>Batang</vt:lpstr>
      <vt:lpstr>Arial</vt:lpstr>
      <vt:lpstr>Calibri</vt:lpstr>
      <vt:lpstr>Wingdings</vt:lpstr>
      <vt:lpstr>Tema do Office</vt:lpstr>
      <vt:lpstr>Slide do think-cell</vt:lpstr>
      <vt:lpstr>BCAST out 2017- ANAC SP</vt:lpstr>
      <vt:lpstr>LOC-I </vt:lpstr>
      <vt:lpstr>LOC-I </vt:lpstr>
      <vt:lpstr>LOC-I </vt:lpstr>
      <vt:lpstr>LOC-I out/17</vt:lpstr>
      <vt:lpstr>LOC-I </vt:lpstr>
      <vt:lpstr>LOC-I </vt:lpstr>
      <vt:lpstr>LOC-I </vt:lpstr>
      <vt:lpstr>BCAST Apr 2018- ANAC SP</vt:lpstr>
      <vt:lpstr>LOC-I </vt:lpstr>
      <vt:lpstr>LOC-I </vt:lpstr>
      <vt:lpstr>BCAST Jun- 2018- ANAC SP</vt:lpstr>
      <vt:lpstr>LOC-I </vt:lpstr>
      <vt:lpstr>LOC-I </vt:lpstr>
      <vt:lpstr>Apresentação do PowerPoint</vt:lpstr>
      <vt:lpstr>Apresentação do PowerPoint</vt:lpstr>
      <vt:lpstr>LOC-I </vt:lpstr>
      <vt:lpstr>BCAST Set - 2018- ANAC SP</vt:lpstr>
      <vt:lpstr>LOC-I </vt:lpstr>
      <vt:lpstr>LOC-I </vt:lpstr>
      <vt:lpstr>LOC-I </vt:lpstr>
      <vt:lpstr>LOC-I </vt:lpstr>
      <vt:lpstr>LOC-I </vt:lpstr>
      <vt:lpstr>LOC-I </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LOC-I</dc:title>
  <dc:creator>Marcelo Diulgheroglo    (LATAM)</dc:creator>
  <cp:lastModifiedBy>Lucas Coppede Damiao /Fdm</cp:lastModifiedBy>
  <cp:revision>44</cp:revision>
  <dcterms:created xsi:type="dcterms:W3CDTF">2017-09-27T11:10:44Z</dcterms:created>
  <dcterms:modified xsi:type="dcterms:W3CDTF">2018-09-26T14:47:16Z</dcterms:modified>
</cp:coreProperties>
</file>