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8"/>
  </p:notesMasterIdLst>
  <p:sldIdLst>
    <p:sldId id="256" r:id="rId2"/>
    <p:sldId id="261" r:id="rId3"/>
    <p:sldId id="264" r:id="rId4"/>
    <p:sldId id="266" r:id="rId5"/>
    <p:sldId id="267" r:id="rId6"/>
    <p:sldId id="268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79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0702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94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20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99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1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66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2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4715326"/>
            <a:ext cx="7007678" cy="8069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5549219"/>
            <a:ext cx="7007678" cy="807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83" y="0"/>
            <a:ext cx="11877755" cy="67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9600" b="1" dirty="0" smtClean="0">
                <a:solidFill>
                  <a:srgbClr val="FF0000"/>
                </a:solidFill>
              </a:rPr>
              <a:t>GT CFIT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52770" y="4851401"/>
            <a:ext cx="10515599" cy="1325562"/>
          </a:xfrm>
        </p:spPr>
        <p:txBody>
          <a:bodyPr/>
          <a:lstStyle/>
          <a:p>
            <a:r>
              <a:rPr lang="pt-BR" dirty="0" smtClean="0"/>
              <a:t>BCAST </a:t>
            </a:r>
            <a:r>
              <a:rPr lang="pt-BR" dirty="0" smtClean="0"/>
              <a:t>Setembro</a:t>
            </a:r>
            <a:r>
              <a:rPr lang="pt-BR" dirty="0" smtClean="0"/>
              <a:t> </a:t>
            </a:r>
            <a:r>
              <a:rPr lang="pt-BR" dirty="0" smtClean="0"/>
              <a:t>2018- 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CFIT </a:t>
            </a:r>
            <a:r>
              <a:rPr lang="en-GB" dirty="0" smtClean="0"/>
              <a:t>Set</a:t>
            </a:r>
            <a:r>
              <a:rPr lang="en-GB" dirty="0" smtClean="0"/>
              <a:t>/18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4335" y="1690825"/>
            <a:ext cx="111794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>
              <a:buFont typeface="Arial"/>
              <a:buChar char="•"/>
            </a:pPr>
            <a:r>
              <a:rPr lang="pt-BR" sz="1800" b="1" dirty="0" smtClean="0"/>
              <a:t>Reuniões do GT CFIT:</a:t>
            </a:r>
          </a:p>
          <a:p>
            <a:endParaRPr lang="pt-BR" sz="1800" b="1" dirty="0" smtClean="0"/>
          </a:p>
          <a:p>
            <a:r>
              <a:rPr lang="pt-BR" sz="1800" dirty="0" smtClean="0"/>
              <a:t>Em </a:t>
            </a:r>
            <a:r>
              <a:rPr lang="pt-BR" sz="1800" dirty="0" smtClean="0"/>
              <a:t>Setembro</a:t>
            </a:r>
            <a:r>
              <a:rPr lang="pt-BR" sz="1800" dirty="0" smtClean="0"/>
              <a:t> </a:t>
            </a:r>
            <a:r>
              <a:rPr lang="pt-BR" sz="1800" dirty="0" smtClean="0"/>
              <a:t>de 2018 foram totalizadas </a:t>
            </a:r>
            <a:r>
              <a:rPr lang="pt-BR" sz="1800" dirty="0" smtClean="0"/>
              <a:t>9 </a:t>
            </a:r>
            <a:r>
              <a:rPr lang="pt-BR" sz="1800" dirty="0" smtClean="0"/>
              <a:t>reuniões do grupo de trabalho CFIT.</a:t>
            </a:r>
          </a:p>
          <a:p>
            <a:endParaRPr lang="pt-BR" sz="1800" dirty="0"/>
          </a:p>
          <a:p>
            <a:r>
              <a:rPr lang="pt-BR" sz="1800" dirty="0" smtClean="0"/>
              <a:t>1ª Reunião – 15/03/2017</a:t>
            </a:r>
          </a:p>
          <a:p>
            <a:r>
              <a:rPr lang="pt-BR" sz="1800" dirty="0" smtClean="0"/>
              <a:t>2ª Reunião – 08/11/2017</a:t>
            </a:r>
          </a:p>
          <a:p>
            <a:r>
              <a:rPr lang="pt-BR" sz="1800" dirty="0" smtClean="0"/>
              <a:t>3ª Reunião – 18/12/2017</a:t>
            </a:r>
          </a:p>
          <a:p>
            <a:r>
              <a:rPr lang="pt-BR" sz="1800" dirty="0" smtClean="0"/>
              <a:t>4ª Reunião – 22/01/2018</a:t>
            </a:r>
          </a:p>
          <a:p>
            <a:r>
              <a:rPr lang="pt-BR" sz="1800" dirty="0" smtClean="0"/>
              <a:t>5ª Reunião – 14/03/2018</a:t>
            </a:r>
          </a:p>
          <a:p>
            <a:r>
              <a:rPr lang="pt-BR" sz="1800" dirty="0" smtClean="0"/>
              <a:t>6ª Reunião – 03/05/2018 </a:t>
            </a:r>
          </a:p>
          <a:p>
            <a:r>
              <a:rPr lang="pt-BR" sz="1800" dirty="0" smtClean="0"/>
              <a:t>7ª Reunião </a:t>
            </a:r>
            <a:r>
              <a:rPr lang="pt-BR" sz="1800" dirty="0" smtClean="0"/>
              <a:t>– 07/06/2018 </a:t>
            </a:r>
          </a:p>
          <a:p>
            <a:r>
              <a:rPr lang="pt-BR" sz="1800" dirty="0" smtClean="0"/>
              <a:t>8ª Reunião – 25/07/2018</a:t>
            </a:r>
          </a:p>
          <a:p>
            <a:r>
              <a:rPr lang="pt-BR" sz="1800" dirty="0" smtClean="0"/>
              <a:t>9ª Reunião – 22/08/2018 </a:t>
            </a:r>
            <a:endParaRPr lang="pt-BR" sz="1800" dirty="0"/>
          </a:p>
          <a:p>
            <a:pPr>
              <a:buFont typeface="Arial"/>
              <a:buChar char="•"/>
            </a:pPr>
            <a:endParaRPr lang="pt-BR" sz="1800" b="1" dirty="0"/>
          </a:p>
          <a:p>
            <a:endParaRPr lang="pt-BR" sz="1800" b="1" dirty="0" smtClean="0"/>
          </a:p>
          <a:p>
            <a:endParaRPr lang="pt-BR" sz="1800" b="1" dirty="0" smtClean="0"/>
          </a:p>
          <a:p>
            <a:r>
              <a:rPr lang="pt-BR" sz="1800" dirty="0" smtClean="0"/>
              <a:t>     </a:t>
            </a:r>
            <a:endParaRPr lang="pt-BR" sz="1800" b="1" dirty="0" smtClean="0"/>
          </a:p>
          <a:p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973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GB" dirty="0" smtClean="0"/>
              <a:t>CFIT </a:t>
            </a:r>
            <a:r>
              <a:rPr lang="en-GB" dirty="0" smtClean="0"/>
              <a:t>Set/</a:t>
            </a:r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4335" y="1476817"/>
            <a:ext cx="11179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pt-BR" sz="1800" b="1" dirty="0" smtClean="0"/>
          </a:p>
          <a:p>
            <a:pPr>
              <a:buFont typeface="Arial"/>
              <a:buChar char="•"/>
            </a:pPr>
            <a:endParaRPr lang="pt-BR" sz="1800" b="1" dirty="0" smtClean="0"/>
          </a:p>
          <a:p>
            <a:endParaRPr lang="pt-BR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166252" y="1898078"/>
            <a:ext cx="1106978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173038">
              <a:buFont typeface="Arial"/>
              <a:buChar char="•"/>
            </a:pPr>
            <a:r>
              <a:rPr lang="pt-BR" sz="1800" b="1" dirty="0" smtClean="0"/>
              <a:t>Mapeamento de Alerts e </a:t>
            </a:r>
            <a:r>
              <a:rPr lang="pt-BR" sz="1800" b="1" dirty="0" err="1" smtClean="0"/>
              <a:t>Warnings</a:t>
            </a:r>
            <a:r>
              <a:rPr lang="pt-BR" sz="1800" b="1" dirty="0" smtClean="0"/>
              <a:t> </a:t>
            </a:r>
            <a:r>
              <a:rPr lang="pt-BR" sz="1800" b="1" dirty="0" smtClean="0"/>
              <a:t>EGPWS/TAWS</a:t>
            </a:r>
            <a:endParaRPr lang="pt-BR" sz="1800" b="1" dirty="0"/>
          </a:p>
          <a:p>
            <a:endParaRPr lang="pt-BR" b="1" dirty="0"/>
          </a:p>
          <a:p>
            <a:pPr algn="just"/>
            <a:r>
              <a:rPr lang="pt-BR" sz="1800" dirty="0" smtClean="0"/>
              <a:t>O mapeamento de Alerts e </a:t>
            </a:r>
            <a:r>
              <a:rPr lang="pt-BR" sz="1800" dirty="0" err="1" smtClean="0"/>
              <a:t>Warnings</a:t>
            </a:r>
            <a:r>
              <a:rPr lang="pt-BR" sz="1800" dirty="0" smtClean="0"/>
              <a:t> de EGPWS/TAWS para o período de 2018 tem sido atualizado periodicamente com os dados enviados pelas </a:t>
            </a:r>
            <a:r>
              <a:rPr lang="pt-BR" sz="1800" dirty="0" err="1" smtClean="0"/>
              <a:t>EAs</a:t>
            </a:r>
            <a:r>
              <a:rPr lang="pt-BR" sz="1800" dirty="0" smtClean="0"/>
              <a:t>. O mapa foi apresentado nas reuniões 8 e 9 sem a totalidade de dados devido necessidade de maior prazos para parte dos membros do grupo. </a:t>
            </a:r>
            <a:endParaRPr lang="pt-BR" sz="1800" dirty="0" smtClean="0"/>
          </a:p>
          <a:p>
            <a:pPr algn="just"/>
            <a:endParaRPr lang="pt-BR" sz="1800" dirty="0"/>
          </a:p>
          <a:p>
            <a:pPr marL="285750" indent="173038">
              <a:buFont typeface="Arial"/>
              <a:buChar char="•"/>
            </a:pPr>
            <a:r>
              <a:rPr lang="pt-BR" sz="1800" b="1" dirty="0"/>
              <a:t>Criação de SE (Atualização de banco de dados </a:t>
            </a:r>
            <a:r>
              <a:rPr lang="pt-BR" sz="1800" b="1" dirty="0" smtClean="0"/>
              <a:t>EGPWS/TAWS)</a:t>
            </a:r>
            <a:endParaRPr lang="pt-BR" sz="1800" b="1" dirty="0"/>
          </a:p>
          <a:p>
            <a:pPr indent="173038" algn="just">
              <a:buFont typeface="Arial"/>
              <a:buChar char="•"/>
            </a:pPr>
            <a:endParaRPr lang="pt-BR" sz="1800" dirty="0"/>
          </a:p>
          <a:p>
            <a:pPr algn="just"/>
            <a:r>
              <a:rPr lang="pt-BR" sz="1800" dirty="0" smtClean="0"/>
              <a:t>A SE para atualização de banco de dados EGPWS/TAWS se encontra em sua vers</a:t>
            </a:r>
            <a:r>
              <a:rPr lang="pt-BR" sz="1800" dirty="0" smtClean="0"/>
              <a:t>ão preliminar</a:t>
            </a:r>
            <a:r>
              <a:rPr lang="pt-BR" sz="1800" dirty="0" smtClean="0"/>
              <a:t>. Os objetivos da mesma já foram traçados junto ao grupo e seu draft está previsto para finalização nos próximos dois encontros do grupo.</a:t>
            </a:r>
            <a:endParaRPr lang="pt-BR" sz="1800" dirty="0"/>
          </a:p>
          <a:p>
            <a:pPr algn="just"/>
            <a:endParaRPr lang="pt-BR" sz="1800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448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31" y="1690825"/>
            <a:ext cx="6200548" cy="42770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564" y="1992167"/>
            <a:ext cx="6864682" cy="3746274"/>
          </a:xfrm>
          <a:prstGeom prst="rect">
            <a:avLst/>
          </a:prstGeom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GB" dirty="0" err="1" smtClean="0"/>
              <a:t>Mapa</a:t>
            </a:r>
            <a:r>
              <a:rPr lang="en-GB" dirty="0" smtClean="0"/>
              <a:t> de </a:t>
            </a:r>
            <a:r>
              <a:rPr lang="en-GB" dirty="0" err="1" smtClean="0"/>
              <a:t>eventos</a:t>
            </a:r>
            <a:r>
              <a:rPr lang="en-GB" dirty="0" smtClean="0"/>
              <a:t> </a:t>
            </a:r>
            <a:r>
              <a:rPr lang="en-GB" dirty="0" smtClean="0"/>
              <a:t>EGPWS/TAWS 2018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4335" y="1476817"/>
            <a:ext cx="11179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pt-BR" sz="1800" b="1" dirty="0" smtClean="0"/>
          </a:p>
          <a:p>
            <a:pPr>
              <a:buFont typeface="Arial"/>
              <a:buChar char="•"/>
            </a:pPr>
            <a:endParaRPr lang="pt-BR" sz="1800" b="1" dirty="0" smtClean="0"/>
          </a:p>
          <a:p>
            <a:endParaRPr lang="pt-BR" sz="1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564" y="1580836"/>
            <a:ext cx="6553202" cy="4568936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800600" y="4706471"/>
            <a:ext cx="403412" cy="363070"/>
          </a:xfrm>
          <a:prstGeom prst="ellipse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360655" y="4706471"/>
            <a:ext cx="403412" cy="363070"/>
          </a:xfrm>
          <a:prstGeom prst="ellipse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9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GB" dirty="0" err="1" smtClean="0"/>
              <a:t>Próximos</a:t>
            </a:r>
            <a:r>
              <a:rPr lang="en-GB" dirty="0" smtClean="0"/>
              <a:t> </a:t>
            </a:r>
            <a:r>
              <a:rPr lang="en-GB" dirty="0" err="1" smtClean="0"/>
              <a:t>passos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4335" y="1476817"/>
            <a:ext cx="11179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pt-BR" sz="1800" b="1" dirty="0" smtClean="0"/>
          </a:p>
          <a:p>
            <a:pPr>
              <a:buFont typeface="Arial"/>
              <a:buChar char="•"/>
            </a:pPr>
            <a:endParaRPr lang="pt-BR" sz="1800" b="1" dirty="0" smtClean="0"/>
          </a:p>
          <a:p>
            <a:endParaRPr lang="pt-BR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166252" y="1898078"/>
            <a:ext cx="1106978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173038">
              <a:buFont typeface="Arial"/>
              <a:buChar char="•"/>
            </a:pPr>
            <a:r>
              <a:rPr lang="pt-BR" sz="1800" b="1" dirty="0" smtClean="0"/>
              <a:t>Mapa </a:t>
            </a:r>
            <a:r>
              <a:rPr lang="pt-BR" sz="1800" b="1" dirty="0" smtClean="0"/>
              <a:t>de </a:t>
            </a:r>
            <a:r>
              <a:rPr lang="pt-BR" sz="1800" b="1" dirty="0" err="1" smtClean="0"/>
              <a:t>enventos</a:t>
            </a:r>
            <a:r>
              <a:rPr lang="pt-BR" sz="1800" b="1" dirty="0" smtClean="0"/>
              <a:t> </a:t>
            </a:r>
            <a:r>
              <a:rPr lang="pt-BR" sz="1800" b="1" dirty="0" smtClean="0"/>
              <a:t>EGPWS\TAWS </a:t>
            </a:r>
            <a:r>
              <a:rPr lang="pt-BR" sz="1800" b="1" dirty="0" smtClean="0"/>
              <a:t>2018</a:t>
            </a:r>
            <a:endParaRPr lang="pt-BR" sz="1800" b="1" dirty="0"/>
          </a:p>
          <a:p>
            <a:endParaRPr lang="pt-BR" b="1" dirty="0"/>
          </a:p>
          <a:p>
            <a:pPr algn="just"/>
            <a:r>
              <a:rPr lang="pt-BR" sz="1800" dirty="0" smtClean="0"/>
              <a:t>Os dados 2018 </a:t>
            </a:r>
            <a:r>
              <a:rPr lang="pt-BR" sz="1800" dirty="0" smtClean="0"/>
              <a:t>continuarão a ser atualizados e refinados conforme identificada melhorias no processo de obtenção de dados. Será feito um acompanhamento das bases com maior incidência de eventos e as mesmas passarão a ser monitoradas ativamente pelos membros do grupo de forma a mitigar riscos.</a:t>
            </a:r>
            <a:endParaRPr lang="pt-BR" sz="1800" dirty="0" smtClean="0"/>
          </a:p>
          <a:p>
            <a:pPr algn="just"/>
            <a:endParaRPr lang="pt-BR" sz="1800" dirty="0"/>
          </a:p>
          <a:p>
            <a:pPr marL="285750" indent="171450" algn="just">
              <a:buFont typeface="Arial" panose="020B0604020202020204" pitchFamily="34" charset="0"/>
              <a:buChar char="•"/>
            </a:pPr>
            <a:r>
              <a:rPr lang="pt-BR" sz="1800" b="1" dirty="0" smtClean="0"/>
              <a:t>Novas </a:t>
            </a:r>
            <a:r>
              <a:rPr lang="pt-BR" sz="1800" b="1" dirty="0" err="1"/>
              <a:t>SEs</a:t>
            </a:r>
            <a:endParaRPr lang="pt-BR" sz="1800" b="1" dirty="0"/>
          </a:p>
          <a:p>
            <a:endParaRPr lang="pt-BR" b="1" dirty="0" smtClean="0"/>
          </a:p>
          <a:p>
            <a:pPr algn="just"/>
            <a:r>
              <a:rPr lang="pt-BR" sz="1800" dirty="0"/>
              <a:t>Serão propostas novas </a:t>
            </a:r>
            <a:r>
              <a:rPr lang="pt-BR" sz="1800" dirty="0" err="1"/>
              <a:t>SEs</a:t>
            </a:r>
            <a:r>
              <a:rPr lang="pt-BR" sz="1800" dirty="0"/>
              <a:t> </a:t>
            </a:r>
            <a:r>
              <a:rPr lang="pt-BR" sz="1800" dirty="0" smtClean="0"/>
              <a:t>baseadas </a:t>
            </a:r>
            <a:r>
              <a:rPr lang="pt-BR" sz="1800" dirty="0"/>
              <a:t>no material que o CAST já tenha publicado e possua validade para o cenário brasileiro, bem como tenha oportunidade de aumento da segurança em relação a diminuição do risco de CFIT.</a:t>
            </a:r>
          </a:p>
        </p:txBody>
      </p:sp>
    </p:spTree>
    <p:extLst>
      <p:ext uri="{BB962C8B-B14F-4D97-AF65-F5344CB8AC3E}">
        <p14:creationId xmlns:p14="http://schemas.microsoft.com/office/powerpoint/2010/main" val="18094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9600" b="1" dirty="0" smtClean="0">
                <a:solidFill>
                  <a:srgbClr val="FF0000"/>
                </a:solidFill>
              </a:rPr>
              <a:t>GT CFIT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52770" y="4851401"/>
            <a:ext cx="10515599" cy="1325562"/>
          </a:xfrm>
        </p:spPr>
        <p:txBody>
          <a:bodyPr/>
          <a:lstStyle/>
          <a:p>
            <a:r>
              <a:rPr lang="pt-BR" dirty="0" smtClean="0"/>
              <a:t>BCAST </a:t>
            </a:r>
            <a:r>
              <a:rPr lang="pt-BR" dirty="0" smtClean="0"/>
              <a:t>Setembro </a:t>
            </a:r>
            <a:r>
              <a:rPr lang="pt-BR" dirty="0" smtClean="0"/>
              <a:t>2018- SP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368988" y="3348318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Obrigado!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693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283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BCAST Setembro 2018- SP</vt:lpstr>
      <vt:lpstr>CFIT Set/18</vt:lpstr>
      <vt:lpstr>CFIT Set/18</vt:lpstr>
      <vt:lpstr>Mapa de eventos EGPWS/TAWS 2018</vt:lpstr>
      <vt:lpstr>Próximos passos</vt:lpstr>
      <vt:lpstr>BCAST Setembro 2018- 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LOC-I</dc:title>
  <dc:creator>Marcelo Diulgheroglo    (LATAM)</dc:creator>
  <cp:lastModifiedBy>Rafael Oliveira Senedese Cenedes</cp:lastModifiedBy>
  <cp:revision>38</cp:revision>
  <dcterms:created xsi:type="dcterms:W3CDTF">2017-09-27T11:10:44Z</dcterms:created>
  <dcterms:modified xsi:type="dcterms:W3CDTF">2018-09-26T18:02:08Z</dcterms:modified>
</cp:coreProperties>
</file>