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97" d="100"/>
          <a:sy n="97" d="100"/>
        </p:scale>
        <p:origin x="2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763486"/>
            <a:ext cx="9144000" cy="1746477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9FDF-59AD-4C12-8EAB-B3EDD2D1EA8F}" type="datetimeFigureOut">
              <a:rPr lang="pt-BR" smtClean="0"/>
              <a:t>29/06/2017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4645-6244-486C-A273-A951D0B6D3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8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9FDF-59AD-4C12-8EAB-B3EDD2D1EA8F}" type="datetimeFigureOut">
              <a:rPr lang="pt-BR" smtClean="0"/>
              <a:t>29/06/2017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4645-6244-486C-A273-A951D0B6D3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1252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4715327"/>
            <a:ext cx="7007679" cy="806904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5549220"/>
            <a:ext cx="7007679" cy="80713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9FDF-59AD-4C12-8EAB-B3EDD2D1EA8F}" type="datetimeFigureOut">
              <a:rPr lang="pt-BR" smtClean="0"/>
              <a:t>29/06/2017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4645-6244-486C-A273-A951D0B6D3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150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9FDF-59AD-4C12-8EAB-B3EDD2D1EA8F}" type="datetimeFigureOut">
              <a:rPr lang="pt-BR" smtClean="0"/>
              <a:t>29/06/2017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4645-6244-486C-A273-A951D0B6D3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018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9FDF-59AD-4C12-8EAB-B3EDD2D1EA8F}" type="datetimeFigureOut">
              <a:rPr lang="pt-BR" smtClean="0"/>
              <a:t>29/06/2017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4645-6244-486C-A273-A951D0B6D3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9072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9FDF-59AD-4C12-8EAB-B3EDD2D1EA8F}" type="datetimeFigureOut">
              <a:rPr lang="pt-BR" smtClean="0"/>
              <a:t>29/06/2017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4645-6244-486C-A273-A951D0B6D3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8478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9FDF-59AD-4C12-8EAB-B3EDD2D1EA8F}" type="datetimeFigureOut">
              <a:rPr lang="pt-BR" smtClean="0"/>
              <a:t>29/06/2017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4645-6244-486C-A273-A951D0B6D3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4443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9FDF-59AD-4C12-8EAB-B3EDD2D1EA8F}" type="datetimeFigureOut">
              <a:rPr lang="pt-BR" smtClean="0"/>
              <a:t>29/06/2017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4645-6244-486C-A273-A951D0B6D3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1346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9FDF-59AD-4C12-8EAB-B3EDD2D1EA8F}" type="datetimeFigureOut">
              <a:rPr lang="pt-BR" smtClean="0"/>
              <a:t>29/06/2017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4645-6244-486C-A273-A951D0B6D3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6703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3" y="0"/>
            <a:ext cx="12169832" cy="6858000"/>
          </a:xfrm>
          <a:prstGeom prst="rect">
            <a:avLst/>
          </a:prstGeom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B9FDF-59AD-4C12-8EAB-B3EDD2D1EA8F}" type="datetimeFigureOut">
              <a:rPr lang="pt-BR" smtClean="0"/>
              <a:t>29/06/2017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84645-6244-486C-A273-A951D0B6D3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3093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3" y="0"/>
            <a:ext cx="12169832" cy="6858000"/>
          </a:xfrm>
          <a:prstGeom prst="rect">
            <a:avLst/>
          </a:prstGeom>
        </p:spPr>
      </p:pic>
      <p:sp>
        <p:nvSpPr>
          <p:cNvPr id="9" name="Títul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RASG-PA / PA-RAST Update</a:t>
            </a:r>
            <a:endParaRPr lang="pt-BR" dirty="0"/>
          </a:p>
        </p:txBody>
      </p:sp>
      <p:sp>
        <p:nvSpPr>
          <p:cNvPr id="10" name="Espaço Reservado para Texto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Atualização dos trabalhos e colaboração de esforços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82390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PA-RAST CFIT Next </a:t>
            </a:r>
            <a:r>
              <a:rPr lang="pt-BR" dirty="0" err="1" smtClean="0"/>
              <a:t>Steps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2800" dirty="0"/>
              <a:t>Survey states to know if GPWS is a regulatory requirement</a:t>
            </a:r>
            <a:endParaRPr lang="pt-BR" sz="2800" dirty="0"/>
          </a:p>
          <a:p>
            <a:pPr lvl="0"/>
            <a:r>
              <a:rPr lang="en-US" sz="2800" dirty="0"/>
              <a:t>Produce a checklist for CAA inspectors to make sure Airlines comply with CFIT regulations, training, SOPs and software and database updates</a:t>
            </a:r>
            <a:endParaRPr lang="pt-BR" sz="2800" dirty="0"/>
          </a:p>
          <a:p>
            <a:pPr lvl="0"/>
            <a:r>
              <a:rPr lang="en-US" sz="2800" dirty="0"/>
              <a:t>PBN/ Vertical Guidance implementation at airports were data shows high risk</a:t>
            </a:r>
            <a:endParaRPr lang="pt-BR" sz="2800" dirty="0"/>
          </a:p>
          <a:p>
            <a:pPr lvl="0"/>
            <a:r>
              <a:rPr lang="en-US" sz="2800" dirty="0"/>
              <a:t>Vertical Guidance to replace circle to land approaches. </a:t>
            </a:r>
            <a:endParaRPr lang="pt-BR" sz="2800" dirty="0"/>
          </a:p>
          <a:p>
            <a:pPr lvl="0"/>
            <a:r>
              <a:rPr lang="en-US" sz="2800" dirty="0"/>
              <a:t>Update airports obstacles charts in accordance with WGS-84 </a:t>
            </a:r>
            <a:endParaRPr lang="pt-BR" sz="2800" dirty="0"/>
          </a:p>
          <a:p>
            <a:pPr lvl="0"/>
            <a:r>
              <a:rPr lang="en-US" sz="2800" dirty="0"/>
              <a:t>Survey States to know Obstacle and Terrain implementation Area 1, 3 and 4 </a:t>
            </a:r>
            <a:r>
              <a:rPr lang="en-US" sz="2800" dirty="0" smtClean="0"/>
              <a:t>status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904537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PA-RAST MAC Next </a:t>
            </a:r>
            <a:r>
              <a:rPr lang="pt-BR" dirty="0" err="1" smtClean="0"/>
              <a:t>Steps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pt-BR" sz="3200" dirty="0" smtClean="0"/>
              <a:t>BCAST </a:t>
            </a:r>
            <a:r>
              <a:rPr lang="pt-BR" sz="3200" dirty="0" err="1" smtClean="0"/>
              <a:t>Initiatives</a:t>
            </a:r>
            <a:r>
              <a:rPr lang="pt-BR" sz="3200" dirty="0" smtClean="0"/>
              <a:t> </a:t>
            </a:r>
            <a:r>
              <a:rPr lang="pt-BR" sz="3200" dirty="0" err="1" smtClean="0"/>
              <a:t>implementation</a:t>
            </a:r>
            <a:endParaRPr lang="pt-BR" sz="3200" dirty="0" smtClean="0"/>
          </a:p>
          <a:p>
            <a:pPr lvl="0"/>
            <a:r>
              <a:rPr lang="en-US" sz="3200" dirty="0" smtClean="0"/>
              <a:t>Proposal </a:t>
            </a:r>
            <a:r>
              <a:rPr lang="en-US" sz="3200" dirty="0"/>
              <a:t>to improve reporting of resolution notices (RA) to Accident Investigation </a:t>
            </a:r>
            <a:r>
              <a:rPr lang="en-US" sz="3200" dirty="0" smtClean="0"/>
              <a:t>Authorities</a:t>
            </a:r>
          </a:p>
          <a:p>
            <a:pPr lvl="0"/>
            <a:r>
              <a:rPr lang="en-US" sz="3200" dirty="0" smtClean="0"/>
              <a:t>Encourage enhancing the number </a:t>
            </a:r>
            <a:r>
              <a:rPr lang="en-US" sz="3200" dirty="0"/>
              <a:t>of TCAS-RA reports by </a:t>
            </a:r>
            <a:r>
              <a:rPr lang="en-US" sz="3200" dirty="0" smtClean="0"/>
              <a:t>controllers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743031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PA-RAST LOC-I Next </a:t>
            </a:r>
            <a:r>
              <a:rPr lang="pt-BR" dirty="0" err="1" smtClean="0"/>
              <a:t>Steps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dirty="0"/>
              <a:t>A previous survey of States and service providers was not well received and may be redone, using IATA resources</a:t>
            </a:r>
            <a:endParaRPr lang="pt-BR" sz="3200" dirty="0"/>
          </a:p>
          <a:p>
            <a:pPr lvl="0"/>
            <a:r>
              <a:rPr lang="en-US" sz="3200" dirty="0"/>
              <a:t>Noted the need to develop and establish other levels of communication to reach targets</a:t>
            </a:r>
            <a:endParaRPr lang="pt-BR" sz="3200" dirty="0"/>
          </a:p>
          <a:p>
            <a:pPr lvl="0"/>
            <a:r>
              <a:rPr lang="en-US" sz="3200" dirty="0"/>
              <a:t>Possibly look at creating training courses and workshops</a:t>
            </a:r>
            <a:endParaRPr lang="pt-BR" sz="3200" dirty="0"/>
          </a:p>
          <a:p>
            <a:r>
              <a:rPr lang="en-US" sz="3200" dirty="0"/>
              <a:t>Establishing joint collaborative activities with the Flight Safety Foundation and Regional Training Centers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292526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PA-RAST RE Next </a:t>
            </a:r>
            <a:r>
              <a:rPr lang="pt-BR" dirty="0" err="1" smtClean="0"/>
              <a:t>Steps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dirty="0"/>
              <a:t>Organize and develop Industry Workshops to distribute the material and other RE </a:t>
            </a:r>
            <a:r>
              <a:rPr lang="en-US" sz="3200" dirty="0" smtClean="0"/>
              <a:t>information and promote </a:t>
            </a:r>
            <a:r>
              <a:rPr lang="en-US" sz="3200" dirty="0"/>
              <a:t>the recommendations in operator SOPs</a:t>
            </a:r>
            <a:endParaRPr lang="pt-BR" sz="3200" dirty="0"/>
          </a:p>
          <a:p>
            <a:pPr lvl="0"/>
            <a:r>
              <a:rPr lang="pt-BR" sz="3200" dirty="0" err="1" smtClean="0"/>
              <a:t>Review</a:t>
            </a:r>
            <a:r>
              <a:rPr lang="pt-BR" sz="3200" dirty="0" smtClean="0"/>
              <a:t> </a:t>
            </a:r>
            <a:r>
              <a:rPr lang="pt-BR" sz="3200" dirty="0" err="1" smtClean="0"/>
              <a:t>of</a:t>
            </a:r>
            <a:r>
              <a:rPr lang="pt-BR" sz="3200" dirty="0" smtClean="0"/>
              <a:t> </a:t>
            </a:r>
            <a:r>
              <a:rPr lang="pt-BR" sz="3200" dirty="0" err="1" smtClean="0"/>
              <a:t>current</a:t>
            </a:r>
            <a:r>
              <a:rPr lang="pt-BR" sz="3200" dirty="0" smtClean="0"/>
              <a:t> </a:t>
            </a:r>
            <a:r>
              <a:rPr lang="pt-BR" sz="3200" dirty="0" err="1" smtClean="0"/>
              <a:t>checklists</a:t>
            </a:r>
            <a:r>
              <a:rPr lang="pt-BR" sz="3200" dirty="0" smtClean="0"/>
              <a:t> for </a:t>
            </a:r>
            <a:r>
              <a:rPr lang="pt-BR" sz="3200" dirty="0" err="1" smtClean="0"/>
              <a:t>Runway</a:t>
            </a:r>
            <a:r>
              <a:rPr lang="pt-BR" sz="3200" dirty="0" smtClean="0"/>
              <a:t> </a:t>
            </a:r>
            <a:r>
              <a:rPr lang="pt-BR" sz="3200" dirty="0" err="1" smtClean="0"/>
              <a:t>Safety</a:t>
            </a:r>
            <a:r>
              <a:rPr lang="pt-BR" sz="3200" dirty="0" smtClean="0"/>
              <a:t> </a:t>
            </a:r>
            <a:r>
              <a:rPr lang="pt-BR" sz="3200" dirty="0" err="1" smtClean="0"/>
              <a:t>Awareness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4635366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pt-BR" sz="6000" dirty="0" smtClean="0"/>
          </a:p>
          <a:p>
            <a:pPr marL="0" lvl="0" indent="0">
              <a:buNone/>
            </a:pPr>
            <a:endParaRPr lang="pt-BR" sz="6000" dirty="0"/>
          </a:p>
          <a:p>
            <a:pPr marL="0" lvl="0" indent="0" algn="ctr">
              <a:buNone/>
            </a:pPr>
            <a:r>
              <a:rPr lang="pt-BR" sz="6000" dirty="0" smtClean="0"/>
              <a:t>Obrigado</a:t>
            </a:r>
            <a:endParaRPr lang="pt-BR" sz="6000" dirty="0"/>
          </a:p>
        </p:txBody>
      </p:sp>
    </p:spTree>
    <p:extLst>
      <p:ext uri="{BB962C8B-B14F-4D97-AF65-F5344CB8AC3E}">
        <p14:creationId xmlns:p14="http://schemas.microsoft.com/office/powerpoint/2010/main" val="7891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Roteiro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Últimas reuniões:</a:t>
            </a:r>
          </a:p>
          <a:p>
            <a:pPr lvl="1"/>
            <a:r>
              <a:rPr lang="pt-BR" sz="2400" dirty="0" smtClean="0"/>
              <a:t>PA-RAST</a:t>
            </a:r>
          </a:p>
          <a:p>
            <a:pPr lvl="1"/>
            <a:r>
              <a:rPr lang="pt-BR" sz="2400" dirty="0" smtClean="0"/>
              <a:t>ASRT</a:t>
            </a:r>
          </a:p>
          <a:p>
            <a:pPr lvl="1"/>
            <a:r>
              <a:rPr lang="pt-BR" sz="2400" dirty="0" smtClean="0"/>
              <a:t>RASG-PA ESC</a:t>
            </a:r>
          </a:p>
          <a:p>
            <a:r>
              <a:rPr lang="pt-BR" sz="2800" dirty="0" smtClean="0"/>
              <a:t>Ações por área:</a:t>
            </a:r>
          </a:p>
          <a:p>
            <a:pPr lvl="1"/>
            <a:r>
              <a:rPr lang="pt-BR" sz="2400" dirty="0" smtClean="0"/>
              <a:t>MAC</a:t>
            </a:r>
          </a:p>
          <a:p>
            <a:pPr lvl="1"/>
            <a:r>
              <a:rPr lang="pt-BR" sz="2400" dirty="0" smtClean="0"/>
              <a:t>LOC-I</a:t>
            </a:r>
          </a:p>
          <a:p>
            <a:pPr lvl="1"/>
            <a:r>
              <a:rPr lang="pt-BR" sz="2400" dirty="0" smtClean="0"/>
              <a:t>CFIT</a:t>
            </a:r>
          </a:p>
          <a:p>
            <a:pPr lvl="1"/>
            <a:r>
              <a:rPr lang="pt-BR" sz="2400" dirty="0" smtClean="0"/>
              <a:t>RE</a:t>
            </a:r>
          </a:p>
        </p:txBody>
      </p:sp>
    </p:spTree>
    <p:extLst>
      <p:ext uri="{BB962C8B-B14F-4D97-AF65-F5344CB8AC3E}">
        <p14:creationId xmlns:p14="http://schemas.microsoft.com/office/powerpoint/2010/main" val="1733985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Últimas reuniões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PA-RAST/27 – Miami, EUA</a:t>
            </a:r>
          </a:p>
          <a:p>
            <a:endParaRPr lang="pt-BR" sz="3200" dirty="0" smtClean="0"/>
          </a:p>
          <a:p>
            <a:r>
              <a:rPr lang="pt-BR" sz="3200" dirty="0" smtClean="0"/>
              <a:t>RASG-PA/ESC/28</a:t>
            </a:r>
          </a:p>
          <a:p>
            <a:endParaRPr lang="pt-BR" sz="3200" dirty="0" smtClean="0"/>
          </a:p>
          <a:p>
            <a:r>
              <a:rPr lang="pt-BR" sz="3200" dirty="0" smtClean="0"/>
              <a:t>PA-RAST/28 – Santa Cruz de </a:t>
            </a:r>
            <a:r>
              <a:rPr lang="pt-BR" sz="3200" dirty="0" err="1" smtClean="0"/>
              <a:t>la</a:t>
            </a:r>
            <a:r>
              <a:rPr lang="pt-BR" sz="3200" dirty="0" smtClean="0"/>
              <a:t> </a:t>
            </a:r>
            <a:r>
              <a:rPr lang="pt-BR" sz="3200" dirty="0" err="1" smtClean="0"/>
              <a:t>Sierra</a:t>
            </a:r>
            <a:r>
              <a:rPr lang="pt-BR" sz="3200" dirty="0" smtClean="0"/>
              <a:t>, Bolívia</a:t>
            </a:r>
          </a:p>
          <a:p>
            <a:endParaRPr lang="pt-BR" sz="3200" dirty="0" smtClean="0"/>
          </a:p>
          <a:p>
            <a:r>
              <a:rPr lang="pt-BR" sz="3200" dirty="0" smtClean="0"/>
              <a:t>ASRT/8 – Lima, Peru 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46567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RASG-PA/ESC – Temas de gestão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800" dirty="0" smtClean="0"/>
              <a:t>Informações sobre as atividades desenvolvidas por outros RASG</a:t>
            </a:r>
          </a:p>
          <a:p>
            <a:pPr lvl="1"/>
            <a:r>
              <a:rPr lang="pt-BR" sz="2400" dirty="0" smtClean="0"/>
              <a:t>OACI está colocando o RASG-PA como responsável regional por avaliar </a:t>
            </a:r>
            <a:r>
              <a:rPr lang="pt-BR" sz="2400" u="sng" dirty="0" err="1" smtClean="0"/>
              <a:t>safety</a:t>
            </a:r>
            <a:r>
              <a:rPr lang="pt-BR" sz="2400" u="sng" dirty="0" smtClean="0"/>
              <a:t> </a:t>
            </a:r>
            <a:r>
              <a:rPr lang="pt-BR" sz="2400" u="sng" dirty="0" err="1" smtClean="0"/>
              <a:t>targets</a:t>
            </a:r>
            <a:r>
              <a:rPr lang="pt-BR" sz="2400" dirty="0" smtClean="0"/>
              <a:t> (objetivos regionais) e determinar os </a:t>
            </a:r>
            <a:r>
              <a:rPr lang="pt-BR" sz="2400" u="sng" dirty="0" err="1" smtClean="0"/>
              <a:t>safty</a:t>
            </a:r>
            <a:r>
              <a:rPr lang="pt-BR" sz="2400" u="sng" dirty="0" smtClean="0"/>
              <a:t> performance </a:t>
            </a:r>
            <a:r>
              <a:rPr lang="pt-BR" sz="2400" u="sng" dirty="0" err="1" smtClean="0"/>
              <a:t>indicators</a:t>
            </a:r>
            <a:r>
              <a:rPr lang="pt-BR" sz="2400" dirty="0"/>
              <a:t> </a:t>
            </a:r>
            <a:r>
              <a:rPr lang="pt-BR" sz="2400" dirty="0" smtClean="0"/>
              <a:t>para os trabalhos de monitoramento.</a:t>
            </a:r>
          </a:p>
          <a:p>
            <a:pPr lvl="1"/>
            <a:r>
              <a:rPr lang="pt-BR" sz="2400" dirty="0" smtClean="0"/>
              <a:t>Mecanismo de cooperação com o SRVSOP implementado (recente): dados de inspeções de rampa e identificação de deficiências de normas e nos procedimentos de inspetores.</a:t>
            </a:r>
          </a:p>
          <a:p>
            <a:pPr lvl="1"/>
            <a:r>
              <a:rPr lang="pt-BR" sz="2400" dirty="0" smtClean="0"/>
              <a:t>Falta estabelecer um mecanismo de cooperação com o GREPECAS (responsável pelo plano de navegação e modernização dos procedimentos e rotas).</a:t>
            </a:r>
          </a:p>
          <a:p>
            <a:r>
              <a:rPr lang="pt-BR" sz="2800" dirty="0" smtClean="0"/>
              <a:t>Dificuldades com o secretariado</a:t>
            </a:r>
          </a:p>
          <a:p>
            <a:pPr lvl="1"/>
            <a:r>
              <a:rPr lang="pt-BR" sz="2400" dirty="0" smtClean="0"/>
              <a:t>Atualização lenta do website e dos </a:t>
            </a:r>
            <a:r>
              <a:rPr lang="pt-BR" sz="2400" i="1" dirty="0" err="1" smtClean="0"/>
              <a:t>action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items</a:t>
            </a:r>
            <a:r>
              <a:rPr lang="pt-BR" sz="2400" i="1" dirty="0" smtClean="0"/>
              <a:t> </a:t>
            </a:r>
            <a:r>
              <a:rPr lang="pt-BR" sz="2400" dirty="0" smtClean="0"/>
              <a:t>em aberto.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672373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RASG-PA/ESC – Temas de gestão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800" dirty="0" smtClean="0"/>
              <a:t>Nova composição do ESC:</a:t>
            </a:r>
          </a:p>
          <a:p>
            <a:pPr lvl="1"/>
            <a:r>
              <a:rPr lang="en-US" dirty="0"/>
              <a:t>Canada, United States, Guatemala, Trinidad and </a:t>
            </a:r>
            <a:r>
              <a:rPr lang="en-US" dirty="0" smtClean="0"/>
              <a:t>Tobago (NACC)</a:t>
            </a:r>
          </a:p>
          <a:p>
            <a:pPr lvl="1"/>
            <a:r>
              <a:rPr lang="en-US" dirty="0" smtClean="0"/>
              <a:t>Argentina</a:t>
            </a:r>
            <a:r>
              <a:rPr lang="en-US" dirty="0"/>
              <a:t>, Brazil, Chile, </a:t>
            </a:r>
            <a:r>
              <a:rPr lang="en-US" dirty="0" smtClean="0"/>
              <a:t>Colombia (SAM)</a:t>
            </a:r>
          </a:p>
          <a:p>
            <a:pPr lvl="1"/>
            <a:r>
              <a:rPr lang="en-US" dirty="0" smtClean="0"/>
              <a:t>IATA</a:t>
            </a:r>
            <a:r>
              <a:rPr lang="en-US" dirty="0"/>
              <a:t>, ALTA, CANSO, FSF, AIRBUS, BOEING, ATR, </a:t>
            </a:r>
            <a:r>
              <a:rPr lang="en-US" dirty="0" smtClean="0"/>
              <a:t>EMBRAER (Industry)</a:t>
            </a:r>
            <a:endParaRPr lang="pt-BR" sz="2000" dirty="0" smtClean="0"/>
          </a:p>
          <a:p>
            <a:r>
              <a:rPr lang="pt-BR" sz="2800" dirty="0" smtClean="0"/>
              <a:t>Atualização do Plano Estratégico</a:t>
            </a:r>
          </a:p>
          <a:p>
            <a:pPr lvl="1"/>
            <a:r>
              <a:rPr lang="pt-BR" sz="2400" dirty="0" smtClean="0"/>
              <a:t>Em decorrência da nova visão da OACI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807055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PA-RAST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Reunião de Miami (PA-RAST/27):</a:t>
            </a:r>
          </a:p>
          <a:p>
            <a:pPr lvl="1"/>
            <a:r>
              <a:rPr lang="pt-BR" sz="2400" dirty="0" smtClean="0"/>
              <a:t>Atualizações no FDX em curso: não foi possível acessar dados na reunião. A reunião valeu-se exclusivamente de dados do ASIAS (FAA).</a:t>
            </a:r>
          </a:p>
          <a:p>
            <a:pPr lvl="1"/>
            <a:r>
              <a:rPr lang="pt-BR" sz="2400" dirty="0" smtClean="0"/>
              <a:t>IATA apresentou estatísticas de 2016, com aumento nos acidentes fatais na região: ainda assim, a média móvel de 5 anos permaneceu com tendência positiva.</a:t>
            </a:r>
          </a:p>
          <a:p>
            <a:r>
              <a:rPr lang="pt-BR" sz="2800" dirty="0" smtClean="0"/>
              <a:t>Reunião da Bolívia (PA-RAST/28):</a:t>
            </a:r>
          </a:p>
          <a:p>
            <a:pPr lvl="1"/>
            <a:r>
              <a:rPr lang="pt-BR" sz="2400" dirty="0" smtClean="0"/>
              <a:t>Foco na capacitação do sistema boliviano para implementar uma iniciativa nacional.</a:t>
            </a:r>
          </a:p>
          <a:p>
            <a:pPr lvl="1"/>
            <a:r>
              <a:rPr lang="pt-BR" sz="2400" dirty="0" smtClean="0"/>
              <a:t>Menos desenvolvimentos técnicos, mais exemplos e discussões sobre desafios a serem enfrentados no processo.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545975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PA-RAST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Preocupação com o aumento no número de operadores 129 e 91 em rotas internacionais</a:t>
            </a:r>
          </a:p>
          <a:p>
            <a:pPr lvl="1"/>
            <a:r>
              <a:rPr lang="pt-BR" sz="2800" dirty="0" smtClean="0"/>
              <a:t>Utilizam aviões menores</a:t>
            </a:r>
          </a:p>
          <a:p>
            <a:pPr lvl="1"/>
            <a:r>
              <a:rPr lang="pt-BR" sz="2800" dirty="0"/>
              <a:t>F</a:t>
            </a:r>
            <a:r>
              <a:rPr lang="pt-BR" sz="2800" dirty="0" smtClean="0"/>
              <a:t>alta mapear o nível da cultura de </a:t>
            </a:r>
            <a:r>
              <a:rPr lang="pt-BR" sz="2800" i="1" dirty="0" err="1" smtClean="0"/>
              <a:t>safety</a:t>
            </a:r>
            <a:r>
              <a:rPr lang="pt-BR" sz="2800" dirty="0" smtClean="0"/>
              <a:t> dos novos operadores</a:t>
            </a:r>
          </a:p>
          <a:p>
            <a:r>
              <a:rPr lang="pt-BR" sz="3200" dirty="0" smtClean="0"/>
              <a:t>Redução na frequência de apresentação de dados do ASIAS e do FDX</a:t>
            </a:r>
          </a:p>
          <a:p>
            <a:pPr lvl="1"/>
            <a:r>
              <a:rPr lang="pt-BR" sz="2800" dirty="0" smtClean="0"/>
              <a:t>Uma vez a cada duas reuniões</a:t>
            </a:r>
          </a:p>
          <a:p>
            <a:pPr lvl="1"/>
            <a:r>
              <a:rPr lang="pt-BR" sz="2800" dirty="0" smtClean="0"/>
              <a:t>Mais tempo para avaliação de novos dados</a:t>
            </a:r>
          </a:p>
          <a:p>
            <a:endParaRPr lang="pt-BR" sz="3200" dirty="0" smtClean="0"/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662639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PA-RAST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Outras decisões:</a:t>
            </a:r>
          </a:p>
          <a:p>
            <a:pPr lvl="1"/>
            <a:r>
              <a:rPr lang="pt-BR" sz="2400" dirty="0" smtClean="0"/>
              <a:t>Desenvolvimento de proposta de indicadores de </a:t>
            </a:r>
            <a:r>
              <a:rPr lang="pt-BR" sz="2400" dirty="0" err="1" smtClean="0"/>
              <a:t>safety</a:t>
            </a:r>
            <a:r>
              <a:rPr lang="pt-BR" sz="2400" dirty="0" smtClean="0"/>
              <a:t> (</a:t>
            </a:r>
            <a:r>
              <a:rPr lang="pt-BR" sz="2400" i="1" dirty="0" err="1" smtClean="0"/>
              <a:t>safety</a:t>
            </a:r>
            <a:r>
              <a:rPr lang="pt-BR" sz="2400" i="1" dirty="0" smtClean="0"/>
              <a:t> performance </a:t>
            </a:r>
            <a:r>
              <a:rPr lang="pt-BR" sz="2400" i="1" dirty="0" err="1" smtClean="0"/>
              <a:t>indicators</a:t>
            </a:r>
            <a:r>
              <a:rPr lang="pt-BR" sz="2400" dirty="0" smtClean="0"/>
              <a:t>)</a:t>
            </a:r>
          </a:p>
          <a:p>
            <a:pPr lvl="1"/>
            <a:r>
              <a:rPr lang="pt-BR" sz="2400" dirty="0" smtClean="0"/>
              <a:t>Aprovação dos novos </a:t>
            </a:r>
            <a:r>
              <a:rPr lang="pt-BR" sz="2400" dirty="0" err="1" smtClean="0"/>
              <a:t>ToR</a:t>
            </a:r>
            <a:r>
              <a:rPr lang="pt-BR" sz="2400" dirty="0" smtClean="0"/>
              <a:t> (</a:t>
            </a:r>
            <a:r>
              <a:rPr lang="pt-BR" sz="2400" i="1" dirty="0" err="1" smtClean="0"/>
              <a:t>Terms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of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Reference</a:t>
            </a:r>
            <a:r>
              <a:rPr lang="pt-BR" sz="2400" dirty="0" smtClean="0"/>
              <a:t>)</a:t>
            </a:r>
          </a:p>
          <a:p>
            <a:r>
              <a:rPr lang="pt-BR" sz="2800" dirty="0" smtClean="0"/>
              <a:t>Outros temas apresentados:</a:t>
            </a:r>
          </a:p>
          <a:p>
            <a:pPr lvl="1"/>
            <a:r>
              <a:rPr lang="pt-BR" sz="2400" dirty="0" smtClean="0"/>
              <a:t>Atualização do BCAST: apresentação das metodologias de trabalho</a:t>
            </a:r>
          </a:p>
          <a:p>
            <a:pPr lvl="1"/>
            <a:r>
              <a:rPr lang="pt-BR" sz="2400" dirty="0" smtClean="0"/>
              <a:t>FAA: </a:t>
            </a:r>
            <a:r>
              <a:rPr lang="pt-BR" sz="2400" dirty="0" err="1" smtClean="0"/>
              <a:t>Runway</a:t>
            </a:r>
            <a:r>
              <a:rPr lang="pt-BR" sz="2400" dirty="0" smtClean="0"/>
              <a:t> </a:t>
            </a:r>
            <a:r>
              <a:rPr lang="pt-BR" sz="2400" dirty="0" err="1" smtClean="0"/>
              <a:t>Safety</a:t>
            </a:r>
            <a:endParaRPr lang="pt-BR" sz="2400" dirty="0" smtClean="0"/>
          </a:p>
          <a:p>
            <a:pPr lvl="1"/>
            <a:r>
              <a:rPr lang="pt-BR" sz="2400" dirty="0" smtClean="0"/>
              <a:t>DECEA: Programa Sirius</a:t>
            </a:r>
          </a:p>
          <a:p>
            <a:pPr lvl="1"/>
            <a:r>
              <a:rPr lang="pt-BR" sz="2400" dirty="0" err="1" smtClean="0"/>
              <a:t>Aviation</a:t>
            </a:r>
            <a:r>
              <a:rPr lang="pt-BR" sz="2400" dirty="0" smtClean="0"/>
              <a:t> Performance </a:t>
            </a:r>
            <a:r>
              <a:rPr lang="pt-BR" sz="2400" dirty="0" err="1" smtClean="0"/>
              <a:t>Solutions</a:t>
            </a:r>
            <a:r>
              <a:rPr lang="pt-BR" sz="2400" dirty="0" smtClean="0"/>
              <a:t>: UPRT Insights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997300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Temas específicos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582994"/>
            <a:ext cx="10515600" cy="5275005"/>
          </a:xfrm>
        </p:spPr>
        <p:txBody>
          <a:bodyPr>
            <a:normAutofit/>
          </a:bodyPr>
          <a:lstStyle/>
          <a:p>
            <a:r>
              <a:rPr lang="pt-BR" dirty="0" smtClean="0"/>
              <a:t>MAC:</a:t>
            </a:r>
          </a:p>
          <a:p>
            <a:pPr lvl="1"/>
            <a:r>
              <a:rPr lang="pt-BR" dirty="0" smtClean="0"/>
              <a:t>O PA-RAST trabalha sobre os desenvolvimentos do GT-MAC. Os itens em desenvolvimento serão levados à próxima reunião do PA-RAST (Agosto)</a:t>
            </a:r>
          </a:p>
          <a:p>
            <a:pPr lvl="1"/>
            <a:r>
              <a:rPr lang="pt-BR" dirty="0" err="1" smtClean="0"/>
              <a:t>Low-level</a:t>
            </a:r>
            <a:r>
              <a:rPr lang="pt-BR" dirty="0" smtClean="0"/>
              <a:t> </a:t>
            </a:r>
            <a:r>
              <a:rPr lang="pt-BR" dirty="0" err="1" smtClean="0"/>
              <a:t>events</a:t>
            </a:r>
            <a:r>
              <a:rPr lang="pt-BR" dirty="0" smtClean="0"/>
              <a:t>; Identificação de voos; </a:t>
            </a:r>
            <a:r>
              <a:rPr lang="pt-BR" dirty="0" err="1" smtClean="0"/>
              <a:t>Level</a:t>
            </a:r>
            <a:r>
              <a:rPr lang="pt-BR" dirty="0" smtClean="0"/>
              <a:t> </a:t>
            </a:r>
            <a:r>
              <a:rPr lang="pt-BR" dirty="0" err="1" smtClean="0"/>
              <a:t>Bust</a:t>
            </a:r>
            <a:r>
              <a:rPr lang="pt-BR" dirty="0" smtClean="0"/>
              <a:t>; Tradução dos Toolkits para Espanhol</a:t>
            </a:r>
          </a:p>
          <a:p>
            <a:r>
              <a:rPr lang="pt-BR" dirty="0" smtClean="0"/>
              <a:t>CFIT:</a:t>
            </a:r>
          </a:p>
          <a:p>
            <a:pPr lvl="1"/>
            <a:r>
              <a:rPr lang="pt-BR" dirty="0" smtClean="0"/>
              <a:t>Desenvolvimento de </a:t>
            </a:r>
            <a:r>
              <a:rPr lang="pt-BR" dirty="0" err="1" smtClean="0"/>
              <a:t>checklists</a:t>
            </a:r>
            <a:r>
              <a:rPr lang="pt-BR" dirty="0" smtClean="0"/>
              <a:t> para inspetores: procedimentos de aproximação</a:t>
            </a:r>
          </a:p>
          <a:p>
            <a:pPr lvl="1"/>
            <a:r>
              <a:rPr lang="pt-BR" dirty="0" smtClean="0"/>
              <a:t>Implementação de PBN em áreas de alto risco: atualização de procedimentos</a:t>
            </a:r>
          </a:p>
          <a:p>
            <a:r>
              <a:rPr lang="pt-BR" dirty="0" smtClean="0"/>
              <a:t>LOC-I:</a:t>
            </a:r>
          </a:p>
          <a:p>
            <a:pPr lvl="1"/>
            <a:r>
              <a:rPr lang="pt-BR" dirty="0" smtClean="0"/>
              <a:t>Questionário sobre eventos de LOC-I foi mal recebido, dados não colhidos</a:t>
            </a:r>
          </a:p>
          <a:p>
            <a:pPr lvl="1"/>
            <a:r>
              <a:rPr lang="pt-BR" dirty="0" smtClean="0"/>
              <a:t>Parceria com a FSF e </a:t>
            </a:r>
            <a:r>
              <a:rPr lang="pt-BR" dirty="0" err="1" smtClean="0"/>
              <a:t>CTs</a:t>
            </a:r>
            <a:endParaRPr lang="pt-BR" dirty="0"/>
          </a:p>
          <a:p>
            <a:r>
              <a:rPr lang="pt-BR" dirty="0" smtClean="0"/>
              <a:t>RE:</a:t>
            </a:r>
          </a:p>
          <a:p>
            <a:pPr lvl="1"/>
            <a:r>
              <a:rPr lang="pt-BR" dirty="0"/>
              <a:t>Atividades concluídas (RASG‐PA </a:t>
            </a:r>
            <a:r>
              <a:rPr lang="pt-BR" dirty="0" err="1"/>
              <a:t>Runway</a:t>
            </a:r>
            <a:r>
              <a:rPr lang="pt-BR" dirty="0"/>
              <a:t> </a:t>
            </a:r>
            <a:r>
              <a:rPr lang="pt-BR" dirty="0" err="1"/>
              <a:t>Excursion</a:t>
            </a:r>
            <a:r>
              <a:rPr lang="pt-BR" dirty="0"/>
              <a:t> (RE) </a:t>
            </a:r>
            <a:r>
              <a:rPr lang="pt-BR" dirty="0" err="1"/>
              <a:t>Prevention</a:t>
            </a:r>
            <a:r>
              <a:rPr lang="pt-BR" dirty="0"/>
              <a:t> </a:t>
            </a:r>
            <a:r>
              <a:rPr lang="pt-BR" dirty="0" err="1"/>
              <a:t>Video</a:t>
            </a:r>
            <a:r>
              <a:rPr lang="pt-BR" dirty="0"/>
              <a:t> (RREPV</a:t>
            </a:r>
            <a:r>
              <a:rPr lang="pt-BR" dirty="0" smtClean="0"/>
              <a:t>))</a:t>
            </a:r>
          </a:p>
          <a:p>
            <a:pPr lvl="1"/>
            <a:r>
              <a:rPr lang="pt-BR" dirty="0" smtClean="0"/>
              <a:t>Novas em avaliação para a próxima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438283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727</Words>
  <Application>Microsoft Office PowerPoint</Application>
  <PresentationFormat>Widescreen</PresentationFormat>
  <Paragraphs>92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do Office</vt:lpstr>
      <vt:lpstr>RASG-PA / PA-RAST Update</vt:lpstr>
      <vt:lpstr>Roteiro</vt:lpstr>
      <vt:lpstr>Últimas reuniões</vt:lpstr>
      <vt:lpstr>RASG-PA/ESC – Temas de gestão</vt:lpstr>
      <vt:lpstr>RASG-PA/ESC – Temas de gestão</vt:lpstr>
      <vt:lpstr>PA-RAST</vt:lpstr>
      <vt:lpstr>PA-RAST</vt:lpstr>
      <vt:lpstr>PA-RAST</vt:lpstr>
      <vt:lpstr>Temas específicos</vt:lpstr>
      <vt:lpstr>PA-RAST CFIT Next Steps</vt:lpstr>
      <vt:lpstr>PA-RAST MAC Next Steps</vt:lpstr>
      <vt:lpstr>PA-RAST LOC-I Next Steps</vt:lpstr>
      <vt:lpstr>PA-RAST RE Next Steps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Erika Mendes Santana</dc:creator>
  <cp:lastModifiedBy>Daniel Vieira Soares</cp:lastModifiedBy>
  <cp:revision>18</cp:revision>
  <dcterms:created xsi:type="dcterms:W3CDTF">2016-06-21T14:24:53Z</dcterms:created>
  <dcterms:modified xsi:type="dcterms:W3CDTF">2017-06-29T16:40:59Z</dcterms:modified>
</cp:coreProperties>
</file>