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60" r:id="rId5"/>
    <p:sldMasterId id="2147483684" r:id="rId6"/>
    <p:sldMasterId id="2147483696" r:id="rId7"/>
    <p:sldMasterId id="2147483708" r:id="rId8"/>
    <p:sldMasterId id="2147483720" r:id="rId9"/>
    <p:sldMasterId id="2147483732" r:id="rId10"/>
    <p:sldMasterId id="2147483744" r:id="rId11"/>
    <p:sldMasterId id="2147483756" r:id="rId12"/>
  </p:sldMasterIdLst>
  <p:notesMasterIdLst>
    <p:notesMasterId r:id="rId21"/>
  </p:notesMasterIdLst>
  <p:handoutMasterIdLst>
    <p:handoutMasterId r:id="rId22"/>
  </p:handoutMasterIdLst>
  <p:sldIdLst>
    <p:sldId id="646" r:id="rId13"/>
    <p:sldId id="647" r:id="rId14"/>
    <p:sldId id="662" r:id="rId15"/>
    <p:sldId id="667" r:id="rId16"/>
    <p:sldId id="679" r:id="rId17"/>
    <p:sldId id="680" r:id="rId18"/>
    <p:sldId id="676" r:id="rId19"/>
    <p:sldId id="684" r:id="rId20"/>
  </p:sldIdLst>
  <p:sldSz cx="9144000" cy="6858000" type="screen4x3"/>
  <p:notesSz cx="10021888" cy="688975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5770F"/>
    <a:srgbClr val="335885"/>
    <a:srgbClr val="6085A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84" autoAdjust="0"/>
    <p:restoredTop sz="95742" autoAdjust="0"/>
  </p:normalViewPr>
  <p:slideViewPr>
    <p:cSldViewPr snapToGrid="0" snapToObjects="1">
      <p:cViewPr varScale="1">
        <p:scale>
          <a:sx n="114" d="100"/>
          <a:sy n="114" d="100"/>
        </p:scale>
        <p:origin x="14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3.xml"/><Relationship Id="rId12" Type="http://schemas.openxmlformats.org/officeDocument/2006/relationships/slideMaster" Target="slideMasters/slideMaster8.xml"/><Relationship Id="rId17" Type="http://schemas.openxmlformats.org/officeDocument/2006/relationships/slide" Target="slides/slide5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3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2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A50F5BC-85CD-4B23-A7DB-3B926E845C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3910" cy="344874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E6E3D6A-7EB3-4F62-BD9A-0FA5DB98AA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5640" y="0"/>
            <a:ext cx="4343910" cy="344874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4B714EB4-8A27-4C8D-9B2E-50C7066E3209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562A8B-FCAB-4593-A75E-C4FA9848E0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544876"/>
            <a:ext cx="4343910" cy="344874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0D78378-F5F4-4612-ADDB-D5466A30A7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5640" y="6544876"/>
            <a:ext cx="4343910" cy="344874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804EDD2A-FE9D-4354-90FF-A7E169C5FB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727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3910" cy="344819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75640" y="0"/>
            <a:ext cx="4343910" cy="344819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87681C5-A64D-4177-9544-E9A9BD21EAB6}" type="datetimeFigureOut">
              <a:rPr lang="pt-BR"/>
              <a:pPr>
                <a:defRPr/>
              </a:pPr>
              <a:t>19/09/2018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89300" y="517525"/>
            <a:ext cx="3443288" cy="2582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5" tIns="46227" rIns="92455" bIns="46227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001722" y="3273020"/>
            <a:ext cx="8018447" cy="3100057"/>
          </a:xfrm>
          <a:prstGeom prst="rect">
            <a:avLst/>
          </a:prstGeom>
        </p:spPr>
        <p:txBody>
          <a:bodyPr vert="horz" lIns="92455" tIns="46227" rIns="92455" bIns="46227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6543830"/>
            <a:ext cx="4343910" cy="344819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75640" y="6543830"/>
            <a:ext cx="4343910" cy="344819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DA382AA-C5F5-42C2-8790-75489E354F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757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89300" y="517525"/>
            <a:ext cx="3443288" cy="2582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3EC6B3-F0F5-4D1B-9D6A-623248B773CE}" type="slidenum">
              <a:rPr lang="pt-BR" smtClean="0">
                <a:latin typeface="Arial" pitchFamily="34" charset="0"/>
              </a:rPr>
              <a:pPr/>
              <a:t>2</a:t>
            </a:fld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23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89300" y="517525"/>
            <a:ext cx="3443288" cy="2582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3EC6B3-F0F5-4D1B-9D6A-623248B773CE}" type="slidenum">
              <a:rPr lang="pt-BR" smtClean="0">
                <a:latin typeface="Arial" pitchFamily="34" charset="0"/>
              </a:rPr>
              <a:pPr/>
              <a:t>3</a:t>
            </a:fld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7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89300" y="517525"/>
            <a:ext cx="3443288" cy="2582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dirty="0"/>
              <a:t>SMCG – </a:t>
            </a:r>
            <a:r>
              <a:rPr lang="pt-BR" dirty="0" err="1"/>
              <a:t>Guidance</a:t>
            </a:r>
            <a:r>
              <a:rPr lang="pt-BR" dirty="0"/>
              <a:t> </a:t>
            </a:r>
            <a:r>
              <a:rPr lang="pt-BR" dirty="0" err="1"/>
              <a:t>on</a:t>
            </a:r>
            <a:r>
              <a:rPr lang="pt-BR" dirty="0"/>
              <a:t> SPM</a:t>
            </a:r>
          </a:p>
          <a:p>
            <a:pPr eaLnBrk="1" hangingPunct="1">
              <a:spcBef>
                <a:spcPct val="0"/>
              </a:spcBef>
            </a:pPr>
            <a:r>
              <a:rPr lang="pt-BR" dirty="0"/>
              <a:t>SPM framework (traduzido) – Chapter</a:t>
            </a:r>
            <a:r>
              <a:rPr lang="pt-BR" baseline="0" dirty="0"/>
              <a:t> 4, Figure (Pág. 6)</a:t>
            </a:r>
            <a:endParaRPr lang="pt-BR" dirty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3EC6B3-F0F5-4D1B-9D6A-623248B773CE}" type="slidenum">
              <a:rPr lang="pt-BR" smtClean="0">
                <a:latin typeface="Arial" pitchFamily="34" charset="0"/>
              </a:rPr>
              <a:pPr/>
              <a:t>4</a:t>
            </a:fld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054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89300" y="517525"/>
            <a:ext cx="3443288" cy="2582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SMCG – </a:t>
            </a:r>
            <a:r>
              <a:rPr lang="pt-BR" dirty="0" err="1"/>
              <a:t>Guidance</a:t>
            </a:r>
            <a:r>
              <a:rPr lang="pt-BR" dirty="0"/>
              <a:t> </a:t>
            </a:r>
            <a:r>
              <a:rPr lang="pt-BR" dirty="0" err="1"/>
              <a:t>on</a:t>
            </a:r>
            <a:r>
              <a:rPr lang="pt-BR" dirty="0"/>
              <a:t> SPM</a:t>
            </a:r>
          </a:p>
          <a:p>
            <a:pPr eaLnBrk="1" hangingPunct="1">
              <a:spcBef>
                <a:spcPct val="0"/>
              </a:spcBef>
            </a:pPr>
            <a:r>
              <a:rPr lang="pt-BR" dirty="0"/>
              <a:t>Risk Picture – Chapter 5, 5.1.2(3) </a:t>
            </a:r>
            <a:r>
              <a:rPr lang="pt-BR" dirty="0" err="1"/>
              <a:t>Prioritizing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safety </a:t>
            </a:r>
            <a:r>
              <a:rPr lang="pt-BR" dirty="0" err="1"/>
              <a:t>issues</a:t>
            </a:r>
            <a:r>
              <a:rPr lang="pt-BR" baseline="0" dirty="0"/>
              <a:t> (Pág. 13 e 14)</a:t>
            </a:r>
            <a:endParaRPr lang="pt-BR" dirty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3EC6B3-F0F5-4D1B-9D6A-623248B773CE}" type="slidenum">
              <a:rPr lang="pt-BR" smtClean="0">
                <a:latin typeface="Arial" pitchFamily="34" charset="0"/>
              </a:rPr>
              <a:pPr/>
              <a:t>5</a:t>
            </a:fld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443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89300" y="517525"/>
            <a:ext cx="3443288" cy="2582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dirty="0"/>
              <a:t>DOC 10004</a:t>
            </a:r>
          </a:p>
          <a:p>
            <a:pPr eaLnBrk="1" hangingPunct="1">
              <a:spcBef>
                <a:spcPct val="0"/>
              </a:spcBef>
            </a:pPr>
            <a:r>
              <a:rPr lang="pt-BR" dirty="0"/>
              <a:t>Global</a:t>
            </a:r>
            <a:r>
              <a:rPr lang="pt-BR" baseline="0" dirty="0"/>
              <a:t> safety Priorities – Chapter 3, 3.1 Global </a:t>
            </a:r>
            <a:r>
              <a:rPr lang="pt-BR" baseline="0"/>
              <a:t>safety Priorities, 3.1.2, 3.1.3 e 3.1.5 g).</a:t>
            </a:r>
            <a:endParaRPr lang="pt-BR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3EC6B3-F0F5-4D1B-9D6A-623248B773CE}" type="slidenum">
              <a:rPr lang="pt-BR" smtClean="0">
                <a:latin typeface="Arial" pitchFamily="34" charset="0"/>
              </a:rPr>
              <a:pPr/>
              <a:t>6</a:t>
            </a:fld>
            <a:endParaRPr 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2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6A13A-BCAC-481D-8761-DF0F5F11FAB7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5599C-003F-4CF5-A0AB-20059552D26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9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284FF-A9E6-435E-84C1-10ED5E0CEE73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D1182-1E4C-4ECD-87A4-E47337EA9D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7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D71B8-D36A-4CF0-8909-8CAA5305D25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53547-EA2D-4501-85C2-6BFF7293CE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78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05307-4F32-4D9D-8674-0E5E31569D35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52902-776F-4D24-95E6-40E573E997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69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údo dois blo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381002" y="2492899"/>
            <a:ext cx="4084959" cy="25179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4" name="Retângulo 13"/>
          <p:cNvSpPr/>
          <p:nvPr userDrawn="1"/>
        </p:nvSpPr>
        <p:spPr>
          <a:xfrm>
            <a:off x="4716017" y="2495249"/>
            <a:ext cx="4084959" cy="25179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285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 bwMode="auto">
          <a:xfrm>
            <a:off x="0" y="6021288"/>
            <a:ext cx="9144000" cy="83671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954356"/>
      </p:ext>
    </p:extLst>
  </p:cSld>
  <p:clrMapOvr>
    <a:masterClrMapping/>
  </p:clrMapOvr>
  <p:transition advClick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F7C8E-5ADA-4DAD-A9EB-35867D2F491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DF826-1AF5-4446-A01F-E24A45669F6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7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0E762-03F4-4585-8F0C-3CEAC38C199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5F19E-D631-4DB6-BE93-66384977B3B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85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1ED78-5E9C-4F41-A445-7FC63DBEF13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2882D-F87E-477D-9E75-3B49FFDD769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91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9574-B487-4EF2-A402-0F6CDF9682D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8337A-776E-4EBE-A04A-74238375A3C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02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3AD40-27C2-4DB4-9C94-21D94E33E14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AF06B-DF49-4B70-9E98-750BEFC805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0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FB571-38F3-479D-A839-7C2B22451DB7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01811-EF83-4EC4-8DA0-F210463CB8F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39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56053-8B9B-4B73-BD43-A9A60EACFC54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F190E-944D-44A4-9AC0-F5B06B35E7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285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5F35-BA38-4098-B8B3-DCAEE86B1A5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2DB07-56AB-47BE-BC7F-1FDBEBFD76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37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 userDrawn="1"/>
        </p:nvSpPr>
        <p:spPr>
          <a:xfrm>
            <a:off x="0" y="0"/>
            <a:ext cx="9144000" cy="647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 userDrawn="1"/>
        </p:nvSpPr>
        <p:spPr>
          <a:xfrm>
            <a:off x="0" y="6228522"/>
            <a:ext cx="9144000" cy="6294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0142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NAC air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 userDrawn="1"/>
        </p:nvSpPr>
        <p:spPr>
          <a:xfrm>
            <a:off x="0" y="0"/>
            <a:ext cx="9144000" cy="647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0" y="6228522"/>
            <a:ext cx="9144000" cy="6294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3"/>
          <p:cNvGrpSpPr/>
          <p:nvPr userDrawn="1"/>
        </p:nvGrpSpPr>
        <p:grpSpPr>
          <a:xfrm>
            <a:off x="989492" y="184097"/>
            <a:ext cx="1372769" cy="538506"/>
            <a:chOff x="4135904" y="1949823"/>
            <a:chExt cx="3606169" cy="1349180"/>
          </a:xfrm>
        </p:grpSpPr>
        <p:pic>
          <p:nvPicPr>
            <p:cNvPr id="6" name="Picture 4" descr="Resultado de imagem para ana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5904" y="1949823"/>
              <a:ext cx="3324517" cy="1208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CaixaDeTexto 6"/>
            <p:cNvSpPr txBox="1"/>
            <p:nvPr/>
          </p:nvSpPr>
          <p:spPr>
            <a:xfrm>
              <a:off x="5340972" y="2662518"/>
              <a:ext cx="2401101" cy="6364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051" b="1" dirty="0">
                  <a:solidFill>
                    <a:srgbClr val="008EC0"/>
                  </a:solidFill>
                </a:rPr>
                <a:t>a i r l i n e 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78770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21645-583A-47E9-A662-822C453E9843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BD8E1-17DE-4E5F-94AB-4A7892ACA49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468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A9400-DF15-4AB1-B057-E5F78391B4F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C37B2-4EE5-4876-8453-BE8C0006EBE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68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8909-722D-43E1-8546-30EA52253B2F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7EB37-9D6E-4755-B160-3C9D71FFFF8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979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884E9-C79D-401B-A58C-10CC4FF6336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37767-71DF-4AFF-A4F1-EA613A0B7AC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909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 bwMode="auto">
          <a:xfrm>
            <a:off x="0" y="6021288"/>
            <a:ext cx="9144000" cy="83671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204485"/>
      </p:ext>
    </p:extLst>
  </p:cSld>
  <p:clrMapOvr>
    <a:masterClrMapping/>
  </p:clrMapOvr>
  <p:transition advClick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DB9C5-DCC1-4545-8632-13CD27D526B8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73C7-E87F-4937-9B18-3DD32511017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2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B2AFD-9A21-44E8-86E8-C9C370EB193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835EB-B127-43B1-86FB-B0A262F3B04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693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67576-A313-4498-851B-BC662F1826C3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6817-66DC-44A7-AF4E-3447888069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946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D81B-058C-49D4-B99E-6082C27A25F2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90CD4-2490-4623-B0F1-4552617A6A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287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F3E8B-D7DB-4144-BCBE-AFFD743B07C5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6803-8006-4F77-A5D7-C8DAAA2BFFA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963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9B066-C703-4402-B1E2-9C5CE1E26583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9AEFD-8D9F-4184-A1E3-B96A1A23350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287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172DB-533A-4651-9422-D22F8D6F732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CEF3-500D-4AFC-A96A-948ABAAB6F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019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8D6EC-272A-4113-AD52-9E58FDFEB6D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6564D-F21C-457C-8D40-3353F8508F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6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A2379-87EF-474F-A80B-02E3BE58CF7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E6C1-D59E-460E-919E-830C772547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4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0D365-A941-4293-9B5D-49AE90DF315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F54AC-DC2A-4F39-91F9-FC85BDEB72F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57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43A27-BFCB-4695-8C01-950C7D0EB3D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F12F5-C56E-4668-B601-89A78DB6328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51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0F89-4E6F-4445-AE3B-2F61CD765087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F66A2-48DC-43DF-AF3B-170C78B7310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8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799E0-6702-4645-A93F-BF3EDBE0E94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DDD1C-B554-4CF8-8956-8957154EC1E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5220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3E5A4-1E40-490E-9DE5-3665CBA707C4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6FBC0-7092-439B-8F8F-25183DB3797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894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6CD39-6B12-4F38-85C0-0FC819D1E66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BB8A-BD45-4FA6-A315-85CB7EA0CF6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510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DE5D-1C86-4088-808D-D25DC19B74E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882D3-13E6-4373-ABC3-DFD3C94CA0A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7391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10A1A-E88A-40AC-B834-F6B27D44EF8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E6172-3EF4-46D8-BBF6-8457F7C85FA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58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47C4E-A4BC-4595-9DF4-0ACF846C3575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A000E-1D6B-4943-8A67-0457F706199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290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4FDD8-6AA7-4A6D-B164-9EEA3B696A4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A46D8-8DF2-4533-997A-3213B0DF39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319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BB6AE-1758-4A58-97E3-7BF93557F228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CB537-CD2A-4BCB-BCCB-01FD1EE29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036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3528D-54D4-434F-8ECD-568891F6F75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B481D-D829-480A-BEA6-D92AC495E60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909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EB85C-A95E-4F2E-9062-F7DABA513F9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B6FE6-ED5F-4A67-B883-98D40F20AD7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394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E32BB-DECE-4B5B-BE92-72E3102E88F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C1E40-5937-48F3-8D0D-A1933208378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6C0A7-8E6A-402D-820F-4C6011CECE3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AA200-8A5D-479C-BCE4-7848FF0ACA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013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2D9CA-019C-4AFC-AF3F-E34CC9E592A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D4651-D0CF-4159-A109-6ACCDB36F86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858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724EF-7CD6-4D42-99B1-17F3CD66DDF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8A367-1BBF-4806-8361-DD7F1B15DE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782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61C54-86B9-4895-9F2B-D2F1B36B2C18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F189A-179C-4E9D-AB1A-E739520C7D9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598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1B5B0-18E7-4990-898D-CEC7788E7B8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F3AF1-1343-477F-AAA6-B0C6AF283B4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673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852D6-3F0F-4535-AFD6-288D2E279EA2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2D44-8238-4EB4-AC8B-4A74ACCA9C9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97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DAFD2-188B-4BAA-A3A6-F6A3F221280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95575-75BA-40D4-873E-D5E392D68E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055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682C5-A058-4EFD-A762-7A162CFCBB0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1E035-9B36-43C8-B9E5-A3B0059692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4337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F1290-E38D-4F69-BBFB-9CD9FF41C63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6798F-E25D-4278-BDF9-3DFDBB812FC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501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8601-4BDE-4A89-9286-ACD50FEC0CE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A8BA7-034C-4E72-BDB5-4DF64B08E1E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676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A2485-72BD-4AC3-95E5-F431817E0F4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6D5EA-A26B-4452-91B2-5EA02E900A0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BB4FB-88DC-4C2B-AD7A-DBEE0A6A16EF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27FDB-BE50-43A1-AA0F-462D93E13D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295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E6794-26F1-44A5-99FB-3E7ABEC49DD0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F9B4F-8C10-43A4-A992-3D27C88C0A4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142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92912-1015-4149-8CBD-3978E67B700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389B2-36CC-4A26-99A5-7EF7C2E86EE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879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C479A-366C-4493-8EF4-ED0D9C38F53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494DE-2546-4D7D-AD21-8F2AC6895CD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9560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6BE9-4076-4290-B8C9-355CA9729BC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43BAB-BF5C-4C24-8EDA-C44EE00F4E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511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AB6EA-C789-48E4-8A7D-8EBB39C068A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7A27B-DB63-4A49-8334-BE699F34DC6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0191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CA053-8B1E-4142-93F5-CC7AC79FBE44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52C4-D8D6-4AD0-9DF7-D6F0F3EBDB8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5905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01946-22EC-4DDC-B442-22517A0B7D4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8BC5D-9E15-4D60-B44A-2A5FC4A6216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551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DA6F-1064-423E-B2BA-AF8BD60398E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F1B4B-C31A-433C-829E-9C217B5BFCF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6852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E686A-566B-49A6-84DA-355BECC8BB7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1F4C-C814-418C-9A9F-BA8435F3A70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575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9427-15DD-4D07-8982-9C1489CAADD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EB230-966F-4850-88A9-371BE6A9C2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2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49929-31EA-4CD3-9043-B8D40E205DB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B16E6-B3B7-4C6B-B5A2-B462A061880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8003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B7325-89E3-4FBB-B53A-2357DAD074B2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6EB43-1F75-453C-9750-01C5E8ED5CC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44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DD655-759A-4ADF-8AF4-D9C9C13AC0F5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6224B-D214-481B-B034-8649D0ECA2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77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B01D-B31E-4D7E-9DA5-A01E7221D0C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F1C06-752E-43BF-B285-5256709F455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6430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74E5D-0FC8-456B-BA8C-CF27A5A39911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942B-0E2D-4A65-9E3C-37CCFB71C14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5692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0D027-871C-4D3B-AC60-58AF69FCF4E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3AA56-E787-4EA7-BBDD-BF447F49E9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124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EDA44-B5BC-4F6E-B9EB-493AF3300227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30A2B-20E5-463F-91E1-CCAFA2FDD34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154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E8E32-AA67-453D-905C-DAC7D851B6F8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35CCE-D41C-4D3A-95F1-3F692A9E551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7517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A2C3-2078-45B8-A1B9-961F7324514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1405E-FEF2-4170-8DE5-B94523F4957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640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D8197-B2B8-4AE3-B9C7-C0C10B97D45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5E1C-579C-484B-A5F9-5511B778DA8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8655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7CEE-385C-4BCB-8C36-3C77DE80C3A1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64C3-4483-441F-9ECF-BF9523F199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2" y="-25034"/>
            <a:ext cx="4084959" cy="2517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50924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0BAA0-F931-454D-BDB8-EA27DB366EF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7F547-3ED3-4877-8813-93A08724210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1844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415A9-C26B-4221-9BDA-E5770DED8A4F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2A54-28AB-4CBD-AE85-D6B5CEBBA75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4356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7C84B-708F-4FC6-9A94-7C6B039785F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666A-3640-402A-A4A5-103D7C7629D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1046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3CDE-F956-4FAA-8A7A-6BB3940F568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EF171-F34F-4F42-8598-649887C9BCD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5162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D04E2-E6CC-4CCE-99F5-ED0F5D8B6B5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6C36C-C468-42B0-BD94-4B9E986CA6F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204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BC20-8F1F-4165-AAD3-C1F8C80E4B83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01F2F-953C-480E-B4B2-21140B65F6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2981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5E825-F668-4975-A15B-C381B2D88EA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F27EC-5632-4ECE-97AA-64A5B366F37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840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DB57F-943B-4CC1-89EC-E963710BAF7A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E17AF-DF4D-462D-BA7B-6C0DD3A4F5D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82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B6AC-A601-46E4-84E8-2F43C903E044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D991A-91DB-4150-B8D6-709E74DADA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450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6506A-972D-4CDA-9DF6-B2AEDB4BF309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DF604-9ACE-4E94-9EAB-C5A659249A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8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526E2-8D6F-4A05-9617-4D1A6AA6C90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78E73-B2D7-40E1-B80C-54648922136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220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A98BF-F74E-4F43-87DA-49AAF7D6BDB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CF0E9-659F-455C-A81C-2269189CBB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238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DC5E7-3234-4F04-8814-4448DE34F497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24EDE-E7D3-410C-A6B4-1B6423950AC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1308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x-none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6E6F-855C-4A3A-B4F7-706FFD8A140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E74E7-64DF-4217-BE9A-8FC36F50ACE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1699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95218-D4BB-4734-9BAB-74613531E69E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00CB8-E8CD-4F5D-BE3B-0AB3229F604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042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39652-A26E-4741-82DC-5082DD7C811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4B5A-311C-437D-8DBC-61330575B2F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5B18E9-D008-4B71-AF59-181F2FE6EE0D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D08774-70DE-4546-8FBB-FEFB7A5968C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951" r:id="rId8"/>
    <p:sldLayoutId id="2147483853" r:id="rId9"/>
    <p:sldLayoutId id="2147483854" r:id="rId10"/>
    <p:sldLayoutId id="2147483855" r:id="rId11"/>
    <p:sldLayoutId id="2147483856" r:id="rId12"/>
    <p:sldLayoutId id="2147483948" r:id="rId13"/>
    <p:sldLayoutId id="2147483954" r:id="rId14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94C60-CB35-42A4-A0E2-F18D58252F4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803D5C-3723-4357-A33B-62344C99FC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945" r:id="rId8"/>
    <p:sldLayoutId id="2147483946" r:id="rId9"/>
    <p:sldLayoutId id="2147483864" r:id="rId10"/>
    <p:sldLayoutId id="2147483865" r:id="rId11"/>
    <p:sldLayoutId id="2147483866" r:id="rId12"/>
    <p:sldLayoutId id="2147483867" r:id="rId13"/>
    <p:sldLayoutId id="2147483955" r:id="rId14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399A21-56D6-4D07-90A1-38018C0B1D0C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70B7B9-68D4-479C-A0CA-FEDDA548D97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BD9073-291F-44DE-BD36-1861129F9E2F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C1434C-9A77-40A5-A46F-F13C0C9C539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DF7966-2848-4F4E-8851-9FEFADBC3CC2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818FA5-B70E-4EE4-B771-E6E5464AA6D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ADC83B-D135-4562-939D-AF6713465A5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CD4542-C1D9-4F7D-8879-01E2C415825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92FD79-D6FF-49F1-946E-3E8771A54C1B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847C3B-CCE0-4297-8671-4F7479C7A84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87000">
              <a:schemeClr val="accent1">
                <a:lumMod val="60000"/>
                <a:lumOff val="40000"/>
              </a:schemeClr>
            </a:gs>
            <a:gs pos="23000">
              <a:schemeClr val="bg1"/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7EB1D3-CCCD-4704-98C8-A177CC395FD6}" type="datetimeFigureOut">
              <a:rPr lang="en-US"/>
              <a:pPr>
                <a:defRPr/>
              </a:pPr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1AD588-7C30-4685-9F5B-C09D4B7E427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fael.rocha@anac.gov.b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8" b="1037"/>
          <a:stretch/>
        </p:blipFill>
        <p:spPr>
          <a:xfrm>
            <a:off x="-5681" y="0"/>
            <a:ext cx="9180000" cy="6876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E735827-736E-4329-B1FD-251725782231}"/>
              </a:ext>
            </a:extLst>
          </p:cNvPr>
          <p:cNvSpPr txBox="1"/>
          <p:nvPr/>
        </p:nvSpPr>
        <p:spPr>
          <a:xfrm>
            <a:off x="1463767" y="4543476"/>
            <a:ext cx="62266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Desenvolvimento do</a:t>
            </a:r>
          </a:p>
          <a:p>
            <a:pPr algn="ctr"/>
            <a:r>
              <a:rPr lang="pt-BR" sz="3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Risk Picture</a:t>
            </a:r>
          </a:p>
          <a:p>
            <a:pPr algn="ctr"/>
            <a:r>
              <a:rPr lang="pt-BR" sz="3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Sistema de Aviação Civil</a:t>
            </a:r>
          </a:p>
        </p:txBody>
      </p:sp>
    </p:spTree>
    <p:extLst>
      <p:ext uri="{BB962C8B-B14F-4D97-AF65-F5344CB8AC3E}">
        <p14:creationId xmlns:p14="http://schemas.microsoft.com/office/powerpoint/2010/main" val="597096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1"/>
          <p:cNvSpPr>
            <a:spLocks noGrp="1"/>
          </p:cNvSpPr>
          <p:nvPr/>
        </p:nvSpPr>
        <p:spPr bwMode="auto">
          <a:xfrm>
            <a:off x="360744" y="2687127"/>
            <a:ext cx="8424000" cy="26512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0" rIns="360000" bIns="0" numCol="1" anchor="ctr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300" b="1" kern="0" dirty="0">
                <a:solidFill>
                  <a:srgbClr val="002060"/>
                </a:solidFill>
              </a:rPr>
              <a:t>O objetivo desta iniciativa é participar do BAIST e dos Grupos de Trabalho entre Estado e Indústria no intuito de entender os riscos do Sistema de Aviação Civil brasileiro para o desenvolvimento do Risk Picture a fim de subsidiar os Objetivos e as Metas do Brasil.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797417" y="415905"/>
            <a:ext cx="598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OBJETIVO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35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4175759" y="415905"/>
            <a:ext cx="460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METAS E OBJETIVOS / PSSO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386082" y="1251691"/>
            <a:ext cx="8239758" cy="461665"/>
          </a:xfrm>
          <a:ln>
            <a:miter lim="800000"/>
            <a:headEnd/>
            <a:tailEnd/>
          </a:ln>
          <a:ex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>
              <a:defRPr/>
            </a:pPr>
            <a:r>
              <a:rPr lang="pt-BR" sz="2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PRINCIPAL ENTREGA DO PROJETO 6 – PROGRAMA PSOE-ANAC</a:t>
            </a:r>
          </a:p>
        </p:txBody>
      </p:sp>
      <p:sp>
        <p:nvSpPr>
          <p:cNvPr id="13" name="Espaço Reservado para Conteúdo 1"/>
          <p:cNvSpPr>
            <a:spLocks noGrp="1"/>
          </p:cNvSpPr>
          <p:nvPr/>
        </p:nvSpPr>
        <p:spPr bwMode="auto">
          <a:xfrm>
            <a:off x="360744" y="1721926"/>
            <a:ext cx="8424000" cy="49227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108000" rIns="360000" bIns="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b="1" kern="0" dirty="0">
                <a:solidFill>
                  <a:srgbClr val="002060"/>
                </a:solidFill>
              </a:rPr>
              <a:t>PSSO</a:t>
            </a:r>
            <a:r>
              <a:rPr lang="pt-BR" sz="2000" kern="0" dirty="0">
                <a:solidFill>
                  <a:srgbClr val="002060"/>
                </a:solidFill>
              </a:rPr>
              <a:t> – Plano de Segurança Operacional da ANAC</a:t>
            </a: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  <a:p>
            <a:pPr marL="0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b="1" u="sng" kern="0" dirty="0">
                <a:solidFill>
                  <a:srgbClr val="002060"/>
                </a:solidFill>
              </a:rPr>
              <a:t>PSSO 1.0</a:t>
            </a:r>
            <a:r>
              <a:rPr lang="pt-BR" sz="2000" b="1" kern="0" dirty="0">
                <a:solidFill>
                  <a:srgbClr val="002060"/>
                </a:solidFill>
              </a:rPr>
              <a:t> – Planejamento estruturante PSOE / SGSO </a:t>
            </a:r>
            <a:r>
              <a:rPr lang="pt-BR" sz="2000" kern="0" dirty="0">
                <a:solidFill>
                  <a:srgbClr val="002060"/>
                </a:solidFill>
              </a:rPr>
              <a:t> - JAN/19 a DEZ/19</a:t>
            </a: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Implementação das capacidades e sistemas na ANAC (PSOE) e indústria (SGSO)</a:t>
            </a: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  <a:p>
            <a:pPr marL="0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b="1" u="sng" kern="0" dirty="0">
                <a:solidFill>
                  <a:srgbClr val="002060"/>
                </a:solidFill>
              </a:rPr>
              <a:t>PSSO 2.0</a:t>
            </a:r>
            <a:r>
              <a:rPr lang="pt-BR" sz="2000" b="1" kern="0" dirty="0">
                <a:solidFill>
                  <a:srgbClr val="002060"/>
                </a:solidFill>
              </a:rPr>
              <a:t> – Aprimoramento contínuo – </a:t>
            </a:r>
            <a:r>
              <a:rPr lang="pt-BR" sz="2000" kern="0" dirty="0">
                <a:solidFill>
                  <a:srgbClr val="002060"/>
                </a:solidFill>
              </a:rPr>
              <a:t>JAN/20 a DEZ/24</a:t>
            </a:r>
          </a:p>
          <a:p>
            <a:pPr marL="26352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u="sng" kern="0" dirty="0">
                <a:solidFill>
                  <a:srgbClr val="002060"/>
                </a:solidFill>
              </a:rPr>
              <a:t>Construção do Risk Picture do Sistema de Aviação Civil</a:t>
            </a:r>
            <a:endParaRPr lang="pt-BR" sz="2000" kern="0" dirty="0">
              <a:solidFill>
                <a:srgbClr val="002060"/>
              </a:solidFill>
            </a:endParaRP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Melhoria do ambiente operacional </a:t>
            </a:r>
            <a:r>
              <a:rPr lang="pt-BR" sz="2000" kern="0" dirty="0">
                <a:solidFill>
                  <a:srgbClr val="002060"/>
                </a:solidFill>
                <a:sym typeface="Symbol" panose="05050102010706020507" pitchFamily="18" charset="2"/>
              </a:rPr>
              <a:t></a:t>
            </a:r>
            <a:r>
              <a:rPr lang="pt-BR" sz="2000" kern="0" dirty="0">
                <a:solidFill>
                  <a:srgbClr val="002060"/>
                </a:solidFill>
              </a:rPr>
              <a:t> Acidentes / incidentes</a:t>
            </a: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Melhoria da capacidade de gerenciamento da SO (PSOE e SGSO)</a:t>
            </a:r>
          </a:p>
        </p:txBody>
      </p:sp>
    </p:spTree>
    <p:extLst>
      <p:ext uri="{BB962C8B-B14F-4D97-AF65-F5344CB8AC3E}">
        <p14:creationId xmlns:p14="http://schemas.microsoft.com/office/powerpoint/2010/main" val="207052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86082" y="1251691"/>
            <a:ext cx="4947918" cy="461665"/>
          </a:xfrm>
          <a:ln>
            <a:miter lim="800000"/>
            <a:headEnd/>
            <a:tailEnd/>
          </a:ln>
          <a:ex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>
              <a:defRPr/>
            </a:pPr>
            <a:r>
              <a:rPr lang="pt-BR" sz="2400" b="1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SPM Framework</a:t>
            </a:r>
          </a:p>
        </p:txBody>
      </p:sp>
      <p:sp>
        <p:nvSpPr>
          <p:cNvPr id="5" name="Espaço Reservado para Conteúdo 1"/>
          <p:cNvSpPr>
            <a:spLocks noGrp="1"/>
          </p:cNvSpPr>
          <p:nvPr/>
        </p:nvSpPr>
        <p:spPr bwMode="auto">
          <a:xfrm>
            <a:off x="360744" y="1721927"/>
            <a:ext cx="8424000" cy="504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0" rIns="360000" bIns="0" numCol="1" anchor="ctr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</p:txBody>
      </p:sp>
      <p:sp>
        <p:nvSpPr>
          <p:cNvPr id="15" name="Forma livre 14"/>
          <p:cNvSpPr/>
          <p:nvPr/>
        </p:nvSpPr>
        <p:spPr>
          <a:xfrm>
            <a:off x="2519680" y="1755466"/>
            <a:ext cx="2722880" cy="2836853"/>
          </a:xfrm>
          <a:custGeom>
            <a:avLst/>
            <a:gdLst>
              <a:gd name="connsiteX0" fmla="*/ 0 w 2600076"/>
              <a:gd name="connsiteY0" fmla="*/ 0 h 2309854"/>
              <a:gd name="connsiteX1" fmla="*/ 0 w 2600076"/>
              <a:gd name="connsiteY1" fmla="*/ 2309854 h 2309854"/>
              <a:gd name="connsiteX2" fmla="*/ 1796995 w 2600076"/>
              <a:gd name="connsiteY2" fmla="*/ 2309854 h 2309854"/>
              <a:gd name="connsiteX3" fmla="*/ 1793019 w 2600076"/>
              <a:gd name="connsiteY3" fmla="*/ 1363649 h 2309854"/>
              <a:gd name="connsiteX4" fmla="*/ 2600076 w 2600076"/>
              <a:gd name="connsiteY4" fmla="*/ 1363649 h 2309854"/>
              <a:gd name="connsiteX5" fmla="*/ 2596101 w 2600076"/>
              <a:gd name="connsiteY5" fmla="*/ 3976 h 2309854"/>
              <a:gd name="connsiteX6" fmla="*/ 0 w 2600076"/>
              <a:gd name="connsiteY6" fmla="*/ 0 h 2309854"/>
              <a:gd name="connsiteX0" fmla="*/ 0 w 2600076"/>
              <a:gd name="connsiteY0" fmla="*/ 0 h 2309854"/>
              <a:gd name="connsiteX1" fmla="*/ 0 w 2600076"/>
              <a:gd name="connsiteY1" fmla="*/ 2309854 h 2309854"/>
              <a:gd name="connsiteX2" fmla="*/ 1796995 w 2600076"/>
              <a:gd name="connsiteY2" fmla="*/ 2309854 h 2309854"/>
              <a:gd name="connsiteX3" fmla="*/ 1793019 w 2600076"/>
              <a:gd name="connsiteY3" fmla="*/ 1363649 h 2309854"/>
              <a:gd name="connsiteX4" fmla="*/ 2600076 w 2600076"/>
              <a:gd name="connsiteY4" fmla="*/ 941747 h 2309854"/>
              <a:gd name="connsiteX5" fmla="*/ 2596101 w 2600076"/>
              <a:gd name="connsiteY5" fmla="*/ 3976 h 2309854"/>
              <a:gd name="connsiteX6" fmla="*/ 0 w 2600076"/>
              <a:gd name="connsiteY6" fmla="*/ 0 h 2309854"/>
              <a:gd name="connsiteX0" fmla="*/ 0 w 2600076"/>
              <a:gd name="connsiteY0" fmla="*/ 0 h 2309854"/>
              <a:gd name="connsiteX1" fmla="*/ 0 w 2600076"/>
              <a:gd name="connsiteY1" fmla="*/ 2309854 h 2309854"/>
              <a:gd name="connsiteX2" fmla="*/ 1796995 w 2600076"/>
              <a:gd name="connsiteY2" fmla="*/ 2309854 h 2309854"/>
              <a:gd name="connsiteX3" fmla="*/ 1803081 w 2600076"/>
              <a:gd name="connsiteY3" fmla="*/ 950020 h 2309854"/>
              <a:gd name="connsiteX4" fmla="*/ 2600076 w 2600076"/>
              <a:gd name="connsiteY4" fmla="*/ 941747 h 2309854"/>
              <a:gd name="connsiteX5" fmla="*/ 2596101 w 2600076"/>
              <a:gd name="connsiteY5" fmla="*/ 3976 h 2309854"/>
              <a:gd name="connsiteX6" fmla="*/ 0 w 2600076"/>
              <a:gd name="connsiteY6" fmla="*/ 0 h 2309854"/>
              <a:gd name="connsiteX0" fmla="*/ 0 w 2600076"/>
              <a:gd name="connsiteY0" fmla="*/ 0 h 2309854"/>
              <a:gd name="connsiteX1" fmla="*/ 0 w 2600076"/>
              <a:gd name="connsiteY1" fmla="*/ 2309854 h 2309854"/>
              <a:gd name="connsiteX2" fmla="*/ 1796995 w 2600076"/>
              <a:gd name="connsiteY2" fmla="*/ 2309854 h 2309854"/>
              <a:gd name="connsiteX3" fmla="*/ 1793019 w 2600076"/>
              <a:gd name="connsiteY3" fmla="*/ 950020 h 2309854"/>
              <a:gd name="connsiteX4" fmla="*/ 2600076 w 2600076"/>
              <a:gd name="connsiteY4" fmla="*/ 941747 h 2309854"/>
              <a:gd name="connsiteX5" fmla="*/ 2596101 w 2600076"/>
              <a:gd name="connsiteY5" fmla="*/ 3976 h 2309854"/>
              <a:gd name="connsiteX6" fmla="*/ 0 w 2600076"/>
              <a:gd name="connsiteY6" fmla="*/ 0 h 2309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00076" h="2309854">
                <a:moveTo>
                  <a:pt x="0" y="0"/>
                </a:moveTo>
                <a:lnTo>
                  <a:pt x="0" y="2309854"/>
                </a:lnTo>
                <a:lnTo>
                  <a:pt x="1796995" y="2309854"/>
                </a:lnTo>
                <a:cubicBezTo>
                  <a:pt x="1795670" y="1994452"/>
                  <a:pt x="1794344" y="1265422"/>
                  <a:pt x="1793019" y="950020"/>
                </a:cubicBezTo>
                <a:lnTo>
                  <a:pt x="2600076" y="941747"/>
                </a:lnTo>
                <a:lnTo>
                  <a:pt x="2596101" y="397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50000"/>
            </a:schemeClr>
          </a:solidFill>
          <a:ln w="19050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B050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1105" y="1809777"/>
            <a:ext cx="4343278" cy="4931830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797417" y="415905"/>
            <a:ext cx="598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SAFETY PERFORMANCE MANAGEMENT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3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86082" y="1251691"/>
            <a:ext cx="6827518" cy="461665"/>
          </a:xfrm>
          <a:ln>
            <a:miter lim="800000"/>
            <a:headEnd/>
            <a:tailEnd/>
          </a:ln>
          <a:ex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>
              <a:defRPr/>
            </a:pPr>
            <a:r>
              <a:rPr lang="pt-BR" sz="2400" b="1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Assuntos de SO</a:t>
            </a:r>
          </a:p>
        </p:txBody>
      </p:sp>
      <p:sp>
        <p:nvSpPr>
          <p:cNvPr id="7" name="Espaço Reservado para Conteúdo 1"/>
          <p:cNvSpPr>
            <a:spLocks noGrp="1"/>
          </p:cNvSpPr>
          <p:nvPr/>
        </p:nvSpPr>
        <p:spPr bwMode="auto">
          <a:xfrm>
            <a:off x="360744" y="1721927"/>
            <a:ext cx="8424000" cy="50141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0" rIns="360000" bIns="0" numCol="1" anchor="ctr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Análise dos dados de modo a identificar os assuntos e estabelecer aqueles significativos. Como assuntos tronco, sugere-se: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Fatalidades e feridos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Aeronaves perdidas ou danificadas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Perda de reputação</a:t>
            </a:r>
          </a:p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  <a:sym typeface="Symbol" panose="05050102010706020507" pitchFamily="18" charset="2"/>
              </a:rPr>
              <a:t>Tipos de assuntos que devem estar nas preocupações primárias:</a:t>
            </a:r>
            <a:endParaRPr lang="pt-BR" sz="2000" kern="0" dirty="0">
              <a:solidFill>
                <a:srgbClr val="002060"/>
              </a:solidFill>
            </a:endParaRPr>
          </a:p>
          <a:p>
            <a:pPr marL="447675" lvl="4" indent="-265113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Operações com alto risco (probabilidade/severidade)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Operações com nível de risco em ascensão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Preocupações sistêmicas</a:t>
            </a:r>
          </a:p>
          <a:p>
            <a:pPr marL="447675" lvl="4" indent="-265113" algn="just" defTabSz="715945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Preocupações emergentes</a:t>
            </a:r>
          </a:p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endParaRPr lang="pt-BR" sz="2000" u="sng" kern="0" dirty="0">
              <a:solidFill>
                <a:srgbClr val="002060"/>
              </a:solidFill>
            </a:endParaRPr>
          </a:p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pt-BR" sz="2000" u="sng" kern="0" dirty="0">
                <a:solidFill>
                  <a:srgbClr val="002060"/>
                </a:solidFill>
              </a:rPr>
              <a:t>O Estado deve focar nas prioridades potenciais para a melhoria eficaz do desempenho da SO do sistema</a:t>
            </a:r>
            <a:r>
              <a:rPr lang="pt-BR" sz="2000" kern="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797417" y="415905"/>
            <a:ext cx="598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SAFETY PERFORMANCE MANAGEMENT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80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86082" y="1251691"/>
            <a:ext cx="4216398" cy="461665"/>
          </a:xfrm>
          <a:ln>
            <a:miter lim="800000"/>
            <a:headEnd/>
            <a:tailEnd/>
          </a:ln>
          <a:ex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>
              <a:defRPr/>
            </a:pPr>
            <a:r>
              <a:rPr lang="pt-BR" sz="2400" b="1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Global Safety Priorities</a:t>
            </a:r>
          </a:p>
        </p:txBody>
      </p:sp>
      <p:sp>
        <p:nvSpPr>
          <p:cNvPr id="6" name="Espaço Reservado para Conteúdo 1"/>
          <p:cNvSpPr>
            <a:spLocks noGrp="1"/>
          </p:cNvSpPr>
          <p:nvPr/>
        </p:nvSpPr>
        <p:spPr bwMode="auto">
          <a:xfrm>
            <a:off x="360744" y="1721927"/>
            <a:ext cx="8424000" cy="3723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0" rIns="360000" bIns="0" numCol="1" anchor="ctr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ICAO identificou 3 categorias de acidentes de alto risco</a:t>
            </a:r>
          </a:p>
          <a:p>
            <a:pPr marL="355600" lvl="4" indent="-355600" algn="just" defTabSz="715945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+mj-lt"/>
              <a:buAutoNum type="alphaLcParenR"/>
              <a:defRPr/>
            </a:pPr>
            <a:r>
              <a:rPr lang="pt-BR" sz="2000" b="1" kern="0" dirty="0">
                <a:solidFill>
                  <a:srgbClr val="002060"/>
                </a:solidFill>
              </a:rPr>
              <a:t>Eventos de Runway safety </a:t>
            </a:r>
            <a:r>
              <a:rPr lang="pt-BR" sz="2000" kern="0" dirty="0">
                <a:solidFill>
                  <a:srgbClr val="002060"/>
                </a:solidFill>
              </a:rPr>
              <a:t>– Contato anormal com pista, Bird strike, colisão em solo, Runway Excursion, Runway Incursion, perda de controle direcional, colisão com obstáculos e Undershoot / </a:t>
            </a:r>
            <a:r>
              <a:rPr lang="pt-BR" sz="2000" kern="0" dirty="0" err="1">
                <a:solidFill>
                  <a:srgbClr val="002060"/>
                </a:solidFill>
              </a:rPr>
              <a:t>Overrun</a:t>
            </a:r>
            <a:r>
              <a:rPr lang="pt-BR" sz="2000" kern="0" dirty="0">
                <a:solidFill>
                  <a:srgbClr val="002060"/>
                </a:solidFill>
              </a:rPr>
              <a:t>.</a:t>
            </a:r>
          </a:p>
          <a:p>
            <a:pPr marL="355600" lvl="4" indent="-355600" algn="just" defTabSz="715945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+mj-lt"/>
              <a:buAutoNum type="alphaLcParenR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CFIT – Controlled Flight Into Terrain</a:t>
            </a:r>
          </a:p>
          <a:p>
            <a:pPr marL="355600" lvl="4" indent="-355600" algn="just" defTabSz="715945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+mj-lt"/>
              <a:buAutoNum type="alphaLcParenR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LOC-I – Loss of Control in Flight</a:t>
            </a:r>
          </a:p>
          <a:p>
            <a:pPr marL="0" lvl="4" indent="0" algn="just" defTabSz="715945">
              <a:spcBef>
                <a:spcPts val="12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América do Sul (SAM) – Eventos de Runway safety e acidentes LOC-I foram responsáveis por 55,42% de todas as fatalidades.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ADAD48-4FE1-4952-8203-2D18687B30F9}"/>
              </a:ext>
            </a:extLst>
          </p:cNvPr>
          <p:cNvSpPr txBox="1"/>
          <p:nvPr/>
        </p:nvSpPr>
        <p:spPr>
          <a:xfrm>
            <a:off x="2797417" y="415905"/>
            <a:ext cx="598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SAFETY PERFORMANCE MANAGEMENT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97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9441" y="415905"/>
            <a:ext cx="564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002060"/>
                </a:solidFill>
                <a:effectLst>
                  <a:outerShdw blurRad="50800" dist="114300" dir="4800000" sx="102000" sy="102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j-ea"/>
                <a:cs typeface="Helvetica" pitchFamily="34" charset="0"/>
              </a:rPr>
              <a:t>PROPOSTA DE TRABALHO</a:t>
            </a:r>
            <a:endParaRPr lang="pt-BR" sz="2000" b="1" dirty="0">
              <a:solidFill>
                <a:srgbClr val="002060"/>
              </a:solidFill>
              <a:effectLst>
                <a:outerShdw blurRad="50800" dist="114300" dir="4800000" sx="102000" sy="102000" algn="tl" rotWithShape="0">
                  <a:prstClr val="black">
                    <a:alpha val="40000"/>
                  </a:prstClr>
                </a:outerShdw>
              </a:effectLst>
              <a:latin typeface="+mn-lt"/>
              <a:cs typeface="Calibri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62"/>
          <a:stretch/>
        </p:blipFill>
        <p:spPr>
          <a:xfrm>
            <a:off x="219203" y="265040"/>
            <a:ext cx="2300477" cy="828000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86082" y="1251691"/>
            <a:ext cx="8239758" cy="461665"/>
          </a:xfrm>
          <a:ln>
            <a:miter lim="800000"/>
            <a:headEnd/>
            <a:tailEnd/>
          </a:ln>
          <a:extLst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>
              <a:defRPr/>
            </a:pPr>
            <a:r>
              <a:rPr lang="pt-BR" sz="2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PSOE-ANAC (PROJ 6) E GRUPOS DO BAST</a:t>
            </a:r>
          </a:p>
        </p:txBody>
      </p:sp>
      <p:sp>
        <p:nvSpPr>
          <p:cNvPr id="7" name="Espaço Reservado para Conteúdo 1"/>
          <p:cNvSpPr>
            <a:spLocks noGrp="1"/>
          </p:cNvSpPr>
          <p:nvPr/>
        </p:nvSpPr>
        <p:spPr bwMode="auto">
          <a:xfrm>
            <a:off x="360744" y="1721926"/>
            <a:ext cx="8424000" cy="49227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360000" tIns="108000" rIns="360000" bIns="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sz="19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105766"/>
              </a:buClr>
              <a:buFont typeface="Wingdings 2" pitchFamily="18" charset="2"/>
              <a:buChar char=""/>
              <a:defRPr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b="1" kern="0" dirty="0">
                <a:solidFill>
                  <a:srgbClr val="002060"/>
                </a:solidFill>
              </a:rPr>
              <a:t>Projeto 6</a:t>
            </a:r>
            <a:r>
              <a:rPr lang="pt-BR" sz="2000" kern="0" dirty="0">
                <a:solidFill>
                  <a:srgbClr val="002060"/>
                </a:solidFill>
              </a:rPr>
              <a:t> – Força Tarefa a fim de consolidar os trabalhos desenvolvidos em cada grupo</a:t>
            </a:r>
          </a:p>
          <a:p>
            <a:pPr marL="447675" lvl="4" indent="0" algn="just" defTabSz="715945"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Formação de um grupo colaborativo (Indústria e ANAC)</a:t>
            </a:r>
          </a:p>
          <a:p>
            <a:pPr marL="447675" lvl="4" indent="0" algn="just" defTabSz="715945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kern="0" dirty="0">
                <a:solidFill>
                  <a:srgbClr val="002060"/>
                </a:solidFill>
              </a:rPr>
              <a:t>A proposta é que o </a:t>
            </a:r>
            <a:r>
              <a:rPr lang="pt-BR" sz="2000" u="sng" kern="0" dirty="0">
                <a:solidFill>
                  <a:srgbClr val="002060"/>
                </a:solidFill>
              </a:rPr>
              <a:t>esforço aconteça </a:t>
            </a:r>
            <a:r>
              <a:rPr lang="pt-BR" sz="2000" b="1" u="sng" kern="0" dirty="0">
                <a:solidFill>
                  <a:srgbClr val="002060"/>
                </a:solidFill>
              </a:rPr>
              <a:t>entre julho/2018 e abril/2019</a:t>
            </a:r>
            <a:endParaRPr lang="pt-BR" sz="2000" kern="0" dirty="0">
              <a:solidFill>
                <a:srgbClr val="002060"/>
              </a:solidFill>
            </a:endParaRPr>
          </a:p>
          <a:p>
            <a:pPr marL="447675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endParaRPr lang="pt-BR" sz="2000" kern="0" dirty="0">
              <a:solidFill>
                <a:srgbClr val="002060"/>
              </a:solidFill>
            </a:endParaRPr>
          </a:p>
          <a:p>
            <a:pPr marL="0" lvl="4" indent="0" algn="just" defTabSz="715945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  <a:defRPr/>
            </a:pPr>
            <a:r>
              <a:rPr lang="pt-BR" sz="2000" u="sng" kern="0" dirty="0">
                <a:solidFill>
                  <a:srgbClr val="002060"/>
                </a:solidFill>
              </a:rPr>
              <a:t>Etapas</a:t>
            </a:r>
            <a:endParaRPr lang="pt-BR" sz="2000" kern="0" dirty="0">
              <a:solidFill>
                <a:srgbClr val="002060"/>
              </a:solidFill>
            </a:endParaRPr>
          </a:p>
          <a:p>
            <a:pPr marL="790575" lvl="4" indent="-342900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Discussão sobre os assuntos de preocupação de SO</a:t>
            </a:r>
          </a:p>
          <a:p>
            <a:pPr marL="790575" lvl="4" indent="-342900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Correlação dos assuntos com os dados existentes</a:t>
            </a:r>
          </a:p>
          <a:p>
            <a:pPr marL="790575" lvl="4" indent="-342900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Avaliação da tolerabilidade de cada assunto quanto aos riscos</a:t>
            </a:r>
          </a:p>
          <a:p>
            <a:pPr marL="790575" lvl="4" indent="-342900" algn="just" defTabSz="715945"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pt-BR" sz="2000" kern="0" dirty="0">
                <a:solidFill>
                  <a:srgbClr val="002060"/>
                </a:solidFill>
              </a:rPr>
              <a:t>Definição dos principais assuntos de preocupação de SO da Aviação brasileira</a:t>
            </a:r>
          </a:p>
        </p:txBody>
      </p:sp>
    </p:spTree>
    <p:extLst>
      <p:ext uri="{BB962C8B-B14F-4D97-AF65-F5344CB8AC3E}">
        <p14:creationId xmlns:p14="http://schemas.microsoft.com/office/powerpoint/2010/main" val="3144354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0"/>
            <a:ext cx="91313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E735827-736E-4329-B1FD-251725782231}"/>
              </a:ext>
            </a:extLst>
          </p:cNvPr>
          <p:cNvSpPr txBox="1"/>
          <p:nvPr/>
        </p:nvSpPr>
        <p:spPr>
          <a:xfrm>
            <a:off x="1463767" y="4543476"/>
            <a:ext cx="6226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Muito Obrigado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E267A4B-5564-4559-B2C4-F4FC4F87F86D}"/>
              </a:ext>
            </a:extLst>
          </p:cNvPr>
          <p:cNvSpPr txBox="1"/>
          <p:nvPr/>
        </p:nvSpPr>
        <p:spPr>
          <a:xfrm>
            <a:off x="4359376" y="5688650"/>
            <a:ext cx="62266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Rafael Rocha</a:t>
            </a:r>
          </a:p>
          <a:p>
            <a:pPr algn="ctr"/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+mn-lt"/>
                <a:hlinkClick r:id="rId3"/>
              </a:rPr>
              <a:t>rafael.rocha@anac.gov.br</a:t>
            </a:r>
            <a:endParaRPr lang="pt-BR" sz="14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pt-BR" sz="14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61 3314-4756</a:t>
            </a:r>
          </a:p>
        </p:txBody>
      </p:sp>
    </p:spTree>
    <p:extLst>
      <p:ext uri="{BB962C8B-B14F-4D97-AF65-F5344CB8AC3E}">
        <p14:creationId xmlns:p14="http://schemas.microsoft.com/office/powerpoint/2010/main" val="879603788"/>
      </p:ext>
    </p:extLst>
  </p:cSld>
  <p:clrMapOvr>
    <a:masterClrMapping/>
  </p:clrMapOvr>
</p:sld>
</file>

<file path=ppt/theme/theme1.xml><?xml version="1.0" encoding="utf-8"?>
<a:theme xmlns:a="http://schemas.openxmlformats.org/drawingml/2006/main" name="anac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4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5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6_anac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_dlc_DocId xmlns="9c74c564-014a-46b7-abbc-8866c633f207">4ZQKSQV5M6MN-2043567395-38</_dlc_DocId>
    <_dlc_DocIdUrl xmlns="9c74c564-014a-46b7-abbc-8866c633f207">
      <Url>http://spfrj1203:8180/PWA/PSOE - Projeto 6 - Metas e Objetivos PSSO/_layouts/15/DocIdRedir.aspx?ID=4ZQKSQV5M6MN-2043567395-38</Url>
      <Description>4ZQKSQV5M6MN-2043567395-38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D4E1C0A4C3C746BBED35C0AFF8E449" ma:contentTypeVersion="0" ma:contentTypeDescription="Crie um novo documento." ma:contentTypeScope="" ma:versionID="9cb0e6476afc8f91908430114d2d14b7">
  <xsd:schema xmlns:xsd="http://www.w3.org/2001/XMLSchema" xmlns:xs="http://www.w3.org/2001/XMLSchema" xmlns:p="http://schemas.microsoft.com/office/2006/metadata/properties" xmlns:ns2="9c74c564-014a-46b7-abbc-8866c633f207" targetNamespace="http://schemas.microsoft.com/office/2006/metadata/properties" ma:root="true" ma:fieldsID="424dede2b535f569d2a4ff5373181827" ns2:_="">
    <xsd:import namespace="9c74c564-014a-46b7-abbc-8866c633f20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4c564-014a-46b7-abbc-8866c633f20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9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A86EC0-23D2-4FB2-A0F6-B6E15E286F2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116A3B9-A8DC-419E-B434-9B58E00212E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c74c564-014a-46b7-abbc-8866c633f207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3862B02-E611-4976-A92E-8643FAFF3CF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A6B6020-44A2-4237-A6A5-D89D5131EE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4c564-014a-46b7-abbc-8866c633f2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anac2.thmx</Template>
  <TotalTime>27375</TotalTime>
  <Words>500</Words>
  <Application>Microsoft Office PowerPoint</Application>
  <PresentationFormat>Apresentação na tela (4:3)</PresentationFormat>
  <Paragraphs>66</Paragraphs>
  <Slides>8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8</vt:i4>
      </vt:variant>
      <vt:variant>
        <vt:lpstr>Títulos de slides</vt:lpstr>
      </vt:variant>
      <vt:variant>
        <vt:i4>8</vt:i4>
      </vt:variant>
    </vt:vector>
  </HeadingPairs>
  <TitlesOfParts>
    <vt:vector size="23" baseType="lpstr">
      <vt:lpstr>Arial</vt:lpstr>
      <vt:lpstr>Calibri</vt:lpstr>
      <vt:lpstr>Helvetica</vt:lpstr>
      <vt:lpstr>Symbol</vt:lpstr>
      <vt:lpstr>Times</vt:lpstr>
      <vt:lpstr>Wingdings</vt:lpstr>
      <vt:lpstr>Wingdings 2</vt:lpstr>
      <vt:lpstr>anac2</vt:lpstr>
      <vt:lpstr>anac1</vt:lpstr>
      <vt:lpstr>1_anac1</vt:lpstr>
      <vt:lpstr>2_anac1</vt:lpstr>
      <vt:lpstr>3_anac1</vt:lpstr>
      <vt:lpstr>4_anac1</vt:lpstr>
      <vt:lpstr>5_anac1</vt:lpstr>
      <vt:lpstr>6_anac1</vt:lpstr>
      <vt:lpstr>Apresentação do PowerPoint</vt:lpstr>
      <vt:lpstr>Apresentação do PowerPoint</vt:lpstr>
      <vt:lpstr>PRINCIPAL ENTREGA DO PROJETO 6 – PROGRAMA PSOE-ANAC</vt:lpstr>
      <vt:lpstr>SPM Framework</vt:lpstr>
      <vt:lpstr>Assuntos de SO</vt:lpstr>
      <vt:lpstr>Global Safety Priorities</vt:lpstr>
      <vt:lpstr>PSOE-ANAC (PROJ 6) E GRUPOS DO BAST</vt:lpstr>
      <vt:lpstr>Apresentação do PowerPoint</vt:lpstr>
    </vt:vector>
  </TitlesOfParts>
  <Company>Escola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Isabela Brumana</dc:creator>
  <cp:lastModifiedBy>Eider Duarte Cursino</cp:lastModifiedBy>
  <cp:revision>765</cp:revision>
  <cp:lastPrinted>2017-08-02T02:32:30Z</cp:lastPrinted>
  <dcterms:created xsi:type="dcterms:W3CDTF">2011-03-17T17:31:18Z</dcterms:created>
  <dcterms:modified xsi:type="dcterms:W3CDTF">2018-09-19T18:42:34Z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0x01010099D4E1C0A4C3C746BBED35C0AFF8E449</vt:lpwstr>
  </property>
  <property fmtid="{D5CDD505-2E9C-101B-9397-08002B2CF9AE}" pid="3" name="_dlc_DocIdItemGuid">
    <vt:lpwstr>2cd40d3a-e8fb-48ad-9388-300d4cd3f678</vt:lpwstr>
  </property>
</Properties>
</file>