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2" r:id="rId3"/>
    <p:sldId id="263" r:id="rId4"/>
    <p:sldId id="272" r:id="rId5"/>
    <p:sldId id="264" r:id="rId6"/>
    <p:sldId id="269" r:id="rId7"/>
    <p:sldId id="266" r:id="rId8"/>
    <p:sldId id="270" r:id="rId9"/>
    <p:sldId id="271" r:id="rId10"/>
    <p:sldId id="268" r:id="rId11"/>
    <p:sldId id="267" r:id="rId12"/>
    <p:sldId id="258" r:id="rId1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8A496-933A-4381-B096-424D76E8D88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41FB1-D1A7-49D1-AD9C-76A5D2526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96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7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2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2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0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93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73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12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97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5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6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50253"/>
            <a:ext cx="7886700" cy="76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79865"/>
            <a:ext cx="7886700" cy="399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C79D-283B-44E1-B2C0-5F5895759841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18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e.baist@anac.gov.b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.baist@anac.gov.b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2411" t="23420" r="52445" b="24623"/>
          <a:stretch/>
        </p:blipFill>
        <p:spPr>
          <a:xfrm>
            <a:off x="2888674" y="510044"/>
            <a:ext cx="4105133" cy="17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37754" y="18415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Próximos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passos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2288" cy="436562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</a:rPr>
              <a:t>Próximos passos: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Finalizar o entendimento do modelo adotado para implementação do RCR (ANAC e DECEA)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Apresentação aos membros do GT-RE para avaliação</a:t>
            </a: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</a:rPr>
              <a:t>Ajustes formais e publicação do(s) documento(s) pela ANAC e DECEA;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Tratativas para realização do projeto piloto (</a:t>
            </a:r>
            <a:r>
              <a:rPr lang="pt-BR" altLang="pt-BR" i="1" dirty="0" err="1" smtClean="0">
                <a:solidFill>
                  <a:schemeClr val="accent1">
                    <a:lumMod val="50000"/>
                  </a:schemeClr>
                </a:solidFill>
              </a:rPr>
              <a:t>Jobcard</a:t>
            </a:r>
            <a:r>
              <a:rPr lang="pt-BR" altLang="pt-BR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2).</a:t>
            </a:r>
          </a:p>
          <a:p>
            <a:pPr lvl="1">
              <a:lnSpc>
                <a:spcPct val="150000"/>
              </a:lnSpc>
              <a:defRPr/>
            </a:pPr>
            <a:endParaRPr lang="pt-BR" altLang="pt-B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317674" y="5549635"/>
            <a:ext cx="2680853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 do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Subgrupo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28650" y="2179865"/>
            <a:ext cx="8251190" cy="399709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36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re.baist@anac.gov.br</a:t>
            </a:r>
            <a:endParaRPr lang="pt-BR" altLang="pt-BR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pt-BR" altLang="pt-BR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pt-BR" altLang="pt-BR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2411" t="23420" r="52445" b="24623"/>
          <a:stretch/>
        </p:blipFill>
        <p:spPr>
          <a:xfrm>
            <a:off x="6317674" y="5549635"/>
            <a:ext cx="2680853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62480" y="1432560"/>
            <a:ext cx="501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Obrigado!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14500" y="4636715"/>
            <a:ext cx="5756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200" dirty="0" smtClean="0">
                <a:solidFill>
                  <a:schemeClr val="bg1"/>
                </a:solidFill>
                <a:hlinkClick r:id="rId3"/>
              </a:rPr>
              <a:t>re.baist@anac.gov.br</a:t>
            </a:r>
            <a:endParaRPr lang="pt-BR" alt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000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Subgrupo para prevenção de </a:t>
            </a:r>
            <a:r>
              <a:rPr lang="pt-BR" altLang="pt-BR" sz="3000" i="1" dirty="0" err="1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Runway</a:t>
            </a:r>
            <a:r>
              <a:rPr lang="pt-BR" altLang="pt-BR" sz="30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t-BR" altLang="pt-BR" sz="3000" i="1" dirty="0" err="1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Excursion</a:t>
            </a:r>
            <a:r>
              <a:rPr lang="pt-BR" altLang="pt-BR" sz="3000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do BAIST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318" y="3886200"/>
            <a:ext cx="6993081" cy="374073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Reunião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BAIST - 27/09/2018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317674" y="5549635"/>
            <a:ext cx="2680853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65018" y="156875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Roteiro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28650" y="1989115"/>
            <a:ext cx="7886700" cy="39970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Membros do GT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Atividades desenvolvidas e cronograma de atividades para o </a:t>
            </a:r>
            <a:r>
              <a:rPr lang="pt-BR" altLang="pt-BR" dirty="0" err="1" smtClean="0">
                <a:solidFill>
                  <a:schemeClr val="accent1">
                    <a:lumMod val="50000"/>
                  </a:schemeClr>
                </a:solidFill>
              </a:rPr>
              <a:t>Jobcard</a:t>
            </a: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 1</a:t>
            </a: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</a:rPr>
              <a:t>Próximos passos.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317674" y="5549635"/>
            <a:ext cx="2680853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5411" y="1267692"/>
            <a:ext cx="4187536" cy="43656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 sz="1600" dirty="0" smtClean="0">
                <a:solidFill>
                  <a:schemeClr val="accent1">
                    <a:lumMod val="50000"/>
                  </a:schemeClr>
                </a:solidFill>
              </a:rPr>
              <a:t>Membros do GT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pt-BR" alt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pt-BR" altLang="pt-BR" sz="1400" b="1" dirty="0" smtClean="0">
                <a:solidFill>
                  <a:schemeClr val="accent1">
                    <a:lumMod val="50000"/>
                  </a:schemeClr>
                </a:solidFill>
              </a:rPr>
              <a:t>ANAC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pt-BR" altLang="pt-BR" sz="1400" b="1" dirty="0" smtClean="0">
                <a:solidFill>
                  <a:schemeClr val="accent1">
                    <a:lumMod val="50000"/>
                  </a:schemeClr>
                </a:solidFill>
              </a:rPr>
              <a:t>INFRAERO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Moacir Filho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Letícia </a:t>
            </a: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Andriani</a:t>
            </a:r>
            <a:endParaRPr lang="pt-BR" alt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pt-BR" altLang="pt-BR" sz="1400" b="1" dirty="0" smtClean="0">
                <a:solidFill>
                  <a:schemeClr val="accent1">
                    <a:lumMod val="50000"/>
                  </a:schemeClr>
                </a:solidFill>
              </a:rPr>
              <a:t>GRUAIRPORT</a:t>
            </a:r>
          </a:p>
          <a:p>
            <a:pPr lvl="1">
              <a:lnSpc>
                <a:spcPct val="150000"/>
              </a:lnSpc>
              <a:defRPr/>
            </a:pP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Fernando Mathias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pt-BR" altLang="pt-BR" sz="1400" b="1" dirty="0" smtClean="0">
                <a:solidFill>
                  <a:schemeClr val="accent1">
                    <a:lumMod val="50000"/>
                  </a:schemeClr>
                </a:solidFill>
              </a:rPr>
              <a:t>RIOGALEÃO</a:t>
            </a:r>
            <a:endParaRPr lang="pt-BR" altLang="pt-B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Felipe Cavalcanti</a:t>
            </a:r>
            <a:endParaRPr lang="pt-BR" alt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pt-BR" altLang="pt-BR" sz="1400" b="1" dirty="0" smtClean="0">
                <a:solidFill>
                  <a:schemeClr val="accent1">
                    <a:lumMod val="50000"/>
                  </a:schemeClr>
                </a:solidFill>
              </a:rPr>
              <a:t>BHAIRPORT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Rita de Cassia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</a:rPr>
              <a:t>Maielo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Siqueira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endParaRPr lang="pt-BR" alt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defRPr/>
            </a:pPr>
            <a:endParaRPr lang="pt-BR" alt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29096" y="1932709"/>
            <a:ext cx="4842167" cy="3617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BR" altLang="pt-BR" sz="1400" b="1" dirty="0" smtClean="0">
                <a:solidFill>
                  <a:schemeClr val="accent1">
                    <a:lumMod val="50000"/>
                  </a:schemeClr>
                </a:solidFill>
              </a:rPr>
              <a:t>DECEA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Ofício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nº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190/2018/SIA-ANAC - SDOP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Ofício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nº 191/2018/SIA-ANAC - ASEGCEA</a:t>
            </a:r>
            <a:endParaRPr lang="pt-BR" alt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lnSpc>
                <a:spcPct val="150000"/>
              </a:lnSpc>
              <a:buNone/>
              <a:defRPr/>
            </a:pPr>
            <a:r>
              <a:rPr lang="pt-BR" altLang="pt-BR" sz="1400" b="1" dirty="0" smtClean="0">
                <a:solidFill>
                  <a:schemeClr val="accent1">
                    <a:lumMod val="50000"/>
                  </a:schemeClr>
                </a:solidFill>
              </a:rPr>
              <a:t>Servidores do DECEA presentes na última reunião</a:t>
            </a:r>
          </a:p>
          <a:p>
            <a:pPr lvl="2">
              <a:lnSpc>
                <a:spcPct val="150000"/>
              </a:lnSpc>
              <a:defRPr/>
            </a:pP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Maj. Serafim</a:t>
            </a:r>
          </a:p>
          <a:p>
            <a:pPr lvl="2">
              <a:lnSpc>
                <a:spcPct val="150000"/>
              </a:lnSpc>
              <a:defRPr/>
            </a:pP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Cap. Cristian</a:t>
            </a:r>
          </a:p>
          <a:p>
            <a:pPr lvl="2">
              <a:lnSpc>
                <a:spcPct val="150000"/>
              </a:lnSpc>
              <a:defRPr/>
            </a:pP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Cap. Adelson</a:t>
            </a:r>
          </a:p>
          <a:p>
            <a:pPr lvl="2">
              <a:lnSpc>
                <a:spcPct val="150000"/>
              </a:lnSpc>
              <a:defRPr/>
            </a:pP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Cap. Souza</a:t>
            </a:r>
          </a:p>
          <a:p>
            <a:pPr lvl="2">
              <a:lnSpc>
                <a:spcPct val="150000"/>
              </a:lnSpc>
              <a:defRPr/>
            </a:pP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2º </a:t>
            </a:r>
            <a:r>
              <a:rPr lang="pt-BR" altLang="pt-BR" sz="1400" dirty="0" err="1" smtClean="0">
                <a:solidFill>
                  <a:schemeClr val="accent1">
                    <a:lumMod val="50000"/>
                  </a:schemeClr>
                </a:solidFill>
              </a:rPr>
              <a:t>Ten</a:t>
            </a:r>
            <a:r>
              <a:rPr lang="pt-BR" altLang="pt-BR" sz="1400" dirty="0" smtClean="0">
                <a:solidFill>
                  <a:schemeClr val="accent1">
                    <a:lumMod val="50000"/>
                  </a:schemeClr>
                </a:solidFill>
              </a:rPr>
              <a:t> Leonardo</a:t>
            </a:r>
          </a:p>
        </p:txBody>
      </p:sp>
    </p:spTree>
    <p:extLst>
      <p:ext uri="{BB962C8B-B14F-4D97-AF65-F5344CB8AC3E}">
        <p14:creationId xmlns:p14="http://schemas.microsoft.com/office/powerpoint/2010/main" val="428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98269"/>
              </p:ext>
            </p:extLst>
          </p:nvPr>
        </p:nvGraphicFramePr>
        <p:xfrm>
          <a:off x="537730" y="1836702"/>
          <a:ext cx="8068540" cy="3300568"/>
        </p:xfrm>
        <a:graphic>
          <a:graphicData uri="http://schemas.openxmlformats.org/drawingml/2006/table">
            <a:tbl>
              <a:tblPr/>
              <a:tblGrid>
                <a:gridCol w="1378204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</a:tblGrid>
              <a:tr h="152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8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PROPOSTA DE CONSTITUIÇÃO DE SUBGRUPO DO BAIST</a:t>
                      </a:r>
                    </a:p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15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15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53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Tema 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Procedimentos para avaliação das condições do pavimento </a:t>
                      </a:r>
                    </a:p>
                  </a:txBody>
                  <a:tcPr marL="78402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530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Responsável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Marco Antonio Lopes Porto</a:t>
                      </a:r>
                    </a:p>
                  </a:txBody>
                  <a:tcPr marL="78402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608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Problema(s)/Tema(s) endereçado(s)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Apesar 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no Brasil não estarem presentes problemas com pistas escorregadias relacionados à neve, existem questões importantes ligadas à qualidade dos pavimentos e pluviometria que trazem risco às operações, sendo necessária a adoção de medidas para se afastar ou reduzir o risco de eventos de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Runway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Excursion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 Neste sentido, em alinhamento GT-RE do BCAST e considerando o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Enhancement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Aviation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r>
                        <a:rPr lang="pt-BR" sz="12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Team 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(CAST), o GT-RE do BAIST vai tratar dos SE 215, 220 e 221, inicialmente por meio da internalização do DOC 9981 (PANS) e produção dos Acordos Operacionais e outras atividades necessárias para operacionalização de um mecanismo efetivo para o reporte de condições de pavimento (RCC) e avaliação da </a:t>
                      </a: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performance 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frenagem das aeronaves (RBA) nas pistas.</a:t>
                      </a:r>
                      <a:b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837219" y="1973550"/>
            <a:ext cx="1523813" cy="6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67772"/>
              </p:ext>
            </p:extLst>
          </p:nvPr>
        </p:nvGraphicFramePr>
        <p:xfrm>
          <a:off x="619808" y="2638571"/>
          <a:ext cx="7886698" cy="1916506"/>
        </p:xfrm>
        <a:graphic>
          <a:graphicData uri="http://schemas.openxmlformats.org/drawingml/2006/table">
            <a:tbl>
              <a:tblPr/>
              <a:tblGrid>
                <a:gridCol w="1196362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</a:tblGrid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Validação da Proposta - Reunião de 13/07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455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Escopo </a:t>
                      </a:r>
                      <a:br>
                        <a:rPr lang="pt-BR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(Descrição do Tema)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Harmonização da metodologia adequada para o reporte de condições de pavimento (RCC) e avaliação da performance de frenagem das aeronaves (RBA) nas pistas.</a:t>
                      </a:r>
                      <a:endParaRPr lang="pt-BR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228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Escopo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Marco Antonio Lopes Porto</a:t>
                      </a: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8455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Indicadores de Resultado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228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Entregas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Documento que consolide de forma harmonizada pelo BAIST o mecanismo para avaliação e reporte das condições de pista</a:t>
                      </a: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837219" y="2711308"/>
            <a:ext cx="1523813" cy="6669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Card 1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Card 1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871726"/>
              </p:ext>
            </p:extLst>
          </p:nvPr>
        </p:nvGraphicFramePr>
        <p:xfrm>
          <a:off x="457200" y="1751071"/>
          <a:ext cx="8312724" cy="4819820"/>
        </p:xfrm>
        <a:graphic>
          <a:graphicData uri="http://schemas.openxmlformats.org/drawingml/2006/table">
            <a:tbl>
              <a:tblPr/>
              <a:tblGrid>
                <a:gridCol w="379048"/>
                <a:gridCol w="1375939"/>
                <a:gridCol w="4188691"/>
                <a:gridCol w="945494"/>
                <a:gridCol w="239029"/>
                <a:gridCol w="1184523"/>
              </a:tblGrid>
              <a:tr h="319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Equipe do Subgrupo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Coordenador</a:t>
                      </a:r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 Marco Porto - ANAC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Demais </a:t>
                      </a:r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Integrantes (Sugestão):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DECEA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INFRAERO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ABEAR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EMBRAER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...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 Início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23/07/2018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 Término </a:t>
                      </a:r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Planejada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Observações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89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Cronograma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Realização de reunião entre DECEA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e ANAC para discussão do Modelo para internalização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03/09 a 05/09</a:t>
                      </a:r>
                      <a:endParaRPr lang="pt-BR" sz="1200" b="0" i="0" u="none" strike="noStrik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Realizada</a:t>
                      </a:r>
                      <a:endParaRPr lang="pt-BR" sz="1200" b="0" i="0" u="none" strike="noStrik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Reunião entre ANAC e DECEA para discussão da minuta do Modelo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14/09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Cancelada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Reunião entre 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ANAC e DECEA </a:t>
                      </a: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para consolidação da minuta para encaminhamento ao BAIST (14/09) e (25/09)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25/09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Cancelada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Encaminhamento do documento ao </a:t>
                      </a: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Subgrupo </a:t>
                      </a:r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para avaliação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Discussões finais e disponibilização do documento a todos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Reavaliação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e ajustes após o projeto piloto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05244" y="1033462"/>
            <a:ext cx="873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Atividades desenvolvidas </a:t>
            </a: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</a:rPr>
              <a:t>e cronograma de atividades</a:t>
            </a:r>
            <a:endParaRPr lang="pt-BR" alt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29308"/>
              </p:ext>
            </p:extLst>
          </p:nvPr>
        </p:nvGraphicFramePr>
        <p:xfrm>
          <a:off x="619808" y="2638571"/>
          <a:ext cx="7886698" cy="1916506"/>
        </p:xfrm>
        <a:graphic>
          <a:graphicData uri="http://schemas.openxmlformats.org/drawingml/2006/table">
            <a:tbl>
              <a:tblPr/>
              <a:tblGrid>
                <a:gridCol w="1196362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  <a:gridCol w="557528"/>
              </a:tblGrid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Validação da Proposta - Reunião de 13/07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11" marR="8711" marT="87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455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Escopo </a:t>
                      </a:r>
                      <a:b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(Descrição do Tema)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Realização de projeto piloto em SBCT para validação da metodologia acordada por</a:t>
                      </a:r>
                      <a:r>
                        <a:rPr lang="pt-BR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meio do </a:t>
                      </a:r>
                      <a:r>
                        <a:rPr lang="pt-BR" sz="1000" b="0" i="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Job</a:t>
                      </a:r>
                      <a:r>
                        <a:rPr lang="pt-BR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0" i="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Card</a:t>
                      </a:r>
                      <a:r>
                        <a:rPr lang="pt-BR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228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Escopo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8455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Indicadores de Resultado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228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Entregas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Avaliação da metodologia para avaliação</a:t>
                      </a:r>
                      <a:r>
                        <a:rPr lang="pt-BR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das condições dos pavimentos definida no </a:t>
                      </a:r>
                      <a:r>
                        <a:rPr lang="pt-BR" sz="1000" b="0" i="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Job</a:t>
                      </a:r>
                      <a:r>
                        <a:rPr lang="pt-BR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0" i="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Card</a:t>
                      </a:r>
                      <a:r>
                        <a:rPr lang="pt-BR" sz="10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02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411" t="23420" r="52445" b="24623"/>
          <a:stretch/>
        </p:blipFill>
        <p:spPr>
          <a:xfrm>
            <a:off x="6837219" y="2711308"/>
            <a:ext cx="1523813" cy="6669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Card 2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pt-BR" sz="1800">
                <a:solidFill>
                  <a:schemeClr val="bg1"/>
                </a:solidFill>
              </a:rPr>
              <a:t>SIA/GCOP – Equipe SGSO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9751"/>
              </p:ext>
            </p:extLst>
          </p:nvPr>
        </p:nvGraphicFramePr>
        <p:xfrm>
          <a:off x="457200" y="1376998"/>
          <a:ext cx="8229600" cy="5139606"/>
        </p:xfrm>
        <a:graphic>
          <a:graphicData uri="http://schemas.openxmlformats.org/drawingml/2006/table">
            <a:tbl>
              <a:tblPr/>
              <a:tblGrid>
                <a:gridCol w="325824"/>
                <a:gridCol w="1648449"/>
                <a:gridCol w="3134837"/>
                <a:gridCol w="3120490"/>
              </a:tblGrid>
              <a:tr h="319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Equipe do Subgrupo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Coordenador</a:t>
                      </a:r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 Marco Porto - ANAC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Demais </a:t>
                      </a:r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Integrantes (Sugestão):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DECEA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INFRAERO - SEDE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INFRAERO - SBCT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ABEAR</a:t>
                      </a:r>
                    </a:p>
                    <a:p>
                      <a:pPr algn="l" fontAlgn="b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 Início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 Término </a:t>
                      </a:r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Planejada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904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Observações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8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Cronograma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9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Prazo</a:t>
                      </a:r>
                    </a:p>
                  </a:txBody>
                  <a:tcPr marL="7995" marR="7995" marT="79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Treinamento dos responsáveis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pela operação, pela segurança e pelo tráfego aéreo em SBCT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Construção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da base de dados com a pluviometria e condições de pista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Operação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assistida em SBCT avaliação RCC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Operação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assistida em SBCT avaliação RBA</a:t>
                      </a:r>
                      <a:endParaRPr lang="pt-BR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Avaliação do Projeto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Piloto</a:t>
                      </a:r>
                      <a:endParaRPr lang="pt-BR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 definir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5" marR="7995" marT="7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Card 2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4158</TotalTime>
  <Words>645</Words>
  <Application>Microsoft Office PowerPoint</Application>
  <PresentationFormat>Apresentação na tela (4:3)</PresentationFormat>
  <Paragraphs>405</Paragraphs>
  <Slides>12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Subgrupo para prevenção de Runway Excursion do BAIST</vt:lpstr>
      <vt:lpstr>Roteiro</vt:lpstr>
      <vt:lpstr>Apresentação do PowerPoint</vt:lpstr>
      <vt:lpstr>Apresentação do PowerPoint</vt:lpstr>
      <vt:lpstr>Job Card 1</vt:lpstr>
      <vt:lpstr>Job Card 1</vt:lpstr>
      <vt:lpstr>Job Card 2</vt:lpstr>
      <vt:lpstr>Job Card 2</vt:lpstr>
      <vt:lpstr>Próximos passos</vt:lpstr>
      <vt:lpstr>E-mail do Subgrupo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Enrico Raymundo Timm</dc:creator>
  <cp:lastModifiedBy>Renato Mineiro Drummond</cp:lastModifiedBy>
  <cp:revision>48</cp:revision>
  <cp:lastPrinted>2018-07-12T10:14:42Z</cp:lastPrinted>
  <dcterms:created xsi:type="dcterms:W3CDTF">2018-04-13T13:22:02Z</dcterms:created>
  <dcterms:modified xsi:type="dcterms:W3CDTF">2018-10-23T19:43:02Z</dcterms:modified>
</cp:coreProperties>
</file>