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5"/>
    <p:sldMasterId id="2147483684" r:id="rId6"/>
    <p:sldMasterId id="2147483696" r:id="rId7"/>
    <p:sldMasterId id="2147483708" r:id="rId8"/>
    <p:sldMasterId id="2147483720" r:id="rId9"/>
    <p:sldMasterId id="2147483732" r:id="rId10"/>
    <p:sldMasterId id="2147483744" r:id="rId11"/>
    <p:sldMasterId id="2147483756" r:id="rId12"/>
  </p:sldMasterIdLst>
  <p:notesMasterIdLst>
    <p:notesMasterId r:id="rId29"/>
  </p:notesMasterIdLst>
  <p:handoutMasterIdLst>
    <p:handoutMasterId r:id="rId30"/>
  </p:handoutMasterIdLst>
  <p:sldIdLst>
    <p:sldId id="646" r:id="rId13"/>
    <p:sldId id="647" r:id="rId14"/>
    <p:sldId id="662" r:id="rId15"/>
    <p:sldId id="678" r:id="rId16"/>
    <p:sldId id="675" r:id="rId17"/>
    <p:sldId id="663" r:id="rId18"/>
    <p:sldId id="664" r:id="rId19"/>
    <p:sldId id="666" r:id="rId20"/>
    <p:sldId id="665" r:id="rId21"/>
    <p:sldId id="669" r:id="rId22"/>
    <p:sldId id="667" r:id="rId23"/>
    <p:sldId id="670" r:id="rId24"/>
    <p:sldId id="671" r:id="rId25"/>
    <p:sldId id="661" r:id="rId26"/>
    <p:sldId id="673" r:id="rId27"/>
    <p:sldId id="656" r:id="rId28"/>
  </p:sldIdLst>
  <p:sldSz cx="9144000" cy="6858000" type="screen4x3"/>
  <p:notesSz cx="10021888" cy="68897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5770F"/>
    <a:srgbClr val="335885"/>
    <a:srgbClr val="6085A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4" autoAdjust="0"/>
    <p:restoredTop sz="80632" autoAdjust="0"/>
  </p:normalViewPr>
  <p:slideViewPr>
    <p:cSldViewPr snapToGrid="0" snapToObjects="1">
      <p:cViewPr varScale="1">
        <p:scale>
          <a:sx n="74" d="100"/>
          <a:sy n="74" d="100"/>
        </p:scale>
        <p:origin x="17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67476202374"/>
          <c:y val="3.4375000000000003E-2"/>
          <c:w val="0.78944623444809237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20000"/>
                    <a:lumOff val="80000"/>
                  </a:schemeClr>
                </a:gs>
                <a:gs pos="57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Plan1!$A$2:$A$13</c:f>
              <c:strCache>
                <c:ptCount val="12"/>
                <c:pt idx="0">
                  <c:v>Política Enforcement</c:v>
                </c:pt>
                <c:pt idx="1">
                  <c:v>SGSO em Oficinas e Fabricantes</c:v>
                </c:pt>
                <c:pt idx="2">
                  <c:v>Análise Crítica e Melhoria Contínua</c:v>
                </c:pt>
                <c:pt idx="3">
                  <c:v>Gestão de Mudança</c:v>
                </c:pt>
                <c:pt idx="4">
                  <c:v>Implementação SGSO</c:v>
                </c:pt>
                <c:pt idx="5">
                  <c:v>Capacitação Interna</c:v>
                </c:pt>
                <c:pt idx="6">
                  <c:v>Objetivos e Metas</c:v>
                </c:pt>
                <c:pt idx="7">
                  <c:v>Gestão e Coordenação</c:v>
                </c:pt>
                <c:pt idx="8">
                  <c:v>Proteção de Informações</c:v>
                </c:pt>
                <c:pt idx="9">
                  <c:v>Promoção da SO</c:v>
                </c:pt>
                <c:pt idx="10">
                  <c:v>Garantia da SO</c:v>
                </c:pt>
                <c:pt idx="11">
                  <c:v>Gerenciamento de Riscos</c:v>
                </c:pt>
              </c:strCache>
            </c:strRef>
          </c:cat>
          <c:val>
            <c:numRef>
              <c:f>Plan1!$B$2:$B$13</c:f>
              <c:numCache>
                <c:formatCode>General</c:formatCode>
                <c:ptCount val="12"/>
                <c:pt idx="4">
                  <c:v>17</c:v>
                </c:pt>
                <c:pt idx="5">
                  <c:v>37</c:v>
                </c:pt>
                <c:pt idx="6">
                  <c:v>14</c:v>
                </c:pt>
                <c:pt idx="7">
                  <c:v>13</c:v>
                </c:pt>
                <c:pt idx="8">
                  <c:v>13</c:v>
                </c:pt>
                <c:pt idx="9">
                  <c:v>15</c:v>
                </c:pt>
                <c:pt idx="10">
                  <c:v>21</c:v>
                </c:pt>
                <c:pt idx="1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9284816"/>
        <c:axId val="369281680"/>
      </c:barChart>
      <c:catAx>
        <c:axId val="36928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9281680"/>
        <c:crosses val="autoZero"/>
        <c:auto val="1"/>
        <c:lblAlgn val="ctr"/>
        <c:lblOffset val="100"/>
        <c:noMultiLvlLbl val="0"/>
      </c:catAx>
      <c:valAx>
        <c:axId val="369281680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69284816"/>
        <c:crosses val="autoZero"/>
        <c:crossBetween val="between"/>
        <c:majorUnit val="1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67476202374"/>
          <c:y val="3.4375000000000003E-2"/>
          <c:w val="0.78944623444809237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20000"/>
                    <a:lumOff val="80000"/>
                  </a:schemeClr>
                </a:gs>
                <a:gs pos="57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Plan1!$A$2:$A$13</c:f>
              <c:numCache>
                <c:formatCode>General</c:formatCode>
                <c:ptCount val="12"/>
              </c:numCache>
            </c:numRef>
          </c:cat>
          <c:val>
            <c:numRef>
              <c:f>Plan1!$B$2:$B$13</c:f>
              <c:numCache>
                <c:formatCode>General</c:formatCode>
                <c:ptCount val="12"/>
                <c:pt idx="1">
                  <c:v>46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9278936"/>
        <c:axId val="369282072"/>
      </c:barChart>
      <c:catAx>
        <c:axId val="369278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9282072"/>
        <c:crosses val="autoZero"/>
        <c:auto val="1"/>
        <c:lblAlgn val="ctr"/>
        <c:lblOffset val="100"/>
        <c:noMultiLvlLbl val="0"/>
      </c:catAx>
      <c:valAx>
        <c:axId val="369282072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69278936"/>
        <c:crosses val="autoZero"/>
        <c:crossBetween val="between"/>
        <c:majorUnit val="1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A50F5BC-85CD-4B23-A7DB-3B926E845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3910" cy="34487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E6E3D6A-7EB3-4F62-BD9A-0FA5DB98A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5640" y="0"/>
            <a:ext cx="4343910" cy="34487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4B714EB4-8A27-4C8D-9B2E-50C7066E3209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6562A8B-FCAB-4593-A75E-C4FA9848E0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44876"/>
            <a:ext cx="4343910" cy="34487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0D78378-F5F4-4612-ADDB-D5466A30A7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5640" y="6544876"/>
            <a:ext cx="4343910" cy="34487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804EDD2A-FE9D-4354-90FF-A7E169C5FB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727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3910" cy="344819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5640" y="0"/>
            <a:ext cx="4343910" cy="344819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7681C5-A64D-4177-9544-E9A9BD21EAB6}" type="datetimeFigureOut">
              <a:rPr lang="pt-BR"/>
              <a:pPr>
                <a:defRPr/>
              </a:pPr>
              <a:t>03/04/2018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7525"/>
            <a:ext cx="3443288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1722" y="3273020"/>
            <a:ext cx="8018447" cy="3100057"/>
          </a:xfrm>
          <a:prstGeom prst="rect">
            <a:avLst/>
          </a:prstGeom>
        </p:spPr>
        <p:txBody>
          <a:bodyPr vert="horz" lIns="92455" tIns="46227" rIns="92455" bIns="46227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543830"/>
            <a:ext cx="4343910" cy="344819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5640" y="6543830"/>
            <a:ext cx="4343910" cy="344819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A382AA-C5F5-42C2-8790-75489E354F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757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2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23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SMCG – </a:t>
            </a:r>
            <a:r>
              <a:rPr lang="pt-BR" dirty="0" err="1" smtClean="0"/>
              <a:t>Guidance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SPM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SPM framework (traduzido) – Chapter</a:t>
            </a:r>
            <a:r>
              <a:rPr lang="pt-BR" baseline="0" dirty="0" smtClean="0"/>
              <a:t> 4, Figure (Pág. 6)</a:t>
            </a: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11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5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SMCG – </a:t>
            </a:r>
            <a:r>
              <a:rPr lang="pt-BR" dirty="0" err="1" smtClean="0"/>
              <a:t>Guidance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SPM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Risk Picture – Chapter 5, 5.1.1 </a:t>
            </a:r>
            <a:r>
              <a:rPr lang="pt-BR" dirty="0" err="1" smtClean="0"/>
              <a:t>Identifying</a:t>
            </a:r>
            <a:r>
              <a:rPr lang="pt-BR" dirty="0" smtClean="0"/>
              <a:t> safety </a:t>
            </a:r>
            <a:r>
              <a:rPr lang="pt-BR" dirty="0" err="1" smtClean="0"/>
              <a:t>issues</a:t>
            </a:r>
            <a:r>
              <a:rPr lang="pt-BR" baseline="0" dirty="0" smtClean="0"/>
              <a:t> (Pág. 10)</a:t>
            </a: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12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36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SMCG – </a:t>
            </a:r>
            <a:r>
              <a:rPr lang="pt-BR" dirty="0" err="1" smtClean="0"/>
              <a:t>Guidance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SPM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Risk Picture – Chapter 5, 5.1.2(3) </a:t>
            </a:r>
            <a:r>
              <a:rPr lang="pt-BR" dirty="0" err="1" smtClean="0"/>
              <a:t>Prioritizing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safety </a:t>
            </a:r>
            <a:r>
              <a:rPr lang="pt-BR" dirty="0" err="1" smtClean="0"/>
              <a:t>issues</a:t>
            </a:r>
            <a:r>
              <a:rPr lang="pt-BR" baseline="0" dirty="0" smtClean="0"/>
              <a:t> (Pág. 13 e 14)</a:t>
            </a:r>
            <a:endParaRPr lang="pt-BR" dirty="0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13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1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DOC 10004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Global</a:t>
            </a:r>
            <a:r>
              <a:rPr lang="pt-BR" baseline="0" dirty="0" smtClean="0"/>
              <a:t> safety Priorities – Chapter 3, 3.1 Global safety Priorities, 3.1.2, 3.1.3 e 3.1.5 g).</a:t>
            </a: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14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91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15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6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3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4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9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5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PSOE-ANAC - Prefácio</a:t>
            </a: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6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9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z="1050" dirty="0" smtClean="0"/>
              <a:t>DOC 10004</a:t>
            </a:r>
          </a:p>
          <a:p>
            <a:pPr eaLnBrk="1" hangingPunct="1">
              <a:spcBef>
                <a:spcPct val="0"/>
              </a:spcBef>
            </a:pPr>
            <a:r>
              <a:rPr lang="pt-BR" sz="1050" dirty="0" smtClean="0"/>
              <a:t>GASP purpose – Chapter 1, 1.2 Purpose, 1.2.1</a:t>
            </a:r>
            <a:r>
              <a:rPr lang="pt-BR" sz="1050" baseline="0" dirty="0" smtClean="0"/>
              <a:t> (Pág. 15)</a:t>
            </a:r>
          </a:p>
          <a:p>
            <a:pPr eaLnBrk="1" hangingPunct="1">
              <a:spcBef>
                <a:spcPct val="0"/>
              </a:spcBef>
            </a:pPr>
            <a:r>
              <a:rPr lang="pt-BR" sz="1050" baseline="0" dirty="0" smtClean="0"/>
              <a:t>Global safety objectives – Chapter 2, 2.2 GASP objectives, 2.2.1 (Pág. 17)</a:t>
            </a:r>
            <a:endParaRPr lang="pt-BR" sz="1050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7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8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DOC 10004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GASP strategy roadmap – </a:t>
            </a:r>
            <a:r>
              <a:rPr lang="pt-BR" dirty="0" err="1" smtClean="0"/>
              <a:t>Appendix</a:t>
            </a:r>
            <a:r>
              <a:rPr lang="pt-BR" dirty="0" smtClean="0"/>
              <a:t> A, 2. </a:t>
            </a:r>
            <a:r>
              <a:rPr lang="pt-BR" dirty="0" err="1" smtClean="0"/>
              <a:t>Structure</a:t>
            </a:r>
            <a:r>
              <a:rPr lang="pt-BR" dirty="0" smtClean="0"/>
              <a:t> of </a:t>
            </a:r>
            <a:r>
              <a:rPr lang="pt-BR" dirty="0" err="1" smtClean="0"/>
              <a:t>the</a:t>
            </a:r>
            <a:r>
              <a:rPr lang="pt-BR" dirty="0" smtClean="0"/>
              <a:t> roadmap, 2.2 (Pág. 37)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GASP strategy roadmap – </a:t>
            </a:r>
            <a:r>
              <a:rPr lang="pt-BR" dirty="0" err="1" smtClean="0"/>
              <a:t>Appendix</a:t>
            </a:r>
            <a:r>
              <a:rPr lang="pt-BR" dirty="0" smtClean="0"/>
              <a:t> A, </a:t>
            </a:r>
            <a:r>
              <a:rPr lang="pt-BR" dirty="0" err="1" smtClean="0"/>
              <a:t>Fugure</a:t>
            </a:r>
            <a:r>
              <a:rPr lang="pt-BR" dirty="0" smtClean="0"/>
              <a:t> A-1 (Pág. 38)</a:t>
            </a: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8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9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DOC 10004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GASP</a:t>
            </a:r>
            <a:r>
              <a:rPr lang="pt-BR" baseline="0" dirty="0" smtClean="0"/>
              <a:t> Role of State - </a:t>
            </a:r>
            <a:r>
              <a:rPr lang="pt-BR" dirty="0" smtClean="0"/>
              <a:t>Chapter 2, 2.4.3 </a:t>
            </a:r>
            <a:r>
              <a:rPr lang="pt-BR" dirty="0" err="1" smtClean="0"/>
              <a:t>Implementation</a:t>
            </a:r>
            <a:r>
              <a:rPr lang="pt-BR" baseline="0" dirty="0" smtClean="0"/>
              <a:t> of State safety </a:t>
            </a:r>
            <a:r>
              <a:rPr lang="pt-BR" baseline="0" dirty="0" err="1" smtClean="0"/>
              <a:t>programmes</a:t>
            </a:r>
            <a:r>
              <a:rPr lang="pt-BR" baseline="0" dirty="0" smtClean="0"/>
              <a:t>, 2.4.3.2 (Pág. 21)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GASP Role of industry - </a:t>
            </a:r>
            <a:r>
              <a:rPr lang="pt-BR" dirty="0" smtClean="0"/>
              <a:t>Chapter 2, 2.6 The role of industry, 2.6.1 (Pág. 23)</a:t>
            </a: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9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3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7525"/>
            <a:ext cx="3443288" cy="2582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DOC 9859 (draft)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SPM</a:t>
            </a:r>
            <a:r>
              <a:rPr lang="pt-BR" baseline="0" dirty="0" smtClean="0"/>
              <a:t> – Part II </a:t>
            </a:r>
            <a:r>
              <a:rPr lang="pt-BR" baseline="0" dirty="0" err="1" smtClean="0"/>
              <a:t>Development</a:t>
            </a:r>
            <a:r>
              <a:rPr lang="pt-BR" baseline="0" dirty="0" smtClean="0"/>
              <a:t> of safety </a:t>
            </a:r>
            <a:r>
              <a:rPr lang="pt-BR" baseline="0" dirty="0" err="1" smtClean="0"/>
              <a:t>intelligence</a:t>
            </a:r>
            <a:r>
              <a:rPr lang="pt-BR" baseline="0" dirty="0" smtClean="0"/>
              <a:t>, Chapter 2, 2.1.1 </a:t>
            </a:r>
            <a:r>
              <a:rPr lang="pt-BR" baseline="0" dirty="0" err="1" smtClean="0"/>
              <a:t>Introduction</a:t>
            </a:r>
            <a:r>
              <a:rPr lang="pt-BR" baseline="0" dirty="0" smtClean="0"/>
              <a:t> to SPM, 2.1.1 e 2.1.2 (Pág. 70)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Fases do SPM - Chapter 2, 2.2 </a:t>
            </a:r>
            <a:r>
              <a:rPr lang="pt-BR" baseline="0" dirty="0" err="1" smtClean="0"/>
              <a:t>Phases</a:t>
            </a:r>
            <a:r>
              <a:rPr lang="pt-BR" baseline="0" dirty="0" smtClean="0"/>
              <a:t> of SPM, 2.2.1.1, 2.2.1.4, 2.2.1.6 (Pág. 71)</a:t>
            </a: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10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1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A13A-BCAC-481D-8761-DF0F5F11FAB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599C-003F-4CF5-A0AB-20059552D2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84FF-A9E6-435E-84C1-10ED5E0CEE73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1182-1E4C-4ECD-87A4-E47337EA9D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7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71B8-D36A-4CF0-8909-8CAA5305D25E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3547-EA2D-4501-85C2-6BFF7293CE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7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5307-4F32-4D9D-8674-0E5E31569D35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2902-776F-4D24-95E6-40E573E997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6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údo doi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381002" y="2492899"/>
            <a:ext cx="4084959" cy="2517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4716017" y="2495249"/>
            <a:ext cx="4084959" cy="2517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28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54356"/>
      </p:ext>
    </p:extLst>
  </p:cSld>
  <p:clrMapOvr>
    <a:masterClrMapping/>
  </p:clrMapOvr>
  <p:transition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7C8E-5ADA-4DAD-A9EB-35867D2F491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F826-1AF5-4446-A01F-E24A45669F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7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E762-03F4-4585-8F0C-3CEAC38C199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F19E-D631-4DB6-BE93-66384977B3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ED78-5E9C-4F41-A445-7FC63DBEF13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882D-F87E-477D-9E75-3B49FFDD76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91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9574-B487-4EF2-A402-0F6CDF9682D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337A-776E-4EBE-A04A-74238375A3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D40-27C2-4DB4-9C94-21D94E33E14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F06B-DF49-4B70-9E98-750BEFC805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B571-38F3-479D-A839-7C2B22451DB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1811-EF83-4EC4-8DA0-F210463CB8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39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56053-8B9B-4B73-BD43-A9A60EACFC54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190E-944D-44A4-9AC0-F5B06B35E7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2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5F35-BA38-4098-B8B3-DCAEE86B1A5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DB07-56AB-47BE-BC7F-1FDBEBFD76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647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0" y="6228522"/>
            <a:ext cx="9144000" cy="629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014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AC air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647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 userDrawn="1"/>
        </p:nvSpPr>
        <p:spPr>
          <a:xfrm>
            <a:off x="0" y="6228522"/>
            <a:ext cx="9144000" cy="629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989492" y="184097"/>
            <a:ext cx="1372769" cy="538506"/>
            <a:chOff x="4135904" y="1949823"/>
            <a:chExt cx="3606169" cy="1349180"/>
          </a:xfrm>
        </p:grpSpPr>
        <p:pic>
          <p:nvPicPr>
            <p:cNvPr id="6" name="Picture 4" descr="Resultado de imagem para ana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904" y="1949823"/>
              <a:ext cx="3324517" cy="1208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5340972" y="2662518"/>
              <a:ext cx="2401101" cy="63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1" b="1" dirty="0">
                  <a:solidFill>
                    <a:srgbClr val="008EC0"/>
                  </a:solidFill>
                </a:rPr>
                <a:t>a i r l i n e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877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1645-583A-47E9-A662-822C453E9843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D8E1-17DE-4E5F-94AB-4A7892ACA4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46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9400-DF15-4AB1-B057-E5F78391B4FD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37B2-4EE5-4876-8453-BE8C0006EB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8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8909-722D-43E1-8546-30EA52253B2F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EB37-9D6E-4755-B160-3C9D71FFFF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7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84E9-C79D-401B-A58C-10CC4FF6336B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37767-71DF-4AFF-A4F1-EA613A0B7A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90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04485"/>
      </p:ext>
    </p:extLst>
  </p:cSld>
  <p:clrMapOvr>
    <a:masterClrMapping/>
  </p:clrMapOvr>
  <p:transition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B9C5-DCC1-4545-8632-13CD27D526B8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73C7-E87F-4937-9B18-3DD3251101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2AFD-9A21-44E8-86E8-C9C370EB193D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35EB-B127-43B1-86FB-B0A262F3B0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69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7576-A313-4498-851B-BC662F1826C3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6817-66DC-44A7-AF4E-3447888069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4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D81B-058C-49D4-B99E-6082C27A25F2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0CD4-2490-4623-B0F1-4552617A6A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28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3E8B-D7DB-4144-BCBE-AFFD743B07C5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6803-8006-4F77-A5D7-C8DAAA2BFF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6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B066-C703-4402-B1E2-9C5CE1E26583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AEFD-8D9F-4184-A1E3-B96A1A2335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8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72DB-533A-4651-9422-D22F8D6F732B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EF3-500D-4AFC-A96A-948ABAAB6F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1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D6EC-272A-4113-AD52-9E58FDFEB6D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564D-F21C-457C-8D40-3353F8508F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2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2379-87EF-474F-A80B-02E3BE58CF7D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E6C1-D59E-460E-919E-830C772547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D365-A941-4293-9B5D-49AE90DF315C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54AC-DC2A-4F39-91F9-FC85BDEB72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57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3A27-BFCB-4695-8C01-950C7D0EB3D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12F5-C56E-4668-B601-89A78DB632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1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0F89-4E6F-4445-AE3B-2F61CD76508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66A2-48DC-43DF-AF3B-170C78B731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8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99E0-6702-4645-A93F-BF3EDBE0E94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DD1C-B554-4CF8-8956-8957154EC1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52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E5A4-1E40-490E-9DE5-3665CBA707C4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FBC0-7092-439B-8F8F-25183DB379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89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CD39-6B12-4F38-85C0-0FC819D1E66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BB8A-BD45-4FA6-A315-85CB7EA0CF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1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DE5D-1C86-4088-808D-D25DC19B74E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82D3-13E6-4373-ABC3-DFD3C94CA0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73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0A1A-E88A-40AC-B834-F6B27D44EF8E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6172-3EF4-46D8-BBF6-8457F7C85F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5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7C4E-A4BC-4595-9DF4-0ACF846C3575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000E-1D6B-4943-8A67-0457F70619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9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FDD8-6AA7-4A6D-B164-9EEA3B696A4D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46D8-8DF2-4533-997A-3213B0DF39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1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B6AE-1758-4A58-97E3-7BF93557F228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B537-CD2A-4BCB-BCCB-01FD1EE29D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03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528D-54D4-434F-8ECD-568891F6F75C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481D-D829-480A-BEA6-D92AC495E6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0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B85C-A95E-4F2E-9062-F7DABA513F9D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6FE6-ED5F-4A67-B883-98D40F20AD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9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32BB-DECE-4B5B-BE92-72E3102E88F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1E40-5937-48F3-8D0D-A193320837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3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C0A7-8E6A-402D-820F-4C6011CECE3E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A200-8A5D-479C-BCE4-7848FF0ACA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01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D9CA-019C-4AFC-AF3F-E34CC9E592AB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4651-D0CF-4159-A109-6ACCDB36F8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5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24EF-7CD6-4D42-99B1-17F3CD66DDFC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A367-1BBF-4806-8361-DD7F1B15DE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78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1C54-86B9-4895-9F2B-D2F1B36B2C18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189A-179C-4E9D-AB1A-E739520C7D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9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B5B0-18E7-4990-898D-CEC7788E7B8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3AF1-1343-477F-AAA6-B0C6AF283B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67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52D6-3F0F-4535-AFD6-288D2E279EA2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2D44-8238-4EB4-AC8B-4A74ACCA9C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AFD2-188B-4BAA-A3A6-F6A3F221280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5575-75BA-40D4-873E-D5E392D68E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55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82C5-A058-4EFD-A762-7A162CFCBB0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E035-9B36-43C8-B9E5-A3B0059692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3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1290-E38D-4F69-BBFB-9CD9FF41C63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798F-E25D-4278-BDF9-3DFDBB812F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50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8601-4BDE-4A89-9286-ACD50FEC0CED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8BA7-034C-4E72-BDB5-4DF64B08E1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7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2485-72BD-4AC3-95E5-F431817E0F4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D5EA-A26B-4452-91B2-5EA02E900A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B4FB-88DC-4C2B-AD7A-DBEE0A6A16EF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7FDB-BE50-43A1-AA0F-462D93E13D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29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6794-26F1-44A5-99FB-3E7ABEC49DD0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9B4F-8C10-43A4-A992-3D27C88C0A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14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2912-1015-4149-8CBD-3978E67B700E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89B2-36CC-4A26-99A5-7EF7C2E86E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87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479A-366C-4493-8EF4-ED0D9C38F53E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94DE-2546-4D7D-AD21-8F2AC6895C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95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6BE9-4076-4290-B8C9-355CA9729BCC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3BAB-BF5C-4C24-8EDA-C44EE00F4E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11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B6EA-C789-48E4-8A7D-8EBB39C068A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A27B-DB63-4A49-8334-BE699F34DC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1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A053-8B1E-4142-93F5-CC7AC79FBE44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52C4-D8D6-4AD0-9DF7-D6F0F3EBDB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9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1946-22EC-4DDC-B442-22517A0B7D4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BC5D-9E15-4D60-B44A-2A5FC4A621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5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DA6F-1064-423E-B2BA-AF8BD60398E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1B4B-C31A-433C-829E-9C217B5BFC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85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686A-566B-49A6-84DA-355BECC8BB7C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1F4C-C814-418C-9A9F-BA8435F3A7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7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9427-15DD-4D07-8982-9C1489CAADDD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B230-966F-4850-88A9-371BE6A9C2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9929-31EA-4CD3-9043-B8D40E205DB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16E6-B3B7-4C6B-B5A2-B462A06188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80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7325-89E3-4FBB-B53A-2357DAD074B2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EB43-1F75-453C-9750-01C5E8ED5C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24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D655-759A-4ADF-8AF4-D9C9C13AC0F5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224B-D214-481B-B034-8649D0ECA2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47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B01D-B31E-4D7E-9DA5-A01E7221D0C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1C06-752E-43BF-B285-5256709F45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643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4E5D-0FC8-456B-BA8C-CF27A5A39911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942B-0E2D-4A65-9E3C-37CCFB71C1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56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D027-871C-4D3B-AC60-58AF69FCF4E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AA56-E787-4EA7-BBDD-BF447F49E9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24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DA44-B5BC-4F6E-B9EB-493AF330022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0A2B-20E5-463F-91E1-CCAFA2FDD3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5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8E32-AA67-453D-905C-DAC7D851B6F8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5CCE-D41C-4D3A-95F1-3F692A9E55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5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A2C3-2078-45B8-A1B9-961F7324514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405E-FEF2-4170-8DE5-B94523F495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64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197-B2B8-4AE3-B9C7-C0C10B97D45D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5E1C-579C-484B-A5F9-5511B778DA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865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7CEE-385C-4BCB-8C36-3C77DE80C3A1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64C3-4483-441F-9ECF-BF9523F199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6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2" y="-25034"/>
            <a:ext cx="4084959" cy="2517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509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BAA0-F931-454D-BDB8-EA27DB366EFC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F547-3ED3-4877-8813-93A0872421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84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15A9-C26B-4221-9BDA-E5770DED8A4F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2A54-28AB-4CBD-AE85-D6B5CEBBA7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435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C84B-708F-4FC6-9A94-7C6B039785F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2666A-3640-402A-A4A5-103D7C7629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0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3CDE-F956-4FAA-8A7A-6BB3940F568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F171-F34F-4F42-8598-649887C9BC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1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04E2-E6CC-4CCE-99F5-ED0F5D8B6B5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C36C-C468-42B0-BD94-4B9E986CA6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204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BC20-8F1F-4165-AAD3-C1F8C80E4B83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1F2F-953C-480E-B4B2-21140B65F6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298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E825-F668-4975-A15B-C381B2D88EA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27EC-5632-4ECE-97AA-64A5B366F3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40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B57F-943B-4CC1-89EC-E963710BAF7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17AF-DF4D-462D-BA7B-6C0DD3A4F5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23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4B6AC-A601-46E4-84E8-2F43C903E044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D991A-91DB-4150-B8D6-709E74DADA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5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506A-972D-4CDA-9DF6-B2AEDB4BF30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F604-9ACE-4E94-9EAB-C5A659249A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26E2-8D6F-4A05-9617-4D1A6AA6C90E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8E73-B2D7-40E1-B80C-5464892213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98BF-F74E-4F43-87DA-49AAF7D6BDBD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F0E9-659F-455C-A81C-2269189CBB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3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C5E7-3234-4F04-8814-4448DE34F49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4EDE-E7D3-410C-A6B4-1B6423950A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13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6E6F-855C-4A3A-B4F7-706FFD8A140C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74E7-64DF-4217-BE9A-8FC36F50AC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169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5218-D4BB-4734-9BAB-74613531E69E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0CB8-E8CD-4F5D-BE3B-0AB3229F60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42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9652-A26E-4741-82DC-5082DD7C811B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4B5A-311C-437D-8DBC-61330575B2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accent1">
                <a:lumMod val="60000"/>
                <a:lumOff val="40000"/>
              </a:schemeClr>
            </a:gs>
            <a:gs pos="23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5B18E9-D008-4B71-AF59-181F2FE6EE0D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D08774-70DE-4546-8FBB-FEFB7A5968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951" r:id="rId8"/>
    <p:sldLayoutId id="2147483853" r:id="rId9"/>
    <p:sldLayoutId id="2147483854" r:id="rId10"/>
    <p:sldLayoutId id="2147483855" r:id="rId11"/>
    <p:sldLayoutId id="2147483856" r:id="rId12"/>
    <p:sldLayoutId id="2147483948" r:id="rId13"/>
    <p:sldLayoutId id="2147483954" r:id="rId14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accent1">
                <a:lumMod val="60000"/>
                <a:lumOff val="40000"/>
              </a:schemeClr>
            </a:gs>
            <a:gs pos="23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94C60-CB35-42A4-A0E2-F18D58252F4B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803D5C-3723-4357-A33B-62344C99FC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945" r:id="rId8"/>
    <p:sldLayoutId id="2147483946" r:id="rId9"/>
    <p:sldLayoutId id="2147483864" r:id="rId10"/>
    <p:sldLayoutId id="2147483865" r:id="rId11"/>
    <p:sldLayoutId id="2147483866" r:id="rId12"/>
    <p:sldLayoutId id="2147483867" r:id="rId13"/>
    <p:sldLayoutId id="2147483955" r:id="rId14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accent1">
                <a:lumMod val="60000"/>
                <a:lumOff val="40000"/>
              </a:schemeClr>
            </a:gs>
            <a:gs pos="23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399A21-56D6-4D07-90A1-38018C0B1D0C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70B7B9-68D4-479C-A0CA-FEDDA548D9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accent1">
                <a:lumMod val="60000"/>
                <a:lumOff val="40000"/>
              </a:schemeClr>
            </a:gs>
            <a:gs pos="23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D9073-291F-44DE-BD36-1861129F9E2F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C1434C-9A77-40A5-A46F-F13C0C9C53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accent1">
                <a:lumMod val="60000"/>
                <a:lumOff val="40000"/>
              </a:schemeClr>
            </a:gs>
            <a:gs pos="23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F7966-2848-4F4E-8851-9FEFADBC3CC2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818FA5-B70E-4EE4-B771-E6E5464AA6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accent1">
                <a:lumMod val="60000"/>
                <a:lumOff val="40000"/>
              </a:schemeClr>
            </a:gs>
            <a:gs pos="23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ADC83B-D135-4562-939D-AF6713465A5B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D4542-C1D9-4F7D-8879-01E2C41582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accent1">
                <a:lumMod val="60000"/>
                <a:lumOff val="40000"/>
              </a:schemeClr>
            </a:gs>
            <a:gs pos="23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2FD79-D6FF-49F1-946E-3E8771A54C1B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47C3B-CCE0-4297-8671-4F7479C7A8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accent1">
                <a:lumMod val="60000"/>
                <a:lumOff val="40000"/>
              </a:schemeClr>
            </a:gs>
            <a:gs pos="23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7EB1D3-CCCD-4704-98C8-A177CC395FD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1AD588-7C30-4685-9F5B-C09D4B7E42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" b="1037"/>
          <a:stretch/>
        </p:blipFill>
        <p:spPr>
          <a:xfrm>
            <a:off x="-5681" y="0"/>
            <a:ext cx="9180000" cy="6876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E735827-736E-4329-B1FD-251725782231}"/>
              </a:ext>
            </a:extLst>
          </p:cNvPr>
          <p:cNvSpPr txBox="1"/>
          <p:nvPr/>
        </p:nvSpPr>
        <p:spPr>
          <a:xfrm>
            <a:off x="1463767" y="4543476"/>
            <a:ext cx="6226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Apresentação para</a:t>
            </a:r>
          </a:p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 indústria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0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682751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DOC 9859 - Safety Performance Management (SPM)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32158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Como em qualquer sistema de gerenciamento, SSP (Estado) e SMS (PSAC) geram informações para que um </a:t>
            </a:r>
            <a:r>
              <a:rPr lang="pt-BR" sz="2000" u="sng" kern="0" dirty="0" smtClean="0">
                <a:solidFill>
                  <a:srgbClr val="002060"/>
                </a:solidFill>
              </a:rPr>
              <a:t>gerenciamento “</a:t>
            </a:r>
            <a:r>
              <a:rPr lang="pt-BR" sz="2000" i="1" u="sng" kern="0" dirty="0" smtClean="0">
                <a:solidFill>
                  <a:srgbClr val="002060"/>
                </a:solidFill>
              </a:rPr>
              <a:t>senior</a:t>
            </a:r>
            <a:r>
              <a:rPr lang="pt-BR" sz="2000" u="sng" kern="0" dirty="0" smtClean="0">
                <a:solidFill>
                  <a:srgbClr val="002060"/>
                </a:solidFill>
              </a:rPr>
              <a:t>” possa tomar decisões</a:t>
            </a:r>
            <a:r>
              <a:rPr lang="pt-BR" sz="2000" kern="0" dirty="0" smtClean="0">
                <a:solidFill>
                  <a:srgbClr val="002060"/>
                </a:solidFill>
              </a:rPr>
              <a:t> de acordo com a alocação de recursos para mitigar riscos de SO.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Informações para </a:t>
            </a:r>
            <a:r>
              <a:rPr lang="pt-BR" sz="2000" u="sng" kern="0" dirty="0" smtClean="0">
                <a:solidFill>
                  <a:srgbClr val="002060"/>
                </a:solidFill>
              </a:rPr>
              <a:t>apoiar a tomada de decisão</a:t>
            </a:r>
            <a:r>
              <a:rPr lang="pt-BR" sz="2000" kern="0" dirty="0" smtClean="0">
                <a:solidFill>
                  <a:srgbClr val="002060"/>
                </a:solidFill>
              </a:rPr>
              <a:t> é o input básico e mais importante para um SSP ou SMS.</a:t>
            </a:r>
            <a:endParaRPr lang="pt-BR" sz="2000" kern="0" dirty="0">
              <a:solidFill>
                <a:srgbClr val="002060"/>
              </a:solidFill>
            </a:endParaRPr>
          </a:p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Um SPM refere-se a considerações conjuntas de: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b="1" u="sng" kern="0" dirty="0" smtClean="0">
                <a:solidFill>
                  <a:srgbClr val="002060"/>
                </a:solidFill>
              </a:rPr>
              <a:t>Os resultados de SO de uma organização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b="1" u="sng" kern="0" dirty="0" smtClean="0">
                <a:solidFill>
                  <a:srgbClr val="002060"/>
                </a:solidFill>
              </a:rPr>
              <a:t>A efetividade da implementação das ações mitigadoras da organização nos resultados de SO em questão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DIRETRIZES ICAO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86082" y="5010891"/>
            <a:ext cx="423671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DOC 9859 – Fases do SPM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Espaço Reservado para Conteúdo 1"/>
          <p:cNvSpPr>
            <a:spLocks noGrp="1"/>
          </p:cNvSpPr>
          <p:nvPr/>
        </p:nvSpPr>
        <p:spPr bwMode="auto">
          <a:xfrm>
            <a:off x="360744" y="5472557"/>
            <a:ext cx="8424000" cy="1272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lvl="4" indent="-342900" algn="just" defTabSz="715945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1 – Definição: </a:t>
            </a:r>
            <a:r>
              <a:rPr lang="pt-BR" sz="2000" u="sng" kern="0" dirty="0" smtClean="0">
                <a:solidFill>
                  <a:srgbClr val="002060"/>
                </a:solidFill>
              </a:rPr>
              <a:t>Direção para as atividades do SPM </a:t>
            </a:r>
            <a:r>
              <a:rPr lang="pt-BR" sz="2000" u="sng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 Objetivos de SO</a:t>
            </a:r>
          </a:p>
          <a:p>
            <a:pPr marL="342900" lvl="4" indent="-342900" algn="just" defTabSz="715945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2 – Monitoramento: Coleta dos dados a serem monitorados</a:t>
            </a:r>
          </a:p>
          <a:p>
            <a:pPr marL="342900" lvl="4" indent="-342900" algn="just" defTabSz="715945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3 – Controle: Análise crítica de metas e indicadores</a:t>
            </a:r>
          </a:p>
        </p:txBody>
      </p:sp>
    </p:spTree>
    <p:extLst>
      <p:ext uri="{BB962C8B-B14F-4D97-AF65-F5344CB8AC3E}">
        <p14:creationId xmlns:p14="http://schemas.microsoft.com/office/powerpoint/2010/main" val="14160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494791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SPM Framework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50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endParaRPr lang="pt-BR" sz="2000" kern="0" dirty="0" smtClean="0">
              <a:solidFill>
                <a:srgbClr val="002060"/>
              </a:solidFill>
            </a:endParaRPr>
          </a:p>
        </p:txBody>
      </p:sp>
      <p:sp>
        <p:nvSpPr>
          <p:cNvPr id="15" name="Forma livre 14"/>
          <p:cNvSpPr/>
          <p:nvPr/>
        </p:nvSpPr>
        <p:spPr>
          <a:xfrm>
            <a:off x="2545080" y="1755467"/>
            <a:ext cx="2600076" cy="2309854"/>
          </a:xfrm>
          <a:custGeom>
            <a:avLst/>
            <a:gdLst>
              <a:gd name="connsiteX0" fmla="*/ 0 w 2600076"/>
              <a:gd name="connsiteY0" fmla="*/ 0 h 2309854"/>
              <a:gd name="connsiteX1" fmla="*/ 0 w 2600076"/>
              <a:gd name="connsiteY1" fmla="*/ 2309854 h 2309854"/>
              <a:gd name="connsiteX2" fmla="*/ 1796995 w 2600076"/>
              <a:gd name="connsiteY2" fmla="*/ 2309854 h 2309854"/>
              <a:gd name="connsiteX3" fmla="*/ 1793019 w 2600076"/>
              <a:gd name="connsiteY3" fmla="*/ 1363649 h 2309854"/>
              <a:gd name="connsiteX4" fmla="*/ 2600076 w 2600076"/>
              <a:gd name="connsiteY4" fmla="*/ 1363649 h 2309854"/>
              <a:gd name="connsiteX5" fmla="*/ 2596101 w 2600076"/>
              <a:gd name="connsiteY5" fmla="*/ 3976 h 2309854"/>
              <a:gd name="connsiteX6" fmla="*/ 0 w 2600076"/>
              <a:gd name="connsiteY6" fmla="*/ 0 h 230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076" h="2309854">
                <a:moveTo>
                  <a:pt x="0" y="0"/>
                </a:moveTo>
                <a:lnTo>
                  <a:pt x="0" y="2309854"/>
                </a:lnTo>
                <a:lnTo>
                  <a:pt x="1796995" y="2309854"/>
                </a:lnTo>
                <a:cubicBezTo>
                  <a:pt x="1795670" y="1994452"/>
                  <a:pt x="1794344" y="1679051"/>
                  <a:pt x="1793019" y="1363649"/>
                </a:cubicBezTo>
                <a:lnTo>
                  <a:pt x="2600076" y="1363649"/>
                </a:lnTo>
                <a:lnTo>
                  <a:pt x="2596101" y="39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1905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5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546" y="1793927"/>
            <a:ext cx="4238395" cy="496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SAFETY PERFORMANCE MANAGEMENT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682751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Risk Picture - Diretrizes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5014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Reflexo do </a:t>
            </a:r>
            <a:r>
              <a:rPr lang="pt-BR" sz="2000" u="sng" kern="0" dirty="0" smtClean="0">
                <a:solidFill>
                  <a:srgbClr val="002060"/>
                </a:solidFill>
              </a:rPr>
              <a:t>entendimento do Estado nos riscos de SO</a:t>
            </a:r>
            <a:r>
              <a:rPr lang="pt-BR" sz="2000" kern="0" dirty="0" smtClean="0">
                <a:solidFill>
                  <a:srgbClr val="002060"/>
                </a:solidFill>
              </a:rPr>
              <a:t> mais significativos baseado na natureza dinâmica do setor, considerando tamanho e complexidade do sistema, tipos de operações e como as responsabilidades de SO estão organizadas.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Pode-se desenvolver uma visão geral dos riscos com </a:t>
            </a:r>
            <a:r>
              <a:rPr lang="pt-BR" sz="2000" i="1" u="sng" kern="0" dirty="0" smtClean="0">
                <a:solidFill>
                  <a:srgbClr val="002060"/>
                </a:solidFill>
              </a:rPr>
              <a:t>dados qualitativos e quantitativos disponíveis</a:t>
            </a:r>
            <a:r>
              <a:rPr lang="pt-BR" sz="2000" kern="0" dirty="0" smtClean="0">
                <a:solidFill>
                  <a:srgbClr val="002060"/>
                </a:solidFill>
              </a:rPr>
              <a:t>, em conjunto com especialistas do setor.</a:t>
            </a:r>
            <a:endParaRPr lang="pt-BR" sz="2000" kern="0" dirty="0">
              <a:solidFill>
                <a:srgbClr val="002060"/>
              </a:solidFill>
            </a:endParaRPr>
          </a:p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Experiência e qualificação do pessoal envolvido no estabelecimento da visão geral dos riscos </a:t>
            </a:r>
            <a:r>
              <a:rPr lang="pt-BR" sz="2000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 Baseado em análise dos dados que se tem acesso.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No conjunto de opiniões deve-se ter representantes de todos os stakeholders mais relevantes, ambos gestores e funcionários da linha de frente. Cada especialista deve trazer sua própria perspectiva:</a:t>
            </a:r>
            <a:endParaRPr lang="pt-BR" sz="2000" kern="0" dirty="0" smtClean="0">
              <a:solidFill>
                <a:srgbClr val="002060"/>
              </a:solidFill>
            </a:endParaRPr>
          </a:p>
          <a:p>
            <a:pPr marL="447675" lvl="4" indent="-265113" algn="just" defTabSz="715945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Especialista da indústria – Maior precisão no conhecimento de assuntos de SO específicos, porém limitados a suas operações.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Especialista do Estado – Conhecimento mais abrangente dos assuntos de SO em nível setorial.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SAFETY PERFORMANCE MANAGEMENT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755141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Priorização dos Assuntos de SO – Metodologia sugerida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5014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Análise dos dados de modo a identificar os assuntos e estabelecer aqueles significativos. Como assuntos tronco, sugere-se: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Fatalidades e feridos</a:t>
            </a:r>
            <a:endParaRPr lang="pt-BR" sz="2000" kern="0" dirty="0">
              <a:solidFill>
                <a:srgbClr val="002060"/>
              </a:solidFill>
            </a:endParaRPr>
          </a:p>
          <a:p>
            <a:pPr marL="447675" lvl="4" indent="-265113" algn="just" defTabSz="715945"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Aeronaves perdidas ou danificadas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Perda de reputação</a:t>
            </a:r>
            <a:endParaRPr lang="pt-BR" sz="2000" kern="0" dirty="0">
              <a:solidFill>
                <a:srgbClr val="002060"/>
              </a:solidFill>
            </a:endParaRPr>
          </a:p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Tipos de assuntos que devem estar nas preocupações primárias:</a:t>
            </a:r>
            <a:endParaRPr lang="pt-BR" sz="2000" kern="0" dirty="0" smtClean="0">
              <a:solidFill>
                <a:srgbClr val="002060"/>
              </a:solidFill>
            </a:endParaRPr>
          </a:p>
          <a:p>
            <a:pPr marL="447675" lvl="4" indent="-265113" algn="just" defTabSz="715945"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Operações com alto risco (probabilidade/severidade)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Operações com nível de risco em ascensão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Preocupações sistêmicas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Preocupações emergentes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Os assuntos de SO devem ser refinados para os assuntos-chave, porém os demais não podem ser esquecidos.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  <a:defRPr/>
            </a:pPr>
            <a:r>
              <a:rPr lang="pt-BR" sz="2000" u="sng" kern="0" dirty="0" smtClean="0">
                <a:solidFill>
                  <a:srgbClr val="002060"/>
                </a:solidFill>
              </a:rPr>
              <a:t>O Estado deve focar nas prioridades potenciais para a melhoria eficaz do desempenho da SO do sistema</a:t>
            </a:r>
            <a:r>
              <a:rPr lang="pt-BR" sz="2000" kern="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SAFETY PERFORMANCE MANAGEMENT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GASP - ÁREAS FOCAIS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421639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Global Safety Priorities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37238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ICAO identificou 3 categorias de acidentes de alto risco (dados de acidentes da aviação comercial entre 2006 e 2011)</a:t>
            </a:r>
          </a:p>
          <a:p>
            <a:pPr marL="355600" lvl="4" indent="-3556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lphaLcParenR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Eventos de Runway safety – Contato anormal com pista, Bird strike, colisão em solo, Runway Excursion, Runway Incursion, perda de controle direcional, colisão com obstáculos e Undershoot / Overshoot.</a:t>
            </a:r>
          </a:p>
          <a:p>
            <a:pPr marL="355600" lvl="4" indent="-3556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lphaLcParenR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CFIT – Controlled Flight Into Terrain</a:t>
            </a:r>
          </a:p>
          <a:p>
            <a:pPr marL="355600" lvl="4" indent="-3556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lphaLcParenR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LOC-I – Loss of Control in Flight</a:t>
            </a:r>
          </a:p>
          <a:p>
            <a:pPr marL="0" lvl="4" indent="0" algn="just" defTabSz="715945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América do Sul (SAM) </a:t>
            </a:r>
            <a:r>
              <a:rPr lang="pt-BR" sz="2000" kern="0" dirty="0">
                <a:solidFill>
                  <a:srgbClr val="002060"/>
                </a:solidFill>
              </a:rPr>
              <a:t>– Eventos de Runway safety </a:t>
            </a:r>
            <a:r>
              <a:rPr lang="pt-BR" sz="2000" kern="0" dirty="0" smtClean="0">
                <a:solidFill>
                  <a:srgbClr val="002060"/>
                </a:solidFill>
              </a:rPr>
              <a:t>e acidentes LOC-I foram responsáveis por 55,42% de todas as fatalidades. Nenhum acidente fatal por CFIT foi registrado no período. </a:t>
            </a:r>
          </a:p>
        </p:txBody>
      </p:sp>
    </p:spTree>
    <p:extLst>
      <p:ext uri="{BB962C8B-B14F-4D97-AF65-F5344CB8AC3E}">
        <p14:creationId xmlns:p14="http://schemas.microsoft.com/office/powerpoint/2010/main" val="26957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 pitchFamily="34" charset="0"/>
              </a:rPr>
              <a:t>MONTAGEM DA RISK PICTURE</a:t>
            </a:r>
            <a:endParaRPr lang="pt-BR" sz="28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497331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Setores da aviação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/>
        </p:nvSpPr>
        <p:spPr bwMode="auto">
          <a:xfrm>
            <a:off x="360744" y="1721926"/>
            <a:ext cx="8424000" cy="3016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44500" lvl="4" indent="-2667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ANAC / COMAER</a:t>
            </a:r>
          </a:p>
          <a:p>
            <a:pPr marL="444500" lvl="4" indent="-2667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Operadores – 121, 135 e de Aeródromos (Concedidos / Infraero)</a:t>
            </a:r>
          </a:p>
          <a:p>
            <a:pPr marL="444500" lvl="4" indent="-2667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Operadores privados – Gov. Estados, PM, PF, Vale e Petrobrás</a:t>
            </a:r>
          </a:p>
          <a:p>
            <a:pPr marL="444500" lvl="4" indent="-2667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Oficinas de MNT – 121 e aviação geral</a:t>
            </a:r>
          </a:p>
          <a:p>
            <a:pPr marL="444500" lvl="4" indent="-2667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Fabricantes – Aviões, helicópteros</a:t>
            </a:r>
          </a:p>
          <a:p>
            <a:pPr marL="444500" lvl="4" indent="-2667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Operadores helicópteros / Marinha do Brasil</a:t>
            </a:r>
          </a:p>
          <a:p>
            <a:pPr marL="444500" lvl="4" indent="-2667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Associações – Aéreas (ABEAR/IATA), pilotos (ABRAPAC/IFALPA), aviação geral (ABAG/</a:t>
            </a:r>
            <a:r>
              <a:rPr lang="pt-BR" sz="2000" kern="0" dirty="0" err="1" smtClean="0">
                <a:solidFill>
                  <a:srgbClr val="002060"/>
                </a:solidFill>
              </a:rPr>
              <a:t>ABTaer</a:t>
            </a:r>
            <a:r>
              <a:rPr lang="pt-BR" sz="2000" kern="0" dirty="0" smtClean="0">
                <a:solidFill>
                  <a:srgbClr val="002060"/>
                </a:solidFill>
              </a:rPr>
              <a:t>), aviação agrícola (SINDAG) e aeródromos (ANEAA/ACI)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86082" y="4896591"/>
            <a:ext cx="497331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Coleta de dados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Espaço Reservado para Conteúdo 1"/>
          <p:cNvSpPr>
            <a:spLocks noGrp="1"/>
          </p:cNvSpPr>
          <p:nvPr/>
        </p:nvSpPr>
        <p:spPr bwMode="auto">
          <a:xfrm>
            <a:off x="360744" y="5358257"/>
            <a:ext cx="8424000" cy="1423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4" indent="-2794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Estado – ANAC / DECEA / CENIPA / Marinha</a:t>
            </a:r>
          </a:p>
          <a:p>
            <a:pPr marL="457200" lvl="4" indent="-2794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Operadores – Aéreas / Oficinas / Aeroportos / </a:t>
            </a:r>
            <a:r>
              <a:rPr lang="pt-BR" sz="2000" kern="0" dirty="0" err="1" smtClean="0">
                <a:solidFill>
                  <a:srgbClr val="002060"/>
                </a:solidFill>
              </a:rPr>
              <a:t>Op</a:t>
            </a:r>
            <a:r>
              <a:rPr lang="pt-BR" sz="2000" kern="0" dirty="0" smtClean="0">
                <a:solidFill>
                  <a:srgbClr val="002060"/>
                </a:solidFill>
              </a:rPr>
              <a:t> privados</a:t>
            </a:r>
          </a:p>
          <a:p>
            <a:pPr marL="457200" lvl="4" indent="-2794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Fabricantes – Aviões / helicópteros</a:t>
            </a:r>
          </a:p>
          <a:p>
            <a:pPr marL="457200" lvl="4" indent="-2794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Associações</a:t>
            </a:r>
            <a:r>
              <a:rPr lang="pt-BR" sz="2000" kern="0" dirty="0">
                <a:solidFill>
                  <a:srgbClr val="002060"/>
                </a:solidFill>
              </a:rPr>
              <a:t> </a:t>
            </a:r>
            <a:r>
              <a:rPr lang="pt-BR" sz="2000" kern="0" dirty="0" smtClean="0">
                <a:solidFill>
                  <a:srgbClr val="002060"/>
                </a:solidFill>
              </a:rPr>
              <a:t>- Todas</a:t>
            </a:r>
          </a:p>
        </p:txBody>
      </p:sp>
    </p:spTree>
    <p:extLst>
      <p:ext uri="{BB962C8B-B14F-4D97-AF65-F5344CB8AC3E}">
        <p14:creationId xmlns:p14="http://schemas.microsoft.com/office/powerpoint/2010/main" val="17129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0"/>
            <a:ext cx="91313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E735827-736E-4329-B1FD-251725782231}"/>
              </a:ext>
            </a:extLst>
          </p:cNvPr>
          <p:cNvSpPr txBox="1"/>
          <p:nvPr/>
        </p:nvSpPr>
        <p:spPr>
          <a:xfrm>
            <a:off x="1463767" y="4543476"/>
            <a:ext cx="6226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Apresentação para</a:t>
            </a:r>
          </a:p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 indústria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9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300" b="1" kern="0" dirty="0" smtClean="0">
                <a:solidFill>
                  <a:srgbClr val="002060"/>
                </a:solidFill>
              </a:rPr>
              <a:t>O objetivo desta iniciativa é de inserir a indústria no processo de implementação do PSOE-ANAC como parte integrante no gerenciamento da segurança operacional do Estado Brasileiro.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INTRODUÇÃO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3403601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OBJETIVO</a:t>
            </a:r>
            <a:endParaRPr lang="pt-BR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386082" y="3411134"/>
            <a:ext cx="483615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ROTEIRO</a:t>
            </a:r>
            <a:endParaRPr lang="pt-BR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Espaço Reservado para Conteúdo 1"/>
          <p:cNvSpPr>
            <a:spLocks noGrp="1"/>
          </p:cNvSpPr>
          <p:nvPr/>
        </p:nvSpPr>
        <p:spPr bwMode="auto">
          <a:xfrm>
            <a:off x="360744" y="3881370"/>
            <a:ext cx="8424000" cy="2760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lvl="4" indent="-342900" algn="just" defTabSz="715945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Programa PSOE-ANAC</a:t>
            </a:r>
          </a:p>
          <a:p>
            <a:pPr marL="342900" lvl="4" indent="-342900" algn="just" defTabSz="715945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Contextualização – PSOE-ANAC / GASP (Diretrizes ICAO)</a:t>
            </a:r>
          </a:p>
          <a:p>
            <a:pPr marL="342900" lvl="4" indent="-342900" algn="just" defTabSz="715945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Safety Performance Management / GASP áreas focais</a:t>
            </a:r>
          </a:p>
          <a:p>
            <a:pPr marL="342900" lvl="4" indent="-342900" algn="just" defTabSz="715945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Risk Picture - Metodologia</a:t>
            </a:r>
          </a:p>
          <a:p>
            <a:pPr marL="342900" lvl="4" indent="-342900" algn="just" defTabSz="715945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Montagem da Risk Picture</a:t>
            </a:r>
          </a:p>
        </p:txBody>
      </p:sp>
    </p:spTree>
    <p:extLst>
      <p:ext uri="{BB962C8B-B14F-4D97-AF65-F5344CB8AC3E}">
        <p14:creationId xmlns:p14="http://schemas.microsoft.com/office/powerpoint/2010/main" val="1084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421639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PROGRAMA PSOE-ANAC</a:t>
            </a:r>
            <a:endParaRPr lang="pt-BR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115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A ANAC iniciou o desenvolvimento do PSOE-ANAC para a </a:t>
            </a:r>
            <a:r>
              <a:rPr lang="pt-BR" sz="2000" u="sng" kern="0" dirty="0" smtClean="0">
                <a:solidFill>
                  <a:srgbClr val="002060"/>
                </a:solidFill>
              </a:rPr>
              <a:t>implementação das ferramentas de gerenciamento dos riscos</a:t>
            </a:r>
            <a:r>
              <a:rPr lang="pt-BR" sz="2000" kern="0" dirty="0" smtClean="0">
                <a:solidFill>
                  <a:srgbClr val="002060"/>
                </a:solidFill>
              </a:rPr>
              <a:t>, a fim de elevar a maturidade </a:t>
            </a:r>
            <a:r>
              <a:rPr lang="pt-BR" sz="2000" kern="0" dirty="0">
                <a:solidFill>
                  <a:srgbClr val="002060"/>
                </a:solidFill>
              </a:rPr>
              <a:t>dos </a:t>
            </a:r>
            <a:r>
              <a:rPr lang="pt-BR" sz="2000" kern="0" dirty="0" smtClean="0">
                <a:solidFill>
                  <a:srgbClr val="002060"/>
                </a:solidFill>
              </a:rPr>
              <a:t>indicadores da Agência para nível operacional.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PROGRAMA PSOE-ANAC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86082" y="5041371"/>
            <a:ext cx="494791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VISÃO DO PROGRAMA</a:t>
            </a:r>
            <a:endParaRPr lang="pt-BR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Espaço Reservado para Conteúdo 1"/>
          <p:cNvSpPr>
            <a:spLocks noGrp="1"/>
          </p:cNvSpPr>
          <p:nvPr/>
        </p:nvSpPr>
        <p:spPr bwMode="auto">
          <a:xfrm>
            <a:off x="360744" y="5511607"/>
            <a:ext cx="8424000" cy="115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A ANAC será referência na gestão da segurança operacional atuando para a melhoria do desempenho de segurança operacional do sistema de aviação civil brasileiro.</a:t>
            </a:r>
            <a:endParaRPr lang="pt-BR" sz="2000" kern="0" dirty="0">
              <a:solidFill>
                <a:srgbClr val="00206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386082" y="3119034"/>
            <a:ext cx="483615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OBJETIVO DO PROGRAMA</a:t>
            </a:r>
            <a:endParaRPr lang="pt-BR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Espaço Reservado para Conteúdo 1"/>
          <p:cNvSpPr>
            <a:spLocks noGrp="1"/>
          </p:cNvSpPr>
          <p:nvPr/>
        </p:nvSpPr>
        <p:spPr bwMode="auto">
          <a:xfrm>
            <a:off x="360744" y="3589270"/>
            <a:ext cx="8424000" cy="115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>
                <a:solidFill>
                  <a:srgbClr val="002060"/>
                </a:solidFill>
              </a:rPr>
              <a:t>Implementar mecanismos que assegurem a eficácia da atuação da Agência no atingimento de sua missão de “garantir a todos os brasileiros a segurança e a excelência da aviação civil”.</a:t>
            </a:r>
          </a:p>
        </p:txBody>
      </p:sp>
    </p:spTree>
    <p:extLst>
      <p:ext uri="{BB962C8B-B14F-4D97-AF65-F5344CB8AC3E}">
        <p14:creationId xmlns:p14="http://schemas.microsoft.com/office/powerpoint/2010/main" val="20705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474471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CRONOGRAMA DO PROGRAMA</a:t>
            </a:r>
            <a:endParaRPr lang="pt-BR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6"/>
            <a:ext cx="8424000" cy="4983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endParaRPr lang="pt-BR" sz="2000" kern="0" dirty="0" smtClean="0">
              <a:solidFill>
                <a:srgbClr val="00206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PROGRAMA PSOE-ANAC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graphicFrame>
        <p:nvGraphicFramePr>
          <p:cNvPr id="15" name="Gráfico 14"/>
          <p:cNvGraphicFramePr/>
          <p:nvPr>
            <p:extLst/>
          </p:nvPr>
        </p:nvGraphicFramePr>
        <p:xfrm>
          <a:off x="577516" y="1854556"/>
          <a:ext cx="8061157" cy="463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/>
          <p:cNvGraphicFramePr/>
          <p:nvPr>
            <p:extLst/>
          </p:nvPr>
        </p:nvGraphicFramePr>
        <p:xfrm>
          <a:off x="2089485" y="1840460"/>
          <a:ext cx="8061157" cy="463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2" name="Conector reto 21"/>
          <p:cNvCxnSpPr/>
          <p:nvPr/>
        </p:nvCxnSpPr>
        <p:spPr>
          <a:xfrm>
            <a:off x="4836695" y="1854556"/>
            <a:ext cx="0" cy="448709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120064" y="1854556"/>
            <a:ext cx="0" cy="448709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7427495" y="1854556"/>
            <a:ext cx="0" cy="448709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8646694" y="1854556"/>
            <a:ext cx="0" cy="448709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2330116" y="1854556"/>
            <a:ext cx="0" cy="448709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3601453" y="1854556"/>
            <a:ext cx="0" cy="448709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303502" y="2065243"/>
            <a:ext cx="68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JUL/19</a:t>
            </a:r>
            <a:endParaRPr lang="pt-BR" sz="12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303502" y="2428990"/>
            <a:ext cx="68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JUL/19</a:t>
            </a:r>
            <a:endParaRPr lang="pt-BR" sz="12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718172" y="2787610"/>
            <a:ext cx="68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JAN/19</a:t>
            </a:r>
            <a:endParaRPr lang="pt-BR" sz="1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457076" y="3146230"/>
            <a:ext cx="84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NOV/18</a:t>
            </a:r>
            <a:endParaRPr lang="pt-BR" sz="12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461089" y="3500389"/>
            <a:ext cx="84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NOV/18</a:t>
            </a:r>
            <a:endParaRPr lang="pt-BR" sz="12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3601453" y="3859163"/>
            <a:ext cx="84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DEZ/18</a:t>
            </a:r>
            <a:endParaRPr lang="pt-BR" sz="12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6068134" y="4213762"/>
            <a:ext cx="84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NOV/20</a:t>
            </a:r>
            <a:endParaRPr lang="pt-BR" sz="12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888312" y="4576403"/>
            <a:ext cx="84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MAR/19</a:t>
            </a:r>
            <a:endParaRPr lang="pt-BR" sz="12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876485" y="4918963"/>
            <a:ext cx="84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FEV/19</a:t>
            </a:r>
            <a:endParaRPr lang="pt-BR" sz="12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4956603" y="5270022"/>
            <a:ext cx="84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FEV/20</a:t>
            </a:r>
            <a:endParaRPr lang="pt-BR" sz="12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8024346" y="5483314"/>
            <a:ext cx="84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NOV/22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917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3403601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REFERÊNCIAS</a:t>
            </a:r>
            <a:endParaRPr lang="pt-BR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b="1" kern="0" dirty="0" smtClean="0">
                <a:solidFill>
                  <a:srgbClr val="002060"/>
                </a:solidFill>
              </a:rPr>
              <a:t>Resolução ANAC Nº 352, 10/02/2015 </a:t>
            </a:r>
            <a:r>
              <a:rPr lang="pt-BR" sz="2000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 </a:t>
            </a:r>
            <a:r>
              <a:rPr lang="pt-BR" sz="2000" b="1" kern="0" dirty="0">
                <a:solidFill>
                  <a:srgbClr val="002060"/>
                </a:solidFill>
              </a:rPr>
              <a:t>Aprova o </a:t>
            </a:r>
            <a:r>
              <a:rPr lang="pt-BR" sz="2000" b="1" kern="0" dirty="0" smtClean="0">
                <a:solidFill>
                  <a:srgbClr val="002060"/>
                </a:solidFill>
              </a:rPr>
              <a:t>PSOE-ANAC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b="1" kern="0" dirty="0" smtClean="0">
                <a:solidFill>
                  <a:srgbClr val="002060"/>
                </a:solidFill>
              </a:rPr>
              <a:t>ICAO DOC 10004 2</a:t>
            </a:r>
            <a:r>
              <a:rPr lang="pt-BR" sz="2000" b="1" kern="0" baseline="30000" dirty="0" smtClean="0">
                <a:solidFill>
                  <a:srgbClr val="002060"/>
                </a:solidFill>
              </a:rPr>
              <a:t>nd</a:t>
            </a:r>
            <a:r>
              <a:rPr lang="pt-BR" sz="2000" b="1" kern="0" dirty="0" smtClean="0">
                <a:solidFill>
                  <a:srgbClr val="002060"/>
                </a:solidFill>
              </a:rPr>
              <a:t> edition 2016 </a:t>
            </a:r>
            <a:r>
              <a:rPr lang="pt-BR" sz="2000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 </a:t>
            </a:r>
            <a:r>
              <a:rPr lang="pt-BR" sz="2000" b="1" kern="0" dirty="0" smtClean="0">
                <a:solidFill>
                  <a:srgbClr val="002060"/>
                </a:solidFill>
              </a:rPr>
              <a:t>GASP 2017_2019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CONTEXTUALIZAÇÃO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25790" t="13244" r="26973"/>
          <a:stretch/>
        </p:blipFill>
        <p:spPr>
          <a:xfrm>
            <a:off x="1302065" y="3057874"/>
            <a:ext cx="2549740" cy="360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23421" t="13072" r="24737"/>
          <a:stretch/>
        </p:blipFill>
        <p:spPr>
          <a:xfrm>
            <a:off x="5301719" y="3057874"/>
            <a:ext cx="279281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516381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PSOE-ANAC Prefácio</a:t>
            </a:r>
            <a:endParaRPr lang="pt-BR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4069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Indústria da aviação civil apresenta números expressivos e forte tendência de </a:t>
            </a:r>
            <a:r>
              <a:rPr lang="pt-BR" sz="2000" i="1" u="sng" kern="0" dirty="0" smtClean="0">
                <a:solidFill>
                  <a:srgbClr val="002060"/>
                </a:solidFill>
              </a:rPr>
              <a:t>crescimento</a:t>
            </a:r>
            <a:r>
              <a:rPr lang="pt-BR" sz="2000" kern="0" dirty="0" smtClean="0">
                <a:solidFill>
                  <a:srgbClr val="002060"/>
                </a:solidFill>
              </a:rPr>
              <a:t>.</a:t>
            </a:r>
            <a:endParaRPr lang="pt-BR" sz="2000" kern="0" dirty="0">
              <a:solidFill>
                <a:srgbClr val="002060"/>
              </a:solidFill>
            </a:endParaRPr>
          </a:p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i="1" u="sng" kern="0" dirty="0" smtClean="0">
                <a:solidFill>
                  <a:srgbClr val="002060"/>
                </a:solidFill>
              </a:rPr>
              <a:t>Resposta proativa</a:t>
            </a:r>
            <a:r>
              <a:rPr lang="pt-BR" sz="2000" kern="0" dirty="0" smtClean="0">
                <a:solidFill>
                  <a:srgbClr val="002060"/>
                </a:solidFill>
              </a:rPr>
              <a:t> aos atuais e emergentes riscos à segurança operacional </a:t>
            </a:r>
            <a:r>
              <a:rPr lang="pt-BR" sz="2000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 Crescimento sustentável com base no </a:t>
            </a:r>
            <a:r>
              <a:rPr lang="pt-BR" sz="2000" i="1" u="sng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equilíbrio</a:t>
            </a:r>
            <a:r>
              <a:rPr lang="pt-BR" sz="2000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 entre o gerenciamento financeiro e o gerenciamento da segurança operacional.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Melhoria da segurança no nível global depende de </a:t>
            </a:r>
            <a:r>
              <a:rPr lang="pt-BR" sz="2000" b="1" i="1" u="sng" kern="0" dirty="0" smtClean="0">
                <a:solidFill>
                  <a:srgbClr val="002060"/>
                </a:solidFill>
              </a:rPr>
              <a:t>planejamento</a:t>
            </a:r>
            <a:r>
              <a:rPr lang="pt-BR" sz="2000" kern="0" dirty="0" smtClean="0">
                <a:solidFill>
                  <a:srgbClr val="002060"/>
                </a:solidFill>
              </a:rPr>
              <a:t> </a:t>
            </a:r>
            <a:r>
              <a:rPr lang="pt-BR" sz="2000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 </a:t>
            </a:r>
            <a:r>
              <a:rPr lang="pt-BR" sz="2000" i="1" u="sng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Atuação contínua</a:t>
            </a:r>
            <a:r>
              <a:rPr lang="pt-BR" sz="2000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 dos países e regiões no estabelecimento, análise crítica e tratamento de suas </a:t>
            </a:r>
            <a:r>
              <a:rPr lang="pt-BR" sz="2000" b="1" i="1" u="sng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prioridades</a:t>
            </a:r>
            <a:r>
              <a:rPr lang="pt-BR" sz="2000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 para a segurança operacional.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b="1" i="1" u="sng" kern="0" dirty="0" smtClean="0">
                <a:solidFill>
                  <a:srgbClr val="002060"/>
                </a:solidFill>
              </a:rPr>
              <a:t>Transparência</a:t>
            </a:r>
            <a:r>
              <a:rPr lang="pt-BR" sz="2000" kern="0" dirty="0" smtClean="0">
                <a:solidFill>
                  <a:srgbClr val="002060"/>
                </a:solidFill>
              </a:rPr>
              <a:t> para sociedade e demais partes interessadas nos </a:t>
            </a:r>
            <a:r>
              <a:rPr lang="pt-BR" sz="2000" i="1" u="sng" kern="0" dirty="0" smtClean="0">
                <a:solidFill>
                  <a:srgbClr val="002060"/>
                </a:solidFill>
              </a:rPr>
              <a:t>resultados desejados, responsabilidades e capacidade de atuação</a:t>
            </a:r>
            <a:r>
              <a:rPr lang="pt-BR" sz="2000" kern="0" dirty="0" smtClean="0">
                <a:solidFill>
                  <a:srgbClr val="002060"/>
                </a:solidFill>
              </a:rPr>
              <a:t> dos diversos setores da indústria.</a:t>
            </a:r>
            <a:endParaRPr lang="pt-BR" sz="2000" kern="0" dirty="0">
              <a:solidFill>
                <a:srgbClr val="00206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DIRETRIZES ANAC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421639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GASP purpose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32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Orientar o </a:t>
            </a:r>
            <a:r>
              <a:rPr lang="pt-BR" sz="2000" u="sng" kern="0" dirty="0" smtClean="0">
                <a:solidFill>
                  <a:srgbClr val="002060"/>
                </a:solidFill>
              </a:rPr>
              <a:t>desenvolvimento harmônico no planejamento do Estado e da região (SAM)</a:t>
            </a:r>
            <a:r>
              <a:rPr lang="pt-BR" sz="2000" kern="0" dirty="0" smtClean="0">
                <a:solidFill>
                  <a:srgbClr val="002060"/>
                </a:solidFill>
              </a:rPr>
              <a:t>, apoiado por atividades do RASG (ICAO-Lima).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Ajudar nas políticas de SO, planejamento e implementação por:</a:t>
            </a:r>
          </a:p>
          <a:p>
            <a:pPr marL="355600" lvl="4" indent="-3556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lphaLcParenR"/>
              <a:defRPr/>
            </a:pPr>
            <a:r>
              <a:rPr lang="pt-BR" sz="2000" u="sng" kern="0" dirty="0" smtClean="0">
                <a:solidFill>
                  <a:srgbClr val="002060"/>
                </a:solidFill>
              </a:rPr>
              <a:t>estabelecimento de prioridades da SO global e objetivos do GASP</a:t>
            </a:r>
          </a:p>
          <a:p>
            <a:pPr marL="355600" lvl="4" indent="-3556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lphaLcParenR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provisão de diretrizes de planejamento e </a:t>
            </a:r>
            <a:r>
              <a:rPr lang="pt-BR" sz="2000" u="sng" kern="0" dirty="0" smtClean="0">
                <a:solidFill>
                  <a:srgbClr val="002060"/>
                </a:solidFill>
              </a:rPr>
              <a:t>cronograma</a:t>
            </a:r>
          </a:p>
          <a:p>
            <a:pPr marL="355600" lvl="4" indent="-3556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lphaLcParenR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apresentação de estratégias de implementação e roadmap da SO global para endereçar procedimentos e métodos a fim de </a:t>
            </a:r>
            <a:r>
              <a:rPr lang="pt-BR" sz="2000" u="sng" kern="0" dirty="0" smtClean="0">
                <a:solidFill>
                  <a:srgbClr val="002060"/>
                </a:solidFill>
              </a:rPr>
              <a:t>atingir objetivos e estabelecer prioridades em níveis de Estado e regional</a:t>
            </a:r>
            <a:r>
              <a:rPr lang="pt-BR" sz="2000" kern="0" dirty="0" smtClean="0">
                <a:solidFill>
                  <a:srgbClr val="002060"/>
                </a:solidFill>
              </a:rPr>
              <a:t>, bem como o papel da indústria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DIRETRIZES ICAO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86082" y="5041371"/>
            <a:ext cx="423671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Global safety objectives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Espaço Reservado para Conteúdo 1"/>
          <p:cNvSpPr>
            <a:spLocks noGrp="1"/>
          </p:cNvSpPr>
          <p:nvPr/>
        </p:nvSpPr>
        <p:spPr bwMode="auto">
          <a:xfrm>
            <a:off x="360744" y="5511607"/>
            <a:ext cx="8424000" cy="12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Implementação, pelo Estados, de um robusto e sustentável sistema de supervisão da SO e </a:t>
            </a:r>
            <a:r>
              <a:rPr lang="pt-BR" sz="2000" u="sng" kern="0" dirty="0" smtClean="0">
                <a:solidFill>
                  <a:srgbClr val="002060"/>
                </a:solidFill>
              </a:rPr>
              <a:t>evolução progressiva para meios mais sofisticados de gerenciamento da SO</a:t>
            </a:r>
            <a:r>
              <a:rPr lang="pt-BR" sz="2000" kern="0" dirty="0" smtClean="0">
                <a:solidFill>
                  <a:srgbClr val="002060"/>
                </a:solidFill>
              </a:rPr>
              <a:t>.</a:t>
            </a:r>
            <a:endParaRPr lang="pt-BR" sz="2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421639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GASP strategy Roadmap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1460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3 fases distintas das ações prioritárias e iniciativas:</a:t>
            </a:r>
          </a:p>
          <a:p>
            <a:pPr marL="355600" lvl="4" indent="-3556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lphaLcParenR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Fase I: Sistema de Supervisão efetivo (oversight) – </a:t>
            </a:r>
            <a:r>
              <a:rPr lang="pt-BR" sz="2000" b="1" kern="0" dirty="0" smtClean="0">
                <a:solidFill>
                  <a:srgbClr val="002060"/>
                </a:solidFill>
              </a:rPr>
              <a:t>8 elementos críticos</a:t>
            </a:r>
          </a:p>
          <a:p>
            <a:pPr marL="355600" lvl="4" indent="-3556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lphaLcParenR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Fase II: </a:t>
            </a:r>
            <a:r>
              <a:rPr lang="pt-BR" sz="2000" u="sng" kern="0" dirty="0" smtClean="0">
                <a:solidFill>
                  <a:srgbClr val="002060"/>
                </a:solidFill>
              </a:rPr>
              <a:t>Implementação do SSP</a:t>
            </a:r>
          </a:p>
          <a:p>
            <a:pPr marL="355600" lvl="4" indent="-355600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lphaLcParenR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Fase III: Gerenciamento de risco preditivo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DIRETRIZES ICAO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86082" y="3202411"/>
            <a:ext cx="423671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USOAP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Espaço Reservado para Conteúdo 1"/>
          <p:cNvSpPr>
            <a:spLocks noGrp="1"/>
          </p:cNvSpPr>
          <p:nvPr/>
        </p:nvSpPr>
        <p:spPr bwMode="auto">
          <a:xfrm>
            <a:off x="360744" y="3671056"/>
            <a:ext cx="8424000" cy="3085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74963" lvl="4" indent="0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FASE I</a:t>
            </a:r>
          </a:p>
          <a:p>
            <a:pPr marL="2874963" lvl="4" indent="0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Universal Safety Oversight Audit Programme</a:t>
            </a:r>
          </a:p>
          <a:p>
            <a:pPr marL="2874963" lvl="4" indent="0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8 Elementos Críticos</a:t>
            </a:r>
          </a:p>
          <a:p>
            <a:pPr marL="2874963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 Estado que atingir mais que 60% de compliance no USOAP, deve iniciar a implementação do SSP </a:t>
            </a:r>
            <a:r>
              <a:rPr lang="pt-BR" sz="2000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 FASE II</a:t>
            </a:r>
            <a:endParaRPr lang="pt-BR" sz="2000" kern="0" dirty="0">
              <a:solidFill>
                <a:srgbClr val="002060"/>
              </a:solidFill>
            </a:endParaRPr>
          </a:p>
        </p:txBody>
      </p:sp>
      <p:pic>
        <p:nvPicPr>
          <p:cNvPr id="11" name="Imagem 10"/>
          <p:cNvPicPr/>
          <p:nvPr/>
        </p:nvPicPr>
        <p:blipFill rotWithShape="1">
          <a:blip r:embed="rId4"/>
          <a:srcRect l="30857" t="18268" r="30484" b="13345"/>
          <a:stretch/>
        </p:blipFill>
        <p:spPr bwMode="auto">
          <a:xfrm>
            <a:off x="416560" y="3711696"/>
            <a:ext cx="3119120" cy="3024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7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6082" y="1251691"/>
            <a:ext cx="4216398" cy="461665"/>
          </a:xfrm>
          <a:ln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GASP – Role of State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/>
        </p:nvSpPr>
        <p:spPr bwMode="auto">
          <a:xfrm>
            <a:off x="360744" y="1721927"/>
            <a:ext cx="8424000" cy="28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Estabelecer o Sistema de Supervisão da SO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 Brasil detém 95% de implementação efetiva no USOAP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Implementar o PSOE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Necessidade de maior </a:t>
            </a:r>
            <a:r>
              <a:rPr lang="pt-BR" sz="2000" u="sng" kern="0" dirty="0" smtClean="0">
                <a:solidFill>
                  <a:srgbClr val="002060"/>
                </a:solidFill>
              </a:rPr>
              <a:t>colaboração (externa) no domínio operacional </a:t>
            </a:r>
            <a:r>
              <a:rPr lang="pt-BR" sz="2000" kern="0" dirty="0" smtClean="0">
                <a:solidFill>
                  <a:srgbClr val="002060"/>
                </a:solidFill>
              </a:rPr>
              <a:t>a fim de identificar perigos e gerenciar riscos.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Necessidade de </a:t>
            </a:r>
            <a:r>
              <a:rPr lang="pt-BR" sz="2000" u="sng" kern="0" dirty="0" smtClean="0">
                <a:solidFill>
                  <a:srgbClr val="002060"/>
                </a:solidFill>
              </a:rPr>
              <a:t>análise de variadas formas de dados</a:t>
            </a:r>
            <a:r>
              <a:rPr lang="pt-BR" sz="2000" kern="0" dirty="0" smtClean="0">
                <a:solidFill>
                  <a:srgbClr val="002060"/>
                </a:solidFill>
              </a:rPr>
              <a:t> de SO.</a:t>
            </a:r>
          </a:p>
          <a:p>
            <a:pPr marL="447675" lvl="4" indent="-265113" algn="just" defTabSz="715945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000" u="sng" kern="0" dirty="0" smtClean="0">
                <a:solidFill>
                  <a:srgbClr val="002060"/>
                </a:solidFill>
              </a:rPr>
              <a:t>Esforço colaborativo</a:t>
            </a:r>
            <a:r>
              <a:rPr lang="pt-BR" sz="2000" kern="0" dirty="0" smtClean="0">
                <a:solidFill>
                  <a:srgbClr val="002060"/>
                </a:solidFill>
              </a:rPr>
              <a:t> entre stakeholders-chave é essencial para o atingimento das metas de SO.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2"/>
          <a:stretch/>
        </p:blipFill>
        <p:spPr>
          <a:xfrm>
            <a:off x="219203" y="265040"/>
            <a:ext cx="2300477" cy="82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97417" y="415905"/>
            <a:ext cx="59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50800" dist="114300" dir="48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Helvetica" pitchFamily="34" charset="0"/>
              </a:rPr>
              <a:t>DIRETRIZES ICAO</a:t>
            </a:r>
            <a:endParaRPr lang="pt-BR" sz="2000" b="1" dirty="0">
              <a:solidFill>
                <a:srgbClr val="002060"/>
              </a:solidFill>
              <a:effectLst>
                <a:outerShdw blurRad="50800" dist="114300" dir="4800000" sx="102000" sy="102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86082" y="4655291"/>
            <a:ext cx="4236718" cy="4616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GASP – Role of industry</a:t>
            </a:r>
            <a:endParaRPr lang="pt-BR" sz="2400" b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Espaço Reservado para Conteúdo 1"/>
          <p:cNvSpPr>
            <a:spLocks noGrp="1"/>
          </p:cNvSpPr>
          <p:nvPr/>
        </p:nvSpPr>
        <p:spPr bwMode="auto">
          <a:xfrm>
            <a:off x="360744" y="5125527"/>
            <a:ext cx="8424000" cy="16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Progredir na implementação do SGSO, complementando a </a:t>
            </a:r>
            <a:r>
              <a:rPr lang="pt-BR" sz="2000" u="sng" kern="0" dirty="0" smtClean="0">
                <a:solidFill>
                  <a:srgbClr val="002060"/>
                </a:solidFill>
              </a:rPr>
              <a:t>troca de informações de SO</a:t>
            </a:r>
            <a:r>
              <a:rPr lang="pt-BR" sz="2000" kern="0" dirty="0" smtClean="0">
                <a:solidFill>
                  <a:srgbClr val="002060"/>
                </a:solidFill>
              </a:rPr>
              <a:t>, monitoramento e auditorias.</a:t>
            </a:r>
          </a:p>
          <a:p>
            <a:pPr marL="0" lvl="4" indent="0" algn="just" defTabSz="715945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000" kern="0" dirty="0" smtClean="0">
                <a:solidFill>
                  <a:srgbClr val="002060"/>
                </a:solidFill>
              </a:rPr>
              <a:t>Organizações internacionais devem </a:t>
            </a:r>
            <a:r>
              <a:rPr lang="pt-BR" sz="2000" u="sng" kern="0" dirty="0" smtClean="0">
                <a:solidFill>
                  <a:srgbClr val="002060"/>
                </a:solidFill>
              </a:rPr>
              <a:t>ajudar seus membros</a:t>
            </a:r>
            <a:r>
              <a:rPr lang="pt-BR" sz="2000" kern="0" dirty="0" smtClean="0">
                <a:solidFill>
                  <a:srgbClr val="002060"/>
                </a:solidFill>
              </a:rPr>
              <a:t> no desenvolvimento de indicadores e provimento de suporte.</a:t>
            </a:r>
            <a:endParaRPr lang="pt-BR" sz="2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D4E1C0A4C3C746BBED35C0AFF8E449" ma:contentTypeVersion="0" ma:contentTypeDescription="Crie um novo documento." ma:contentTypeScope="" ma:versionID="9cb0e6476afc8f91908430114d2d14b7">
  <xsd:schema xmlns:xsd="http://www.w3.org/2001/XMLSchema" xmlns:xs="http://www.w3.org/2001/XMLSchema" xmlns:p="http://schemas.microsoft.com/office/2006/metadata/properties" xmlns:ns2="9c74c564-014a-46b7-abbc-8866c633f207" targetNamespace="http://schemas.microsoft.com/office/2006/metadata/properties" ma:root="true" ma:fieldsID="424dede2b535f569d2a4ff5373181827" ns2:_="">
    <xsd:import namespace="9c74c564-014a-46b7-abbc-8866c633f20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4c564-014a-46b7-abbc-8866c633f2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9c74c564-014a-46b7-abbc-8866c633f207">4ZQKSQV5M6MN-2043567395-38</_dlc_DocId>
    <_dlc_DocIdUrl xmlns="9c74c564-014a-46b7-abbc-8866c633f207">
      <Url>http://spfrj1203:8180/PWA/PSOE - Projeto 6 - Metas e Objetivos PSSO/_layouts/15/DocIdRedir.aspx?ID=4ZQKSQV5M6MN-2043567395-38</Url>
      <Description>4ZQKSQV5M6MN-2043567395-38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A6B6020-44A2-4237-A6A5-D89D5131E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74c564-014a-46b7-abbc-8866c633f2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862B02-E611-4976-A92E-8643FAFF3C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16A3B9-A8DC-419E-B434-9B58E00212E7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c74c564-014a-46b7-abbc-8866c633f207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BA86EC0-23D2-4FB2-A0F6-B6E15E286F2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anac2.thmx</Template>
  <TotalTime>27147</TotalTime>
  <Words>1496</Words>
  <Application>Microsoft Office PowerPoint</Application>
  <PresentationFormat>Apresentação na tela (4:3)</PresentationFormat>
  <Paragraphs>164</Paragraphs>
  <Slides>16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16</vt:i4>
      </vt:variant>
    </vt:vector>
  </HeadingPairs>
  <TitlesOfParts>
    <vt:vector size="31" baseType="lpstr">
      <vt:lpstr>Arial</vt:lpstr>
      <vt:lpstr>Calibri</vt:lpstr>
      <vt:lpstr>Helvetica</vt:lpstr>
      <vt:lpstr>Symbol</vt:lpstr>
      <vt:lpstr>Times</vt:lpstr>
      <vt:lpstr>Wingdings</vt:lpstr>
      <vt:lpstr>Wingdings 2</vt:lpstr>
      <vt:lpstr>anac2</vt:lpstr>
      <vt:lpstr>anac1</vt:lpstr>
      <vt:lpstr>1_anac1</vt:lpstr>
      <vt:lpstr>2_anac1</vt:lpstr>
      <vt:lpstr>3_anac1</vt:lpstr>
      <vt:lpstr>4_anac1</vt:lpstr>
      <vt:lpstr>5_anac1</vt:lpstr>
      <vt:lpstr>6_anac1</vt:lpstr>
      <vt:lpstr>Apresentação do PowerPoint</vt:lpstr>
      <vt:lpstr>OBJETIVO</vt:lpstr>
      <vt:lpstr>PROGRAMA PSOE-ANAC</vt:lpstr>
      <vt:lpstr>CRONOGRAMA DO PROGRAMA</vt:lpstr>
      <vt:lpstr>REFERÊNCIAS</vt:lpstr>
      <vt:lpstr>PSOE-ANAC Prefácio</vt:lpstr>
      <vt:lpstr>GASP purpose</vt:lpstr>
      <vt:lpstr>GASP strategy Roadmap</vt:lpstr>
      <vt:lpstr>GASP – Role of State</vt:lpstr>
      <vt:lpstr>DOC 9859 - Safety Performance Management (SPM)</vt:lpstr>
      <vt:lpstr>SPM Framework</vt:lpstr>
      <vt:lpstr>Risk Picture - Diretrizes</vt:lpstr>
      <vt:lpstr>Priorização dos Assuntos de SO – Metodologia sugerida</vt:lpstr>
      <vt:lpstr>Global Safety Priorities</vt:lpstr>
      <vt:lpstr>Setores da aviação</vt:lpstr>
      <vt:lpstr>Apresentação do PowerPoint</vt:lpstr>
    </vt:vector>
  </TitlesOfParts>
  <Company>Escola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Isabela Brumana</dc:creator>
  <cp:lastModifiedBy>Renato Mineiro Drummond</cp:lastModifiedBy>
  <cp:revision>736</cp:revision>
  <cp:lastPrinted>2017-08-02T02:32:30Z</cp:lastPrinted>
  <dcterms:created xsi:type="dcterms:W3CDTF">2011-03-17T17:31:18Z</dcterms:created>
  <dcterms:modified xsi:type="dcterms:W3CDTF">2018-04-03T19:09:29Z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0x01010099D4E1C0A4C3C746BBED35C0AFF8E449</vt:lpwstr>
  </property>
  <property fmtid="{D5CDD505-2E9C-101B-9397-08002B2CF9AE}" pid="3" name="_dlc_DocIdItemGuid">
    <vt:lpwstr>2cd40d3a-e8fb-48ad-9388-300d4cd3f678</vt:lpwstr>
  </property>
</Properties>
</file>