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73" r:id="rId4"/>
    <p:sldId id="256" r:id="rId5"/>
    <p:sldId id="257" r:id="rId6"/>
    <p:sldId id="264" r:id="rId7"/>
    <p:sldId id="265" r:id="rId8"/>
    <p:sldId id="286" r:id="rId9"/>
    <p:sldId id="287" r:id="rId10"/>
    <p:sldId id="288" r:id="rId11"/>
    <p:sldId id="269" r:id="rId12"/>
    <p:sldId id="270" r:id="rId13"/>
    <p:sldId id="271" r:id="rId14"/>
    <p:sldId id="272" r:id="rId15"/>
    <p:sldId id="284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ynaldo P Ribeiro" userId="e4ef5cff1c0d0358" providerId="LiveId" clId="{C1EFAA4B-9A12-4282-B6CC-1D2A5E8C9AFD}"/>
    <pc:docChg chg="delSld">
      <pc:chgData name="Reynaldo P Ribeiro" userId="e4ef5cff1c0d0358" providerId="LiveId" clId="{C1EFAA4B-9A12-4282-B6CC-1D2A5E8C9AFD}" dt="2024-08-01T21:11:22.752" v="1" actId="47"/>
      <pc:docMkLst>
        <pc:docMk/>
      </pc:docMkLst>
      <pc:sldChg chg="del">
        <pc:chgData name="Reynaldo P Ribeiro" userId="e4ef5cff1c0d0358" providerId="LiveId" clId="{C1EFAA4B-9A12-4282-B6CC-1D2A5E8C9AFD}" dt="2024-08-01T21:11:22.752" v="1" actId="47"/>
        <pc:sldMkLst>
          <pc:docMk/>
          <pc:sldMk cId="1825403871" sldId="276"/>
        </pc:sldMkLst>
      </pc:sldChg>
      <pc:sldChg chg="del">
        <pc:chgData name="Reynaldo P Ribeiro" userId="e4ef5cff1c0d0358" providerId="LiveId" clId="{C1EFAA4B-9A12-4282-B6CC-1D2A5E8C9AFD}" dt="2024-08-01T20:44:23.329" v="0" actId="47"/>
        <pc:sldMkLst>
          <pc:docMk/>
          <pc:sldMk cId="145543939" sldId="28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A10182-68EA-0235-5731-8CC9B1CA8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B89A26-4067-337B-B01C-C14AC58EB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85608A-9F37-1F35-6A7E-0FCDF0EF8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9534-4A0B-43A9-822C-B201EF88D8FB}" type="datetimeFigureOut">
              <a:rPr lang="pt-BR" smtClean="0"/>
              <a:t>01/08/2024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2ADCF2-CE3D-011E-84BE-AEA7464A0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8B528-51D4-A0C2-32E5-2FE953AD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08CA-747D-4330-8C7F-EDDF1BECC24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897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843E03-335D-1431-AA2B-6C3AD02A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D5B1570-68CC-67E1-63F4-1B83F75B8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1EB984-6F9F-C44A-BD8D-64CBC2197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9534-4A0B-43A9-822C-B201EF88D8FB}" type="datetimeFigureOut">
              <a:rPr lang="pt-BR" smtClean="0"/>
              <a:t>01/08/2024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F8779B-7F9E-5792-C294-E480D5541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5BAE18-D489-1828-8F61-61DA47A7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08CA-747D-4330-8C7F-EDDF1BECC24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1544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24BA4FE-69D9-DCD5-843C-13CE6C81D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E61253F-757D-56EA-F16D-3CC70C7AC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31ACC8-46D4-8ED7-FB94-0CF8088E0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9534-4A0B-43A9-822C-B201EF88D8FB}" type="datetimeFigureOut">
              <a:rPr lang="pt-BR" smtClean="0"/>
              <a:t>01/08/2024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6CBAFB-B459-D2BD-6278-44C30443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9D43A1-34BF-9DCB-91B4-7FE98192B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08CA-747D-4330-8C7F-EDDF1BECC24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785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3488D0-8347-2900-7A15-CD16D9D23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408AEE-44B8-D42C-DA62-2BCE74EF3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6FB56F-A428-EF4E-BFFE-916498BA9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9534-4A0B-43A9-822C-B201EF88D8FB}" type="datetimeFigureOut">
              <a:rPr lang="pt-BR" smtClean="0"/>
              <a:t>01/08/2024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AAFF3E-31AC-539A-2C35-6B5C2FD7C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901E08-B857-0582-B7FA-E81E164AD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08CA-747D-4330-8C7F-EDDF1BECC24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08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91F98-075A-B637-71C0-42AFB83E3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8CD94A2-5BC5-8436-AAF2-1227D4568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EF5E45-8E7B-8998-D780-650F6CE1F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9534-4A0B-43A9-822C-B201EF88D8FB}" type="datetimeFigureOut">
              <a:rPr lang="pt-BR" smtClean="0"/>
              <a:t>01/08/2024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6520DF-3335-3B1D-C1DA-2BA13824E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C8D116-3B79-082C-A194-B637D57DE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08CA-747D-4330-8C7F-EDDF1BECC24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12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F5220-057B-146E-E59B-1660770D1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67101A-361D-794A-441F-3AF6C3451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227B673-9CD5-E046-751D-93075244E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E6B554B-1334-671A-9179-15BB549DB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9534-4A0B-43A9-822C-B201EF88D8FB}" type="datetimeFigureOut">
              <a:rPr lang="pt-BR" smtClean="0"/>
              <a:t>01/08/2024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9C7D71E-4AE3-DB1E-7BFA-47FB33FF5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13AA389-6A92-CDD7-38A6-DA4BCCB0C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08CA-747D-4330-8C7F-EDDF1BECC24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912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D16D91-D435-1BE2-B1E2-58E5AD4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F8966C1-08E3-6048-623F-BF5C51E2F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B7D5772-EB43-3D35-AD06-F6A4B2808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4D2C98F-E592-59F4-DEBD-4D9CA3BCA2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EE99FCC-6A7F-6736-07F2-A428E6D707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5577E04-EFF5-B12B-67FF-12F109E25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9534-4A0B-43A9-822C-B201EF88D8FB}" type="datetimeFigureOut">
              <a:rPr lang="pt-BR" smtClean="0"/>
              <a:t>01/08/2024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511FE51-ABF8-6EA3-CA3F-92598E214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1C91AB1-5C23-250F-9A63-DF516D03A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08CA-747D-4330-8C7F-EDDF1BECC24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1847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742FD-49FA-C378-08BE-0E490B6FF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A91A200-7B0F-17D8-A3F2-693FE8FA0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9534-4A0B-43A9-822C-B201EF88D8FB}" type="datetimeFigureOut">
              <a:rPr lang="pt-BR" smtClean="0"/>
              <a:t>01/08/2024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DB6282F-08DE-5FB1-F44A-DB3472B86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096D04-67AE-21D9-D31D-4A2EE429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08CA-747D-4330-8C7F-EDDF1BECC24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1791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24893CB-D0A5-8BE1-DF35-6459080C4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9534-4A0B-43A9-822C-B201EF88D8FB}" type="datetimeFigureOut">
              <a:rPr lang="pt-BR" smtClean="0"/>
              <a:t>01/08/2024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CD618E1-558B-F321-94C9-DB0EF1283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AF1A031-C68B-563B-E06F-BB62BDA79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08CA-747D-4330-8C7F-EDDF1BECC24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88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95DB7F-DC9B-5AA2-17DE-BDA9BE85C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73582E-127E-09E7-DF90-BDA80992A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B6D7918-BF38-B395-9178-AD5C0F7E8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3E9416F-D42C-B76D-6E95-920166ED6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9534-4A0B-43A9-822C-B201EF88D8FB}" type="datetimeFigureOut">
              <a:rPr lang="pt-BR" smtClean="0"/>
              <a:t>01/08/2024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EE1CAD-3DC5-53AF-857A-47F1A7700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FDE94E9-0C4C-03AF-BB36-C1EC6EEA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08CA-747D-4330-8C7F-EDDF1BECC24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806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17C21E-EE5C-3415-7172-A7DEDD35E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6598B42-7FD9-F079-3611-7E8142FE7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14C34CC-D7CD-F0FA-3363-3096E1AE5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3E9F1D-99F4-33DC-A3A7-3B6349A71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9534-4A0B-43A9-822C-B201EF88D8FB}" type="datetimeFigureOut">
              <a:rPr lang="pt-BR" smtClean="0"/>
              <a:t>01/08/2024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D2D6F12-AB35-F6CB-CACB-53CB629E7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BB6B1F0-7C17-FA99-FD86-2A1831FA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08CA-747D-4330-8C7F-EDDF1BECC24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39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0F9FCFB-481A-128F-041C-3292CCAED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C4B3CB-3AF4-D340-9685-0DBF59C05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E54E2A-C8B2-48AA-2B6D-3BBBB8E1E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F9534-4A0B-43A9-822C-B201EF88D8FB}" type="datetimeFigureOut">
              <a:rPr lang="pt-BR" smtClean="0"/>
              <a:t>01/08/2024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099557-7703-5656-BBFD-E41BB3EAE0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1421B3-AE6A-60A4-7060-E2A896CD5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E08CA-747D-4330-8C7F-EDDF1BECC24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729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9AC04D-05B8-C6EC-F817-05C3C765A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B8CE4BD-4170-6E5B-9D24-E1A94D64F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9D9F1C1-917B-FC38-3FA0-CD73759B9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BED4869-1365-2A64-4FBE-F807CD866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33BF2C6-1E7C-816D-551E-99968F015A2A}"/>
              </a:ext>
            </a:extLst>
          </p:cNvPr>
          <p:cNvSpPr/>
          <p:nvPr/>
        </p:nvSpPr>
        <p:spPr>
          <a:xfrm>
            <a:off x="1393099" y="2925920"/>
            <a:ext cx="9222377" cy="174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6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Pesquisa BHEST</a:t>
            </a:r>
          </a:p>
          <a:p>
            <a:pPr algn="ctr" defTabSz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6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Entrada Inadvertida em Condições Meteorológicas por Instrumentos (IIMC)</a:t>
            </a:r>
            <a:endParaRPr lang="en-US" sz="3600" dirty="0">
              <a:solidFill>
                <a:srgbClr val="FFC000"/>
              </a:solidFill>
              <a:latin typeface="Century Gothic" panose="020B050202020202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92B617D-096A-0E35-5A05-EBBA60C9D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276225"/>
            <a:ext cx="4886325" cy="20308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4B07EAA-D25F-0B33-8DAA-6B1A749B71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142" r="25786"/>
          <a:stretch/>
        </p:blipFill>
        <p:spPr>
          <a:xfrm>
            <a:off x="2738437" y="4946174"/>
            <a:ext cx="6772912" cy="68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74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E3AEA6-4280-BA81-F35C-93CB21751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4E00401-11EE-0744-B392-5A43A0E51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50273"/>
            <a:ext cx="11658600" cy="4109654"/>
          </a:xfrm>
          <a:prstGeom prst="rect">
            <a:avLst/>
          </a:prstGeom>
        </p:spPr>
      </p:pic>
      <p:sp>
        <p:nvSpPr>
          <p:cNvPr id="2" name="Texto Explicativo: Linha 1">
            <a:extLst>
              <a:ext uri="{FF2B5EF4-FFF2-40B4-BE49-F238E27FC236}">
                <a16:creationId xmlns:a16="http://schemas.microsoft.com/office/drawing/2014/main" id="{AF9CD235-F8A7-8E21-FBA2-0A334BE8228A}"/>
              </a:ext>
            </a:extLst>
          </p:cNvPr>
          <p:cNvSpPr/>
          <p:nvPr/>
        </p:nvSpPr>
        <p:spPr>
          <a:xfrm>
            <a:off x="9213668" y="4389120"/>
            <a:ext cx="975360" cy="539931"/>
          </a:xfrm>
          <a:prstGeom prst="borderCallout1">
            <a:avLst>
              <a:gd name="adj1" fmla="val 18750"/>
              <a:gd name="adj2" fmla="val -8333"/>
              <a:gd name="adj3" fmla="val -126210"/>
              <a:gd name="adj4" fmla="val -60654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62%</a:t>
            </a:r>
          </a:p>
        </p:txBody>
      </p:sp>
      <p:sp>
        <p:nvSpPr>
          <p:cNvPr id="4" name="Texto Explicativo: Linha 3">
            <a:extLst>
              <a:ext uri="{FF2B5EF4-FFF2-40B4-BE49-F238E27FC236}">
                <a16:creationId xmlns:a16="http://schemas.microsoft.com/office/drawing/2014/main" id="{ED0B42B7-0FD4-C065-109F-CF04ACC11822}"/>
              </a:ext>
            </a:extLst>
          </p:cNvPr>
          <p:cNvSpPr/>
          <p:nvPr/>
        </p:nvSpPr>
        <p:spPr>
          <a:xfrm>
            <a:off x="5756365" y="3849189"/>
            <a:ext cx="975360" cy="539931"/>
          </a:xfrm>
          <a:prstGeom prst="borderCallout1">
            <a:avLst>
              <a:gd name="adj1" fmla="val 26815"/>
              <a:gd name="adj2" fmla="val 107738"/>
              <a:gd name="adj3" fmla="val -47178"/>
              <a:gd name="adj4" fmla="val 185774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24%</a:t>
            </a:r>
          </a:p>
        </p:txBody>
      </p:sp>
      <p:sp>
        <p:nvSpPr>
          <p:cNvPr id="5" name="Texto Explicativo: Linha 4">
            <a:extLst>
              <a:ext uri="{FF2B5EF4-FFF2-40B4-BE49-F238E27FC236}">
                <a16:creationId xmlns:a16="http://schemas.microsoft.com/office/drawing/2014/main" id="{CB4BE217-23AE-AF42-CAB1-E02976E53898}"/>
              </a:ext>
            </a:extLst>
          </p:cNvPr>
          <p:cNvSpPr/>
          <p:nvPr/>
        </p:nvSpPr>
        <p:spPr>
          <a:xfrm>
            <a:off x="6244045" y="1767840"/>
            <a:ext cx="975360" cy="539931"/>
          </a:xfrm>
          <a:prstGeom prst="borderCallout1">
            <a:avLst>
              <a:gd name="adj1" fmla="val 83266"/>
              <a:gd name="adj2" fmla="val 108631"/>
              <a:gd name="adj3" fmla="val 194758"/>
              <a:gd name="adj4" fmla="val 167024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14%</a:t>
            </a:r>
          </a:p>
        </p:txBody>
      </p:sp>
    </p:spTree>
    <p:extLst>
      <p:ext uri="{BB962C8B-B14F-4D97-AF65-F5344CB8AC3E}">
        <p14:creationId xmlns:p14="http://schemas.microsoft.com/office/powerpoint/2010/main" val="154027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D6EEA2-312C-474B-711C-E9727B0D3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B46FE20-7BB0-65C3-80F8-2E89BC611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458" y="228600"/>
            <a:ext cx="9214883" cy="4953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54752E6-635C-355F-CB37-164196D88D19}"/>
              </a:ext>
            </a:extLst>
          </p:cNvPr>
          <p:cNvSpPr txBox="1"/>
          <p:nvPr/>
        </p:nvSpPr>
        <p:spPr>
          <a:xfrm>
            <a:off x="6200504" y="3692434"/>
            <a:ext cx="548639" cy="3385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14%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D22E7D7-B48C-D0D7-8766-70AA1BB6AB42}"/>
              </a:ext>
            </a:extLst>
          </p:cNvPr>
          <p:cNvSpPr txBox="1"/>
          <p:nvPr/>
        </p:nvSpPr>
        <p:spPr>
          <a:xfrm>
            <a:off x="6749143" y="4267740"/>
            <a:ext cx="548639" cy="3385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4%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8A83D5F-2ABA-684A-81A1-08296C87CAE9}"/>
              </a:ext>
            </a:extLst>
          </p:cNvPr>
          <p:cNvSpPr txBox="1"/>
          <p:nvPr/>
        </p:nvSpPr>
        <p:spPr>
          <a:xfrm>
            <a:off x="7297782" y="4026363"/>
            <a:ext cx="548639" cy="3385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9%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A7E99F9-A319-A73A-E983-378220D798C9}"/>
              </a:ext>
            </a:extLst>
          </p:cNvPr>
          <p:cNvSpPr txBox="1"/>
          <p:nvPr/>
        </p:nvSpPr>
        <p:spPr>
          <a:xfrm>
            <a:off x="7846421" y="4162840"/>
            <a:ext cx="548639" cy="3385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7%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B57E94A-A717-CB92-8F44-1D9DFBD5EB08}"/>
              </a:ext>
            </a:extLst>
          </p:cNvPr>
          <p:cNvSpPr txBox="1"/>
          <p:nvPr/>
        </p:nvSpPr>
        <p:spPr>
          <a:xfrm>
            <a:off x="8389379" y="3941708"/>
            <a:ext cx="548639" cy="3385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10%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0447249-A85A-343D-BBC6-15172DF65014}"/>
              </a:ext>
            </a:extLst>
          </p:cNvPr>
          <p:cNvSpPr txBox="1"/>
          <p:nvPr/>
        </p:nvSpPr>
        <p:spPr>
          <a:xfrm>
            <a:off x="8938018" y="2033451"/>
            <a:ext cx="548639" cy="3385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41%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6DE79F2-E696-5338-55C8-622167A86FE6}"/>
              </a:ext>
            </a:extLst>
          </p:cNvPr>
          <p:cNvSpPr txBox="1"/>
          <p:nvPr/>
        </p:nvSpPr>
        <p:spPr>
          <a:xfrm>
            <a:off x="9440081" y="3687809"/>
            <a:ext cx="548639" cy="3385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15%</a:t>
            </a:r>
          </a:p>
        </p:txBody>
      </p:sp>
    </p:spTree>
    <p:extLst>
      <p:ext uri="{BB962C8B-B14F-4D97-AF65-F5344CB8AC3E}">
        <p14:creationId xmlns:p14="http://schemas.microsoft.com/office/powerpoint/2010/main" val="2903443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C219E4-1D8B-F938-A67D-7A1916C65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97AD1951-D146-853E-0836-68B3DB768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58323"/>
            <a:ext cx="11658600" cy="329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39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D6B3D4-4222-090C-6FBC-1D684F8A2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D5C69F4-43C0-5547-57F9-46E390854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E3B9E5-965C-5C4B-9D0F-0F1A923D5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1B92CD7-B814-963E-DCB8-29F941B1F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813BF37-916B-2E5B-190A-12B881DA0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6" y="276226"/>
            <a:ext cx="1759948" cy="731478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856E4F91-D6E0-25B3-53DD-C9D389431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478577"/>
              </p:ext>
            </p:extLst>
          </p:nvPr>
        </p:nvGraphicFramePr>
        <p:xfrm>
          <a:off x="831274" y="1545908"/>
          <a:ext cx="10834254" cy="359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4254">
                  <a:extLst>
                    <a:ext uri="{9D8B030D-6E8A-4147-A177-3AD203B41FA5}">
                      <a16:colId xmlns:a16="http://schemas.microsoft.com/office/drawing/2014/main" val="30867755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SITUAÇÃO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397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25% dos tripulantes ignoram entrada IMC.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660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20% dos tripulantes tem pouco conhecimento sobre automação.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090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Cerca de 13% dos tripulantes não sabem o que é desorientação espacial nem como reconhecer quando estão sob.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91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33% dos treinamentos em simulador não contemplaram cenário de entrada IMC estando em VMC. (25% dos tripulantes não sabem recuperar a aeronave estando desorientado).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42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Cerca de 50% das operações, os tripulantes se utilizam de recursos humanos nas localidades de pouso com informações meteorológicas.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738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Baixo conhecimento dos recursos na página da ANAC sobre meteorologia.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434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Cerca de 50% das situações de voo, os tripulantes passam por algum tipo de pressão em prosseguir o voo IIMC, sendo cerca de 20% tratar-se de uma auto pressão.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278544"/>
                  </a:ext>
                </a:extLst>
              </a:tr>
            </a:tbl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68273582-8185-4772-FFE1-5DE802104CA2}"/>
              </a:ext>
            </a:extLst>
          </p:cNvPr>
          <p:cNvSpPr/>
          <p:nvPr/>
        </p:nvSpPr>
        <p:spPr>
          <a:xfrm>
            <a:off x="1272242" y="477489"/>
            <a:ext cx="922237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6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ANÁLISE</a:t>
            </a:r>
            <a:endParaRPr lang="en-US" sz="3600" dirty="0">
              <a:solidFill>
                <a:srgbClr val="FFC000"/>
              </a:solidFill>
              <a:latin typeface="Century Gothic" panose="020B050202020202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023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F80967D-54AF-645D-4833-01C9D801C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64845"/>
            <a:ext cx="11658600" cy="4080509"/>
          </a:xfrm>
          <a:prstGeom prst="rect">
            <a:avLst/>
          </a:prstGeom>
        </p:spPr>
      </p:pic>
      <p:sp>
        <p:nvSpPr>
          <p:cNvPr id="4" name="Texto Explicativo: Linha 3">
            <a:extLst>
              <a:ext uri="{FF2B5EF4-FFF2-40B4-BE49-F238E27FC236}">
                <a16:creationId xmlns:a16="http://schemas.microsoft.com/office/drawing/2014/main" id="{D219108B-2612-6CC7-4A43-5549F7C467BA}"/>
              </a:ext>
            </a:extLst>
          </p:cNvPr>
          <p:cNvSpPr/>
          <p:nvPr/>
        </p:nvSpPr>
        <p:spPr>
          <a:xfrm>
            <a:off x="9213668" y="4389120"/>
            <a:ext cx="975360" cy="539931"/>
          </a:xfrm>
          <a:prstGeom prst="borderCallout1">
            <a:avLst>
              <a:gd name="adj1" fmla="val 18750"/>
              <a:gd name="adj2" fmla="val -8333"/>
              <a:gd name="adj3" fmla="val -90726"/>
              <a:gd name="adj4" fmla="val -13119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75%</a:t>
            </a:r>
          </a:p>
        </p:txBody>
      </p:sp>
      <p:sp>
        <p:nvSpPr>
          <p:cNvPr id="5" name="Texto Explicativo: Linha 4">
            <a:extLst>
              <a:ext uri="{FF2B5EF4-FFF2-40B4-BE49-F238E27FC236}">
                <a16:creationId xmlns:a16="http://schemas.microsoft.com/office/drawing/2014/main" id="{3C922C49-B517-46DD-D116-0ECF2FE28E5F}"/>
              </a:ext>
            </a:extLst>
          </p:cNvPr>
          <p:cNvSpPr/>
          <p:nvPr/>
        </p:nvSpPr>
        <p:spPr>
          <a:xfrm>
            <a:off x="9514114" y="2468880"/>
            <a:ext cx="975360" cy="539931"/>
          </a:xfrm>
          <a:prstGeom prst="borderCallout1">
            <a:avLst>
              <a:gd name="adj1" fmla="val 18750"/>
              <a:gd name="adj2" fmla="val -8333"/>
              <a:gd name="adj3" fmla="val 97984"/>
              <a:gd name="adj4" fmla="val -79404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25%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2DE8480-A3B6-0122-1DE3-FDD4870B68A7}"/>
              </a:ext>
            </a:extLst>
          </p:cNvPr>
          <p:cNvSpPr txBox="1"/>
          <p:nvPr/>
        </p:nvSpPr>
        <p:spPr>
          <a:xfrm>
            <a:off x="6971210" y="1830705"/>
            <a:ext cx="4484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1 em 4 voos negligenciam regras de voo IFR</a:t>
            </a:r>
          </a:p>
        </p:txBody>
      </p:sp>
    </p:spTree>
    <p:extLst>
      <p:ext uri="{BB962C8B-B14F-4D97-AF65-F5344CB8AC3E}">
        <p14:creationId xmlns:p14="http://schemas.microsoft.com/office/powerpoint/2010/main" val="3119100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9E17B8-FEA9-B641-ADDE-67EAB814E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468EA88-EB21-28AD-7D3E-6B250E433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46246"/>
            <a:ext cx="11658600" cy="4517707"/>
          </a:xfrm>
          <a:prstGeom prst="rect">
            <a:avLst/>
          </a:prstGeom>
        </p:spPr>
      </p:pic>
      <p:sp>
        <p:nvSpPr>
          <p:cNvPr id="2" name="Texto Explicativo: Linha 1">
            <a:extLst>
              <a:ext uri="{FF2B5EF4-FFF2-40B4-BE49-F238E27FC236}">
                <a16:creationId xmlns:a16="http://schemas.microsoft.com/office/drawing/2014/main" id="{F94710B7-306F-3140-9F93-8D787E045EA4}"/>
              </a:ext>
            </a:extLst>
          </p:cNvPr>
          <p:cNvSpPr/>
          <p:nvPr/>
        </p:nvSpPr>
        <p:spPr>
          <a:xfrm>
            <a:off x="10145485" y="4058194"/>
            <a:ext cx="975360" cy="539931"/>
          </a:xfrm>
          <a:prstGeom prst="borderCallout1">
            <a:avLst>
              <a:gd name="adj1" fmla="val 18750"/>
              <a:gd name="adj2" fmla="val -8333"/>
              <a:gd name="adj3" fmla="val -22984"/>
              <a:gd name="adj4" fmla="val -61547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55%</a:t>
            </a:r>
          </a:p>
        </p:txBody>
      </p:sp>
      <p:sp>
        <p:nvSpPr>
          <p:cNvPr id="4" name="Texto Explicativo: Linha 3">
            <a:extLst>
              <a:ext uri="{FF2B5EF4-FFF2-40B4-BE49-F238E27FC236}">
                <a16:creationId xmlns:a16="http://schemas.microsoft.com/office/drawing/2014/main" id="{A57D17B3-7A5C-F3AE-BA90-4416CDD34C5A}"/>
              </a:ext>
            </a:extLst>
          </p:cNvPr>
          <p:cNvSpPr/>
          <p:nvPr/>
        </p:nvSpPr>
        <p:spPr>
          <a:xfrm>
            <a:off x="6688182" y="4328159"/>
            <a:ext cx="975360" cy="539931"/>
          </a:xfrm>
          <a:prstGeom prst="borderCallout1">
            <a:avLst>
              <a:gd name="adj1" fmla="val 18750"/>
              <a:gd name="adj2" fmla="val 112203"/>
              <a:gd name="adj3" fmla="val -56855"/>
              <a:gd name="adj4" fmla="val 160774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29%</a:t>
            </a:r>
          </a:p>
        </p:txBody>
      </p:sp>
      <p:sp>
        <p:nvSpPr>
          <p:cNvPr id="5" name="Texto Explicativo: Linha 4">
            <a:extLst>
              <a:ext uri="{FF2B5EF4-FFF2-40B4-BE49-F238E27FC236}">
                <a16:creationId xmlns:a16="http://schemas.microsoft.com/office/drawing/2014/main" id="{7D000FE3-30A6-AE48-3A1B-2D965642A599}"/>
              </a:ext>
            </a:extLst>
          </p:cNvPr>
          <p:cNvSpPr/>
          <p:nvPr/>
        </p:nvSpPr>
        <p:spPr>
          <a:xfrm>
            <a:off x="6557553" y="2117237"/>
            <a:ext cx="975360" cy="539931"/>
          </a:xfrm>
          <a:prstGeom prst="borderCallout1">
            <a:avLst>
              <a:gd name="adj1" fmla="val 91331"/>
              <a:gd name="adj2" fmla="val 108631"/>
              <a:gd name="adj3" fmla="val 110887"/>
              <a:gd name="adj4" fmla="val 176846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11%</a:t>
            </a:r>
          </a:p>
        </p:txBody>
      </p:sp>
      <p:sp>
        <p:nvSpPr>
          <p:cNvPr id="6" name="Texto Explicativo: Linha 5">
            <a:extLst>
              <a:ext uri="{FF2B5EF4-FFF2-40B4-BE49-F238E27FC236}">
                <a16:creationId xmlns:a16="http://schemas.microsoft.com/office/drawing/2014/main" id="{8BE344EE-7937-5609-B6FC-F5197972D0DB}"/>
              </a:ext>
            </a:extLst>
          </p:cNvPr>
          <p:cNvSpPr/>
          <p:nvPr/>
        </p:nvSpPr>
        <p:spPr>
          <a:xfrm>
            <a:off x="8058693" y="1410789"/>
            <a:ext cx="975360" cy="539931"/>
          </a:xfrm>
          <a:prstGeom prst="borderCallout1">
            <a:avLst>
              <a:gd name="adj1" fmla="val 118750"/>
              <a:gd name="adj2" fmla="val 8631"/>
              <a:gd name="adj3" fmla="val 173790"/>
              <a:gd name="adj4" fmla="val 58989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4%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93E364B-A82C-6FA0-E647-5FCA6D370752}"/>
              </a:ext>
            </a:extLst>
          </p:cNvPr>
          <p:cNvSpPr txBox="1"/>
          <p:nvPr/>
        </p:nvSpPr>
        <p:spPr>
          <a:xfrm>
            <a:off x="9246869" y="1680754"/>
            <a:ext cx="1873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Cerca de 15% dos voos entram IMC</a:t>
            </a:r>
          </a:p>
        </p:txBody>
      </p:sp>
    </p:spTree>
    <p:extLst>
      <p:ext uri="{BB962C8B-B14F-4D97-AF65-F5344CB8AC3E}">
        <p14:creationId xmlns:p14="http://schemas.microsoft.com/office/powerpoint/2010/main" val="4258592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E14767-CC17-C62D-B57B-BA116B337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33A1F0E-434B-EFB4-E7BC-7A864DBA5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60819"/>
            <a:ext cx="11658600" cy="4488561"/>
          </a:xfrm>
          <a:prstGeom prst="rect">
            <a:avLst/>
          </a:prstGeom>
        </p:spPr>
      </p:pic>
      <p:sp>
        <p:nvSpPr>
          <p:cNvPr id="2" name="Texto Explicativo: Linha 1">
            <a:extLst>
              <a:ext uri="{FF2B5EF4-FFF2-40B4-BE49-F238E27FC236}">
                <a16:creationId xmlns:a16="http://schemas.microsoft.com/office/drawing/2014/main" id="{0318757B-D6C4-346F-66ED-2E82EBABF996}"/>
              </a:ext>
            </a:extLst>
          </p:cNvPr>
          <p:cNvSpPr/>
          <p:nvPr/>
        </p:nvSpPr>
        <p:spPr>
          <a:xfrm>
            <a:off x="10988040" y="3429000"/>
            <a:ext cx="975360" cy="539931"/>
          </a:xfrm>
          <a:prstGeom prst="borderCallout1">
            <a:avLst>
              <a:gd name="adj1" fmla="val 18750"/>
              <a:gd name="adj2" fmla="val -8333"/>
              <a:gd name="adj3" fmla="val -31049"/>
              <a:gd name="adj4" fmla="val -92797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48%</a:t>
            </a:r>
          </a:p>
        </p:txBody>
      </p:sp>
      <p:sp>
        <p:nvSpPr>
          <p:cNvPr id="3" name="Texto Explicativo: Linha 2">
            <a:extLst>
              <a:ext uri="{FF2B5EF4-FFF2-40B4-BE49-F238E27FC236}">
                <a16:creationId xmlns:a16="http://schemas.microsoft.com/office/drawing/2014/main" id="{F2A2AAE2-130B-B0FA-7C89-1E1BCEDB719E}"/>
              </a:ext>
            </a:extLst>
          </p:cNvPr>
          <p:cNvSpPr/>
          <p:nvPr/>
        </p:nvSpPr>
        <p:spPr>
          <a:xfrm>
            <a:off x="7437119" y="4478900"/>
            <a:ext cx="975360" cy="539931"/>
          </a:xfrm>
          <a:prstGeom prst="borderCallout1">
            <a:avLst>
              <a:gd name="adj1" fmla="val 12298"/>
              <a:gd name="adj2" fmla="val 107738"/>
              <a:gd name="adj3" fmla="val -110081"/>
              <a:gd name="adj4" fmla="val 166132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31%</a:t>
            </a:r>
          </a:p>
        </p:txBody>
      </p:sp>
      <p:sp>
        <p:nvSpPr>
          <p:cNvPr id="5" name="Texto Explicativo: Linha 4">
            <a:extLst>
              <a:ext uri="{FF2B5EF4-FFF2-40B4-BE49-F238E27FC236}">
                <a16:creationId xmlns:a16="http://schemas.microsoft.com/office/drawing/2014/main" id="{2E79FAEE-35E5-3C71-254A-E1F6FB3F4297}"/>
              </a:ext>
            </a:extLst>
          </p:cNvPr>
          <p:cNvSpPr/>
          <p:nvPr/>
        </p:nvSpPr>
        <p:spPr>
          <a:xfrm>
            <a:off x="6775268" y="2737975"/>
            <a:ext cx="975360" cy="539931"/>
          </a:xfrm>
          <a:prstGeom prst="borderCallout1">
            <a:avLst>
              <a:gd name="adj1" fmla="val 17137"/>
              <a:gd name="adj2" fmla="val 108631"/>
              <a:gd name="adj3" fmla="val 47984"/>
              <a:gd name="adj4" fmla="val 16256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3%</a:t>
            </a:r>
          </a:p>
        </p:txBody>
      </p:sp>
      <p:sp>
        <p:nvSpPr>
          <p:cNvPr id="6" name="Texto Explicativo: Linha 5">
            <a:extLst>
              <a:ext uri="{FF2B5EF4-FFF2-40B4-BE49-F238E27FC236}">
                <a16:creationId xmlns:a16="http://schemas.microsoft.com/office/drawing/2014/main" id="{E70237F0-408D-38E3-CAAC-98CB67EAD8F0}"/>
              </a:ext>
            </a:extLst>
          </p:cNvPr>
          <p:cNvSpPr/>
          <p:nvPr/>
        </p:nvSpPr>
        <p:spPr>
          <a:xfrm>
            <a:off x="8412479" y="1132115"/>
            <a:ext cx="975360" cy="539931"/>
          </a:xfrm>
          <a:prstGeom prst="borderCallout1">
            <a:avLst>
              <a:gd name="adj1" fmla="val 117137"/>
              <a:gd name="adj2" fmla="val 91667"/>
              <a:gd name="adj3" fmla="val 254436"/>
              <a:gd name="adj4" fmla="val 6256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16%</a:t>
            </a:r>
          </a:p>
        </p:txBody>
      </p:sp>
      <p:sp>
        <p:nvSpPr>
          <p:cNvPr id="7" name="Texto Explicativo: Linha 6">
            <a:extLst>
              <a:ext uri="{FF2B5EF4-FFF2-40B4-BE49-F238E27FC236}">
                <a16:creationId xmlns:a16="http://schemas.microsoft.com/office/drawing/2014/main" id="{A55D22EB-0C50-2265-9308-EF86A3B7C482}"/>
              </a:ext>
            </a:extLst>
          </p:cNvPr>
          <p:cNvSpPr/>
          <p:nvPr/>
        </p:nvSpPr>
        <p:spPr>
          <a:xfrm>
            <a:off x="7027816" y="1967634"/>
            <a:ext cx="975360" cy="539931"/>
          </a:xfrm>
          <a:prstGeom prst="borderCallout1">
            <a:avLst>
              <a:gd name="adj1" fmla="val 89718"/>
              <a:gd name="adj2" fmla="val 105953"/>
              <a:gd name="adj3" fmla="val 147984"/>
              <a:gd name="adj4" fmla="val 138453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2%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3C436FA-649F-AE15-8FF5-8BEC8E9F65B7}"/>
              </a:ext>
            </a:extLst>
          </p:cNvPr>
          <p:cNvSpPr txBox="1"/>
          <p:nvPr/>
        </p:nvSpPr>
        <p:spPr>
          <a:xfrm>
            <a:off x="9603375" y="1078914"/>
            <a:ext cx="251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Cerca de 20% conhece pouco da automação</a:t>
            </a:r>
          </a:p>
        </p:txBody>
      </p:sp>
    </p:spTree>
    <p:extLst>
      <p:ext uri="{BB962C8B-B14F-4D97-AF65-F5344CB8AC3E}">
        <p14:creationId xmlns:p14="http://schemas.microsoft.com/office/powerpoint/2010/main" val="539371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13E0DA-8265-1770-AB9E-DA459026E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1A23DE5-0D39-8123-29D5-03476F91E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21" y="638175"/>
            <a:ext cx="11042309" cy="4140864"/>
          </a:xfrm>
          <a:prstGeom prst="rect">
            <a:avLst/>
          </a:prstGeom>
        </p:spPr>
      </p:pic>
      <p:sp>
        <p:nvSpPr>
          <p:cNvPr id="2" name="Texto Explicativo: Linha 1">
            <a:extLst>
              <a:ext uri="{FF2B5EF4-FFF2-40B4-BE49-F238E27FC236}">
                <a16:creationId xmlns:a16="http://schemas.microsoft.com/office/drawing/2014/main" id="{452E8730-1F87-44AC-5925-75FF65F710D1}"/>
              </a:ext>
            </a:extLst>
          </p:cNvPr>
          <p:cNvSpPr/>
          <p:nvPr/>
        </p:nvSpPr>
        <p:spPr>
          <a:xfrm>
            <a:off x="7509164" y="4211782"/>
            <a:ext cx="804341" cy="398398"/>
          </a:xfrm>
          <a:prstGeom prst="borderCallout1">
            <a:avLst>
              <a:gd name="adj1" fmla="val 84879"/>
              <a:gd name="adj2" fmla="val 107738"/>
              <a:gd name="adj3" fmla="val -72856"/>
              <a:gd name="adj4" fmla="val 261439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88%</a:t>
            </a:r>
          </a:p>
        </p:txBody>
      </p:sp>
      <p:sp>
        <p:nvSpPr>
          <p:cNvPr id="4" name="Texto Explicativo: Linha 3">
            <a:extLst>
              <a:ext uri="{FF2B5EF4-FFF2-40B4-BE49-F238E27FC236}">
                <a16:creationId xmlns:a16="http://schemas.microsoft.com/office/drawing/2014/main" id="{0D053572-D9FD-D253-D7A6-9BC062E5D6C6}"/>
              </a:ext>
            </a:extLst>
          </p:cNvPr>
          <p:cNvSpPr/>
          <p:nvPr/>
        </p:nvSpPr>
        <p:spPr>
          <a:xfrm>
            <a:off x="8470273" y="1574848"/>
            <a:ext cx="804341" cy="398398"/>
          </a:xfrm>
          <a:prstGeom prst="borderCallout1">
            <a:avLst>
              <a:gd name="adj1" fmla="val 20363"/>
              <a:gd name="adj2" fmla="val 113096"/>
              <a:gd name="adj3" fmla="val 229888"/>
              <a:gd name="adj4" fmla="val 127155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12%</a:t>
            </a:r>
          </a:p>
        </p:txBody>
      </p:sp>
    </p:spTree>
    <p:extLst>
      <p:ext uri="{BB962C8B-B14F-4D97-AF65-F5344CB8AC3E}">
        <p14:creationId xmlns:p14="http://schemas.microsoft.com/office/powerpoint/2010/main" val="4280004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13E0DA-8265-1770-AB9E-DA459026E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7D1C3E2-7C6F-496C-B0EB-CFAA8CDC4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4" y="638174"/>
            <a:ext cx="10960655" cy="3781425"/>
          </a:xfrm>
          <a:prstGeom prst="rect">
            <a:avLst/>
          </a:prstGeom>
        </p:spPr>
      </p:pic>
      <p:sp>
        <p:nvSpPr>
          <p:cNvPr id="7" name="Texto Explicativo: Linha 6">
            <a:extLst>
              <a:ext uri="{FF2B5EF4-FFF2-40B4-BE49-F238E27FC236}">
                <a16:creationId xmlns:a16="http://schemas.microsoft.com/office/drawing/2014/main" id="{93D3CD9F-65ED-877C-27E6-23A23B8D53FB}"/>
              </a:ext>
            </a:extLst>
          </p:cNvPr>
          <p:cNvSpPr/>
          <p:nvPr/>
        </p:nvSpPr>
        <p:spPr>
          <a:xfrm>
            <a:off x="7384661" y="1371278"/>
            <a:ext cx="822377" cy="412253"/>
          </a:xfrm>
          <a:prstGeom prst="borderCallout1">
            <a:avLst>
              <a:gd name="adj1" fmla="val 20363"/>
              <a:gd name="adj2" fmla="val 113096"/>
              <a:gd name="adj3" fmla="val 222582"/>
              <a:gd name="adj4" fmla="val 139666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13%</a:t>
            </a:r>
          </a:p>
        </p:txBody>
      </p:sp>
      <p:sp>
        <p:nvSpPr>
          <p:cNvPr id="8" name="Texto Explicativo: Linha 7">
            <a:extLst>
              <a:ext uri="{FF2B5EF4-FFF2-40B4-BE49-F238E27FC236}">
                <a16:creationId xmlns:a16="http://schemas.microsoft.com/office/drawing/2014/main" id="{2691AA11-C16F-AEEA-4F82-CF2E75626506}"/>
              </a:ext>
            </a:extLst>
          </p:cNvPr>
          <p:cNvSpPr/>
          <p:nvPr/>
        </p:nvSpPr>
        <p:spPr>
          <a:xfrm>
            <a:off x="6395841" y="3699164"/>
            <a:ext cx="822377" cy="412253"/>
          </a:xfrm>
          <a:prstGeom prst="borderCallout1">
            <a:avLst>
              <a:gd name="adj1" fmla="val 84879"/>
              <a:gd name="adj2" fmla="val 107738"/>
              <a:gd name="adj3" fmla="val -5044"/>
              <a:gd name="adj4" fmla="val 272348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87%</a:t>
            </a:r>
          </a:p>
        </p:txBody>
      </p:sp>
    </p:spTree>
    <p:extLst>
      <p:ext uri="{BB962C8B-B14F-4D97-AF65-F5344CB8AC3E}">
        <p14:creationId xmlns:p14="http://schemas.microsoft.com/office/powerpoint/2010/main" val="231151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13E0DA-8265-1770-AB9E-DA459026E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E25BC23-E3EB-F6E5-E866-4471FD072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02" y="747699"/>
            <a:ext cx="11016980" cy="3941220"/>
          </a:xfrm>
          <a:prstGeom prst="rect">
            <a:avLst/>
          </a:prstGeom>
        </p:spPr>
      </p:pic>
      <p:sp>
        <p:nvSpPr>
          <p:cNvPr id="10" name="Texto Explicativo: Linha 9">
            <a:extLst>
              <a:ext uri="{FF2B5EF4-FFF2-40B4-BE49-F238E27FC236}">
                <a16:creationId xmlns:a16="http://schemas.microsoft.com/office/drawing/2014/main" id="{BA6594E1-9ECE-951E-B6B5-40D45D57EFFB}"/>
              </a:ext>
            </a:extLst>
          </p:cNvPr>
          <p:cNvSpPr/>
          <p:nvPr/>
        </p:nvSpPr>
        <p:spPr>
          <a:xfrm>
            <a:off x="6677891" y="2146945"/>
            <a:ext cx="798679" cy="471564"/>
          </a:xfrm>
          <a:prstGeom prst="borderCallout1">
            <a:avLst>
              <a:gd name="adj1" fmla="val 20363"/>
              <a:gd name="adj2" fmla="val 113096"/>
              <a:gd name="adj3" fmla="val 168430"/>
              <a:gd name="adj4" fmla="val 147739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25%</a:t>
            </a:r>
          </a:p>
        </p:txBody>
      </p:sp>
      <p:sp>
        <p:nvSpPr>
          <p:cNvPr id="12" name="Texto Explicativo: Linha 11">
            <a:extLst>
              <a:ext uri="{FF2B5EF4-FFF2-40B4-BE49-F238E27FC236}">
                <a16:creationId xmlns:a16="http://schemas.microsoft.com/office/drawing/2014/main" id="{B98183FA-559F-ECDE-1790-5965C183343D}"/>
              </a:ext>
            </a:extLst>
          </p:cNvPr>
          <p:cNvSpPr/>
          <p:nvPr/>
        </p:nvSpPr>
        <p:spPr>
          <a:xfrm>
            <a:off x="6432457" y="4552659"/>
            <a:ext cx="798679" cy="471564"/>
          </a:xfrm>
          <a:prstGeom prst="borderCallout1">
            <a:avLst>
              <a:gd name="adj1" fmla="val 84879"/>
              <a:gd name="adj2" fmla="val 107738"/>
              <a:gd name="adj3" fmla="val -115697"/>
              <a:gd name="adj4" fmla="val 241993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75%</a:t>
            </a:r>
          </a:p>
        </p:txBody>
      </p:sp>
    </p:spTree>
    <p:extLst>
      <p:ext uri="{BB962C8B-B14F-4D97-AF65-F5344CB8AC3E}">
        <p14:creationId xmlns:p14="http://schemas.microsoft.com/office/powerpoint/2010/main" val="752760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13E0DA-8265-1770-AB9E-DA459026E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6CC7272-7474-129C-B5E1-FD506DE53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99" y="796658"/>
            <a:ext cx="11463632" cy="3957111"/>
          </a:xfrm>
          <a:prstGeom prst="rect">
            <a:avLst/>
          </a:prstGeom>
        </p:spPr>
      </p:pic>
      <p:sp>
        <p:nvSpPr>
          <p:cNvPr id="14" name="Texto Explicativo: Linha 13">
            <a:extLst>
              <a:ext uri="{FF2B5EF4-FFF2-40B4-BE49-F238E27FC236}">
                <a16:creationId xmlns:a16="http://schemas.microsoft.com/office/drawing/2014/main" id="{AB282E79-D9ED-47CE-C2B5-FEAF363BC4A4}"/>
              </a:ext>
            </a:extLst>
          </p:cNvPr>
          <p:cNvSpPr/>
          <p:nvPr/>
        </p:nvSpPr>
        <p:spPr>
          <a:xfrm>
            <a:off x="6497783" y="2535382"/>
            <a:ext cx="817282" cy="376091"/>
          </a:xfrm>
          <a:prstGeom prst="borderCallout1">
            <a:avLst>
              <a:gd name="adj1" fmla="val 20363"/>
              <a:gd name="adj2" fmla="val 113096"/>
              <a:gd name="adj3" fmla="val 197765"/>
              <a:gd name="adj4" fmla="val 166663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33%</a:t>
            </a:r>
          </a:p>
        </p:txBody>
      </p:sp>
      <p:sp>
        <p:nvSpPr>
          <p:cNvPr id="15" name="Texto Explicativo: Linha 14">
            <a:extLst>
              <a:ext uri="{FF2B5EF4-FFF2-40B4-BE49-F238E27FC236}">
                <a16:creationId xmlns:a16="http://schemas.microsoft.com/office/drawing/2014/main" id="{2EB4AB2B-A81A-DA69-CBDD-09F98EC0DBD9}"/>
              </a:ext>
            </a:extLst>
          </p:cNvPr>
          <p:cNvSpPr/>
          <p:nvPr/>
        </p:nvSpPr>
        <p:spPr>
          <a:xfrm>
            <a:off x="6743217" y="4377678"/>
            <a:ext cx="817282" cy="376091"/>
          </a:xfrm>
          <a:prstGeom prst="borderCallout1">
            <a:avLst>
              <a:gd name="adj1" fmla="val 84879"/>
              <a:gd name="adj2" fmla="val 107738"/>
              <a:gd name="adj3" fmla="val -97595"/>
              <a:gd name="adj4" fmla="val 259304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67%</a:t>
            </a:r>
          </a:p>
        </p:txBody>
      </p:sp>
    </p:spTree>
    <p:extLst>
      <p:ext uri="{BB962C8B-B14F-4D97-AF65-F5344CB8AC3E}">
        <p14:creationId xmlns:p14="http://schemas.microsoft.com/office/powerpoint/2010/main" val="1484658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73FFBA-1ECC-8894-885E-DE75C1E66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CFA6952-8928-ECA4-EF79-E6E8ED6DD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93992"/>
            <a:ext cx="11658600" cy="4022215"/>
          </a:xfrm>
          <a:prstGeom prst="rect">
            <a:avLst/>
          </a:prstGeom>
        </p:spPr>
      </p:pic>
      <p:sp>
        <p:nvSpPr>
          <p:cNvPr id="2" name="Texto Explicativo: Linha 1">
            <a:extLst>
              <a:ext uri="{FF2B5EF4-FFF2-40B4-BE49-F238E27FC236}">
                <a16:creationId xmlns:a16="http://schemas.microsoft.com/office/drawing/2014/main" id="{7F519EBF-901F-E00B-B25D-0786435D09EA}"/>
              </a:ext>
            </a:extLst>
          </p:cNvPr>
          <p:cNvSpPr/>
          <p:nvPr/>
        </p:nvSpPr>
        <p:spPr>
          <a:xfrm>
            <a:off x="5132072" y="2695220"/>
            <a:ext cx="741316" cy="423400"/>
          </a:xfrm>
          <a:prstGeom prst="borderCallout1">
            <a:avLst>
              <a:gd name="adj1" fmla="val 18750"/>
              <a:gd name="adj2" fmla="val -8333"/>
              <a:gd name="adj3" fmla="val 38528"/>
              <a:gd name="adj4" fmla="val -118218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87%</a:t>
            </a:r>
          </a:p>
        </p:txBody>
      </p:sp>
      <p:sp>
        <p:nvSpPr>
          <p:cNvPr id="4" name="Texto Explicativo: Linha 3">
            <a:extLst>
              <a:ext uri="{FF2B5EF4-FFF2-40B4-BE49-F238E27FC236}">
                <a16:creationId xmlns:a16="http://schemas.microsoft.com/office/drawing/2014/main" id="{52DE289A-D968-3E22-72F1-BB83B7EFC42A}"/>
              </a:ext>
            </a:extLst>
          </p:cNvPr>
          <p:cNvSpPr/>
          <p:nvPr/>
        </p:nvSpPr>
        <p:spPr>
          <a:xfrm>
            <a:off x="5132072" y="3241248"/>
            <a:ext cx="741316" cy="423400"/>
          </a:xfrm>
          <a:prstGeom prst="borderCallout1">
            <a:avLst>
              <a:gd name="adj1" fmla="val 20807"/>
              <a:gd name="adj2" fmla="val -16174"/>
              <a:gd name="adj3" fmla="val 24781"/>
              <a:gd name="adj4" fmla="val -127369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24%</a:t>
            </a:r>
          </a:p>
        </p:txBody>
      </p:sp>
      <p:sp>
        <p:nvSpPr>
          <p:cNvPr id="5" name="Texto Explicativo: Linha 4">
            <a:extLst>
              <a:ext uri="{FF2B5EF4-FFF2-40B4-BE49-F238E27FC236}">
                <a16:creationId xmlns:a16="http://schemas.microsoft.com/office/drawing/2014/main" id="{95ABF0AA-4BA6-ECB8-4319-F1A76CA6210D}"/>
              </a:ext>
            </a:extLst>
          </p:cNvPr>
          <p:cNvSpPr/>
          <p:nvPr/>
        </p:nvSpPr>
        <p:spPr>
          <a:xfrm>
            <a:off x="5132072" y="3739381"/>
            <a:ext cx="741316" cy="423400"/>
          </a:xfrm>
          <a:prstGeom prst="borderCallout1">
            <a:avLst>
              <a:gd name="adj1" fmla="val 16842"/>
              <a:gd name="adj2" fmla="val -12320"/>
              <a:gd name="adj3" fmla="val 24959"/>
              <a:gd name="adj4" fmla="val -122901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84%</a:t>
            </a:r>
          </a:p>
        </p:txBody>
      </p:sp>
      <p:sp>
        <p:nvSpPr>
          <p:cNvPr id="6" name="Texto Explicativo: Linha 5">
            <a:extLst>
              <a:ext uri="{FF2B5EF4-FFF2-40B4-BE49-F238E27FC236}">
                <a16:creationId xmlns:a16="http://schemas.microsoft.com/office/drawing/2014/main" id="{B1A98CED-CEFD-8D42-788C-702F84E61AAD}"/>
              </a:ext>
            </a:extLst>
          </p:cNvPr>
          <p:cNvSpPr/>
          <p:nvPr/>
        </p:nvSpPr>
        <p:spPr>
          <a:xfrm>
            <a:off x="5132072" y="4255894"/>
            <a:ext cx="741316" cy="423400"/>
          </a:xfrm>
          <a:prstGeom prst="borderCallout1">
            <a:avLst>
              <a:gd name="adj1" fmla="val 75764"/>
              <a:gd name="adj2" fmla="val -11475"/>
              <a:gd name="adj3" fmla="val 10163"/>
              <a:gd name="adj4" fmla="val -124926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48%</a:t>
            </a:r>
          </a:p>
        </p:txBody>
      </p:sp>
      <p:sp>
        <p:nvSpPr>
          <p:cNvPr id="7" name="Texto Explicativo: Linha 6">
            <a:extLst>
              <a:ext uri="{FF2B5EF4-FFF2-40B4-BE49-F238E27FC236}">
                <a16:creationId xmlns:a16="http://schemas.microsoft.com/office/drawing/2014/main" id="{15047345-4484-C5AC-939B-7AE58185C8CB}"/>
              </a:ext>
            </a:extLst>
          </p:cNvPr>
          <p:cNvSpPr/>
          <p:nvPr/>
        </p:nvSpPr>
        <p:spPr>
          <a:xfrm>
            <a:off x="5132072" y="2166471"/>
            <a:ext cx="741316" cy="423400"/>
          </a:xfrm>
          <a:prstGeom prst="borderCallout1">
            <a:avLst>
              <a:gd name="adj1" fmla="val 18750"/>
              <a:gd name="adj2" fmla="val -8333"/>
              <a:gd name="adj3" fmla="val 53103"/>
              <a:gd name="adj4" fmla="val -126488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97%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57BED3D-D2DC-5F7D-5136-931685874E84}"/>
              </a:ext>
            </a:extLst>
          </p:cNvPr>
          <p:cNvSpPr/>
          <p:nvPr/>
        </p:nvSpPr>
        <p:spPr>
          <a:xfrm>
            <a:off x="6862354" y="1854926"/>
            <a:ext cx="2569029" cy="2772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B34FB75-1A74-2716-10DD-B8B06EFE025E}"/>
              </a:ext>
            </a:extLst>
          </p:cNvPr>
          <p:cNvSpPr txBox="1"/>
          <p:nvPr/>
        </p:nvSpPr>
        <p:spPr>
          <a:xfrm>
            <a:off x="5873388" y="4467594"/>
            <a:ext cx="3940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FF0000"/>
                </a:solidFill>
              </a:rPr>
              <a:t>Em metade dos voos, tem uma pessoa no local auxiliando com informações meteorológicas</a:t>
            </a:r>
          </a:p>
        </p:txBody>
      </p:sp>
    </p:spTree>
    <p:extLst>
      <p:ext uri="{BB962C8B-B14F-4D97-AF65-F5344CB8AC3E}">
        <p14:creationId xmlns:p14="http://schemas.microsoft.com/office/powerpoint/2010/main" val="3766117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532C9D024F1AB46A8AD7E00574F4714" ma:contentTypeVersion="18" ma:contentTypeDescription="Crie um novo documento." ma:contentTypeScope="" ma:versionID="39b2094bb90a560f5f1780a3e5a6215a">
  <xsd:schema xmlns:xsd="http://www.w3.org/2001/XMLSchema" xmlns:xs="http://www.w3.org/2001/XMLSchema" xmlns:p="http://schemas.microsoft.com/office/2006/metadata/properties" xmlns:ns2="aa9acc8c-2486-4d3f-9e75-37a3e857e989" xmlns:ns3="7b87148d-8db4-424f-bd86-5da6764bea41" targetNamespace="http://schemas.microsoft.com/office/2006/metadata/properties" ma:root="true" ma:fieldsID="08cb605a061c0f7318fbec72422a8f1f" ns2:_="" ns3:_="">
    <xsd:import namespace="aa9acc8c-2486-4d3f-9e75-37a3e857e989"/>
    <xsd:import namespace="7b87148d-8db4-424f-bd86-5da6764bea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acc8c-2486-4d3f-9e75-37a3e857e9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7e9ff00c-3bd0-440e-aa47-53ffe5764d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87148d-8db4-424f-bd86-5da6764bea4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5dde18e-579f-49eb-8842-ecbfe0d2cc94}" ma:internalName="TaxCatchAll" ma:showField="CatchAllData" ma:web="7b87148d-8db4-424f-bd86-5da6764bea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EECF1A-0FD6-47CC-BF91-590AEE7872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9acc8c-2486-4d3f-9e75-37a3e857e989"/>
    <ds:schemaRef ds:uri="7b87148d-8db4-424f-bd86-5da6764bea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6C0C09-854D-49B5-BD0F-86F930C9E5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255</Words>
  <Application>Microsoft Office PowerPoint</Application>
  <PresentationFormat>Widescreen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Segoe UI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Reynaldo Ribeiro</dc:creator>
  <cp:lastModifiedBy>Reynaldo P Ribeiro</cp:lastModifiedBy>
  <cp:revision>5</cp:revision>
  <dcterms:created xsi:type="dcterms:W3CDTF">2022-12-12T14:49:40Z</dcterms:created>
  <dcterms:modified xsi:type="dcterms:W3CDTF">2024-08-01T21:11:31Z</dcterms:modified>
</cp:coreProperties>
</file>