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57" r:id="rId2"/>
    <p:sldId id="321" r:id="rId3"/>
    <p:sldId id="341" r:id="rId4"/>
    <p:sldId id="342" r:id="rId5"/>
    <p:sldId id="924" r:id="rId6"/>
    <p:sldId id="343" r:id="rId7"/>
    <p:sldId id="257" r:id="rId8"/>
    <p:sldId id="258" r:id="rId9"/>
    <p:sldId id="259" r:id="rId10"/>
    <p:sldId id="913" r:id="rId11"/>
    <p:sldId id="922" r:id="rId12"/>
    <p:sldId id="925" r:id="rId13"/>
    <p:sldId id="926" r:id="rId14"/>
    <p:sldId id="310" r:id="rId15"/>
    <p:sldId id="927" r:id="rId16"/>
    <p:sldId id="267" r:id="rId17"/>
    <p:sldId id="928" r:id="rId18"/>
    <p:sldId id="317" r:id="rId19"/>
    <p:sldId id="318" r:id="rId20"/>
    <p:sldId id="929" r:id="rId21"/>
    <p:sldId id="914" r:id="rId22"/>
    <p:sldId id="930" r:id="rId23"/>
    <p:sldId id="305" r:id="rId24"/>
    <p:sldId id="915" r:id="rId25"/>
    <p:sldId id="931" r:id="rId26"/>
    <p:sldId id="339" r:id="rId27"/>
    <p:sldId id="322" r:id="rId28"/>
    <p:sldId id="323" r:id="rId29"/>
    <p:sldId id="324" r:id="rId30"/>
    <p:sldId id="932" r:id="rId31"/>
    <p:sldId id="933" r:id="rId32"/>
    <p:sldId id="934" r:id="rId33"/>
    <p:sldId id="935" r:id="rId34"/>
    <p:sldId id="936" r:id="rId35"/>
    <p:sldId id="937" r:id="rId36"/>
    <p:sldId id="938" r:id="rId37"/>
    <p:sldId id="939" r:id="rId38"/>
    <p:sldId id="921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73469" autoAdjust="0"/>
  </p:normalViewPr>
  <p:slideViewPr>
    <p:cSldViewPr snapToGrid="0">
      <p:cViewPr>
        <p:scale>
          <a:sx n="59" d="100"/>
          <a:sy n="59" d="100"/>
        </p:scale>
        <p:origin x="-1008" y="-72"/>
      </p:cViewPr>
      <p:guideLst>
        <p:guide orient="horz" pos="2160"/>
        <p:guide pos="3840"/>
      </p:guideLst>
    </p:cSldViewPr>
  </p:slideViewPr>
  <p:notesTextViewPr>
    <p:cViewPr>
      <p:scale>
        <a:sx n="153" d="100"/>
        <a:sy n="15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0BB6E-89A4-45C8-A925-C4BDCB1F3E18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0173E-E89D-4873-8455-58E6D721B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54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876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979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507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7659B-1A7C-4395-BF85-3543ED1E2883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000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156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93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881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32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xmlns="" id="{FE9A0847-E97A-415A-AA8F-96DF722BA0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xmlns="" id="{083524A5-0544-4358-8472-9474DEFCC7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7652" name="Espaço Reservado para Número de Slide 3">
            <a:extLst>
              <a:ext uri="{FF2B5EF4-FFF2-40B4-BE49-F238E27FC236}">
                <a16:creationId xmlns:a16="http://schemas.microsoft.com/office/drawing/2014/main" xmlns="" id="{3622B175-1B5D-416E-9EA0-58C8B9D67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D6CAB2-BE46-48E8-BA7F-4AB34A9C48CD}" type="slidenum">
              <a:rPr lang="pt-BR" altLang="pt-BR" smtClean="0"/>
              <a:pPr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368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42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957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998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599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25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48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05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xmlns="" id="{B9FFAA23-F0BF-4D51-9AC7-E8CC63AC51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xmlns="" id="{622967CD-F152-4EE8-8AF8-7B03F12921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xmlns="" id="{4C24492A-3C11-4C21-8808-3F0277958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9CEC1F-E77F-47DE-A3E0-D25B0A5F4AD7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897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6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96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173E-E89D-4873-8455-58E6D721B05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91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394A0A-514A-4C13-8FEC-66F2D937A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ECAF162-6E04-4AF2-9957-A8E0CDF3F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7710710-5A12-474B-BB7D-50742627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AD6A586-25DA-4958-AB3A-06379CBC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6642482-8113-4819-9C72-A9DA84AB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9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1D3906-8D6D-43BC-9EF1-36CCFAB8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2E4562F-4F64-40B4-9CB9-CCD854FB7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E430EC7-2FEC-44E9-8DAE-CB1981DB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332D65F-A97E-406F-806C-9D855D21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ADC54D1-A58C-4B16-A4C9-C25CA2F2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42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E278D69-CEA5-4E4A-B146-7776A8166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DDBE512-27CE-45BE-8D65-22DDF735E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B2874CE-A18C-4E53-922F-D0B22FC5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0DD60CB-66B4-476D-A0BD-11C20BBA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520A1E4-1B29-4C8C-8D12-B6D21FF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A37A91-AFEF-4053-852B-BF469903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F99C731-DFED-42D9-87DE-E6CEE5B11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6885656-AAD6-46C4-A1A0-0ED53CEE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B86DEA0-8FAB-4D68-B070-F8C18AFD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DAF6F47-71D7-40C0-B961-B7FC83FE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34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D62BAB-D851-497D-AAA5-FB61D5CD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DA04316-A6E3-4F7F-87B0-E38846F4E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7677AC4-B93B-41FB-97D7-4FEE935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FEACBF8-34D1-4E76-BD0E-39605A13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7A3F32E-3E68-423E-8A3A-F3F2F13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79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9CF82A-BC97-4A78-A707-E1A38B19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6B3AC58-B6E8-40F6-A5C6-94B506621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39A2C15-42B8-4DA9-BE60-9A9C287D2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CFB1A59-7826-4521-9592-6428B493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9827BF1-FD07-4E7D-9988-93660530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7AC5697-E308-44C9-9A36-215869F2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61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903AA5-4519-4741-A9D2-99BA88A9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776212E-4A1A-44A8-8B5B-B728AA3B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C5756AF-22FE-4DF5-844E-51297E583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14CD0EB-B0B4-4E01-9397-71F091109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F446E69-E511-46FD-A4E2-936B0D97D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B427417-59B8-4342-86D0-471C1BF8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64E33F2-C8CC-4002-9A22-0E8C913D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4EA917C-D783-485E-B778-7DA99193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14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5B8E87-1A60-4E8C-AE93-DD0A9734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FFE47B1-EC75-4D25-8FB3-08C2F880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3129E39-1E01-42DF-A2DE-5F4BD576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F2195E7-5B58-466F-B22D-643CA719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48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3C77B0E-0CC7-4CF0-AC84-883E949C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0C442F4-D108-4E73-AD73-AAA7259F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2AB67BC-BA00-49DA-A40F-A72A74AA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72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571717-F573-441A-8572-E3C80C3E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73D1115-585C-4A59-A8D6-9F269B75F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94183FD-3D60-4760-B258-377898188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3E74F0A-CCCB-4192-BA5A-BB45AF55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12BE1F7-0C2F-414C-A0EA-9146A282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E07E790-085E-4A35-BF7F-8034204F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22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F3F764-900F-4146-9B3B-BEC4E91B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3BF5003-5960-44C4-9731-A0776B3C1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2B4D3AD-C43A-4055-BC27-7D4EAFF15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E6E08F4-2F73-45D1-896D-67D8548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17EA339-64CA-47AF-94F0-86EB9492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4490504-8BDC-4D12-BFEA-3CFA836E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45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CA88008-6142-4AAD-A389-64E216BD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77129A6-B611-4A6F-931D-C415C151D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A8D455A-32D8-4C5C-BD4D-7E7912B7C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31E3-1711-4657-8A80-A8EC13EB2B44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C0B4FFE-4B6F-4366-B54D-8067F1A86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5BE6BC0-070B-4C12-8992-975A9BB5F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2FC81-FD63-4338-BA17-9AA70660D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29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nac.gov.br/assuntos/setor-regulado/profissionais-da-aviacao-civil/meteorologia-aeronautica/veja-mais/meteorologia-e-o-planejamento-de-vo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nac.gov.br/en/safety/aeronautical-meteorology/meteorology-and-flight-plan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nac.gov.br/assuntos/setor-regulado/profissionais-da-aviacao-civil/meteorologia-aeronautica/veja-mais/meteorologia-e-a-seguranca-de-vo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nac.gov.br/assuntos/setor-regulado/profissionais-da-aviacao-civil/meteorologia-aeronautica/veja-mais/meteorologia-e-o-planejamento-de-vo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nac.gov.br/meteorologi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eteorologia@anac.gov.b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drigo.ortola@anac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c.gov.br/assuntos/setor-regulado/profissionais-da-aviacao-civil/meteorologia-aeronautic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anac.gov.br/en/safety/aeronautical-meteorolog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F86C2C-AE3F-4F5C-AD67-DBBD17EF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88" y="4851400"/>
            <a:ext cx="7738712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   </a:t>
            </a:r>
            <a:r>
              <a:rPr lang="pt-BR" sz="6000" b="1" dirty="0">
                <a:solidFill>
                  <a:schemeClr val="bg1"/>
                </a:solidFill>
              </a:rPr>
              <a:t>Meteorologia Aeronáutica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38B58D2-E64C-4FE2-A386-8B961BC1F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https://www.anac.gov.br/assuntos/paginas-tematicas/gerenciamento-da-seguranca-operacional/imagens/marca_BGAST.jpg">
            <a:extLst>
              <a:ext uri="{FF2B5EF4-FFF2-40B4-BE49-F238E27FC236}">
                <a16:creationId xmlns:a16="http://schemas.microsoft.com/office/drawing/2014/main" xmlns="" id="{B6A6AA68-B856-4FC7-AC9B-A640BC94A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" y="278700"/>
            <a:ext cx="4406194" cy="18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7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141FE0-693E-4B6E-988A-E848BF50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B470E81-4878-42B8-8BB2-67930E57D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6" y="365125"/>
            <a:ext cx="4625322" cy="454855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4862147-82D8-4192-97EC-68B98412E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37" y="457200"/>
            <a:ext cx="535590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41">
            <a:extLst>
              <a:ext uri="{FF2B5EF4-FFF2-40B4-BE49-F238E27FC236}">
                <a16:creationId xmlns:a16="http://schemas.microsoft.com/office/drawing/2014/main" xmlns="" id="{62542EEC-4F7C-4AE2-933E-EAC8EB3FA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989606-A4B0-4710-A9D3-C1934AAF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167" y="1809271"/>
            <a:ext cx="4277455" cy="31374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 err="1"/>
              <a:t>Projeto</a:t>
            </a:r>
            <a:r>
              <a:rPr lang="en-US" sz="4800" b="1" dirty="0"/>
              <a:t> de </a:t>
            </a:r>
            <a:r>
              <a:rPr lang="en-US" sz="4800" b="1" dirty="0" err="1"/>
              <a:t>Intervenção</a:t>
            </a:r>
            <a:r>
              <a:rPr lang="en-US" sz="4800" b="1" dirty="0"/>
              <a:t> – </a:t>
            </a:r>
            <a:r>
              <a:rPr lang="en-US" sz="4800" b="1" dirty="0" err="1"/>
              <a:t>Meteorologia</a:t>
            </a:r>
            <a:r>
              <a:rPr lang="en-US" sz="4800" b="1" dirty="0"/>
              <a:t> </a:t>
            </a:r>
            <a:r>
              <a:rPr lang="en-US" sz="4800" b="1" dirty="0" err="1"/>
              <a:t>Aeronáutica</a:t>
            </a:r>
            <a:endParaRPr lang="en-US" sz="4800" b="1" dirty="0"/>
          </a:p>
        </p:txBody>
      </p:sp>
      <p:sp>
        <p:nvSpPr>
          <p:cNvPr id="71" name="Rectangle 43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45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Ícone&#10;&#10;Descrição gerada automaticamente">
            <a:extLst>
              <a:ext uri="{FF2B5EF4-FFF2-40B4-BE49-F238E27FC236}">
                <a16:creationId xmlns:a16="http://schemas.microsoft.com/office/drawing/2014/main" xmlns="" id="{AFFAD194-3C1D-4420-95B8-42FC6D30B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00" r="1" b="1"/>
          <a:stretch/>
        </p:blipFill>
        <p:spPr>
          <a:xfrm>
            <a:off x="733508" y="666729"/>
            <a:ext cx="4335004" cy="4280026"/>
          </a:xfrm>
          <a:prstGeom prst="rect">
            <a:avLst/>
          </a:prstGeom>
        </p:spPr>
      </p:pic>
      <p:grpSp>
        <p:nvGrpSpPr>
          <p:cNvPr id="73" name="Group 47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48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49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0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429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168CB-1549-4802-B44A-556415F5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37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456FAFB-338C-4B24-B37F-F61574DDFE9E}"/>
              </a:ext>
            </a:extLst>
          </p:cNvPr>
          <p:cNvSpPr/>
          <p:nvPr/>
        </p:nvSpPr>
        <p:spPr>
          <a:xfrm>
            <a:off x="224852" y="134910"/>
            <a:ext cx="11722309" cy="2062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Art. 4º, X do Regimento Interno - Dar publicidade sobre as atividades desenvolvidas internamente à ANAC e para a comunidade aeronáutica em geral, valendo-se dos meios de comunicação mais adequados para o alcance dos referidos públicos.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5F44ED82-2542-4133-8DE4-A56D4B5BC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143" y="2523915"/>
            <a:ext cx="5261810" cy="37490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78226E6-91B3-43EC-9C85-DCBB6639D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45" y="2523915"/>
            <a:ext cx="3614415" cy="33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4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168CB-1549-4802-B44A-556415F5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37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456FAFB-338C-4B24-B37F-F61574DDFE9E}"/>
              </a:ext>
            </a:extLst>
          </p:cNvPr>
          <p:cNvSpPr/>
          <p:nvPr/>
        </p:nvSpPr>
        <p:spPr>
          <a:xfrm>
            <a:off x="209863" y="134910"/>
            <a:ext cx="11332867" cy="15267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Art. 4º, II do Regimento Interno - Propor ações de melhoria em decorrência dos estudos conduzidos, com o objetivo de aprimorar a segurança da aviação civil.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5F44ED82-2542-4133-8DE4-A56D4B5BC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143" y="2523915"/>
            <a:ext cx="5261810" cy="37490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78226E6-91B3-43EC-9C85-DCBB6639D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45" y="2523915"/>
            <a:ext cx="3614415" cy="33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6D6EEB0-8612-46D8-B00C-607E0D54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defRPr/>
            </a:pPr>
            <a:endParaRPr lang="en-US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xmlns="" id="{7242FE14-94F1-42F9-8451-6C26BF48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849313"/>
            <a:ext cx="8828088" cy="5529262"/>
          </a:xfrm>
        </p:spPr>
        <p:txBody>
          <a:bodyPr/>
          <a:lstStyle/>
          <a:p>
            <a:pPr marL="0" indent="0">
              <a:buNone/>
            </a:pPr>
            <a:endParaRPr lang="pt-BR" altLang="pt-BR" dirty="0"/>
          </a:p>
          <a:p>
            <a:pPr marL="0" indent="0" algn="just">
              <a:buNone/>
            </a:pPr>
            <a:endParaRPr lang="pt-BR" altLang="pt-BR" sz="2400" dirty="0"/>
          </a:p>
          <a:p>
            <a:pPr marL="0" indent="0" algn="just">
              <a:buNone/>
            </a:pPr>
            <a:endParaRPr lang="pt-BR" altLang="pt-BR" sz="2400" dirty="0"/>
          </a:p>
        </p:txBody>
      </p:sp>
      <p:sp>
        <p:nvSpPr>
          <p:cNvPr id="67588" name="TextBox 5">
            <a:extLst>
              <a:ext uri="{FF2B5EF4-FFF2-40B4-BE49-F238E27FC236}">
                <a16:creationId xmlns:a16="http://schemas.microsoft.com/office/drawing/2014/main" xmlns="" id="{B5E79423-0B3F-48BA-A1B8-009558B8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62714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chemeClr val="bg1"/>
                </a:solidFill>
              </a:rPr>
              <a:t>ASIPAER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927F6C6-0BF2-42E4-96D3-0902C961A0C3}"/>
              </a:ext>
            </a:extLst>
          </p:cNvPr>
          <p:cNvSpPr/>
          <p:nvPr/>
        </p:nvSpPr>
        <p:spPr>
          <a:xfrm>
            <a:off x="1981200" y="198438"/>
            <a:ext cx="8229600" cy="7461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</a:rPr>
              <a:t>STAKEHOLDERS</a:t>
            </a:r>
          </a:p>
        </p:txBody>
      </p:sp>
      <p:sp>
        <p:nvSpPr>
          <p:cNvPr id="3" name="Seta para baixo 2">
            <a:extLst>
              <a:ext uri="{FF2B5EF4-FFF2-40B4-BE49-F238E27FC236}">
                <a16:creationId xmlns:a16="http://schemas.microsoft.com/office/drawing/2014/main" xmlns="" id="{01A5E882-8272-4F8C-B917-7F0B439F6771}"/>
              </a:ext>
            </a:extLst>
          </p:cNvPr>
          <p:cNvSpPr/>
          <p:nvPr/>
        </p:nvSpPr>
        <p:spPr>
          <a:xfrm>
            <a:off x="2975956" y="3428999"/>
            <a:ext cx="5586153" cy="1900239"/>
          </a:xfrm>
          <a:prstGeom prst="downArrow">
            <a:avLst>
              <a:gd name="adj1" fmla="val 50000"/>
              <a:gd name="adj2" fmla="val 48551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473BCCB7-3C88-42AA-9FF2-26C41861D1E8}"/>
              </a:ext>
            </a:extLst>
          </p:cNvPr>
          <p:cNvSpPr/>
          <p:nvPr/>
        </p:nvSpPr>
        <p:spPr>
          <a:xfrm>
            <a:off x="1591899" y="5371177"/>
            <a:ext cx="8511471" cy="1262704"/>
          </a:xfrm>
          <a:prstGeom prst="rect">
            <a:avLst/>
          </a:prstGeom>
          <a:solidFill>
            <a:srgbClr val="A2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Avaliação mais adequada do risco meteorológico durante o planejamento de voo</a:t>
            </a:r>
          </a:p>
        </p:txBody>
      </p:sp>
      <p:pic>
        <p:nvPicPr>
          <p:cNvPr id="10" name="Picture 2" descr="https://www.anac.gov.br/assuntos/paginas-tematicas/gerenciamento-da-seguranca-operacional/imagens/marca_BGAST.jpg">
            <a:extLst>
              <a:ext uri="{FF2B5EF4-FFF2-40B4-BE49-F238E27FC236}">
                <a16:creationId xmlns:a16="http://schemas.microsoft.com/office/drawing/2014/main" xmlns="" id="{8F117891-6FE7-46EF-8D41-E64B2895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88" y="3098799"/>
            <a:ext cx="3740317" cy="15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2A1E975-43FD-49AD-960B-76ADC131E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891" y="2058419"/>
            <a:ext cx="1500265" cy="148127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F39EAE2-05B8-49E8-9C56-2F51A0317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266" y="1234338"/>
            <a:ext cx="1130529" cy="1438155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4242887A-6870-4D26-B468-10638B2F6E64}"/>
              </a:ext>
            </a:extLst>
          </p:cNvPr>
          <p:cNvSpPr/>
          <p:nvPr/>
        </p:nvSpPr>
        <p:spPr>
          <a:xfrm>
            <a:off x="7076246" y="1263895"/>
            <a:ext cx="2201639" cy="91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Escolas/Aeroclubes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58E9F17E-103D-4FB3-8BC3-1DB50DB55157}"/>
              </a:ext>
            </a:extLst>
          </p:cNvPr>
          <p:cNvSpPr/>
          <p:nvPr/>
        </p:nvSpPr>
        <p:spPr>
          <a:xfrm>
            <a:off x="7905581" y="2390918"/>
            <a:ext cx="1130529" cy="865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Pilotos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932EE4D-7F4A-4021-B56C-1FFA54325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0735" y="1300531"/>
            <a:ext cx="1130529" cy="13367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932" y="1825625"/>
            <a:ext cx="94028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Assessoria de Comunicação Social /Assessoria de Segurança Operacional</a:t>
            </a:r>
          </a:p>
          <a:p>
            <a:pPr marL="0" indent="0">
              <a:buNone/>
            </a:pPr>
            <a:r>
              <a:rPr lang="pt-BR" sz="2400" b="1" dirty="0"/>
              <a:t>Projeto: Divulgação para o Brasil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Produto:  </a:t>
            </a:r>
            <a:r>
              <a:rPr lang="pt-BR" sz="2400" dirty="0"/>
              <a:t>Divulgação - Meteorologia e o Planejamento de voo </a:t>
            </a:r>
            <a:r>
              <a:rPr lang="pt-BR" sz="2400" dirty="0">
                <a:hlinkClick r:id="rId2"/>
              </a:rPr>
              <a:t>https://www.anac.gov.br/assuntos/setor-regulado/profissionais-da-aviacao-civil/meteorologia-aeronautica/veja-mais/meteorologia-e-o-planejamento-de-voo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 Ferramentas para avaliação mais adequada do risco meteorológico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1B3163C-CEEB-4E48-BF5D-C9FACF86E4D0}"/>
              </a:ext>
            </a:extLst>
          </p:cNvPr>
          <p:cNvSpPr/>
          <p:nvPr/>
        </p:nvSpPr>
        <p:spPr>
          <a:xfrm>
            <a:off x="2203554" y="365125"/>
            <a:ext cx="8529403" cy="1073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Publicidade sobre as atividades desenvolvidas para a comunidade aeronáutica em geral, com meios de comunicação adequados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EF1BFCE-B22E-4C35-9D42-2F69C81DC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94" y="2055813"/>
            <a:ext cx="1712338" cy="16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6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B4AD9C9-2289-49FE-8387-856CB1B3E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347" y="515028"/>
            <a:ext cx="2452024" cy="24113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A55AAE2-3E53-4F7E-8D47-E4D0195B5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1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932" y="1825625"/>
            <a:ext cx="94028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Assessoria de Comunicação Social /Assessoria de Segurança Operacional</a:t>
            </a:r>
          </a:p>
          <a:p>
            <a:pPr marL="0" indent="0">
              <a:buNone/>
            </a:pPr>
            <a:r>
              <a:rPr lang="pt-BR" sz="2400" b="1" dirty="0"/>
              <a:t>Projeto: Divulgação para o exterior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Produto:  </a:t>
            </a:r>
            <a:r>
              <a:rPr lang="pt-BR" sz="2400" dirty="0"/>
              <a:t>Divulgação - Meteorologia e o Planejamento de voo </a:t>
            </a:r>
            <a:r>
              <a:rPr lang="pt-BR" sz="2400" dirty="0">
                <a:hlinkClick r:id="rId2"/>
              </a:rPr>
              <a:t>https://www.anac.gov.br/en/safety/aeronautical-meteorology/meteorology-and-flight-planning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 Ferramentas para avaliação mais adequada do risco meteorológico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1B3163C-CEEB-4E48-BF5D-C9FACF86E4D0}"/>
              </a:ext>
            </a:extLst>
          </p:cNvPr>
          <p:cNvSpPr/>
          <p:nvPr/>
        </p:nvSpPr>
        <p:spPr>
          <a:xfrm>
            <a:off x="2203554" y="365125"/>
            <a:ext cx="8529403" cy="1073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Publicidade sobre as atividades desenvolvidas para a comunidade aeronáutica em geral, com meios de comunicação adequados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EF1BFCE-B22E-4C35-9D42-2F69C81DC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94" y="2055813"/>
            <a:ext cx="1712338" cy="16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1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4">
            <a:extLst>
              <a:ext uri="{FF2B5EF4-FFF2-40B4-BE49-F238E27FC236}">
                <a16:creationId xmlns:a16="http://schemas.microsoft.com/office/drawing/2014/main" xmlns="" id="{D6CF4B60-E244-45E0-936A-5EFCB2102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07" y="1063822"/>
            <a:ext cx="10340040" cy="521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1D18337-EEBE-4DFF-A3E4-80680875C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648918" cy="15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4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>
            <a:extLst>
              <a:ext uri="{FF2B5EF4-FFF2-40B4-BE49-F238E27FC236}">
                <a16:creationId xmlns:a16="http://schemas.microsoft.com/office/drawing/2014/main" xmlns="" id="{DDC9987F-3124-4278-995D-50B57127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62714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chemeClr val="bg1"/>
                </a:solidFill>
              </a:rPr>
              <a:t>GCOI/SPO</a:t>
            </a:r>
          </a:p>
        </p:txBody>
      </p:sp>
      <p:pic>
        <p:nvPicPr>
          <p:cNvPr id="15364" name="Imagem 1">
            <a:extLst>
              <a:ext uri="{FF2B5EF4-FFF2-40B4-BE49-F238E27FC236}">
                <a16:creationId xmlns:a16="http://schemas.microsoft.com/office/drawing/2014/main" xmlns="" id="{B0E3F67B-55CC-421B-AE80-FA4286D9E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15" y="130323"/>
            <a:ext cx="8324300" cy="672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1967936-45ED-4F16-BFDA-69097064A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648918" cy="15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9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39495C0-50BF-4D35-A307-AECE67344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278" y="184348"/>
            <a:ext cx="8783444" cy="66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4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932" y="1825625"/>
            <a:ext cx="94028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Assessoria de Comunicação Social /Assessoria de Segurança Operacional</a:t>
            </a:r>
          </a:p>
          <a:p>
            <a:pPr marL="0" indent="0">
              <a:buNone/>
            </a:pPr>
            <a:r>
              <a:rPr lang="pt-BR" sz="2400" b="1" dirty="0"/>
              <a:t>Projeto: ANAC </a:t>
            </a:r>
            <a:r>
              <a:rPr lang="pt-BR" sz="2400" b="1" dirty="0" err="1"/>
              <a:t>Safety</a:t>
            </a:r>
            <a:r>
              <a:rPr lang="pt-BR" sz="2400" b="1" dirty="0"/>
              <a:t> - Meteorologia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Produto:  </a:t>
            </a:r>
            <a:r>
              <a:rPr lang="pt-BR" sz="2400" dirty="0"/>
              <a:t>Divulgação de vídeos promocionais 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 Conscientização sobre os perigos associados a uma avaliação inadequada do risco meteorológico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1B3163C-CEEB-4E48-BF5D-C9FACF86E4D0}"/>
              </a:ext>
            </a:extLst>
          </p:cNvPr>
          <p:cNvSpPr/>
          <p:nvPr/>
        </p:nvSpPr>
        <p:spPr>
          <a:xfrm>
            <a:off x="2203554" y="365125"/>
            <a:ext cx="8529403" cy="1073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Publicidade sobre as atividades desenvolvidas para a comunidade aeronáutica em geral, com meios de comunicação adequados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EF1BFCE-B22E-4C35-9D42-2F69C81D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94" y="2055813"/>
            <a:ext cx="1712338" cy="16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55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F4A81B-DF1B-468E-B82B-5662B3D6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2479C5C-E58D-426C-B4F6-9576FFBD9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1267895-F9DB-4319-ADF8-2BF5C0A8C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85" y="359055"/>
            <a:ext cx="5485015" cy="64791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F9235B3-98BA-4E5F-9154-B6F681A13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9" y="2389232"/>
            <a:ext cx="5818246" cy="16120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19D8151-3F63-4A38-AEFD-A4C9A5763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7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932" y="1825625"/>
            <a:ext cx="94028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Assessoria de Comunicação Social /Assessoria de Segurança Operacional</a:t>
            </a:r>
          </a:p>
          <a:p>
            <a:pPr marL="0" indent="0">
              <a:buNone/>
            </a:pPr>
            <a:r>
              <a:rPr lang="pt-BR" sz="2400" b="1" dirty="0"/>
              <a:t>Projeto: Alertas de Voo - Meteorologia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Produto:  </a:t>
            </a:r>
            <a:r>
              <a:rPr lang="pt-BR" sz="2400" dirty="0"/>
              <a:t>Divulgação dos Alertas de voo - Foco Meteorologia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 Ensinamentos e lições aprendidas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1B3163C-CEEB-4E48-BF5D-C9FACF86E4D0}"/>
              </a:ext>
            </a:extLst>
          </p:cNvPr>
          <p:cNvSpPr/>
          <p:nvPr/>
        </p:nvSpPr>
        <p:spPr>
          <a:xfrm>
            <a:off x="2203554" y="365125"/>
            <a:ext cx="8529403" cy="1073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Publicidade sobre as atividades desenvolvidas para a comunidade aeronáutica em geral, com meios de comunicação adequados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EF1BFCE-B22E-4C35-9D42-2F69C81D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94" y="2055813"/>
            <a:ext cx="1712338" cy="16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56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4">
            <a:extLst>
              <a:ext uri="{FF2B5EF4-FFF2-40B4-BE49-F238E27FC236}">
                <a16:creationId xmlns:a16="http://schemas.microsoft.com/office/drawing/2014/main" xmlns="" id="{3320AC80-F0C7-49CC-89A7-6553552FF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89" y="154004"/>
            <a:ext cx="7374775" cy="63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8B5140E-B223-4021-A1E4-5082B6D0A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B2827E-9035-4B6F-9C0A-821019AA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95ADAEDE-82B5-4855-91F1-B67EA93C3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50" y="0"/>
            <a:ext cx="5785658" cy="6797972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DA093D53-A9EE-40FA-9542-165618DFC03F}"/>
              </a:ext>
            </a:extLst>
          </p:cNvPr>
          <p:cNvSpPr/>
          <p:nvPr/>
        </p:nvSpPr>
        <p:spPr>
          <a:xfrm>
            <a:off x="5861508" y="314999"/>
            <a:ext cx="249174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/>
              <a:t>Equip</a:t>
            </a:r>
            <a:r>
              <a:rPr lang="pt-BR" sz="2800" dirty="0"/>
              <a:t> Solo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A5EFE2D0-191F-4F96-9DCB-186F74837298}"/>
              </a:ext>
            </a:extLst>
          </p:cNvPr>
          <p:cNvSpPr/>
          <p:nvPr/>
        </p:nvSpPr>
        <p:spPr>
          <a:xfrm>
            <a:off x="5861508" y="2012406"/>
            <a:ext cx="249174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Info MET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4DB47D45-18C4-4A65-B238-DAE599C047C2}"/>
              </a:ext>
            </a:extLst>
          </p:cNvPr>
          <p:cNvSpPr/>
          <p:nvPr/>
        </p:nvSpPr>
        <p:spPr>
          <a:xfrm>
            <a:off x="5861508" y="3742407"/>
            <a:ext cx="249174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/>
              <a:t>Equip</a:t>
            </a:r>
            <a:r>
              <a:rPr lang="pt-BR" sz="2800" dirty="0"/>
              <a:t> Voo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D91C63F2-1EE7-4CDF-8649-CD53FDB0D6DB}"/>
              </a:ext>
            </a:extLst>
          </p:cNvPr>
          <p:cNvSpPr/>
          <p:nvPr/>
        </p:nvSpPr>
        <p:spPr>
          <a:xfrm>
            <a:off x="5893716" y="5449493"/>
            <a:ext cx="249174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Manobra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7ED254D-1028-4415-8EE4-25A1FA2D8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506" y="1363287"/>
            <a:ext cx="3666285" cy="42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84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CENIPA</a:t>
            </a:r>
          </a:p>
          <a:p>
            <a:pPr marL="0" indent="0">
              <a:buNone/>
            </a:pPr>
            <a:r>
              <a:rPr lang="pt-BR" sz="2400" b="1" dirty="0"/>
              <a:t>Projeto: Divulgação de estudos sobre ocorrências - Fator Meteorológico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Produto:  </a:t>
            </a:r>
            <a:r>
              <a:rPr lang="pt-BR" sz="2400" dirty="0"/>
              <a:t>Divulgação da página Meteorologia e a Segurança de voo </a:t>
            </a:r>
          </a:p>
          <a:p>
            <a:pPr marL="0" indent="0">
              <a:buNone/>
            </a:pPr>
            <a:r>
              <a:rPr lang="pt-BR" sz="2400" dirty="0">
                <a:hlinkClick r:id="rId2"/>
              </a:rPr>
              <a:t>https://www.anac.gov.br/assuntos/setor-regulado/profissionais-da-aviacao-civil/meteorologia-aeronautica/veja-mais/meteorologia-e-a-seguranca-de-voo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 Conscientização sobre a importância da meteorologia para a segurança de voo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1B3163C-CEEB-4E48-BF5D-C9FACF86E4D0}"/>
              </a:ext>
            </a:extLst>
          </p:cNvPr>
          <p:cNvSpPr/>
          <p:nvPr/>
        </p:nvSpPr>
        <p:spPr>
          <a:xfrm>
            <a:off x="2203554" y="365125"/>
            <a:ext cx="8529403" cy="1073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Publicidade sobre as atividades desenvolvidas para a comunidade aeronáutica em geral, com meios de comunicação adequados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55011B4-190E-4B93-B8B4-0FE2BFE8B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04" y="2358600"/>
            <a:ext cx="1130529" cy="14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18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2">
            <a:extLst>
              <a:ext uri="{FF2B5EF4-FFF2-40B4-BE49-F238E27FC236}">
                <a16:creationId xmlns:a16="http://schemas.microsoft.com/office/drawing/2014/main" xmlns="" id="{E99A914D-FE2E-4D8C-8D06-4F4AC8045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313" y="774702"/>
            <a:ext cx="4897856" cy="76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4000" b="1" dirty="0"/>
              <a:t>Indicadores</a:t>
            </a:r>
          </a:p>
        </p:txBody>
      </p:sp>
      <p:pic>
        <p:nvPicPr>
          <p:cNvPr id="26627" name="Imagem 3">
            <a:extLst>
              <a:ext uri="{FF2B5EF4-FFF2-40B4-BE49-F238E27FC236}">
                <a16:creationId xmlns:a16="http://schemas.microsoft.com/office/drawing/2014/main" xmlns="" id="{A1FF4089-A5E7-487F-8465-A7F98139B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9" y="1273652"/>
            <a:ext cx="6914394" cy="36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F0FC6D6-D949-4298-AE46-9B6718F33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861" y="774702"/>
            <a:ext cx="4345897" cy="31910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CF725FF-7661-4AB9-B78A-B1F5DEB64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785" y="3965746"/>
            <a:ext cx="4549665" cy="265949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64044AA-90A5-439D-A208-96DFF1EC3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12" y="0"/>
            <a:ext cx="7688881" cy="65792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F5E9762-3E34-4AE9-B16F-AB21D5636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550" y="123479"/>
            <a:ext cx="2219041" cy="19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3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4D5FD3D-C381-4512-B5B9-DF6331060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305" y="11682"/>
            <a:ext cx="8077244" cy="67741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6C8403B-0544-46E4-8EBF-C4E2984C7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682" y="670705"/>
            <a:ext cx="2219041" cy="19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77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34ACC12-6C8B-495E-AE61-22F1E9253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35" y="0"/>
            <a:ext cx="8207478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51C2D76-FCF5-418F-AC12-B8A9BBE53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165" y="166255"/>
            <a:ext cx="1998743" cy="17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>
            <a:extLst>
              <a:ext uri="{FF2B5EF4-FFF2-40B4-BE49-F238E27FC236}">
                <a16:creationId xmlns:a16="http://schemas.microsoft.com/office/drawing/2014/main" xmlns="" id="{1AA30778-7F88-4AB1-AB26-A35EC0A81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" y="1400175"/>
            <a:ext cx="11940134" cy="509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654AF47-E5FE-4864-9736-315FEFB10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931" y="0"/>
            <a:ext cx="13811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79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61" y="1943827"/>
            <a:ext cx="9524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DECEA</a:t>
            </a:r>
          </a:p>
          <a:p>
            <a:pPr marL="0" indent="0">
              <a:buNone/>
            </a:pPr>
            <a:r>
              <a:rPr lang="pt-BR" sz="2400" b="1" dirty="0"/>
              <a:t>Projeto: Divulgação de estudos sobre ocorrências - Fator Meteorológico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Produto:  </a:t>
            </a:r>
            <a:r>
              <a:rPr lang="pt-BR" sz="2400" dirty="0"/>
              <a:t>Divulgação da página Meteorologia e o Planejamento de voo (</a:t>
            </a:r>
            <a:r>
              <a:rPr lang="pt-BR" sz="2400" dirty="0">
                <a:hlinkClick r:id="rId2"/>
              </a:rPr>
              <a:t>https://www.anac.gov.br/assuntos/setor-regulado/profissionais-da-aviacao-civil/meteorologia-aeronautica/veja-mais/meteorologia-e-o-planejamento-de-voo</a:t>
            </a:r>
            <a:r>
              <a:rPr lang="pt-BR" sz="2400" dirty="0"/>
              <a:t> </a:t>
            </a: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 Ferramentas para a avaliação adequada das informações no momento do planejamento de voo.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1B3163C-CEEB-4E48-BF5D-C9FACF86E4D0}"/>
              </a:ext>
            </a:extLst>
          </p:cNvPr>
          <p:cNvSpPr/>
          <p:nvPr/>
        </p:nvSpPr>
        <p:spPr>
          <a:xfrm>
            <a:off x="2203554" y="365125"/>
            <a:ext cx="8529403" cy="1073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Publicidade sobre as atividades desenvolvidas para a comunidade aeronáutica em geral, com meios de comunicação adequados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D76CC95-6F0B-4451-B0B0-6E02BD946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" y="2092274"/>
            <a:ext cx="1130529" cy="13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08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932" y="1917701"/>
            <a:ext cx="9524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Superintendência de Gestão de Pessoas – SGP/ANAC</a:t>
            </a:r>
          </a:p>
          <a:p>
            <a:pPr marL="0" indent="0">
              <a:buNone/>
            </a:pPr>
            <a:r>
              <a:rPr lang="pt-BR" sz="2400" b="1" dirty="0"/>
              <a:t>Projeto: Experiência internacional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</a:t>
            </a:r>
            <a:r>
              <a:rPr lang="pt-BR" sz="2400" dirty="0"/>
              <a:t>:  Tradução de documentos estrangeiros para publicação na página de meteorologia da ANAC: </a:t>
            </a:r>
            <a:r>
              <a:rPr lang="pt-BR" sz="2400" dirty="0">
                <a:hlinkClick r:id="rId2"/>
              </a:rPr>
              <a:t>www.anac.gov.br/meteorologia</a:t>
            </a:r>
            <a:endParaRPr lang="pt-BR" sz="2400" dirty="0"/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 Ensinamentos e melhores práticas internacionais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1B3163C-CEEB-4E48-BF5D-C9FACF86E4D0}"/>
              </a:ext>
            </a:extLst>
          </p:cNvPr>
          <p:cNvSpPr/>
          <p:nvPr/>
        </p:nvSpPr>
        <p:spPr>
          <a:xfrm>
            <a:off x="2203554" y="365125"/>
            <a:ext cx="8529403" cy="1073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Publicidade sobre as atividades desenvolvidas para a comunidade aeronáutica em geral, com meios de comunicação adequados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D76CC95-6F0B-4451-B0B0-6E02BD946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" y="2092274"/>
            <a:ext cx="1130529" cy="13367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E59D16B-A087-4EC9-85A7-BC1711091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94" y="2055813"/>
            <a:ext cx="1712338" cy="16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8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CENIPA/ANAC</a:t>
            </a:r>
          </a:p>
          <a:p>
            <a:pPr marL="0" indent="0">
              <a:buNone/>
            </a:pPr>
            <a:r>
              <a:rPr lang="pt-BR" sz="2400" b="1" dirty="0"/>
              <a:t>Projeto: Prevenção de Acidentes - Meteorologia Aeronáutica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Produto:  </a:t>
            </a:r>
            <a:r>
              <a:rPr lang="pt-BR" sz="2400" dirty="0" err="1"/>
              <a:t>Webinário</a:t>
            </a:r>
            <a:r>
              <a:rPr lang="pt-BR" sz="2400" dirty="0"/>
              <a:t> ou Workshop (ANAC/CENIPA) com o tema: "Meteorologia e a Segurança de Voo".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 Conscientização da comunidade aeronáutica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55011B4-190E-4B93-B8B4-0FE2BFE8B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04" y="2358600"/>
            <a:ext cx="1130529" cy="143815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0F5DAEB-B893-49A9-9A44-89A8AC367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62" y="3885642"/>
            <a:ext cx="1712338" cy="169066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22FFD54-84C4-4932-8E26-3A67B6D4447B}"/>
              </a:ext>
            </a:extLst>
          </p:cNvPr>
          <p:cNvSpPr/>
          <p:nvPr/>
        </p:nvSpPr>
        <p:spPr>
          <a:xfrm>
            <a:off x="2203554" y="312670"/>
            <a:ext cx="7764905" cy="12612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Ações de melhoria em decorrência dos estudos conduzidos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55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5625"/>
            <a:ext cx="9524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DECEA</a:t>
            </a:r>
          </a:p>
          <a:p>
            <a:pPr marL="0" indent="0">
              <a:buNone/>
            </a:pPr>
            <a:r>
              <a:rPr lang="pt-BR" sz="2400" b="1" dirty="0"/>
              <a:t>Projeto: Informação meteorológica disponível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Produto:  </a:t>
            </a:r>
            <a:r>
              <a:rPr lang="pt-BR" sz="2400" dirty="0"/>
              <a:t>Estudo técnico para verificar possibilidade de fornecer informação de METAR e TAF em aeródromos que não possuem informação meteorológica disponível.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 Redução da percepção inadequada por indisponibilidade da informação meteorológica.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22FFD54-84C4-4932-8E26-3A67B6D4447B}"/>
              </a:ext>
            </a:extLst>
          </p:cNvPr>
          <p:cNvSpPr/>
          <p:nvPr/>
        </p:nvSpPr>
        <p:spPr>
          <a:xfrm>
            <a:off x="2203554" y="312670"/>
            <a:ext cx="7764905" cy="12612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Ações de melhoria em decorrência dos estudos conduzidos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BC65EE-C015-41C8-90F0-73A93836C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" y="2092274"/>
            <a:ext cx="1130529" cy="13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6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408" y="1865450"/>
            <a:ext cx="9524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Superintendência de Pessoal da Aviação Civil</a:t>
            </a:r>
          </a:p>
          <a:p>
            <a:pPr marL="0" indent="0">
              <a:buNone/>
            </a:pPr>
            <a:r>
              <a:rPr lang="pt-BR" sz="2400" b="1" dirty="0"/>
              <a:t>Projeto: Programas de Instrução - Meteorologia Aplicada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Produto:  </a:t>
            </a:r>
            <a:r>
              <a:rPr lang="pt-BR" sz="2400" dirty="0"/>
              <a:t>Revisão do programa de meteorologia aeronáutica dos Programas de Instrução para a certificação do pessoal da aviação civil com a inclusão de Meteorologia Aplicada.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 Garantia de que os programas de instrução são capazes de desenvolver as habilidades necessárias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22FFD54-84C4-4932-8E26-3A67B6D4447B}"/>
              </a:ext>
            </a:extLst>
          </p:cNvPr>
          <p:cNvSpPr/>
          <p:nvPr/>
        </p:nvSpPr>
        <p:spPr>
          <a:xfrm>
            <a:off x="2203554" y="312670"/>
            <a:ext cx="7764905" cy="12612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Ações de melhoria em decorrência dos estudos conduzidos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BC65EE-C015-41C8-90F0-73A93836C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" y="2092274"/>
            <a:ext cx="1130529" cy="13367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152505E-B098-4BAF-B603-A303E1FC0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94" y="2055813"/>
            <a:ext cx="1712338" cy="16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89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408" y="1977299"/>
            <a:ext cx="9524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Superintendência de Pessoal da Aviação Civil</a:t>
            </a:r>
          </a:p>
          <a:p>
            <a:pPr marL="0" indent="0">
              <a:buNone/>
            </a:pPr>
            <a:r>
              <a:rPr lang="pt-BR" sz="2400" b="1" dirty="0"/>
              <a:t>Projeto: Exames Teóricos - Meteorologia Aplicada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Produto: </a:t>
            </a:r>
            <a:r>
              <a:rPr lang="pt-BR" sz="2400" dirty="0"/>
              <a:t> Revisão das questões de meteorologia aeronáutica dos Exames Teóricos da ANAC, com a inclusão de Meteorologia Aplicada.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 Garantia de que os profissionais certificados pela ANAC têm as habilidades necessárias.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22FFD54-84C4-4932-8E26-3A67B6D4447B}"/>
              </a:ext>
            </a:extLst>
          </p:cNvPr>
          <p:cNvSpPr/>
          <p:nvPr/>
        </p:nvSpPr>
        <p:spPr>
          <a:xfrm>
            <a:off x="2203554" y="312670"/>
            <a:ext cx="7764905" cy="12612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Ações de melhoria em decorrência dos estudos conduzidos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BC65EE-C015-41C8-90F0-73A93836C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" y="2092274"/>
            <a:ext cx="1130529" cy="13367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152505E-B098-4BAF-B603-A303E1FC0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94" y="2055813"/>
            <a:ext cx="1712338" cy="16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8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268C15-6055-4A66-987A-B7D41BB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FD6A95-05B9-4AD2-AC5C-87C4C63F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932" y="1865450"/>
            <a:ext cx="9524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Responsável:</a:t>
            </a:r>
            <a:r>
              <a:rPr lang="pt-BR" sz="2400" dirty="0"/>
              <a:t> Superintendência de Padrões Operacionais - SPO</a:t>
            </a:r>
          </a:p>
          <a:p>
            <a:pPr marL="0" indent="0">
              <a:buNone/>
            </a:pPr>
            <a:r>
              <a:rPr lang="pt-BR" sz="2400" b="1" dirty="0"/>
              <a:t>Projeto: Capacitação de inspetores e examinadores credenciados  - Meteorologia Aplicada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Produto:  </a:t>
            </a:r>
            <a:r>
              <a:rPr lang="pt-BR" sz="2400" dirty="0"/>
              <a:t>Revisão do conteúdo de Meteorologia Aeronáutica do Programa de Capacitação de Inspetores de Voo da ANAC e do Curso de Formação de Examinadores Credenciados.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Benefícios:</a:t>
            </a:r>
            <a:r>
              <a:rPr lang="pt-BR" sz="2400" dirty="0"/>
              <a:t>. Garantia de que os inspetores de voo e examinadores credenciados têm as habilidades necessárias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EEFBE8-9C6E-46DD-B783-774E91837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12338" cy="157396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22FFD54-84C4-4932-8E26-3A67B6D4447B}"/>
              </a:ext>
            </a:extLst>
          </p:cNvPr>
          <p:cNvSpPr/>
          <p:nvPr/>
        </p:nvSpPr>
        <p:spPr>
          <a:xfrm>
            <a:off x="2203554" y="312670"/>
            <a:ext cx="7764905" cy="12612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Ações de melhoria em decorrência dos estudos conduzidos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BC65EE-C015-41C8-90F0-73A93836C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" y="2092274"/>
            <a:ext cx="1130529" cy="13367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152505E-B098-4BAF-B603-A303E1FC0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94" y="2055813"/>
            <a:ext cx="1712338" cy="16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6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6D6EEB0-8612-46D8-B00C-607E0D54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defRPr/>
            </a:pPr>
            <a:endParaRPr lang="en-US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xmlns="" id="{7242FE14-94F1-42F9-8451-6C26BF48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849313"/>
            <a:ext cx="8828088" cy="5529262"/>
          </a:xfrm>
        </p:spPr>
        <p:txBody>
          <a:bodyPr/>
          <a:lstStyle/>
          <a:p>
            <a:pPr marL="0" indent="0">
              <a:buNone/>
            </a:pPr>
            <a:endParaRPr lang="pt-BR" altLang="pt-BR" dirty="0"/>
          </a:p>
          <a:p>
            <a:pPr marL="0" indent="0" algn="just">
              <a:buNone/>
            </a:pPr>
            <a:endParaRPr lang="pt-BR" altLang="pt-BR" sz="2400" dirty="0"/>
          </a:p>
          <a:p>
            <a:pPr marL="0" indent="0" algn="just">
              <a:buNone/>
            </a:pPr>
            <a:endParaRPr lang="pt-BR" altLang="pt-BR" sz="2400" dirty="0"/>
          </a:p>
        </p:txBody>
      </p:sp>
      <p:sp>
        <p:nvSpPr>
          <p:cNvPr id="67588" name="TextBox 5">
            <a:extLst>
              <a:ext uri="{FF2B5EF4-FFF2-40B4-BE49-F238E27FC236}">
                <a16:creationId xmlns:a16="http://schemas.microsoft.com/office/drawing/2014/main" xmlns="" id="{B5E79423-0B3F-48BA-A1B8-009558B8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62714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chemeClr val="bg1"/>
                </a:solidFill>
              </a:rPr>
              <a:t>ASIPAER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927F6C6-0BF2-42E4-96D3-0902C961A0C3}"/>
              </a:ext>
            </a:extLst>
          </p:cNvPr>
          <p:cNvSpPr/>
          <p:nvPr/>
        </p:nvSpPr>
        <p:spPr>
          <a:xfrm>
            <a:off x="1981200" y="198438"/>
            <a:ext cx="8229600" cy="7461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</a:rPr>
              <a:t>STAKEHOLDERS</a:t>
            </a:r>
          </a:p>
        </p:txBody>
      </p:sp>
      <p:sp>
        <p:nvSpPr>
          <p:cNvPr id="3" name="Seta para baixo 2">
            <a:extLst>
              <a:ext uri="{FF2B5EF4-FFF2-40B4-BE49-F238E27FC236}">
                <a16:creationId xmlns:a16="http://schemas.microsoft.com/office/drawing/2014/main" xmlns="" id="{01A5E882-8272-4F8C-B917-7F0B439F6771}"/>
              </a:ext>
            </a:extLst>
          </p:cNvPr>
          <p:cNvSpPr/>
          <p:nvPr/>
        </p:nvSpPr>
        <p:spPr>
          <a:xfrm>
            <a:off x="2975956" y="3428999"/>
            <a:ext cx="5586153" cy="1900239"/>
          </a:xfrm>
          <a:prstGeom prst="downArrow">
            <a:avLst>
              <a:gd name="adj1" fmla="val 50000"/>
              <a:gd name="adj2" fmla="val 48551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473BCCB7-3C88-42AA-9FF2-26C41861D1E8}"/>
              </a:ext>
            </a:extLst>
          </p:cNvPr>
          <p:cNvSpPr/>
          <p:nvPr/>
        </p:nvSpPr>
        <p:spPr>
          <a:xfrm>
            <a:off x="1591899" y="5371177"/>
            <a:ext cx="8511471" cy="1262704"/>
          </a:xfrm>
          <a:prstGeom prst="rect">
            <a:avLst/>
          </a:prstGeom>
          <a:solidFill>
            <a:srgbClr val="A2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Avaliação mais adequada do risco meteorológico durante o planejamento de voo</a:t>
            </a:r>
          </a:p>
        </p:txBody>
      </p:sp>
      <p:pic>
        <p:nvPicPr>
          <p:cNvPr id="10" name="Picture 2" descr="https://www.anac.gov.br/assuntos/paginas-tematicas/gerenciamento-da-seguranca-operacional/imagens/marca_BGAST.jpg">
            <a:extLst>
              <a:ext uri="{FF2B5EF4-FFF2-40B4-BE49-F238E27FC236}">
                <a16:creationId xmlns:a16="http://schemas.microsoft.com/office/drawing/2014/main" xmlns="" id="{8F117891-6FE7-46EF-8D41-E64B2895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88" y="3098799"/>
            <a:ext cx="3740317" cy="15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2A1E975-43FD-49AD-960B-76ADC131E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891" y="2058419"/>
            <a:ext cx="1500265" cy="148127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F39EAE2-05B8-49E8-9C56-2F51A0317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266" y="1234338"/>
            <a:ext cx="1130529" cy="1438155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4242887A-6870-4D26-B468-10638B2F6E64}"/>
              </a:ext>
            </a:extLst>
          </p:cNvPr>
          <p:cNvSpPr/>
          <p:nvPr/>
        </p:nvSpPr>
        <p:spPr>
          <a:xfrm>
            <a:off x="7076246" y="1263895"/>
            <a:ext cx="2201639" cy="91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Escolas/Aeroclubes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58E9F17E-103D-4FB3-8BC3-1DB50DB55157}"/>
              </a:ext>
            </a:extLst>
          </p:cNvPr>
          <p:cNvSpPr/>
          <p:nvPr/>
        </p:nvSpPr>
        <p:spPr>
          <a:xfrm>
            <a:off x="7905581" y="2390918"/>
            <a:ext cx="1130529" cy="865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Pilotos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932EE4D-7F4A-4021-B56C-1FFA54325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0735" y="1300531"/>
            <a:ext cx="1130529" cy="13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6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D6CDCB-D91F-466A-BC6B-C4A94581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1120" y="1210056"/>
            <a:ext cx="8339328" cy="22189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>
                <a:solidFill>
                  <a:schemeClr val="bg1"/>
                </a:solidFill>
              </a:rPr>
              <a:t>Rodrigo </a:t>
            </a:r>
            <a:r>
              <a:rPr lang="pt-BR" sz="4900" b="1" dirty="0" err="1">
                <a:solidFill>
                  <a:schemeClr val="bg1"/>
                </a:solidFill>
              </a:rPr>
              <a:t>Ortolá</a:t>
            </a:r>
            <a:r>
              <a:rPr lang="pt-BR" sz="4900" b="1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sz="3100" dirty="0">
                <a:solidFill>
                  <a:schemeClr val="bg1"/>
                </a:solidFill>
              </a:rPr>
              <a:t>(11) 3636-8612</a:t>
            </a:r>
            <a:br>
              <a:rPr lang="pt-BR" sz="3100" dirty="0">
                <a:solidFill>
                  <a:schemeClr val="bg1"/>
                </a:solidFill>
              </a:rPr>
            </a:br>
            <a:r>
              <a:rPr lang="pt-BR" sz="31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meteorologia@anac.gov.br</a:t>
            </a:r>
            <a:r>
              <a:rPr lang="pt-BR" sz="3100" dirty="0">
                <a:solidFill>
                  <a:schemeClr val="bg1"/>
                </a:solidFill>
              </a:rPr>
              <a:t/>
            </a:r>
            <a:br>
              <a:rPr lang="pt-BR" sz="3100" dirty="0">
                <a:solidFill>
                  <a:schemeClr val="bg1"/>
                </a:solidFill>
              </a:rPr>
            </a:br>
            <a:r>
              <a:rPr lang="pt-BR" sz="31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rodrigo.ortola@anac.gov.br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31FFBE5-3A64-4302-865E-3D928EFD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84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3A13ABD-932A-462D-A623-09C36133B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622" y="0"/>
            <a:ext cx="8054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8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0C6065-7733-461A-8D95-CAFC8E0F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7A9FD84-2D7B-46E1-B669-472F2A1A5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B2EC7CF-EC17-4DE6-A07D-2EDA36DA4E28}"/>
              </a:ext>
            </a:extLst>
          </p:cNvPr>
          <p:cNvSpPr/>
          <p:nvPr/>
        </p:nvSpPr>
        <p:spPr>
          <a:xfrm>
            <a:off x="838200" y="1319134"/>
            <a:ext cx="10515600" cy="3342807"/>
          </a:xfrm>
          <a:prstGeom prst="rect">
            <a:avLst/>
          </a:prstGeom>
          <a:solidFill>
            <a:srgbClr val="34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/>
              <a:t>PROBLEMA</a:t>
            </a:r>
          </a:p>
          <a:p>
            <a:pPr algn="ctr">
              <a:defRPr/>
            </a:pPr>
            <a:endParaRPr lang="pt-BR" sz="3600" dirty="0"/>
          </a:p>
          <a:p>
            <a:pPr algn="ctr">
              <a:defRPr/>
            </a:pPr>
            <a:r>
              <a:rPr lang="pt-BR" sz="3600" dirty="0"/>
              <a:t>Deficiência  - avaliação das condições meteorológicas  - maior incidência - ocorrências  - meteorologia – fatores contribuintes</a:t>
            </a:r>
          </a:p>
        </p:txBody>
      </p:sp>
    </p:spTree>
    <p:extLst>
      <p:ext uri="{BB962C8B-B14F-4D97-AF65-F5344CB8AC3E}">
        <p14:creationId xmlns:p14="http://schemas.microsoft.com/office/powerpoint/2010/main" val="220610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323FC87-3581-4B7F-BC2A-0D378D97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8438"/>
            <a:ext cx="8229600" cy="919162"/>
          </a:xfrm>
        </p:spPr>
        <p:txBody>
          <a:bodyPr rtlCol="0">
            <a:normAutofit/>
          </a:bodyPr>
          <a:lstStyle/>
          <a:p>
            <a:pPr algn="r">
              <a:defRPr/>
            </a:pPr>
            <a:endParaRPr lang="en-US" sz="2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xmlns="" id="{7B96662F-538B-4E0D-B365-469B1A92F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38" y="1173501"/>
            <a:ext cx="11454939" cy="5389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r>
              <a:rPr lang="pt-BR" altLang="pt-BR" sz="2400" dirty="0"/>
              <a:t>* Componente cultural</a:t>
            </a:r>
          </a:p>
          <a:p>
            <a:pPr marL="0" indent="0">
              <a:buNone/>
            </a:pPr>
            <a:r>
              <a:rPr lang="pt-BR" altLang="pt-BR" sz="2400" dirty="0"/>
              <a:t>* Indisponibilidade da informação meteorológica</a:t>
            </a:r>
          </a:p>
          <a:p>
            <a:pPr marL="0" indent="0">
              <a:buNone/>
            </a:pPr>
            <a:endParaRPr lang="pt-BR" altLang="pt-B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altLang="pt-B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* Erro de interpretação                           Treinamento/formação ?</a:t>
            </a:r>
          </a:p>
          <a:p>
            <a:pPr marL="0" indent="0">
              <a:buNone/>
            </a:pPr>
            <a:endParaRPr lang="pt-BR" altLang="pt-B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altLang="pt-B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* Autoconfiança                                         Falta de conscientização                                                                                 </a:t>
            </a:r>
          </a:p>
          <a:p>
            <a:pPr marL="0" indent="0">
              <a:buNone/>
            </a:pPr>
            <a:r>
              <a:rPr lang="pt-BR" sz="2400" b="1" dirty="0">
                <a:solidFill>
                  <a:srgbClr val="FF0000"/>
                </a:solidFill>
              </a:rPr>
              <a:t>* Pressões externas</a:t>
            </a:r>
          </a:p>
          <a:p>
            <a:pPr marL="0" indent="0"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* Rápida degradação</a:t>
            </a:r>
          </a:p>
          <a:p>
            <a:pPr marL="0" indent="0">
              <a:buNone/>
            </a:pPr>
            <a:endParaRPr lang="pt-BR" altLang="pt-B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34820" name="TextBox 5">
            <a:extLst>
              <a:ext uri="{FF2B5EF4-FFF2-40B4-BE49-F238E27FC236}">
                <a16:creationId xmlns:a16="http://schemas.microsoft.com/office/drawing/2014/main" xmlns="" id="{F2226698-A641-49F4-B0B0-A8C011BBF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62714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chemeClr val="bg1"/>
                </a:solidFill>
              </a:rPr>
              <a:t>ASIPAER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8E40285-C611-4241-912D-3BBEF4E8A200}"/>
              </a:ext>
            </a:extLst>
          </p:cNvPr>
          <p:cNvSpPr/>
          <p:nvPr/>
        </p:nvSpPr>
        <p:spPr>
          <a:xfrm>
            <a:off x="1811215" y="42429"/>
            <a:ext cx="8229600" cy="1075172"/>
          </a:xfrm>
          <a:prstGeom prst="rect">
            <a:avLst/>
          </a:prstGeom>
          <a:solidFill>
            <a:srgbClr val="345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Deficiência  na avaliação das condições meteorológicas  ????</a:t>
            </a:r>
          </a:p>
        </p:txBody>
      </p:sp>
      <p:pic>
        <p:nvPicPr>
          <p:cNvPr id="34822" name="Imagem 13">
            <a:extLst>
              <a:ext uri="{FF2B5EF4-FFF2-40B4-BE49-F238E27FC236}">
                <a16:creationId xmlns:a16="http://schemas.microsoft.com/office/drawing/2014/main" xmlns="" id="{EB7C15AA-F844-4AC4-8184-522944EC1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31" y="1732904"/>
            <a:ext cx="3111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Imagem 13">
            <a:extLst>
              <a:ext uri="{FF2B5EF4-FFF2-40B4-BE49-F238E27FC236}">
                <a16:creationId xmlns:a16="http://schemas.microsoft.com/office/drawing/2014/main" xmlns="" id="{B57AD7CA-32A7-4C11-AAB6-53D517E06A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06" y="2205969"/>
            <a:ext cx="3095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Imagem 2">
            <a:extLst>
              <a:ext uri="{FF2B5EF4-FFF2-40B4-BE49-F238E27FC236}">
                <a16:creationId xmlns:a16="http://schemas.microsoft.com/office/drawing/2014/main" xmlns="" id="{F76B4479-23AA-4831-B08E-62BD8FD6A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87" y="1365335"/>
            <a:ext cx="733771" cy="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Imagem 9">
            <a:extLst>
              <a:ext uri="{FF2B5EF4-FFF2-40B4-BE49-F238E27FC236}">
                <a16:creationId xmlns:a16="http://schemas.microsoft.com/office/drawing/2014/main" xmlns="" id="{90F3DD01-8575-41A1-8745-D7F1BDCB2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76" y="1757474"/>
            <a:ext cx="792477" cy="89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xmlns="" id="{4AD08F0A-D260-4A20-A345-1396E0175E0C}"/>
              </a:ext>
            </a:extLst>
          </p:cNvPr>
          <p:cNvSpPr/>
          <p:nvPr/>
        </p:nvSpPr>
        <p:spPr>
          <a:xfrm>
            <a:off x="3740306" y="3486179"/>
            <a:ext cx="1534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4C0F0B30-A7A9-4A53-B9DC-80E913770F1E}"/>
              </a:ext>
            </a:extLst>
          </p:cNvPr>
          <p:cNvSpPr/>
          <p:nvPr/>
        </p:nvSpPr>
        <p:spPr>
          <a:xfrm>
            <a:off x="3303877" y="4668024"/>
            <a:ext cx="2058352" cy="1702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5DBC479-5211-421B-9F76-E350C04BB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068" y="3199358"/>
            <a:ext cx="1105493" cy="10915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3009BCF2-EEC5-4F2B-AAE2-88EC3FB19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823" y="4688862"/>
            <a:ext cx="1285566" cy="12692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8DC45D5-739E-4813-8CC0-AA0FAFFBA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0824" y="4728361"/>
            <a:ext cx="997788" cy="1269293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8E314D72-3CAA-4B4A-AB54-638E4E232FAA}"/>
              </a:ext>
            </a:extLst>
          </p:cNvPr>
          <p:cNvSpPr/>
          <p:nvPr/>
        </p:nvSpPr>
        <p:spPr>
          <a:xfrm>
            <a:off x="9763302" y="4833477"/>
            <a:ext cx="1070946" cy="782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Pilotos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088577A9-1DE1-414D-8D6B-86A04CF86612}"/>
              </a:ext>
            </a:extLst>
          </p:cNvPr>
          <p:cNvSpPr/>
          <p:nvPr/>
        </p:nvSpPr>
        <p:spPr>
          <a:xfrm>
            <a:off x="10147975" y="3212503"/>
            <a:ext cx="1372546" cy="95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Escolas</a:t>
            </a:r>
          </a:p>
          <a:p>
            <a:pPr algn="ctr"/>
            <a:r>
              <a:rPr lang="pt-BR" dirty="0"/>
              <a:t>Aeroclubes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5E9397-3B61-4596-B55E-A471E879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Meteorologia Aeronáutica - ANAC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CF336F-D7BF-44DE-9F36-DE95DA3AA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hlinkClick r:id="rId3"/>
            </a:endParaRPr>
          </a:p>
          <a:p>
            <a:pPr marL="0" indent="0">
              <a:buNone/>
            </a:pPr>
            <a:endParaRPr lang="pt-BR" dirty="0">
              <a:hlinkClick r:id="rId3"/>
            </a:endParaRPr>
          </a:p>
          <a:p>
            <a:pPr marL="0" indent="0">
              <a:buNone/>
            </a:pPr>
            <a:endParaRPr lang="pt-BR" dirty="0">
              <a:hlinkClick r:id="rId3"/>
            </a:endParaRPr>
          </a:p>
          <a:p>
            <a:pPr marL="0" indent="0">
              <a:buNone/>
            </a:pPr>
            <a:r>
              <a:rPr lang="pt-BR" dirty="0">
                <a:hlinkClick r:id="rId3"/>
              </a:rPr>
              <a:t>http://www.anac.gov.br/assuntos/setor-regulado/profissionais-da-aviacao-civil/meteorologia-aeronautica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hlinkClick r:id="rId4"/>
              </a:rPr>
              <a:t>https://www.anac.gov.br/en/safety/aeronautical-meteorology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5F47D10-F80A-479A-8C2E-84CB1134C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99" y="0"/>
            <a:ext cx="10844401" cy="30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30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179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887</Words>
  <Application>Microsoft Office PowerPoint</Application>
  <PresentationFormat>Personalizar</PresentationFormat>
  <Paragraphs>153</Paragraphs>
  <Slides>38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   Meteorologia Aeronáutica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Meteorologia Aeronáutica - ANAC</vt:lpstr>
      <vt:lpstr>Apresentação do PowerPoint</vt:lpstr>
      <vt:lpstr>Apresentação do PowerPoint</vt:lpstr>
      <vt:lpstr>Apresentação do PowerPoint</vt:lpstr>
      <vt:lpstr>Projeto de Intervenção – Meteorologia Aeronáutica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Rodrigo Ortolá  (11) 3636-8612 meteorologia@anac.gov.br rodrigo.ortola@anac.gov.br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Meteorologia Aeronáutica</dc:title>
  <dc:creator>rot</dc:creator>
  <cp:lastModifiedBy>Cristiene</cp:lastModifiedBy>
  <cp:revision>23</cp:revision>
  <dcterms:created xsi:type="dcterms:W3CDTF">2020-11-12T14:41:47Z</dcterms:created>
  <dcterms:modified xsi:type="dcterms:W3CDTF">2020-11-20T17:30:13Z</dcterms:modified>
</cp:coreProperties>
</file>