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59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18" autoAdjust="0"/>
    <p:restoredTop sz="94660"/>
  </p:normalViewPr>
  <p:slideViewPr>
    <p:cSldViewPr snapToGrid="0">
      <p:cViewPr varScale="1">
        <p:scale>
          <a:sx n="74" d="100"/>
          <a:sy n="74" d="100"/>
        </p:scale>
        <p:origin x="41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 smtClean="0"/>
              <a:t>Clique para editar o estilo do subtítulo mestre</a:t>
            </a:r>
            <a:endParaRPr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F38319-DF81-4A76-BA1F-A9880F187EFA}" type="datetimeFigureOut">
              <a:rPr lang="en-US" smtClean="0"/>
              <a:t>31-Mar-17</a:t>
            </a:fld>
            <a:endParaRPr lang="en-US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CE43CD-B87B-4FA0-BA6B-7DDA2B50475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74974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F38319-DF81-4A76-BA1F-A9880F187EFA}" type="datetimeFigureOut">
              <a:rPr lang="en-US" smtClean="0"/>
              <a:t>31-Mar-17</a:t>
            </a:fld>
            <a:endParaRPr lang="en-US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CE43CD-B87B-4FA0-BA6B-7DDA2B50475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82195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F38319-DF81-4A76-BA1F-A9880F187EFA}" type="datetimeFigureOut">
              <a:rPr lang="en-US" smtClean="0"/>
              <a:t>31-Mar-17</a:t>
            </a:fld>
            <a:endParaRPr lang="en-US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CE43CD-B87B-4FA0-BA6B-7DDA2B50475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04479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F38319-DF81-4A76-BA1F-A9880F187EFA}" type="datetimeFigureOut">
              <a:rPr lang="en-US" smtClean="0"/>
              <a:t>31-Mar-17</a:t>
            </a:fld>
            <a:endParaRPr lang="en-US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CE43CD-B87B-4FA0-BA6B-7DDA2B50475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2445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F38319-DF81-4A76-BA1F-A9880F187EFA}" type="datetimeFigureOut">
              <a:rPr lang="en-US" smtClean="0"/>
              <a:t>31-Mar-17</a:t>
            </a:fld>
            <a:endParaRPr lang="en-US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CE43CD-B87B-4FA0-BA6B-7DDA2B50475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64272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F38319-DF81-4A76-BA1F-A9880F187EFA}" type="datetimeFigureOut">
              <a:rPr lang="en-US" smtClean="0"/>
              <a:t>31-Mar-17</a:t>
            </a:fld>
            <a:endParaRPr lang="en-US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CE43CD-B87B-4FA0-BA6B-7DDA2B50475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04782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F38319-DF81-4A76-BA1F-A9880F187EFA}" type="datetimeFigureOut">
              <a:rPr lang="en-US" smtClean="0"/>
              <a:t>31-Mar-17</a:t>
            </a:fld>
            <a:endParaRPr lang="en-US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CE43CD-B87B-4FA0-BA6B-7DDA2B50475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41431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F38319-DF81-4A76-BA1F-A9880F187EFA}" type="datetimeFigureOut">
              <a:rPr lang="en-US" smtClean="0"/>
              <a:t>31-Mar-17</a:t>
            </a:fld>
            <a:endParaRPr lang="en-US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CE43CD-B87B-4FA0-BA6B-7DDA2B50475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66762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F38319-DF81-4A76-BA1F-A9880F187EFA}" type="datetimeFigureOut">
              <a:rPr lang="en-US" smtClean="0"/>
              <a:t>31-Mar-17</a:t>
            </a:fld>
            <a:endParaRPr lang="en-US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CE43CD-B87B-4FA0-BA6B-7DDA2B50475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11246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F38319-DF81-4A76-BA1F-A9880F187EFA}" type="datetimeFigureOut">
              <a:rPr lang="en-US" smtClean="0"/>
              <a:t>31-Mar-17</a:t>
            </a:fld>
            <a:endParaRPr lang="en-US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CE43CD-B87B-4FA0-BA6B-7DDA2B50475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71444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F38319-DF81-4A76-BA1F-A9880F187EFA}" type="datetimeFigureOut">
              <a:rPr lang="en-US" smtClean="0"/>
              <a:t>31-Mar-17</a:t>
            </a:fld>
            <a:endParaRPr lang="en-US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CE43CD-B87B-4FA0-BA6B-7DDA2B50475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0048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F38319-DF81-4A76-BA1F-A9880F187EFA}" type="datetimeFigureOut">
              <a:rPr lang="en-US" smtClean="0"/>
              <a:t>31-Mar-17</a:t>
            </a:fld>
            <a:endParaRPr lang="en-US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CE43CD-B87B-4FA0-BA6B-7DDA2B50475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14900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Reunião</a:t>
            </a:r>
            <a:r>
              <a:rPr lang="en-US" dirty="0" smtClean="0"/>
              <a:t> GT-RE</a:t>
            </a:r>
            <a:endParaRPr lang="en-US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 smtClean="0"/>
              <a:t>Sede</a:t>
            </a:r>
            <a:r>
              <a:rPr lang="en-US" dirty="0" smtClean="0"/>
              <a:t> ABEAR-SP </a:t>
            </a:r>
            <a:r>
              <a:rPr lang="en-US" smtClean="0"/>
              <a:t>– </a:t>
            </a:r>
            <a:r>
              <a:rPr lang="en-US" smtClean="0"/>
              <a:t>15MAR2017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00261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Revisão</a:t>
            </a:r>
            <a:r>
              <a:rPr lang="en-US" dirty="0" smtClean="0"/>
              <a:t> dos SE (CAST)</a:t>
            </a:r>
            <a:endParaRPr lang="en-US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838200" y="1621518"/>
            <a:ext cx="10515600" cy="4351338"/>
          </a:xfrm>
        </p:spPr>
        <p:txBody>
          <a:bodyPr>
            <a:normAutofit/>
          </a:bodyPr>
          <a:lstStyle/>
          <a:p>
            <a:r>
              <a:rPr lang="en-US" sz="2400" dirty="0" smtClean="0"/>
              <a:t>SE 215.2 - Airline Operations and Training - Landing Distance Assessment</a:t>
            </a:r>
          </a:p>
          <a:p>
            <a:r>
              <a:rPr lang="en-US" sz="2400" dirty="0" smtClean="0"/>
              <a:t>SE 216 - Airline Operations and Training - Flight Crew Landing Training</a:t>
            </a:r>
          </a:p>
          <a:p>
            <a:r>
              <a:rPr lang="en-US" sz="2400" dirty="0" smtClean="0"/>
              <a:t>SE 217 - Airline Operations and Training - Takeoff Procedures and Training</a:t>
            </a:r>
          </a:p>
          <a:p>
            <a:r>
              <a:rPr lang="en-US" sz="2400" dirty="0" smtClean="0"/>
              <a:t>SE 218 - Design – Overrun Awareness and Alerting Systems</a:t>
            </a:r>
          </a:p>
          <a:p>
            <a:r>
              <a:rPr lang="en-US" sz="2400" dirty="0" smtClean="0"/>
              <a:t>219R1 - Air Traffic Operations – Policies, Procedures and Training to Prevent Runway Excursions</a:t>
            </a:r>
          </a:p>
          <a:p>
            <a:r>
              <a:rPr lang="en-US" sz="2400" dirty="0" smtClean="0"/>
              <a:t>SE 220 - Airports – Runway Distance Remaining Signs</a:t>
            </a:r>
          </a:p>
          <a:p>
            <a:r>
              <a:rPr lang="en-US" sz="2400" dirty="0" smtClean="0"/>
              <a:t>SE 221 - Airports – Policies and Procedures to Mitigate Runway Excursion Consequences &amp; Severity</a:t>
            </a:r>
          </a:p>
          <a:p>
            <a:r>
              <a:rPr lang="en-US" sz="2400" dirty="0" smtClean="0"/>
              <a:t>SE 222 - Research – Airplane-based Runway Friction Measurement and Reporting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8623943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Dados </a:t>
            </a:r>
            <a:r>
              <a:rPr lang="en-US" dirty="0" err="1" smtClean="0"/>
              <a:t>estatísticos</a:t>
            </a:r>
            <a:r>
              <a:rPr lang="en-US" dirty="0" smtClean="0"/>
              <a:t> (CENIPA) – REs 2004 a 2016</a:t>
            </a:r>
            <a:endParaRPr lang="en-US" dirty="0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1572421"/>
            <a:ext cx="7978002" cy="4419377"/>
          </a:xfrm>
          <a:prstGeom prst="rect">
            <a:avLst/>
          </a:prstGeom>
        </p:spPr>
      </p:pic>
      <p:sp>
        <p:nvSpPr>
          <p:cNvPr id="5" name="Retângulo 4"/>
          <p:cNvSpPr/>
          <p:nvPr/>
        </p:nvSpPr>
        <p:spPr>
          <a:xfrm>
            <a:off x="514350" y="6265414"/>
            <a:ext cx="1109526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http://www.cenipa.aer.mil.br/cenipa/Anexos/article/1315/Sa%C3%ADda%20de%20Pista%202004%20a%202016.xls</a:t>
            </a:r>
            <a:endParaRPr lang="en-US" dirty="0"/>
          </a:p>
        </p:txBody>
      </p:sp>
      <p:sp>
        <p:nvSpPr>
          <p:cNvPr id="6" name="CaixaDeTexto 5"/>
          <p:cNvSpPr txBox="1"/>
          <p:nvPr/>
        </p:nvSpPr>
        <p:spPr>
          <a:xfrm>
            <a:off x="8972550" y="2927693"/>
            <a:ext cx="314325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33 </a:t>
            </a:r>
            <a:r>
              <a:rPr lang="en-US" dirty="0" err="1" smtClean="0"/>
              <a:t>eventos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Aviação</a:t>
            </a:r>
            <a:r>
              <a:rPr lang="en-US" dirty="0" smtClean="0"/>
              <a:t> Regular: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31 </a:t>
            </a:r>
            <a:r>
              <a:rPr lang="en-US" dirty="0" err="1" smtClean="0"/>
              <a:t>durante</a:t>
            </a:r>
            <a:r>
              <a:rPr lang="en-US" dirty="0" smtClean="0"/>
              <a:t> o </a:t>
            </a:r>
            <a:r>
              <a:rPr lang="en-US" dirty="0" err="1" smtClean="0"/>
              <a:t>pouso</a:t>
            </a:r>
            <a:r>
              <a:rPr lang="en-US" dirty="0" smtClean="0"/>
              <a:t> (94%)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2 </a:t>
            </a:r>
            <a:r>
              <a:rPr lang="en-US" dirty="0" err="1" smtClean="0"/>
              <a:t>durante</a:t>
            </a:r>
            <a:r>
              <a:rPr lang="en-US" dirty="0" smtClean="0"/>
              <a:t> a </a:t>
            </a:r>
            <a:r>
              <a:rPr lang="en-US" dirty="0" err="1" smtClean="0"/>
              <a:t>decolagem</a:t>
            </a:r>
            <a:r>
              <a:rPr lang="en-US" dirty="0" smtClean="0"/>
              <a:t> (6%)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71846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Revisão</a:t>
            </a:r>
            <a:r>
              <a:rPr lang="en-US" dirty="0" smtClean="0"/>
              <a:t> dos SE (CAST)</a:t>
            </a:r>
            <a:endParaRPr lang="en-US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838200" y="1621518"/>
            <a:ext cx="10515600" cy="4351338"/>
          </a:xfrm>
        </p:spPr>
        <p:txBody>
          <a:bodyPr>
            <a:normAutofit/>
          </a:bodyPr>
          <a:lstStyle/>
          <a:p>
            <a:r>
              <a:rPr lang="en-US" sz="2400" dirty="0" smtClean="0"/>
              <a:t>SE 215.2 - Airline Operations and Training - Landing Distance Assessment</a:t>
            </a:r>
          </a:p>
          <a:p>
            <a:r>
              <a:rPr lang="en-US" sz="2400" dirty="0" smtClean="0"/>
              <a:t>SE 216 - Airline Operations and Training - Flight Crew Landing Training</a:t>
            </a:r>
          </a:p>
          <a:p>
            <a:r>
              <a:rPr lang="en-US" sz="2400" dirty="0" smtClean="0">
                <a:solidFill>
                  <a:schemeClr val="bg1">
                    <a:lumMod val="75000"/>
                  </a:schemeClr>
                </a:solidFill>
              </a:rPr>
              <a:t>SE 217 - Airline Operations and Training - Takeoff Procedures and Training</a:t>
            </a:r>
          </a:p>
          <a:p>
            <a:r>
              <a:rPr lang="en-US" sz="2400" dirty="0" smtClean="0"/>
              <a:t>SE 218 - Design – Overrun Awareness and Alerting Systems</a:t>
            </a:r>
          </a:p>
          <a:p>
            <a:r>
              <a:rPr lang="en-US" sz="2400" dirty="0" smtClean="0"/>
              <a:t>219R1 - Air Traffic Operations – Policies, Procedures and Training to Prevent Runway Excursions</a:t>
            </a:r>
          </a:p>
          <a:p>
            <a:r>
              <a:rPr lang="en-US" sz="2400" dirty="0" smtClean="0"/>
              <a:t>SE 220 - Airports – Runway Distance Remaining Signs</a:t>
            </a:r>
          </a:p>
          <a:p>
            <a:r>
              <a:rPr lang="en-US" sz="2400" dirty="0" smtClean="0"/>
              <a:t>SE 221 - Airports – Policies and Procedures to Mitigate Runway Excursion Consequences &amp; Severity</a:t>
            </a:r>
          </a:p>
          <a:p>
            <a:r>
              <a:rPr lang="en-US" sz="2400" dirty="0" smtClean="0"/>
              <a:t>SE 222 - Research – Airplane-based Runway Friction Measurement and Reporting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8153476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Sistemas</a:t>
            </a:r>
            <a:r>
              <a:rPr lang="en-US" dirty="0" smtClean="0"/>
              <a:t> de </a:t>
            </a:r>
            <a:r>
              <a:rPr lang="en-US" dirty="0" err="1" smtClean="0"/>
              <a:t>alerta</a:t>
            </a:r>
            <a:r>
              <a:rPr lang="en-US" dirty="0" smtClean="0"/>
              <a:t> de RE</a:t>
            </a:r>
            <a:endParaRPr lang="en-US" dirty="0"/>
          </a:p>
        </p:txBody>
      </p:sp>
      <p:sp>
        <p:nvSpPr>
          <p:cNvPr id="7" name="Espaço Reservado para Conteúdo 2"/>
          <p:cNvSpPr>
            <a:spLocks noGrp="1"/>
          </p:cNvSpPr>
          <p:nvPr>
            <p:ph idx="1"/>
          </p:nvPr>
        </p:nvSpPr>
        <p:spPr>
          <a:xfrm>
            <a:off x="838200" y="1621518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 err="1" smtClean="0"/>
              <a:t>Reguladores</a:t>
            </a:r>
            <a:endParaRPr lang="en-US" sz="2400" dirty="0" smtClean="0"/>
          </a:p>
          <a:p>
            <a:r>
              <a:rPr lang="en-US" sz="2400" dirty="0" smtClean="0"/>
              <a:t>EASA </a:t>
            </a:r>
            <a:r>
              <a:rPr lang="en-US" sz="2400" dirty="0"/>
              <a:t>NPA </a:t>
            </a:r>
            <a:r>
              <a:rPr lang="en-US" sz="2400" dirty="0" smtClean="0"/>
              <a:t>2013-09 – ROAAS (Runway Overrun Awareness/Alerting Systems)</a:t>
            </a:r>
            <a:endParaRPr lang="en-US" sz="2400" dirty="0"/>
          </a:p>
          <a:p>
            <a:pPr marL="0" indent="0">
              <a:buNone/>
            </a:pPr>
            <a:endParaRPr lang="en-US" sz="2400" dirty="0" smtClean="0"/>
          </a:p>
          <a:p>
            <a:pPr marL="0" indent="0">
              <a:buNone/>
            </a:pPr>
            <a:r>
              <a:rPr lang="en-US" sz="2400" dirty="0" smtClean="0"/>
              <a:t>OEMs</a:t>
            </a:r>
          </a:p>
          <a:p>
            <a:r>
              <a:rPr lang="en-US" sz="2400" dirty="0" smtClean="0"/>
              <a:t>ROW/ROPS – Airbus</a:t>
            </a:r>
          </a:p>
          <a:p>
            <a:r>
              <a:rPr lang="en-US" sz="2400" dirty="0" smtClean="0"/>
              <a:t>SAAFER – Boeing</a:t>
            </a:r>
          </a:p>
          <a:p>
            <a:r>
              <a:rPr lang="en-US" sz="2400" dirty="0" smtClean="0"/>
              <a:t>Smart Landing – Honeywell</a:t>
            </a:r>
          </a:p>
          <a:p>
            <a:endParaRPr lang="en-US" sz="2400" dirty="0"/>
          </a:p>
          <a:p>
            <a:pPr marL="0" indent="0">
              <a:buNone/>
            </a:pPr>
            <a:r>
              <a:rPr lang="en-US" sz="2400" dirty="0" smtClean="0">
                <a:sym typeface="Wingdings" panose="05000000000000000000" pitchFamily="2" charset="2"/>
              </a:rPr>
              <a:t> </a:t>
            </a:r>
            <a:r>
              <a:rPr lang="en-US" sz="2400" dirty="0" err="1" smtClean="0"/>
              <a:t>Indústria</a:t>
            </a:r>
            <a:r>
              <a:rPr lang="en-US" sz="2400" dirty="0" smtClean="0"/>
              <a:t> </a:t>
            </a:r>
            <a:r>
              <a:rPr lang="en-US" sz="2400" dirty="0" err="1" smtClean="0"/>
              <a:t>já</a:t>
            </a:r>
            <a:r>
              <a:rPr lang="en-US" sz="2400" dirty="0" smtClean="0"/>
              <a:t> se </a:t>
            </a:r>
            <a:r>
              <a:rPr lang="en-US" sz="2400" dirty="0" err="1" smtClean="0"/>
              <a:t>movimenta</a:t>
            </a:r>
            <a:r>
              <a:rPr lang="en-US" sz="2400" dirty="0" smtClean="0"/>
              <a:t> para </a:t>
            </a:r>
            <a:r>
              <a:rPr lang="en-US" sz="2400" dirty="0" err="1" smtClean="0"/>
              <a:t>atender</a:t>
            </a:r>
            <a:r>
              <a:rPr lang="en-US" sz="2400" dirty="0" smtClean="0"/>
              <a:t> a </a:t>
            </a:r>
            <a:r>
              <a:rPr lang="en-US" sz="2400" dirty="0" err="1" smtClean="0"/>
              <a:t>esse</a:t>
            </a:r>
            <a:r>
              <a:rPr lang="en-US" sz="2400" dirty="0" smtClean="0"/>
              <a:t> SE</a:t>
            </a:r>
          </a:p>
          <a:p>
            <a:endParaRPr 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14199659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Revisão</a:t>
            </a:r>
            <a:r>
              <a:rPr lang="en-US" dirty="0" smtClean="0"/>
              <a:t> dos SE (CAST)</a:t>
            </a:r>
            <a:endParaRPr lang="en-US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838200" y="1621518"/>
            <a:ext cx="10515600" cy="4351338"/>
          </a:xfrm>
        </p:spPr>
        <p:txBody>
          <a:bodyPr>
            <a:normAutofit/>
          </a:bodyPr>
          <a:lstStyle/>
          <a:p>
            <a:r>
              <a:rPr lang="en-US" sz="2400" dirty="0" smtClean="0"/>
              <a:t>SE 215.2 - Airline Operations and Training - Landing Distance Assessment</a:t>
            </a:r>
          </a:p>
          <a:p>
            <a:r>
              <a:rPr lang="en-US" sz="2400" dirty="0" smtClean="0"/>
              <a:t>SE 216 - Airline Operations and Training - Flight Crew Landing Training</a:t>
            </a:r>
          </a:p>
          <a:p>
            <a:r>
              <a:rPr lang="en-US" sz="2400" dirty="0" smtClean="0">
                <a:solidFill>
                  <a:schemeClr val="bg1">
                    <a:lumMod val="75000"/>
                  </a:schemeClr>
                </a:solidFill>
              </a:rPr>
              <a:t>SE 217 - Airline Operations and Training - Takeoff Procedures and Training</a:t>
            </a:r>
          </a:p>
          <a:p>
            <a:r>
              <a:rPr lang="en-US" sz="2400" dirty="0" smtClean="0">
                <a:solidFill>
                  <a:schemeClr val="bg1">
                    <a:lumMod val="75000"/>
                  </a:schemeClr>
                </a:solidFill>
              </a:rPr>
              <a:t>SE 218 - Design – Overrun Awareness and Alerting Systems</a:t>
            </a:r>
          </a:p>
          <a:p>
            <a:r>
              <a:rPr lang="en-US" sz="2400" dirty="0" smtClean="0"/>
              <a:t>219R1 - Air Traffic Operations – Policies, Procedures and Training to Prevent Runway Excursions</a:t>
            </a:r>
          </a:p>
          <a:p>
            <a:r>
              <a:rPr lang="en-US" sz="2400" dirty="0" smtClean="0"/>
              <a:t>SE 220 - Airports – Runway Distance Remaining Signs</a:t>
            </a:r>
          </a:p>
          <a:p>
            <a:r>
              <a:rPr lang="en-US" sz="2400" dirty="0" smtClean="0"/>
              <a:t>SE 221 - Airports – Policies and Procedures to Mitigate Runway Excursion Consequences &amp; Severity</a:t>
            </a:r>
          </a:p>
          <a:p>
            <a:r>
              <a:rPr lang="en-US" sz="2400" dirty="0" smtClean="0"/>
              <a:t>SE 222 - Research – Airplane-based Runway Friction Measurement and Reporting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9966741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Revisão</a:t>
            </a:r>
            <a:r>
              <a:rPr lang="en-US" dirty="0" smtClean="0"/>
              <a:t> dos SE (CAST)</a:t>
            </a:r>
            <a:endParaRPr lang="en-US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838200" y="1621518"/>
            <a:ext cx="10515600" cy="4351338"/>
          </a:xfrm>
        </p:spPr>
        <p:txBody>
          <a:bodyPr>
            <a:normAutofit/>
          </a:bodyPr>
          <a:lstStyle/>
          <a:p>
            <a:r>
              <a:rPr lang="en-US" sz="2400" dirty="0" smtClean="0"/>
              <a:t>SE 215.2 - Airline Operations and Training - Landing Distance Assessment</a:t>
            </a:r>
          </a:p>
          <a:p>
            <a:r>
              <a:rPr lang="en-US" sz="2400" dirty="0" smtClean="0"/>
              <a:t>SE 216 - Airline Operations and Training - Flight Crew Landing Training</a:t>
            </a:r>
          </a:p>
          <a:p>
            <a:r>
              <a:rPr lang="en-US" sz="2400" dirty="0" smtClean="0">
                <a:solidFill>
                  <a:schemeClr val="bg1">
                    <a:lumMod val="75000"/>
                  </a:schemeClr>
                </a:solidFill>
              </a:rPr>
              <a:t>SE 217 - Airline Operations and Training - Takeoff Procedures and Training</a:t>
            </a:r>
          </a:p>
          <a:p>
            <a:r>
              <a:rPr lang="en-US" sz="2400" dirty="0" smtClean="0">
                <a:solidFill>
                  <a:schemeClr val="bg1">
                    <a:lumMod val="75000"/>
                  </a:schemeClr>
                </a:solidFill>
              </a:rPr>
              <a:t>SE 218 - Design – Overrun Awareness and Alerting Systems</a:t>
            </a:r>
          </a:p>
          <a:p>
            <a:r>
              <a:rPr lang="en-US" sz="2400" dirty="0" smtClean="0"/>
              <a:t>219R1 - Air Traffic Operations – Policies, Procedures and Training to Prevent Runway Excursions</a:t>
            </a:r>
          </a:p>
          <a:p>
            <a:r>
              <a:rPr lang="en-US" sz="2400" dirty="0" smtClean="0">
                <a:solidFill>
                  <a:schemeClr val="bg1">
                    <a:lumMod val="75000"/>
                  </a:schemeClr>
                </a:solidFill>
              </a:rPr>
              <a:t>SE 220 - Airports – Runway Distance Remaining Signs</a:t>
            </a:r>
          </a:p>
          <a:p>
            <a:r>
              <a:rPr lang="en-US" sz="2400" dirty="0" smtClean="0">
                <a:solidFill>
                  <a:schemeClr val="bg1">
                    <a:lumMod val="75000"/>
                  </a:schemeClr>
                </a:solidFill>
              </a:rPr>
              <a:t>SE 221 - Airports – Policies and Procedures to Mitigate Runway Excursion Consequences &amp; Severity</a:t>
            </a:r>
          </a:p>
          <a:p>
            <a:r>
              <a:rPr lang="en-US" sz="2400" dirty="0" smtClean="0">
                <a:solidFill>
                  <a:schemeClr val="bg1">
                    <a:lumMod val="75000"/>
                  </a:schemeClr>
                </a:solidFill>
              </a:rPr>
              <a:t>SE 222 - Research – Airplane-based Runway Friction Measurement and Reporting</a:t>
            </a:r>
            <a:endParaRPr lang="en-US" sz="2400" dirty="0">
              <a:solidFill>
                <a:schemeClr val="bg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836913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Priorização</a:t>
            </a:r>
            <a:r>
              <a:rPr lang="en-US" dirty="0" smtClean="0"/>
              <a:t> dos SE 215.2, 216, 219R1</a:t>
            </a:r>
            <a:endParaRPr lang="en-US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838200" y="1662794"/>
            <a:ext cx="10515600" cy="4351338"/>
          </a:xfrm>
        </p:spPr>
        <p:txBody>
          <a:bodyPr>
            <a:normAutofit/>
          </a:bodyPr>
          <a:lstStyle/>
          <a:p>
            <a:r>
              <a:rPr lang="en-US" sz="2400" dirty="0" smtClean="0"/>
              <a:t>SE 215.2 - Airline Operations and Training - Landing Distance Assessment</a:t>
            </a:r>
          </a:p>
          <a:p>
            <a:r>
              <a:rPr lang="en-US" sz="2400" dirty="0" smtClean="0"/>
              <a:t>SE 216 - Airline Operations and Training - Flight Crew Landing Training</a:t>
            </a:r>
          </a:p>
          <a:p>
            <a:r>
              <a:rPr lang="en-US" sz="2400" dirty="0" smtClean="0"/>
              <a:t>219R1 - Air Traffic Operations – Policies, Procedures and Training to Prevent Runway Excursions</a:t>
            </a:r>
            <a:endParaRPr lang="en-US" sz="2400" dirty="0">
              <a:solidFill>
                <a:schemeClr val="bg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754736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592</TotalTime>
  <Words>527</Words>
  <Application>Microsoft Office PowerPoint</Application>
  <PresentationFormat>Widescreen</PresentationFormat>
  <Paragraphs>57</Paragraphs>
  <Slides>8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Wingdings</vt:lpstr>
      <vt:lpstr>Tema do Office</vt:lpstr>
      <vt:lpstr>Reunião GT-RE</vt:lpstr>
      <vt:lpstr>Revisão dos SE (CAST)</vt:lpstr>
      <vt:lpstr>Dados estatísticos (CENIPA) – REs 2004 a 2016</vt:lpstr>
      <vt:lpstr>Revisão dos SE (CAST)</vt:lpstr>
      <vt:lpstr>Sistemas de alerta de RE</vt:lpstr>
      <vt:lpstr>Revisão dos SE (CAST)</vt:lpstr>
      <vt:lpstr>Revisão dos SE (CAST)</vt:lpstr>
      <vt:lpstr>Priorização dos SE 215.2, 216, 219R1</vt:lpstr>
    </vt:vector>
  </TitlesOfParts>
  <Company>Embraer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Reunião GT-RE</dc:title>
  <dc:creator>CARLOS EDUARDO BORDIGNON MARTINEZ</dc:creator>
  <cp:lastModifiedBy>CARLOS EDUARDO BORDIGNON MARTINEZ</cp:lastModifiedBy>
  <cp:revision>11</cp:revision>
  <dcterms:created xsi:type="dcterms:W3CDTF">2017-03-09T13:28:11Z</dcterms:created>
  <dcterms:modified xsi:type="dcterms:W3CDTF">2017-03-31T18:58:32Z</dcterms:modified>
</cp:coreProperties>
</file>