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92" r:id="rId5"/>
    <p:sldId id="293" r:id="rId6"/>
    <p:sldId id="286" r:id="rId7"/>
    <p:sldId id="272" r:id="rId8"/>
    <p:sldId id="287" r:id="rId9"/>
    <p:sldId id="288" r:id="rId10"/>
    <p:sldId id="289" r:id="rId11"/>
    <p:sldId id="294" r:id="rId12"/>
    <p:sldId id="290" r:id="rId13"/>
    <p:sldId id="278" r:id="rId14"/>
    <p:sldId id="283" r:id="rId15"/>
    <p:sldId id="284" r:id="rId16"/>
    <p:sldId id="285" r:id="rId17"/>
    <p:sldId id="291" r:id="rId18"/>
    <p:sldId id="295" r:id="rId19"/>
    <p:sldId id="307" r:id="rId20"/>
    <p:sldId id="310" r:id="rId21"/>
    <p:sldId id="311" r:id="rId22"/>
    <p:sldId id="303" r:id="rId23"/>
    <p:sldId id="304" r:id="rId24"/>
    <p:sldId id="305" r:id="rId25"/>
    <p:sldId id="306" r:id="rId26"/>
    <p:sldId id="314" r:id="rId27"/>
    <p:sldId id="312" r:id="rId28"/>
    <p:sldId id="315" r:id="rId29"/>
    <p:sldId id="316" r:id="rId30"/>
    <p:sldId id="320" r:id="rId31"/>
    <p:sldId id="319" r:id="rId32"/>
    <p:sldId id="321" r:id="rId33"/>
    <p:sldId id="317" r:id="rId34"/>
    <p:sldId id="318" r:id="rId35"/>
    <p:sldId id="280" r:id="rId36"/>
    <p:sldId id="258" r:id="rId37"/>
    <p:sldId id="298" r:id="rId38"/>
    <p:sldId id="299" r:id="rId39"/>
    <p:sldId id="300" r:id="rId40"/>
    <p:sldId id="301" r:id="rId41"/>
    <p:sldId id="302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BFBFBF"/>
    <a:srgbClr val="D4A82C"/>
    <a:srgbClr val="FFFF00"/>
    <a:srgbClr val="0033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89" d="100"/>
          <a:sy n="89" d="100"/>
        </p:scale>
        <p:origin x="120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6659563" cy="1341438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88913"/>
            <a:ext cx="64087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8723313" y="6524625"/>
            <a:ext cx="385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D356360D-E709-42ED-8E7F-6ABDCC46DC24}" type="slidenum">
              <a:rPr lang="pt-BR" sz="1000" i="1"/>
              <a:pPr/>
              <a:t>‹nº›</a:t>
            </a:fld>
            <a:endParaRPr lang="pt-BR" sz="1000" i="1"/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4062085" y="6512734"/>
            <a:ext cx="10198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latin typeface="Calibri" pitchFamily="34" charset="0"/>
              </a:rPr>
              <a:t>Abril de 2016</a:t>
            </a:r>
            <a:endParaRPr lang="pt-BR" sz="1200" dirty="0">
              <a:latin typeface="Calibri" pitchFamily="34" charset="0"/>
            </a:endParaRPr>
          </a:p>
        </p:txBody>
      </p:sp>
      <p:pic>
        <p:nvPicPr>
          <p:cNvPr id="11" name="Picture 12" descr="Appa%20logo"/>
          <p:cNvPicPr>
            <a:picLocks noChangeAspect="1" noChangeArrowheads="1"/>
          </p:cNvPicPr>
          <p:nvPr userDrawn="1"/>
        </p:nvPicPr>
        <p:blipFill>
          <a:blip r:embed="rId8" cstate="email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7823" y="116632"/>
            <a:ext cx="1618633" cy="108012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 userDrawn="1"/>
        </p:nvSpPr>
        <p:spPr>
          <a:xfrm>
            <a:off x="24063" y="646248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>
                <a:solidFill>
                  <a:schemeClr val="bg2"/>
                </a:solidFill>
                <a:latin typeface="Calibri" panose="020F0502020204030204" pitchFamily="34" charset="0"/>
              </a:rPr>
              <a:t>BGAST</a:t>
            </a:r>
            <a:endParaRPr lang="pt-BR" i="1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BGAST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endParaRPr lang="pt-BR" sz="2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Segurança pela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Educação, Educação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pela Informação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Qualificada.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solidFill>
            <a:srgbClr val="D4A8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sz="4000" b="1" dirty="0" smtClean="0">
              <a:latin typeface="Calibri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>
              <a:latin typeface="Calibri" pitchFamily="34" charset="0"/>
            </a:endParaRPr>
          </a:p>
          <a:p>
            <a:pPr algn="ctr"/>
            <a:r>
              <a:rPr lang="pt-BR" b="1" dirty="0">
                <a:latin typeface="Calibri" pitchFamily="34" charset="0"/>
              </a:rPr>
              <a:t>-  </a:t>
            </a:r>
            <a:r>
              <a:rPr lang="pt-BR" b="1" dirty="0" smtClean="0">
                <a:latin typeface="Calibri" pitchFamily="34" charset="0"/>
              </a:rPr>
              <a:t>Abril de 2016  </a:t>
            </a:r>
            <a:r>
              <a:rPr lang="pt-BR" b="1" dirty="0">
                <a:latin typeface="Calibri" pitchFamily="34" charset="0"/>
              </a:rPr>
              <a:t>-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8" name="Picture 12" descr="Appa%20logo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957" y="794321"/>
            <a:ext cx="2266086" cy="15121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92937" y="4161854"/>
            <a:ext cx="3252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+mn-lt"/>
              </a:rPr>
              <a:t>Humberto G. Branco</a:t>
            </a:r>
          </a:p>
          <a:p>
            <a:pPr algn="ctr"/>
            <a:r>
              <a:rPr lang="pt-BR" dirty="0" smtClean="0">
                <a:latin typeface="+mn-lt"/>
              </a:rPr>
              <a:t>PP-IFR, Proprietário de Aeronave</a:t>
            </a:r>
          </a:p>
          <a:p>
            <a:pPr algn="ctr"/>
            <a:r>
              <a:rPr lang="pt-BR" b="1" dirty="0" smtClean="0">
                <a:latin typeface="+mn-lt"/>
              </a:rPr>
              <a:t>Vice-Presidente da APPA</a:t>
            </a:r>
            <a:endParaRPr lang="pt-BR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 descr="http://www.richstowell.com/wp-content/uploads/FAASTeam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2286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203848" y="404664"/>
            <a:ext cx="5298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smtClean="0">
                <a:latin typeface="+mj-lt"/>
              </a:rPr>
              <a:t>Safer Skies Through Education</a:t>
            </a:r>
            <a:endParaRPr lang="en-US" sz="3200" b="1" u="sng" dirty="0">
              <a:effectLst/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233377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/>
              <a:t>“Improve </a:t>
            </a:r>
            <a:r>
              <a:rPr lang="en-US" i="1" dirty="0"/>
              <a:t>the Nation’s aviation accident rate by conveying safety principles and practices through training, outreach, and education; while establishing partnerships and encouraging the continual growth of a positive safety culture within the aviation community</a:t>
            </a:r>
            <a:r>
              <a:rPr lang="en-US" i="1" dirty="0" smtClean="0"/>
              <a:t>.” </a:t>
            </a:r>
            <a:r>
              <a:rPr lang="en-US" dirty="0" smtClean="0"/>
              <a:t>Mission Statement</a:t>
            </a:r>
            <a:endParaRPr lang="pt-BR" dirty="0"/>
          </a:p>
        </p:txBody>
      </p:sp>
      <p:pic>
        <p:nvPicPr>
          <p:cNvPr id="3076" name="Picture 4" descr="FAASTeam Manager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536" y="2442741"/>
            <a:ext cx="12858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32048" y="443711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“Melhorar os índices nacionais de acidentes na aviação, disseminando princípios e práticas de segurança através de treinamento, divulgação e educação. Enquanto estabelecemos parcerias e encorajamos o crescimento contínuo da cultura de segurança pela comunidade da aviação.”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Declaração de Missão’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8" name="Picture 6" descr="http://www.faa.gov/templates/4/assets/img/logoDO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5711449"/>
            <a:ext cx="982885" cy="9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data:image/jpeg;base64,/9j/4AAQSkZJRgABAQAAAQABAAD/2wCEAAkGBxMTEhUTExMWFhUXGRsXGBYXGB0eHRkaHhgXGxgdHR0fHSggGBolHx0dIjEhJikuLi4uGB8zODMtNygtLisBCgoKDg0OGxAQGy0lHyUtLS0tLS0tLS0tLS0tLS0tLS0tLS0tLS0tLS0tLS0tLS0tLS0tLS0tLS0tLS0tLS0tLf/AABEIAOAA4QMBEQACEQEDEQH/xAAcAAABBQEBAQAAAAAAAAAAAAAAAwQFBgcCAQj/xABHEAABAgMEBgcFBwMCBAcBAAABAgMABBEFEiExBhNBUWFxByIyQoGRoRRSscHRI2JygpKy8DOi4VPSQ4PC8QgkJTRjc6MV/8QAGwEAAgMBAQEAAAAAAAAAAAAAAAIBAwQFBgf/xAA+EQACAQIEAwUGBQEHBAMAAAAAAQIDEQQSITEFQVETIjJhcRSBkbHR8CNCocHhUjNygpKisvEkQ1NiBhU0/9oADAMBAAIRAxEAPwDcYACAAgAIACAAgAIACAAgAIAPFKAxJoIAGT1rsJzcHhj8KxU60FuycrGb2k7Cdp8gPiRCe1Q5E5GNVaZy42/3J+sHtH/qwynqNMpc7f7k/WD2j/1YZR2zpIwrInyr8CYPaocwyMeNWmyrJweOHxh1Wg9mRlY7BrlFpB7AAQAEABAAQAEABAAQAEABAAQAEABAAQAEABAAQAEABABHT1tNN1qq8RsTs5nIRTOvCPmMotlZndL1qwaH6RX+44eQMKu3qeFWRDcY7kTNvvK6zriWxvUcfNX+2L6fDpVHq3J+QjrdEQs5bcm3/UfU4RsTWnxCfSOpS4HJK7il/eZW6smRD2nsgjsslR3lQHwBjR7DQp+OrFemoveY3PSgyMpdP6lf7YbsMH/5H/lDLI9T0pNbZZH6lD/pMT7NhH/3X/lDKx0x0hSS+3LgHgoH4gRDwFGfhqxfroHeRMSelEgvsuuNHjWnpVMUVOByauop+jGVWSLBZ80oi8w+hwcDQ+N3DzEcurw103o3F+Y6r9UTMvpE6j+qmo3n/cMPMCM0o16e6uvIdShLYnJK1W3KUNDuPyORiYV4S05jOLQ+i4UIACAAgAIACAAgAIACAAgAIACAAgAIACABrOzyGhVRx2JGZiupVjBakpXKlaFuPPG60moyw7PmMV8hhxihKpW8kM2oletielZXrTT+sWMQ0ilAfgn1MdbB8KlKOZKy/ql9/IplUdyo2j0lOvdSXbS2nKoFVfqPyjbFYWjpTTqS+ESLN7jZqy5mZBWpSlca1glicS+7dQXRaAoxRAWpYd00VU8424fAU6nem2/VkOViPEigd2OrTwNGOyFzM7EuncIuVCmuQXPdQncInsYdAuzlUqg90QksLSe6C7OE2eK9Wo5GKJYGmtY6ehOYfJl5hmi0qVwOIPmMYq/F8KkpLo9SLInbH6RZlkhLvXT9/wCSxj51jNVwtCfii4Py1RDiXuxdKJSZoEq1Lh7poATwPZV6GOTjOEtLM1df1L7+ZMZyjsWli2Xme0L6PhyOafGo4xxZUqtHVd6P6l8Zxl5MslnWk28KoOO1JzHMQ9OrGauiWrDyLCAgAIACAAgAIACAAgAIACAAgAIAIm2LZS0CAetlvx3Ad5XCM1WvZ5YasZR5sqc24LqnppYbaHvHtcD75+6MBxi7C4GdWdks0vkRKdjNtLek5SqsySbiMirvK5nYOEd6nSoYd2S7Sp/pX1KtX6FCEs46bzqieZjfDA1sQ82Il7uXwIulsW6wtG3VMGYbCSlJIuA9c0peITTECo214QVsThMNWWHlo2r3tp5a+YKMmrmh6C2yimpwqsEAnfSojkcUozpxdVch4auxRtJZsLWaYYkU41xjt8NjekpdSuW5WznHXQoo2wTCOaQA5LkQKaYCNIsAkLBklvPoabFVKO3IAYlR3ACMuMrwoUZVajsl929WSld2Rd9L7UlnJH/y4SpLL4YLgA6xKKk1GYrHk+HVq6xke00zpu3TUukll0KTNWYlMo3MlX9R1TQRTcK1r4ER6R42Ptnsso/lTv68rFeXu3IfU3TVBundsPhGl4dxeam7fIW99y16M6dvS5DbtVt5UUcQPuKP7ThyjnYjB06r2yS/0v6EOJpNmTbbyQ9KOUIzTkQc6Ed0+h9Y8zjOHShPbLL9H99R4VWtHqi22JbwcOrd6rmW4K5bjwjFCq75Jq0i+2l1sTkXihAAQAEABAAQAEABAAQAEAELbtrhtJSnM4YZk+6njx2Rkq1W5dnT3HS5sp1sWo1Kt+0zRBPcbBz4CuzerM8BgOhgOHufklvJ7IrnMxfSfSmYtBzElLYwSgYADlHbpJ1F2OGVoc5c5fwJbmx3YOi4LftDziWJcGhdXiVEVqltOalVFPrF1Svh8A+yhHPU/pXzb5IEnLXkPpuUlHJV2ZlS+kMLQhYeu9cLN1KklORrmN0GH4niYV408VGKU75XG+luTvuvMHFWuiX0f/8AYJc9pTLambv61VTgWwCkAdomvZ24xh41ljjo5oOalC1l6vnyt1Gh4feKPT0u6ozsku6plaVutKAReSCKuNpJyOIKf4Vw1SrCn7LjF3ZpqMt7N7Rb+TBpXzRGdtqswPOuKm3HQtZWlmXQCRXGhWrq5184nBYvHUqKoRparS8r/JahJRbvcrbDRUSQhQSSbt4Y0rhXZWkeopzlKmnJWfP1+9illz0TsIPKCThXfHIx+KlSV0NFXF9LtH0skhNDyhMBipVHqTJFEmGyDlHejLQQlLP0gErLkS6T7W6qinVAFKGwagJzrXbUfARxOJ4KtjK8YS/slyW7fV+nL+SyElFabj5dpKmLNnApDKVNrZd+yQEX+vRRUkGhIG0RzsRgngsXQam5Rba11t/yMpZos6dslyYlbPZbACftphxxWCW036BSjuzpviyti6dDiVWtU/KoxSW7dr2QWbikIhaJhxFnWekaq8FPTS0gqXd7Sge6gDKmdQNuJ2+ITeOxDsorSKeivsvOT+/IsvCiCtVDOudQwVLaQopSpVKqpmcMxXI7o7WBrzxVBSrRSfPoVyVnoFk2s9KrC2lkeuG5Q7yYatQjKOSorx/VehFrmtWBbbU+3UUQ8kYpr5Eb0+o+PmOIcOy6S25SX3+gQm4PQuej9tknUvYL7qj3v8/GOPCcoy7Opv8AM0aNXRYo0EBAAQAEABAAQAEABABG2zaIaSccaY8N1N5OQEZq9VruR3Y0VzKVa1ptyzSpqZOwhDdczmE8eJ2ngI2cOwDm7e+T6ISpMwrSC23rQfU44rq7BsA2DyjvUqXtTVKkrU1/qfVibasm0WK1LSpemipCnEn2dlPbWffUD2UDjn5RdPHqnVWHwsVKz7z5LyXVhl0ux7ou8hVZKbCgy+UqFeqW3MChQJGAVl4jfDcXoSlBYyhbPDdb3XNP03+IQf5WLzukKElcm/Z6EyyF01SFkOBQ7xVktWRx845lHh2JxSWLhVvN7NrT0S5IZyS7thhPzba2FykohxTSnUPKceonVkJoU1yVsx+MboUMTXxEK2IioygmrLVSV738vT5CuSSsiOEu2erQunhgnzzPpHQxXEMPSWWbv5LX+EIk3sTtlaMzLtLiAgfdTT1zMcerxuptSil66sdU1zLbZnRgs0LhPiSY59TiGJqeKb+QyilyJpNjNyhBSpJpevKBBuqANEkDEVO3w2xy8TUnJb395ZFI4aalpqYUys1qBQkYX6C8kHb9aiDD1Jpb294SSFZvotZVkSDwJEdSlxDE0/DN+/X5lbimVu1Oil5NS0sHgofMR0qPHZrSrFP00Yrp9Cj21o3MS9dc0Qn3s0+Yy8aR16OOw+KWVPXo9GI00ITttTDkuiVLl1lGF1IoVDMBR7wEUT4VQliniNcz3v8ANdBs7tYmbOQpuTDMmNbNzfVVq82WRgQo9xROZJGfCOVxOaqYlU6ndpU9ddpS6+aS+9R46LTdjiV0dZk9QHkGZedWG220V1KV1odYvvkHNPDLbCVOLVK0ZU8L3YxV3J+Jrqly9WGS25E6QN6+0X2pZoYL1aUIAF5SR1yBgBiD5Rv4VipQwXaYiWi1u+j2Imu9oRElOOS7oWglCknxSRgRT0IjpVIQlGz1i/u6Etc27RWdatNgqCgiYQBeQNh2KG9CqYHYax5LieCcHlf+GX3+o9LR3Lbo7axcq07g8jOveG/nHOo1XLuy3RbJc0TcXihAAQAEABAAQAN56aDaCo+A3nYIrq1FCNyUrspb0yHCp5xVGm6qJ3kVBPIdkeJ3RXgsPOpNO15S2JnJLQw3TnSVdoTJCcGkdVCa4BIPxj0yo3thKWy8b6vp6FC6sTkJNxtIdQ2q6gg37hKag1xNKEVjuwhRprsG1dq1r2f1I13LelctNay0lNLemGWwVyt6qSoYJcFcdXtKRuOG/wAtWpV+HS9mi0ozfdqc0ua/veb/AOLdJd79CHdl3Hm3LQtB4tpWKNJAxWRW6lCdiBv5843UsRHh9sLQWae8lfSK5uT6sVrN3mNpuYW6oPzRqpSEhDaRdWoAUClnujicTsoMY6FJUMDCTg7QbvZ8n0X3ZCNuTJSx9H35xQFKIGSU4JTyG3mY4eL4rUrXjDux/V+rHjBI1bRvo/aZAKxUxyxy5S8ohAolIEAENpvOqbk3Sg9bAEA43SQFZYjDbFVWSta5GaKerM8bsw+z+0Kd6yqBLaU0TdOXADhnvrGep2SVluTGonKx5o3JNq1pdmQ2pCrtFIqknjuHLEZ1ibU3G3MHUUXZl46P9IvaWVJcV9o2ooxwKk5pONKmlMY0QleKu9QbVy2RYAhMSiFiikgwAZ3pb0VtOhS5Yhted3uK8K9Q8R5GOthOK1KVo1O9H9V6MRw6GPTzMxJuONKK2l0uLuqobp3kHEHYY7cvZ8ZTu7Sin70xU2iX6PJ7ULeVrKNIZW8pBNb60gXSAe8N4xjlccwtJYeOSPeclFPye9/Iem3cjNFrJcmVKdK9U2gl16YJoG8b2B2r3bs+eiriaWCwqjJZnJWUev8AAqTkx/pLaUnN619pRacboPtMPaUigvigwd4bR6Y+GTxOGShUjem9rfkfT+78hp2eqIzRq3HZN9DzRxGw5KBzSeB9DQx2a9CNaDpy2ez6Mr8zd3plMyw3aEqeskVI20GCgRvTQgjnHicZh50p32lH7+/IvhK+harItBL7SXE7cxuO0Q1OanG6BqzHkOQEABAAQAEAFL0mny66GkHAEio/vV4ZDiRGGf41XLyRYu6rma9LmkIabTIsmhwLlN9KBPID+Yx6XCw9no9p+eekfJc2Z3q/QqOg9jNuvoQ6oJSesQTQrpSiEnefhWN9TNw/BSqQjeXyv+Z+SBd6ViUtDSafTMK665cIN1EvQXUoGCQRSihTbt2GM2C4LhsTR7Sp3m/zX1b5vy9CZVJJ2FbUm9X7LaDADK3SsLQOzfQaKIG1CxmPnF+HhmnU4biXnSScXzs9veuX0BvaSGVoTTjjomZmi3SPsGadRpGxRTu3DbmYiGGocOptt3198n97vkK25ss+hWhrkyvWu1NTUqVmY4eIxM8RPNP3LkixK2xtNlWU2wkJQkCkUEnc5O3QbtCrjl6RnqYiMdFqVTqpbEHPWq6KXrtCaAJKqnkLuMZZVJT3Znc5S5kVNzalC6UXQoUJWdpBw6uFfGESFSIeefqkN1GAqQBSlAcANtN+UTY0UF3rkLZKimYmrqam+O7vSDnsh3rFBXXeH6plJxunrYk3c/KEsUjyR0gmGv6bhu7liqfXLwIh41JR5lkc/Istl6cJWjrMrLoGKW6KSeN6oSjxPnGj2mNtTVGMnuRFo6XzD7oYYAFTRQaN5XFOspQHeUg3ccaw0JSqavREuyJSe0AZmGLj2C6G4pGGqJxNK4rJOZUTe2xvwuJnhp5ofDk0I1cwTSvR16ReUy8nilQ7Kk1IC08OGYOEeno4iFWnnj4Xuun8FXkzy1racfaalkoS1LtgfZtknWL95W0knZjjvjHT4YvaJVpyzX2b5LovqO5aWJSVsJmWbD9okoScW5ZP9Rz8XuJ/hIyinFcUcn2GDV3zl+VfV/epKhzkV+emw64twNJZSs1S2nJIoBh8fGOlg4VY0VGq8zXN7+8RvXQvvRFpR7O/7O4r7J4gY5Jc2HgFZHiBGLimGzw7Vbx381/ARdnY0qQc9indScGZjFG4K3eeHIpjyUF2VTLyZoequXSNYgQAEABAAwtye1LKl7ck/iOA+vhFVaeSDZMVdlBZmwww7NrySOrXacbvmaq8ot4XhO1lGHXf0/4IqyMJW8uamVOKqoqVhxJOAHjHp8PFV67qfkjovRcyrZFotKyE+0MSTKQp8IGvVeN0LPWpwCRt5bYMLxVyVWvU/sl4dNbLT35nsiXDZLcVlbWS6nUTgU6hslImG8XGqGmKqdduu/hnESwkqL9p4e0s2rg/DLnouUvIlSvpL4iE/Ppfd15RSVl/spZk4X1cdtO8rhQbYrwNCVBSr133nrJ/T5Iibu7InNCNG1zb2scxqaqJ2/4jjYrEyxFTM9uS6IeKsjdZKUQw3QUAAxMZm0tSXoRs1aS3MGxcT7ywbx/Ls8SOUYa1fNojLUq30RETDwJIvrcUMwk3QOZFAOVSeEUFRETy0pNXML1AkJF9RyF1JOPpE36FkIOewzRUnH7FIyLoWpXMCgSnziLmqOHitxyJJmnWnc86FCa+YJhcz6FsYRjsNJizWQSUTSTezBNSrCmJTnuxESpPoS4pikqzLq6t95S8riTXLikZeIiHcEkh7/8Az0JF72dtAHfmF3iPCp+IiL+ZJE6TWjqpdbl4qoKIKhdTeOCdW2O1QkddVQOMPTjeViJOyIvo10nTJUS6m8hVLyqddvlvRtpGyNWzs9jKp66m1yU2h1CXG1BaFCoUDgY0p3LSF020Wbn5ctKoHE1U0unZVT1SciPpGrCYmWHqZltzXVCyV0fNgL0jNUpcdaWRQitFCoIocxTLeCDHopwp1qfZvWE1p9+QiZNSM0GWFWjMD2mZcdLTOsxSkpFVKI4bB5UrHExGHca0cJQeVWu2t9dkv3ZYnpmYpY+kL82+mXmyh1p43LoQkFsmt1TZAqCDQ+EX1OF+yUnXoyanFX30fkyFPM7Mra0FtxSCcULUgqG9KiKjdlWO1h60a9KNS2jWq9RGraG3tTptGykuj+uziaZ3kdrzTj5R5DiWFdKbj029C2nIuuilrCalW3e9S6v8QwPnn4xTTnmimS1ZkvDkBAAQAUnT2cKnG2EnHM8Co0B8BUxjr9+ooDx0VzO+mG1NUw1KIwvAKUPRI8qR6LBx7LDTqreXdj+5Q9ZFH0ZK2Cl9LV/VkKNQboJ7NSOydx3gR2Y4SDwvs7llc1blfzt18/Ii9nctVnvy7gmVyytTOTCSmj6+rVRqvVrpmrcccBhHn8VQxWGhClWjelF3vFb22Ul0RamndrcjpyUVKSqJJFBNTShrAD2WgaJSSN5qT4xshUWMxMXTf4dPZ9Zc37uQr7qOJWU17yGW8W2+ok+8e+vmo+lIOL4luXYr1l68l7vmLBcz6B0WsdMuylIGNI4hYFuzNUqSCABQkk4YEKxO7CMVerd5UZqs7vKiDXMl2uJSjcMFK57Up4DE+kZ9tinYSmHktoJoAlIyFByA4mISuTGLk7EZYzTizrwWVLWMApRJQNwA7Px9YiTWx04xUVZExrJkdxpXJah8U0hNBiMYmGyvWPrbQ4mqdUAAQTnezU5w2Yw3kiB47bCEpKkNOrH3WlD4gYcYXKySPmp0PYEoTwaSXXR4gUbPnDJWIPXk0opYu7lTBvrJ+40nAH+UgX3YChaX2gX3/Z01uoopxayCtStgNMEBPujacco0QWVXKKs7aDF4VwGez+boEZkWXo50xMs8GHFfYLUabkk0oRuSfnGinO2jLoO2huKFggEGoOIMaCwyTpz0VvoTOtjrCiHabu4vwPVPAjdHZ4ZWzJ0H6x9f5K5K2pl1i2o0WVS8ylZaK74U3S+04BQkA4KBGBEaq9CpUlHE0LZ46NPZrp69CU1syVk7TlZcn2Bp+amiCELcRg3UUJCQKk0rs8Yw4l43FLJWSpw567+reliVljtqyKnNHplhoPPouhSqG8ReKjU1I2R1MFi8K2sPTmm0uW3xFcXuy69D9sauYLKj1XU7feT9U/tijjFC8I1Omj/YiL1sXbQN32aempI4IJ1rXLDAflI/QY8pR7k3A0S1SZocaRAgAIAM1Sr2i0FqzAUacAOoPQKjJQ71SUh5aJIx3pAtD2m0XD3Qqg5DAR66NL8SlQ/pV36szp7sl3rOeFmtpZbWsvvBbhQK3UJFEJNMQCcfOKcRiKc+KKMpJKmrK7tq9W/hoOk1D1I/SVltuY9nbAo02hLivedpVZ9R5R0eE4urioznPwuTcfKPJCTVhCTqNY+SorCQ2gqJNCqoFK5UTXlhGmpTo4aMpxSXN20+7uwt29DSuiSwQTrVDAZR4qc3OTk92XGr2hMXEYZnARRWnkiJUlliVF57WK+4k+C1D4pSct5qdgjn7aGTYQmbqsTT8WVBtNdgiECIq3mxqEFSiErdSAFHso7yjXGp9Bhvh/Q0YfxCk1acs6brSWr2QdWUthPFJwWojgKcYrUZLc2jianJhDabxTcA68wjrkJAxVcOR2k9YDcYhKNyTuUmwkAMS7qtt9aQi8TiVKUshSid9DENdWQN7XnZpDd9RbbTUApbVVw1wF1SxdvVI2b4mKi3YBkzPqAKG1YVJVqKvLJOZW8qjaTzhrdQK7pFbxZQdUr7VfVSoKK1H3iXjnT3WxSuZiyEL7izlZFbkZbVJqdvaUdh57YeTzGNu5687WoGRzO08OCfU8MoNiCPmTWBDG1dEOlPtDGocP2jeArtApGynK8S5O5fLTkUPsuMuCqHElChwIp5xdTqOnNTjutQaufJ1sSKpaacZWMUqKTzSaV5EUPjHrKdRdopLaav7+ZUti0WTa01MOapjVScukXnFspCbiNpKj3jjT/BjiY/AwoxdXETc3tFN7vokWxk3pHQQtZEzaLo1DLvsrIo0V1AVhitSlHrKPnjzheHxw+E/FxE0pPl+yS5IJXlsRdgzuqeQ4D2VJV4Vor0Jj0eKpqrRlHqvkU8zYbdd1M7IzYyUdWs8K0/apX6RHgq/dqxkaYaxaNNjQKEACM69cbWv3Uk+QJhZu0WyUZjYS9WxMPE5IVjxu/VcHC6OecY9ZIKrMOYVfecWd5j2GEXaYqpU87fAoeiJWUnHWjeadW2fuqIB5jI+IjbisDh8UrVYp/P4gpNbD6bt9bqFB5hl1ZTRLt244k7CSO1ywjm0uEVMLNSw1VqN9YvVP6DOd90Itt1Sy3TFRLh8TdT6CJ41VcaGX+ppfDX5iwWp9CaDWeGpZOGJEeVLhppXNkOdU0IFzDecSRxSAT4RiryvP0M1V3l6ESl1N0BNLoFBTdGYpGky7UhGw9ZXIHAeJHkk74ZaEo90lmQG5dRyQ8FHkBU88jELoX4bxMUbtUzFdS0ggYFTxAp+QVV4GkJltuzaRDkm4yVa5OsbcWkBthQbaqTdTfQRWhwBxIO0Q2ZPYB/O2k6nBxxlj7qauLPIYCvgYVRXLUkrjj19alrQtxIAue0IcWQRWqg2lIQCcMK4UizZEDpoLfGdUjCjlAkcNQig/WTENqP3+4FSt1ptM5QOF1d3rFWSCMkgDACmNBgPGLYt5DPWEnVb8eezkMh4QGcZOrphsgGGjy4klEnoTaypacQ4k0HeG8ZxdSdnYeJ9OSUyHG0uJyUARGksMB6ebM1U6l4CgcSlf5h1FfBJ8Y7uEqXwqfOEv0ZW/EV+ydKFy8uWmmWlFSrxW4K1ypVPepsizH8Mli6kaim0krW6eaJjPKrDC0rYmpj+s+sj3Em6n9IwMWYfg2Hpa21Ic2xvKpAIAyy846sUopJCM2CZmNfYzK+82Wz40uK9Y8JxKlkm10ZopvU1CxpnWy7LnvtoV5pBgi7pMhjyJAi9J10lXvwEeeEU13amxo7ma2i5csqYV73V/8A0I+CY6XAofjQfS7/AEZXWe5jFkjAneY9LwpfhuXVsrkP46ooGACfsJi/Ntp3JQPSp+MeW47P8SEfJv4ssp8z6Os5u62kcI4RYUG0Jq++tVcq+aj/ALQPMxzZu7Zik7jF4AmoqDvBp/3hCBjfVioKzO0bBgMjwr4xJIjOurWkIUU0vUqK5qBSPjAW0HaY4n7TQsN3KCYISpKybt3IkKV3gcruNfWEUXz2Nw2mWJhw1euLANUoS6tCRuyTVR4kxN4rYAatBtlVwtBtRFRq+uVc6C/XmKRDTetwPJu0XyOo2UjGpJTe4UTWg8T4QJR5kkcmaSlKi84pPeUjG8o8T2l5U6tBhSGtd6EFWmrRLzwUhsNtJBSBQAniabeGyLsuVb6marK5y4uF3KRm8uGJQzcXEjHcuq6UnaVA/lr8z6A74sjpqMfSvR5OFyTRU1KSU+AyjUWFK/8AENKVlmHKZKWmvMBQ/aY6nD3elWj5X+Akt0YtLKqkR6DDyzU0xGKxdcDps0I5j4wMDW9FEhdjzI90Lp+VZMeP4zG1WfuZbS5Gh6BPXpBg7klPkpQjDS8CGluWCLCCI0qFZZwcviIzYp2pjQ3Mz0vNLIc/Gn/rjtcD8f8AgfyKqu/vMfsvBsR6ThS/6eIktybbs4mUcmgeoh1LR/MK18CUj80W1cbCliYYeW8k2vdy9+vwIUbpsjwoHI1ja00QW/QlFZ4fl/aI8hxv/wDQv7q/csp7H0InBHh8o47LDKEv9o71H06vyjlsxCLj9Md2MADVLlEgcB8IAEH3Kj4c4kaDtJMWTO0bu3L4qc8gD1sczgDuhLanRGqA7QCtUbEoVdwrlWlabMxlA2iT1mZCapbbNa9YCmfFVcTA11YCcw4+eyEJ5mp/bQesCygJtBaKnVXlHNV8EnhiBQcBA7PmBWLZefU4CWUtAeJVzMXRUUt7lFW/NDNx2AzjVxcSMIU7xGAwpvO76nd4Q6RJypRJqc/5lwiGwPobojdqw4ncr5RtLRn09J/9OSdzo/YuOlw3ep/cf7CT5GAyR6gju4LWjEVkwbKV7J7XXqa3VcuqDerurhBLFwjiVh3u43/Xb9wtpcjgquUa2mQa1oOqkhODg9+xJjyvG1+LL0RZS5F76Ll1s9v8S/3mOVQ8CLJblsi0UjtIEVYWP5nGfEq9NjR3Mx0vTWy3h7rg/esR2eA2c0usX8iqruZDYUwpsJWggKScCQCPEEEER6HAU4zwuSW229n8UJLc1+S0gaSzLpfU0268gLDdAlJKhVNR3a4Z8o8JjsPVWJqKDlJQdr7tW+hqi1lXmZfalozD7y1TBAKSUBCQAEUJFB4+ce24PhlSoKUXdS1u9W/voZpu7LJoI5/51PG6fQfSObx2P40ZeRNPY1m19K3WFlsy6ssFBJUCDkapPpHnZOrySLtDOE26xSgWAMe0FjM8oyOEuhV2dPqBtVlWGtb/AFU+MRlkuQypUzpMwk5LQf8AmNxGo3ZU+h0Ek5CvJSfkIi43Zw6HQvJrRB4VIpmc8ieWERoywRUgmt4E1JJF4AYmpwThBcDtNQOyAkYZ+QApieERa4HGuJ7KCRxIHpE2sB5rHP8AT/uEFl1A4fStQKS0CDvUPpArLmDI9VktgdZsA0xJcA57IfN92EyR6DJ+zpbaUD/nJ+kMnL7RGSIymGZPCryMBQUcrQeAh+++RGSIxX7GMna8qn/phsk+grjE0TQbS1xgKDLBdSpQvGhBG+nhwi9OpzSJ0JvpznwqzWiKgOLvAEUNAk5jYcRHY4fpGrLpErlujE7FnFs3XEEBSfeSFDiCkggiOzh6KqYdQlfVcnZ/FCt2NlTbzSUtMuKZRMONhYZIom+Ug0yonEjPE40jwlejV7WcouUlF2zczUmrGRTlovzLpW+etW7dpS7jS6BsAj3HDaHZ0ll2fPdvzuZpO5qOiRu2fOHeHR8E/KOJxt/iz9ENS5F+6MmrtntDis/3qjmUfAiyW5aotFG1ooq0scIrrK8GvIlbmc6QS5VKTqKbAsf2qPzjbwColVp36tfG4lZGGWeKXk7iY9ZgO6pQ6NlbHLjYUorV1icMcchSNMcNThLMl98/iRcEpAyhowjBWjsG5OaKzF2ZaV4eRjh8cheEJ9Hb4jQ3aPpSQcvNpPCPNlpkGljOqm3kFIT1r6RsKVYgjxrGGrG0mZpqzINxKDmkHwEJqLqMvZmiBVCd2XhE3ZNxuuz2f9MCJzPqF2JGVQOyVJ5KI+cRmY2d9Ti8sEgPOj85ib+Q3aSJvR5SlDrrUshRoVGtOzFUzRRk5J3E9I5hTcreQopUVpSFDMVKq+giaaTk7jVG1G6Ks5MvHOYdP5jFl10Rm7STGjqCcStZ4qWfrDqT5BmY1UwivZrxOXlt8YfO0ibs81Cdwhc8uoHQbG4RGZkD2zJariDTiON0ip5fOHpq7JS1PonoulgmUvbVKJjSWFB/8RVoYsMA5AqI5mg9BHUw6y4Ocv6moiPxGVy6OqI9Hh45YJCM7eavrK1kqUcSTtO+IjhacXotFsguOrOl/tEDeoH5n4RbCkoK0diGzULF6tkk/wCpQ/rWpX0jxfF53qzfnYupLY0vQpm5Iy43oCv1VV84y0/AhnuTcOQcuJqCINwKZNywLimzk62pHiKj4KEZ+G1HSm+sWn9/Amqro+d32S3MOIOBr6jA/CPe02o4iVtpWa95nXhFSY3NkHJVCNki0lMXVBXukK8Mj6RixtLtqMoe9eqJTs7n0poVPh2WQa5CPGFxXuliybzaJlIxb6i6e6o9U+Bw/NFFeOlyuouZlqnjvB9IylIiZihOB3xNgsJrmBx8jBYLCK5gb/QwWJsIOPD5ZGCxNif0QcvKUOIPp/iEqbF9DmI6cmkvLj3na+SFfWGo7yHq+EqS3f5T6w5nEVGuMTck8MC2AIgBQJCcVCp2J+Z3D1PrDJc2BPaMyKnFBVKqWQhPLLAbB9IvpLmPFcz6UsSSDLDbYAFEivOmMWjHzT0qWx7XaTlDVKTcHJOH1jvdlbssP07z9WVrW7IlCaCPQxjZWEOwIewDuzmzVRGxJA/EqiE+qvSFqSUVd+vw1IZqlps6uVZZTmSAANt0BI9aecfOMbPNJLq7mqmuZqcmxcbQgZJSlPkAIvFFoACACtW6zdUFjuKB8DgfkfCMa/DxPlIfeJhXSpZuonlLA6q6LHJef9wMezw9XNRp1ece6/2My3sV29HYuB5CNkHaE41itytqBrvRBbdAWVHLLls/nCPK8QodlWdtnqi2LujVZyVQ62ptYvIWClQ3gxgaurDHz1pLZTknMKYcxpihWxaDkR8DxBjHKDi7GdxsyGce27vhCoLHKnoiwWEVuwAIOORJKRY+j9y8+obxX90V1FoXUdxPpHXRMknela/2iHorSTGq7FRJhik8gA6CcD4Y7BjtMMgPbwGWJ945eA+Z8tsGiAUk5YuLujmTw2nnExTkyVqbJ0XaP3nA8U9RvBPONaViwuPSPpCJKScXWi1AoRzIz8BG7AUFUq3l4Y6v3fUSb0sfMEiCtanDtNY7fD4utUlXlz29BXorEjSO3YQ9ibAWjQuQvusppW8vWn8LeCK81n0jlcWrZKEl10+Or/QmKuzTRLh60GmxilqhP5OsT+q6I8HfPX9DVtE0GNggQAEAEdbDAUnHIgg8jGTFweVTW6Hg9bGX9KFjl+SDtKuMEoX+E4V87p5GO/wiuqidN7TX6oomrMxyXXUUOYwMehoVM0bPdCsdMprDydiCz2JYCnsEipjmV8UobjJDtMu5JPJXTFJxG8bRGebjioZOe69SdjcdGrWTMMpWk1qI4bTi7PcsGOnGiiJ9i7gl1FS05uOFQd6TTHwOyK5wUkQ1c+drSZcYdUy8gtuJNClXxByIO8RlcWtyqw010QRY4U7EWJElORJNixdHbtJ1I94Eeohai7pZT8R10juVflUe7Lg/qJ+kNS8D9RqpWKb8OcTZlJ7Ubq88B9T6ROgHiiSMdnlnuguArLy5UQN+QGZ+g4nCJjBslal20V0dW8sNtpqe8dgH88TGmMUkOlY3qz5RuVYCRRKEJqTyGJMPFOTstyT5x6VdLTaE1cbJ1TfVSN+OJ8Y7nY5IrCw8T1m/2K1r3hCxNG3XWVLZCV3DRTaT9oBSt67tTy3GOnLF0MHKNGppdaO3d9L9SMrlqhZuylEZRoeJinuLYbKs9RWlAGKiAP5ui+NVWuQaPoFKpQlyaPZoEt//AFowTTipVVeAjynG8V38v9P+57/QtpRLhoBKE62YVmo3E+dVnzoPyxwcLG0cz5l03rYuEahAgAIAOHUXgRENJqzAq00wm8pCxVDoLaxzFB5jDwEZsFUlRqOnzTuhpq6ufPWlVjKk5txpWQOB3pPYV4j1rHtqdZStVW0t/JmfyH9h2rKtJGsktc7U1Up0hF3Z1Mqxnx1LGTl+DUtH0V/j0Gi4rdGr2VbIYSqYAaRKXUqauIAUsqyQfvA1B5R5WaqZ8k23UvZpvbz9GXactii6WW17QVLpxJGQrlXdw3x6DAYeUYpS3exVJiWgWmZk3bqz9kT1vufeHDf5xdjcF2yzx8a/X+RYysfQMlNpdQFoIIIrUR58tIDTXQti0G+uLrqR1HBmOB3jhCyipbkNXPn3SfRaZkllLqDTY4nsn6RnlBxEasQYPGEIPaQATuhDl2daPE/CFn4WPT8R7p45WdA91hpPoT84aGlP3jVNyBAgKjq7vw/m7OJswHcnJrX2U0BI66huxwEPCFyUrl30S0RcfVRtJp33FfX5RoUbDpWNrsGxGpRu6gD7yjmYkkyPpg6Rwu9JyqqpycWO8cRQcI7NGl7JFTkr1H4V0835ld83oZto9ZoW4lLjiW75oXF5J4n4eMdPD0HhqMqzi5S3st2Q9XY0JvR1mTcQpc+UKOKFJZXj+FQUQeVY5FXjPtkHDsLrmsy+mhZ2eV7l9llSjrRUpaVrpisIulXMb449OpVpuyTS5K97DNJlGmLPvOUbwU4ShB91P/FX5dUczHpYYp06Od8vny+pQ1d2LZOs3G2pVoYm6LvogeGZ5GPJYmbq1MnxNMFZXNAsySSy0hpOSRSu87TzJqfGNUUkrIQcxIBAAQAEAEPbspUXvA/X+boy4mm9Kkd0NF8jP+kXR322V1qRV9gGoGa0UqQOPeHiNsdrheMi1ll4ZfoyqcWmYoyojqnZ6iPRU213JboTfUuinV2i6hiXTqZOWQOsvJGHWWv3lHEU5naY886awjlXxTvNvRLn0S8i3xaI8mdMWWSJaWaDkomofUvtTFRRRr3aZjkMhBSwOIxku2nLLL8tto/fMHJR0RAaTWYJeZW0lRKQErbUc7i0hSa8RkeUdfAYr2qjmekk7P1XNeoko5WT+gOn7sioNrBWyc0VxTxR80+XGvF4KNd3Wk/0l/JCdvQ36w7bZm2w6wsLSd2YO4jMHgY8/VpTpSyzVmWJ3F7Qs9t5BQ4gKB3xWSZfpP0QIUS5LKpmbm/5QkqaZDijObR0KmmT1k+YP+YrdEXKJ2BZbyJpklIoFYkHgRFc6bUWTFPMhPSKVcdnXikCgCE1J3IAhoQbgiZq7EmbCWc1+CR/2h1SYuUsliaDOuEXGVK+8rL6Q6ppEqKNGsHo2SmiphV77icvOHGLotbEozUlLTaRmcP+5iylSnVkowV2Q2luYj0ldKyn70vKVS2cFK2q+gjrU6UMI7eKryXKP1YmsvQoOj9jLfebRXruKoCchtJPIVPhG+nRWGpzxWI1aV39A3dkWVyfs1DhZEo68hJurmNaUqJGBKUdmnCM9KpxXELtacox6Rsrejb1uT3FoPVTy5EoQhQmJJ5N9CHBgU1xA2trSc6eULChDHuUrdlXg7St8/NMlvL5o9atRK3FBm+2yBeUVkG4mnWx244DaSRGmjh6uX8dLP5bP75iSa5F10ZlaJVMupu1ACUHNKB2E8z2jxMcHiWLjtHZbeb6/fIenEsuiMgXHFTS9hKUcVZLVyHZH5o5WGg/G92WzfIt8axAgAIACAAgA8WmooYAKtONlh2oy+Kd3MbP8xiX/T1L/lf6D+JeZkvSfofq1e1y4+yWaqA7iiSTyQr0PhHrMFie1ioN95bPquhnehVbBtoNhbLoK5d3B1sGhB2LTuUPWkW43BrFRU4aVI7P9n5MaLt6EhLS1my51q5r2hKcUMIbKVKOYDlcuOXyjFUx2Lcexp0sktm27pea6kqMd2yZ0ekEzTjk/aCR9slRaaNaBtCcV76AUAO812iOdWr1MFDsMO+8rZn8l6vn5adR4rM8zKC0nWZJONSEipIAqdmJoNserpvtKSlU+hTsPLHtuYlHA6w4pJ95NMRuUDgsc4StSzRy1Fmj+qD0Nb0X6Z21gJnG7p/1G6keKO0PCscipwtS1oSv5PRjKfU0qybelpkVYfbc4JViOacx4iObVoVKTtOLQyaY/WgHMA84qJGMzYjC61bSDsUBiDviJK6sBXtH9BmmlPqfShwuLqlW2mOe4xEYqKsgLHL2OwjsNIHhDAE/ajEuKuuobA3kA+WZi6lh6tV2pxbIcktzPdKOmOWZBTLp1iveVUDwGZ9I6MeGwpLNiZqPktWJnb2Mc0i0snLQXVxZu7BkByGyNdN1Jrs8NHJHm+bItzYlJWItLRfuKLYISXNlTsFczG7DUMPh6ipOSzvW3MHdq5Y1NiUeYm2KuMEgpJzBoQttW5VK/wAEVRq+3UquCrrLUSa8rcpLy2Jtlaktgd0YLhK5NaHGVEqFVhKm6mpSsKNcN8UYTitPC0+wxicJx8m1LzVupLhfWI2ttSSZaRYUHlM3ytaeyXHDUpSdyd/+YjATlXxdTFtZYuySe9krJv1CWkbFj0QsEOkUxaSqpXsecG3g0g5bzE8Vx2ROCevPyXT1fP4CRV9S+olzMOJYbJCRipW5O1XM5J8TsjxmuIqX/Kvv9TV4UXuWYShKUIFEpAAA2AZRvKxSAAgAIACAAgAIAGtoSYdRdOew7jESipLK9g21KotNwqadTVCqhSSKgg58wdsZ6NSWHlkm9OT+/tDSWZXRkmn2g6pVRfZF5hRzzKK7Ffd3K8Dx9bhMWq2j8f8Au/ko2KnIqb1iNaklAUL6U5lO0CN83NwfZ2zW0v1AuUtMLmmJyYU4hhC7su3eODLKSCugGalYAAbeEePr0vZqlOnJNy1k+rfL9S5O6bFJW05eQlC8w3TWdRlTn9R4jNZ9xsbEjPxETiO3xlVUZvbdLaPl5yfUFaKuisTkilqTbeeUozD6ypAFANX3lEccxzEd2hi5rErDRV4xVpPnfkk/Ln7ytx0uNLWsVbJRrUhJWm+mh2fIjaI106mHxbkoO7i7P1++ZDTW4xSlxJBSrEZVzHI5iLHSrxVoyuuj1I0J2S05tJnBEw7T8d4eSwYzTo38dGL9NA95LsdL1ppzXe/E2j5JEUSw+H/8Ml6MO91PXul+0lZKu/hbR8wYI0MOv+xJ+r+gd7qRU70g2m7m854Ku/tAi2EWv7PDxXrqFurIF0zDhqtZxjR2ONq6SnZdFoR3UOLLsIuuJQkXlqyqaZCpxPAQPB4bCQdarst3uTdt2RLyiGZZbgmWVrU3gloYBSvvHO7kcM4fEVK1XDxlgWrS3lzS8l1+QKyfeHukjyptlmYBIQijbjAPVaX3VADukYV2YRyeHYZYbGOliPFLvRlzl5N9V0Hm7xuhrYlopReZdF6XdwcTtSdjidyh8uEdjiWClWSrUXarDwvr/wCr8mJCVtHsRq5JLjqm26O0UUhVKVA72OQ45RfSqRxFFTqxs+afJ9BWrMtmiujWs6qB9mcHHBUaze23tDe9e2OdjsdGgslPxf7fN+fy9SUr7mjpZuBLDCQVHAAYCg/agbT9Y8VWqyxE8sdubNMVlV2XGxbLTLt3QbyjitfvH5AZAbo1QgoRshW7khDkBAAQAEABAAQAEABAAxtSzkup3KGRhZwjOOWQLR3RV1XmiWnU1QcCCKgjbzHD+HPCrPDtRntyYzipaozzTLo5Iq/JAqRmWhipP4feH3cxxj1OE4lGaSqv0l9fqUNWM3WjGihWhrQ1oSN/w35x1ZwjPxL0f0IJcumenEF9SW28EhNaJQgCpAyxNKeMcuGF/wDr6E6qvKS121bfN+nyHvmY5acE/aIWcGG+yNgabxPgT+6MlCLwWCnXl43+spfT9hn3pWHFsTap9pl1I63tK2UindXQo8KAesU8Nj7FiLVNnDM/duEnmWgOSzbtotyyEjUsJShZGBXcBKySMzsrGrD42vDB1sTJ73cfJvRJfMhxWZRGFnSbTvtDy1luXaUcUi8ogqIQADw2nhG2fE6lGhSvHNUlp0Wi1bIUU2+h7MSLJZL8u4paEEJWlxN1Sa9k7iItw3EpusqOJp5HLwtO6fkQ46XTHstZUopLh9qUrVIvrutUonhU4xmxHGMRRkouha7sry+iJUE+YlY8rKvTGrQp5SLilC8EoKljG6MMqQ+I4li6WFlWdNRaa6tWel+WtwUYuVhxYbzMy4ltEjRpVaulaipIoesTkMdkZcTV4hRovETrJW1y2ST8rbsmOVu1hvomoe2IANQFOJrvASsV8Y38RrdvwudS1rpO3R3QsFaZILlELbRLvvte1pqlq6qpu91DisidgOfz4uFxzw0+1oxk6b8atpf+qP78h3G6s9yKs6aVLOrS4glJBbeaO1P1GYP1j0eMw8OIYdSoy1XehLo/vcri8r1GkrLFYKj1G6kXlY4VwAp2102CNdOpJU12nitr09fJCPcu+jeianB1klto4lJwW4NmtPdRtuDxjh4/iyimqb/xcl6fUeMLl7ZRdoywm8oigAwwGGPuIG/yrHj6lWeIlljtzNCio6stViWQlgEk3nFdpfwA3JG75xqp01TVkK3ck4sICAAgAIACAAgAIACAAgAIAG87JIdTdUOR2jlENKSs9gKtMyrssqoxRv2eO7nGXJUoa09Y9BtJb7kFb2ikpP1V/RfPeSB1j94ZL54GOtgeKuOkXdf0v9v4K5U2jLtIdDJqUrrEXkf6iKqR4mlU+Ij0mHxtGrpF2fR/sV6kRLTLjaHENkJDibijTu8Dsh8TgqdeMYy0yu69f3JUrEto3a6JVp0KFTQLbFKi+EkDkcRjHM4zw2pWjTdLldP0Y9OaV7iGj7uqZmphShrNUoCpxvuHE027ITiVJxoUcOlpKSb9Etgg9WwsRDzTBdZIVQhDjRReBSRUKUnamuEa8ZHDzdPC104trNGd7Wl0T68yI3V2he0GUOSqnyzqFJWlNE1CHATsSciIohVq4fFQw1eaqReqf5o26sl2cbrQNHcden3mHBzyjT/8gj/00ZdJxFp7kfYU1q3GXPdKSeRwPoTHQxFH2jCSp/1R/Xl+oqdpXJq0LcfamXWllK2Um7qroAKCARQjEGhzjzHD+EUsZhVVUmp9d7NfsWym4ytyGMvMS8tMtrZJW2Kqud5NQRdNcCcc6x1Ywr4nB1MJViozta/5Zea/cXRSUlsRsnJqVVd27VRVeVgBU1GP0jpYOiqVJRktbalcnqT1kaPuPKvJSp0k4uOlWr8K9Zz4RlqYvDYNOMP8sfuyDWRoNjaJNskOPErcAwJA6vBCcmx68Y81j+MSno3p/Sv3LYUywSbLj5usgJQM3COqOX+or03mOMoVK7vPRff3cu0jsWqy7MQwmicVHtLPaUeJ+WQjbCCgrIRu49hiAgAIACAAgAIACAAgAIACAAgAIAPFJBwOMAEFaGjiT1mjdPu93/EUVcPCeuz6kqTRFKmHWeq6nDLrZHkrI+MV9pXo+JXXUnLGWxDWpohITVSBqXDtRRNTxTS6Y6mE41OGilp0kVypMqdqdFkwjFlaHE7uyr5g+Yju0eN03/aRa9NUV5GVa0NFppvByXcH5ajzTUR0Y4/C1VbOvfoRZoYIU40apWptW8G6f8+MW1qFDFQyTSkvc/gCk0czi3niNa6twJxAJFAd9BhGXDcIw+HlmgiXUb3OmVLRUpVdJBFQQMDnG6vh4V4dnUjdCqVtUcS0rgEpINMMMT6CJTjSik3a3VhclZPRp9xRKWnlk5kpp6rMYvbMFQvlklfkv40JtJlosvo5mFYqCGxvPXV5miR6xhr8epr+zjfzegypvmWST0KlmiCsl1Q2rN7yFLo8B4xwcVxydTRy90dEWRpEvLugm4wgrVl1MafiV2U8vSOS6let4dEWZYx3JeT0bKutMKr/APGkm7+Y5r5YDhFtLDRhq9WQ5NlibbCQAkAAYADIRpFOoACAAgAIACAAgAIACAAgAIACAAgAIACAAgA5cbChQgEbjABDzWjjSuwS2eGI/ScPKKp0Kc90SpNEeqyZpvsEKHA0/tNQfOKPZpx8Ehsye6ElWg8j+q0rxQfimogzYmPK4WgxFy0ZZX9RpHiR8xE+1VI7wZGRdRLUWerHUN+TZh1xGS6/EOzPPZrPT/wWxzDYiHxKT6/EOzFW5yUT2EN+Cgf2wjxdSW0Sci6iyLRWr+kyo/hbI9VU+MRmxMtlYLRQsmz5tzMJQN61Xj+lNPjEeyzl45BmS2Q8Z0Yb/wCKtTn3eyn9KcxzrGiGHpw2XxIcmyaYYSgBKEhIGwCgi4UUgAIACAAgAIACAAgAIACAAgAIACAAgAIACAAgAIACAAgAIACABNbCTmkHmBAAgqzWTm0j9IgAE2YyP+Ej9IgAWRLoGSUjkBAArAAQAEABAAQAEABAAQAEABAAQAEABAB//9k="/>
          <p:cNvSpPr>
            <a:spLocks noChangeAspect="1" noChangeArrowheads="1"/>
          </p:cNvSpPr>
          <p:nvPr/>
        </p:nvSpPr>
        <p:spPr bwMode="auto">
          <a:xfrm>
            <a:off x="155575" y="-1554163"/>
            <a:ext cx="32480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http://www.ouroldspace.com/file/pic/photo/2013/06/International_Laser_Shows-121%20-%20FAA%20-logo_1024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1149" y="5664415"/>
            <a:ext cx="1080120" cy="10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233617" y="900009"/>
            <a:ext cx="4409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Céus mais seguros pela educação</a:t>
            </a:r>
            <a:endParaRPr lang="pt-BR" sz="2400" b="1" u="sng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363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Less regulation. More Education.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AutoShape 8" descr="data:image/jpeg;base64,/9j/4AAQSkZJRgABAQAAAQABAAD/2wCEAAkGBxMTEhUTExMWFhUXGRsXGBYXGB0eHRkaHhgXGxgdHR0fHSggGBolHx0dIjEhJikuLi4uGB8zODMtNygtLisBCgoKDg0OGxAQGy0lHyUtLS0tLS0tLS0tLS0tLS0tLS0tLS0tLS0tLS0tLS0tLS0tLS0tLS0tLS0tLS0tLS0tLf/AABEIAOAA4QMBEQACEQEDEQH/xAAcAAABBQEBAQAAAAAAAAAAAAAAAwQFBgcCAQj/xABHEAABAgMEBgcFBwMCBAcBAAABAgMABBEFEiExBhNBUWFxByIyQoGRoRRSscHRI2JygpKy8DOi4VPSQ4PC8QgkJTRjc6MV/8QAGwEAAgMBAQEAAAAAAAAAAAAAAAIBAwQFBgf/xAA+EQACAQIEAwUGBQEHBAMAAAAAAQIDEQQSITEFQVETIjJhcRSBkbHR8CNCocHhUjNygpKisvEkQ1NiBhU0/9oADAMBAAIRAxEAPwDcYACAAgAIACAAgAIACAAgAIAPFKAxJoIAGT1rsJzcHhj8KxU60FuycrGb2k7Cdp8gPiRCe1Q5E5GNVaZy42/3J+sHtH/qwynqNMpc7f7k/WD2j/1YZR2zpIwrInyr8CYPaocwyMeNWmyrJweOHxh1Wg9mRlY7BrlFpB7AAQAEABAAQAEABAAQAEABAAQAEABAAQAEABAAQAEABABHT1tNN1qq8RsTs5nIRTOvCPmMotlZndL1qwaH6RX+44eQMKu3qeFWRDcY7kTNvvK6zriWxvUcfNX+2L6fDpVHq3J+QjrdEQs5bcm3/UfU4RsTWnxCfSOpS4HJK7il/eZW6smRD2nsgjsslR3lQHwBjR7DQp+OrFemoveY3PSgyMpdP6lf7YbsMH/5H/lDLI9T0pNbZZH6lD/pMT7NhH/3X/lDKx0x0hSS+3LgHgoH4gRDwFGfhqxfroHeRMSelEgvsuuNHjWnpVMUVOByauop+jGVWSLBZ80oi8w+hwcDQ+N3DzEcurw103o3F+Y6r9UTMvpE6j+qmo3n/cMPMCM0o16e6uvIdShLYnJK1W3KUNDuPyORiYV4S05jOLQ+i4UIACAAgAIACAAgAIACAAgAIACAAgAIACABrOzyGhVRx2JGZiupVjBakpXKlaFuPPG60moyw7PmMV8hhxihKpW8kM2oletielZXrTT+sWMQ0ilAfgn1MdbB8KlKOZKy/ql9/IplUdyo2j0lOvdSXbS2nKoFVfqPyjbFYWjpTTqS+ESLN7jZqy5mZBWpSlca1glicS+7dQXRaAoxRAWpYd00VU8424fAU6nem2/VkOViPEigd2OrTwNGOyFzM7EuncIuVCmuQXPdQncInsYdAuzlUqg90QksLSe6C7OE2eK9Wo5GKJYGmtY6ehOYfJl5hmi0qVwOIPmMYq/F8KkpLo9SLInbH6RZlkhLvXT9/wCSxj51jNVwtCfii4Py1RDiXuxdKJSZoEq1Lh7poATwPZV6GOTjOEtLM1df1L7+ZMZyjsWli2Xme0L6PhyOafGo4xxZUqtHVd6P6l8Zxl5MslnWk28KoOO1JzHMQ9OrGauiWrDyLCAgAIACAAgAIACAAgAIACAAgAIAIm2LZS0CAetlvx3Ad5XCM1WvZ5YasZR5sqc24LqnppYbaHvHtcD75+6MBxi7C4GdWdks0vkRKdjNtLek5SqsySbiMirvK5nYOEd6nSoYd2S7Sp/pX1KtX6FCEs46bzqieZjfDA1sQ82Il7uXwIulsW6wtG3VMGYbCSlJIuA9c0peITTECo214QVsThMNWWHlo2r3tp5a+YKMmrmh6C2yimpwqsEAnfSojkcUozpxdVch4auxRtJZsLWaYYkU41xjt8NjekpdSuW5WznHXQoo2wTCOaQA5LkQKaYCNIsAkLBklvPoabFVKO3IAYlR3ACMuMrwoUZVajsl929WSld2Rd9L7UlnJH/y4SpLL4YLgA6xKKk1GYrHk+HVq6xke00zpu3TUukll0KTNWYlMo3MlX9R1TQRTcK1r4ER6R42Ptnsso/lTv68rFeXu3IfU3TVBundsPhGl4dxeam7fIW99y16M6dvS5DbtVt5UUcQPuKP7ThyjnYjB06r2yS/0v6EOJpNmTbbyQ9KOUIzTkQc6Ed0+h9Y8zjOHShPbLL9H99R4VWtHqi22JbwcOrd6rmW4K5bjwjFCq75Jq0i+2l1sTkXihAAQAEABAAQAEABAAQAEAELbtrhtJSnM4YZk+6njx2Rkq1W5dnT3HS5sp1sWo1Kt+0zRBPcbBz4CuzerM8BgOhgOHufklvJ7IrnMxfSfSmYtBzElLYwSgYADlHbpJ1F2OGVoc5c5fwJbmx3YOi4LftDziWJcGhdXiVEVqltOalVFPrF1Svh8A+yhHPU/pXzb5IEnLXkPpuUlHJV2ZlS+kMLQhYeu9cLN1KklORrmN0GH4niYV408VGKU75XG+luTvuvMHFWuiX0f/8AYJc9pTLambv61VTgWwCkAdomvZ24xh41ljjo5oOalC1l6vnyt1Gh4feKPT0u6ozsku6plaVutKAReSCKuNpJyOIKf4Vw1SrCn7LjF3ZpqMt7N7Rb+TBpXzRGdtqswPOuKm3HQtZWlmXQCRXGhWrq5184nBYvHUqKoRparS8r/JahJRbvcrbDRUSQhQSSbt4Y0rhXZWkeopzlKmnJWfP1+9illz0TsIPKCThXfHIx+KlSV0NFXF9LtH0skhNDyhMBipVHqTJFEmGyDlHejLQQlLP0gErLkS6T7W6qinVAFKGwagJzrXbUfARxOJ4KtjK8YS/slyW7fV+nL+SyElFabj5dpKmLNnApDKVNrZd+yQEX+vRRUkGhIG0RzsRgngsXQam5Rba11t/yMpZos6dslyYlbPZbACftphxxWCW036BSjuzpviyti6dDiVWtU/KoxSW7dr2QWbikIhaJhxFnWekaq8FPTS0gqXd7Sge6gDKmdQNuJ2+ITeOxDsorSKeivsvOT+/IsvCiCtVDOudQwVLaQopSpVKqpmcMxXI7o7WBrzxVBSrRSfPoVyVnoFk2s9KrC2lkeuG5Q7yYatQjKOSorx/VehFrmtWBbbU+3UUQ8kYpr5Eb0+o+PmOIcOy6S25SX3+gQm4PQuej9tknUvYL7qj3v8/GOPCcoy7Opv8AM0aNXRYo0EBAAQAEABAAQAEABABG2zaIaSccaY8N1N5OQEZq9VruR3Y0VzKVa1ptyzSpqZOwhDdczmE8eJ2ngI2cOwDm7e+T6ISpMwrSC23rQfU44rq7BsA2DyjvUqXtTVKkrU1/qfVibasm0WK1LSpemipCnEn2dlPbWffUD2UDjn5RdPHqnVWHwsVKz7z5LyXVhl0ux7ou8hVZKbCgy+UqFeqW3MChQJGAVl4jfDcXoSlBYyhbPDdb3XNP03+IQf5WLzukKElcm/Z6EyyF01SFkOBQ7xVktWRx845lHh2JxSWLhVvN7NrT0S5IZyS7thhPzba2FykohxTSnUPKceonVkJoU1yVsx+MboUMTXxEK2IioygmrLVSV738vT5CuSSsiOEu2erQunhgnzzPpHQxXEMPSWWbv5LX+EIk3sTtlaMzLtLiAgfdTT1zMcerxuptSil66sdU1zLbZnRgs0LhPiSY59TiGJqeKb+QyilyJpNjNyhBSpJpevKBBuqANEkDEVO3w2xy8TUnJb395ZFI4aalpqYUys1qBQkYX6C8kHb9aiDD1Jpb294SSFZvotZVkSDwJEdSlxDE0/DN+/X5lbimVu1Oil5NS0sHgofMR0qPHZrSrFP00Yrp9Cj21o3MS9dc0Qn3s0+Yy8aR16OOw+KWVPXo9GI00ITttTDkuiVLl1lGF1IoVDMBR7wEUT4VQliniNcz3v8ANdBs7tYmbOQpuTDMmNbNzfVVq82WRgQo9xROZJGfCOVxOaqYlU6ndpU9ddpS6+aS+9R46LTdjiV0dZk9QHkGZedWG220V1KV1odYvvkHNPDLbCVOLVK0ZU8L3YxV3J+Jrqly9WGS25E6QN6+0X2pZoYL1aUIAF5SR1yBgBiD5Rv4VipQwXaYiWi1u+j2Imu9oRElOOS7oWglCknxSRgRT0IjpVIQlGz1i/u6Etc27RWdatNgqCgiYQBeQNh2KG9CqYHYax5LieCcHlf+GX3+o9LR3Lbo7axcq07g8jOveG/nHOo1XLuy3RbJc0TcXihAAQAEABAAQAN56aDaCo+A3nYIrq1FCNyUrspb0yHCp5xVGm6qJ3kVBPIdkeJ3RXgsPOpNO15S2JnJLQw3TnSVdoTJCcGkdVCa4BIPxj0yo3thKWy8b6vp6FC6sTkJNxtIdQ2q6gg37hKag1xNKEVjuwhRprsG1dq1r2f1I13LelctNay0lNLemGWwVyt6qSoYJcFcdXtKRuOG/wAtWpV+HS9mi0ozfdqc0ua/veb/AOLdJd79CHdl3Hm3LQtB4tpWKNJAxWRW6lCdiBv5843UsRHh9sLQWae8lfSK5uT6sVrN3mNpuYW6oPzRqpSEhDaRdWoAUClnujicTsoMY6FJUMDCTg7QbvZ8n0X3ZCNuTJSx9H35xQFKIGSU4JTyG3mY4eL4rUrXjDux/V+rHjBI1bRvo/aZAKxUxyxy5S8ohAolIEAENpvOqbk3Sg9bAEA43SQFZYjDbFVWSta5GaKerM8bsw+z+0Kd6yqBLaU0TdOXADhnvrGep2SVluTGonKx5o3JNq1pdmQ2pCrtFIqknjuHLEZ1ibU3G3MHUUXZl46P9IvaWVJcV9o2ooxwKk5pONKmlMY0QleKu9QbVy2RYAhMSiFiikgwAZ3pb0VtOhS5Yhted3uK8K9Q8R5GOthOK1KVo1O9H9V6MRw6GPTzMxJuONKK2l0uLuqobp3kHEHYY7cvZ8ZTu7Sin70xU2iX6PJ7ULeVrKNIZW8pBNb60gXSAe8N4xjlccwtJYeOSPeclFPye9/Iem3cjNFrJcmVKdK9U2gl16YJoG8b2B2r3bs+eiriaWCwqjJZnJWUev8AAqTkx/pLaUnN619pRacboPtMPaUigvigwd4bR6Y+GTxOGShUjem9rfkfT+78hp2eqIzRq3HZN9DzRxGw5KBzSeB9DQx2a9CNaDpy2ez6Mr8zd3plMyw3aEqeskVI20GCgRvTQgjnHicZh50p32lH7+/IvhK+harItBL7SXE7cxuO0Q1OanG6BqzHkOQEABAAQAEAFL0mny66GkHAEio/vV4ZDiRGGf41XLyRYu6rma9LmkIabTIsmhwLlN9KBPID+Yx6XCw9no9p+eekfJc2Z3q/QqOg9jNuvoQ6oJSesQTQrpSiEnefhWN9TNw/BSqQjeXyv+Z+SBd6ViUtDSafTMK665cIN1EvQXUoGCQRSihTbt2GM2C4LhsTR7Sp3m/zX1b5vy9CZVJJ2FbUm9X7LaDADK3SsLQOzfQaKIG1CxmPnF+HhmnU4biXnSScXzs9veuX0BvaSGVoTTjjomZmi3SPsGadRpGxRTu3DbmYiGGocOptt3198n97vkK25ss+hWhrkyvWu1NTUqVmY4eIxM8RPNP3LkixK2xtNlWU2wkJQkCkUEnc5O3QbtCrjl6RnqYiMdFqVTqpbEHPWq6KXrtCaAJKqnkLuMZZVJT3Znc5S5kVNzalC6UXQoUJWdpBw6uFfGESFSIeefqkN1GAqQBSlAcANtN+UTY0UF3rkLZKimYmrqam+O7vSDnsh3rFBXXeH6plJxunrYk3c/KEsUjyR0gmGv6bhu7liqfXLwIh41JR5lkc/Istl6cJWjrMrLoGKW6KSeN6oSjxPnGj2mNtTVGMnuRFo6XzD7oYYAFTRQaN5XFOspQHeUg3ccaw0JSqavREuyJSe0AZmGLj2C6G4pGGqJxNK4rJOZUTe2xvwuJnhp5ofDk0I1cwTSvR16ReUy8nilQ7Kk1IC08OGYOEeno4iFWnnj4Xuun8FXkzy1racfaalkoS1LtgfZtknWL95W0knZjjvjHT4YvaJVpyzX2b5LovqO5aWJSVsJmWbD9okoScW5ZP9Rz8XuJ/hIyinFcUcn2GDV3zl+VfV/epKhzkV+emw64twNJZSs1S2nJIoBh8fGOlg4VY0VGq8zXN7+8RvXQvvRFpR7O/7O4r7J4gY5Jc2HgFZHiBGLimGzw7Vbx381/ARdnY0qQc9indScGZjFG4K3eeHIpjyUF2VTLyZoequXSNYgQAEABAAwtye1LKl7ck/iOA+vhFVaeSDZMVdlBZmwww7NrySOrXacbvmaq8ot4XhO1lGHXf0/4IqyMJW8uamVOKqoqVhxJOAHjHp8PFV67qfkjovRcyrZFotKyE+0MSTKQp8IGvVeN0LPWpwCRt5bYMLxVyVWvU/sl4dNbLT35nsiXDZLcVlbWS6nUTgU6hslImG8XGqGmKqdduu/hnESwkqL9p4e0s2rg/DLnouUvIlSvpL4iE/Ppfd15RSVl/spZk4X1cdtO8rhQbYrwNCVBSr133nrJ/T5Iibu7InNCNG1zb2scxqaqJ2/4jjYrEyxFTM9uS6IeKsjdZKUQw3QUAAxMZm0tSXoRs1aS3MGxcT7ywbx/Ls8SOUYa1fNojLUq30RETDwJIvrcUMwk3QOZFAOVSeEUFRETy0pNXML1AkJF9RyF1JOPpE36FkIOewzRUnH7FIyLoWpXMCgSnziLmqOHitxyJJmnWnc86FCa+YJhcz6FsYRjsNJizWQSUTSTezBNSrCmJTnuxESpPoS4pikqzLq6t95S8riTXLikZeIiHcEkh7/8Az0JF72dtAHfmF3iPCp+IiL+ZJE6TWjqpdbl4qoKIKhdTeOCdW2O1QkddVQOMPTjeViJOyIvo10nTJUS6m8hVLyqddvlvRtpGyNWzs9jKp66m1yU2h1CXG1BaFCoUDgY0p3LSF020Wbn5ctKoHE1U0unZVT1SciPpGrCYmWHqZltzXVCyV0fNgL0jNUpcdaWRQitFCoIocxTLeCDHopwp1qfZvWE1p9+QiZNSM0GWFWjMD2mZcdLTOsxSkpFVKI4bB5UrHExGHca0cJQeVWu2t9dkv3ZYnpmYpY+kL82+mXmyh1p43LoQkFsmt1TZAqCDQ+EX1OF+yUnXoyanFX30fkyFPM7Mra0FtxSCcULUgqG9KiKjdlWO1h60a9KNS2jWq9RGraG3tTptGykuj+uziaZ3kdrzTj5R5DiWFdKbj029C2nIuuilrCalW3e9S6v8QwPnn4xTTnmimS1ZkvDkBAAQAUnT2cKnG2EnHM8Co0B8BUxjr9+ooDx0VzO+mG1NUw1KIwvAKUPRI8qR6LBx7LDTqreXdj+5Q9ZFH0ZK2Cl9LV/VkKNQboJ7NSOydx3gR2Y4SDwvs7llc1blfzt18/Ii9nctVnvy7gmVyytTOTCSmj6+rVRqvVrpmrcccBhHn8VQxWGhClWjelF3vFb22Ul0RamndrcjpyUVKSqJJFBNTShrAD2WgaJSSN5qT4xshUWMxMXTf4dPZ9Zc37uQr7qOJWU17yGW8W2+ok+8e+vmo+lIOL4luXYr1l68l7vmLBcz6B0WsdMuylIGNI4hYFuzNUqSCABQkk4YEKxO7CMVerd5UZqs7vKiDXMl2uJSjcMFK57Up4DE+kZ9tinYSmHktoJoAlIyFByA4mISuTGLk7EZYzTizrwWVLWMApRJQNwA7Px9YiTWx04xUVZExrJkdxpXJah8U0hNBiMYmGyvWPrbQ4mqdUAAQTnezU5w2Yw3kiB47bCEpKkNOrH3WlD4gYcYXKySPmp0PYEoTwaSXXR4gUbPnDJWIPXk0opYu7lTBvrJ+40nAH+UgX3YChaX2gX3/Z01uoopxayCtStgNMEBPujacco0QWVXKKs7aDF4VwGez+boEZkWXo50xMs8GHFfYLUabkk0oRuSfnGinO2jLoO2huKFggEGoOIMaCwyTpz0VvoTOtjrCiHabu4vwPVPAjdHZ4ZWzJ0H6x9f5K5K2pl1i2o0WVS8ylZaK74U3S+04BQkA4KBGBEaq9CpUlHE0LZ46NPZrp69CU1syVk7TlZcn2Bp+amiCELcRg3UUJCQKk0rs8Yw4l43FLJWSpw567+reliVljtqyKnNHplhoPPouhSqG8ReKjU1I2R1MFi8K2sPTmm0uW3xFcXuy69D9sauYLKj1XU7feT9U/tijjFC8I1Omj/YiL1sXbQN32aempI4IJ1rXLDAflI/QY8pR7k3A0S1SZocaRAgAIAM1Sr2i0FqzAUacAOoPQKjJQ71SUh5aJIx3pAtD2m0XD3Qqg5DAR66NL8SlQ/pV36szp7sl3rOeFmtpZbWsvvBbhQK3UJFEJNMQCcfOKcRiKc+KKMpJKmrK7tq9W/hoOk1D1I/SVltuY9nbAo02hLivedpVZ9R5R0eE4urioznPwuTcfKPJCTVhCTqNY+SorCQ2gqJNCqoFK5UTXlhGmpTo4aMpxSXN20+7uwt29DSuiSwQTrVDAZR4qc3OTk92XGr2hMXEYZnARRWnkiJUlliVF57WK+4k+C1D4pSct5qdgjn7aGTYQmbqsTT8WVBtNdgiECIq3mxqEFSiErdSAFHso7yjXGp9Bhvh/Q0YfxCk1acs6brSWr2QdWUthPFJwWojgKcYrUZLc2jianJhDabxTcA68wjrkJAxVcOR2k9YDcYhKNyTuUmwkAMS7qtt9aQi8TiVKUshSid9DENdWQN7XnZpDd9RbbTUApbVVw1wF1SxdvVI2b4mKi3YBkzPqAKG1YVJVqKvLJOZW8qjaTzhrdQK7pFbxZQdUr7VfVSoKK1H3iXjnT3WxSuZiyEL7izlZFbkZbVJqdvaUdh57YeTzGNu5687WoGRzO08OCfU8MoNiCPmTWBDG1dEOlPtDGocP2jeArtApGynK8S5O5fLTkUPsuMuCqHElChwIp5xdTqOnNTjutQaufJ1sSKpaacZWMUqKTzSaV5EUPjHrKdRdopLaav7+ZUti0WTa01MOapjVScukXnFspCbiNpKj3jjT/BjiY/AwoxdXETc3tFN7vokWxk3pHQQtZEzaLo1DLvsrIo0V1AVhitSlHrKPnjzheHxw+E/FxE0pPl+yS5IJXlsRdgzuqeQ4D2VJV4Vor0Jj0eKpqrRlHqvkU8zYbdd1M7IzYyUdWs8K0/apX6RHgq/dqxkaYaxaNNjQKEACM69cbWv3Uk+QJhZu0WyUZjYS9WxMPE5IVjxu/VcHC6OecY9ZIKrMOYVfecWd5j2GEXaYqpU87fAoeiJWUnHWjeadW2fuqIB5jI+IjbisDh8UrVYp/P4gpNbD6bt9bqFB5hl1ZTRLt244k7CSO1ywjm0uEVMLNSw1VqN9YvVP6DOd90Itt1Sy3TFRLh8TdT6CJ41VcaGX+ppfDX5iwWp9CaDWeGpZOGJEeVLhppXNkOdU0IFzDecSRxSAT4RiryvP0M1V3l6ESl1N0BNLoFBTdGYpGky7UhGw9ZXIHAeJHkk74ZaEo90lmQG5dRyQ8FHkBU88jELoX4bxMUbtUzFdS0ggYFTxAp+QVV4GkJltuzaRDkm4yVa5OsbcWkBthQbaqTdTfQRWhwBxIO0Q2ZPYB/O2k6nBxxlj7qauLPIYCvgYVRXLUkrjj19alrQtxIAue0IcWQRWqg2lIQCcMK4UizZEDpoLfGdUjCjlAkcNQig/WTENqP3+4FSt1ptM5QOF1d3rFWSCMkgDACmNBgPGLYt5DPWEnVb8eezkMh4QGcZOrphsgGGjy4klEnoTaypacQ4k0HeG8ZxdSdnYeJ9OSUyHG0uJyUARGksMB6ebM1U6l4CgcSlf5h1FfBJ8Y7uEqXwqfOEv0ZW/EV+ydKFy8uWmmWlFSrxW4K1ypVPepsizH8Mli6kaim0krW6eaJjPKrDC0rYmpj+s+sj3Em6n9IwMWYfg2Hpa21Ic2xvKpAIAyy846sUopJCM2CZmNfYzK+82Wz40uK9Y8JxKlkm10ZopvU1CxpnWy7LnvtoV5pBgi7pMhjyJAi9J10lXvwEeeEU13amxo7ma2i5csqYV73V/8A0I+CY6XAofjQfS7/AEZXWe5jFkjAneY9LwpfhuXVsrkP46ooGACfsJi/Ntp3JQPSp+MeW47P8SEfJv4ssp8z6Os5u62kcI4RYUG0Jq++tVcq+aj/ALQPMxzZu7Zik7jF4AmoqDvBp/3hCBjfVioKzO0bBgMjwr4xJIjOurWkIUU0vUqK5qBSPjAW0HaY4n7TQsN3KCYISpKybt3IkKV3gcruNfWEUXz2Nw2mWJhw1euLANUoS6tCRuyTVR4kxN4rYAatBtlVwtBtRFRq+uVc6C/XmKRDTetwPJu0XyOo2UjGpJTe4UTWg8T4QJR5kkcmaSlKi84pPeUjG8o8T2l5U6tBhSGtd6EFWmrRLzwUhsNtJBSBQAniabeGyLsuVb6marK5y4uF3KRm8uGJQzcXEjHcuq6UnaVA/lr8z6A74sjpqMfSvR5OFyTRU1KSU+AyjUWFK/8AENKVlmHKZKWmvMBQ/aY6nD3elWj5X+Akt0YtLKqkR6DDyzU0xGKxdcDps0I5j4wMDW9FEhdjzI90Lp+VZMeP4zG1WfuZbS5Gh6BPXpBg7klPkpQjDS8CGluWCLCCI0qFZZwcviIzYp2pjQ3Mz0vNLIc/Gn/rjtcD8f8AgfyKqu/vMfsvBsR6ThS/6eIktybbs4mUcmgeoh1LR/MK18CUj80W1cbCliYYeW8k2vdy9+vwIUbpsjwoHI1ja00QW/QlFZ4fl/aI8hxv/wDQv7q/csp7H0InBHh8o47LDKEv9o71H06vyjlsxCLj9Md2MADVLlEgcB8IAEH3Kj4c4kaDtJMWTO0bu3L4qc8gD1sczgDuhLanRGqA7QCtUbEoVdwrlWlabMxlA2iT1mZCapbbNa9YCmfFVcTA11YCcw4+eyEJ5mp/bQesCygJtBaKnVXlHNV8EnhiBQcBA7PmBWLZefU4CWUtAeJVzMXRUUt7lFW/NDNx2AzjVxcSMIU7xGAwpvO76nd4Q6RJypRJqc/5lwiGwPobojdqw4ncr5RtLRn09J/9OSdzo/YuOlw3ep/cf7CT5GAyR6gju4LWjEVkwbKV7J7XXqa3VcuqDerurhBLFwjiVh3u43/Xb9wtpcjgquUa2mQa1oOqkhODg9+xJjyvG1+LL0RZS5F76Ll1s9v8S/3mOVQ8CLJblsi0UjtIEVYWP5nGfEq9NjR3Mx0vTWy3h7rg/esR2eA2c0usX8iqruZDYUwpsJWggKScCQCPEEEER6HAU4zwuSW229n8UJLc1+S0gaSzLpfU0268gLDdAlJKhVNR3a4Z8o8JjsPVWJqKDlJQdr7tW+hqi1lXmZfalozD7y1TBAKSUBCQAEUJFB4+ce24PhlSoKUXdS1u9W/voZpu7LJoI5/51PG6fQfSObx2P40ZeRNPY1m19K3WFlsy6ssFBJUCDkapPpHnZOrySLtDOE26xSgWAMe0FjM8oyOEuhV2dPqBtVlWGtb/AFU+MRlkuQypUzpMwk5LQf8AmNxGo3ZU+h0Ek5CvJSfkIi43Zw6HQvJrRB4VIpmc8ieWERoywRUgmt4E1JJF4AYmpwThBcDtNQOyAkYZ+QApieERa4HGuJ7KCRxIHpE2sB5rHP8AT/uEFl1A4fStQKS0CDvUPpArLmDI9VktgdZsA0xJcA57IfN92EyR6DJ+zpbaUD/nJ+kMnL7RGSIymGZPCryMBQUcrQeAh+++RGSIxX7GMna8qn/phsk+grjE0TQbS1xgKDLBdSpQvGhBG+nhwi9OpzSJ0JvpznwqzWiKgOLvAEUNAk5jYcRHY4fpGrLpErlujE7FnFs3XEEBSfeSFDiCkggiOzh6KqYdQlfVcnZ/FCt2NlTbzSUtMuKZRMONhYZIom+Ug0yonEjPE40jwlejV7WcouUlF2zczUmrGRTlovzLpW+etW7dpS7jS6BsAj3HDaHZ0ll2fPdvzuZpO5qOiRu2fOHeHR8E/KOJxt/iz9ENS5F+6MmrtntDis/3qjmUfAiyW5aotFG1ooq0scIrrK8GvIlbmc6QS5VKTqKbAsf2qPzjbwColVp36tfG4lZGGWeKXk7iY9ZgO6pQ6NlbHLjYUorV1icMcchSNMcNThLMl98/iRcEpAyhowjBWjsG5OaKzF2ZaV4eRjh8cheEJ9Hb4jQ3aPpSQcvNpPCPNlpkGljOqm3kFIT1r6RsKVYgjxrGGrG0mZpqzINxKDmkHwEJqLqMvZmiBVCd2XhE3ZNxuuz2f9MCJzPqF2JGVQOyVJ5KI+cRmY2d9Ti8sEgPOj85ib+Q3aSJvR5SlDrrUshRoVGtOzFUzRRk5J3E9I5hTcreQopUVpSFDMVKq+giaaTk7jVG1G6Ks5MvHOYdP5jFl10Rm7STGjqCcStZ4qWfrDqT5BmY1UwivZrxOXlt8YfO0ibs81Cdwhc8uoHQbG4RGZkD2zJariDTiON0ip5fOHpq7JS1PonoulgmUvbVKJjSWFB/8RVoYsMA5AqI5mg9BHUw6y4Ocv6moiPxGVy6OqI9Hh45YJCM7eavrK1kqUcSTtO+IjhacXotFsguOrOl/tEDeoH5n4RbCkoK0diGzULF6tkk/wCpQ/rWpX0jxfF53qzfnYupLY0vQpm5Iy43oCv1VV84y0/AhnuTcOQcuJqCINwKZNywLimzk62pHiKj4KEZ+G1HSm+sWn9/Amqro+d32S3MOIOBr6jA/CPe02o4iVtpWa95nXhFSY3NkHJVCNki0lMXVBXukK8Mj6RixtLtqMoe9eqJTs7n0poVPh2WQa5CPGFxXuliybzaJlIxb6i6e6o9U+Bw/NFFeOlyuouZlqnjvB9IylIiZihOB3xNgsJrmBx8jBYLCK5gb/QwWJsIOPD5ZGCxNif0QcvKUOIPp/iEqbF9DmI6cmkvLj3na+SFfWGo7yHq+EqS3f5T6w5nEVGuMTck8MC2AIgBQJCcVCp2J+Z3D1PrDJc2BPaMyKnFBVKqWQhPLLAbB9IvpLmPFcz6UsSSDLDbYAFEivOmMWjHzT0qWx7XaTlDVKTcHJOH1jvdlbssP07z9WVrW7IlCaCPQxjZWEOwIewDuzmzVRGxJA/EqiE+qvSFqSUVd+vw1IZqlps6uVZZTmSAANt0BI9aecfOMbPNJLq7mqmuZqcmxcbQgZJSlPkAIvFFoACACtW6zdUFjuKB8DgfkfCMa/DxPlIfeJhXSpZuonlLA6q6LHJef9wMezw9XNRp1ece6/2My3sV29HYuB5CNkHaE41itytqBrvRBbdAWVHLLls/nCPK8QodlWdtnqi2LujVZyVQ62ptYvIWClQ3gxgaurDHz1pLZTknMKYcxpihWxaDkR8DxBjHKDi7GdxsyGce27vhCoLHKnoiwWEVuwAIOORJKRY+j9y8+obxX90V1FoXUdxPpHXRMknela/2iHorSTGq7FRJhik8gA6CcD4Y7BjtMMgPbwGWJ945eA+Z8tsGiAUk5YuLujmTw2nnExTkyVqbJ0XaP3nA8U9RvBPONaViwuPSPpCJKScXWi1AoRzIz8BG7AUFUq3l4Y6v3fUSb0sfMEiCtanDtNY7fD4utUlXlz29BXorEjSO3YQ9ibAWjQuQvusppW8vWn8LeCK81n0jlcWrZKEl10+Or/QmKuzTRLh60GmxilqhP5OsT+q6I8HfPX9DVtE0GNggQAEAEdbDAUnHIgg8jGTFweVTW6Hg9bGX9KFjl+SDtKuMEoX+E4V87p5GO/wiuqidN7TX6oomrMxyXXUUOYwMehoVM0bPdCsdMprDydiCz2JYCnsEipjmV8UobjJDtMu5JPJXTFJxG8bRGebjioZOe69SdjcdGrWTMMpWk1qI4bTi7PcsGOnGiiJ9i7gl1FS05uOFQd6TTHwOyK5wUkQ1c+drSZcYdUy8gtuJNClXxByIO8RlcWtyqw010QRY4U7EWJElORJNixdHbtJ1I94Eeohai7pZT8R10juVflUe7Lg/qJ+kNS8D9RqpWKb8OcTZlJ7Ubq88B9T6ROgHiiSMdnlnuguArLy5UQN+QGZ+g4nCJjBslal20V0dW8sNtpqe8dgH88TGmMUkOlY3qz5RuVYCRRKEJqTyGJMPFOTstyT5x6VdLTaE1cbJ1TfVSN+OJ8Y7nY5IrCw8T1m/2K1r3hCxNG3XWVLZCV3DRTaT9oBSt67tTy3GOnLF0MHKNGppdaO3d9L9SMrlqhZuylEZRoeJinuLYbKs9RWlAGKiAP5ui+NVWuQaPoFKpQlyaPZoEt//AFowTTipVVeAjynG8V38v9P+57/QtpRLhoBKE62YVmo3E+dVnzoPyxwcLG0cz5l03rYuEahAgAIAOHUXgRENJqzAq00wm8pCxVDoLaxzFB5jDwEZsFUlRqOnzTuhpq6ufPWlVjKk5txpWQOB3pPYV4j1rHtqdZStVW0t/JmfyH9h2rKtJGsktc7U1Up0hF3Z1Mqxnx1LGTl+DUtH0V/j0Gi4rdGr2VbIYSqYAaRKXUqauIAUsqyQfvA1B5R5WaqZ8k23UvZpvbz9GXactii6WW17QVLpxJGQrlXdw3x6DAYeUYpS3exVJiWgWmZk3bqz9kT1vufeHDf5xdjcF2yzx8a/X+RYysfQMlNpdQFoIIIrUR58tIDTXQti0G+uLrqR1HBmOB3jhCyipbkNXPn3SfRaZkllLqDTY4nsn6RnlBxEasQYPGEIPaQATuhDl2daPE/CFn4WPT8R7p45WdA91hpPoT84aGlP3jVNyBAgKjq7vw/m7OJswHcnJrX2U0BI66huxwEPCFyUrl30S0RcfVRtJp33FfX5RoUbDpWNrsGxGpRu6gD7yjmYkkyPpg6Rwu9JyqqpycWO8cRQcI7NGl7JFTkr1H4V0835ld83oZto9ZoW4lLjiW75oXF5J4n4eMdPD0HhqMqzi5S3st2Q9XY0JvR1mTcQpc+UKOKFJZXj+FQUQeVY5FXjPtkHDsLrmsy+mhZ2eV7l9llSjrRUpaVrpisIulXMb449OpVpuyTS5K97DNJlGmLPvOUbwU4ShB91P/FX5dUczHpYYp06Od8vny+pQ1d2LZOs3G2pVoYm6LvogeGZ5GPJYmbq1MnxNMFZXNAsySSy0hpOSRSu87TzJqfGNUUkrIQcxIBAAQAEAEPbspUXvA/X+boy4mm9Kkd0NF8jP+kXR322V1qRV9gGoGa0UqQOPeHiNsdrheMi1ll4ZfoyqcWmYoyojqnZ6iPRU213JboTfUuinV2i6hiXTqZOWQOsvJGHWWv3lHEU5naY886awjlXxTvNvRLn0S8i3xaI8mdMWWSJaWaDkomofUvtTFRRRr3aZjkMhBSwOIxku2nLLL8tto/fMHJR0RAaTWYJeZW0lRKQErbUc7i0hSa8RkeUdfAYr2qjmekk7P1XNeoko5WT+gOn7sioNrBWyc0VxTxR80+XGvF4KNd3Wk/0l/JCdvQ36w7bZm2w6wsLSd2YO4jMHgY8/VpTpSyzVmWJ3F7Qs9t5BQ4gKB3xWSZfpP0QIUS5LKpmbm/5QkqaZDijObR0KmmT1k+YP+YrdEXKJ2BZbyJpklIoFYkHgRFc6bUWTFPMhPSKVcdnXikCgCE1J3IAhoQbgiZq7EmbCWc1+CR/2h1SYuUsliaDOuEXGVK+8rL6Q6ppEqKNGsHo2SmiphV77icvOHGLotbEozUlLTaRmcP+5iylSnVkowV2Q2luYj0ldKyn70vKVS2cFK2q+gjrU6UMI7eKryXKP1YmsvQoOj9jLfebRXruKoCchtJPIVPhG+nRWGpzxWI1aV39A3dkWVyfs1DhZEo68hJurmNaUqJGBKUdmnCM9KpxXELtacox6Rsrejb1uT3FoPVTy5EoQhQmJJ5N9CHBgU1xA2trSc6eULChDHuUrdlXg7St8/NMlvL5o9atRK3FBm+2yBeUVkG4mnWx244DaSRGmjh6uX8dLP5bP75iSa5F10ZlaJVMupu1ACUHNKB2E8z2jxMcHiWLjtHZbeb6/fIenEsuiMgXHFTS9hKUcVZLVyHZH5o5WGg/G92WzfIt8axAgAIACAAgA8WmooYAKtONlh2oy+Kd3MbP8xiX/T1L/lf6D+JeZkvSfofq1e1y4+yWaqA7iiSTyQr0PhHrMFie1ioN95bPquhnehVbBtoNhbLoK5d3B1sGhB2LTuUPWkW43BrFRU4aVI7P9n5MaLt6EhLS1my51q5r2hKcUMIbKVKOYDlcuOXyjFUx2Lcexp0sktm27pea6kqMd2yZ0ekEzTjk/aCR9slRaaNaBtCcV76AUAO812iOdWr1MFDsMO+8rZn8l6vn5adR4rM8zKC0nWZJONSEipIAqdmJoNserpvtKSlU+hTsPLHtuYlHA6w4pJ95NMRuUDgsc4StSzRy1Fmj+qD0Nb0X6Z21gJnG7p/1G6keKO0PCscipwtS1oSv5PRjKfU0qybelpkVYfbc4JViOacx4iObVoVKTtOLQyaY/WgHMA84qJGMzYjC61bSDsUBiDviJK6sBXtH9BmmlPqfShwuLqlW2mOe4xEYqKsgLHL2OwjsNIHhDAE/ajEuKuuobA3kA+WZi6lh6tV2pxbIcktzPdKOmOWZBTLp1iveVUDwGZ9I6MeGwpLNiZqPktWJnb2Mc0i0snLQXVxZu7BkByGyNdN1Jrs8NHJHm+bItzYlJWItLRfuKLYISXNlTsFczG7DUMPh6ipOSzvW3MHdq5Y1NiUeYm2KuMEgpJzBoQttW5VK/wAEVRq+3UquCrrLUSa8rcpLy2Jtlaktgd0YLhK5NaHGVEqFVhKm6mpSsKNcN8UYTitPC0+wxicJx8m1LzVupLhfWI2ttSSZaRYUHlM3ytaeyXHDUpSdyd/+YjATlXxdTFtZYuySe9krJv1CWkbFj0QsEOkUxaSqpXsecG3g0g5bzE8Vx2ROCevPyXT1fP4CRV9S+olzMOJYbJCRipW5O1XM5J8TsjxmuIqX/Kvv9TV4UXuWYShKUIFEpAAA2AZRvKxSAAgAIACAAgAIAGtoSYdRdOew7jESipLK9g21KotNwqadTVCqhSSKgg58wdsZ6NSWHlkm9OT+/tDSWZXRkmn2g6pVRfZF5hRzzKK7Ffd3K8Dx9bhMWq2j8f8Au/ko2KnIqb1iNaklAUL6U5lO0CN83NwfZ2zW0v1AuUtMLmmJyYU4hhC7su3eODLKSCugGalYAAbeEePr0vZqlOnJNy1k+rfL9S5O6bFJW05eQlC8w3TWdRlTn9R4jNZ9xsbEjPxETiO3xlVUZvbdLaPl5yfUFaKuisTkilqTbeeUozD6ypAFANX3lEccxzEd2hi5rErDRV4xVpPnfkk/Ln7ytx0uNLWsVbJRrUhJWm+mh2fIjaI106mHxbkoO7i7P1++ZDTW4xSlxJBSrEZVzHI5iLHSrxVoyuuj1I0J2S05tJnBEw7T8d4eSwYzTo38dGL9NA95LsdL1ppzXe/E2j5JEUSw+H/8Ml6MO91PXul+0lZKu/hbR8wYI0MOv+xJ+r+gd7qRU70g2m7m854Ku/tAi2EWv7PDxXrqFurIF0zDhqtZxjR2ONq6SnZdFoR3UOLLsIuuJQkXlqyqaZCpxPAQPB4bCQdarst3uTdt2RLyiGZZbgmWVrU3gloYBSvvHO7kcM4fEVK1XDxlgWrS3lzS8l1+QKyfeHukjyptlmYBIQijbjAPVaX3VADukYV2YRyeHYZYbGOliPFLvRlzl5N9V0Hm7xuhrYlopReZdF6XdwcTtSdjidyh8uEdjiWClWSrUXarDwvr/wCr8mJCVtHsRq5JLjqm26O0UUhVKVA72OQ45RfSqRxFFTqxs+afJ9BWrMtmiujWs6qB9mcHHBUaze23tDe9e2OdjsdGgslPxf7fN+fy9SUr7mjpZuBLDCQVHAAYCg/agbT9Y8VWqyxE8sdubNMVlV2XGxbLTLt3QbyjitfvH5AZAbo1QgoRshW7khDkBAAQAEABAAQAEABAAxtSzkup3KGRhZwjOOWQLR3RV1XmiWnU1QcCCKgjbzHD+HPCrPDtRntyYzipaozzTLo5Iq/JAqRmWhipP4feH3cxxj1OE4lGaSqv0l9fqUNWM3WjGihWhrQ1oSN/w35x1ZwjPxL0f0IJcumenEF9SW28EhNaJQgCpAyxNKeMcuGF/wDr6E6qvKS121bfN+nyHvmY5acE/aIWcGG+yNgabxPgT+6MlCLwWCnXl43+spfT9hn3pWHFsTap9pl1I63tK2UindXQo8KAesU8Nj7FiLVNnDM/duEnmWgOSzbtotyyEjUsJShZGBXcBKySMzsrGrD42vDB1sTJ73cfJvRJfMhxWZRGFnSbTvtDy1luXaUcUi8ogqIQADw2nhG2fE6lGhSvHNUlp0Wi1bIUU2+h7MSLJZL8u4paEEJWlxN1Sa9k7iItw3EpusqOJp5HLwtO6fkQ46XTHstZUopLh9qUrVIvrutUonhU4xmxHGMRRkouha7sry+iJUE+YlY8rKvTGrQp5SLilC8EoKljG6MMqQ+I4li6WFlWdNRaa6tWel+WtwUYuVhxYbzMy4ltEjRpVaulaipIoesTkMdkZcTV4hRovETrJW1y2ST8rbsmOVu1hvomoe2IANQFOJrvASsV8Y38RrdvwudS1rpO3R3QsFaZILlELbRLvvte1pqlq6qpu91DisidgOfz4uFxzw0+1oxk6b8atpf+qP78h3G6s9yKs6aVLOrS4glJBbeaO1P1GYP1j0eMw8OIYdSoy1XehLo/vcri8r1GkrLFYKj1G6kXlY4VwAp2102CNdOpJU12nitr09fJCPcu+jeianB1klto4lJwW4NmtPdRtuDxjh4/iyimqb/xcl6fUeMLl7ZRdoywm8oigAwwGGPuIG/yrHj6lWeIlljtzNCio6stViWQlgEk3nFdpfwA3JG75xqp01TVkK3ck4sICAAgAIACAAgAIACAAgAIAG87JIdTdUOR2jlENKSs9gKtMyrssqoxRv2eO7nGXJUoa09Y9BtJb7kFb2ikpP1V/RfPeSB1j94ZL54GOtgeKuOkXdf0v9v4K5U2jLtIdDJqUrrEXkf6iKqR4mlU+Ij0mHxtGrpF2fR/sV6kRLTLjaHENkJDibijTu8Dsh8TgqdeMYy0yu69f3JUrEto3a6JVp0KFTQLbFKi+EkDkcRjHM4zw2pWjTdLldP0Y9OaV7iGj7uqZmphShrNUoCpxvuHE027ITiVJxoUcOlpKSb9Etgg9WwsRDzTBdZIVQhDjRReBSRUKUnamuEa8ZHDzdPC104trNGd7Wl0T68yI3V2he0GUOSqnyzqFJWlNE1CHATsSciIohVq4fFQw1eaqReqf5o26sl2cbrQNHcden3mHBzyjT/8gj/00ZdJxFp7kfYU1q3GXPdKSeRwPoTHQxFH2jCSp/1R/Xl+oqdpXJq0LcfamXWllK2Um7qroAKCARQjEGhzjzHD+EUsZhVVUmp9d7NfsWym4ytyGMvMS8tMtrZJW2Kqud5NQRdNcCcc6x1Ywr4nB1MJViozta/5Zea/cXRSUlsRsnJqVVd27VRVeVgBU1GP0jpYOiqVJRktbalcnqT1kaPuPKvJSp0k4uOlWr8K9Zz4RlqYvDYNOMP8sfuyDWRoNjaJNskOPErcAwJA6vBCcmx68Y81j+MSno3p/Sv3LYUywSbLj5usgJQM3COqOX+or03mOMoVK7vPRff3cu0jsWqy7MQwmicVHtLPaUeJ+WQjbCCgrIRu49hiAgAIACAAgAIACAAgAIACAAgAIAPFJBwOMAEFaGjiT1mjdPu93/EUVcPCeuz6kqTRFKmHWeq6nDLrZHkrI+MV9pXo+JXXUnLGWxDWpohITVSBqXDtRRNTxTS6Y6mE41OGilp0kVypMqdqdFkwjFlaHE7uyr5g+Yju0eN03/aRa9NUV5GVa0NFppvByXcH5ajzTUR0Y4/C1VbOvfoRZoYIU40apWptW8G6f8+MW1qFDFQyTSkvc/gCk0czi3niNa6twJxAJFAd9BhGXDcIw+HlmgiXUb3OmVLRUpVdJBFQQMDnG6vh4V4dnUjdCqVtUcS0rgEpINMMMT6CJTjSik3a3VhclZPRp9xRKWnlk5kpp6rMYvbMFQvlklfkv40JtJlosvo5mFYqCGxvPXV5miR6xhr8epr+zjfzegypvmWST0KlmiCsl1Q2rN7yFLo8B4xwcVxydTRy90dEWRpEvLugm4wgrVl1MafiV2U8vSOS6let4dEWZYx3JeT0bKutMKr/APGkm7+Y5r5YDhFtLDRhq9WQ5NlibbCQAkAAYADIRpFOoACAAgAIACAAgAIACAAgAIACAAgAIACAAgA5cbChQgEbjABDzWjjSuwS2eGI/ScPKKp0Kc90SpNEeqyZpvsEKHA0/tNQfOKPZpx8Ehsye6ElWg8j+q0rxQfimogzYmPK4WgxFy0ZZX9RpHiR8xE+1VI7wZGRdRLUWerHUN+TZh1xGS6/EOzPPZrPT/wWxzDYiHxKT6/EOzFW5yUT2EN+Cgf2wjxdSW0Sci6iyLRWr+kyo/hbI9VU+MRmxMtlYLRQsmz5tzMJQN61Xj+lNPjEeyzl45BmS2Q8Z0Yb/wCKtTn3eyn9KcxzrGiGHpw2XxIcmyaYYSgBKEhIGwCgi4UUgAIACAAgAIACAAgAIACAAgAIACAAgAIACAAgAIACAAgAIACABNbCTmkHmBAAgqzWTm0j9IgAE2YyP+Ej9IgAWRLoGSUjkBAArAAQAEABAAQAEABAAQAEABAAQAEABAB//9k="/>
          <p:cNvSpPr>
            <a:spLocks noChangeAspect="1" noChangeArrowheads="1"/>
          </p:cNvSpPr>
          <p:nvPr/>
        </p:nvSpPr>
        <p:spPr bwMode="auto">
          <a:xfrm>
            <a:off x="155575" y="-1554163"/>
            <a:ext cx="32480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0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dia.glassdoor.com/l/6d/f7/ed/b4/aopa-all-hands-meeting-201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png;base64,iVBORw0KGgoAAAANSUhEUgAAAJ0AAABgCAMAAAAw9IAjAAAA8FBMVEX///8AGzMAACIAACYACyr5+vsAFS8AGTIAACRmc4EAEi2cp7Hr7vAAFzAAACBjbHeytrymq7EAABsAAAAvO0wAABgAABXf4+YAAA/z9PUACSnS1tpNWWc7RlVaZHCXnqXGy88AAAowQVTa3uHL0NS9xMqGjpd5hpIAJ0JxfotsdH6Qm6UbMEW2vsUTJTtET10AACsoNUaOlZ3e9Pw8UWQAFzYADTBRW2goP1MMKkIOIjiFkp05Q1IbLUEAIT6AhY2a2vQ6uOxOw+9aYGrG6vlvyPCt3PUApOd+zfHX8/yT2vVVaHkKrOi45/hWyvEQNEzIv+xuAAARaUlEQVRoge1baZeiyNJOZF9UcEMWgWJTFKSkKUUty6menrl32ntf//+/eRMS3Eqq+nRPz50PE+eUp4DMjCcjIp+ITBGA7xOSvL4UNJO11zRNr7PDzBKUm9bfqeV7gDmuJyWJd76jieNwMKTt2DAMfTTpDydTSTsjssxEiixHuTPWnwzMEpNpHDIPD0PKLG+6vt1n0kC0NFkQBNlxxX26HC4Cr8QX7R6G3dY6niaS5/w0K8pSoPd2RL/bygJJjnpMcddhw8EykHPDOBHP85EG/1OE5OVhbrhFC4ziZXGcPnYH+HwRs7zz58JSBEc6QHM0sMWIReqhJB0pf7YfjEQIbXvIWv1Wo9FodfpH3RQA8PSGLuSTGiaog+PxQdzb4MNGduC129D8LpFdTwzsJTO3V+zsyjEi3YafpN+Vc5D+CG9iSOgm13oZeyT5Ms0RbBnzcjyLn65GcxzPWMmz5B9wtGBJ+1VIMSrXxLL0wPomHwmnp6S+yK1odpEt5fGSwE7SxB8dpeFD5ULck88jepLpTw96htGcyjyF+p73hFu13yBKNNafYZD1+4N+63HZGnT6LVzldiPjtFYPTO5aacgXFx6Q9QF3hhfKTjeB6ETsuTKQw45CSlUbnc6g8/jYgCP3+/j8WQ+kb0dICo4ZZA9DfPdsjLd8xQSKzB+5HacSgxSShaKxE2MTwrD3sEP+mNUFQYl0rsJHtJXZAKKXVw021F0FDnvoqCqxa062mlCO6PKzcXu0IwbdIztzP4xEQXNhlLWGhG1c21zQLPNgmJEJ9RPUXjqEew/wLcMBzmidN3DbSsiSijlSUfjhJtA3HhD2wwBo/nMqJWuGw0d+JLXTrefKF0PD+DFG9HAYspKl1VpRFpP2aD0cTgwTUtdFvArwQbacFj1laJ8mjos5LZDBMLbIgMn/FwM53ue2Smi1sJ0I6JXgtPsr1Ctkms1nKW+pOMkyNPbiBUAgOJYEmalL24YvvmUcQWL1HtbpLg/SjYWFrb5odbsdZjEuriO7w1CUUbRRxsRuZRNRjm4qjHyJH0UwuoYc3QwtjVjoC5xFIAKMUvvrIkKB+Yx3HrqdXTzWLhUpgiYGk+GA6ulnToRkFgXHhwF9ebN65G4ni3gM75JRMFKftuL48XlGbnfQPlFuXKG3eg6JIEenK+aD5I1DjVQ8HWOmwCR2z6tesYasjGnuWFKMcVY0j60emzMknHZvEljydbQVZtp0ui+sqAkCmC07Lby3T24NKrge+zLan5eTEhBMpx0V2kYMhQeuYMUz2G4xkklZMBVn5wIt1PapQkq2BIw5DFwxFgUnoTg1FIuO+wZDGCefKuI+fjmIl1EIijgw9yOi1XkMgCPqDBG718/JyF+tddG66CabK6LJTQtnJDrb5/CekUmF13AIBdpIb8OZx8p0uod1geLN4yIQRsYI5/rsKshtJPtUk4jNC4/KlsgeY/+WU+QDx4ykIilKx9YCGQXNiDfsySG6Cj/PmDNpum71Q3a7HdkuGWUMp1IxO97O0sYezIipoyhgGh3c6SzOJ2Uy4Xa7DfSNSqhrk3QOPXjV63QmafpI6+LF2IpgseveanYG6AY99ck86Rf1zUMoCSQpyOZxMwquwpWU+fUCRbfAxzg+2Ba3g8WCY1Sm0aC4JwusmYdEAdZk7YrLfMk4NtGEWVfF1V3PKPRGQ4axt2iYce9pex1w8jbeTXw5hxDZQyo2rxB40/XwKUjSzJeuoEE6Ch7bYjUvhVc5IvU9zRqvNNcMNqFtYzbRBlILYzJJsaCLwjzrm30by+yMbpuew7Zh+yTlOGZcjUNG06URXcebLJpQvb8e0oZ4S8yKK40gb+hXPAQDRc9Mq2pLikY/0/UQ0ssmLljuRXOineP3HcUgMI4yxLw6gBBIwtCwmeMcc6SK8ZIRg3Wq25345C/SldJ4fxXvsndQWw+had2lZCE6PLWai9W2XA6C59v6Rd6XV09BXmAKAj9nNiN9Fc+3wGpnwGN0CKqJ0eqG1ZS873hggiCOSI+LV3q8YzgfdUxebOtsEO+QBciAshVtjR7WWqYwvu5hQ2IF8QJrPXSHDN7pDjuhJ6DVQSoCy/llR3K/YGfmdrzCMWq3CZc4pprAJ2iY/IlBkNd2OE08ZtgO49RRsJ3N2N60miS/0x2lGEcRBM3uDLsDhhl0HzrU7pmN7mK6FEWLYJVj6Pqq7U/DLmPD0LE801jvK0Z09QC5P5l6mhy8mLMeM3LIEaqgGmtS0JnNVhq1Hc3bBwUsIUmr2kbwMz3xLJi60mUXayfTla4b070Zud9cqSiCLMtCHoxjWBTgE4JRbZPnJVEUed9ezPgkSczpC+8qTuzBSmDVYUltQhX5XyR9XMc8oKWuokmZkeRtzXS9z7tLPG/qcLQNMRyEUwmGWK5J/p4iLxdYUPGH40tjAPkBJziKwjstQu0M4b5nyGC70WItQ0fK7c4MeB0Ko4cm8Ii1vBSBbO9Gu406yJv2ca7RwbkmR+CNBjNoPa312Z9TvCMR3IifbcfjYAwJmI9cTdMifrzqzYnu03oiKHpXBBHGcSZwuqGgpOvJA77p6cGsbFr0zTvzbzLXz5M8J9o4MfUSFXKytPZJJ2QCa0wx4dS8Uwz95UJq0qrBzDGuZwGXdGKCnhPD1HR/+u76W0VxDn2c4tYWEGyqqQ7Tvw80JPI4VLkO+0Koc9b9uPlfLt50ThAcbYgfN/1fiCLarR3/vdT180WZ/Q1W6T/yj/wPhVRgiSYof+GhcCGymIv3brIWNC8JjDTVp0l0J61b4o1EnuvcJRsXKfv25MJ2cBxnlka9VZzEsJ8YlYNCMERP963r5+QhH+JK6EXcvkc4ditXhrH5/16kyeCDYk9o0cURHMHXNJDHzwRB0afDOrjXX7Sv8JHsxVFjeSRKcQRnj29VW5tmcV46yNPfVvcML/XAezJmyjM4/a5vFbOFU7e6m8RDcOGcO+jQPBhYOl+N1lZLZfkxoMIDSR+/y+jKotRNP91LmbLRp+9qZkbWh+jgNDrJJTxvVx43N+dufsYjuKSnvdF5IebJMGrwNla1uE4vRiykj9FhzY10Ac/ET733OQsA5fZrpBvTtU8DN5/eTEMOq6c0ReCtTqeBc6fZcHS15avQ0QQUNf/guGZpcg47jyrb58734+hGROzsOPVwC50pD4ZpDiu25ZY01hdYdVpMqdYVOnrOVrJ63nGlEwn95BKzdTYqI4EPRZmq5w708tq1il5ZTh2ZpxrTNe2qDzeSL9FRz+f+sjfelIbqn3bVx4vlVfV9T+QnRCeoW2N2+Yw0K7v2/auF5QSdKnpQqFboepcEQorlEiAql1jIdBS63bA+RDcr6KSZoYCgFpfG00KEmR74N72U8aAMVVy7Qndtjm2JZl1ex0VIcGnWRB7/CJwyLPq3eLlR4KAvgoHcM2Wo34kQk0BmJdILdM0bdOBYGg+tC8TEGC4jk2DDjzYkpekoQdCLeRHts/GcRwSAm97JNUK7XBp9DdTarhweI1Dg+Vw+IKcL8rIYmWA/QIdsjY8BSAomas7PeaUc+o1KJPJlUNWhi5BrkfG1Z3TwYgIQFMuquXg/xYqbYhIdC67EXtGXOVN7hqKOCe73PRAl+G9AV2RwCc+VUc/Q2FYfeSV5D5xiFHNQC9ftUehMqtXpNJDrWjWdBaS5ubHq405EYxB5ihSQn4h8hQkoBbzPyFZYFAxYkV89urAjU61PHpEaV7uyVqXxZvW2K+1LuCekNGYVsAuuKjXfFxLFGhejMe1ibs1l+TRAIzO11ufLkN/XotOQ6Zp0fpGVdFI8kUtDGvWRJ6MVTpSB5aFgaJXMbiB0rdqEUwVVm6xBV6WaApGARu9bV3Nv1JdPfAst0xI/iQ4zuR66WiHKaNUWOC6qN7iVcDdXKFavTHitfFEgpM11uegEZBm1llTINXWihELMwlX0RkQTR+jw2sDVUBLkVvIZXX60WIhrscuSETkbcqiGCOj80kAZkp264SWULAcnxnZQOssD6YyOqbX9W3QYltmlhJxa1T54PtukGI2yT6NZKBfiNXwFyuyQngiO9AvjUQsLXHjWqkNXejaP7FN9R1XSPNVljfxVCxkpY/yzshThfb5ffHpz5PmLuPIWzfMY5apg6vZCQCxXxfTdyh2f5oNJKGMuLt9XQlFJze6NTaLCjl6b0llGaF3YeXBXjDKuQ4fCFOP8d9BxdFB87YymSo0udJlrlGx/vUcqbq8sXVXmJOUrCBies0jJxlRWhw65hsakWnQcM0JbMresaJqXykrjYvd2jCjr3RfqBTaQy0zWqaEUp8xkO/liX0FxJyGYoc2XFY9e5/jcOuO3kSeHzfoOWD+fT1kF1BWJ6QXVnmz3PKokZmcnstCG7+i6x6hS670OBaKygmru7m7WXUSnWGsGLjKZI5RydRgUqPWqUP12Izb3XoeizDtVn/EdxiwpAmu+CBfonu+mTbn35izhShl961oXMTHNNG6k3CKq+xP9YbR6eBMZSuXKVkH+dTUKEsTEcI28UYam37glFVQi0PSMv5FZuTOxYTA4i9LA+PrmkEBIyyXD2fIFujf1HWqM6ISL3ypDRRt3w8gaOjvBb/daUCQUI3l9DU47RiK7fEdDEasNbXOOCpp3bSei4yv1TrHjl9uF6zLPR6Xcy51NUVn9U5mQ184VE3BY23SLGZKaOT0dBhAlG7yHrmJi+w4zuWj6l3stiKBM93drvzKiivyqPFY4aIJbxGwwZvUeRVRMyVQ5+j10clmkTu/okhHyovo/CcqQNH23bnaKfR1GTfILJTzzKMURqkqcD3maZyZ8L+5YlDG5uwtGKrcLF8doZXHE6ffL5h6yV8HIwFnV0TxFT0/+eMd25eaIs+/qKrdCzfW5TosayNs1+V1EbFPuhYWgfzercE/JOVjesd0WObZT8/5EVcFvT3dQ+sYaNWWpgpIcJH6kWVw2uJuc3CQ668sXait0i7dDlgyV1RyyO2VCeqluaN38+I9o1Zb0sw5qMC31K7OYVonTG7wUoc5vvvck242aIRO8GKtjvnlSyqHoSQyrMnLbLsSoLckd1KA9PllC4PdGRjAMjjMMbbf30U3yIJOiw/SNgRTfQGPV707KBtWSrhJ1XfvitZtCLn0na56U+L4pefdeJVVu21fdqqKgXtnHcL5RSPLdI+h/5B/5R/4+orh36ZH8tp9M/PGF/PQTV7vip3f37Fp6F3R0vVH68vp/nz7/8RNglSIc73+L6qzvohtfF92fv4L//udHIcisAwRWU8bHFxlYB1h9zcitlOXVxXZ5lGRzqgPpuLYA8CZHeNez7XEqgyibwPJsNk51J30pjmCU5SYVFP/4gsrhr/95/f2X10+fP4E/4N/3Crn3gZsJMAOLGzmCVUPCkmxYvJTrHnnBeggcT3ethaYtXCuUnVDUxrbgrD0tNsGvuuw/eJZdbAbYtgaClSYiy/7y+senf3/99PoFfP73D0SfOCETE8zhjLPEyuCuZ0we0F5FOLogMhRwmHreozRLPS+WNLgb0I5yAL2orci2CMRHuGMp2ueefYE2ZotD56+vQHn9RH7+8un1+02X/7JIsUUh/65M33s5uoA8oHiTjxaQoKo0S9ODm8DP1PEgBCeT8+VCjgQWoltW6HLEISxLZgW6377CdUGSv315/foD4CCcLBBAyAOSEa01CfY+eYjO6KBKH/4pwEzzT8t2QBTK/K8kMKfgynYs3KwfZ4A85le5xX7/TEIHv/4QOKA0Z/mvEPzUB0rb8LMZmZbooJ+kfb6HZM3UIdtGksnKtO2nqUzqbT/TgCHBkh+AfYFOtH3FgsPs8zD7b263XwD4/V8/4te8SptbIP+ZZH7qJkuiq4HynWXFE4Ccr0BByve18NPLPyXNUvIL+MSVgQxnoqGzAVFSgGuit/k/fQHkF4X89NtvPwSONLPag84fll9ef/vQdP8Pk8LcqdDkYBEAAAAASUVORK5CYII="/>
          <p:cNvSpPr>
            <a:spLocks noChangeAspect="1" noChangeArrowheads="1"/>
          </p:cNvSpPr>
          <p:nvPr/>
        </p:nvSpPr>
        <p:spPr bwMode="auto">
          <a:xfrm>
            <a:off x="155575" y="-547688"/>
            <a:ext cx="1876425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4" name="Picture 8" descr="http://www.pilotshop.com/images/aopa-logo_primary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8264" y="188640"/>
            <a:ext cx="2040212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hummingbirdhelicopters.us/wp-content/uploads/2009/07/asf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88640"/>
            <a:ext cx="1535534" cy="13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65275" y="4869160"/>
            <a:ext cx="8049961" cy="1754326"/>
          </a:xfrm>
          <a:prstGeom prst="rect">
            <a:avLst/>
          </a:prstGeom>
          <a:solidFill>
            <a:srgbClr val="BFBFBF">
              <a:alpha val="74902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smtClean="0">
                <a:latin typeface="+mj-lt"/>
              </a:rPr>
              <a:t>Pilotos da Aviação Geral querem estudar,</a:t>
            </a:r>
            <a:br>
              <a:rPr lang="pt-BR" sz="3600" b="1" dirty="0" smtClean="0">
                <a:latin typeface="+mj-lt"/>
              </a:rPr>
            </a:br>
            <a:r>
              <a:rPr lang="pt-BR" sz="3600" b="1" dirty="0" smtClean="0">
                <a:latin typeface="+mj-lt"/>
              </a:rPr>
              <a:t>modernizar suas aeronaves e aprender</a:t>
            </a:r>
            <a:br>
              <a:rPr lang="pt-BR" sz="3600" b="1" dirty="0" smtClean="0">
                <a:latin typeface="+mj-lt"/>
              </a:rPr>
            </a:br>
            <a:r>
              <a:rPr lang="pt-BR" sz="3600" b="1" dirty="0" smtClean="0">
                <a:latin typeface="+mj-lt"/>
              </a:rPr>
              <a:t>continuamente a voar mais e melhor.</a:t>
            </a:r>
            <a:endParaRPr lang="pt-B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89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solidFill>
            <a:srgbClr val="D4A8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b="1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4400" b="1" dirty="0" smtClean="0">
                <a:latin typeface="Calibri" pitchFamily="34" charset="0"/>
              </a:rPr>
              <a:t>A REALIDADE</a:t>
            </a:r>
            <a:endParaRPr lang="pt-BR" sz="3600" b="1" dirty="0">
              <a:latin typeface="Calibri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7" name="Picture 12" descr="Appa%20logo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26608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Painéis</a:t>
            </a:r>
            <a:r>
              <a:rPr lang="en-US" dirty="0" smtClean="0"/>
              <a:t> </a:t>
            </a:r>
            <a:r>
              <a:rPr lang="en-US" dirty="0" err="1" smtClean="0"/>
              <a:t>Avançados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62489" y="1438772"/>
            <a:ext cx="7616572" cy="4870548"/>
            <a:chOff x="862489" y="1438772"/>
            <a:chExt cx="7616572" cy="48705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5823" y="1438772"/>
              <a:ext cx="6350513" cy="331134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62489" y="4678104"/>
              <a:ext cx="7616572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 smtClean="0">
                  <a:latin typeface="+mn-lt"/>
                </a:rPr>
                <a:t>Muitas aeronaves equipadas com painéis avançados</a:t>
              </a:r>
              <a:br>
                <a:rPr lang="pt-BR" sz="2000" dirty="0" smtClean="0">
                  <a:latin typeface="+mn-lt"/>
                </a:rPr>
              </a:br>
              <a:r>
                <a:rPr lang="pt-BR" sz="2000" dirty="0" smtClean="0">
                  <a:latin typeface="+mn-lt"/>
                </a:rPr>
                <a:t>(</a:t>
              </a:r>
              <a:r>
                <a:rPr lang="pt-BR" sz="2000" dirty="0" err="1" smtClean="0">
                  <a:latin typeface="+mn-lt"/>
                </a:rPr>
                <a:t>Garmin</a:t>
              </a:r>
              <a:r>
                <a:rPr lang="pt-BR" sz="2000" dirty="0" smtClean="0">
                  <a:latin typeface="+mn-lt"/>
                </a:rPr>
                <a:t> ou </a:t>
              </a:r>
              <a:r>
                <a:rPr lang="pt-BR" sz="2000" dirty="0" err="1" smtClean="0">
                  <a:latin typeface="+mn-lt"/>
                </a:rPr>
                <a:t>Avidyne</a:t>
              </a:r>
              <a:r>
                <a:rPr lang="pt-BR" sz="2000" dirty="0" smtClean="0">
                  <a:latin typeface="+mn-lt"/>
                </a:rPr>
                <a:t>) já possuem </a:t>
              </a:r>
              <a:r>
                <a:rPr lang="pt-BR" sz="2000" dirty="0" err="1" smtClean="0">
                  <a:latin typeface="+mn-lt"/>
                </a:rPr>
                <a:t>EFBs</a:t>
              </a:r>
              <a:r>
                <a:rPr lang="pt-BR" sz="2000" dirty="0" smtClean="0">
                  <a:latin typeface="+mn-lt"/>
                </a:rPr>
                <a:t> integrados e bases de dados com</a:t>
              </a:r>
              <a:br>
                <a:rPr lang="pt-BR" sz="2000" dirty="0" smtClean="0">
                  <a:latin typeface="+mn-lt"/>
                </a:rPr>
              </a:br>
              <a:r>
                <a:rPr lang="pt-BR" sz="2000" dirty="0" smtClean="0">
                  <a:latin typeface="+mn-lt"/>
                </a:rPr>
                <a:t>todas as informações aeronáuticas, incluindo recepção de imagens </a:t>
              </a:r>
              <a:br>
                <a:rPr lang="pt-BR" sz="2000" dirty="0" smtClean="0">
                  <a:latin typeface="+mn-lt"/>
                </a:rPr>
              </a:br>
              <a:r>
                <a:rPr lang="pt-BR" sz="2000" dirty="0" smtClean="0">
                  <a:latin typeface="+mn-lt"/>
                </a:rPr>
                <a:t>de satélite, mensagens meteorológicas atualizadas</a:t>
              </a:r>
              <a:br>
                <a:rPr lang="pt-BR" sz="2000" dirty="0" smtClean="0">
                  <a:latin typeface="+mn-lt"/>
                </a:rPr>
              </a:br>
              <a:r>
                <a:rPr lang="pt-BR" sz="2000" dirty="0" smtClean="0">
                  <a:latin typeface="+mn-lt"/>
                </a:rPr>
                <a:t>e todos os </a:t>
              </a:r>
              <a:r>
                <a:rPr lang="pt-BR" sz="2000" dirty="0" err="1" smtClean="0">
                  <a:latin typeface="+mn-lt"/>
                </a:rPr>
                <a:t>checklists</a:t>
              </a:r>
              <a:r>
                <a:rPr lang="pt-BR" sz="2000" dirty="0" smtClean="0">
                  <a:latin typeface="+mn-lt"/>
                </a:rPr>
                <a:t>.</a:t>
              </a:r>
              <a:endParaRPr lang="pt-B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96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Assinaturas</a:t>
            </a:r>
            <a:r>
              <a:rPr lang="en-US" dirty="0" smtClean="0"/>
              <a:t> </a:t>
            </a:r>
            <a:r>
              <a:rPr lang="en-US" dirty="0" err="1" smtClean="0"/>
              <a:t>Eletrônicas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8111" y="1556792"/>
            <a:ext cx="7665367" cy="4352999"/>
            <a:chOff x="838111" y="1556792"/>
            <a:chExt cx="7665367" cy="4352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592" y="1556792"/>
              <a:ext cx="4410490" cy="331236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8104" y="1556792"/>
              <a:ext cx="2520280" cy="329627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8111" y="4894128"/>
              <a:ext cx="766536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 smtClean="0">
                  <a:latin typeface="+mn-lt"/>
                </a:rPr>
                <a:t>Milhares de pilotos já assinam, no Brasil, serviços locais e internacionais</a:t>
              </a:r>
              <a:br>
                <a:rPr lang="pt-BR" sz="2000" dirty="0" smtClean="0">
                  <a:latin typeface="+mn-lt"/>
                </a:rPr>
              </a:br>
              <a:r>
                <a:rPr lang="pt-BR" sz="2000" dirty="0" smtClean="0">
                  <a:latin typeface="+mn-lt"/>
                </a:rPr>
                <a:t>para acesso a informações aeronáuticas oficiais, usados através de</a:t>
              </a:r>
              <a:br>
                <a:rPr lang="pt-BR" sz="2000" dirty="0" smtClean="0">
                  <a:latin typeface="+mn-lt"/>
                </a:rPr>
              </a:br>
              <a:r>
                <a:rPr lang="pt-BR" sz="2000" dirty="0" smtClean="0">
                  <a:latin typeface="+mn-lt"/>
                </a:rPr>
                <a:t>dispositivos eletrônicos portáteis.</a:t>
              </a:r>
              <a:endParaRPr lang="pt-BR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8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GPSs </a:t>
            </a:r>
            <a:r>
              <a:rPr lang="en-US" dirty="0" err="1" smtClean="0"/>
              <a:t>Portáteis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integram</a:t>
            </a:r>
            <a:r>
              <a:rPr lang="en-US" dirty="0" smtClean="0"/>
              <a:t> EFBs e </a:t>
            </a:r>
            <a:r>
              <a:rPr lang="en-US" dirty="0" err="1" smtClean="0"/>
              <a:t>Assinaturas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44" y="1576537"/>
            <a:ext cx="8059669" cy="4660775"/>
            <a:chOff x="467544" y="1576537"/>
            <a:chExt cx="8059669" cy="46607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8773" y="1576537"/>
              <a:ext cx="2917211" cy="29172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67544" y="4606096"/>
              <a:ext cx="805966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2000" dirty="0" smtClean="0">
                  <a:latin typeface="+mn-lt"/>
                </a:rPr>
                <a:t>Milhares de aeronaves fazem uso de </a:t>
              </a:r>
              <a:r>
                <a:rPr lang="pt-BR" sz="2000" dirty="0" err="1" smtClean="0">
                  <a:latin typeface="+mn-lt"/>
                </a:rPr>
                <a:t>GPSs</a:t>
              </a:r>
              <a:r>
                <a:rPr lang="pt-BR" sz="2000" dirty="0" smtClean="0">
                  <a:latin typeface="+mn-lt"/>
                </a:rPr>
                <a:t> portáteis ou não que integram</a:t>
              </a:r>
              <a:br>
                <a:rPr lang="pt-BR" sz="2000" dirty="0" smtClean="0">
                  <a:latin typeface="+mn-lt"/>
                </a:rPr>
              </a:br>
              <a:r>
                <a:rPr lang="pt-BR" sz="2000" dirty="0" err="1" smtClean="0">
                  <a:latin typeface="+mn-lt"/>
                </a:rPr>
                <a:t>EFBs</a:t>
              </a:r>
              <a:r>
                <a:rPr lang="pt-BR" sz="2000" dirty="0" smtClean="0">
                  <a:latin typeface="+mn-lt"/>
                </a:rPr>
                <a:t> em seus sistemas e são usados intensamente. Por sinal, mesmo para o</a:t>
              </a:r>
              <a:br>
                <a:rPr lang="pt-BR" sz="2000" dirty="0" smtClean="0">
                  <a:latin typeface="+mn-lt"/>
                </a:rPr>
              </a:br>
              <a:r>
                <a:rPr lang="pt-BR" sz="2000" dirty="0" smtClean="0">
                  <a:latin typeface="+mn-lt"/>
                </a:rPr>
                <a:t>voo sob regras VFR recomendamos fortemente o uso de </a:t>
              </a:r>
              <a:r>
                <a:rPr lang="pt-BR" sz="2000" dirty="0" err="1" smtClean="0">
                  <a:latin typeface="+mn-lt"/>
                </a:rPr>
                <a:t>GPSs</a:t>
              </a:r>
              <a:r>
                <a:rPr lang="pt-BR" sz="2000" dirty="0" smtClean="0">
                  <a:latin typeface="+mn-lt"/>
                </a:rPr>
                <a:t> para que</a:t>
              </a:r>
              <a:br>
                <a:rPr lang="pt-BR" sz="2000" dirty="0" smtClean="0">
                  <a:latin typeface="+mn-lt"/>
                </a:rPr>
              </a:br>
              <a:r>
                <a:rPr lang="pt-BR" sz="2000" dirty="0" smtClean="0">
                  <a:latin typeface="+mn-lt"/>
                </a:rPr>
                <a:t>os pilotos sejam capazes de cumprir as regras prescritas principalmente</a:t>
              </a:r>
              <a:br>
                <a:rPr lang="pt-BR" sz="2000" dirty="0" smtClean="0">
                  <a:latin typeface="+mn-lt"/>
                </a:rPr>
              </a:br>
              <a:r>
                <a:rPr lang="pt-BR" sz="2000" dirty="0" smtClean="0">
                  <a:latin typeface="+mn-lt"/>
                </a:rPr>
                <a:t>em Corredores Visuais de Terminais Congestionadas.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6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Simuladores de Voo fazem parte da vida de milhares de pilotos.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755812" y="1628800"/>
            <a:ext cx="7416824" cy="4651642"/>
            <a:chOff x="755812" y="1628800"/>
            <a:chExt cx="7416824" cy="4651642"/>
          </a:xfrm>
        </p:grpSpPr>
        <p:pic>
          <p:nvPicPr>
            <p:cNvPr id="5122" name="Picture 2" descr="http://flytherellc-com.securec54.ezhostingserver.com/wp-content/uploads/2013/07/DSCN13491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1628800"/>
              <a:ext cx="4969024" cy="3728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tângulo 3"/>
            <p:cNvSpPr/>
            <p:nvPr/>
          </p:nvSpPr>
          <p:spPr>
            <a:xfrm>
              <a:off x="755812" y="5357112"/>
              <a:ext cx="741682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smtClean="0"/>
                <a:t>Milhares de pilotos já tinham o hábito de realizar treinamentos avançados em simuladores de voo de última geração, para a Aviação Geral, mesmo antes da Regulação incentivar seu uso.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4046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O que estamos fazendo, </a:t>
            </a:r>
            <a:r>
              <a:rPr lang="pt-BR" sz="4800" b="1" u="sng" dirty="0" smtClean="0">
                <a:solidFill>
                  <a:schemeClr val="tx1"/>
                </a:solidFill>
              </a:rPr>
              <a:t>juntos</a:t>
            </a:r>
            <a:r>
              <a:rPr lang="pt-BR" sz="48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pt-BR" sz="4800" dirty="0" smtClean="0">
                <a:solidFill>
                  <a:schemeClr val="tx1"/>
                </a:solidFill>
              </a:rPr>
              <a:t>para potencializar o que já</a:t>
            </a:r>
            <a:br>
              <a:rPr lang="pt-BR" sz="4800" dirty="0" smtClean="0">
                <a:solidFill>
                  <a:schemeClr val="tx1"/>
                </a:solidFill>
              </a:rPr>
            </a:br>
            <a:r>
              <a:rPr lang="pt-BR" sz="4800" dirty="0" smtClean="0">
                <a:solidFill>
                  <a:schemeClr val="tx1"/>
                </a:solidFill>
              </a:rPr>
              <a:t>temos e mitigar os riscos que</a:t>
            </a:r>
            <a:br>
              <a:rPr lang="pt-BR" sz="4800" dirty="0" smtClean="0">
                <a:solidFill>
                  <a:schemeClr val="tx1"/>
                </a:solidFill>
              </a:rPr>
            </a:br>
            <a:r>
              <a:rPr lang="pt-BR" sz="4800" dirty="0" smtClean="0">
                <a:solidFill>
                  <a:schemeClr val="tx1"/>
                </a:solidFill>
              </a:rPr>
              <a:t>continuam por aí?</a:t>
            </a:r>
          </a:p>
        </p:txBody>
      </p:sp>
      <p:sp>
        <p:nvSpPr>
          <p:cNvPr id="8" name="AutoShape 8" descr="data:image/jpeg;base64,/9j/4AAQSkZJRgABAQAAAQABAAD/2wCEAAkGBxMTEhUTExMWFhUXGRsXGBYXGB0eHRkaHhgXGxgdHR0fHSggGBolHx0dIjEhJikuLi4uGB8zODMtNygtLisBCgoKDg0OGxAQGy0lHyUtLS0tLS0tLS0tLS0tLS0tLS0tLS0tLS0tLS0tLS0tLS0tLS0tLS0tLS0tLS0tLS0tLf/AABEIAOAA4QMBEQACEQEDEQH/xAAcAAABBQEBAQAAAAAAAAAAAAAAAwQFBgcCAQj/xABHEAABAgMEBgcFBwMCBAcBAAABAgMABBEFEiExBhNBUWFxByIyQoGRoRRSscHRI2JygpKy8DOi4VPSQ4PC8QgkJTRjc6MV/8QAGwEAAgMBAQEAAAAAAAAAAAAAAAIBAwQFBgf/xAA+EQACAQIEAwUGBQEHBAMAAAAAAQIDEQQSITEFQVETIjJhcRSBkbHR8CNCocHhUjNygpKisvEkQ1NiBhU0/9oADAMBAAIRAxEAPwDcYACAAgAIACAAgAIACAAgAIAPFKAxJoIAGT1rsJzcHhj8KxU60FuycrGb2k7Cdp8gPiRCe1Q5E5GNVaZy42/3J+sHtH/qwynqNMpc7f7k/WD2j/1YZR2zpIwrInyr8CYPaocwyMeNWmyrJweOHxh1Wg9mRlY7BrlFpB7AAQAEABAAQAEABAAQAEABAAQAEABAAQAEABAAQAEABABHT1tNN1qq8RsTs5nIRTOvCPmMotlZndL1qwaH6RX+44eQMKu3qeFWRDcY7kTNvvK6zriWxvUcfNX+2L6fDpVHq3J+QjrdEQs5bcm3/UfU4RsTWnxCfSOpS4HJK7il/eZW6smRD2nsgjsslR3lQHwBjR7DQp+OrFemoveY3PSgyMpdP6lf7YbsMH/5H/lDLI9T0pNbZZH6lD/pMT7NhH/3X/lDKx0x0hSS+3LgHgoH4gRDwFGfhqxfroHeRMSelEgvsuuNHjWnpVMUVOByauop+jGVWSLBZ80oi8w+hwcDQ+N3DzEcurw103o3F+Y6r9UTMvpE6j+qmo3n/cMPMCM0o16e6uvIdShLYnJK1W3KUNDuPyORiYV4S05jOLQ+i4UIACAAgAIACAAgAIACAAgAIACAAgAIACABrOzyGhVRx2JGZiupVjBakpXKlaFuPPG60moyw7PmMV8hhxihKpW8kM2oletielZXrTT+sWMQ0ilAfgn1MdbB8KlKOZKy/ql9/IplUdyo2j0lOvdSXbS2nKoFVfqPyjbFYWjpTTqS+ESLN7jZqy5mZBWpSlca1glicS+7dQXRaAoxRAWpYd00VU8424fAU6nem2/VkOViPEigd2OrTwNGOyFzM7EuncIuVCmuQXPdQncInsYdAuzlUqg90QksLSe6C7OE2eK9Wo5GKJYGmtY6ehOYfJl5hmi0qVwOIPmMYq/F8KkpLo9SLInbH6RZlkhLvXT9/wCSxj51jNVwtCfii4Py1RDiXuxdKJSZoEq1Lh7poATwPZV6GOTjOEtLM1df1L7+ZMZyjsWli2Xme0L6PhyOafGo4xxZUqtHVd6P6l8Zxl5MslnWk28KoOO1JzHMQ9OrGauiWrDyLCAgAIACAAgAIACAAgAIACAAgAIAIm2LZS0CAetlvx3Ad5XCM1WvZ5YasZR5sqc24LqnppYbaHvHtcD75+6MBxi7C4GdWdks0vkRKdjNtLek5SqsySbiMirvK5nYOEd6nSoYd2S7Sp/pX1KtX6FCEs46bzqieZjfDA1sQ82Il7uXwIulsW6wtG3VMGYbCSlJIuA9c0peITTECo214QVsThMNWWHlo2r3tp5a+YKMmrmh6C2yimpwqsEAnfSojkcUozpxdVch4auxRtJZsLWaYYkU41xjt8NjekpdSuW5WznHXQoo2wTCOaQA5LkQKaYCNIsAkLBklvPoabFVKO3IAYlR3ACMuMrwoUZVajsl929WSld2Rd9L7UlnJH/y4SpLL4YLgA6xKKk1GYrHk+HVq6xke00zpu3TUukll0KTNWYlMo3MlX9R1TQRTcK1r4ER6R42Ptnsso/lTv68rFeXu3IfU3TVBundsPhGl4dxeam7fIW99y16M6dvS5DbtVt5UUcQPuKP7ThyjnYjB06r2yS/0v6EOJpNmTbbyQ9KOUIzTkQc6Ed0+h9Y8zjOHShPbLL9H99R4VWtHqi22JbwcOrd6rmW4K5bjwjFCq75Jq0i+2l1sTkXihAAQAEABAAQAEABAAQAEAELbtrhtJSnM4YZk+6njx2Rkq1W5dnT3HS5sp1sWo1Kt+0zRBPcbBz4CuzerM8BgOhgOHufklvJ7IrnMxfSfSmYtBzElLYwSgYADlHbpJ1F2OGVoc5c5fwJbmx3YOi4LftDziWJcGhdXiVEVqltOalVFPrF1Svh8A+yhHPU/pXzb5IEnLXkPpuUlHJV2ZlS+kMLQhYeu9cLN1KklORrmN0GH4niYV408VGKU75XG+luTvuvMHFWuiX0f/8AYJc9pTLambv61VTgWwCkAdomvZ24xh41ljjo5oOalC1l6vnyt1Gh4feKPT0u6ozsku6plaVutKAReSCKuNpJyOIKf4Vw1SrCn7LjF3ZpqMt7N7Rb+TBpXzRGdtqswPOuKm3HQtZWlmXQCRXGhWrq5184nBYvHUqKoRparS8r/JahJRbvcrbDRUSQhQSSbt4Y0rhXZWkeopzlKmnJWfP1+9illz0TsIPKCThXfHIx+KlSV0NFXF9LtH0skhNDyhMBipVHqTJFEmGyDlHejLQQlLP0gErLkS6T7W6qinVAFKGwagJzrXbUfARxOJ4KtjK8YS/slyW7fV+nL+SyElFabj5dpKmLNnApDKVNrZd+yQEX+vRRUkGhIG0RzsRgngsXQam5Rba11t/yMpZos6dslyYlbPZbACftphxxWCW036BSjuzpviyti6dDiVWtU/KoxSW7dr2QWbikIhaJhxFnWekaq8FPTS0gqXd7Sge6gDKmdQNuJ2+ITeOxDsorSKeivsvOT+/IsvCiCtVDOudQwVLaQopSpVKqpmcMxXI7o7WBrzxVBSrRSfPoVyVnoFk2s9KrC2lkeuG5Q7yYatQjKOSorx/VehFrmtWBbbU+3UUQ8kYpr5Eb0+o+PmOIcOy6S25SX3+gQm4PQuej9tknUvYL7qj3v8/GOPCcoy7Opv8AM0aNXRYo0EBAAQAEABAAQAEABABG2zaIaSccaY8N1N5OQEZq9VruR3Y0VzKVa1ptyzSpqZOwhDdczmE8eJ2ngI2cOwDm7e+T6ISpMwrSC23rQfU44rq7BsA2DyjvUqXtTVKkrU1/qfVibasm0WK1LSpemipCnEn2dlPbWffUD2UDjn5RdPHqnVWHwsVKz7z5LyXVhl0ux7ou8hVZKbCgy+UqFeqW3MChQJGAVl4jfDcXoSlBYyhbPDdb3XNP03+IQf5WLzukKElcm/Z6EyyF01SFkOBQ7xVktWRx845lHh2JxSWLhVvN7NrT0S5IZyS7thhPzba2FykohxTSnUPKceonVkJoU1yVsx+MboUMTXxEK2IioygmrLVSV738vT5CuSSsiOEu2erQunhgnzzPpHQxXEMPSWWbv5LX+EIk3sTtlaMzLtLiAgfdTT1zMcerxuptSil66sdU1zLbZnRgs0LhPiSY59TiGJqeKb+QyilyJpNjNyhBSpJpevKBBuqANEkDEVO3w2xy8TUnJb395ZFI4aalpqYUys1qBQkYX6C8kHb9aiDD1Jpb294SSFZvotZVkSDwJEdSlxDE0/DN+/X5lbimVu1Oil5NS0sHgofMR0qPHZrSrFP00Yrp9Cj21o3MS9dc0Qn3s0+Yy8aR16OOw+KWVPXo9GI00ITttTDkuiVLl1lGF1IoVDMBR7wEUT4VQliniNcz3v8ANdBs7tYmbOQpuTDMmNbNzfVVq82WRgQo9xROZJGfCOVxOaqYlU6ndpU9ddpS6+aS+9R46LTdjiV0dZk9QHkGZedWG220V1KV1odYvvkHNPDLbCVOLVK0ZU8L3YxV3J+Jrqly9WGS25E6QN6+0X2pZoYL1aUIAF5SR1yBgBiD5Rv4VipQwXaYiWi1u+j2Imu9oRElOOS7oWglCknxSRgRT0IjpVIQlGz1i/u6Etc27RWdatNgqCgiYQBeQNh2KG9CqYHYax5LieCcHlf+GX3+o9LR3Lbo7axcq07g8jOveG/nHOo1XLuy3RbJc0TcXihAAQAEABAAQAN56aDaCo+A3nYIrq1FCNyUrspb0yHCp5xVGm6qJ3kVBPIdkeJ3RXgsPOpNO15S2JnJLQw3TnSVdoTJCcGkdVCa4BIPxj0yo3thKWy8b6vp6FC6sTkJNxtIdQ2q6gg37hKag1xNKEVjuwhRprsG1dq1r2f1I13LelctNay0lNLemGWwVyt6qSoYJcFcdXtKRuOG/wAtWpV+HS9mi0ozfdqc0ua/veb/AOLdJd79CHdl3Hm3LQtB4tpWKNJAxWRW6lCdiBv5843UsRHh9sLQWae8lfSK5uT6sVrN3mNpuYW6oPzRqpSEhDaRdWoAUClnujicTsoMY6FJUMDCTg7QbvZ8n0X3ZCNuTJSx9H35xQFKIGSU4JTyG3mY4eL4rUrXjDux/V+rHjBI1bRvo/aZAKxUxyxy5S8ohAolIEAENpvOqbk3Sg9bAEA43SQFZYjDbFVWSta5GaKerM8bsw+z+0Kd6yqBLaU0TdOXADhnvrGep2SVluTGonKx5o3JNq1pdmQ2pCrtFIqknjuHLEZ1ibU3G3MHUUXZl46P9IvaWVJcV9o2ooxwKk5pONKmlMY0QleKu9QbVy2RYAhMSiFiikgwAZ3pb0VtOhS5Yhted3uK8K9Q8R5GOthOK1KVo1O9H9V6MRw6GPTzMxJuONKK2l0uLuqobp3kHEHYY7cvZ8ZTu7Sin70xU2iX6PJ7ULeVrKNIZW8pBNb60gXSAe8N4xjlccwtJYeOSPeclFPye9/Iem3cjNFrJcmVKdK9U2gl16YJoG8b2B2r3bs+eiriaWCwqjJZnJWUev8AAqTkx/pLaUnN619pRacboPtMPaUigvigwd4bR6Y+GTxOGShUjem9rfkfT+78hp2eqIzRq3HZN9DzRxGw5KBzSeB9DQx2a9CNaDpy2ez6Mr8zd3plMyw3aEqeskVI20GCgRvTQgjnHicZh50p32lH7+/IvhK+harItBL7SXE7cxuO0Q1OanG6BqzHkOQEABAAQAEAFL0mny66GkHAEio/vV4ZDiRGGf41XLyRYu6rma9LmkIabTIsmhwLlN9KBPID+Yx6XCw9no9p+eekfJc2Z3q/QqOg9jNuvoQ6oJSesQTQrpSiEnefhWN9TNw/BSqQjeXyv+Z+SBd6ViUtDSafTMK665cIN1EvQXUoGCQRSihTbt2GM2C4LhsTR7Sp3m/zX1b5vy9CZVJJ2FbUm9X7LaDADK3SsLQOzfQaKIG1CxmPnF+HhmnU4biXnSScXzs9veuX0BvaSGVoTTjjomZmi3SPsGadRpGxRTu3DbmYiGGocOptt3198n97vkK25ss+hWhrkyvWu1NTUqVmY4eIxM8RPNP3LkixK2xtNlWU2wkJQkCkUEnc5O3QbtCrjl6RnqYiMdFqVTqpbEHPWq6KXrtCaAJKqnkLuMZZVJT3Znc5S5kVNzalC6UXQoUJWdpBw6uFfGESFSIeefqkN1GAqQBSlAcANtN+UTY0UF3rkLZKimYmrqam+O7vSDnsh3rFBXXeH6plJxunrYk3c/KEsUjyR0gmGv6bhu7liqfXLwIh41JR5lkc/Istl6cJWjrMrLoGKW6KSeN6oSjxPnGj2mNtTVGMnuRFo6XzD7oYYAFTRQaN5XFOspQHeUg3ccaw0JSqavREuyJSe0AZmGLj2C6G4pGGqJxNK4rJOZUTe2xvwuJnhp5ofDk0I1cwTSvR16ReUy8nilQ7Kk1IC08OGYOEeno4iFWnnj4Xuun8FXkzy1racfaalkoS1LtgfZtknWL95W0knZjjvjHT4YvaJVpyzX2b5LovqO5aWJSVsJmWbD9okoScW5ZP9Rz8XuJ/hIyinFcUcn2GDV3zl+VfV/epKhzkV+emw64twNJZSs1S2nJIoBh8fGOlg4VY0VGq8zXN7+8RvXQvvRFpR7O/7O4r7J4gY5Jc2HgFZHiBGLimGzw7Vbx381/ARdnY0qQc9indScGZjFG4K3eeHIpjyUF2VTLyZoequXSNYgQAEABAAwtye1LKl7ck/iOA+vhFVaeSDZMVdlBZmwww7NrySOrXacbvmaq8ot4XhO1lGHXf0/4IqyMJW8uamVOKqoqVhxJOAHjHp8PFV67qfkjovRcyrZFotKyE+0MSTKQp8IGvVeN0LPWpwCRt5bYMLxVyVWvU/sl4dNbLT35nsiXDZLcVlbWS6nUTgU6hslImG8XGqGmKqdduu/hnESwkqL9p4e0s2rg/DLnouUvIlSvpL4iE/Ppfd15RSVl/spZk4X1cdtO8rhQbYrwNCVBSr133nrJ/T5Iibu7InNCNG1zb2scxqaqJ2/4jjYrEyxFTM9uS6IeKsjdZKUQw3QUAAxMZm0tSXoRs1aS3MGxcT7ywbx/Ls8SOUYa1fNojLUq30RETDwJIvrcUMwk3QOZFAOVSeEUFRETy0pNXML1AkJF9RyF1JOPpE36FkIOewzRUnH7FIyLoWpXMCgSnziLmqOHitxyJJmnWnc86FCa+YJhcz6FsYRjsNJizWQSUTSTezBNSrCmJTnuxESpPoS4pikqzLq6t95S8riTXLikZeIiHcEkh7/8Az0JF72dtAHfmF3iPCp+IiL+ZJE6TWjqpdbl4qoKIKhdTeOCdW2O1QkddVQOMPTjeViJOyIvo10nTJUS6m8hVLyqddvlvRtpGyNWzs9jKp66m1yU2h1CXG1BaFCoUDgY0p3LSF020Wbn5ctKoHE1U0unZVT1SciPpGrCYmWHqZltzXVCyV0fNgL0jNUpcdaWRQitFCoIocxTLeCDHopwp1qfZvWE1p9+QiZNSM0GWFWjMD2mZcdLTOsxSkpFVKI4bB5UrHExGHca0cJQeVWu2t9dkv3ZYnpmYpY+kL82+mXmyh1p43LoQkFsmt1TZAqCDQ+EX1OF+yUnXoyanFX30fkyFPM7Mra0FtxSCcULUgqG9KiKjdlWO1h60a9KNS2jWq9RGraG3tTptGykuj+uziaZ3kdrzTj5R5DiWFdKbj029C2nIuuilrCalW3e9S6v8QwPnn4xTTnmimS1ZkvDkBAAQAUnT2cKnG2EnHM8Co0B8BUxjr9+ooDx0VzO+mG1NUw1KIwvAKUPRI8qR6LBx7LDTqreXdj+5Q9ZFH0ZK2Cl9LV/VkKNQboJ7NSOydx3gR2Y4SDwvs7llc1blfzt18/Ii9nctVnvy7gmVyytTOTCSmj6+rVRqvVrpmrcccBhHn8VQxWGhClWjelF3vFb22Ul0RamndrcjpyUVKSqJJFBNTShrAD2WgaJSSN5qT4xshUWMxMXTf4dPZ9Zc37uQr7qOJWU17yGW8W2+ok+8e+vmo+lIOL4luXYr1l68l7vmLBcz6B0WsdMuylIGNI4hYFuzNUqSCABQkk4YEKxO7CMVerd5UZqs7vKiDXMl2uJSjcMFK57Up4DE+kZ9tinYSmHktoJoAlIyFByA4mISuTGLk7EZYzTizrwWVLWMApRJQNwA7Px9YiTWx04xUVZExrJkdxpXJah8U0hNBiMYmGyvWPrbQ4mqdUAAQTnezU5w2Yw3kiB47bCEpKkNOrH3WlD4gYcYXKySPmp0PYEoTwaSXXR4gUbPnDJWIPXk0opYu7lTBvrJ+40nAH+UgX3YChaX2gX3/Z01uoopxayCtStgNMEBPujacco0QWVXKKs7aDF4VwGez+boEZkWXo50xMs8GHFfYLUabkk0oRuSfnGinO2jLoO2huKFggEGoOIMaCwyTpz0VvoTOtjrCiHabu4vwPVPAjdHZ4ZWzJ0H6x9f5K5K2pl1i2o0WVS8ylZaK74U3S+04BQkA4KBGBEaq9CpUlHE0LZ46NPZrp69CU1syVk7TlZcn2Bp+amiCELcRg3UUJCQKk0rs8Yw4l43FLJWSpw567+reliVljtqyKnNHplhoPPouhSqG8ReKjU1I2R1MFi8K2sPTmm0uW3xFcXuy69D9sauYLKj1XU7feT9U/tijjFC8I1Omj/YiL1sXbQN32aempI4IJ1rXLDAflI/QY8pR7k3A0S1SZocaRAgAIAM1Sr2i0FqzAUacAOoPQKjJQ71SUh5aJIx3pAtD2m0XD3Qqg5DAR66NL8SlQ/pV36szp7sl3rOeFmtpZbWsvvBbhQK3UJFEJNMQCcfOKcRiKc+KKMpJKmrK7tq9W/hoOk1D1I/SVltuY9nbAo02hLivedpVZ9R5R0eE4urioznPwuTcfKPJCTVhCTqNY+SorCQ2gqJNCqoFK5UTXlhGmpTo4aMpxSXN20+7uwt29DSuiSwQTrVDAZR4qc3OTk92XGr2hMXEYZnARRWnkiJUlliVF57WK+4k+C1D4pSct5qdgjn7aGTYQmbqsTT8WVBtNdgiECIq3mxqEFSiErdSAFHso7yjXGp9Bhvh/Q0YfxCk1acs6brSWr2QdWUthPFJwWojgKcYrUZLc2jianJhDabxTcA68wjrkJAxVcOR2k9YDcYhKNyTuUmwkAMS7qtt9aQi8TiVKUshSid9DENdWQN7XnZpDd9RbbTUApbVVw1wF1SxdvVI2b4mKi3YBkzPqAKG1YVJVqKvLJOZW8qjaTzhrdQK7pFbxZQdUr7VfVSoKK1H3iXjnT3WxSuZiyEL7izlZFbkZbVJqdvaUdh57YeTzGNu5687WoGRzO08OCfU8MoNiCPmTWBDG1dEOlPtDGocP2jeArtApGynK8S5O5fLTkUPsuMuCqHElChwIp5xdTqOnNTjutQaufJ1sSKpaacZWMUqKTzSaV5EUPjHrKdRdopLaav7+ZUti0WTa01MOapjVScukXnFspCbiNpKj3jjT/BjiY/AwoxdXETc3tFN7vokWxk3pHQQtZEzaLo1DLvsrIo0V1AVhitSlHrKPnjzheHxw+E/FxE0pPl+yS5IJXlsRdgzuqeQ4D2VJV4Vor0Jj0eKpqrRlHqvkU8zYbdd1M7IzYyUdWs8K0/apX6RHgq/dqxkaYaxaNNjQKEACM69cbWv3Uk+QJhZu0WyUZjYS9WxMPE5IVjxu/VcHC6OecY9ZIKrMOYVfecWd5j2GEXaYqpU87fAoeiJWUnHWjeadW2fuqIB5jI+IjbisDh8UrVYp/P4gpNbD6bt9bqFB5hl1ZTRLt244k7CSO1ywjm0uEVMLNSw1VqN9YvVP6DOd90Itt1Sy3TFRLh8TdT6CJ41VcaGX+ppfDX5iwWp9CaDWeGpZOGJEeVLhppXNkOdU0IFzDecSRxSAT4RiryvP0M1V3l6ESl1N0BNLoFBTdGYpGky7UhGw9ZXIHAeJHkk74ZaEo90lmQG5dRyQ8FHkBU88jELoX4bxMUbtUzFdS0ggYFTxAp+QVV4GkJltuzaRDkm4yVa5OsbcWkBthQbaqTdTfQRWhwBxIO0Q2ZPYB/O2k6nBxxlj7qauLPIYCvgYVRXLUkrjj19alrQtxIAue0IcWQRWqg2lIQCcMK4UizZEDpoLfGdUjCjlAkcNQig/WTENqP3+4FSt1ptM5QOF1d3rFWSCMkgDACmNBgPGLYt5DPWEnVb8eezkMh4QGcZOrphsgGGjy4klEnoTaypacQ4k0HeG8ZxdSdnYeJ9OSUyHG0uJyUARGksMB6ebM1U6l4CgcSlf5h1FfBJ8Y7uEqXwqfOEv0ZW/EV+ydKFy8uWmmWlFSrxW4K1ypVPepsizH8Mli6kaim0krW6eaJjPKrDC0rYmpj+s+sj3Em6n9IwMWYfg2Hpa21Ic2xvKpAIAyy846sUopJCM2CZmNfYzK+82Wz40uK9Y8JxKlkm10ZopvU1CxpnWy7LnvtoV5pBgi7pMhjyJAi9J10lXvwEeeEU13amxo7ma2i5csqYV73V/8A0I+CY6XAofjQfS7/AEZXWe5jFkjAneY9LwpfhuXVsrkP46ooGACfsJi/Ntp3JQPSp+MeW47P8SEfJv4ssp8z6Os5u62kcI4RYUG0Jq++tVcq+aj/ALQPMxzZu7Zik7jF4AmoqDvBp/3hCBjfVioKzO0bBgMjwr4xJIjOurWkIUU0vUqK5qBSPjAW0HaY4n7TQsN3KCYISpKybt3IkKV3gcruNfWEUXz2Nw2mWJhw1euLANUoS6tCRuyTVR4kxN4rYAatBtlVwtBtRFRq+uVc6C/XmKRDTetwPJu0XyOo2UjGpJTe4UTWg8T4QJR5kkcmaSlKi84pPeUjG8o8T2l5U6tBhSGtd6EFWmrRLzwUhsNtJBSBQAniabeGyLsuVb6marK5y4uF3KRm8uGJQzcXEjHcuq6UnaVA/lr8z6A74sjpqMfSvR5OFyTRU1KSU+AyjUWFK/8AENKVlmHKZKWmvMBQ/aY6nD3elWj5X+Akt0YtLKqkR6DDyzU0xGKxdcDps0I5j4wMDW9FEhdjzI90Lp+VZMeP4zG1WfuZbS5Gh6BPXpBg7klPkpQjDS8CGluWCLCCI0qFZZwcviIzYp2pjQ3Mz0vNLIc/Gn/rjtcD8f8AgfyKqu/vMfsvBsR6ThS/6eIktybbs4mUcmgeoh1LR/MK18CUj80W1cbCliYYeW8k2vdy9+vwIUbpsjwoHI1ja00QW/QlFZ4fl/aI8hxv/wDQv7q/csp7H0InBHh8o47LDKEv9o71H06vyjlsxCLj9Md2MADVLlEgcB8IAEH3Kj4c4kaDtJMWTO0bu3L4qc8gD1sczgDuhLanRGqA7QCtUbEoVdwrlWlabMxlA2iT1mZCapbbNa9YCmfFVcTA11YCcw4+eyEJ5mp/bQesCygJtBaKnVXlHNV8EnhiBQcBA7PmBWLZefU4CWUtAeJVzMXRUUt7lFW/NDNx2AzjVxcSMIU7xGAwpvO76nd4Q6RJypRJqc/5lwiGwPobojdqw4ncr5RtLRn09J/9OSdzo/YuOlw3ep/cf7CT5GAyR6gju4LWjEVkwbKV7J7XXqa3VcuqDerurhBLFwjiVh3u43/Xb9wtpcjgquUa2mQa1oOqkhODg9+xJjyvG1+LL0RZS5F76Ll1s9v8S/3mOVQ8CLJblsi0UjtIEVYWP5nGfEq9NjR3Mx0vTWy3h7rg/esR2eA2c0usX8iqruZDYUwpsJWggKScCQCPEEEER6HAU4zwuSW229n8UJLc1+S0gaSzLpfU0268gLDdAlJKhVNR3a4Z8o8JjsPVWJqKDlJQdr7tW+hqi1lXmZfalozD7y1TBAKSUBCQAEUJFB4+ce24PhlSoKUXdS1u9W/voZpu7LJoI5/51PG6fQfSObx2P40ZeRNPY1m19K3WFlsy6ssFBJUCDkapPpHnZOrySLtDOE26xSgWAMe0FjM8oyOEuhV2dPqBtVlWGtb/AFU+MRlkuQypUzpMwk5LQf8AmNxGo3ZU+h0Ek5CvJSfkIi43Zw6HQvJrRB4VIpmc8ieWERoywRUgmt4E1JJF4AYmpwThBcDtNQOyAkYZ+QApieERa4HGuJ7KCRxIHpE2sB5rHP8AT/uEFl1A4fStQKS0CDvUPpArLmDI9VktgdZsA0xJcA57IfN92EyR6DJ+zpbaUD/nJ+kMnL7RGSIymGZPCryMBQUcrQeAh+++RGSIxX7GMna8qn/phsk+grjE0TQbS1xgKDLBdSpQvGhBG+nhwi9OpzSJ0JvpznwqzWiKgOLvAEUNAk5jYcRHY4fpGrLpErlujE7FnFs3XEEBSfeSFDiCkggiOzh6KqYdQlfVcnZ/FCt2NlTbzSUtMuKZRMONhYZIom+Ug0yonEjPE40jwlejV7WcouUlF2zczUmrGRTlovzLpW+etW7dpS7jS6BsAj3HDaHZ0ll2fPdvzuZpO5qOiRu2fOHeHR8E/KOJxt/iz9ENS5F+6MmrtntDis/3qjmUfAiyW5aotFG1ooq0scIrrK8GvIlbmc6QS5VKTqKbAsf2qPzjbwColVp36tfG4lZGGWeKXk7iY9ZgO6pQ6NlbHLjYUorV1icMcchSNMcNThLMl98/iRcEpAyhowjBWjsG5OaKzF2ZaV4eRjh8cheEJ9Hb4jQ3aPpSQcvNpPCPNlpkGljOqm3kFIT1r6RsKVYgjxrGGrG0mZpqzINxKDmkHwEJqLqMvZmiBVCd2XhE3ZNxuuz2f9MCJzPqF2JGVQOyVJ5KI+cRmY2d9Ti8sEgPOj85ib+Q3aSJvR5SlDrrUshRoVGtOzFUzRRk5J3E9I5hTcreQopUVpSFDMVKq+giaaTk7jVG1G6Ks5MvHOYdP5jFl10Rm7STGjqCcStZ4qWfrDqT5BmY1UwivZrxOXlt8YfO0ibs81Cdwhc8uoHQbG4RGZkD2zJariDTiON0ip5fOHpq7JS1PonoulgmUvbVKJjSWFB/8RVoYsMA5AqI5mg9BHUw6y4Ocv6moiPxGVy6OqI9Hh45YJCM7eavrK1kqUcSTtO+IjhacXotFsguOrOl/tEDeoH5n4RbCkoK0diGzULF6tkk/wCpQ/rWpX0jxfF53qzfnYupLY0vQpm5Iy43oCv1VV84y0/AhnuTcOQcuJqCINwKZNywLimzk62pHiKj4KEZ+G1HSm+sWn9/Amqro+d32S3MOIOBr6jA/CPe02o4iVtpWa95nXhFSY3NkHJVCNki0lMXVBXukK8Mj6RixtLtqMoe9eqJTs7n0poVPh2WQa5CPGFxXuliybzaJlIxb6i6e6o9U+Bw/NFFeOlyuouZlqnjvB9IylIiZihOB3xNgsJrmBx8jBYLCK5gb/QwWJsIOPD5ZGCxNif0QcvKUOIPp/iEqbF9DmI6cmkvLj3na+SFfWGo7yHq+EqS3f5T6w5nEVGuMTck8MC2AIgBQJCcVCp2J+Z3D1PrDJc2BPaMyKnFBVKqWQhPLLAbB9IvpLmPFcz6UsSSDLDbYAFEivOmMWjHzT0qWx7XaTlDVKTcHJOH1jvdlbssP07z9WVrW7IlCaCPQxjZWEOwIewDuzmzVRGxJA/EqiE+qvSFqSUVd+vw1IZqlps6uVZZTmSAANt0BI9aecfOMbPNJLq7mqmuZqcmxcbQgZJSlPkAIvFFoACACtW6zdUFjuKB8DgfkfCMa/DxPlIfeJhXSpZuonlLA6q6LHJef9wMezw9XNRp1ece6/2My3sV29HYuB5CNkHaE41itytqBrvRBbdAWVHLLls/nCPK8QodlWdtnqi2LujVZyVQ62ptYvIWClQ3gxgaurDHz1pLZTknMKYcxpihWxaDkR8DxBjHKDi7GdxsyGce27vhCoLHKnoiwWEVuwAIOORJKRY+j9y8+obxX90V1FoXUdxPpHXRMknela/2iHorSTGq7FRJhik8gA6CcD4Y7BjtMMgPbwGWJ945eA+Z8tsGiAUk5YuLujmTw2nnExTkyVqbJ0XaP3nA8U9RvBPONaViwuPSPpCJKScXWi1AoRzIz8BG7AUFUq3l4Y6v3fUSb0sfMEiCtanDtNY7fD4utUlXlz29BXorEjSO3YQ9ibAWjQuQvusppW8vWn8LeCK81n0jlcWrZKEl10+Or/QmKuzTRLh60GmxilqhP5OsT+q6I8HfPX9DVtE0GNggQAEAEdbDAUnHIgg8jGTFweVTW6Hg9bGX9KFjl+SDtKuMEoX+E4V87p5GO/wiuqidN7TX6oomrMxyXXUUOYwMehoVM0bPdCsdMprDydiCz2JYCnsEipjmV8UobjJDtMu5JPJXTFJxG8bRGebjioZOe69SdjcdGrWTMMpWk1qI4bTi7PcsGOnGiiJ9i7gl1FS05uOFQd6TTHwOyK5wUkQ1c+drSZcYdUy8gtuJNClXxByIO8RlcWtyqw010QRY4U7EWJElORJNixdHbtJ1I94Eeohai7pZT8R10juVflUe7Lg/qJ+kNS8D9RqpWKb8OcTZlJ7Ubq88B9T6ROgHiiSMdnlnuguArLy5UQN+QGZ+g4nCJjBslal20V0dW8sNtpqe8dgH88TGmMUkOlY3qz5RuVYCRRKEJqTyGJMPFOTstyT5x6VdLTaE1cbJ1TfVSN+OJ8Y7nY5IrCw8T1m/2K1r3hCxNG3XWVLZCV3DRTaT9oBSt67tTy3GOnLF0MHKNGppdaO3d9L9SMrlqhZuylEZRoeJinuLYbKs9RWlAGKiAP5ui+NVWuQaPoFKpQlyaPZoEt//AFowTTipVVeAjynG8V38v9P+57/QtpRLhoBKE62YVmo3E+dVnzoPyxwcLG0cz5l03rYuEahAgAIAOHUXgRENJqzAq00wm8pCxVDoLaxzFB5jDwEZsFUlRqOnzTuhpq6ufPWlVjKk5txpWQOB3pPYV4j1rHtqdZStVW0t/JmfyH9h2rKtJGsktc7U1Up0hF3Z1Mqxnx1LGTl+DUtH0V/j0Gi4rdGr2VbIYSqYAaRKXUqauIAUsqyQfvA1B5R5WaqZ8k23UvZpvbz9GXactii6WW17QVLpxJGQrlXdw3x6DAYeUYpS3exVJiWgWmZk3bqz9kT1vufeHDf5xdjcF2yzx8a/X+RYysfQMlNpdQFoIIIrUR58tIDTXQti0G+uLrqR1HBmOB3jhCyipbkNXPn3SfRaZkllLqDTY4nsn6RnlBxEasQYPGEIPaQATuhDl2daPE/CFn4WPT8R7p45WdA91hpPoT84aGlP3jVNyBAgKjq7vw/m7OJswHcnJrX2U0BI66huxwEPCFyUrl30S0RcfVRtJp33FfX5RoUbDpWNrsGxGpRu6gD7yjmYkkyPpg6Rwu9JyqqpycWO8cRQcI7NGl7JFTkr1H4V0835ld83oZto9ZoW4lLjiW75oXF5J4n4eMdPD0HhqMqzi5S3st2Q9XY0JvR1mTcQpc+UKOKFJZXj+FQUQeVY5FXjPtkHDsLrmsy+mhZ2eV7l9llSjrRUpaVrpisIulXMb449OpVpuyTS5K97DNJlGmLPvOUbwU4ShB91P/FX5dUczHpYYp06Od8vny+pQ1d2LZOs3G2pVoYm6LvogeGZ5GPJYmbq1MnxNMFZXNAsySSy0hpOSRSu87TzJqfGNUUkrIQcxIBAAQAEAEPbspUXvA/X+boy4mm9Kkd0NF8jP+kXR322V1qRV9gGoGa0UqQOPeHiNsdrheMi1ll4ZfoyqcWmYoyojqnZ6iPRU213JboTfUuinV2i6hiXTqZOWQOsvJGHWWv3lHEU5naY886awjlXxTvNvRLn0S8i3xaI8mdMWWSJaWaDkomofUvtTFRRRr3aZjkMhBSwOIxku2nLLL8tto/fMHJR0RAaTWYJeZW0lRKQErbUc7i0hSa8RkeUdfAYr2qjmekk7P1XNeoko5WT+gOn7sioNrBWyc0VxTxR80+XGvF4KNd3Wk/0l/JCdvQ36w7bZm2w6wsLSd2YO4jMHgY8/VpTpSyzVmWJ3F7Qs9t5BQ4gKB3xWSZfpP0QIUS5LKpmbm/5QkqaZDijObR0KmmT1k+YP+YrdEXKJ2BZbyJpklIoFYkHgRFc6bUWTFPMhPSKVcdnXikCgCE1J3IAhoQbgiZq7EmbCWc1+CR/2h1SYuUsliaDOuEXGVK+8rL6Q6ppEqKNGsHo2SmiphV77icvOHGLotbEozUlLTaRmcP+5iylSnVkowV2Q2luYj0ldKyn70vKVS2cFK2q+gjrU6UMI7eKryXKP1YmsvQoOj9jLfebRXruKoCchtJPIVPhG+nRWGpzxWI1aV39A3dkWVyfs1DhZEo68hJurmNaUqJGBKUdmnCM9KpxXELtacox6Rsrejb1uT3FoPVTy5EoQhQmJJ5N9CHBgU1xA2trSc6eULChDHuUrdlXg7St8/NMlvL5o9atRK3FBm+2yBeUVkG4mnWx244DaSRGmjh6uX8dLP5bP75iSa5F10ZlaJVMupu1ACUHNKB2E8z2jxMcHiWLjtHZbeb6/fIenEsuiMgXHFTS9hKUcVZLVyHZH5o5WGg/G92WzfIt8axAgAIACAAgA8WmooYAKtONlh2oy+Kd3MbP8xiX/T1L/lf6D+JeZkvSfofq1e1y4+yWaqA7iiSTyQr0PhHrMFie1ioN95bPquhnehVbBtoNhbLoK5d3B1sGhB2LTuUPWkW43BrFRU4aVI7P9n5MaLt6EhLS1my51q5r2hKcUMIbKVKOYDlcuOXyjFUx2Lcexp0sktm27pea6kqMd2yZ0ekEzTjk/aCR9slRaaNaBtCcV76AUAO812iOdWr1MFDsMO+8rZn8l6vn5adR4rM8zKC0nWZJONSEipIAqdmJoNserpvtKSlU+hTsPLHtuYlHA6w4pJ95NMRuUDgsc4StSzRy1Fmj+qD0Nb0X6Z21gJnG7p/1G6keKO0PCscipwtS1oSv5PRjKfU0qybelpkVYfbc4JViOacx4iObVoVKTtOLQyaY/WgHMA84qJGMzYjC61bSDsUBiDviJK6sBXtH9BmmlPqfShwuLqlW2mOe4xEYqKsgLHL2OwjsNIHhDAE/ajEuKuuobA3kA+WZi6lh6tV2pxbIcktzPdKOmOWZBTLp1iveVUDwGZ9I6MeGwpLNiZqPktWJnb2Mc0i0snLQXVxZu7BkByGyNdN1Jrs8NHJHm+bItzYlJWItLRfuKLYISXNlTsFczG7DUMPh6ipOSzvW3MHdq5Y1NiUeYm2KuMEgpJzBoQttW5VK/wAEVRq+3UquCrrLUSa8rcpLy2Jtlaktgd0YLhK5NaHGVEqFVhKm6mpSsKNcN8UYTitPC0+wxicJx8m1LzVupLhfWI2ttSSZaRYUHlM3ytaeyXHDUpSdyd/+YjATlXxdTFtZYuySe9krJv1CWkbFj0QsEOkUxaSqpXsecG3g0g5bzE8Vx2ROCevPyXT1fP4CRV9S+olzMOJYbJCRipW5O1XM5J8TsjxmuIqX/Kvv9TV4UXuWYShKUIFEpAAA2AZRvKxSAAgAIACAAgAIAGtoSYdRdOew7jESipLK9g21KotNwqadTVCqhSSKgg58wdsZ6NSWHlkm9OT+/tDSWZXRkmn2g6pVRfZF5hRzzKK7Ffd3K8Dx9bhMWq2j8f8Au/ko2KnIqb1iNaklAUL6U5lO0CN83NwfZ2zW0v1AuUtMLmmJyYU4hhC7su3eODLKSCugGalYAAbeEePr0vZqlOnJNy1k+rfL9S5O6bFJW05eQlC8w3TWdRlTn9R4jNZ9xsbEjPxETiO3xlVUZvbdLaPl5yfUFaKuisTkilqTbeeUozD6ypAFANX3lEccxzEd2hi5rErDRV4xVpPnfkk/Ln7ytx0uNLWsVbJRrUhJWm+mh2fIjaI106mHxbkoO7i7P1++ZDTW4xSlxJBSrEZVzHI5iLHSrxVoyuuj1I0J2S05tJnBEw7T8d4eSwYzTo38dGL9NA95LsdL1ppzXe/E2j5JEUSw+H/8Ml6MO91PXul+0lZKu/hbR8wYI0MOv+xJ+r+gd7qRU70g2m7m854Ku/tAi2EWv7PDxXrqFurIF0zDhqtZxjR2ONq6SnZdFoR3UOLLsIuuJQkXlqyqaZCpxPAQPB4bCQdarst3uTdt2RLyiGZZbgmWVrU3gloYBSvvHO7kcM4fEVK1XDxlgWrS3lzS8l1+QKyfeHukjyptlmYBIQijbjAPVaX3VADukYV2YRyeHYZYbGOliPFLvRlzl5N9V0Hm7xuhrYlopReZdF6XdwcTtSdjidyh8uEdjiWClWSrUXarDwvr/wCr8mJCVtHsRq5JLjqm26O0UUhVKVA72OQ45RfSqRxFFTqxs+afJ9BWrMtmiujWs6qB9mcHHBUaze23tDe9e2OdjsdGgslPxf7fN+fy9SUr7mjpZuBLDCQVHAAYCg/agbT9Y8VWqyxE8sdubNMVlV2XGxbLTLt3QbyjitfvH5AZAbo1QgoRshW7khDkBAAQAEABAAQAEABAAxtSzkup3KGRhZwjOOWQLR3RV1XmiWnU1QcCCKgjbzHD+HPCrPDtRntyYzipaozzTLo5Iq/JAqRmWhipP4feH3cxxj1OE4lGaSqv0l9fqUNWM3WjGihWhrQ1oSN/w35x1ZwjPxL0f0IJcumenEF9SW28EhNaJQgCpAyxNKeMcuGF/wDr6E6qvKS121bfN+nyHvmY5acE/aIWcGG+yNgabxPgT+6MlCLwWCnXl43+spfT9hn3pWHFsTap9pl1I63tK2UindXQo8KAesU8Nj7FiLVNnDM/duEnmWgOSzbtotyyEjUsJShZGBXcBKySMzsrGrD42vDB1sTJ73cfJvRJfMhxWZRGFnSbTvtDy1luXaUcUi8ogqIQADw2nhG2fE6lGhSvHNUlp0Wi1bIUU2+h7MSLJZL8u4paEEJWlxN1Sa9k7iItw3EpusqOJp5HLwtO6fkQ46XTHstZUopLh9qUrVIvrutUonhU4xmxHGMRRkouha7sry+iJUE+YlY8rKvTGrQp5SLilC8EoKljG6MMqQ+I4li6WFlWdNRaa6tWel+WtwUYuVhxYbzMy4ltEjRpVaulaipIoesTkMdkZcTV4hRovETrJW1y2ST8rbsmOVu1hvomoe2IANQFOJrvASsV8Y38RrdvwudS1rpO3R3QsFaZILlELbRLvvte1pqlq6qpu91DisidgOfz4uFxzw0+1oxk6b8atpf+qP78h3G6s9yKs6aVLOrS4glJBbeaO1P1GYP1j0eMw8OIYdSoy1XehLo/vcri8r1GkrLFYKj1G6kXlY4VwAp2102CNdOpJU12nitr09fJCPcu+jeianB1klto4lJwW4NmtPdRtuDxjh4/iyimqb/xcl6fUeMLl7ZRdoywm8oigAwwGGPuIG/yrHj6lWeIlljtzNCio6stViWQlgEk3nFdpfwA3JG75xqp01TVkK3ck4sICAAgAIACAAgAIACAAgAIAG87JIdTdUOR2jlENKSs9gKtMyrssqoxRv2eO7nGXJUoa09Y9BtJb7kFb2ikpP1V/RfPeSB1j94ZL54GOtgeKuOkXdf0v9v4K5U2jLtIdDJqUrrEXkf6iKqR4mlU+Ij0mHxtGrpF2fR/sV6kRLTLjaHENkJDibijTu8Dsh8TgqdeMYy0yu69f3JUrEto3a6JVp0KFTQLbFKi+EkDkcRjHM4zw2pWjTdLldP0Y9OaV7iGj7uqZmphShrNUoCpxvuHE027ITiVJxoUcOlpKSb9Etgg9WwsRDzTBdZIVQhDjRReBSRUKUnamuEa8ZHDzdPC104trNGd7Wl0T68yI3V2he0GUOSqnyzqFJWlNE1CHATsSciIohVq4fFQw1eaqReqf5o26sl2cbrQNHcden3mHBzyjT/8gj/00ZdJxFp7kfYU1q3GXPdKSeRwPoTHQxFH2jCSp/1R/Xl+oqdpXJq0LcfamXWllK2Um7qroAKCARQjEGhzjzHD+EUsZhVVUmp9d7NfsWym4ytyGMvMS8tMtrZJW2Kqud5NQRdNcCcc6x1Ywr4nB1MJViozta/5Zea/cXRSUlsRsnJqVVd27VRVeVgBU1GP0jpYOiqVJRktbalcnqT1kaPuPKvJSp0k4uOlWr8K9Zz4RlqYvDYNOMP8sfuyDWRoNjaJNskOPErcAwJA6vBCcmx68Y81j+MSno3p/Sv3LYUywSbLj5usgJQM3COqOX+or03mOMoVK7vPRff3cu0jsWqy7MQwmicVHtLPaUeJ+WQjbCCgrIRu49hiAgAIACAAgAIACAAgAIACAAgAIAPFJBwOMAEFaGjiT1mjdPu93/EUVcPCeuz6kqTRFKmHWeq6nDLrZHkrI+MV9pXo+JXXUnLGWxDWpohITVSBqXDtRRNTxTS6Y6mE41OGilp0kVypMqdqdFkwjFlaHE7uyr5g+Yju0eN03/aRa9NUV5GVa0NFppvByXcH5ajzTUR0Y4/C1VbOvfoRZoYIU40apWptW8G6f8+MW1qFDFQyTSkvc/gCk0czi3niNa6twJxAJFAd9BhGXDcIw+HlmgiXUb3OmVLRUpVdJBFQQMDnG6vh4V4dnUjdCqVtUcS0rgEpINMMMT6CJTjSik3a3VhclZPRp9xRKWnlk5kpp6rMYvbMFQvlklfkv40JtJlosvo5mFYqCGxvPXV5miR6xhr8epr+zjfzegypvmWST0KlmiCsl1Q2rN7yFLo8B4xwcVxydTRy90dEWRpEvLugm4wgrVl1MafiV2U8vSOS6let4dEWZYx3JeT0bKutMKr/APGkm7+Y5r5YDhFtLDRhq9WQ5NlibbCQAkAAYADIRpFOoACAAgAIACAAgAIACAAgAIACAAgAIACAAgA5cbChQgEbjABDzWjjSuwS2eGI/ScPKKp0Kc90SpNEeqyZpvsEKHA0/tNQfOKPZpx8Ehsye6ElWg8j+q0rxQfimogzYmPK4WgxFy0ZZX9RpHiR8xE+1VI7wZGRdRLUWerHUN+TZh1xGS6/EOzPPZrPT/wWxzDYiHxKT6/EOzFW5yUT2EN+Cgf2wjxdSW0Sci6iyLRWr+kyo/hbI9VU+MRmxMtlYLRQsmz5tzMJQN61Xj+lNPjEeyzl45BmS2Q8Z0Yb/wCKtTn3eyn9KcxzrGiGHpw2XxIcmyaYYSgBKEhIGwCgi4UUgAIACAAgAIACAAgAIACAAgAIACAAgAIACAAgAIACAAgAIACABNbCTmkHmBAAgqzWTm0j9IgAE2YyP+Ej9IgAWRLoGSUjkBAArAAQAEABAAQAEABAAQAEABAAQAEABAB//9k="/>
          <p:cNvSpPr>
            <a:spLocks noChangeAspect="1" noChangeArrowheads="1"/>
          </p:cNvSpPr>
          <p:nvPr/>
        </p:nvSpPr>
        <p:spPr bwMode="auto">
          <a:xfrm>
            <a:off x="155575" y="-1554163"/>
            <a:ext cx="32480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39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Data-</a:t>
            </a:r>
            <a:r>
              <a:rPr lang="pt-BR" i="1" dirty="0" err="1" smtClean="0"/>
              <a:t>Driven</a:t>
            </a:r>
            <a:r>
              <a:rPr lang="pt-BR" i="1" dirty="0" smtClean="0"/>
              <a:t> </a:t>
            </a:r>
            <a:r>
              <a:rPr lang="pt-BR" i="1" dirty="0" err="1" smtClean="0"/>
              <a:t>Strategy</a:t>
            </a:r>
            <a:endParaRPr lang="pt-BR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1800" i="1" dirty="0" smtClean="0">
                <a:solidFill>
                  <a:srgbClr val="FF0000"/>
                </a:solidFill>
              </a:rPr>
              <a:t>Com novas tecnologias, órgãos públicos, de inteligência, e empresas vêm mudando a maneira de lidar com informações. De uma realidade onde as informações eram usadas para tomar decisões, as decisões passam a ser construídas pelas informações existentes.</a:t>
            </a:r>
          </a:p>
          <a:p>
            <a:pPr marL="457200" indent="-457200">
              <a:buFont typeface="+mj-lt"/>
              <a:buAutoNum type="arabicPeriod"/>
            </a:pPr>
            <a:endParaRPr lang="pt-BR" sz="1800" dirty="0"/>
          </a:p>
          <a:p>
            <a:pPr marL="457200" indent="-457200">
              <a:buFont typeface="+mj-lt"/>
              <a:buAutoNum type="arabicPeriod"/>
            </a:pPr>
            <a:r>
              <a:rPr lang="pt-BR" sz="1800" dirty="0" smtClean="0"/>
              <a:t>Escolher os dados corretos</a:t>
            </a:r>
          </a:p>
          <a:p>
            <a:pPr marL="857250" lvl="1" indent="-457200">
              <a:buFont typeface="+mj-lt"/>
              <a:buAutoNum type="alphaLcParenR"/>
            </a:pPr>
            <a:r>
              <a:rPr lang="pt-BR" sz="1600" dirty="0" smtClean="0"/>
              <a:t>Tenha fontes de dados confiáveis</a:t>
            </a:r>
          </a:p>
          <a:p>
            <a:pPr marL="857250" lvl="1" indent="-457200">
              <a:buFont typeface="+mj-lt"/>
              <a:buAutoNum type="alphaLcParenR"/>
            </a:pPr>
            <a:r>
              <a:rPr lang="pt-BR" sz="1600" dirty="0" smtClean="0"/>
              <a:t>Faça buscas e análises criativas</a:t>
            </a:r>
          </a:p>
          <a:p>
            <a:pPr marL="857250" lvl="1" indent="-457200">
              <a:buFont typeface="+mj-lt"/>
              <a:buAutoNum type="alphaLcParenR"/>
            </a:pPr>
            <a:r>
              <a:rPr lang="pt-BR" sz="1600" dirty="0" smtClean="0"/>
              <a:t>Tenha todo o suporte de Tecnologia de Informação</a:t>
            </a:r>
          </a:p>
          <a:p>
            <a:pPr marL="457200" indent="-457200">
              <a:buFont typeface="+mj-lt"/>
              <a:buAutoNum type="arabicPeriod"/>
            </a:pPr>
            <a:endParaRPr lang="pt-BR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pt-BR" sz="1800" dirty="0" smtClean="0"/>
              <a:t>Desenvolver modelos de análise, predição e otimização que podem dar pistas muito sólidas sobre as respostas que estão sendo procuradas</a:t>
            </a:r>
          </a:p>
          <a:p>
            <a:pPr marL="457200" indent="-457200">
              <a:buFont typeface="+mj-lt"/>
              <a:buAutoNum type="arabicPeriod"/>
            </a:pPr>
            <a:endParaRPr lang="pt-BR" sz="1800" dirty="0"/>
          </a:p>
          <a:p>
            <a:pPr marL="457200" indent="-457200">
              <a:buFont typeface="+mj-lt"/>
              <a:buAutoNum type="arabicPeriod"/>
            </a:pPr>
            <a:r>
              <a:rPr lang="pt-BR" sz="1800" dirty="0" smtClean="0"/>
              <a:t>Analise questões que sejam relevantes e que possam ser colocadas em uso o quanto antes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53531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Quem a </a:t>
            </a:r>
            <a:r>
              <a:rPr lang="pt-BR" smtClean="0">
                <a:solidFill>
                  <a:schemeClr val="tx1"/>
                </a:solidFill>
              </a:rPr>
              <a:t>APPA representa?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Data-</a:t>
            </a:r>
            <a:r>
              <a:rPr lang="pt-BR" i="1" dirty="0" err="1" smtClean="0"/>
              <a:t>Driven</a:t>
            </a:r>
            <a:r>
              <a:rPr lang="pt-BR" i="1" dirty="0" smtClean="0"/>
              <a:t> </a:t>
            </a:r>
            <a:r>
              <a:rPr lang="pt-BR" i="1" dirty="0" err="1" smtClean="0"/>
              <a:t>Education</a:t>
            </a:r>
            <a:endParaRPr lang="pt-BR" i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08"/>
            <a:ext cx="6553201" cy="45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Education</a:t>
            </a:r>
            <a:r>
              <a:rPr lang="pt-BR" dirty="0" smtClean="0"/>
              <a:t> x </a:t>
            </a:r>
            <a:r>
              <a:rPr lang="pt-BR" dirty="0" err="1" smtClean="0"/>
              <a:t>Regulation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7817401" cy="38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7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erradicação de uma doença depende de diagnóstico correto.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412776"/>
            <a:ext cx="39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latin typeface="+mj-lt"/>
              </a:rPr>
              <a:t>Um </a:t>
            </a:r>
            <a:r>
              <a:rPr lang="pt-BR" sz="2800" i="1" smtClean="0">
                <a:latin typeface="+mj-lt"/>
              </a:rPr>
              <a:t>acidente como esse...</a:t>
            </a:r>
            <a:endParaRPr lang="pt-BR" sz="2800" i="1">
              <a:latin typeface="+mj-lt"/>
            </a:endParaRPr>
          </a:p>
        </p:txBody>
      </p:sp>
      <p:pic>
        <p:nvPicPr>
          <p:cNvPr id="5" name="AIR-FRANC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35696" y="2204864"/>
            <a:ext cx="5395664" cy="40467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86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análise de dados de acidentes precisa se sofisticar.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412776"/>
            <a:ext cx="5263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latin typeface="+mj-lt"/>
              </a:rPr>
              <a:t>é completamente diferente desse...</a:t>
            </a:r>
            <a:endParaRPr lang="pt-BR" sz="2800" i="1" dirty="0">
              <a:latin typeface="+mj-lt"/>
            </a:endParaRPr>
          </a:p>
        </p:txBody>
      </p:sp>
      <p:pic>
        <p:nvPicPr>
          <p:cNvPr id="6" name="ORIGINAL Dashcam footage captures Taiwan plane crash Taipe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1600" y="2132856"/>
            <a:ext cx="7174926" cy="4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que consigamos entender o que se passa.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412776"/>
            <a:ext cx="3709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latin typeface="+mj-lt"/>
              </a:rPr>
              <a:t>que não é igual a esse...</a:t>
            </a:r>
            <a:endParaRPr lang="pt-BR" sz="2800" i="1" dirty="0">
              <a:latin typeface="+mj-lt"/>
            </a:endParaRPr>
          </a:p>
        </p:txBody>
      </p:sp>
      <p:pic>
        <p:nvPicPr>
          <p:cNvPr id="5" name="Piper Warrior Crash Landing At Bethlehem Aerodrom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640" y="2132856"/>
            <a:ext cx="6480720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90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Até para saber quando não é de acidentes que estamos falando.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1412776"/>
            <a:ext cx="7428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i="1" dirty="0" smtClean="0">
                <a:latin typeface="+mj-lt"/>
              </a:rPr>
              <a:t>enquanto isso não é acidente, mesmo se “fosse”...</a:t>
            </a:r>
            <a:endParaRPr lang="pt-BR" sz="2800" i="1" dirty="0">
              <a:latin typeface="+mj-lt"/>
            </a:endParaRPr>
          </a:p>
        </p:txBody>
      </p:sp>
      <p:pic>
        <p:nvPicPr>
          <p:cNvPr id="6" name="Cessna 210M Centurion low pas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5695" y="2060848"/>
            <a:ext cx="742482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0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o Air </a:t>
            </a:r>
            <a:r>
              <a:rPr lang="pt-BR" dirty="0" err="1" smtClean="0"/>
              <a:t>Safety</a:t>
            </a:r>
            <a:r>
              <a:rPr lang="pt-BR" dirty="0" smtClean="0"/>
              <a:t> </a:t>
            </a:r>
            <a:r>
              <a:rPr lang="pt-BR" dirty="0" err="1" smtClean="0"/>
              <a:t>Institute</a:t>
            </a:r>
            <a:r>
              <a:rPr lang="pt-BR" dirty="0" smtClean="0"/>
              <a:t> estuda e como trabalha?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220072" y="1412776"/>
            <a:ext cx="381642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/>
              <a:t>O que as Regras Definem como Acidente: Aeronave ocupada com o propósito de voar, substancialmente avariada e/ou com vítimas com ferimentos sérios ou fatais.</a:t>
            </a:r>
            <a:endParaRPr lang="pt-BR" sz="105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1373867"/>
            <a:ext cx="3001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 smtClean="0">
                <a:solidFill>
                  <a:srgbClr val="003399"/>
                </a:solidFill>
                <a:latin typeface="+mj-lt"/>
              </a:rPr>
              <a:t>A base de dados do ASI é independente,</a:t>
            </a:r>
            <a:br>
              <a:rPr lang="pt-BR" sz="1200" b="1" i="1" dirty="0" smtClean="0">
                <a:solidFill>
                  <a:srgbClr val="003399"/>
                </a:solidFill>
                <a:latin typeface="+mj-lt"/>
              </a:rPr>
            </a:br>
            <a:r>
              <a:rPr lang="pt-BR" sz="1200" b="1" i="1" dirty="0" smtClean="0">
                <a:solidFill>
                  <a:srgbClr val="003399"/>
                </a:solidFill>
                <a:latin typeface="+mj-lt"/>
              </a:rPr>
              <a:t>baseada nos dados públicos do NTSB, sendo</a:t>
            </a:r>
            <a:br>
              <a:rPr lang="pt-BR" sz="1200" b="1" i="1" dirty="0" smtClean="0">
                <a:solidFill>
                  <a:srgbClr val="003399"/>
                </a:solidFill>
                <a:latin typeface="+mj-lt"/>
              </a:rPr>
            </a:br>
            <a:r>
              <a:rPr lang="pt-BR" sz="1200" b="1" i="1" dirty="0" smtClean="0">
                <a:solidFill>
                  <a:srgbClr val="003399"/>
                </a:solidFill>
                <a:latin typeface="+mj-lt"/>
              </a:rPr>
              <a:t>compartilhada com o FAA. Mais de</a:t>
            </a:r>
            <a:br>
              <a:rPr lang="pt-BR" sz="1200" b="1" i="1" dirty="0" smtClean="0">
                <a:solidFill>
                  <a:srgbClr val="003399"/>
                </a:solidFill>
                <a:latin typeface="+mj-lt"/>
              </a:rPr>
            </a:br>
            <a:r>
              <a:rPr lang="pt-BR" sz="1200" b="1" i="1" dirty="0" smtClean="0">
                <a:solidFill>
                  <a:srgbClr val="003399"/>
                </a:solidFill>
                <a:latin typeface="+mj-lt"/>
              </a:rPr>
              <a:t>2 milhões de usuários por ano.</a:t>
            </a:r>
            <a:endParaRPr lang="pt-BR" sz="1200" b="1" i="1" dirty="0">
              <a:solidFill>
                <a:srgbClr val="003399"/>
              </a:solidFill>
              <a:latin typeface="+mj-lt"/>
            </a:endParaRPr>
          </a:p>
        </p:txBody>
      </p:sp>
      <p:grpSp>
        <p:nvGrpSpPr>
          <p:cNvPr id="47" name="Grupo 46"/>
          <p:cNvGrpSpPr/>
          <p:nvPr/>
        </p:nvGrpSpPr>
        <p:grpSpPr>
          <a:xfrm>
            <a:off x="899592" y="3157024"/>
            <a:ext cx="6876858" cy="1280088"/>
            <a:chOff x="899592" y="3157024"/>
            <a:chExt cx="6876858" cy="1280088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2627784" y="3157024"/>
              <a:ext cx="3299177" cy="50405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>
                  <a:solidFill>
                    <a:srgbClr val="FF0000"/>
                  </a:solidFill>
                </a:rPr>
                <a:t>Base de Dados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0" name="Grupo 39"/>
            <p:cNvGrpSpPr/>
            <p:nvPr/>
          </p:nvGrpSpPr>
          <p:grpSpPr>
            <a:xfrm>
              <a:off x="899592" y="3933056"/>
              <a:ext cx="6876858" cy="504056"/>
              <a:chOff x="899592" y="3933056"/>
              <a:chExt cx="6876858" cy="504056"/>
            </a:xfrm>
          </p:grpSpPr>
          <p:sp>
            <p:nvSpPr>
              <p:cNvPr id="15" name="Retângulo de cantos arredondados 14"/>
              <p:cNvSpPr/>
              <p:nvPr/>
            </p:nvSpPr>
            <p:spPr>
              <a:xfrm>
                <a:off x="899592" y="3933056"/>
                <a:ext cx="490501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T1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Retângulo de cantos arredondados 15"/>
              <p:cNvSpPr/>
              <p:nvPr/>
            </p:nvSpPr>
            <p:spPr>
              <a:xfrm>
                <a:off x="1525182" y="3933056"/>
                <a:ext cx="490501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T2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Retângulo de cantos arredondados 16"/>
              <p:cNvSpPr/>
              <p:nvPr/>
            </p:nvSpPr>
            <p:spPr>
              <a:xfrm>
                <a:off x="2150772" y="3933056"/>
                <a:ext cx="490501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T3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Retângulo de cantos arredondados 17"/>
              <p:cNvSpPr/>
              <p:nvPr/>
            </p:nvSpPr>
            <p:spPr>
              <a:xfrm>
                <a:off x="2776362" y="3933056"/>
                <a:ext cx="490501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T4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Retângulo de cantos arredondados 18"/>
              <p:cNvSpPr/>
              <p:nvPr/>
            </p:nvSpPr>
            <p:spPr>
              <a:xfrm>
                <a:off x="3401952" y="3933056"/>
                <a:ext cx="490501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T5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Retângulo de cantos arredondados 19"/>
              <p:cNvSpPr/>
              <p:nvPr/>
            </p:nvSpPr>
            <p:spPr>
              <a:xfrm>
                <a:off x="4027542" y="3933056"/>
                <a:ext cx="490501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T6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1" name="Retângulo de cantos arredondados 20"/>
              <p:cNvSpPr/>
              <p:nvPr/>
            </p:nvSpPr>
            <p:spPr>
              <a:xfrm>
                <a:off x="4653132" y="3933056"/>
                <a:ext cx="490501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T7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Retângulo de cantos arredondados 21"/>
              <p:cNvSpPr/>
              <p:nvPr/>
            </p:nvSpPr>
            <p:spPr>
              <a:xfrm>
                <a:off x="5278722" y="3933056"/>
                <a:ext cx="490501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T8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Retângulo de cantos arredondados 22"/>
              <p:cNvSpPr/>
              <p:nvPr/>
            </p:nvSpPr>
            <p:spPr>
              <a:xfrm>
                <a:off x="5904312" y="3933056"/>
                <a:ext cx="490501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T9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Retângulo de cantos arredondados 23"/>
              <p:cNvSpPr/>
              <p:nvPr/>
            </p:nvSpPr>
            <p:spPr>
              <a:xfrm>
                <a:off x="6529902" y="3933056"/>
                <a:ext cx="562509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T10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Retângulo de cantos arredondados 24"/>
              <p:cNvSpPr/>
              <p:nvPr/>
            </p:nvSpPr>
            <p:spPr>
              <a:xfrm>
                <a:off x="7213941" y="3933056"/>
                <a:ext cx="562509" cy="50405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600" b="1" dirty="0" smtClean="0">
                    <a:solidFill>
                      <a:srgbClr val="FF0000"/>
                    </a:solidFill>
                  </a:rPr>
                  <a:t>T11</a:t>
                </a:r>
                <a:endParaRPr lang="pt-BR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6" name="Retângulo de cantos arredondados 25"/>
          <p:cNvSpPr/>
          <p:nvPr/>
        </p:nvSpPr>
        <p:spPr>
          <a:xfrm>
            <a:off x="899592" y="4581128"/>
            <a:ext cx="6876857" cy="86409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Nº do Evento, Chave Secundária para uma aeronave específica envolvida num acidente com mais de uma aeronave, Chaves para Cada Tripulante, Motores, </a:t>
            </a:r>
            <a:r>
              <a:rPr lang="pt-BR" sz="1200" dirty="0" err="1" smtClean="0">
                <a:solidFill>
                  <a:schemeClr val="tx1"/>
                </a:solidFill>
              </a:rPr>
              <a:t>etc</a:t>
            </a:r>
            <a:r>
              <a:rPr lang="pt-BR" sz="1200" dirty="0" smtClean="0">
                <a:solidFill>
                  <a:schemeClr val="tx1"/>
                </a:solidFill>
              </a:rPr>
              <a:t>, 3 Tabelas com Detalhes e 3 Tabelas de Definições. Além disso, as aeronaves são todas codificadas, Códigos de Causas Primárias e dos Relatórios Finais, Códigos para Buscas Online e Tabela para Correção de Dados.</a:t>
            </a:r>
            <a:endParaRPr lang="pt-BR" sz="1200" dirty="0">
              <a:solidFill>
                <a:schemeClr val="tx1"/>
              </a:solidFill>
            </a:endParaRPr>
          </a:p>
        </p:txBody>
      </p:sp>
      <p:grpSp>
        <p:nvGrpSpPr>
          <p:cNvPr id="45" name="Grupo 44"/>
          <p:cNvGrpSpPr/>
          <p:nvPr/>
        </p:nvGrpSpPr>
        <p:grpSpPr>
          <a:xfrm>
            <a:off x="2714308" y="1484784"/>
            <a:ext cx="6106164" cy="1672240"/>
            <a:chOff x="2714308" y="1484784"/>
            <a:chExt cx="6106164" cy="1672240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3521288" y="1484784"/>
              <a:ext cx="1512168" cy="50405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>
                  <a:solidFill>
                    <a:srgbClr val="FF0000"/>
                  </a:solidFill>
                </a:rPr>
                <a:t>Acidente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2714308" y="2364936"/>
              <a:ext cx="1188132" cy="50405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err="1" smtClean="0">
                  <a:solidFill>
                    <a:srgbClr val="FF0000"/>
                  </a:solidFill>
                </a:rPr>
                <a:t>Heli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4788024" y="2364936"/>
              <a:ext cx="1224136" cy="504056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>
                  <a:solidFill>
                    <a:srgbClr val="FF0000"/>
                  </a:solidFill>
                </a:rPr>
                <a:t>Aviões</a:t>
              </a:r>
              <a:endParaRPr lang="pt-B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6012160" y="2258288"/>
              <a:ext cx="28083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dirty="0" smtClean="0"/>
                <a:t>&lt; 12.500 </a:t>
              </a:r>
              <a:r>
                <a:rPr lang="pt-BR" sz="1050" dirty="0" err="1" smtClean="0"/>
                <a:t>lbs</a:t>
              </a:r>
              <a:r>
                <a:rPr lang="pt-BR" sz="1050" dirty="0" smtClean="0"/>
                <a:t> / 5.700 kg, excluídos todas as</a:t>
              </a:r>
              <a:br>
                <a:rPr lang="pt-BR" sz="1050" dirty="0" smtClean="0"/>
              </a:br>
              <a:r>
                <a:rPr lang="pt-BR" sz="1050" dirty="0" smtClean="0"/>
                <a:t>aeronaves maiores, planadores, mais leves que o ar, </a:t>
              </a:r>
              <a:r>
                <a:rPr lang="pt-BR" sz="1050" dirty="0" err="1" smtClean="0"/>
                <a:t>girocópteros</a:t>
              </a:r>
              <a:r>
                <a:rPr lang="pt-BR" sz="1050" dirty="0" smtClean="0"/>
                <a:t>, </a:t>
              </a:r>
              <a:r>
                <a:rPr lang="pt-BR" sz="1050" dirty="0" err="1" smtClean="0"/>
                <a:t>paragliders</a:t>
              </a:r>
              <a:r>
                <a:rPr lang="pt-BR" sz="1050" dirty="0"/>
                <a:t> </a:t>
              </a:r>
              <a:r>
                <a:rPr lang="pt-BR" sz="1050" dirty="0" smtClean="0"/>
                <a:t>e </a:t>
              </a:r>
              <a:r>
                <a:rPr lang="pt-BR" sz="1050" dirty="0" err="1" smtClean="0"/>
                <a:t>drones</a:t>
              </a:r>
              <a:r>
                <a:rPr lang="pt-BR" sz="1050" dirty="0" smtClean="0"/>
                <a:t>: 99% da Aviação Geral dos EUA.</a:t>
              </a:r>
              <a:endParaRPr lang="pt-BR" sz="1050" dirty="0"/>
            </a:p>
          </p:txBody>
        </p:sp>
        <p:cxnSp>
          <p:nvCxnSpPr>
            <p:cNvPr id="28" name="Conector angulado 27"/>
            <p:cNvCxnSpPr>
              <a:stCxn id="4" idx="2"/>
              <a:endCxn id="10" idx="3"/>
            </p:cNvCxnSpPr>
            <p:nvPr/>
          </p:nvCxnSpPr>
          <p:spPr>
            <a:xfrm rot="5400000">
              <a:off x="3775844" y="2115436"/>
              <a:ext cx="628124" cy="374932"/>
            </a:xfrm>
            <a:prstGeom prst="bentConnector2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angulado 28"/>
            <p:cNvCxnSpPr>
              <a:stCxn id="4" idx="2"/>
              <a:endCxn id="11" idx="1"/>
            </p:cNvCxnSpPr>
            <p:nvPr/>
          </p:nvCxnSpPr>
          <p:spPr>
            <a:xfrm rot="16200000" flipH="1">
              <a:off x="4218636" y="2047576"/>
              <a:ext cx="628124" cy="510652"/>
            </a:xfrm>
            <a:prstGeom prst="bentConnector2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/>
            <p:cNvCxnSpPr>
              <a:stCxn id="4" idx="2"/>
              <a:endCxn id="14" idx="0"/>
            </p:cNvCxnSpPr>
            <p:nvPr/>
          </p:nvCxnSpPr>
          <p:spPr>
            <a:xfrm>
              <a:off x="4277372" y="1988840"/>
              <a:ext cx="1" cy="1168184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tângulo de cantos arredondados 38"/>
          <p:cNvSpPr/>
          <p:nvPr/>
        </p:nvSpPr>
        <p:spPr>
          <a:xfrm>
            <a:off x="899593" y="5589240"/>
            <a:ext cx="6912768" cy="122413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Mensalmente a base é toda revitalizada. Novos dados são inseridos semanalmente diretamente do NTSB, quando também há correções e atualizações específicas. Quando o NTSB emite um Relatório Preliminar, é criado um novo evento. Nesse evento é caracterizado o tipo de aeronave e o tipo preliminar de acidente. Quando o NTSB finaliza o trabalho, se adiciona a classificação final. As causas são incluídas mas as análises não são dirigidas pelo que o NTSB conclui. O ASI possui sua própria base de classificações e os acidentes podem ser analisados por peritos, quando for o caso. Os resultados são compartilhados com o NTSB / FAA.</a:t>
            </a:r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 animBg="1"/>
      <p:bldP spid="3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 Categorias de Acidentes</a:t>
            </a:r>
            <a:br>
              <a:rPr lang="pt-BR" dirty="0" smtClean="0"/>
            </a:br>
            <a:r>
              <a:rPr lang="pt-BR" dirty="0" smtClean="0"/>
              <a:t>(Asas Fixas e Asas Rotativas)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20888"/>
            <a:ext cx="6450001" cy="2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Acidentes cujas causas tiveram relação com os Pilotos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88840"/>
            <a:ext cx="4386001" cy="39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04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Acidentes que tiveram como causa falhas mecânicas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988840"/>
            <a:ext cx="4747201" cy="40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a APPA representa?</a:t>
            </a:r>
            <a:endParaRPr lang="pt-B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Somos parte de uma Rede formada por 73 Associações de Pilotos e Proprietários de Aeronaves em todo o mundo, todas autônomas e não-governamentais.</a:t>
            </a:r>
          </a:p>
          <a:p>
            <a:pPr algn="just"/>
            <a:endParaRPr lang="pt-BR" dirty="0" smtClean="0"/>
          </a:p>
          <a:p>
            <a:r>
              <a:rPr lang="pt-BR" dirty="0"/>
              <a:t>No Brasil, a APPA interage com a SAC, ANAC e DECEA em várias </a:t>
            </a:r>
            <a:r>
              <a:rPr lang="pt-BR" dirty="0" smtClean="0"/>
              <a:t>frentes em prol de mais de 20 mil pilotos e 14 mil aeronaves.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Internacionalmente, atuamos diretamente em todos os Fóruns Técnicos da Aviação, incluindo as comissões da ICAO, da EASA e do FAA.</a:t>
            </a:r>
          </a:p>
          <a:p>
            <a:pPr algn="just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exemplo Americano</a:t>
            </a:r>
            <a:br>
              <a:rPr lang="pt-BR" dirty="0" smtClean="0"/>
            </a:br>
            <a:r>
              <a:rPr lang="pt-BR" dirty="0" smtClean="0"/>
              <a:t>(Decisão baseada em Dados)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323529" y="1397000"/>
          <a:ext cx="8496942" cy="5364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32314"/>
                <a:gridCol w="2832314"/>
                <a:gridCol w="2832314"/>
              </a:tblGrid>
              <a:tr h="28472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Ciclo de Vida das Aeronaves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Categoria</a:t>
                      </a:r>
                      <a:r>
                        <a:rPr lang="pt-BR" sz="1600" baseline="0" dirty="0" smtClean="0"/>
                        <a:t> de Ameaças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Temas Comuns</a:t>
                      </a:r>
                      <a:endParaRPr lang="pt-BR" sz="1600" dirty="0"/>
                    </a:p>
                  </a:txBody>
                  <a:tcPr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Projeto</a:t>
                      </a:r>
                      <a:r>
                        <a:rPr lang="pt-BR" sz="1300" baseline="0" dirty="0" smtClean="0"/>
                        <a:t> e Produção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Risco Aviário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Premissas Falhas</a:t>
                      </a:r>
                      <a:endParaRPr lang="pt-BR" sz="1300" dirty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Operacional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Segurança de</a:t>
                      </a:r>
                      <a:r>
                        <a:rPr lang="pt-BR" sz="1300" baseline="0" dirty="0" smtClean="0"/>
                        <a:t> Cabine</a:t>
                      </a:r>
                      <a:br>
                        <a:rPr lang="pt-BR" sz="1300" baseline="0" dirty="0" smtClean="0"/>
                      </a:br>
                      <a:r>
                        <a:rPr lang="pt-BR" sz="1300" baseline="0" dirty="0" smtClean="0"/>
                        <a:t>Cargas Perigosas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Erro Humano</a:t>
                      </a:r>
                      <a:endParaRPr lang="pt-BR" sz="1300" dirty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Manutenção, Reparo</a:t>
                      </a:r>
                      <a:r>
                        <a:rPr lang="pt-BR" sz="1300" baseline="0" dirty="0" smtClean="0"/>
                        <a:t> ou Alteração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Layout</a:t>
                      </a:r>
                      <a:r>
                        <a:rPr lang="pt-BR" sz="1300" baseline="0" dirty="0" smtClean="0"/>
                        <a:t> de Cabine</a:t>
                      </a:r>
                      <a:br>
                        <a:rPr lang="pt-BR" sz="1300" baseline="0" dirty="0" smtClean="0"/>
                      </a:br>
                      <a:r>
                        <a:rPr lang="pt-BR" sz="1300" baseline="0" dirty="0" smtClean="0"/>
                        <a:t>Confusão de </a:t>
                      </a:r>
                      <a:r>
                        <a:rPr lang="pt-BR" sz="1300" baseline="0" dirty="0" err="1" smtClean="0"/>
                        <a:t>Aviônicos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Falhas</a:t>
                      </a:r>
                      <a:r>
                        <a:rPr lang="pt-BR" sz="1300" baseline="0" dirty="0" smtClean="0"/>
                        <a:t> Organizacionais</a:t>
                      </a:r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CRM – </a:t>
                      </a:r>
                      <a:r>
                        <a:rPr lang="pt-BR" sz="1300" dirty="0" err="1" smtClean="0"/>
                        <a:t>Crew</a:t>
                      </a:r>
                      <a:r>
                        <a:rPr lang="pt-BR" sz="1300" dirty="0" smtClean="0"/>
                        <a:t> </a:t>
                      </a:r>
                      <a:r>
                        <a:rPr lang="pt-BR" sz="1300" dirty="0" err="1" smtClean="0"/>
                        <a:t>Resource</a:t>
                      </a:r>
                      <a:r>
                        <a:rPr lang="pt-BR" sz="1300" dirty="0" smtClean="0"/>
                        <a:t> Management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aseline="0" dirty="0" smtClean="0"/>
                        <a:t>Falhas Pré-Existentes</a:t>
                      </a:r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Pane Seca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baseline="0" dirty="0" smtClean="0"/>
                        <a:t>Efeitos Não Intencionais</a:t>
                      </a:r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Ignição de Tanque de Combustível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Meteorologia Adversa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Técnica</a:t>
                      </a:r>
                      <a:r>
                        <a:rPr lang="pt-BR" sz="1300" baseline="0" dirty="0" smtClean="0"/>
                        <a:t> Incorreta de Voo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err="1" smtClean="0"/>
                        <a:t>Upset</a:t>
                      </a:r>
                      <a:r>
                        <a:rPr lang="pt-BR" sz="1300" baseline="0" dirty="0" smtClean="0"/>
                        <a:t> em Voo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Falha de Segregação de Sistemas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Pouso</a:t>
                      </a:r>
                      <a:r>
                        <a:rPr lang="pt-BR" sz="1300" baseline="0" dirty="0" smtClean="0"/>
                        <a:t> e Incursões de Pista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Falhas de Pressurização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Falhas Estruturais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Fogo</a:t>
                      </a:r>
                      <a:r>
                        <a:rPr lang="pt-BR" sz="1300" baseline="0" dirty="0" smtClean="0"/>
                        <a:t> no Motor sem Extinção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Fogo ou Fumaça Incontroláveis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  <a:tr h="284724">
                <a:tc>
                  <a:txBody>
                    <a:bodyPr/>
                    <a:lstStyle/>
                    <a:p>
                      <a:pPr algn="ctr"/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i="1" dirty="0" err="1" smtClean="0"/>
                        <a:t>Windshear</a:t>
                      </a:r>
                      <a:endParaRPr lang="pt-BR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300" baseline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0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exemplo Americano</a:t>
            </a:r>
            <a:br>
              <a:rPr lang="pt-BR" dirty="0" smtClean="0"/>
            </a:br>
            <a:r>
              <a:rPr lang="pt-BR" dirty="0" smtClean="0"/>
              <a:t>(Decisão baseada em Dados)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9" y="1556792"/>
            <a:ext cx="8558919" cy="481439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2204864"/>
            <a:ext cx="288032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02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800" dirty="0" smtClean="0">
              <a:solidFill>
                <a:schemeClr val="tx1"/>
              </a:solidFill>
            </a:endParaRPr>
          </a:p>
        </p:txBody>
      </p:sp>
      <p:sp>
        <p:nvSpPr>
          <p:cNvPr id="8" name="AutoShape 8" descr="data:image/jpeg;base64,/9j/4AAQSkZJRgABAQAAAQABAAD/2wCEAAkGBxMTEhUTExMWFhUXGRsXGBYXGB0eHRkaHhgXGxgdHR0fHSggGBolHx0dIjEhJikuLi4uGB8zODMtNygtLisBCgoKDg0OGxAQGy0lHyUtLS0tLS0tLS0tLS0tLS0tLS0tLS0tLS0tLS0tLS0tLS0tLS0tLS0tLS0tLS0tLS0tLf/AABEIAOAA4QMBEQACEQEDEQH/xAAcAAABBQEBAQAAAAAAAAAAAAAAAwQFBgcCAQj/xABHEAABAgMEBgcFBwMCBAcBAAABAgMABBEFEiExBhNBUWFxByIyQoGRoRRSscHRI2JygpKy8DOi4VPSQ4PC8QgkJTRjc6MV/8QAGwEAAgMBAQEAAAAAAAAAAAAAAAIBAwQFBgf/xAA+EQACAQIEAwUGBQEHBAMAAAAAAQIDEQQSITEFQVETIjJhcRSBkbHR8CNCocHhUjNygpKisvEkQ1NiBhU0/9oADAMBAAIRAxEAPwDcYACAAgAIACAAgAIACAAgAIAPFKAxJoIAGT1rsJzcHhj8KxU60FuycrGb2k7Cdp8gPiRCe1Q5E5GNVaZy42/3J+sHtH/qwynqNMpc7f7k/WD2j/1YZR2zpIwrInyr8CYPaocwyMeNWmyrJweOHxh1Wg9mRlY7BrlFpB7AAQAEABAAQAEABAAQAEABAAQAEABAAQAEABAAQAEABABHT1tNN1qq8RsTs5nIRTOvCPmMotlZndL1qwaH6RX+44eQMKu3qeFWRDcY7kTNvvK6zriWxvUcfNX+2L6fDpVHq3J+QjrdEQs5bcm3/UfU4RsTWnxCfSOpS4HJK7il/eZW6smRD2nsgjsslR3lQHwBjR7DQp+OrFemoveY3PSgyMpdP6lf7YbsMH/5H/lDLI9T0pNbZZH6lD/pMT7NhH/3X/lDKx0x0hSS+3LgHgoH4gRDwFGfhqxfroHeRMSelEgvsuuNHjWnpVMUVOByauop+jGVWSLBZ80oi8w+hwcDQ+N3DzEcurw103o3F+Y6r9UTMvpE6j+qmo3n/cMPMCM0o16e6uvIdShLYnJK1W3KUNDuPyORiYV4S05jOLQ+i4UIACAAgAIACAAgAIACAAgAIACAAgAIACABrOzyGhVRx2JGZiupVjBakpXKlaFuPPG60moyw7PmMV8hhxihKpW8kM2oletielZXrTT+sWMQ0ilAfgn1MdbB8KlKOZKy/ql9/IplUdyo2j0lOvdSXbS2nKoFVfqPyjbFYWjpTTqS+ESLN7jZqy5mZBWpSlca1glicS+7dQXRaAoxRAWpYd00VU8424fAU6nem2/VkOViPEigd2OrTwNGOyFzM7EuncIuVCmuQXPdQncInsYdAuzlUqg90QksLSe6C7OE2eK9Wo5GKJYGmtY6ehOYfJl5hmi0qVwOIPmMYq/F8KkpLo9SLInbH6RZlkhLvXT9/wCSxj51jNVwtCfii4Py1RDiXuxdKJSZoEq1Lh7poATwPZV6GOTjOEtLM1df1L7+ZMZyjsWli2Xme0L6PhyOafGo4xxZUqtHVd6P6l8Zxl5MslnWk28KoOO1JzHMQ9OrGauiWrDyLCAgAIACAAgAIACAAgAIACAAgAIAIm2LZS0CAetlvx3Ad5XCM1WvZ5YasZR5sqc24LqnppYbaHvHtcD75+6MBxi7C4GdWdks0vkRKdjNtLek5SqsySbiMirvK5nYOEd6nSoYd2S7Sp/pX1KtX6FCEs46bzqieZjfDA1sQ82Il7uXwIulsW6wtG3VMGYbCSlJIuA9c0peITTECo214QVsThMNWWHlo2r3tp5a+YKMmrmh6C2yimpwqsEAnfSojkcUozpxdVch4auxRtJZsLWaYYkU41xjt8NjekpdSuW5WznHXQoo2wTCOaQA5LkQKaYCNIsAkLBklvPoabFVKO3IAYlR3ACMuMrwoUZVajsl929WSld2Rd9L7UlnJH/y4SpLL4YLgA6xKKk1GYrHk+HVq6xke00zpu3TUukll0KTNWYlMo3MlX9R1TQRTcK1r4ER6R42Ptnsso/lTv68rFeXu3IfU3TVBundsPhGl4dxeam7fIW99y16M6dvS5DbtVt5UUcQPuKP7ThyjnYjB06r2yS/0v6EOJpNmTbbyQ9KOUIzTkQc6Ed0+h9Y8zjOHShPbLL9H99R4VWtHqi22JbwcOrd6rmW4K5bjwjFCq75Jq0i+2l1sTkXihAAQAEABAAQAEABAAQAEAELbtrhtJSnM4YZk+6njx2Rkq1W5dnT3HS5sp1sWo1Kt+0zRBPcbBz4CuzerM8BgOhgOHufklvJ7IrnMxfSfSmYtBzElLYwSgYADlHbpJ1F2OGVoc5c5fwJbmx3YOi4LftDziWJcGhdXiVEVqltOalVFPrF1Svh8A+yhHPU/pXzb5IEnLXkPpuUlHJV2ZlS+kMLQhYeu9cLN1KklORrmN0GH4niYV408VGKU75XG+luTvuvMHFWuiX0f/8AYJc9pTLambv61VTgWwCkAdomvZ24xh41ljjo5oOalC1l6vnyt1Gh4feKPT0u6ozsku6plaVutKAReSCKuNpJyOIKf4Vw1SrCn7LjF3ZpqMt7N7Rb+TBpXzRGdtqswPOuKm3HQtZWlmXQCRXGhWrq5184nBYvHUqKoRparS8r/JahJRbvcrbDRUSQhQSSbt4Y0rhXZWkeopzlKmnJWfP1+9illz0TsIPKCThXfHIx+KlSV0NFXF9LtH0skhNDyhMBipVHqTJFEmGyDlHejLQQlLP0gErLkS6T7W6qinVAFKGwagJzrXbUfARxOJ4KtjK8YS/slyW7fV+nL+SyElFabj5dpKmLNnApDKVNrZd+yQEX+vRRUkGhIG0RzsRgngsXQam5Rba11t/yMpZos6dslyYlbPZbACftphxxWCW036BSjuzpviyti6dDiVWtU/KoxSW7dr2QWbikIhaJhxFnWekaq8FPTS0gqXd7Sge6gDKmdQNuJ2+ITeOxDsorSKeivsvOT+/IsvCiCtVDOudQwVLaQopSpVKqpmcMxXI7o7WBrzxVBSrRSfPoVyVnoFk2s9KrC2lkeuG5Q7yYatQjKOSorx/VehFrmtWBbbU+3UUQ8kYpr5Eb0+o+PmOIcOy6S25SX3+gQm4PQuej9tknUvYL7qj3v8/GOPCcoy7Opv8AM0aNXRYo0EBAAQAEABAAQAEABABG2zaIaSccaY8N1N5OQEZq9VruR3Y0VzKVa1ptyzSpqZOwhDdczmE8eJ2ngI2cOwDm7e+T6ISpMwrSC23rQfU44rq7BsA2DyjvUqXtTVKkrU1/qfVibasm0WK1LSpemipCnEn2dlPbWffUD2UDjn5RdPHqnVWHwsVKz7z5LyXVhl0ux7ou8hVZKbCgy+UqFeqW3MChQJGAVl4jfDcXoSlBYyhbPDdb3XNP03+IQf5WLzukKElcm/Z6EyyF01SFkOBQ7xVktWRx845lHh2JxSWLhVvN7NrT0S5IZyS7thhPzba2FykohxTSnUPKceonVkJoU1yVsx+MboUMTXxEK2IioygmrLVSV738vT5CuSSsiOEu2erQunhgnzzPpHQxXEMPSWWbv5LX+EIk3sTtlaMzLtLiAgfdTT1zMcerxuptSil66sdU1zLbZnRgs0LhPiSY59TiGJqeKb+QyilyJpNjNyhBSpJpevKBBuqANEkDEVO3w2xy8TUnJb395ZFI4aalpqYUys1qBQkYX6C8kHb9aiDD1Jpb294SSFZvotZVkSDwJEdSlxDE0/DN+/X5lbimVu1Oil5NS0sHgofMR0qPHZrSrFP00Yrp9Cj21o3MS9dc0Qn3s0+Yy8aR16OOw+KWVPXo9GI00ITttTDkuiVLl1lGF1IoVDMBR7wEUT4VQliniNcz3v8ANdBs7tYmbOQpuTDMmNbNzfVVq82WRgQo9xROZJGfCOVxOaqYlU6ndpU9ddpS6+aS+9R46LTdjiV0dZk9QHkGZedWG220V1KV1odYvvkHNPDLbCVOLVK0ZU8L3YxV3J+Jrqly9WGS25E6QN6+0X2pZoYL1aUIAF5SR1yBgBiD5Rv4VipQwXaYiWi1u+j2Imu9oRElOOS7oWglCknxSRgRT0IjpVIQlGz1i/u6Etc27RWdatNgqCgiYQBeQNh2KG9CqYHYax5LieCcHlf+GX3+o9LR3Lbo7axcq07g8jOveG/nHOo1XLuy3RbJc0TcXihAAQAEABAAQAN56aDaCo+A3nYIrq1FCNyUrspb0yHCp5xVGm6qJ3kVBPIdkeJ3RXgsPOpNO15S2JnJLQw3TnSVdoTJCcGkdVCa4BIPxj0yo3thKWy8b6vp6FC6sTkJNxtIdQ2q6gg37hKag1xNKEVjuwhRprsG1dq1r2f1I13LelctNay0lNLemGWwVyt6qSoYJcFcdXtKRuOG/wAtWpV+HS9mi0ozfdqc0ua/veb/AOLdJd79CHdl3Hm3LQtB4tpWKNJAxWRW6lCdiBv5843UsRHh9sLQWae8lfSK5uT6sVrN3mNpuYW6oPzRqpSEhDaRdWoAUClnujicTsoMY6FJUMDCTg7QbvZ8n0X3ZCNuTJSx9H35xQFKIGSU4JTyG3mY4eL4rUrXjDux/V+rHjBI1bRvo/aZAKxUxyxy5S8ohAolIEAENpvOqbk3Sg9bAEA43SQFZYjDbFVWSta5GaKerM8bsw+z+0Kd6yqBLaU0TdOXADhnvrGep2SVluTGonKx5o3JNq1pdmQ2pCrtFIqknjuHLEZ1ibU3G3MHUUXZl46P9IvaWVJcV9o2ooxwKk5pONKmlMY0QleKu9QbVy2RYAhMSiFiikgwAZ3pb0VtOhS5Yhted3uK8K9Q8R5GOthOK1KVo1O9H9V6MRw6GPTzMxJuONKK2l0uLuqobp3kHEHYY7cvZ8ZTu7Sin70xU2iX6PJ7ULeVrKNIZW8pBNb60gXSAe8N4xjlccwtJYeOSPeclFPye9/Iem3cjNFrJcmVKdK9U2gl16YJoG8b2B2r3bs+eiriaWCwqjJZnJWUev8AAqTkx/pLaUnN619pRacboPtMPaUigvigwd4bR6Y+GTxOGShUjem9rfkfT+78hp2eqIzRq3HZN9DzRxGw5KBzSeB9DQx2a9CNaDpy2ez6Mr8zd3plMyw3aEqeskVI20GCgRvTQgjnHicZh50p32lH7+/IvhK+harItBL7SXE7cxuO0Q1OanG6BqzHkOQEABAAQAEAFL0mny66GkHAEio/vV4ZDiRGGf41XLyRYu6rma9LmkIabTIsmhwLlN9KBPID+Yx6XCw9no9p+eekfJc2Z3q/QqOg9jNuvoQ6oJSesQTQrpSiEnefhWN9TNw/BSqQjeXyv+Z+SBd6ViUtDSafTMK665cIN1EvQXUoGCQRSihTbt2GM2C4LhsTR7Sp3m/zX1b5vy9CZVJJ2FbUm9X7LaDADK3SsLQOzfQaKIG1CxmPnF+HhmnU4biXnSScXzs9veuX0BvaSGVoTTjjomZmi3SPsGadRpGxRTu3DbmYiGGocOptt3198n97vkK25ss+hWhrkyvWu1NTUqVmY4eIxM8RPNP3LkixK2xtNlWU2wkJQkCkUEnc5O3QbtCrjl6RnqYiMdFqVTqpbEHPWq6KXrtCaAJKqnkLuMZZVJT3Znc5S5kVNzalC6UXQoUJWdpBw6uFfGESFSIeefqkN1GAqQBSlAcANtN+UTY0UF3rkLZKimYmrqam+O7vSDnsh3rFBXXeH6plJxunrYk3c/KEsUjyR0gmGv6bhu7liqfXLwIh41JR5lkc/Istl6cJWjrMrLoGKW6KSeN6oSjxPnGj2mNtTVGMnuRFo6XzD7oYYAFTRQaN5XFOspQHeUg3ccaw0JSqavREuyJSe0AZmGLj2C6G4pGGqJxNK4rJOZUTe2xvwuJnhp5ofDk0I1cwTSvR16ReUy8nilQ7Kk1IC08OGYOEeno4iFWnnj4Xuun8FXkzy1racfaalkoS1LtgfZtknWL95W0knZjjvjHT4YvaJVpyzX2b5LovqO5aWJSVsJmWbD9okoScW5ZP9Rz8XuJ/hIyinFcUcn2GDV3zl+VfV/epKhzkV+emw64twNJZSs1S2nJIoBh8fGOlg4VY0VGq8zXN7+8RvXQvvRFpR7O/7O4r7J4gY5Jc2HgFZHiBGLimGzw7Vbx381/ARdnY0qQc9indScGZjFG4K3eeHIpjyUF2VTLyZoequXSNYgQAEABAAwtye1LKl7ck/iOA+vhFVaeSDZMVdlBZmwww7NrySOrXacbvmaq8ot4XhO1lGHXf0/4IqyMJW8uamVOKqoqVhxJOAHjHp8PFV67qfkjovRcyrZFotKyE+0MSTKQp8IGvVeN0LPWpwCRt5bYMLxVyVWvU/sl4dNbLT35nsiXDZLcVlbWS6nUTgU6hslImG8XGqGmKqdduu/hnESwkqL9p4e0s2rg/DLnouUvIlSvpL4iE/Ppfd15RSVl/spZk4X1cdtO8rhQbYrwNCVBSr133nrJ/T5Iibu7InNCNG1zb2scxqaqJ2/4jjYrEyxFTM9uS6IeKsjdZKUQw3QUAAxMZm0tSXoRs1aS3MGxcT7ywbx/Ls8SOUYa1fNojLUq30RETDwJIvrcUMwk3QOZFAOVSeEUFRETy0pNXML1AkJF9RyF1JOPpE36FkIOewzRUnH7FIyLoWpXMCgSnziLmqOHitxyJJmnWnc86FCa+YJhcz6FsYRjsNJizWQSUTSTezBNSrCmJTnuxESpPoS4pikqzLq6t95S8riTXLikZeIiHcEkh7/8Az0JF72dtAHfmF3iPCp+IiL+ZJE6TWjqpdbl4qoKIKhdTeOCdW2O1QkddVQOMPTjeViJOyIvo10nTJUS6m8hVLyqddvlvRtpGyNWzs9jKp66m1yU2h1CXG1BaFCoUDgY0p3LSF020Wbn5ctKoHE1U0unZVT1SciPpGrCYmWHqZltzXVCyV0fNgL0jNUpcdaWRQitFCoIocxTLeCDHopwp1qfZvWE1p9+QiZNSM0GWFWjMD2mZcdLTOsxSkpFVKI4bB5UrHExGHca0cJQeVWu2t9dkv3ZYnpmYpY+kL82+mXmyh1p43LoQkFsmt1TZAqCDQ+EX1OF+yUnXoyanFX30fkyFPM7Mra0FtxSCcULUgqG9KiKjdlWO1h60a9KNS2jWq9RGraG3tTptGykuj+uziaZ3kdrzTj5R5DiWFdKbj029C2nIuuilrCalW3e9S6v8QwPnn4xTTnmimS1ZkvDkBAAQAUnT2cKnG2EnHM8Co0B8BUxjr9+ooDx0VzO+mG1NUw1KIwvAKUPRI8qR6LBx7LDTqreXdj+5Q9ZFH0ZK2Cl9LV/VkKNQboJ7NSOydx3gR2Y4SDwvs7llc1blfzt18/Ii9nctVnvy7gmVyytTOTCSmj6+rVRqvVrpmrcccBhHn8VQxWGhClWjelF3vFb22Ul0RamndrcjpyUVKSqJJFBNTShrAD2WgaJSSN5qT4xshUWMxMXTf4dPZ9Zc37uQr7qOJWU17yGW8W2+ok+8e+vmo+lIOL4luXYr1l68l7vmLBcz6B0WsdMuylIGNI4hYFuzNUqSCABQkk4YEKxO7CMVerd5UZqs7vKiDXMl2uJSjcMFK57Up4DE+kZ9tinYSmHktoJoAlIyFByA4mISuTGLk7EZYzTizrwWVLWMApRJQNwA7Px9YiTWx04xUVZExrJkdxpXJah8U0hNBiMYmGyvWPrbQ4mqdUAAQTnezU5w2Yw3kiB47bCEpKkNOrH3WlD4gYcYXKySPmp0PYEoTwaSXXR4gUbPnDJWIPXk0opYu7lTBvrJ+40nAH+UgX3YChaX2gX3/Z01uoopxayCtStgNMEBPujacco0QWVXKKs7aDF4VwGez+boEZkWXo50xMs8GHFfYLUabkk0oRuSfnGinO2jLoO2huKFggEGoOIMaCwyTpz0VvoTOtjrCiHabu4vwPVPAjdHZ4ZWzJ0H6x9f5K5K2pl1i2o0WVS8ylZaK74U3S+04BQkA4KBGBEaq9CpUlHE0LZ46NPZrp69CU1syVk7TlZcn2Bp+amiCELcRg3UUJCQKk0rs8Yw4l43FLJWSpw567+reliVljtqyKnNHplhoPPouhSqG8ReKjU1I2R1MFi8K2sPTmm0uW3xFcXuy69D9sauYLKj1XU7feT9U/tijjFC8I1Omj/YiL1sXbQN32aempI4IJ1rXLDAflI/QY8pR7k3A0S1SZocaRAgAIAM1Sr2i0FqzAUacAOoPQKjJQ71SUh5aJIx3pAtD2m0XD3Qqg5DAR66NL8SlQ/pV36szp7sl3rOeFmtpZbWsvvBbhQK3UJFEJNMQCcfOKcRiKc+KKMpJKmrK7tq9W/hoOk1D1I/SVltuY9nbAo02hLivedpVZ9R5R0eE4urioznPwuTcfKPJCTVhCTqNY+SorCQ2gqJNCqoFK5UTXlhGmpTo4aMpxSXN20+7uwt29DSuiSwQTrVDAZR4qc3OTk92XGr2hMXEYZnARRWnkiJUlliVF57WK+4k+C1D4pSct5qdgjn7aGTYQmbqsTT8WVBtNdgiECIq3mxqEFSiErdSAFHso7yjXGp9Bhvh/Q0YfxCk1acs6brSWr2QdWUthPFJwWojgKcYrUZLc2jianJhDabxTcA68wjrkJAxVcOR2k9YDcYhKNyTuUmwkAMS7qtt9aQi8TiVKUshSid9DENdWQN7XnZpDd9RbbTUApbVVw1wF1SxdvVI2b4mKi3YBkzPqAKG1YVJVqKvLJOZW8qjaTzhrdQK7pFbxZQdUr7VfVSoKK1H3iXjnT3WxSuZiyEL7izlZFbkZbVJqdvaUdh57YeTzGNu5687WoGRzO08OCfU8MoNiCPmTWBDG1dEOlPtDGocP2jeArtApGynK8S5O5fLTkUPsuMuCqHElChwIp5xdTqOnNTjutQaufJ1sSKpaacZWMUqKTzSaV5EUPjHrKdRdopLaav7+ZUti0WTa01MOapjVScukXnFspCbiNpKj3jjT/BjiY/AwoxdXETc3tFN7vokWxk3pHQQtZEzaLo1DLvsrIo0V1AVhitSlHrKPnjzheHxw+E/FxE0pPl+yS5IJXlsRdgzuqeQ4D2VJV4Vor0Jj0eKpqrRlHqvkU8zYbdd1M7IzYyUdWs8K0/apX6RHgq/dqxkaYaxaNNjQKEACM69cbWv3Uk+QJhZu0WyUZjYS9WxMPE5IVjxu/VcHC6OecY9ZIKrMOYVfecWd5j2GEXaYqpU87fAoeiJWUnHWjeadW2fuqIB5jI+IjbisDh8UrVYp/P4gpNbD6bt9bqFB5hl1ZTRLt244k7CSO1ywjm0uEVMLNSw1VqN9YvVP6DOd90Itt1Sy3TFRLh8TdT6CJ41VcaGX+ppfDX5iwWp9CaDWeGpZOGJEeVLhppXNkOdU0IFzDecSRxSAT4RiryvP0M1V3l6ESl1N0BNLoFBTdGYpGky7UhGw9ZXIHAeJHkk74ZaEo90lmQG5dRyQ8FHkBU88jELoX4bxMUbtUzFdS0ggYFTxAp+QVV4GkJltuzaRDkm4yVa5OsbcWkBthQbaqTdTfQRWhwBxIO0Q2ZPYB/O2k6nBxxlj7qauLPIYCvgYVRXLUkrjj19alrQtxIAue0IcWQRWqg2lIQCcMK4UizZEDpoLfGdUjCjlAkcNQig/WTENqP3+4FSt1ptM5QOF1d3rFWSCMkgDACmNBgPGLYt5DPWEnVb8eezkMh4QGcZOrphsgGGjy4klEnoTaypacQ4k0HeG8ZxdSdnYeJ9OSUyHG0uJyUARGksMB6ebM1U6l4CgcSlf5h1FfBJ8Y7uEqXwqfOEv0ZW/EV+ydKFy8uWmmWlFSrxW4K1ypVPepsizH8Mli6kaim0krW6eaJjPKrDC0rYmpj+s+sj3Em6n9IwMWYfg2Hpa21Ic2xvKpAIAyy846sUopJCM2CZmNfYzK+82Wz40uK9Y8JxKlkm10ZopvU1CxpnWy7LnvtoV5pBgi7pMhjyJAi9J10lXvwEeeEU13amxo7ma2i5csqYV73V/8A0I+CY6XAofjQfS7/AEZXWe5jFkjAneY9LwpfhuXVsrkP46ooGACfsJi/Ntp3JQPSp+MeW47P8SEfJv4ssp8z6Os5u62kcI4RYUG0Jq++tVcq+aj/ALQPMxzZu7Zik7jF4AmoqDvBp/3hCBjfVioKzO0bBgMjwr4xJIjOurWkIUU0vUqK5qBSPjAW0HaY4n7TQsN3KCYISpKybt3IkKV3gcruNfWEUXz2Nw2mWJhw1euLANUoS6tCRuyTVR4kxN4rYAatBtlVwtBtRFRq+uVc6C/XmKRDTetwPJu0XyOo2UjGpJTe4UTWg8T4QJR5kkcmaSlKi84pPeUjG8o8T2l5U6tBhSGtd6EFWmrRLzwUhsNtJBSBQAniabeGyLsuVb6marK5y4uF3KRm8uGJQzcXEjHcuq6UnaVA/lr8z6A74sjpqMfSvR5OFyTRU1KSU+AyjUWFK/8AENKVlmHKZKWmvMBQ/aY6nD3elWj5X+Akt0YtLKqkR6DDyzU0xGKxdcDps0I5j4wMDW9FEhdjzI90Lp+VZMeP4zG1WfuZbS5Gh6BPXpBg7klPkpQjDS8CGluWCLCCI0qFZZwcviIzYp2pjQ3Mz0vNLIc/Gn/rjtcD8f8AgfyKqu/vMfsvBsR6ThS/6eIktybbs4mUcmgeoh1LR/MK18CUj80W1cbCliYYeW8k2vdy9+vwIUbpsjwoHI1ja00QW/QlFZ4fl/aI8hxv/wDQv7q/csp7H0InBHh8o47LDKEv9o71H06vyjlsxCLj9Md2MADVLlEgcB8IAEH3Kj4c4kaDtJMWTO0bu3L4qc8gD1sczgDuhLanRGqA7QCtUbEoVdwrlWlabMxlA2iT1mZCapbbNa9YCmfFVcTA11YCcw4+eyEJ5mp/bQesCygJtBaKnVXlHNV8EnhiBQcBA7PmBWLZefU4CWUtAeJVzMXRUUt7lFW/NDNx2AzjVxcSMIU7xGAwpvO76nd4Q6RJypRJqc/5lwiGwPobojdqw4ncr5RtLRn09J/9OSdzo/YuOlw3ep/cf7CT5GAyR6gju4LWjEVkwbKV7J7XXqa3VcuqDerurhBLFwjiVh3u43/Xb9wtpcjgquUa2mQa1oOqkhODg9+xJjyvG1+LL0RZS5F76Ll1s9v8S/3mOVQ8CLJblsi0UjtIEVYWP5nGfEq9NjR3Mx0vTWy3h7rg/esR2eA2c0usX8iqruZDYUwpsJWggKScCQCPEEEER6HAU4zwuSW229n8UJLc1+S0gaSzLpfU0268gLDdAlJKhVNR3a4Z8o8JjsPVWJqKDlJQdr7tW+hqi1lXmZfalozD7y1TBAKSUBCQAEUJFB4+ce24PhlSoKUXdS1u9W/voZpu7LJoI5/51PG6fQfSObx2P40ZeRNPY1m19K3WFlsy6ssFBJUCDkapPpHnZOrySLtDOE26xSgWAMe0FjM8oyOEuhV2dPqBtVlWGtb/AFU+MRlkuQypUzpMwk5LQf8AmNxGo3ZU+h0Ek5CvJSfkIi43Zw6HQvJrRB4VIpmc8ieWERoywRUgmt4E1JJF4AYmpwThBcDtNQOyAkYZ+QApieERa4HGuJ7KCRxIHpE2sB5rHP8AT/uEFl1A4fStQKS0CDvUPpArLmDI9VktgdZsA0xJcA57IfN92EyR6DJ+zpbaUD/nJ+kMnL7RGSIymGZPCryMBQUcrQeAh+++RGSIxX7GMna8qn/phsk+grjE0TQbS1xgKDLBdSpQvGhBG+nhwi9OpzSJ0JvpznwqzWiKgOLvAEUNAk5jYcRHY4fpGrLpErlujE7FnFs3XEEBSfeSFDiCkggiOzh6KqYdQlfVcnZ/FCt2NlTbzSUtMuKZRMONhYZIom+Ug0yonEjPE40jwlejV7WcouUlF2zczUmrGRTlovzLpW+etW7dpS7jS6BsAj3HDaHZ0ll2fPdvzuZpO5qOiRu2fOHeHR8E/KOJxt/iz9ENS5F+6MmrtntDis/3qjmUfAiyW5aotFG1ooq0scIrrK8GvIlbmc6QS5VKTqKbAsf2qPzjbwColVp36tfG4lZGGWeKXk7iY9ZgO6pQ6NlbHLjYUorV1icMcchSNMcNThLMl98/iRcEpAyhowjBWjsG5OaKzF2ZaV4eRjh8cheEJ9Hb4jQ3aPpSQcvNpPCPNlpkGljOqm3kFIT1r6RsKVYgjxrGGrG0mZpqzINxKDmkHwEJqLqMvZmiBVCd2XhE3ZNxuuz2f9MCJzPqF2JGVQOyVJ5KI+cRmY2d9Ti8sEgPOj85ib+Q3aSJvR5SlDrrUshRoVGtOzFUzRRk5J3E9I5hTcreQopUVpSFDMVKq+giaaTk7jVG1G6Ks5MvHOYdP5jFl10Rm7STGjqCcStZ4qWfrDqT5BmY1UwivZrxOXlt8YfO0ibs81Cdwhc8uoHQbG4RGZkD2zJariDTiON0ip5fOHpq7JS1PonoulgmUvbVKJjSWFB/8RVoYsMA5AqI5mg9BHUw6y4Ocv6moiPxGVy6OqI9Hh45YJCM7eavrK1kqUcSTtO+IjhacXotFsguOrOl/tEDeoH5n4RbCkoK0diGzULF6tkk/wCpQ/rWpX0jxfF53qzfnYupLY0vQpm5Iy43oCv1VV84y0/AhnuTcOQcuJqCINwKZNywLimzk62pHiKj4KEZ+G1HSm+sWn9/Amqro+d32S3MOIOBr6jA/CPe02o4iVtpWa95nXhFSY3NkHJVCNki0lMXVBXukK8Mj6RixtLtqMoe9eqJTs7n0poVPh2WQa5CPGFxXuliybzaJlIxb6i6e6o9U+Bw/NFFeOlyuouZlqnjvB9IylIiZihOB3xNgsJrmBx8jBYLCK5gb/QwWJsIOPD5ZGCxNif0QcvKUOIPp/iEqbF9DmI6cmkvLj3na+SFfWGo7yHq+EqS3f5T6w5nEVGuMTck8MC2AIgBQJCcVCp2J+Z3D1PrDJc2BPaMyKnFBVKqWQhPLLAbB9IvpLmPFcz6UsSSDLDbYAFEivOmMWjHzT0qWx7XaTlDVKTcHJOH1jvdlbssP07z9WVrW7IlCaCPQxjZWEOwIewDuzmzVRGxJA/EqiE+qvSFqSUVd+vw1IZqlps6uVZZTmSAANt0BI9aecfOMbPNJLq7mqmuZqcmxcbQgZJSlPkAIvFFoACACtW6zdUFjuKB8DgfkfCMa/DxPlIfeJhXSpZuonlLA6q6LHJef9wMezw9XNRp1ece6/2My3sV29HYuB5CNkHaE41itytqBrvRBbdAWVHLLls/nCPK8QodlWdtnqi2LujVZyVQ62ptYvIWClQ3gxgaurDHz1pLZTknMKYcxpihWxaDkR8DxBjHKDi7GdxsyGce27vhCoLHKnoiwWEVuwAIOORJKRY+j9y8+obxX90V1FoXUdxPpHXRMknela/2iHorSTGq7FRJhik8gA6CcD4Y7BjtMMgPbwGWJ945eA+Z8tsGiAUk5YuLujmTw2nnExTkyVqbJ0XaP3nA8U9RvBPONaViwuPSPpCJKScXWi1AoRzIz8BG7AUFUq3l4Y6v3fUSb0sfMEiCtanDtNY7fD4utUlXlz29BXorEjSO3YQ9ibAWjQuQvusppW8vWn8LeCK81n0jlcWrZKEl10+Or/QmKuzTRLh60GmxilqhP5OsT+q6I8HfPX9DVtE0GNggQAEAEdbDAUnHIgg8jGTFweVTW6Hg9bGX9KFjl+SDtKuMEoX+E4V87p5GO/wiuqidN7TX6oomrMxyXXUUOYwMehoVM0bPdCsdMprDydiCz2JYCnsEipjmV8UobjJDtMu5JPJXTFJxG8bRGebjioZOe69SdjcdGrWTMMpWk1qI4bTi7PcsGOnGiiJ9i7gl1FS05uOFQd6TTHwOyK5wUkQ1c+drSZcYdUy8gtuJNClXxByIO8RlcWtyqw010QRY4U7EWJElORJNixdHbtJ1I94Eeohai7pZT8R10juVflUe7Lg/qJ+kNS8D9RqpWKb8OcTZlJ7Ubq88B9T6ROgHiiSMdnlnuguArLy5UQN+QGZ+g4nCJjBslal20V0dW8sNtpqe8dgH88TGmMUkOlY3qz5RuVYCRRKEJqTyGJMPFOTstyT5x6VdLTaE1cbJ1TfVSN+OJ8Y7nY5IrCw8T1m/2K1r3hCxNG3XWVLZCV3DRTaT9oBSt67tTy3GOnLF0MHKNGppdaO3d9L9SMrlqhZuylEZRoeJinuLYbKs9RWlAGKiAP5ui+NVWuQaPoFKpQlyaPZoEt//AFowTTipVVeAjynG8V38v9P+57/QtpRLhoBKE62YVmo3E+dVnzoPyxwcLG0cz5l03rYuEahAgAIAOHUXgRENJqzAq00wm8pCxVDoLaxzFB5jDwEZsFUlRqOnzTuhpq6ufPWlVjKk5txpWQOB3pPYV4j1rHtqdZStVW0t/JmfyH9h2rKtJGsktc7U1Up0hF3Z1Mqxnx1LGTl+DUtH0V/j0Gi4rdGr2VbIYSqYAaRKXUqauIAUsqyQfvA1B5R5WaqZ8k23UvZpvbz9GXactii6WW17QVLpxJGQrlXdw3x6DAYeUYpS3exVJiWgWmZk3bqz9kT1vufeHDf5xdjcF2yzx8a/X+RYysfQMlNpdQFoIIIrUR58tIDTXQti0G+uLrqR1HBmOB3jhCyipbkNXPn3SfRaZkllLqDTY4nsn6RnlBxEasQYPGEIPaQATuhDl2daPE/CFn4WPT8R7p45WdA91hpPoT84aGlP3jVNyBAgKjq7vw/m7OJswHcnJrX2U0BI66huxwEPCFyUrl30S0RcfVRtJp33FfX5RoUbDpWNrsGxGpRu6gD7yjmYkkyPpg6Rwu9JyqqpycWO8cRQcI7NGl7JFTkr1H4V0835ld83oZto9ZoW4lLjiW75oXF5J4n4eMdPD0HhqMqzi5S3st2Q9XY0JvR1mTcQpc+UKOKFJZXj+FQUQeVY5FXjPtkHDsLrmsy+mhZ2eV7l9llSjrRUpaVrpisIulXMb449OpVpuyTS5K97DNJlGmLPvOUbwU4ShB91P/FX5dUczHpYYp06Od8vny+pQ1d2LZOs3G2pVoYm6LvogeGZ5GPJYmbq1MnxNMFZXNAsySSy0hpOSRSu87TzJqfGNUUkrIQcxIBAAQAEAEPbspUXvA/X+boy4mm9Kkd0NF8jP+kXR322V1qRV9gGoGa0UqQOPeHiNsdrheMi1ll4ZfoyqcWmYoyojqnZ6iPRU213JboTfUuinV2i6hiXTqZOWQOsvJGHWWv3lHEU5naY886awjlXxTvNvRLn0S8i3xaI8mdMWWSJaWaDkomofUvtTFRRRr3aZjkMhBSwOIxku2nLLL8tto/fMHJR0RAaTWYJeZW0lRKQErbUc7i0hSa8RkeUdfAYr2qjmekk7P1XNeoko5WT+gOn7sioNrBWyc0VxTxR80+XGvF4KNd3Wk/0l/JCdvQ36w7bZm2w6wsLSd2YO4jMHgY8/VpTpSyzVmWJ3F7Qs9t5BQ4gKB3xWSZfpP0QIUS5LKpmbm/5QkqaZDijObR0KmmT1k+YP+YrdEXKJ2BZbyJpklIoFYkHgRFc6bUWTFPMhPSKVcdnXikCgCE1J3IAhoQbgiZq7EmbCWc1+CR/2h1SYuUsliaDOuEXGVK+8rL6Q6ppEqKNGsHo2SmiphV77icvOHGLotbEozUlLTaRmcP+5iylSnVkowV2Q2luYj0ldKyn70vKVS2cFK2q+gjrU6UMI7eKryXKP1YmsvQoOj9jLfebRXruKoCchtJPIVPhG+nRWGpzxWI1aV39A3dkWVyfs1DhZEo68hJurmNaUqJGBKUdmnCM9KpxXELtacox6Rsrejb1uT3FoPVTy5EoQhQmJJ5N9CHBgU1xA2trSc6eULChDHuUrdlXg7St8/NMlvL5o9atRK3FBm+2yBeUVkG4mnWx244DaSRGmjh6uX8dLP5bP75iSa5F10ZlaJVMupu1ACUHNKB2E8z2jxMcHiWLjtHZbeb6/fIenEsuiMgXHFTS9hKUcVZLVyHZH5o5WGg/G92WzfIt8axAgAIACAAgA8WmooYAKtONlh2oy+Kd3MbP8xiX/T1L/lf6D+JeZkvSfofq1e1y4+yWaqA7iiSTyQr0PhHrMFie1ioN95bPquhnehVbBtoNhbLoK5d3B1sGhB2LTuUPWkW43BrFRU4aVI7P9n5MaLt6EhLS1my51q5r2hKcUMIbKVKOYDlcuOXyjFUx2Lcexp0sktm27pea6kqMd2yZ0ekEzTjk/aCR9slRaaNaBtCcV76AUAO812iOdWr1MFDsMO+8rZn8l6vn5adR4rM8zKC0nWZJONSEipIAqdmJoNserpvtKSlU+hTsPLHtuYlHA6w4pJ95NMRuUDgsc4StSzRy1Fmj+qD0Nb0X6Z21gJnG7p/1G6keKO0PCscipwtS1oSv5PRjKfU0qybelpkVYfbc4JViOacx4iObVoVKTtOLQyaY/WgHMA84qJGMzYjC61bSDsUBiDviJK6sBXtH9BmmlPqfShwuLqlW2mOe4xEYqKsgLHL2OwjsNIHhDAE/ajEuKuuobA3kA+WZi6lh6tV2pxbIcktzPdKOmOWZBTLp1iveVUDwGZ9I6MeGwpLNiZqPktWJnb2Mc0i0snLQXVxZu7BkByGyNdN1Jrs8NHJHm+bItzYlJWItLRfuKLYISXNlTsFczG7DUMPh6ipOSzvW3MHdq5Y1NiUeYm2KuMEgpJzBoQttW5VK/wAEVRq+3UquCrrLUSa8rcpLy2Jtlaktgd0YLhK5NaHGVEqFVhKm6mpSsKNcN8UYTitPC0+wxicJx8m1LzVupLhfWI2ttSSZaRYUHlM3ytaeyXHDUpSdyd/+YjATlXxdTFtZYuySe9krJv1CWkbFj0QsEOkUxaSqpXsecG3g0g5bzE8Vx2ROCevPyXT1fP4CRV9S+olzMOJYbJCRipW5O1XM5J8TsjxmuIqX/Kvv9TV4UXuWYShKUIFEpAAA2AZRvKxSAAgAIACAAgAIAGtoSYdRdOew7jESipLK9g21KotNwqadTVCqhSSKgg58wdsZ6NSWHlkm9OT+/tDSWZXRkmn2g6pVRfZF5hRzzKK7Ffd3K8Dx9bhMWq2j8f8Au/ko2KnIqb1iNaklAUL6U5lO0CN83NwfZ2zW0v1AuUtMLmmJyYU4hhC7su3eODLKSCugGalYAAbeEePr0vZqlOnJNy1k+rfL9S5O6bFJW05eQlC8w3TWdRlTn9R4jNZ9xsbEjPxETiO3xlVUZvbdLaPl5yfUFaKuisTkilqTbeeUozD6ypAFANX3lEccxzEd2hi5rErDRV4xVpPnfkk/Ln7ytx0uNLWsVbJRrUhJWm+mh2fIjaI106mHxbkoO7i7P1++ZDTW4xSlxJBSrEZVzHI5iLHSrxVoyuuj1I0J2S05tJnBEw7T8d4eSwYzTo38dGL9NA95LsdL1ppzXe/E2j5JEUSw+H/8Ml6MO91PXul+0lZKu/hbR8wYI0MOv+xJ+r+gd7qRU70g2m7m854Ku/tAi2EWv7PDxXrqFurIF0zDhqtZxjR2ONq6SnZdFoR3UOLLsIuuJQkXlqyqaZCpxPAQPB4bCQdarst3uTdt2RLyiGZZbgmWVrU3gloYBSvvHO7kcM4fEVK1XDxlgWrS3lzS8l1+QKyfeHukjyptlmYBIQijbjAPVaX3VADukYV2YRyeHYZYbGOliPFLvRlzl5N9V0Hm7xuhrYlopReZdF6XdwcTtSdjidyh8uEdjiWClWSrUXarDwvr/wCr8mJCVtHsRq5JLjqm26O0UUhVKVA72OQ45RfSqRxFFTqxs+afJ9BWrMtmiujWs6qB9mcHHBUaze23tDe9e2OdjsdGgslPxf7fN+fy9SUr7mjpZuBLDCQVHAAYCg/agbT9Y8VWqyxE8sdubNMVlV2XGxbLTLt3QbyjitfvH5AZAbo1QgoRshW7khDkBAAQAEABAAQAEABAAxtSzkup3KGRhZwjOOWQLR3RV1XmiWnU1QcCCKgjbzHD+HPCrPDtRntyYzipaozzTLo5Iq/JAqRmWhipP4feH3cxxj1OE4lGaSqv0l9fqUNWM3WjGihWhrQ1oSN/w35x1ZwjPxL0f0IJcumenEF9SW28EhNaJQgCpAyxNKeMcuGF/wDr6E6qvKS121bfN+nyHvmY5acE/aIWcGG+yNgabxPgT+6MlCLwWCnXl43+spfT9hn3pWHFsTap9pl1I63tK2UindXQo8KAesU8Nj7FiLVNnDM/duEnmWgOSzbtotyyEjUsJShZGBXcBKySMzsrGrD42vDB1sTJ73cfJvRJfMhxWZRGFnSbTvtDy1luXaUcUi8ogqIQADw2nhG2fE6lGhSvHNUlp0Wi1bIUU2+h7MSLJZL8u4paEEJWlxN1Sa9k7iItw3EpusqOJp5HLwtO6fkQ46XTHstZUopLh9qUrVIvrutUonhU4xmxHGMRRkouha7sry+iJUE+YlY8rKvTGrQp5SLilC8EoKljG6MMqQ+I4li6WFlWdNRaa6tWel+WtwUYuVhxYbzMy4ltEjRpVaulaipIoesTkMdkZcTV4hRovETrJW1y2ST8rbsmOVu1hvomoe2IANQFOJrvASsV8Y38RrdvwudS1rpO3R3QsFaZILlELbRLvvte1pqlq6qpu91DisidgOfz4uFxzw0+1oxk6b8atpf+qP78h3G6s9yKs6aVLOrS4glJBbeaO1P1GYP1j0eMw8OIYdSoy1XehLo/vcri8r1GkrLFYKj1G6kXlY4VwAp2102CNdOpJU12nitr09fJCPcu+jeianB1klto4lJwW4NmtPdRtuDxjh4/iyimqb/xcl6fUeMLl7ZRdoywm8oigAwwGGPuIG/yrHj6lWeIlljtzNCio6stViWQlgEk3nFdpfwA3JG75xqp01TVkK3ck4sICAAgAIACAAgAIACAAgAIAG87JIdTdUOR2jlENKSs9gKtMyrssqoxRv2eO7nGXJUoa09Y9BtJb7kFb2ikpP1V/RfPeSB1j94ZL54GOtgeKuOkXdf0v9v4K5U2jLtIdDJqUrrEXkf6iKqR4mlU+Ij0mHxtGrpF2fR/sV6kRLTLjaHENkJDibijTu8Dsh8TgqdeMYy0yu69f3JUrEto3a6JVp0KFTQLbFKi+EkDkcRjHM4zw2pWjTdLldP0Y9OaV7iGj7uqZmphShrNUoCpxvuHE027ITiVJxoUcOlpKSb9Etgg9WwsRDzTBdZIVQhDjRReBSRUKUnamuEa8ZHDzdPC104trNGd7Wl0T68yI3V2he0GUOSqnyzqFJWlNE1CHATsSciIohVq4fFQw1eaqReqf5o26sl2cbrQNHcden3mHBzyjT/8gj/00ZdJxFp7kfYU1q3GXPdKSeRwPoTHQxFH2jCSp/1R/Xl+oqdpXJq0LcfamXWllK2Um7qroAKCARQjEGhzjzHD+EUsZhVVUmp9d7NfsWym4ytyGMvMS8tMtrZJW2Kqud5NQRdNcCcc6x1Ywr4nB1MJViozta/5Zea/cXRSUlsRsnJqVVd27VRVeVgBU1GP0jpYOiqVJRktbalcnqT1kaPuPKvJSp0k4uOlWr8K9Zz4RlqYvDYNOMP8sfuyDWRoNjaJNskOPErcAwJA6vBCcmx68Y81j+MSno3p/Sv3LYUywSbLj5usgJQM3COqOX+or03mOMoVK7vPRff3cu0jsWqy7MQwmicVHtLPaUeJ+WQjbCCgrIRu49hiAgAIACAAgAIACAAgAIACAAgAIAPFJBwOMAEFaGjiT1mjdPu93/EUVcPCeuz6kqTRFKmHWeq6nDLrZHkrI+MV9pXo+JXXUnLGWxDWpohITVSBqXDtRRNTxTS6Y6mE41OGilp0kVypMqdqdFkwjFlaHE7uyr5g+Yju0eN03/aRa9NUV5GVa0NFppvByXcH5ajzTUR0Y4/C1VbOvfoRZoYIU40apWptW8G6f8+MW1qFDFQyTSkvc/gCk0czi3niNa6twJxAJFAd9BhGXDcIw+HlmgiXUb3OmVLRUpVdJBFQQMDnG6vh4V4dnUjdCqVtUcS0rgEpINMMMT6CJTjSik3a3VhclZPRp9xRKWnlk5kpp6rMYvbMFQvlklfkv40JtJlosvo5mFYqCGxvPXV5miR6xhr8epr+zjfzegypvmWST0KlmiCsl1Q2rN7yFLo8B4xwcVxydTRy90dEWRpEvLugm4wgrVl1MafiV2U8vSOS6let4dEWZYx3JeT0bKutMKr/APGkm7+Y5r5YDhFtLDRhq9WQ5NlibbCQAkAAYADIRpFOoACAAgAIACAAgAIACAAgAIACAAgAIACAAgA5cbChQgEbjABDzWjjSuwS2eGI/ScPKKp0Kc90SpNEeqyZpvsEKHA0/tNQfOKPZpx8Ehsye6ElWg8j+q0rxQfimogzYmPK4WgxFy0ZZX9RpHiR8xE+1VI7wZGRdRLUWerHUN+TZh1xGS6/EOzPPZrPT/wWxzDYiHxKT6/EOzFW5yUT2EN+Cgf2wjxdSW0Sci6iyLRWr+kyo/hbI9VU+MRmxMtlYLRQsmz5tzMJQN61Xj+lNPjEeyzl45BmS2Q8Z0Yb/wCKtTn3eyn9KcxzrGiGHpw2XxIcmyaYYSgBKEhIGwCgi4UUgAIACAAgAIACAAgAIACAAgAIACAAgAIACAAgAIACAAgAIACABNbCTmkHmBAAgqzWTm0j9IgAE2YyP+Ej9IgAWRLoGSUjkBAArAAQAEABAAQAEABAAQAEABAAQAEABAB//9k="/>
          <p:cNvSpPr>
            <a:spLocks noChangeAspect="1" noChangeArrowheads="1"/>
          </p:cNvSpPr>
          <p:nvPr/>
        </p:nvSpPr>
        <p:spPr bwMode="auto">
          <a:xfrm>
            <a:off x="155575" y="-1554163"/>
            <a:ext cx="32480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67544" y="404664"/>
            <a:ext cx="5256584" cy="864096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Grupos de Acidentes</a:t>
            </a:r>
            <a:br>
              <a:rPr lang="pt-BR" sz="2800" dirty="0" smtClean="0"/>
            </a:br>
            <a:r>
              <a:rPr lang="pt-BR" sz="2800" dirty="0" smtClean="0"/>
              <a:t>(por Causas Principais)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146372" y="2509675"/>
            <a:ext cx="2592288" cy="8640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Perda de Controle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em Voo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46372" y="3561641"/>
            <a:ext cx="2592288" cy="8640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Voo Controlado </a:t>
            </a:r>
            <a:br>
              <a:rPr lang="pt-BR" dirty="0" smtClean="0">
                <a:solidFill>
                  <a:schemeClr val="tx1"/>
                </a:solidFill>
              </a:rPr>
            </a:br>
            <a:r>
              <a:rPr lang="pt-BR" dirty="0" smtClean="0">
                <a:solidFill>
                  <a:schemeClr val="tx1"/>
                </a:solidFill>
              </a:rPr>
              <a:t>contra o Terreno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146372" y="4641761"/>
            <a:ext cx="2592288" cy="8640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Aproximação e Pouso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146372" y="5721881"/>
            <a:ext cx="2592288" cy="86409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Automação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0" name="Conector angulado 9"/>
          <p:cNvCxnSpPr>
            <a:stCxn id="2" idx="1"/>
            <a:endCxn id="5" idx="1"/>
          </p:cNvCxnSpPr>
          <p:nvPr/>
        </p:nvCxnSpPr>
        <p:spPr>
          <a:xfrm rot="10800000" flipH="1" flipV="1">
            <a:off x="467544" y="836711"/>
            <a:ext cx="2678828" cy="2105011"/>
          </a:xfrm>
          <a:prstGeom prst="bentConnector3">
            <a:avLst>
              <a:gd name="adj1" fmla="val -8534"/>
            </a:avLst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do 10"/>
          <p:cNvCxnSpPr>
            <a:stCxn id="2" idx="1"/>
            <a:endCxn id="6" idx="1"/>
          </p:cNvCxnSpPr>
          <p:nvPr/>
        </p:nvCxnSpPr>
        <p:spPr>
          <a:xfrm rot="10800000" flipH="1" flipV="1">
            <a:off x="467544" y="836711"/>
            <a:ext cx="2678828" cy="3156977"/>
          </a:xfrm>
          <a:prstGeom prst="bentConnector3">
            <a:avLst>
              <a:gd name="adj1" fmla="val -8534"/>
            </a:avLst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angulado 13"/>
          <p:cNvCxnSpPr>
            <a:stCxn id="2" idx="1"/>
            <a:endCxn id="7" idx="1"/>
          </p:cNvCxnSpPr>
          <p:nvPr/>
        </p:nvCxnSpPr>
        <p:spPr>
          <a:xfrm rot="10800000" flipH="1" flipV="1">
            <a:off x="467544" y="836711"/>
            <a:ext cx="2678828" cy="4237097"/>
          </a:xfrm>
          <a:prstGeom prst="bentConnector3">
            <a:avLst>
              <a:gd name="adj1" fmla="val -8534"/>
            </a:avLst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do 17"/>
          <p:cNvCxnSpPr>
            <a:stCxn id="2" idx="1"/>
            <a:endCxn id="9" idx="1"/>
          </p:cNvCxnSpPr>
          <p:nvPr/>
        </p:nvCxnSpPr>
        <p:spPr>
          <a:xfrm rot="10800000" flipH="1" flipV="1">
            <a:off x="467544" y="836711"/>
            <a:ext cx="2678828" cy="5317217"/>
          </a:xfrm>
          <a:prstGeom prst="bentConnector3">
            <a:avLst>
              <a:gd name="adj1" fmla="val -8534"/>
            </a:avLst>
          </a:prstGeom>
          <a:ln w="2857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95536" y="1302165"/>
            <a:ext cx="5601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rgbClr val="FF0000"/>
                </a:solidFill>
              </a:rPr>
              <a:t>Como mitigar? </a:t>
            </a:r>
            <a:r>
              <a:rPr lang="pt-BR" sz="4400" b="1" dirty="0" smtClean="0">
                <a:solidFill>
                  <a:srgbClr val="FF0000"/>
                </a:solidFill>
              </a:rPr>
              <a:t>AGORA!</a:t>
            </a:r>
            <a:endParaRPr lang="pt-BR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bendixking.com/HWL/media/2013/ProductImages/p-KLR10-01-zoom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7912" y="475772"/>
            <a:ext cx="2076782" cy="20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ps.co.uk/uploads/images_products/10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7680" y="3028325"/>
            <a:ext cx="2317246" cy="35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lipartsign.com/upload/2016/02/10/images-for-check-mark-clip-ar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6782" y="2053895"/>
            <a:ext cx="1280898" cy="8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://clipartsign.com/upload/2016/02/10/images-for-check-mark-clip-ar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767" y="3130783"/>
            <a:ext cx="1280898" cy="8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http://clipartsign.com/upload/2016/02/10/images-for-check-mark-clip-art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767" y="4215735"/>
            <a:ext cx="1280898" cy="8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Tendências hoje abordadas</a:t>
            </a:r>
            <a:br>
              <a:rPr lang="pt-BR" dirty="0" smtClean="0"/>
            </a:br>
            <a:r>
              <a:rPr lang="pt-BR" dirty="0" smtClean="0"/>
              <a:t>pelo ASI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Uso impróprio de aeronaves em situações ou ambientes para os quais não foram projetadas;</a:t>
            </a:r>
          </a:p>
          <a:p>
            <a:endParaRPr lang="pt-BR" dirty="0"/>
          </a:p>
          <a:p>
            <a:r>
              <a:rPr lang="pt-BR" dirty="0" smtClean="0"/>
              <a:t>Pressão para além dos limites dos pilotos e das aeronaves;</a:t>
            </a:r>
          </a:p>
          <a:p>
            <a:endParaRPr lang="pt-BR" dirty="0"/>
          </a:p>
          <a:p>
            <a:r>
              <a:rPr lang="pt-BR" dirty="0" smtClean="0"/>
              <a:t>Acrobacias a baixa altura e voos de gente que quer aparecer;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48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Bases para a expansão da cultura de segurança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Trabalho aberto e conjunto com todos os órgãos reguladores;</a:t>
            </a:r>
          </a:p>
          <a:p>
            <a:endParaRPr lang="pt-BR" dirty="0"/>
          </a:p>
          <a:p>
            <a:r>
              <a:rPr lang="pt-BR" dirty="0" smtClean="0"/>
              <a:t>Produção de Benefícios diretos para a comunidade: Programa </a:t>
            </a:r>
            <a:r>
              <a:rPr lang="pt-BR" dirty="0" err="1" smtClean="0"/>
              <a:t>Wings</a:t>
            </a:r>
            <a:r>
              <a:rPr lang="pt-BR" dirty="0" smtClean="0"/>
              <a:t>, baseado num vasto sistema educacional de baixo custo ou gratuito;</a:t>
            </a:r>
          </a:p>
          <a:p>
            <a:endParaRPr lang="pt-BR" dirty="0"/>
          </a:p>
          <a:p>
            <a:r>
              <a:rPr lang="pt-BR" dirty="0" smtClean="0"/>
              <a:t>Comunicação aberta: Pilotos, FAA, NTSB, Linhas Aéreas, Órgãos de Tráfego Aéreo e todos os demais usuários;</a:t>
            </a:r>
          </a:p>
          <a:p>
            <a:endParaRPr lang="pt-BR" dirty="0"/>
          </a:p>
          <a:p>
            <a:r>
              <a:rPr lang="pt-BR" dirty="0" smtClean="0"/>
              <a:t>Com a missão de criar segurança em todos os pontos do sistema.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11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solidFill>
            <a:srgbClr val="D4A8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b="1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4400" b="1" dirty="0" smtClean="0">
                <a:latin typeface="Calibri" pitchFamily="34" charset="0"/>
              </a:rPr>
              <a:t>O que esperamos</a:t>
            </a:r>
            <a:br>
              <a:rPr lang="pt-BR" sz="4400" b="1" dirty="0" smtClean="0">
                <a:latin typeface="Calibri" pitchFamily="34" charset="0"/>
              </a:rPr>
            </a:br>
            <a:r>
              <a:rPr lang="pt-BR" sz="4400" b="1" dirty="0" smtClean="0">
                <a:latin typeface="Calibri" pitchFamily="34" charset="0"/>
              </a:rPr>
              <a:t>desenvolver?</a:t>
            </a:r>
            <a:endParaRPr lang="pt-BR" sz="3600" b="1" dirty="0">
              <a:latin typeface="Calibri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7" name="Picture 12" descr="Appa%20logo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26608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Não se cura doença que não se conhece.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7075"/>
          </a:xfrm>
        </p:spPr>
        <p:txBody>
          <a:bodyPr/>
          <a:lstStyle/>
          <a:p>
            <a:pPr algn="just"/>
            <a:r>
              <a:rPr lang="pt-BR" dirty="0" smtClean="0"/>
              <a:t>A precariedade das estatísticas e estudos profundos sobre os acidentes aéreos no Brasil é o primeiro e mais importante desafio a enfrentarmos. A NSCA 3-13 é absurda!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Podemos reinventar a roda ou seguir o caminho de quem já investiu tempo e dinheiro, aproveitando o que há de bom, ajustando o que precisa ser ajustado e, acima de tudo, agindo.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 comunidade será engajada quando perceber benefícios concretos (ganhos rápidos)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já sabemos que </a:t>
            </a:r>
            <a:r>
              <a:rPr lang="pt-BR" smtClean="0"/>
              <a:t>é indispensável?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005813" y="1432521"/>
            <a:ext cx="470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Coleta estruturada e padronizada de dados sobre</a:t>
            </a:r>
            <a:br>
              <a:rPr lang="pt-BR" sz="1600" dirty="0" smtClean="0"/>
            </a:br>
            <a:r>
              <a:rPr lang="pt-BR" sz="1600" dirty="0" smtClean="0"/>
              <a:t>TODOS os acidentes e incidentes</a:t>
            </a:r>
            <a:endParaRPr 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51499" y="2325506"/>
            <a:ext cx="4608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Base de dados devidamente organizada, aberta,</a:t>
            </a:r>
            <a:br>
              <a:rPr lang="pt-BR" sz="1600" dirty="0" smtClean="0"/>
            </a:br>
            <a:r>
              <a:rPr lang="pt-BR" sz="1600" dirty="0" smtClean="0"/>
              <a:t>robusta e moderna para permitir cruzamentos</a:t>
            </a:r>
            <a:br>
              <a:rPr lang="pt-BR" sz="1600" dirty="0" smtClean="0"/>
            </a:br>
            <a:r>
              <a:rPr lang="pt-BR" sz="1600" dirty="0" smtClean="0"/>
              <a:t>e identificação de padrões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32877" y="3464713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Equipe de especialistas capazes de caracterizar as</a:t>
            </a:r>
            <a:br>
              <a:rPr lang="pt-BR" sz="1600" dirty="0" smtClean="0"/>
            </a:br>
            <a:r>
              <a:rPr lang="pt-BR" sz="1600" dirty="0" smtClean="0"/>
              <a:t>ocorrências de forma apropriada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0301" y="4357698"/>
            <a:ext cx="8031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Divulgação rotineira, organizada e “bonita” </a:t>
            </a:r>
            <a:br>
              <a:rPr lang="pt-BR" sz="1600" dirty="0" smtClean="0"/>
            </a:br>
            <a:r>
              <a:rPr lang="pt-BR" sz="1600" dirty="0" smtClean="0"/>
              <a:t>das análises. Sem chutes (por exemplo, falar em aumento ou diminuição de acidentes</a:t>
            </a:r>
            <a:br>
              <a:rPr lang="pt-BR" sz="1600" dirty="0" smtClean="0"/>
            </a:br>
            <a:r>
              <a:rPr lang="pt-BR" sz="1600" dirty="0" smtClean="0"/>
              <a:t>sem nenhuma relação com o volume de horas voadas).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03243" y="5373216"/>
            <a:ext cx="8305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Ações de Educação + Recompensas + Regulação + Intolerância c/ violações deliberadas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03531" y="2002124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+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03531" y="3141331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+</a:t>
            </a:r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203531" y="4034316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+</a:t>
            </a:r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203531" y="5157192"/>
            <a:ext cx="304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600" dirty="0" smtClean="0"/>
              <a:t>+</a:t>
            </a:r>
            <a:endParaRPr lang="pt-BR" sz="1600" dirty="0"/>
          </a:p>
        </p:txBody>
      </p:sp>
      <p:cxnSp>
        <p:nvCxnSpPr>
          <p:cNvPr id="14" name="Conector reto 13"/>
          <p:cNvCxnSpPr/>
          <p:nvPr/>
        </p:nvCxnSpPr>
        <p:spPr>
          <a:xfrm>
            <a:off x="755576" y="5805264"/>
            <a:ext cx="720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1720896" y="5796553"/>
            <a:ext cx="5270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dirty="0" smtClean="0"/>
              <a:t>CULTURA E SEGURANÇA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17504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Brasil do Atraso e da Lentidão... “A culpa do outro”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uso de GPS continua fora do currículo dos cursos de Piloto Privado, Comercial e IFR! </a:t>
            </a:r>
            <a:r>
              <a:rPr lang="pt-BR" b="0" i="1" dirty="0" smtClean="0"/>
              <a:t>Alguém consegue voar em “Corredores Visuais” sem o uso de GPS?</a:t>
            </a:r>
          </a:p>
          <a:p>
            <a:endParaRPr lang="pt-BR" b="0" i="1" dirty="0"/>
          </a:p>
          <a:p>
            <a:r>
              <a:rPr lang="pt-BR" dirty="0" smtClean="0"/>
              <a:t>Instalar novos rádios, novos instrumentos de navegação e fontes de alimentação elétrica para GPS portáteis são “violações” se não cumprirem uma papelada mortal!</a:t>
            </a:r>
          </a:p>
          <a:p>
            <a:endParaRPr lang="pt-BR" dirty="0"/>
          </a:p>
          <a:p>
            <a:r>
              <a:rPr lang="pt-BR" dirty="0" smtClean="0"/>
              <a:t>Tente realizar um voo de treinamento VOR, ILS ou RNAV... “Coordenar com o Órgão ATC por telefone... Enquanto isso, o tráfego está vazio.”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07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solidFill>
            <a:srgbClr val="D4A8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b="1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4400" b="1" dirty="0" smtClean="0">
                <a:latin typeface="Calibri" pitchFamily="34" charset="0"/>
              </a:rPr>
              <a:t>Próximos Passos</a:t>
            </a:r>
            <a:endParaRPr lang="pt-BR" sz="3600" b="1" dirty="0">
              <a:latin typeface="Calibri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7" name="Picture 12" descr="Appa%20logo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266086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1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a APPA está comprometida com o BGAST?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Nossa experiência internacional (IAOPA e AOPA EUA e AOPA Austrália) mostra que grupos de trabalho como o BGAST geram muitos resultados para a Aviação Geral (inclusive, mais do que discussões sobre regulamentos).</a:t>
            </a:r>
          </a:p>
          <a:p>
            <a:endParaRPr lang="pt-BR" dirty="0"/>
          </a:p>
          <a:p>
            <a:r>
              <a:rPr lang="pt-BR" dirty="0" smtClean="0"/>
              <a:t>Temos o objetivo de sensibilizar a ANAC para flexibilizar a modernização da frota da aviação geral brasileira via Atos Normativos mais simples do que os </a:t>
            </a:r>
            <a:r>
              <a:rPr lang="pt-BR" dirty="0" err="1" smtClean="0"/>
              <a:t>RBACs</a:t>
            </a:r>
            <a:r>
              <a:rPr lang="pt-BR" dirty="0" smtClean="0"/>
              <a:t>. Modernização = Segurança.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</a:rPr>
              <a:t>Acidentes destroem a reputação da Aviação Geral, além de ferir e matar milhares de pessoas.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Nossa sugestão de próximos passos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200" u="sng" dirty="0" smtClean="0"/>
              <a:t>Reinventar, copiar ou contratar</a:t>
            </a:r>
            <a:r>
              <a:rPr lang="pt-BR" sz="2200" dirty="0" smtClean="0"/>
              <a:t>: </a:t>
            </a:r>
            <a:r>
              <a:rPr lang="pt-BR" sz="2200" b="0" dirty="0" smtClean="0"/>
              <a:t>a AOPA-EUA e o ASI estão dispostos a colaborar, fornecendo sua infraestrutura de análise e base de dados para que possamos usar no Brasil.</a:t>
            </a:r>
          </a:p>
          <a:p>
            <a:endParaRPr lang="pt-BR" sz="2200" b="0" dirty="0"/>
          </a:p>
          <a:p>
            <a:r>
              <a:rPr lang="pt-BR" sz="2200" u="sng" dirty="0" smtClean="0"/>
              <a:t>O BGAST tem que funcionar!</a:t>
            </a:r>
            <a:r>
              <a:rPr lang="pt-BR" sz="2200" dirty="0" smtClean="0"/>
              <a:t>:</a:t>
            </a:r>
            <a:r>
              <a:rPr lang="pt-BR" sz="2200" b="0" dirty="0" smtClean="0"/>
              <a:t> Este fórum é o melhor lugar para tirar as coisas do campo das ideias e coloca-las para funcionar. Precisamos de um Estatuto, Agenda e Responsáveis.</a:t>
            </a:r>
          </a:p>
          <a:p>
            <a:endParaRPr lang="pt-BR" sz="2200" b="0" dirty="0"/>
          </a:p>
          <a:p>
            <a:r>
              <a:rPr lang="pt-BR" sz="2200" u="sng" dirty="0" smtClean="0"/>
              <a:t>Ganhos Rápidos para a Comunidade</a:t>
            </a:r>
            <a:r>
              <a:rPr lang="pt-BR" sz="2200" b="0" dirty="0" smtClean="0"/>
              <a:t>: Nossa credibilidade aumentará exponencialmente se muita gente se beneficiar com algo. Precisamos agir com a ANAC e com o DECEA para resolver coisas rápidas e de alto impacto, o quanto antes.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3205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4572000" cy="3429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BGAST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endParaRPr lang="pt-BR" sz="28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Segurança pela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Educação, Educação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pela Informação</a:t>
            </a:r>
            <a:br>
              <a:rPr lang="pt-BR" sz="2800" b="1" dirty="0" smtClean="0">
                <a:solidFill>
                  <a:schemeClr val="bg1"/>
                </a:solidFill>
              </a:rPr>
            </a:br>
            <a:r>
              <a:rPr lang="pt-BR" sz="2800" b="1" dirty="0" smtClean="0">
                <a:solidFill>
                  <a:schemeClr val="bg1"/>
                </a:solidFill>
              </a:rPr>
              <a:t>Qualificada.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3429000"/>
            <a:ext cx="4572000" cy="3429000"/>
          </a:xfrm>
          <a:prstGeom prst="rect">
            <a:avLst/>
          </a:prstGeom>
          <a:solidFill>
            <a:srgbClr val="D4A82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sz="4000" b="1" dirty="0" smtClean="0">
              <a:latin typeface="Calibri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572000" y="3429000"/>
            <a:ext cx="4572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 smtClean="0">
              <a:latin typeface="Calibri" pitchFamily="34" charset="0"/>
            </a:endParaRPr>
          </a:p>
          <a:p>
            <a:pPr algn="ctr"/>
            <a:endParaRPr lang="pt-BR" dirty="0">
              <a:latin typeface="Calibri" pitchFamily="34" charset="0"/>
            </a:endParaRPr>
          </a:p>
          <a:p>
            <a:pPr algn="ctr"/>
            <a:r>
              <a:rPr lang="pt-BR" b="1" dirty="0">
                <a:latin typeface="Calibri" pitchFamily="34" charset="0"/>
              </a:rPr>
              <a:t>-  </a:t>
            </a:r>
            <a:r>
              <a:rPr lang="pt-BR" b="1" dirty="0" smtClean="0">
                <a:latin typeface="Calibri" pitchFamily="34" charset="0"/>
              </a:rPr>
              <a:t>Abril de 2016  </a:t>
            </a:r>
            <a:r>
              <a:rPr lang="pt-BR" b="1" dirty="0">
                <a:latin typeface="Calibri" pitchFamily="34" charset="0"/>
              </a:rPr>
              <a:t>-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572000" y="0"/>
            <a:ext cx="45720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8" name="Picture 12" descr="Appa%20logo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957" y="794321"/>
            <a:ext cx="2266086" cy="151216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292937" y="4161854"/>
            <a:ext cx="3252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>
                <a:latin typeface="+mn-lt"/>
              </a:rPr>
              <a:t>Humberto G. Branco</a:t>
            </a:r>
          </a:p>
          <a:p>
            <a:pPr algn="ctr"/>
            <a:r>
              <a:rPr lang="pt-BR" dirty="0" smtClean="0">
                <a:latin typeface="+mn-lt"/>
              </a:rPr>
              <a:t>PP-IFR, Proprietário de Aeronave</a:t>
            </a:r>
          </a:p>
          <a:p>
            <a:pPr algn="ctr"/>
            <a:r>
              <a:rPr lang="pt-BR" b="1" dirty="0" smtClean="0">
                <a:latin typeface="+mn-lt"/>
              </a:rPr>
              <a:t>Vice-Presidente da APPA</a:t>
            </a:r>
            <a:endParaRPr lang="pt-B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44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</a:t>
            </a:r>
            <a:r>
              <a:rPr lang="pt-BR" smtClean="0"/>
              <a:t>que acreditamos?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acidentes aéreos no Brasil possuem causas “não contabilizadas” com clareza:</a:t>
            </a:r>
          </a:p>
          <a:p>
            <a:pPr lvl="1"/>
            <a:endParaRPr lang="pt-BR" dirty="0">
              <a:solidFill>
                <a:srgbClr val="FF0000"/>
              </a:solidFill>
            </a:endParaRP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Indisciplina de Voo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Desconhecimento, falta de busca por Instrução (Aprender Errando) e falta de oferta de treinamentos extracurriculares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Falta de Tecnologias (exemplo da campanha de instalação de indicadores de ângulo de ataque, GPS e Pilotos Automáticos no ambiente FAA)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Falta de comunicação clara e moderna entre Autoridades e Regulados (exemplo do acidente com o CompAir-9, em SBMT)</a:t>
            </a:r>
          </a:p>
          <a:p>
            <a:pPr lvl="1"/>
            <a:r>
              <a:rPr lang="pt-BR" dirty="0" smtClean="0">
                <a:solidFill>
                  <a:srgbClr val="FF0000"/>
                </a:solidFill>
              </a:rPr>
              <a:t>Precariedade dos </a:t>
            </a:r>
            <a:r>
              <a:rPr lang="pt-BR" b="1" u="sng" dirty="0" smtClean="0">
                <a:solidFill>
                  <a:srgbClr val="FF0000"/>
                </a:solidFill>
              </a:rPr>
              <a:t>Serviços</a:t>
            </a:r>
            <a:r>
              <a:rPr lang="pt-BR" dirty="0" smtClean="0">
                <a:solidFill>
                  <a:srgbClr val="FF0000"/>
                </a:solidFill>
              </a:rPr>
              <a:t> de Controle de Tráfego Aéreo e da infraestrutura aeroportuária</a:t>
            </a:r>
          </a:p>
          <a:p>
            <a:pPr lvl="1"/>
            <a:endParaRPr lang="pt-BR" dirty="0" smtClean="0">
              <a:solidFill>
                <a:srgbClr val="FF0000"/>
              </a:solidFill>
            </a:endParaRPr>
          </a:p>
          <a:p>
            <a:pPr lvl="1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hypnotherapyfreemind.com/wp-content/uploads/2014/08/take-a-step-forwar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060" y="-2940"/>
            <a:ext cx="9180512" cy="717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92681" y="116632"/>
            <a:ext cx="8540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+mj-lt"/>
              </a:rPr>
              <a:t>Um passo atrás para dar dois para frente.</a:t>
            </a:r>
          </a:p>
          <a:p>
            <a:r>
              <a:rPr lang="pt-BR" sz="3600" b="1" dirty="0" smtClean="0">
                <a:latin typeface="+mj-lt"/>
              </a:rPr>
              <a:t>Atenção para a Parte 2 do Anexo 6 da ICAO!</a:t>
            </a:r>
            <a:endParaRPr lang="pt-BR" sz="3600" b="1" dirty="0">
              <a:latin typeface="+mj-lt"/>
            </a:endParaRPr>
          </a:p>
        </p:txBody>
      </p:sp>
      <p:pic>
        <p:nvPicPr>
          <p:cNvPr id="12" name="Picture 12" descr="Appa%20logo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EF8"/>
              </a:clrFrom>
              <a:clrTo>
                <a:srgbClr val="FDFEF8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00" y="6453336"/>
            <a:ext cx="826755" cy="5516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66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Anexo 6 – Parte II da ICAO</a:t>
            </a:r>
            <a:endParaRPr lang="pt-BR" sz="3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dirty="0" smtClean="0"/>
              <a:t>Dois fatores fundamentam as operações da Aviação Geral (RBHA 91) do porte da representada pela APPA (predominantemente Aviação Leve, abaixo de 5.700 kg):</a:t>
            </a:r>
          </a:p>
          <a:p>
            <a:pPr algn="just">
              <a:lnSpc>
                <a:spcPct val="90000"/>
              </a:lnSpc>
            </a:pPr>
            <a:endParaRPr lang="pt-BR" dirty="0" smtClean="0"/>
          </a:p>
          <a:p>
            <a:pPr lvl="1" algn="just">
              <a:lnSpc>
                <a:spcPct val="90000"/>
              </a:lnSpc>
            </a:pPr>
            <a:r>
              <a:rPr lang="pt-BR" b="1" u="sng" dirty="0" smtClean="0"/>
              <a:t>Responsabilidade total do Piloto em Comando e do Proprietário/Operador da Aeronave</a:t>
            </a:r>
            <a:r>
              <a:rPr lang="pt-BR" dirty="0" smtClean="0"/>
              <a:t>. A responsabilidade não é difusa, mas concentrada.</a:t>
            </a:r>
          </a:p>
          <a:p>
            <a:pPr lvl="1" algn="just">
              <a:lnSpc>
                <a:spcPct val="90000"/>
              </a:lnSpc>
            </a:pPr>
            <a:endParaRPr lang="pt-BR" dirty="0" smtClean="0"/>
          </a:p>
          <a:p>
            <a:pPr lvl="1" algn="just">
              <a:lnSpc>
                <a:spcPct val="90000"/>
              </a:lnSpc>
            </a:pPr>
            <a:r>
              <a:rPr lang="pt-BR" b="1" u="sng" dirty="0" smtClean="0"/>
              <a:t>Liberdade de Ação</a:t>
            </a:r>
            <a:r>
              <a:rPr lang="pt-BR" dirty="0" smtClean="0"/>
              <a:t>: Acima de qualquer outra norma local a ICAO preconiza que se deve garantir a máxima liberdade de ação às operações da Aviação Geral, lembrando que estamos falando de uma operação </a:t>
            </a:r>
            <a:r>
              <a:rPr lang="pt-BR" b="1" u="sng" dirty="0" smtClean="0"/>
              <a:t>PRIVADA</a:t>
            </a:r>
            <a:r>
              <a:rPr lang="pt-BR" dirty="0" smtClean="0"/>
              <a:t>, que possui níveis de segurança inferiores e confiabilidade da Aviação Comercial, pois não envolve concessões públicas ou a comercialização de contratos de transporte de passageiros ou cargas.</a:t>
            </a:r>
          </a:p>
          <a:p>
            <a:pPr lvl="1" algn="just">
              <a:lnSpc>
                <a:spcPct val="90000"/>
              </a:lnSpc>
            </a:pPr>
            <a:endParaRPr lang="pt-BR" b="1" u="sng" dirty="0" smtClean="0"/>
          </a:p>
          <a:p>
            <a:pPr lvl="1" algn="just">
              <a:lnSpc>
                <a:spcPct val="90000"/>
              </a:lnSpc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Ou seja...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Estamos falando de operações DIFERENTES da Aviação Comercial ou Geral de Grande Porte (de taxi aéreo ou corporativa);</a:t>
            </a:r>
          </a:p>
          <a:p>
            <a:endParaRPr lang="pt-BR" dirty="0"/>
          </a:p>
          <a:p>
            <a:r>
              <a:rPr lang="pt-BR" dirty="0" smtClean="0"/>
              <a:t>A diferença entre o remédio e o veneno, frequentemente, é a dose. No caso da aviação não é diferente. Os remédios regulatórios da aviação comercial aplicados à aviação </a:t>
            </a:r>
            <a:r>
              <a:rPr lang="pt-BR" dirty="0" smtClean="0"/>
              <a:t>geral</a:t>
            </a:r>
            <a:r>
              <a:rPr lang="pt-BR" dirty="0" smtClean="0"/>
              <a:t> </a:t>
            </a:r>
            <a:r>
              <a:rPr lang="pt-BR" dirty="0" smtClean="0"/>
              <a:t>podem coloca-la sob forte ameaça.</a:t>
            </a:r>
          </a:p>
          <a:p>
            <a:endParaRPr lang="pt-BR" dirty="0"/>
          </a:p>
          <a:p>
            <a:r>
              <a:rPr lang="pt-BR" dirty="0" smtClean="0"/>
              <a:t>E por que não podemos ameaçar a aviação geral? Por razões econômicas, operacionais e estruturais do próprio setor aeroespacial.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38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dn.c.photoshelter.com/img-get2/I00007tFwgxE1gcQ/fit=1000x750/Pre-flight-Inspectio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2" y="1"/>
            <a:ext cx="914104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92681" y="116632"/>
            <a:ext cx="87635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latin typeface="+mj-lt"/>
              </a:rPr>
              <a:t>Dito isto, somos os maiores interessados</a:t>
            </a:r>
            <a:br>
              <a:rPr lang="pt-BR" sz="3600" b="1" dirty="0" smtClean="0">
                <a:latin typeface="+mj-lt"/>
              </a:rPr>
            </a:br>
            <a:r>
              <a:rPr lang="pt-BR" sz="3600" b="1" dirty="0" smtClean="0">
                <a:latin typeface="+mj-lt"/>
              </a:rPr>
              <a:t>na segurança das nossas próprias operações!</a:t>
            </a:r>
            <a:endParaRPr lang="pt-BR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87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1798</Words>
  <Application>Microsoft Office PowerPoint</Application>
  <PresentationFormat>Apresentação na tela (4:3)</PresentationFormat>
  <Paragraphs>206</Paragraphs>
  <Slides>41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4" baseType="lpstr">
      <vt:lpstr>Arial</vt:lpstr>
      <vt:lpstr>Calibri</vt:lpstr>
      <vt:lpstr>Design padrão</vt:lpstr>
      <vt:lpstr>Apresentação do PowerPoint</vt:lpstr>
      <vt:lpstr>Quem a APPA representa?</vt:lpstr>
      <vt:lpstr>Quem a APPA representa?</vt:lpstr>
      <vt:lpstr>Por que a APPA está comprometida com o BGAST?</vt:lpstr>
      <vt:lpstr>No que acreditamos?</vt:lpstr>
      <vt:lpstr>Apresentação do PowerPoint</vt:lpstr>
      <vt:lpstr>Anexo 6 – Parte II da ICAO</vt:lpstr>
      <vt:lpstr>Ou seja...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Painéis Avançados</vt:lpstr>
      <vt:lpstr>Assinaturas Eletrônicas</vt:lpstr>
      <vt:lpstr>GPSs Portáteis ou Não integram EFBs e Assinaturas</vt:lpstr>
      <vt:lpstr>Simuladores de Voo fazem parte da vida de milhares de pilotos.</vt:lpstr>
      <vt:lpstr>Apresentação do PowerPoint</vt:lpstr>
      <vt:lpstr>Data-Driven Strategy</vt:lpstr>
      <vt:lpstr>Data-Driven Education</vt:lpstr>
      <vt:lpstr>Education x Regulation</vt:lpstr>
      <vt:lpstr>A erradicação de uma doença depende de diagnóstico correto.</vt:lpstr>
      <vt:lpstr>A análise de dados de acidentes precisa se sofisticar.</vt:lpstr>
      <vt:lpstr>Para que consigamos entender o que se passa.</vt:lpstr>
      <vt:lpstr>Até para saber quando não é de acidentes que estamos falando.</vt:lpstr>
      <vt:lpstr>O que o Air Safety Institute estuda e como trabalha?</vt:lpstr>
      <vt:lpstr>3 Categorias de Acidentes (Asas Fixas e Asas Rotativas)</vt:lpstr>
      <vt:lpstr>Tipos de Acidentes cujas causas tiveram relação com os Pilotos</vt:lpstr>
      <vt:lpstr>Tipos de Acidentes que tiveram como causa falhas mecânicas</vt:lpstr>
      <vt:lpstr>O exemplo Americano (Decisão baseada em Dados)</vt:lpstr>
      <vt:lpstr>O exemplo Americano (Decisão baseada em Dados)</vt:lpstr>
      <vt:lpstr>Apresentação do PowerPoint</vt:lpstr>
      <vt:lpstr>Tendências hoje abordadas pelo ASI</vt:lpstr>
      <vt:lpstr>Bases para a expansão da cultura de segurança</vt:lpstr>
      <vt:lpstr>Apresentação do PowerPoint</vt:lpstr>
      <vt:lpstr>Não se cura doença que não se conhece.</vt:lpstr>
      <vt:lpstr>O que já sabemos que é indispensável?</vt:lpstr>
      <vt:lpstr>O Brasil do Atraso e da Lentidão... “A culpa do outro”</vt:lpstr>
      <vt:lpstr>Apresentação do PowerPoint</vt:lpstr>
      <vt:lpstr>Nossa sugestão de próximos passos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Humberto</dc:creator>
  <cp:lastModifiedBy>Humberto Branco</cp:lastModifiedBy>
  <cp:revision>88</cp:revision>
  <dcterms:created xsi:type="dcterms:W3CDTF">2013-05-27T19:35:05Z</dcterms:created>
  <dcterms:modified xsi:type="dcterms:W3CDTF">2016-04-06T12:26:11Z</dcterms:modified>
</cp:coreProperties>
</file>