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iHcrkRw1OwVdYL6/nWc/GUFXvk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6096000" y="2480807"/>
            <a:ext cx="5616271" cy="1446550"/>
          </a:xfrm>
          <a:prstGeom prst="rect">
            <a:avLst/>
          </a:prstGeom>
          <a:solidFill>
            <a:srgbClr val="00171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Workshop UPRT 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Lições Aprendidas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ctrTitle"/>
          </p:nvPr>
        </p:nvSpPr>
        <p:spPr>
          <a:xfrm>
            <a:off x="113897" y="964382"/>
            <a:ext cx="5149866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GB" sz="4800">
                <a:solidFill>
                  <a:schemeClr val="accent2"/>
                </a:solidFill>
              </a:rPr>
              <a:t>Workshop UPRT 2025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94" name="Google Shape;94;p3"/>
          <p:cNvSpPr txBox="1"/>
          <p:nvPr>
            <p:ph idx="1" type="subTitle"/>
          </p:nvPr>
        </p:nvSpPr>
        <p:spPr>
          <a:xfrm>
            <a:off x="113897" y="1523762"/>
            <a:ext cx="6191487" cy="45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GB" sz="2000">
                <a:solidFill>
                  <a:srgbClr val="262626"/>
                </a:solidFill>
              </a:rPr>
              <a:t>Realizado em 16 e 17 de Setembro de 2025</a:t>
            </a:r>
            <a:endParaRPr sz="2000">
              <a:solidFill>
                <a:srgbClr val="262626"/>
              </a:solidFill>
            </a:endParaRPr>
          </a:p>
        </p:txBody>
      </p:sp>
      <p:pic>
        <p:nvPicPr>
          <p:cNvPr descr="Grupo de pessoas sentadas em sala de aula&#10;&#10;O conteúdo gerado por IA pode estar incorreto." id="95" name="Google Shape;9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692" y="1980540"/>
            <a:ext cx="9353384" cy="420628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/>
        </p:nvSpPr>
        <p:spPr>
          <a:xfrm>
            <a:off x="113897" y="6319795"/>
            <a:ext cx="11924378" cy="45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Participantes: ANAC, FAA, LATAM, AZUL, GOL, AIRBUS, BOEING, EMBRAER, ATR, IDT e outros.</a:t>
            </a:r>
            <a:endParaRPr b="1" i="0" sz="20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ctrTitle"/>
          </p:nvPr>
        </p:nvSpPr>
        <p:spPr>
          <a:xfrm>
            <a:off x="113897" y="964382"/>
            <a:ext cx="5149866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GB" sz="4800">
                <a:solidFill>
                  <a:schemeClr val="accent2"/>
                </a:solidFill>
              </a:rPr>
              <a:t>Workshop UPRT 2025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02" name="Google Shape;102;p4"/>
          <p:cNvSpPr txBox="1"/>
          <p:nvPr>
            <p:ph idx="1" type="subTitle"/>
          </p:nvPr>
        </p:nvSpPr>
        <p:spPr>
          <a:xfrm>
            <a:off x="113850" y="1619175"/>
            <a:ext cx="11964300" cy="5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7777"/>
              <a:buNone/>
            </a:pPr>
            <a:r>
              <a:rPr lang="en-GB" sz="7200">
                <a:solidFill>
                  <a:srgbClr val="262626"/>
                </a:solidFill>
              </a:rPr>
              <a:t>Conclusões e Lições Aprendidas:</a:t>
            </a:r>
            <a:endParaRPr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62500"/>
              <a:buNone/>
            </a:pPr>
            <a:r>
              <a:t/>
            </a:r>
            <a:endParaRPr sz="3200">
              <a:solidFill>
                <a:srgbClr val="262626"/>
              </a:solidFill>
            </a:endParaRPr>
          </a:p>
          <a:p>
            <a:pPr indent="-356608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GB" sz="7263"/>
              <a:t>O foco principal deve estar na </a:t>
            </a:r>
            <a:r>
              <a:rPr b="1" lang="en-GB" sz="7263"/>
              <a:t>prevenção</a:t>
            </a:r>
            <a:r>
              <a:rPr lang="en-GB" sz="7263"/>
              <a:t>;</a:t>
            </a:r>
            <a:endParaRPr sz="7263"/>
          </a:p>
          <a:p>
            <a:pPr indent="-356608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b="1" i="1" lang="en-GB" sz="7263"/>
              <a:t>Briefings</a:t>
            </a:r>
            <a:r>
              <a:rPr b="1" lang="en-GB" sz="7263"/>
              <a:t> e pré-voos</a:t>
            </a:r>
            <a:r>
              <a:rPr lang="en-GB" sz="7263"/>
              <a:t> são essenciais tanto no processo de prevenção quanto na de recuperação;</a:t>
            </a:r>
            <a:endParaRPr sz="7263"/>
          </a:p>
          <a:p>
            <a:pPr indent="-356608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7263"/>
              <a:t>O </a:t>
            </a:r>
            <a:r>
              <a:rPr b="1" lang="en-GB" sz="7263"/>
              <a:t>monitoramento ativo</a:t>
            </a:r>
            <a:r>
              <a:rPr lang="en-GB" sz="7263"/>
              <a:t> é uma competência essencial a ser desenvolvida e mantida pelos pilotos;</a:t>
            </a:r>
            <a:endParaRPr sz="7263"/>
          </a:p>
          <a:p>
            <a:pPr indent="-356608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GB" sz="7263">
                <a:solidFill>
                  <a:srgbClr val="262626"/>
                </a:solidFill>
              </a:rPr>
              <a:t>Adequada f</a:t>
            </a:r>
            <a:r>
              <a:rPr lang="en-GB" sz="7263">
                <a:solidFill>
                  <a:srgbClr val="262626"/>
                </a:solidFill>
              </a:rPr>
              <a:t>ormação do </a:t>
            </a:r>
            <a:r>
              <a:rPr b="1" i="1" lang="en-GB" sz="7263">
                <a:solidFill>
                  <a:srgbClr val="262626"/>
                </a:solidFill>
              </a:rPr>
              <a:t>Core Team</a:t>
            </a:r>
            <a:r>
              <a:rPr b="1" lang="en-GB" sz="7263">
                <a:solidFill>
                  <a:srgbClr val="262626"/>
                </a:solidFill>
              </a:rPr>
              <a:t> de Instrutores</a:t>
            </a:r>
            <a:r>
              <a:rPr lang="en-GB" sz="7263">
                <a:solidFill>
                  <a:srgbClr val="262626"/>
                </a:solidFill>
              </a:rPr>
              <a:t> é o ponto central na implementação bem sucedida do UPRT;</a:t>
            </a:r>
            <a:endParaRPr sz="7263">
              <a:solidFill>
                <a:srgbClr val="262626"/>
              </a:solidFill>
            </a:endParaRPr>
          </a:p>
          <a:p>
            <a:pPr indent="-356608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GB" sz="7263">
                <a:solidFill>
                  <a:srgbClr val="262626"/>
                </a:solidFill>
              </a:rPr>
              <a:t>O treinamento e incentivo do </a:t>
            </a:r>
            <a:r>
              <a:rPr b="1" lang="en-GB" sz="7263">
                <a:solidFill>
                  <a:srgbClr val="262626"/>
                </a:solidFill>
              </a:rPr>
              <a:t>Voo Manual</a:t>
            </a:r>
            <a:r>
              <a:rPr lang="en-GB" sz="7263">
                <a:solidFill>
                  <a:srgbClr val="262626"/>
                </a:solidFill>
              </a:rPr>
              <a:t>, em maior quantidade, tem potencial considerável de suporte ao resultado;</a:t>
            </a:r>
            <a:endParaRPr sz="7263">
              <a:solidFill>
                <a:srgbClr val="262626"/>
              </a:solidFill>
            </a:endParaRPr>
          </a:p>
          <a:p>
            <a:pPr indent="-356608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GB" sz="7263">
                <a:solidFill>
                  <a:srgbClr val="262626"/>
                </a:solidFill>
              </a:rPr>
              <a:t>O treinamento deve seguir na direção do entendimento adequado da relação entre aerodinâmica e parâmetros de vôo, com especial destaque ao </a:t>
            </a:r>
            <a:r>
              <a:rPr b="1" lang="en-GB" sz="7263">
                <a:solidFill>
                  <a:srgbClr val="262626"/>
                </a:solidFill>
              </a:rPr>
              <a:t>Ângulo de Ataque</a:t>
            </a:r>
            <a:r>
              <a:rPr lang="en-GB" sz="7263">
                <a:solidFill>
                  <a:srgbClr val="262626"/>
                </a:solidFill>
              </a:rPr>
              <a:t>;</a:t>
            </a:r>
            <a:endParaRPr sz="7263">
              <a:solidFill>
                <a:srgbClr val="262626"/>
              </a:solidFill>
            </a:endParaRPr>
          </a:p>
          <a:p>
            <a:pPr indent="-356608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GB" sz="7263">
                <a:solidFill>
                  <a:srgbClr val="262626"/>
                </a:solidFill>
              </a:rPr>
              <a:t>O </a:t>
            </a:r>
            <a:r>
              <a:rPr b="1" i="1" lang="en-GB" sz="7263">
                <a:solidFill>
                  <a:srgbClr val="262626"/>
                </a:solidFill>
              </a:rPr>
              <a:t>Startle-Effect</a:t>
            </a:r>
            <a:r>
              <a:rPr lang="en-GB" sz="7263">
                <a:solidFill>
                  <a:srgbClr val="262626"/>
                </a:solidFill>
              </a:rPr>
              <a:t> será sempre um ponto de atenção, em especial, com possibilidade de treinamento específico muito limitado, mas o conhecimento e o treinamento podem prover reações mais acertadas com o </a:t>
            </a:r>
            <a:r>
              <a:rPr b="1" lang="en-GB" sz="7263">
                <a:solidFill>
                  <a:srgbClr val="262626"/>
                </a:solidFill>
              </a:rPr>
              <a:t>aumento da resiliência dos pilotos</a:t>
            </a:r>
            <a:r>
              <a:rPr lang="en-GB" sz="7263">
                <a:solidFill>
                  <a:srgbClr val="262626"/>
                </a:solidFill>
              </a:rPr>
              <a:t>;</a:t>
            </a:r>
            <a:endParaRPr sz="7263"/>
          </a:p>
          <a:p>
            <a:pPr indent="-356608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GB" sz="7263"/>
              <a:t>O treinamento de </a:t>
            </a:r>
            <a:r>
              <a:rPr b="1" lang="en-GB" sz="7263"/>
              <a:t>gerenciamento de energia</a:t>
            </a:r>
            <a:r>
              <a:rPr lang="en-GB" sz="7263"/>
              <a:t> da aeronave, em maior intensidade é recomendado nesta busca de melhores reações;</a:t>
            </a:r>
            <a:endParaRPr sz="7263"/>
          </a:p>
          <a:p>
            <a:pPr indent="-356608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b="1" lang="en-GB" sz="7263"/>
              <a:t>Treinamento negativo é uma ameaça</a:t>
            </a:r>
            <a:r>
              <a:rPr lang="en-GB" sz="7263"/>
              <a:t> importante a ser pesquisada e combatida;</a:t>
            </a:r>
            <a:endParaRPr sz="7263"/>
          </a:p>
          <a:p>
            <a:pPr indent="-343908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7263"/>
              <a:t>UPRT deve fazer parte da </a:t>
            </a:r>
            <a:r>
              <a:rPr b="1" lang="en-GB" sz="7263"/>
              <a:t>Cultura da Indústria da aviação</a:t>
            </a:r>
            <a:r>
              <a:rPr lang="en-GB" sz="7263"/>
              <a:t>, reforçada e repetida por diferentes frentes.</a:t>
            </a:r>
            <a:endParaRPr sz="7263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/>
              <a:t> </a:t>
            </a:r>
            <a:endParaRPr sz="683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7030"/>
              <a:t>“If you are really low and stalled, you can push and hit the ground softer or you can pull and hit the ground harder.”</a:t>
            </a:r>
            <a:endParaRPr sz="28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ctrTitle"/>
          </p:nvPr>
        </p:nvSpPr>
        <p:spPr>
          <a:xfrm>
            <a:off x="606878" y="1473265"/>
            <a:ext cx="4572000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 sz="4800">
                <a:solidFill>
                  <a:schemeClr val="lt1"/>
                </a:solidFill>
              </a:rPr>
              <a:t>Obrigado!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2025-10-15T18:02:23Z</dcterms:created>
  <dc:creator>Aldo Bien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0x01010066E9AB42C09A5142BF4DA83E120836C2</vt:lpwstr>
  </property>
</Properties>
</file>