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1" r:id="rId5"/>
    <p:sldId id="267" r:id="rId6"/>
    <p:sldId id="264" r:id="rId7"/>
    <p:sldId id="262" r:id="rId8"/>
    <p:sldId id="263" r:id="rId9"/>
    <p:sldId id="273" r:id="rId10"/>
    <p:sldId id="271" r:id="rId11"/>
    <p:sldId id="259" r:id="rId12"/>
    <p:sldId id="270" r:id="rId13"/>
    <p:sldId id="268" r:id="rId14"/>
    <p:sldId id="272" r:id="rId15"/>
    <p:sldId id="269" r:id="rId16"/>
    <p:sldId id="26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26EFF-39AF-4F7F-8AC4-D05C7D1A2F43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C23FA-FB6F-499F-B811-99EE13A00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01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 2009 o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PSOE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estabelece diretrizes para uma atuação baseada em risco, com diferenciação entre erro e violação e foco no desempenho do setor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 2018 a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Resolução nº 472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trouxe a possibilidade aplicação de medidas alternativas (não punitivas)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 2023 a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Resoluções nº 708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trouxe a política de proteção de dados e informações de segurança (fomentando um ambiente de confiança voltado à melhoria contínua da segurança das operações)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C23FA-FB6F-499F-B811-99EE13A0068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666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Redes sociais, webinários</a:t>
            </a:r>
          </a:p>
          <a:p>
            <a:endParaRPr lang="pt-BR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C23FA-FB6F-499F-B811-99EE13A006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27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Grandes poderes, grandes responsabilidades</a:t>
            </a:r>
            <a:br>
              <a:rPr lang="pt-BR" dirty="0"/>
            </a:br>
            <a:r>
              <a:rPr lang="pt-BR" dirty="0"/>
              <a:t>Equilíbrio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C23FA-FB6F-499F-B811-99EE13A0068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71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... uma </a:t>
            </a:r>
            <a:r>
              <a:rPr lang="pt-BR" sz="1200" dirty="0">
                <a:solidFill>
                  <a:schemeClr val="accent2"/>
                </a:solidFill>
              </a:rPr>
              <a:t>abordagem adaptativa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 baseada na</a:t>
            </a:r>
          </a:p>
          <a:p>
            <a:pPr algn="just"/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combinação escalonada de </a:t>
            </a:r>
            <a:r>
              <a:rPr lang="pt-BR" sz="1200" dirty="0">
                <a:solidFill>
                  <a:schemeClr val="accent2"/>
                </a:solidFill>
              </a:rPr>
              <a:t>modelos de regulação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 (autorregulação, corregulação, regulação por performance, regulação prescritiva)</a:t>
            </a:r>
          </a:p>
          <a:p>
            <a:pPr algn="just"/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e de </a:t>
            </a:r>
            <a:r>
              <a:rPr lang="pt-BR" sz="1200" dirty="0">
                <a:solidFill>
                  <a:schemeClr val="accent2"/>
                </a:solidFill>
              </a:rPr>
              <a:t>instrumentos de indução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(premiação, orientação, penalização)</a:t>
            </a:r>
          </a:p>
          <a:p>
            <a:pPr algn="just"/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em resposta às condutas e motivações dos agentes, às estruturas de mercado e ao comprometimento com as melhores práticas,</a:t>
            </a:r>
          </a:p>
          <a:p>
            <a:pPr algn="just"/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com foco na aplicação da combinação mais eficiente de ações para promover a conformidade e garantir a </a:t>
            </a:r>
            <a:r>
              <a:rPr lang="pt-BR" sz="1200" dirty="0">
                <a:solidFill>
                  <a:schemeClr val="accent2"/>
                </a:solidFill>
              </a:rPr>
              <a:t>segurança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e a </a:t>
            </a:r>
            <a:r>
              <a:rPr lang="pt-BR" sz="1200" dirty="0">
                <a:solidFill>
                  <a:schemeClr val="accent2"/>
                </a:solidFill>
              </a:rPr>
              <a:t>qualidade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 das operações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...</a:t>
            </a:r>
            <a:endParaRPr lang="pt-BR" sz="1200" dirty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C23FA-FB6F-499F-B811-99EE13A0068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32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75A84-42A8-6554-C7D2-BF34060AE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21B6F26-4104-0396-2577-8DD507BB6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593883-927D-1857-0F0C-1993F1842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... uma </a:t>
            </a:r>
            <a:r>
              <a:rPr lang="pt-BR" sz="1200" dirty="0">
                <a:solidFill>
                  <a:schemeClr val="accent2"/>
                </a:solidFill>
              </a:rPr>
              <a:t>abordagem adaptativa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 baseada na</a:t>
            </a:r>
          </a:p>
          <a:p>
            <a:pPr algn="just"/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combinação escalonada de </a:t>
            </a:r>
            <a:r>
              <a:rPr lang="pt-BR" sz="1200" dirty="0">
                <a:solidFill>
                  <a:schemeClr val="accent2"/>
                </a:solidFill>
              </a:rPr>
              <a:t>modelos de regulação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 (autorregulação, corregulação, regulação por performance, regulação prescritiva)</a:t>
            </a:r>
          </a:p>
          <a:p>
            <a:pPr algn="just"/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e de </a:t>
            </a:r>
            <a:r>
              <a:rPr lang="pt-BR" sz="1200" dirty="0">
                <a:solidFill>
                  <a:schemeClr val="accent2"/>
                </a:solidFill>
              </a:rPr>
              <a:t>instrumentos de indução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(premiação, orientação, penalização)</a:t>
            </a:r>
          </a:p>
          <a:p>
            <a:pPr algn="just"/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em resposta às condutas e motivações dos agentes, às estruturas de mercado e ao comprometimento com as melhores práticas,</a:t>
            </a:r>
          </a:p>
          <a:p>
            <a:pPr algn="just"/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com foco na aplicação da combinação mais eficiente de ações para promover a conformidade e garantir a </a:t>
            </a:r>
            <a:r>
              <a:rPr lang="pt-BR" sz="1200" dirty="0">
                <a:solidFill>
                  <a:schemeClr val="accent2"/>
                </a:solidFill>
              </a:rPr>
              <a:t>segurança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e a </a:t>
            </a:r>
            <a:r>
              <a:rPr lang="pt-BR" sz="1200" dirty="0">
                <a:solidFill>
                  <a:schemeClr val="accent2"/>
                </a:solidFill>
              </a:rPr>
              <a:t>qualidade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 das operações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...</a:t>
            </a:r>
            <a:endParaRPr lang="pt-BR" sz="1200" dirty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F27950-E296-CAFD-0F09-CB92ED3F1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C23FA-FB6F-499F-B811-99EE13A0068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9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Caminhar junto com o regulado, buscando aumentar a regularidade</a:t>
            </a:r>
            <a:br>
              <a:rPr lang="pt-BR" dirty="0"/>
            </a:br>
            <a:br>
              <a:rPr lang="pt-BR" dirty="0"/>
            </a:br>
            <a:r>
              <a:rPr lang="pt-BR" dirty="0"/>
              <a:t>Critérios objetivos de “justiça” para as decisões tomadas face ao comportamento do regulado</a:t>
            </a:r>
            <a:br>
              <a:rPr lang="pt-BR" dirty="0"/>
            </a:br>
            <a:br>
              <a:rPr lang="pt-BR" dirty="0"/>
            </a:br>
            <a:r>
              <a:rPr lang="pt-BR" dirty="0"/>
              <a:t>Não troca preventiva por advertência, tem filtros para não lavrarmos AI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TAC depende de vontade da Anac</a:t>
            </a:r>
            <a:br>
              <a:rPr lang="pt-BR" dirty="0"/>
            </a:br>
            <a:br>
              <a:rPr lang="pt-BR" dirty="0"/>
            </a:br>
            <a:r>
              <a:rPr lang="pt-BR" dirty="0"/>
              <a:t>Comunicação RTV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C23FA-FB6F-499F-B811-99EE13A0068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70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% critérios não se conversam, são aspectos do comportamento  geral do regulado</a:t>
            </a:r>
            <a:br>
              <a:rPr lang="pt-BR" dirty="0"/>
            </a:br>
            <a:br>
              <a:rPr lang="pt-BR" dirty="0"/>
            </a:br>
            <a:r>
              <a:rPr lang="pt-BR" dirty="0"/>
              <a:t>conformidade – seguir norma</a:t>
            </a:r>
            <a:br>
              <a:rPr lang="pt-BR" dirty="0"/>
            </a:br>
            <a:r>
              <a:rPr lang="pt-BR" dirty="0"/>
              <a:t>ade </a:t>
            </a:r>
            <a:r>
              <a:rPr lang="pt-BR" dirty="0" err="1"/>
              <a:t>nc</a:t>
            </a:r>
            <a:r>
              <a:rPr lang="pt-BR" dirty="0"/>
              <a:t> – capacidade de se consertar </a:t>
            </a:r>
            <a:r>
              <a:rPr lang="pt-BR" dirty="0" err="1"/>
              <a:t>qdo</a:t>
            </a:r>
            <a:r>
              <a:rPr lang="pt-BR" dirty="0"/>
              <a:t> </a:t>
            </a:r>
            <a:r>
              <a:rPr lang="pt-BR" dirty="0" err="1"/>
              <a:t>anac</a:t>
            </a:r>
            <a:r>
              <a:rPr lang="pt-BR" dirty="0"/>
              <a:t> aponta</a:t>
            </a:r>
            <a:br>
              <a:rPr lang="pt-BR" dirty="0"/>
            </a:br>
            <a:r>
              <a:rPr lang="pt-BR" dirty="0"/>
              <a:t>cooperação – </a:t>
            </a:r>
            <a:r>
              <a:rPr lang="pt-BR" dirty="0" err="1"/>
              <a:t>nao</a:t>
            </a:r>
            <a:r>
              <a:rPr lang="pt-BR" dirty="0"/>
              <a:t> embaraçar fiscalização, </a:t>
            </a:r>
            <a:br>
              <a:rPr lang="pt-BR" dirty="0"/>
            </a:br>
            <a:r>
              <a:rPr lang="pt-BR" dirty="0"/>
              <a:t>aprimoramento voluntário – regulado indica alterações que tenha notado por conta própria</a:t>
            </a:r>
            <a:br>
              <a:rPr lang="pt-BR" dirty="0"/>
            </a:br>
            <a:r>
              <a:rPr lang="pt-BR" dirty="0"/>
              <a:t>Capacidade do regulado em caminhar para a conformidade</a:t>
            </a:r>
            <a:br>
              <a:rPr lang="pt-BR" dirty="0"/>
            </a:br>
            <a:r>
              <a:rPr lang="pt-BR" dirty="0" err="1"/>
              <a:t>Transparencia</a:t>
            </a:r>
            <a:r>
              <a:rPr lang="pt-BR" dirty="0"/>
              <a:t> induz ao comportamento virtuoso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C23FA-FB6F-499F-B811-99EE13A0068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9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Melhor histórico e com conformidades </a:t>
            </a:r>
            <a:r>
              <a:rPr lang="pt-BR" dirty="0" err="1"/>
              <a:t>nnão</a:t>
            </a:r>
            <a:r>
              <a:rPr lang="pt-BR" dirty="0"/>
              <a:t> críticas, tende ao verde</a:t>
            </a:r>
            <a:br>
              <a:rPr lang="pt-BR" dirty="0"/>
            </a:br>
            <a:br>
              <a:rPr lang="pt-BR" dirty="0"/>
            </a:br>
            <a:r>
              <a:rPr lang="pt-BR" dirty="0"/>
              <a:t>Necessidade de escalar na decisão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C23FA-FB6F-499F-B811-99EE13A0068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53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Novas regras e fiscalizações de Sanções</a:t>
            </a:r>
            <a:br>
              <a:rPr lang="pt-BR" dirty="0"/>
            </a:br>
            <a:br>
              <a:rPr lang="pt-BR" dirty="0"/>
            </a:b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Portaria nº 16.682/2025/SRA</a:t>
            </a:r>
          </a:p>
          <a:p>
            <a:pPr lvl="1" algn="l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[regulação econômica de aeroportos (não contratual)]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Portaria nº 16.683/2025/SPO </a:t>
            </a:r>
          </a:p>
          <a:p>
            <a:pPr lvl="1" algn="l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safety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operações aéreas]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Portaria nº 16.684/2025/SFI</a:t>
            </a:r>
          </a:p>
          <a:p>
            <a:pPr lvl="1" algn="l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[ação fiscal, atividades à margem da certificação]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Portaria nº 16.685/2025/SIA</a:t>
            </a:r>
          </a:p>
          <a:p>
            <a:pPr lvl="1" algn="l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safety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aeródromos +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security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Portaria nº 16.694/2025/SAS</a:t>
            </a:r>
          </a:p>
          <a:p>
            <a:pPr lvl="1" algn="l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[condições gerais de transporte, acessibilidade e outros temas de regulação econômica]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Portaria nº 16.697/2025/SPL</a:t>
            </a:r>
          </a:p>
          <a:p>
            <a:pPr lvl="1" algn="l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[escolas, formação de pilotos e demais profissionais]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Portaria nº 16.725/2025/SAR</a:t>
            </a:r>
          </a:p>
          <a:p>
            <a:pPr lvl="1" algn="l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[RAB, projeto e produção de artigos e produtos aeronáuticos]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C23FA-FB6F-499F-B811-99EE13A0068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75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Fazemos a cooperação </a:t>
            </a:r>
            <a:r>
              <a:rPr lang="pt-BR" dirty="0" err="1"/>
              <a:t>pq</a:t>
            </a:r>
            <a:r>
              <a:rPr lang="pt-BR" dirty="0"/>
              <a:t> precisamos do regulado próximo. Entender as dores e criar ambiente de segurança. Uso racional de recursos da agencia</a:t>
            </a:r>
          </a:p>
          <a:p>
            <a:endParaRPr lang="pt-BR" dirty="0"/>
          </a:p>
          <a:p>
            <a:r>
              <a:rPr lang="pt-BR" dirty="0"/>
              <a:t>Linkar crescer com segurança com valores que falei no primeiro slide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C23FA-FB6F-499F-B811-99EE13A006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94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99EDC-88A1-7900-21D5-FEAF705E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92BB2C-A86D-97CE-F148-8C47EE73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44C79-2B01-662E-4698-867B4785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A1FD3-76B1-6E23-574F-CE1C4EF9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A4363-2755-A6F1-D60E-38437F1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2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1C2B6-5809-7189-E84C-753F8E7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A1453-5AF1-AEE2-3F5A-A5ED2DC96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40064-BE57-63C1-40C3-20942801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DE3ED-BE57-BB4B-8770-DC8305C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DDD90-A7A2-C1A4-D162-08266C7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9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E36DC-3C3C-3542-87D4-649E9D63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BD640C-A053-8391-933B-F6CDDBD5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BD30B-D85E-1E12-97B2-FAE2C10C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D726F-7383-BE3D-1909-D22B451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99D6E-C22B-F889-2452-9E9A1AB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2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13D7C-A1D6-FE66-A5CC-FE5D31D8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06CA66-0769-39A9-3E09-7A66D2A0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073CE-909E-0E11-3404-457FE0CA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A2772-64D3-3B24-DE54-8D99222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5E4C5-67B6-C233-21B7-26C2319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D9094-BDB6-CF5A-2226-71D15B4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A1B283-5531-B6AC-F5CD-D0D2B5F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505BF-3F0C-5F82-9260-532D68C5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26817-DD19-4E0B-D5F2-E302DDF6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AC5E5-B5E3-8AB0-2743-DDF3C5E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9568F-DD43-10CB-0D1F-19F6E451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BFC13-9C8D-7752-7221-39AA7031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31F6CF-676D-5AFE-9787-38CA22DB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8A38FA-9A45-C3F3-94FD-7CBF9603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8789C-AF1F-F292-3062-EDA28CB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3B978-FA02-5455-ACD7-7031C30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3E05E-3E93-4604-9AE3-8B8B0829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BE15B6-5489-4F23-5921-20588312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7E04ED-C7EA-A63B-3F69-65B9D74B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047996-3E95-BACF-70AB-7950BDA71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192E1-40C9-041E-D525-BDFB3D4A5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12DB91-98AF-B1B9-C82D-C487943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080268-584D-6AEC-2015-4C55851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6E21FD-7317-7298-63D0-AC7ECA3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26-A0A3-4696-60A7-24E21EB7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2752E2-2231-9DC5-8C4E-AFF1FB5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E89B50-7F13-C33D-9CC7-32FAAACC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78FF8-4616-6B21-B985-44A2A74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401606-05CC-723E-10D2-9A14617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FB9DCF-A4C9-AE05-C659-2AFF7FBA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1DD8FF-F95B-D591-2FA9-D040C9FB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E91-C5C6-94B8-2F23-E0B374ED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802D6-8D0B-2FDF-D1CC-946DFE9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802346-C364-3EFE-D0F0-F2F4F515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84FC4-BD99-9D73-2BC2-40835BE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50FBD9-3927-1125-E317-3F49AC4F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B4AC0-257F-3D79-643A-79137BBE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58FC5-7F06-3E24-45AC-1552B4B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4B995-44F3-E2DB-46A4-AD96C058B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161783-1651-9F2F-CE36-49F039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CF0E76-56C6-250A-F167-003E212E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E85C6-6C12-CD81-C836-8DA90C8B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D162B1-BA9E-F2DC-291B-DF38E7AD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4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803586-F5D6-6EBC-792C-461695C6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0B85B-ABDD-95DD-E156-211D12C2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AF3D0-229A-5DAA-E55D-57D37F1E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BCAB-7888-4B2B-B604-40E3233B1DA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E8370-7424-94D0-61A2-E5C059FC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DBF55-0978-3F57-5E2E-E402428D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64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D634B8-EDD1-5B89-25A9-ED8422FDC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9A74FF35-729F-778F-0F08-16553E44E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80" y="1905278"/>
            <a:ext cx="3702240" cy="37022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55367E-5AF2-8331-A042-C7FB51D45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258" y="5445711"/>
            <a:ext cx="3258578" cy="1229652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28D19141-B640-859A-784B-5BBE97533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660" y="1122363"/>
            <a:ext cx="9959340" cy="2387600"/>
          </a:xfrm>
        </p:spPr>
        <p:txBody>
          <a:bodyPr/>
          <a:lstStyle/>
          <a:p>
            <a:r>
              <a:rPr lang="pt-BR" dirty="0"/>
              <a:t>Projeto Regulação Responsiva</a:t>
            </a:r>
          </a:p>
        </p:txBody>
      </p:sp>
    </p:spTree>
    <p:extLst>
      <p:ext uri="{BB962C8B-B14F-4D97-AF65-F5344CB8AC3E}">
        <p14:creationId xmlns:p14="http://schemas.microsoft.com/office/powerpoint/2010/main" val="132200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E3B492-07B4-A0BD-4755-E01F993A9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F94E8CD7-A7E9-A951-7BED-1DD872775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84770"/>
              </p:ext>
            </p:extLst>
          </p:nvPr>
        </p:nvGraphicFramePr>
        <p:xfrm>
          <a:off x="5429622" y="1526489"/>
          <a:ext cx="5399741" cy="412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9741">
                  <a:extLst>
                    <a:ext uri="{9D8B030D-6E8A-4147-A177-3AD203B41FA5}">
                      <a16:colId xmlns:a16="http://schemas.microsoft.com/office/drawing/2014/main" val="2127584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Maturidade da gestão de riscos</a:t>
                      </a:r>
                      <a:endParaRPr lang="pt-BR" sz="1600" dirty="0"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92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Conformidade regulatória</a:t>
                      </a:r>
                      <a:endParaRPr lang="pt-BR" sz="1600" dirty="0"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74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88900"/>
                      <a:r>
                        <a:rPr lang="pt-BR" sz="1600" b="0" kern="1200" dirty="0">
                          <a:solidFill>
                            <a:schemeClr val="dk1"/>
                          </a:solidFill>
                          <a:effectLst/>
                        </a:rPr>
                        <a:t>Prontidão e efetividade no retorno à conformidade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39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Facilitação da fiscalização</a:t>
                      </a:r>
                      <a:endParaRPr lang="pt-BR" sz="1600" dirty="0"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29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Pontualidade e precisão na prestação de informações requeridas pela ANAC</a:t>
                      </a:r>
                      <a:endParaRPr lang="pt-BR" sz="1600" dirty="0"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05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Compartilhamento de registros operacionais</a:t>
                      </a:r>
                      <a:endParaRPr lang="pt-BR" sz="1600" dirty="0"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3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Comunicação proativa e preventiva de riscos, falhas e desvios</a:t>
                      </a:r>
                      <a:endParaRPr lang="pt-BR" sz="1600" dirty="0"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19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Cadastro no Protocolo Eletrônico da ANAC</a:t>
                      </a:r>
                      <a:endParaRPr lang="pt-BR" sz="1600" dirty="0"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0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Participação em programas de certificação e auditoria de outras instituições</a:t>
                      </a:r>
                      <a:endParaRPr lang="pt-BR" sz="1600" dirty="0"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92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BR" sz="1600" dirty="0">
                          <a:effectLst/>
                        </a:rPr>
                        <a:t>Adoção de elementos de qualidade não obrigatórios</a:t>
                      </a:r>
                      <a:endParaRPr lang="pt-BR" sz="1600" dirty="0">
                        <a:effectLst/>
                        <a:latin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020264"/>
                  </a:ext>
                </a:extLst>
              </a:tr>
            </a:tbl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AB585CD1-88FD-1756-A4C6-0942D7DD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9" y="1526489"/>
            <a:ext cx="4545922" cy="474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D9CE50C-3BF0-DAA7-0A02-D982FB99B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93" y="5651449"/>
            <a:ext cx="4034118" cy="2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6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7C3997-E32C-FE9E-E717-274E4F65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611DCF7-75BC-2F5D-B1F8-4635D916D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7" y="1473265"/>
            <a:ext cx="737789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800" noProof="0" dirty="0">
                <a:solidFill>
                  <a:schemeClr val="bg1"/>
                </a:solidFill>
              </a:rPr>
              <a:t>Cooperação e fortalecimento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B715ACF-56DE-85C6-5D1E-9202768C5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75" y="2439210"/>
            <a:ext cx="6878653" cy="3940325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Valorização da atuação preventiva e proativa e da adoção de boas práticas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Compartilhamento ativo de dados e informações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Foco na solução de problemas e na efetividade da regulação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Promoção de uma cultura de cooperação e de confiança</a:t>
            </a:r>
          </a:p>
        </p:txBody>
      </p:sp>
      <p:pic>
        <p:nvPicPr>
          <p:cNvPr id="35" name="Picture 2" descr="Changes to your job in Ontario: Overview of Employee Rights - Samfiru  Tumarkin LLP">
            <a:extLst>
              <a:ext uri="{FF2B5EF4-FFF2-40B4-BE49-F238E27FC236}">
                <a16:creationId xmlns:a16="http://schemas.microsoft.com/office/drawing/2014/main" id="{FE7CAEA2-2C9C-7156-1E35-5FB213A8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r="1122" b="-2"/>
          <a:stretch/>
        </p:blipFill>
        <p:spPr bwMode="auto">
          <a:xfrm>
            <a:off x="7953790" y="2528152"/>
            <a:ext cx="4238210" cy="35591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1322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955AADF5-AECF-AEC5-5E93-973D2DACC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55" y="1093694"/>
            <a:ext cx="4670612" cy="46706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EEE135-61A9-FFE2-C896-FFCBFB4019F1}"/>
              </a:ext>
            </a:extLst>
          </p:cNvPr>
          <p:cNvSpPr txBox="1"/>
          <p:nvPr/>
        </p:nvSpPr>
        <p:spPr>
          <a:xfrm>
            <a:off x="3303494" y="5844989"/>
            <a:ext cx="5585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regulacao.responsiva@anac.gov.br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58F7B3E-22F7-7308-BE38-895DA01E0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367" y="2204220"/>
            <a:ext cx="3755633" cy="261879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EF9C1E6-3750-CEB8-B516-D6E99CBC2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31459"/>
            <a:ext cx="3219627" cy="97495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D19A5C-BB70-034D-A107-6C345D30C0DE}"/>
              </a:ext>
            </a:extLst>
          </p:cNvPr>
          <p:cNvSpPr txBox="1"/>
          <p:nvPr/>
        </p:nvSpPr>
        <p:spPr>
          <a:xfrm>
            <a:off x="346439" y="3926541"/>
            <a:ext cx="2873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37205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995F2D7-5759-FC0E-A6C9-E19C597B0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2DE996-0835-3A32-2C6D-7135DCBBC3F2}"/>
              </a:ext>
            </a:extLst>
          </p:cNvPr>
          <p:cNvSpPr txBox="1"/>
          <p:nvPr/>
        </p:nvSpPr>
        <p:spPr>
          <a:xfrm>
            <a:off x="5611090" y="3105835"/>
            <a:ext cx="60267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6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7317D7-3EEF-BA05-16F5-FFE7EEF9C6D1}"/>
              </a:ext>
            </a:extLst>
          </p:cNvPr>
          <p:cNvSpPr txBox="1">
            <a:spLocks/>
          </p:cNvSpPr>
          <p:nvPr/>
        </p:nvSpPr>
        <p:spPr>
          <a:xfrm>
            <a:off x="6238875" y="2349795"/>
            <a:ext cx="5286818" cy="802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Regulação Responsiva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2F7306-077B-9FA6-7E49-2A0193F1219B}"/>
              </a:ext>
            </a:extLst>
          </p:cNvPr>
          <p:cNvSpPr txBox="1">
            <a:spLocks/>
          </p:cNvSpPr>
          <p:nvPr/>
        </p:nvSpPr>
        <p:spPr>
          <a:xfrm>
            <a:off x="6238875" y="3171825"/>
            <a:ext cx="5106065" cy="1006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>
                <a:solidFill>
                  <a:schemeClr val="bg1"/>
                </a:solidFill>
              </a:rPr>
              <a:t>Novas resoluções sobre fiscalização e aplicação de sanções em vigor a partir de 1º de Janeiro de 2026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5DFA0F8-C01E-925A-532F-11D44E226B77}"/>
              </a:ext>
            </a:extLst>
          </p:cNvPr>
          <p:cNvSpPr txBox="1">
            <a:spLocks/>
          </p:cNvSpPr>
          <p:nvPr/>
        </p:nvSpPr>
        <p:spPr>
          <a:xfrm>
            <a:off x="6577318" y="4573343"/>
            <a:ext cx="4094271" cy="654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2"/>
                </a:solidFill>
              </a:rPr>
              <a:t>Fabio Fagundes (GOAG/SPO/ANAC)</a:t>
            </a:r>
            <a:endParaRPr lang="pt-B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4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D3BD7-57C4-C183-E867-1CC43C74E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65F46F-8E17-397C-93A5-8BA039070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6" y="1475381"/>
            <a:ext cx="6475241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800" dirty="0">
                <a:solidFill>
                  <a:schemeClr val="accent2"/>
                </a:solidFill>
              </a:rPr>
              <a:t>Boas práticas regulatórias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88B4C47-1115-2F79-5470-E01808A92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082" y="2784870"/>
            <a:ext cx="5349558" cy="408918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2009 - 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PSOE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2018 -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Resolução nº 472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Resolução nº 708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911D90E7-2547-2E5D-4948-AE4DFC99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35" y="2439211"/>
            <a:ext cx="6235565" cy="310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B567347-0B59-1351-77AC-16BEEAD3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31" b="89507"/>
          <a:stretch>
            <a:fillRect/>
          </a:stretch>
        </p:blipFill>
        <p:spPr bwMode="auto">
          <a:xfrm>
            <a:off x="7816850" y="908799"/>
            <a:ext cx="43751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66588883-28CB-C49E-1D5F-6150D0E6812C}"/>
              </a:ext>
            </a:extLst>
          </p:cNvPr>
          <p:cNvSpPr/>
          <p:nvPr/>
        </p:nvSpPr>
        <p:spPr>
          <a:xfrm rot="16200000">
            <a:off x="5679662" y="3653634"/>
            <a:ext cx="96216" cy="61096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ADC9BB90-C69B-CBAC-BAB9-DC3076E3ADC0}"/>
              </a:ext>
            </a:extLst>
          </p:cNvPr>
          <p:cNvSpPr/>
          <p:nvPr/>
        </p:nvSpPr>
        <p:spPr>
          <a:xfrm rot="5400000">
            <a:off x="5926470" y="3906523"/>
            <a:ext cx="312167" cy="986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71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D2B8DE-AFFB-B35F-C616-1F7019C18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o encontrar o equilíbrio emocional: aprenda com essas 7 dicas">
            <a:extLst>
              <a:ext uri="{FF2B5EF4-FFF2-40B4-BE49-F238E27FC236}">
                <a16:creationId xmlns:a16="http://schemas.microsoft.com/office/drawing/2014/main" id="{E4F9ECEF-DB15-3391-A524-23DDF15E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2" y="896471"/>
            <a:ext cx="12276743" cy="59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20330EDD-EAEC-830E-B124-BDB34F34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77" y="1894146"/>
            <a:ext cx="4470961" cy="2921046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2"/>
                </a:solidFill>
              </a:rPr>
              <a:t>Mais regulação / Atuação mais prescritiva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Custos internos e externos, desafio à priorização de ações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Desincentivos à cooperação e à inovação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7D63951-328A-3FAD-DDCB-5A4A4898B55C}"/>
              </a:ext>
            </a:extLst>
          </p:cNvPr>
          <p:cNvSpPr txBox="1">
            <a:spLocks/>
          </p:cNvSpPr>
          <p:nvPr/>
        </p:nvSpPr>
        <p:spPr>
          <a:xfrm>
            <a:off x="7114162" y="1894146"/>
            <a:ext cx="4470961" cy="292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>
                <a:solidFill>
                  <a:schemeClr val="tx2"/>
                </a:solidFill>
              </a:rPr>
              <a:t>Menos regulação / Intervenção mínima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Fragilidades em termos de engajamento e conformidade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Distanciamento da realidade das atividades e abertura a riscos estruturais</a:t>
            </a:r>
          </a:p>
        </p:txBody>
      </p:sp>
    </p:spTree>
    <p:extLst>
      <p:ext uri="{BB962C8B-B14F-4D97-AF65-F5344CB8AC3E}">
        <p14:creationId xmlns:p14="http://schemas.microsoft.com/office/powerpoint/2010/main" val="125721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B178D8-4B44-7083-CE40-768B06946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4309C2C-1293-E4F1-A50D-6480CC286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6" y="1473265"/>
            <a:ext cx="8187499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O que é a “Regulação Responsiva”?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E95325F-AE3A-8C23-3200-08528CD55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35" y="2439210"/>
            <a:ext cx="11383209" cy="372767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/>
                </a:solidFill>
              </a:rPr>
              <a:t>abordagem adaptativa</a:t>
            </a: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/>
                </a:solidFill>
              </a:rPr>
              <a:t>modelos de regulação</a:t>
            </a: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/>
                </a:solidFill>
              </a:rPr>
              <a:t>instrumentos de indução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/>
                </a:solidFill>
              </a:rPr>
              <a:t>segurança 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/>
                </a:solidFill>
              </a:rPr>
              <a:t>qualidade</a:t>
            </a: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87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B3438-E80D-5426-0725-A7CD1DB31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BC6993-BE3D-5C4D-B246-FDA65D705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6" y="1473265"/>
            <a:ext cx="8187499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O que é a “Regulação Responsiva”?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0CEEA65-56AA-9A25-3277-660C54AB5D7E}"/>
              </a:ext>
            </a:extLst>
          </p:cNvPr>
          <p:cNvSpPr/>
          <p:nvPr/>
        </p:nvSpPr>
        <p:spPr>
          <a:xfrm>
            <a:off x="2144797" y="3000743"/>
            <a:ext cx="7823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dirty="0">
                <a:ln/>
                <a:solidFill>
                  <a:schemeClr val="accent4"/>
                </a:solidFill>
              </a:rPr>
              <a:t>ABORDAGEM ADAPTATIVA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435B77-09A4-4874-0247-6686D75108CA}"/>
              </a:ext>
            </a:extLst>
          </p:cNvPr>
          <p:cNvSpPr/>
          <p:nvPr/>
        </p:nvSpPr>
        <p:spPr>
          <a:xfrm>
            <a:off x="829247" y="4497788"/>
            <a:ext cx="4516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Modelos de Regulação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57822F9-3F58-0131-B6A7-8FD4DC0146CA}"/>
              </a:ext>
            </a:extLst>
          </p:cNvPr>
          <p:cNvSpPr/>
          <p:nvPr/>
        </p:nvSpPr>
        <p:spPr>
          <a:xfrm>
            <a:off x="6539115" y="4497787"/>
            <a:ext cx="49737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Instrumentos de Indução</a:t>
            </a:r>
          </a:p>
        </p:txBody>
      </p:sp>
      <p:sp>
        <p:nvSpPr>
          <p:cNvPr id="14" name="Retângulo: Único Canto Arredondado 13">
            <a:extLst>
              <a:ext uri="{FF2B5EF4-FFF2-40B4-BE49-F238E27FC236}">
                <a16:creationId xmlns:a16="http://schemas.microsoft.com/office/drawing/2014/main" id="{7F9F4671-CEA0-678B-F051-6DAD520F0AA7}"/>
              </a:ext>
            </a:extLst>
          </p:cNvPr>
          <p:cNvSpPr/>
          <p:nvPr/>
        </p:nvSpPr>
        <p:spPr>
          <a:xfrm>
            <a:off x="6281451" y="4273690"/>
            <a:ext cx="5489124" cy="1111045"/>
          </a:xfrm>
          <a:prstGeom prst="round1Rect">
            <a:avLst>
              <a:gd name="adj" fmla="val 5000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Único Canto Arredondado 15">
            <a:extLst>
              <a:ext uri="{FF2B5EF4-FFF2-40B4-BE49-F238E27FC236}">
                <a16:creationId xmlns:a16="http://schemas.microsoft.com/office/drawing/2014/main" id="{FDBEB226-4A5F-B4AE-5346-51B5C75E8889}"/>
              </a:ext>
            </a:extLst>
          </p:cNvPr>
          <p:cNvSpPr/>
          <p:nvPr/>
        </p:nvSpPr>
        <p:spPr>
          <a:xfrm flipH="1">
            <a:off x="342771" y="4273690"/>
            <a:ext cx="5489124" cy="1111045"/>
          </a:xfrm>
          <a:prstGeom prst="round1Rect">
            <a:avLst>
              <a:gd name="adj" fmla="val 5000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25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FA242A-2AE1-004A-DACD-D6C8B2D4D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CC06CD-7FBD-9669-D16C-42D9549B5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2" y="1047963"/>
            <a:ext cx="743196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800" noProof="0" dirty="0">
                <a:solidFill>
                  <a:schemeClr val="accent2"/>
                </a:solidFill>
              </a:rPr>
              <a:t>Resoluções </a:t>
            </a:r>
            <a:r>
              <a:rPr lang="pt-BR" sz="4800" noProof="0" dirty="0" err="1">
                <a:solidFill>
                  <a:schemeClr val="accent2"/>
                </a:solidFill>
              </a:rPr>
              <a:t>nºs</a:t>
            </a:r>
            <a:r>
              <a:rPr lang="pt-BR" sz="4800" noProof="0" dirty="0">
                <a:solidFill>
                  <a:schemeClr val="accent2"/>
                </a:solidFill>
              </a:rPr>
              <a:t> 761 e 762/2024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CDC86BA-AEB4-84AE-31A6-B6CC17828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762" y="1894145"/>
            <a:ext cx="7271849" cy="466614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Novas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diretrizes para fiscalização, comunicação e acompanhamento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setor</a:t>
            </a:r>
            <a:endParaRPr lang="pt-BR" b="1" dirty="0">
              <a:solidFill>
                <a:srgbClr val="0070C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Nova sistemática de avaliação de não conformidades e desempenho dos agentes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definição de medidas cabíveis (punitivas ou não punitivas)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Novos tipos de penalidade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(advertência, obrigação de fazer e obrigação de não fazer)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Revisão dos valores de multa e regras de cálculo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(variação de acordo com o porte, mais atenuantes e agravantes)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Novas regras sobre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acordos e termos de ajustamento de conduta (TAC)</a:t>
            </a:r>
          </a:p>
        </p:txBody>
      </p:sp>
      <p:pic>
        <p:nvPicPr>
          <p:cNvPr id="9" name="Picture 2" descr="uma caixa de ferramenta escura">
            <a:extLst>
              <a:ext uri="{FF2B5EF4-FFF2-40B4-BE49-F238E27FC236}">
                <a16:creationId xmlns:a16="http://schemas.microsoft.com/office/drawing/2014/main" id="{C021F773-8EB7-9596-6221-F1A91BD0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r="46174" b="14776"/>
          <a:stretch/>
        </p:blipFill>
        <p:spPr bwMode="auto">
          <a:xfrm>
            <a:off x="8109870" y="869794"/>
            <a:ext cx="4082130" cy="598820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9290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7C8688-AE89-E8FD-AE57-3724C48A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7" y="1473265"/>
            <a:ext cx="556724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800" noProof="0" dirty="0">
                <a:solidFill>
                  <a:schemeClr val="bg1"/>
                </a:solidFill>
              </a:rPr>
              <a:t>Avaliação </a:t>
            </a:r>
            <a:r>
              <a:rPr lang="pt-BR" sz="4800" dirty="0">
                <a:solidFill>
                  <a:schemeClr val="bg1"/>
                </a:solidFill>
              </a:rPr>
              <a:t>e decisão</a:t>
            </a:r>
            <a:endParaRPr lang="pt-BR" sz="4800" noProof="0" dirty="0">
              <a:solidFill>
                <a:schemeClr val="bg1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A9F59AD-1038-D751-784E-E0C8A62C1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77" y="2439210"/>
            <a:ext cx="5612876" cy="39403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b="1" dirty="0">
                <a:solidFill>
                  <a:schemeClr val="accent2"/>
                </a:solidFill>
              </a:rPr>
              <a:t>Achados </a:t>
            </a: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de fiscalização avaliados com base em mais parâmetros</a:t>
            </a:r>
          </a:p>
          <a:p>
            <a:pPr algn="just"/>
            <a:r>
              <a:rPr lang="pt-BR" sz="2800" b="1" dirty="0">
                <a:solidFill>
                  <a:schemeClr val="accent2"/>
                </a:solidFill>
              </a:rPr>
              <a:t>Histórico do regulado </a:t>
            </a: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avaliado em um modelo mais amplo, englobando 5 eixos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Gestão de Riscos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Conformidade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Adequação de não conformidades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Cooperação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Aprimoramento voluntário</a:t>
            </a:r>
          </a:p>
        </p:txBody>
      </p:sp>
      <p:grpSp>
        <p:nvGrpSpPr>
          <p:cNvPr id="2" name="Google Shape;156;p17">
            <a:extLst>
              <a:ext uri="{FF2B5EF4-FFF2-40B4-BE49-F238E27FC236}">
                <a16:creationId xmlns:a16="http://schemas.microsoft.com/office/drawing/2014/main" id="{7D254CE9-831B-F532-FB2A-73CD0986A5FD}"/>
              </a:ext>
            </a:extLst>
          </p:cNvPr>
          <p:cNvGrpSpPr/>
          <p:nvPr/>
        </p:nvGrpSpPr>
        <p:grpSpPr>
          <a:xfrm>
            <a:off x="7362753" y="1214151"/>
            <a:ext cx="2671400" cy="2808733"/>
            <a:chOff x="3355913" y="744950"/>
            <a:chExt cx="2003550" cy="2106550"/>
          </a:xfrm>
        </p:grpSpPr>
        <p:sp>
          <p:nvSpPr>
            <p:cNvPr id="3" name="Google Shape;157;p17">
              <a:extLst>
                <a:ext uri="{FF2B5EF4-FFF2-40B4-BE49-F238E27FC236}">
                  <a16:creationId xmlns:a16="http://schemas.microsoft.com/office/drawing/2014/main" id="{60869BC2-A198-5C17-13E3-622358B14205}"/>
                </a:ext>
              </a:extLst>
            </p:cNvPr>
            <p:cNvSpPr/>
            <p:nvPr/>
          </p:nvSpPr>
          <p:spPr>
            <a:xfrm>
              <a:off x="3784538" y="1366750"/>
              <a:ext cx="1146600" cy="742375"/>
            </a:xfrm>
            <a:custGeom>
              <a:avLst/>
              <a:gdLst/>
              <a:ahLst/>
              <a:cxnLst/>
              <a:rect l="l" t="t" r="r" b="b"/>
              <a:pathLst>
                <a:path w="45864" h="29695" extrusionOk="0">
                  <a:moveTo>
                    <a:pt x="27754" y="1"/>
                  </a:moveTo>
                  <a:lnTo>
                    <a:pt x="10823" y="10943"/>
                  </a:lnTo>
                  <a:lnTo>
                    <a:pt x="1" y="29695"/>
                  </a:lnTo>
                  <a:lnTo>
                    <a:pt x="45864" y="1"/>
                  </a:lnTo>
                  <a:close/>
                </a:path>
              </a:pathLst>
            </a:custGeom>
            <a:solidFill>
              <a:srgbClr val="7800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pt-BR" noProof="0" dirty="0"/>
            </a:p>
          </p:txBody>
        </p:sp>
        <p:sp>
          <p:nvSpPr>
            <p:cNvPr id="6" name="Google Shape;158;p17">
              <a:extLst>
                <a:ext uri="{FF2B5EF4-FFF2-40B4-BE49-F238E27FC236}">
                  <a16:creationId xmlns:a16="http://schemas.microsoft.com/office/drawing/2014/main" id="{1CEC04B6-2EAC-47FE-40B9-D5B4EC639323}"/>
                </a:ext>
              </a:extLst>
            </p:cNvPr>
            <p:cNvSpPr/>
            <p:nvPr/>
          </p:nvSpPr>
          <p:spPr>
            <a:xfrm>
              <a:off x="3355913" y="1798050"/>
              <a:ext cx="2003550" cy="1053450"/>
            </a:xfrm>
            <a:custGeom>
              <a:avLst/>
              <a:gdLst/>
              <a:ahLst/>
              <a:cxnLst/>
              <a:rect l="l" t="t" r="r" b="b"/>
              <a:pathLst>
                <a:path w="80142" h="42138" extrusionOk="0">
                  <a:moveTo>
                    <a:pt x="72962" y="1"/>
                  </a:moveTo>
                  <a:lnTo>
                    <a:pt x="10823" y="23385"/>
                  </a:lnTo>
                  <a:lnTo>
                    <a:pt x="1" y="42137"/>
                  </a:lnTo>
                  <a:lnTo>
                    <a:pt x="80142" y="12443"/>
                  </a:lnTo>
                  <a:lnTo>
                    <a:pt x="72962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pt-BR" noProof="0" dirty="0"/>
            </a:p>
          </p:txBody>
        </p:sp>
        <p:sp>
          <p:nvSpPr>
            <p:cNvPr id="7" name="Google Shape;159;p17">
              <a:extLst>
                <a:ext uri="{FF2B5EF4-FFF2-40B4-BE49-F238E27FC236}">
                  <a16:creationId xmlns:a16="http://schemas.microsoft.com/office/drawing/2014/main" id="{B832CFD7-A85C-7DDA-929E-0F77DFA48809}"/>
                </a:ext>
              </a:extLst>
            </p:cNvPr>
            <p:cNvSpPr/>
            <p:nvPr/>
          </p:nvSpPr>
          <p:spPr>
            <a:xfrm>
              <a:off x="3784538" y="744950"/>
              <a:ext cx="1574925" cy="1364175"/>
            </a:xfrm>
            <a:custGeom>
              <a:avLst/>
              <a:gdLst/>
              <a:ahLst/>
              <a:cxnLst/>
              <a:rect l="l" t="t" r="r" b="b"/>
              <a:pathLst>
                <a:path w="62997" h="54567" extrusionOk="0">
                  <a:moveTo>
                    <a:pt x="31493" y="1"/>
                  </a:moveTo>
                  <a:lnTo>
                    <a:pt x="10823" y="35815"/>
                  </a:lnTo>
                  <a:lnTo>
                    <a:pt x="1" y="54567"/>
                  </a:lnTo>
                  <a:lnTo>
                    <a:pt x="62997" y="54567"/>
                  </a:lnTo>
                  <a:lnTo>
                    <a:pt x="52174" y="35815"/>
                  </a:lnTo>
                  <a:lnTo>
                    <a:pt x="3149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975333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2667" noProof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Dados</a:t>
              </a:r>
            </a:p>
          </p:txBody>
        </p:sp>
        <p:grpSp>
          <p:nvGrpSpPr>
            <p:cNvPr id="8" name="Google Shape;160;p17">
              <a:extLst>
                <a:ext uri="{FF2B5EF4-FFF2-40B4-BE49-F238E27FC236}">
                  <a16:creationId xmlns:a16="http://schemas.microsoft.com/office/drawing/2014/main" id="{487E1E5D-2041-3DDE-2A5B-92CD945394A8}"/>
                </a:ext>
              </a:extLst>
            </p:cNvPr>
            <p:cNvGrpSpPr/>
            <p:nvPr/>
          </p:nvGrpSpPr>
          <p:grpSpPr>
            <a:xfrm>
              <a:off x="4394714" y="1211169"/>
              <a:ext cx="354586" cy="355557"/>
              <a:chOff x="-33645475" y="3944800"/>
              <a:chExt cx="292225" cy="293025"/>
            </a:xfrm>
          </p:grpSpPr>
          <p:sp>
            <p:nvSpPr>
              <p:cNvPr id="9" name="Google Shape;161;p17">
                <a:extLst>
                  <a:ext uri="{FF2B5EF4-FFF2-40B4-BE49-F238E27FC236}">
                    <a16:creationId xmlns:a16="http://schemas.microsoft.com/office/drawing/2014/main" id="{A4B063ED-77EC-E961-6612-5D537BFCDCBD}"/>
                  </a:ext>
                </a:extLst>
              </p:cNvPr>
              <p:cNvSpPr/>
              <p:nvPr/>
            </p:nvSpPr>
            <p:spPr>
              <a:xfrm>
                <a:off x="-33549375" y="3944800"/>
                <a:ext cx="9847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2836" extrusionOk="0">
                    <a:moveTo>
                      <a:pt x="1985" y="0"/>
                    </a:moveTo>
                    <a:cubicBezTo>
                      <a:pt x="1260" y="0"/>
                      <a:pt x="473" y="946"/>
                      <a:pt x="0" y="2521"/>
                    </a:cubicBezTo>
                    <a:cubicBezTo>
                      <a:pt x="158" y="2615"/>
                      <a:pt x="284" y="2710"/>
                      <a:pt x="410" y="2836"/>
                    </a:cubicBezTo>
                    <a:cubicBezTo>
                      <a:pt x="914" y="2773"/>
                      <a:pt x="1481" y="2773"/>
                      <a:pt x="1985" y="2773"/>
                    </a:cubicBezTo>
                    <a:cubicBezTo>
                      <a:pt x="2489" y="2773"/>
                      <a:pt x="3056" y="2804"/>
                      <a:pt x="3560" y="2836"/>
                    </a:cubicBezTo>
                    <a:cubicBezTo>
                      <a:pt x="3623" y="2678"/>
                      <a:pt x="3781" y="2584"/>
                      <a:pt x="3938" y="2521"/>
                    </a:cubicBezTo>
                    <a:cubicBezTo>
                      <a:pt x="3529" y="946"/>
                      <a:pt x="2741" y="0"/>
                      <a:pt x="19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Google Shape;162;p17">
                <a:extLst>
                  <a:ext uri="{FF2B5EF4-FFF2-40B4-BE49-F238E27FC236}">
                    <a16:creationId xmlns:a16="http://schemas.microsoft.com/office/drawing/2014/main" id="{81A0CA8D-5853-BBB3-42B1-884E420B6585}"/>
                  </a:ext>
                </a:extLst>
              </p:cNvPr>
              <p:cNvSpPr/>
              <p:nvPr/>
            </p:nvSpPr>
            <p:spPr>
              <a:xfrm>
                <a:off x="-33645475" y="4041675"/>
                <a:ext cx="709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939" extrusionOk="0">
                    <a:moveTo>
                      <a:pt x="2521" y="0"/>
                    </a:moveTo>
                    <a:cubicBezTo>
                      <a:pt x="946" y="473"/>
                      <a:pt x="32" y="1229"/>
                      <a:pt x="32" y="1954"/>
                    </a:cubicBezTo>
                    <a:cubicBezTo>
                      <a:pt x="1" y="2710"/>
                      <a:pt x="946" y="3466"/>
                      <a:pt x="2521" y="3939"/>
                    </a:cubicBezTo>
                    <a:cubicBezTo>
                      <a:pt x="2584" y="3781"/>
                      <a:pt x="2710" y="3655"/>
                      <a:pt x="2836" y="3529"/>
                    </a:cubicBezTo>
                    <a:cubicBezTo>
                      <a:pt x="2773" y="3025"/>
                      <a:pt x="2773" y="2521"/>
                      <a:pt x="2773" y="1954"/>
                    </a:cubicBezTo>
                    <a:cubicBezTo>
                      <a:pt x="2773" y="1418"/>
                      <a:pt x="2805" y="914"/>
                      <a:pt x="2836" y="379"/>
                    </a:cubicBezTo>
                    <a:cubicBezTo>
                      <a:pt x="2679" y="316"/>
                      <a:pt x="2553" y="158"/>
                      <a:pt x="2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Google Shape;163;p17">
                <a:extLst>
                  <a:ext uri="{FF2B5EF4-FFF2-40B4-BE49-F238E27FC236}">
                    <a16:creationId xmlns:a16="http://schemas.microsoft.com/office/drawing/2014/main" id="{331981A7-A206-C36D-BFCA-A97E3D68B57A}"/>
                  </a:ext>
                </a:extLst>
              </p:cNvPr>
              <p:cNvSpPr/>
              <p:nvPr/>
            </p:nvSpPr>
            <p:spPr>
              <a:xfrm>
                <a:off x="-33424150" y="4042450"/>
                <a:ext cx="709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081" extrusionOk="0">
                    <a:moveTo>
                      <a:pt x="316" y="1"/>
                    </a:moveTo>
                    <a:cubicBezTo>
                      <a:pt x="253" y="159"/>
                      <a:pt x="127" y="285"/>
                      <a:pt x="1" y="379"/>
                    </a:cubicBezTo>
                    <a:cubicBezTo>
                      <a:pt x="32" y="600"/>
                      <a:pt x="32" y="789"/>
                      <a:pt x="32" y="978"/>
                    </a:cubicBezTo>
                    <a:cubicBezTo>
                      <a:pt x="158" y="978"/>
                      <a:pt x="284" y="946"/>
                      <a:pt x="442" y="946"/>
                    </a:cubicBezTo>
                    <a:cubicBezTo>
                      <a:pt x="1387" y="946"/>
                      <a:pt x="2237" y="1387"/>
                      <a:pt x="2804" y="2080"/>
                    </a:cubicBezTo>
                    <a:lnTo>
                      <a:pt x="2804" y="1954"/>
                    </a:lnTo>
                    <a:cubicBezTo>
                      <a:pt x="2836" y="1230"/>
                      <a:pt x="1891" y="474"/>
                      <a:pt x="3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Google Shape;164;p17">
                <a:extLst>
                  <a:ext uri="{FF2B5EF4-FFF2-40B4-BE49-F238E27FC236}">
                    <a16:creationId xmlns:a16="http://schemas.microsoft.com/office/drawing/2014/main" id="{C0835297-FEEA-F102-9AAD-EEC4A117C188}"/>
                  </a:ext>
                </a:extLst>
              </p:cNvPr>
              <p:cNvSpPr/>
              <p:nvPr/>
            </p:nvSpPr>
            <p:spPr>
              <a:xfrm>
                <a:off x="-33549375" y="4165325"/>
                <a:ext cx="866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837" extrusionOk="0">
                    <a:moveTo>
                      <a:pt x="410" y="1"/>
                    </a:moveTo>
                    <a:cubicBezTo>
                      <a:pt x="315" y="158"/>
                      <a:pt x="158" y="284"/>
                      <a:pt x="0" y="316"/>
                    </a:cubicBezTo>
                    <a:cubicBezTo>
                      <a:pt x="473" y="1891"/>
                      <a:pt x="1260" y="2836"/>
                      <a:pt x="1985" y="2836"/>
                    </a:cubicBezTo>
                    <a:cubicBezTo>
                      <a:pt x="2489" y="2836"/>
                      <a:pt x="3056" y="2364"/>
                      <a:pt x="3466" y="1544"/>
                    </a:cubicBezTo>
                    <a:lnTo>
                      <a:pt x="3119" y="1072"/>
                    </a:lnTo>
                    <a:cubicBezTo>
                      <a:pt x="2836" y="851"/>
                      <a:pt x="2678" y="473"/>
                      <a:pt x="2521" y="95"/>
                    </a:cubicBezTo>
                    <a:lnTo>
                      <a:pt x="1985" y="95"/>
                    </a:lnTo>
                    <a:cubicBezTo>
                      <a:pt x="1418" y="95"/>
                      <a:pt x="882" y="64"/>
                      <a:pt x="4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Google Shape;165;p17">
                <a:extLst>
                  <a:ext uri="{FF2B5EF4-FFF2-40B4-BE49-F238E27FC236}">
                    <a16:creationId xmlns:a16="http://schemas.microsoft.com/office/drawing/2014/main" id="{FCF7370C-E894-1F4E-A337-7A0521A1DA38}"/>
                  </a:ext>
                </a:extLst>
              </p:cNvPr>
              <p:cNvSpPr/>
              <p:nvPr/>
            </p:nvSpPr>
            <p:spPr>
              <a:xfrm>
                <a:off x="-33558825" y="4030650"/>
                <a:ext cx="118950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821" extrusionOk="0">
                    <a:moveTo>
                      <a:pt x="2395" y="0"/>
                    </a:moveTo>
                    <a:cubicBezTo>
                      <a:pt x="1922" y="0"/>
                      <a:pt x="1418" y="32"/>
                      <a:pt x="1008" y="95"/>
                    </a:cubicBezTo>
                    <a:cubicBezTo>
                      <a:pt x="977" y="599"/>
                      <a:pt x="599" y="977"/>
                      <a:pt x="63" y="1040"/>
                    </a:cubicBezTo>
                    <a:cubicBezTo>
                      <a:pt x="32" y="1450"/>
                      <a:pt x="0" y="1922"/>
                      <a:pt x="0" y="2395"/>
                    </a:cubicBezTo>
                    <a:cubicBezTo>
                      <a:pt x="0" y="2867"/>
                      <a:pt x="32" y="3340"/>
                      <a:pt x="63" y="3781"/>
                    </a:cubicBezTo>
                    <a:cubicBezTo>
                      <a:pt x="599" y="3812"/>
                      <a:pt x="977" y="4222"/>
                      <a:pt x="1008" y="4726"/>
                    </a:cubicBezTo>
                    <a:cubicBezTo>
                      <a:pt x="1449" y="4758"/>
                      <a:pt x="1922" y="4821"/>
                      <a:pt x="2395" y="4821"/>
                    </a:cubicBezTo>
                    <a:lnTo>
                      <a:pt x="2804" y="4821"/>
                    </a:lnTo>
                    <a:cubicBezTo>
                      <a:pt x="2804" y="4695"/>
                      <a:pt x="2741" y="4569"/>
                      <a:pt x="2741" y="4506"/>
                    </a:cubicBezTo>
                    <a:cubicBezTo>
                      <a:pt x="2741" y="3151"/>
                      <a:pt x="3592" y="2017"/>
                      <a:pt x="4757" y="1576"/>
                    </a:cubicBezTo>
                    <a:cubicBezTo>
                      <a:pt x="4757" y="1387"/>
                      <a:pt x="4726" y="1229"/>
                      <a:pt x="4726" y="1040"/>
                    </a:cubicBezTo>
                    <a:cubicBezTo>
                      <a:pt x="4222" y="977"/>
                      <a:pt x="3812" y="599"/>
                      <a:pt x="3781" y="95"/>
                    </a:cubicBezTo>
                    <a:cubicBezTo>
                      <a:pt x="3340" y="32"/>
                      <a:pt x="2867" y="0"/>
                      <a:pt x="2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Google Shape;166;p17">
                <a:extLst>
                  <a:ext uri="{FF2B5EF4-FFF2-40B4-BE49-F238E27FC236}">
                    <a16:creationId xmlns:a16="http://schemas.microsoft.com/office/drawing/2014/main" id="{F5D88E69-88F3-BA96-3E11-802CDA1A6F50}"/>
                  </a:ext>
                </a:extLst>
              </p:cNvPr>
              <p:cNvSpPr/>
              <p:nvPr/>
            </p:nvSpPr>
            <p:spPr>
              <a:xfrm>
                <a:off x="-33639950" y="4129900"/>
                <a:ext cx="10082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7" y="1953"/>
                      <a:pt x="2111" y="3466"/>
                      <a:pt x="4033" y="4033"/>
                    </a:cubicBezTo>
                    <a:cubicBezTo>
                      <a:pt x="3592" y="3466"/>
                      <a:pt x="3245" y="2741"/>
                      <a:pt x="2962" y="1827"/>
                    </a:cubicBezTo>
                    <a:cubicBezTo>
                      <a:pt x="2584" y="1733"/>
                      <a:pt x="2300" y="1481"/>
                      <a:pt x="2206" y="1071"/>
                    </a:cubicBezTo>
                    <a:cubicBezTo>
                      <a:pt x="1323" y="851"/>
                      <a:pt x="567" y="44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Google Shape;167;p17">
                <a:extLst>
                  <a:ext uri="{FF2B5EF4-FFF2-40B4-BE49-F238E27FC236}">
                    <a16:creationId xmlns:a16="http://schemas.microsoft.com/office/drawing/2014/main" id="{C7FB80A8-C67D-CA56-C386-B393187C0E6B}"/>
                  </a:ext>
                </a:extLst>
              </p:cNvPr>
              <p:cNvSpPr/>
              <p:nvPr/>
            </p:nvSpPr>
            <p:spPr>
              <a:xfrm>
                <a:off x="-33459600" y="3951875"/>
                <a:ext cx="100850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40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2" y="537"/>
                      <a:pt x="788" y="1293"/>
                      <a:pt x="1072" y="2206"/>
                    </a:cubicBezTo>
                    <a:cubicBezTo>
                      <a:pt x="1419" y="2238"/>
                      <a:pt x="1734" y="2553"/>
                      <a:pt x="1828" y="2962"/>
                    </a:cubicBezTo>
                    <a:cubicBezTo>
                      <a:pt x="2710" y="3183"/>
                      <a:pt x="3466" y="3592"/>
                      <a:pt x="4033" y="4002"/>
                    </a:cubicBezTo>
                    <a:cubicBezTo>
                      <a:pt x="3466" y="2080"/>
                      <a:pt x="1923" y="53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Google Shape;168;p17">
                <a:extLst>
                  <a:ext uri="{FF2B5EF4-FFF2-40B4-BE49-F238E27FC236}">
                    <a16:creationId xmlns:a16="http://schemas.microsoft.com/office/drawing/2014/main" id="{77785DAD-1CDD-F0D2-1BA1-D3C9AA120CC7}"/>
                  </a:ext>
                </a:extLst>
              </p:cNvPr>
              <p:cNvSpPr/>
              <p:nvPr/>
            </p:nvSpPr>
            <p:spPr>
              <a:xfrm>
                <a:off x="-33639950" y="3951100"/>
                <a:ext cx="1008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02" extrusionOk="0">
                    <a:moveTo>
                      <a:pt x="4033" y="0"/>
                    </a:moveTo>
                    <a:lnTo>
                      <a:pt x="4033" y="0"/>
                    </a:lnTo>
                    <a:cubicBezTo>
                      <a:pt x="2111" y="536"/>
                      <a:pt x="567" y="2080"/>
                      <a:pt x="0" y="4002"/>
                    </a:cubicBezTo>
                    <a:cubicBezTo>
                      <a:pt x="567" y="3592"/>
                      <a:pt x="1323" y="3214"/>
                      <a:pt x="2206" y="2962"/>
                    </a:cubicBezTo>
                    <a:cubicBezTo>
                      <a:pt x="2300" y="2552"/>
                      <a:pt x="2615" y="2269"/>
                      <a:pt x="2962" y="2206"/>
                    </a:cubicBezTo>
                    <a:cubicBezTo>
                      <a:pt x="3214" y="1292"/>
                      <a:pt x="3592" y="505"/>
                      <a:pt x="40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Google Shape;169;p17">
                <a:extLst>
                  <a:ext uri="{FF2B5EF4-FFF2-40B4-BE49-F238E27FC236}">
                    <a16:creationId xmlns:a16="http://schemas.microsoft.com/office/drawing/2014/main" id="{2D0F38E0-70B5-9477-A9C4-E1131FD9B406}"/>
                  </a:ext>
                </a:extLst>
              </p:cNvPr>
              <p:cNvSpPr/>
              <p:nvPr/>
            </p:nvSpPr>
            <p:spPr>
              <a:xfrm>
                <a:off x="-33472975" y="4082625"/>
                <a:ext cx="119725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6208" extrusionOk="0">
                    <a:moveTo>
                      <a:pt x="2395" y="1355"/>
                    </a:moveTo>
                    <a:cubicBezTo>
                      <a:pt x="2930" y="1355"/>
                      <a:pt x="3403" y="1828"/>
                      <a:pt x="3403" y="2364"/>
                    </a:cubicBezTo>
                    <a:cubicBezTo>
                      <a:pt x="3403" y="2962"/>
                      <a:pt x="2930" y="3403"/>
                      <a:pt x="2395" y="3403"/>
                    </a:cubicBezTo>
                    <a:cubicBezTo>
                      <a:pt x="1827" y="3403"/>
                      <a:pt x="1355" y="2931"/>
                      <a:pt x="1355" y="2364"/>
                    </a:cubicBezTo>
                    <a:cubicBezTo>
                      <a:pt x="1355" y="1828"/>
                      <a:pt x="1827" y="1355"/>
                      <a:pt x="2395" y="1355"/>
                    </a:cubicBezTo>
                    <a:close/>
                    <a:moveTo>
                      <a:pt x="2395" y="1"/>
                    </a:moveTo>
                    <a:cubicBezTo>
                      <a:pt x="1040" y="1"/>
                      <a:pt x="0" y="1072"/>
                      <a:pt x="0" y="2427"/>
                    </a:cubicBezTo>
                    <a:cubicBezTo>
                      <a:pt x="0" y="2994"/>
                      <a:pt x="221" y="3592"/>
                      <a:pt x="630" y="4002"/>
                    </a:cubicBezTo>
                    <a:lnTo>
                      <a:pt x="2111" y="6050"/>
                    </a:lnTo>
                    <a:cubicBezTo>
                      <a:pt x="2206" y="6113"/>
                      <a:pt x="2269" y="6207"/>
                      <a:pt x="2395" y="6207"/>
                    </a:cubicBezTo>
                    <a:cubicBezTo>
                      <a:pt x="2521" y="6207"/>
                      <a:pt x="2584" y="6144"/>
                      <a:pt x="2678" y="6050"/>
                    </a:cubicBezTo>
                    <a:lnTo>
                      <a:pt x="4442" y="3592"/>
                    </a:lnTo>
                    <a:cubicBezTo>
                      <a:pt x="4663" y="3246"/>
                      <a:pt x="4757" y="2805"/>
                      <a:pt x="4757" y="2364"/>
                    </a:cubicBezTo>
                    <a:cubicBezTo>
                      <a:pt x="4789" y="1072"/>
                      <a:pt x="3686" y="1"/>
                      <a:pt x="2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Google Shape;170;p17">
                <a:extLst>
                  <a:ext uri="{FF2B5EF4-FFF2-40B4-BE49-F238E27FC236}">
                    <a16:creationId xmlns:a16="http://schemas.microsoft.com/office/drawing/2014/main" id="{E1D8C46B-618F-0796-7CDE-65E709799233}"/>
                  </a:ext>
                </a:extLst>
              </p:cNvPr>
              <p:cNvSpPr/>
              <p:nvPr/>
            </p:nvSpPr>
            <p:spPr>
              <a:xfrm>
                <a:off x="-33421775" y="41338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79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9" name="Google Shape;173;p17">
            <a:extLst>
              <a:ext uri="{FF2B5EF4-FFF2-40B4-BE49-F238E27FC236}">
                <a16:creationId xmlns:a16="http://schemas.microsoft.com/office/drawing/2014/main" id="{69422E00-DDA8-C5DD-1879-9B28E3D03381}"/>
              </a:ext>
            </a:extLst>
          </p:cNvPr>
          <p:cNvGrpSpPr/>
          <p:nvPr/>
        </p:nvGrpSpPr>
        <p:grpSpPr>
          <a:xfrm>
            <a:off x="6791654" y="3389932"/>
            <a:ext cx="3814000" cy="1622354"/>
            <a:chOff x="2927588" y="2376785"/>
            <a:chExt cx="2860500" cy="1216765"/>
          </a:xfrm>
        </p:grpSpPr>
        <p:sp>
          <p:nvSpPr>
            <p:cNvPr id="20" name="Google Shape;174;p17">
              <a:extLst>
                <a:ext uri="{FF2B5EF4-FFF2-40B4-BE49-F238E27FC236}">
                  <a16:creationId xmlns:a16="http://schemas.microsoft.com/office/drawing/2014/main" id="{B17E9639-F49F-2723-DCF9-4B69BE21B6EC}"/>
                </a:ext>
              </a:extLst>
            </p:cNvPr>
            <p:cNvSpPr/>
            <p:nvPr/>
          </p:nvSpPr>
          <p:spPr>
            <a:xfrm>
              <a:off x="2927588" y="2382650"/>
              <a:ext cx="2860500" cy="1210900"/>
            </a:xfrm>
            <a:custGeom>
              <a:avLst/>
              <a:gdLst/>
              <a:ahLst/>
              <a:cxnLst/>
              <a:rect l="l" t="t" r="r" b="b"/>
              <a:pathLst>
                <a:path w="114420" h="48436" extrusionOk="0">
                  <a:moveTo>
                    <a:pt x="103597" y="1"/>
                  </a:moveTo>
                  <a:lnTo>
                    <a:pt x="10823" y="29695"/>
                  </a:lnTo>
                  <a:lnTo>
                    <a:pt x="1" y="48435"/>
                  </a:lnTo>
                  <a:lnTo>
                    <a:pt x="114420" y="18753"/>
                  </a:lnTo>
                  <a:lnTo>
                    <a:pt x="103597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pt-BR" noProof="0" dirty="0"/>
            </a:p>
          </p:txBody>
        </p:sp>
        <p:sp>
          <p:nvSpPr>
            <p:cNvPr id="21" name="Google Shape;175;p17">
              <a:extLst>
                <a:ext uri="{FF2B5EF4-FFF2-40B4-BE49-F238E27FC236}">
                  <a16:creationId xmlns:a16="http://schemas.microsoft.com/office/drawing/2014/main" id="{ED635915-576A-35B1-8221-1C2E82A11C17}"/>
                </a:ext>
              </a:extLst>
            </p:cNvPr>
            <p:cNvSpPr/>
            <p:nvPr/>
          </p:nvSpPr>
          <p:spPr>
            <a:xfrm>
              <a:off x="3355913" y="2376785"/>
              <a:ext cx="2432175" cy="468850"/>
            </a:xfrm>
            <a:custGeom>
              <a:avLst/>
              <a:gdLst/>
              <a:ahLst/>
              <a:cxnLst/>
              <a:rect l="l" t="t" r="r" b="b"/>
              <a:pathLst>
                <a:path w="97287" h="18754" extrusionOk="0">
                  <a:moveTo>
                    <a:pt x="10823" y="1"/>
                  </a:moveTo>
                  <a:lnTo>
                    <a:pt x="1" y="18753"/>
                  </a:lnTo>
                  <a:lnTo>
                    <a:pt x="97287" y="18753"/>
                  </a:lnTo>
                  <a:lnTo>
                    <a:pt x="86464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2667" noProof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Indicadores</a:t>
              </a:r>
            </a:p>
          </p:txBody>
        </p:sp>
        <p:grpSp>
          <p:nvGrpSpPr>
            <p:cNvPr id="22" name="Google Shape;176;p17">
              <a:extLst>
                <a:ext uri="{FF2B5EF4-FFF2-40B4-BE49-F238E27FC236}">
                  <a16:creationId xmlns:a16="http://schemas.microsoft.com/office/drawing/2014/main" id="{8DABB606-CEC7-1FB7-F12E-2A58BB0A0209}"/>
                </a:ext>
              </a:extLst>
            </p:cNvPr>
            <p:cNvGrpSpPr/>
            <p:nvPr/>
          </p:nvGrpSpPr>
          <p:grpSpPr>
            <a:xfrm>
              <a:off x="3552864" y="2423085"/>
              <a:ext cx="353645" cy="353645"/>
              <a:chOff x="-34852789" y="3547077"/>
              <a:chExt cx="291450" cy="291450"/>
            </a:xfrm>
          </p:grpSpPr>
          <p:sp>
            <p:nvSpPr>
              <p:cNvPr id="23" name="Google Shape;177;p17">
                <a:extLst>
                  <a:ext uri="{FF2B5EF4-FFF2-40B4-BE49-F238E27FC236}">
                    <a16:creationId xmlns:a16="http://schemas.microsoft.com/office/drawing/2014/main" id="{BDAF42BA-A402-93E4-781E-164DAB6A0118}"/>
                  </a:ext>
                </a:extLst>
              </p:cNvPr>
              <p:cNvSpPr/>
              <p:nvPr/>
            </p:nvSpPr>
            <p:spPr>
              <a:xfrm>
                <a:off x="-34782660" y="3615601"/>
                <a:ext cx="15202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113" extrusionOk="0">
                    <a:moveTo>
                      <a:pt x="3025" y="1387"/>
                    </a:moveTo>
                    <a:cubicBezTo>
                      <a:pt x="3970" y="1387"/>
                      <a:pt x="4726" y="2143"/>
                      <a:pt x="4726" y="3088"/>
                    </a:cubicBezTo>
                    <a:cubicBezTo>
                      <a:pt x="4726" y="4033"/>
                      <a:pt x="3970" y="4789"/>
                      <a:pt x="3025" y="4789"/>
                    </a:cubicBezTo>
                    <a:cubicBezTo>
                      <a:pt x="2080" y="4789"/>
                      <a:pt x="1324" y="4033"/>
                      <a:pt x="1324" y="3088"/>
                    </a:cubicBezTo>
                    <a:cubicBezTo>
                      <a:pt x="1324" y="2143"/>
                      <a:pt x="2080" y="1387"/>
                      <a:pt x="3025" y="1387"/>
                    </a:cubicBezTo>
                    <a:close/>
                    <a:moveTo>
                      <a:pt x="2710" y="0"/>
                    </a:moveTo>
                    <a:lnTo>
                      <a:pt x="2710" y="442"/>
                    </a:lnTo>
                    <a:cubicBezTo>
                      <a:pt x="2710" y="599"/>
                      <a:pt x="2584" y="725"/>
                      <a:pt x="2426" y="757"/>
                    </a:cubicBezTo>
                    <a:cubicBezTo>
                      <a:pt x="2237" y="788"/>
                      <a:pt x="2017" y="914"/>
                      <a:pt x="1859" y="1009"/>
                    </a:cubicBezTo>
                    <a:cubicBezTo>
                      <a:pt x="1815" y="1031"/>
                      <a:pt x="1762" y="1041"/>
                      <a:pt x="1707" y="1041"/>
                    </a:cubicBezTo>
                    <a:cubicBezTo>
                      <a:pt x="1607" y="1041"/>
                      <a:pt x="1500" y="1007"/>
                      <a:pt x="1418" y="946"/>
                    </a:cubicBezTo>
                    <a:lnTo>
                      <a:pt x="1103" y="631"/>
                    </a:lnTo>
                    <a:lnTo>
                      <a:pt x="631" y="1103"/>
                    </a:lnTo>
                    <a:lnTo>
                      <a:pt x="946" y="1418"/>
                    </a:lnTo>
                    <a:cubicBezTo>
                      <a:pt x="1072" y="1544"/>
                      <a:pt x="1072" y="1702"/>
                      <a:pt x="977" y="1859"/>
                    </a:cubicBezTo>
                    <a:cubicBezTo>
                      <a:pt x="851" y="2048"/>
                      <a:pt x="788" y="2269"/>
                      <a:pt x="757" y="2458"/>
                    </a:cubicBezTo>
                    <a:cubicBezTo>
                      <a:pt x="694" y="2615"/>
                      <a:pt x="599" y="2710"/>
                      <a:pt x="442" y="2710"/>
                    </a:cubicBezTo>
                    <a:lnTo>
                      <a:pt x="1" y="2710"/>
                    </a:lnTo>
                    <a:lnTo>
                      <a:pt x="1" y="3403"/>
                    </a:lnTo>
                    <a:lnTo>
                      <a:pt x="442" y="3403"/>
                    </a:lnTo>
                    <a:cubicBezTo>
                      <a:pt x="599" y="3403"/>
                      <a:pt x="694" y="3498"/>
                      <a:pt x="757" y="3655"/>
                    </a:cubicBezTo>
                    <a:cubicBezTo>
                      <a:pt x="788" y="3876"/>
                      <a:pt x="914" y="4096"/>
                      <a:pt x="977" y="4254"/>
                    </a:cubicBezTo>
                    <a:cubicBezTo>
                      <a:pt x="1072" y="4380"/>
                      <a:pt x="1009" y="4569"/>
                      <a:pt x="946" y="4695"/>
                    </a:cubicBezTo>
                    <a:lnTo>
                      <a:pt x="631" y="5010"/>
                    </a:lnTo>
                    <a:lnTo>
                      <a:pt x="1103" y="5482"/>
                    </a:lnTo>
                    <a:lnTo>
                      <a:pt x="1418" y="5167"/>
                    </a:lnTo>
                    <a:cubicBezTo>
                      <a:pt x="1486" y="5100"/>
                      <a:pt x="1562" y="5068"/>
                      <a:pt x="1643" y="5068"/>
                    </a:cubicBezTo>
                    <a:cubicBezTo>
                      <a:pt x="1713" y="5068"/>
                      <a:pt x="1786" y="5092"/>
                      <a:pt x="1859" y="5136"/>
                    </a:cubicBezTo>
                    <a:cubicBezTo>
                      <a:pt x="2048" y="5230"/>
                      <a:pt x="2237" y="5325"/>
                      <a:pt x="2426" y="5356"/>
                    </a:cubicBezTo>
                    <a:cubicBezTo>
                      <a:pt x="2584" y="5419"/>
                      <a:pt x="2710" y="5514"/>
                      <a:pt x="2710" y="5671"/>
                    </a:cubicBezTo>
                    <a:lnTo>
                      <a:pt x="2710" y="6112"/>
                    </a:lnTo>
                    <a:lnTo>
                      <a:pt x="3372" y="6112"/>
                    </a:lnTo>
                    <a:lnTo>
                      <a:pt x="3372" y="5734"/>
                    </a:lnTo>
                    <a:cubicBezTo>
                      <a:pt x="3372" y="5577"/>
                      <a:pt x="3498" y="5451"/>
                      <a:pt x="3655" y="5419"/>
                    </a:cubicBezTo>
                    <a:cubicBezTo>
                      <a:pt x="3844" y="5356"/>
                      <a:pt x="4096" y="5262"/>
                      <a:pt x="4254" y="5167"/>
                    </a:cubicBezTo>
                    <a:cubicBezTo>
                      <a:pt x="4300" y="5133"/>
                      <a:pt x="4355" y="5119"/>
                      <a:pt x="4410" y="5119"/>
                    </a:cubicBezTo>
                    <a:cubicBezTo>
                      <a:pt x="4506" y="5119"/>
                      <a:pt x="4603" y="5159"/>
                      <a:pt x="4663" y="5199"/>
                    </a:cubicBezTo>
                    <a:lnTo>
                      <a:pt x="5010" y="5514"/>
                    </a:lnTo>
                    <a:lnTo>
                      <a:pt x="5451" y="5041"/>
                    </a:lnTo>
                    <a:lnTo>
                      <a:pt x="5136" y="4726"/>
                    </a:lnTo>
                    <a:cubicBezTo>
                      <a:pt x="5041" y="4632"/>
                      <a:pt x="5041" y="4474"/>
                      <a:pt x="5104" y="4285"/>
                    </a:cubicBezTo>
                    <a:cubicBezTo>
                      <a:pt x="5230" y="4096"/>
                      <a:pt x="5293" y="3907"/>
                      <a:pt x="5356" y="3718"/>
                    </a:cubicBezTo>
                    <a:cubicBezTo>
                      <a:pt x="5388" y="3561"/>
                      <a:pt x="5514" y="3434"/>
                      <a:pt x="5671" y="3434"/>
                    </a:cubicBezTo>
                    <a:lnTo>
                      <a:pt x="6081" y="3434"/>
                    </a:lnTo>
                    <a:lnTo>
                      <a:pt x="6081" y="2773"/>
                    </a:lnTo>
                    <a:lnTo>
                      <a:pt x="5671" y="2773"/>
                    </a:lnTo>
                    <a:cubicBezTo>
                      <a:pt x="5514" y="2710"/>
                      <a:pt x="5388" y="2615"/>
                      <a:pt x="5356" y="2458"/>
                    </a:cubicBezTo>
                    <a:cubicBezTo>
                      <a:pt x="5293" y="2269"/>
                      <a:pt x="5199" y="2017"/>
                      <a:pt x="5104" y="1859"/>
                    </a:cubicBezTo>
                    <a:cubicBezTo>
                      <a:pt x="5041" y="1733"/>
                      <a:pt x="5073" y="1544"/>
                      <a:pt x="5136" y="1418"/>
                    </a:cubicBezTo>
                    <a:lnTo>
                      <a:pt x="5451" y="1103"/>
                    </a:lnTo>
                    <a:lnTo>
                      <a:pt x="5010" y="631"/>
                    </a:lnTo>
                    <a:lnTo>
                      <a:pt x="4663" y="946"/>
                    </a:lnTo>
                    <a:cubicBezTo>
                      <a:pt x="4608" y="1019"/>
                      <a:pt x="4531" y="1050"/>
                      <a:pt x="4445" y="1050"/>
                    </a:cubicBezTo>
                    <a:cubicBezTo>
                      <a:pt x="4384" y="1050"/>
                      <a:pt x="4319" y="1035"/>
                      <a:pt x="4254" y="1009"/>
                    </a:cubicBezTo>
                    <a:cubicBezTo>
                      <a:pt x="4033" y="883"/>
                      <a:pt x="3844" y="788"/>
                      <a:pt x="3655" y="757"/>
                    </a:cubicBezTo>
                    <a:cubicBezTo>
                      <a:pt x="3498" y="725"/>
                      <a:pt x="3372" y="599"/>
                      <a:pt x="3372" y="442"/>
                    </a:cubicBezTo>
                    <a:lnTo>
                      <a:pt x="33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/>
              </a:p>
            </p:txBody>
          </p:sp>
          <p:sp>
            <p:nvSpPr>
              <p:cNvPr id="24" name="Google Shape;178;p17">
                <a:extLst>
                  <a:ext uri="{FF2B5EF4-FFF2-40B4-BE49-F238E27FC236}">
                    <a16:creationId xmlns:a16="http://schemas.microsoft.com/office/drawing/2014/main" id="{40FC50BC-49FA-1124-A696-4E496CAFFD4D}"/>
                  </a:ext>
                </a:extLst>
              </p:cNvPr>
              <p:cNvSpPr/>
              <p:nvPr/>
            </p:nvSpPr>
            <p:spPr>
              <a:xfrm>
                <a:off x="-34852789" y="3547077"/>
                <a:ext cx="291450" cy="291450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58" extrusionOk="0">
                    <a:moveTo>
                      <a:pt x="6522" y="2048"/>
                    </a:moveTo>
                    <a:cubicBezTo>
                      <a:pt x="6743" y="2048"/>
                      <a:pt x="6900" y="2206"/>
                      <a:pt x="6900" y="2395"/>
                    </a:cubicBezTo>
                    <a:lnTo>
                      <a:pt x="6900" y="2899"/>
                    </a:lnTo>
                    <a:cubicBezTo>
                      <a:pt x="6995" y="2962"/>
                      <a:pt x="7089" y="2994"/>
                      <a:pt x="7152" y="3025"/>
                    </a:cubicBezTo>
                    <a:lnTo>
                      <a:pt x="7530" y="2678"/>
                    </a:lnTo>
                    <a:cubicBezTo>
                      <a:pt x="7578" y="2615"/>
                      <a:pt x="7664" y="2584"/>
                      <a:pt x="7755" y="2584"/>
                    </a:cubicBezTo>
                    <a:cubicBezTo>
                      <a:pt x="7845" y="2584"/>
                      <a:pt x="7940" y="2615"/>
                      <a:pt x="8003" y="2678"/>
                    </a:cubicBezTo>
                    <a:lnTo>
                      <a:pt x="8979" y="3655"/>
                    </a:lnTo>
                    <a:cubicBezTo>
                      <a:pt x="9106" y="3781"/>
                      <a:pt x="9106" y="4002"/>
                      <a:pt x="8979" y="4128"/>
                    </a:cubicBezTo>
                    <a:lnTo>
                      <a:pt x="8633" y="4474"/>
                    </a:lnTo>
                    <a:cubicBezTo>
                      <a:pt x="8664" y="4569"/>
                      <a:pt x="8696" y="4695"/>
                      <a:pt x="8727" y="4758"/>
                    </a:cubicBezTo>
                    <a:lnTo>
                      <a:pt x="9263" y="4758"/>
                    </a:lnTo>
                    <a:cubicBezTo>
                      <a:pt x="9452" y="4758"/>
                      <a:pt x="9610" y="4915"/>
                      <a:pt x="9610" y="5104"/>
                    </a:cubicBezTo>
                    <a:lnTo>
                      <a:pt x="9610" y="6491"/>
                    </a:lnTo>
                    <a:cubicBezTo>
                      <a:pt x="9610" y="6680"/>
                      <a:pt x="9452" y="6837"/>
                      <a:pt x="9263" y="6837"/>
                    </a:cubicBezTo>
                    <a:lnTo>
                      <a:pt x="8727" y="6837"/>
                    </a:lnTo>
                    <a:cubicBezTo>
                      <a:pt x="8696" y="6963"/>
                      <a:pt x="8664" y="7026"/>
                      <a:pt x="8633" y="7121"/>
                    </a:cubicBezTo>
                    <a:lnTo>
                      <a:pt x="8979" y="7467"/>
                    </a:lnTo>
                    <a:cubicBezTo>
                      <a:pt x="9106" y="7593"/>
                      <a:pt x="9106" y="7814"/>
                      <a:pt x="8979" y="7940"/>
                    </a:cubicBezTo>
                    <a:lnTo>
                      <a:pt x="8003" y="8916"/>
                    </a:lnTo>
                    <a:cubicBezTo>
                      <a:pt x="7940" y="8979"/>
                      <a:pt x="7845" y="9011"/>
                      <a:pt x="7755" y="9011"/>
                    </a:cubicBezTo>
                    <a:cubicBezTo>
                      <a:pt x="7664" y="9011"/>
                      <a:pt x="7578" y="8979"/>
                      <a:pt x="7530" y="8916"/>
                    </a:cubicBezTo>
                    <a:lnTo>
                      <a:pt x="7152" y="8570"/>
                    </a:lnTo>
                    <a:cubicBezTo>
                      <a:pt x="7089" y="8601"/>
                      <a:pt x="6963" y="8664"/>
                      <a:pt x="6900" y="8696"/>
                    </a:cubicBezTo>
                    <a:lnTo>
                      <a:pt x="6900" y="9200"/>
                    </a:lnTo>
                    <a:cubicBezTo>
                      <a:pt x="6900" y="9389"/>
                      <a:pt x="6743" y="9547"/>
                      <a:pt x="6522" y="9547"/>
                    </a:cubicBezTo>
                    <a:lnTo>
                      <a:pt x="5167" y="9547"/>
                    </a:lnTo>
                    <a:cubicBezTo>
                      <a:pt x="4947" y="9547"/>
                      <a:pt x="4789" y="9389"/>
                      <a:pt x="4789" y="9200"/>
                    </a:cubicBezTo>
                    <a:lnTo>
                      <a:pt x="4789" y="8696"/>
                    </a:lnTo>
                    <a:cubicBezTo>
                      <a:pt x="4695" y="8664"/>
                      <a:pt x="4600" y="8601"/>
                      <a:pt x="4537" y="8570"/>
                    </a:cubicBezTo>
                    <a:lnTo>
                      <a:pt x="4159" y="8916"/>
                    </a:lnTo>
                    <a:cubicBezTo>
                      <a:pt x="4112" y="8979"/>
                      <a:pt x="4025" y="9011"/>
                      <a:pt x="3935" y="9011"/>
                    </a:cubicBezTo>
                    <a:cubicBezTo>
                      <a:pt x="3844" y="9011"/>
                      <a:pt x="3750" y="8979"/>
                      <a:pt x="3687" y="8916"/>
                    </a:cubicBezTo>
                    <a:lnTo>
                      <a:pt x="2710" y="7940"/>
                    </a:lnTo>
                    <a:cubicBezTo>
                      <a:pt x="2584" y="7814"/>
                      <a:pt x="2584" y="7593"/>
                      <a:pt x="2710" y="7467"/>
                    </a:cubicBezTo>
                    <a:lnTo>
                      <a:pt x="3057" y="7121"/>
                    </a:lnTo>
                    <a:cubicBezTo>
                      <a:pt x="3025" y="7026"/>
                      <a:pt x="2994" y="6932"/>
                      <a:pt x="2962" y="6837"/>
                    </a:cubicBezTo>
                    <a:lnTo>
                      <a:pt x="2426" y="6837"/>
                    </a:lnTo>
                    <a:cubicBezTo>
                      <a:pt x="2237" y="6837"/>
                      <a:pt x="2080" y="6680"/>
                      <a:pt x="2080" y="6491"/>
                    </a:cubicBezTo>
                    <a:lnTo>
                      <a:pt x="2080" y="5104"/>
                    </a:lnTo>
                    <a:cubicBezTo>
                      <a:pt x="2080" y="4915"/>
                      <a:pt x="2237" y="4758"/>
                      <a:pt x="2426" y="4758"/>
                    </a:cubicBezTo>
                    <a:lnTo>
                      <a:pt x="2962" y="4758"/>
                    </a:lnTo>
                    <a:cubicBezTo>
                      <a:pt x="2994" y="4632"/>
                      <a:pt x="3025" y="4569"/>
                      <a:pt x="3057" y="4474"/>
                    </a:cubicBezTo>
                    <a:lnTo>
                      <a:pt x="2710" y="4128"/>
                    </a:lnTo>
                    <a:cubicBezTo>
                      <a:pt x="2584" y="4002"/>
                      <a:pt x="2584" y="3781"/>
                      <a:pt x="2710" y="3655"/>
                    </a:cubicBezTo>
                    <a:lnTo>
                      <a:pt x="3687" y="2678"/>
                    </a:lnTo>
                    <a:cubicBezTo>
                      <a:pt x="3750" y="2615"/>
                      <a:pt x="3844" y="2584"/>
                      <a:pt x="3935" y="2584"/>
                    </a:cubicBezTo>
                    <a:cubicBezTo>
                      <a:pt x="4025" y="2584"/>
                      <a:pt x="4112" y="2615"/>
                      <a:pt x="4159" y="2678"/>
                    </a:cubicBezTo>
                    <a:lnTo>
                      <a:pt x="4537" y="3025"/>
                    </a:lnTo>
                    <a:cubicBezTo>
                      <a:pt x="4600" y="2994"/>
                      <a:pt x="4726" y="2962"/>
                      <a:pt x="4789" y="2899"/>
                    </a:cubicBezTo>
                    <a:lnTo>
                      <a:pt x="4789" y="2395"/>
                    </a:lnTo>
                    <a:cubicBezTo>
                      <a:pt x="4789" y="2206"/>
                      <a:pt x="4947" y="2048"/>
                      <a:pt x="5167" y="2048"/>
                    </a:cubicBezTo>
                    <a:close/>
                    <a:moveTo>
                      <a:pt x="5829" y="1"/>
                    </a:moveTo>
                    <a:cubicBezTo>
                      <a:pt x="2647" y="1"/>
                      <a:pt x="1" y="2647"/>
                      <a:pt x="1" y="5829"/>
                    </a:cubicBezTo>
                    <a:cubicBezTo>
                      <a:pt x="1" y="6837"/>
                      <a:pt x="284" y="7877"/>
                      <a:pt x="820" y="8790"/>
                    </a:cubicBezTo>
                    <a:lnTo>
                      <a:pt x="32" y="11185"/>
                    </a:lnTo>
                    <a:cubicBezTo>
                      <a:pt x="1" y="11311"/>
                      <a:pt x="32" y="11468"/>
                      <a:pt x="127" y="11531"/>
                    </a:cubicBezTo>
                    <a:cubicBezTo>
                      <a:pt x="174" y="11602"/>
                      <a:pt x="274" y="11638"/>
                      <a:pt x="375" y="11638"/>
                    </a:cubicBezTo>
                    <a:cubicBezTo>
                      <a:pt x="408" y="11638"/>
                      <a:pt x="442" y="11634"/>
                      <a:pt x="473" y="11626"/>
                    </a:cubicBezTo>
                    <a:lnTo>
                      <a:pt x="2868" y="10838"/>
                    </a:lnTo>
                    <a:cubicBezTo>
                      <a:pt x="3781" y="11374"/>
                      <a:pt x="4789" y="11657"/>
                      <a:pt x="5829" y="11657"/>
                    </a:cubicBezTo>
                    <a:cubicBezTo>
                      <a:pt x="9011" y="11657"/>
                      <a:pt x="11657" y="9011"/>
                      <a:pt x="11657" y="5829"/>
                    </a:cubicBezTo>
                    <a:cubicBezTo>
                      <a:pt x="11657" y="2584"/>
                      <a:pt x="9011" y="1"/>
                      <a:pt x="5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/>
              </a:p>
            </p:txBody>
          </p:sp>
          <p:sp>
            <p:nvSpPr>
              <p:cNvPr id="25" name="Google Shape;179;p17">
                <a:extLst>
                  <a:ext uri="{FF2B5EF4-FFF2-40B4-BE49-F238E27FC236}">
                    <a16:creationId xmlns:a16="http://schemas.microsoft.com/office/drawing/2014/main" id="{36277D25-A49C-5C35-1993-BD92B10D4F2A}"/>
                  </a:ext>
                </a:extLst>
              </p:cNvPr>
              <p:cNvSpPr/>
              <p:nvPr/>
            </p:nvSpPr>
            <p:spPr>
              <a:xfrm>
                <a:off x="-34733041" y="3671634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40" y="0"/>
                    </a:moveTo>
                    <a:cubicBezTo>
                      <a:pt x="473" y="0"/>
                      <a:pt x="0" y="473"/>
                      <a:pt x="0" y="1040"/>
                    </a:cubicBezTo>
                    <a:cubicBezTo>
                      <a:pt x="0" y="1576"/>
                      <a:pt x="473" y="2048"/>
                      <a:pt x="1040" y="2048"/>
                    </a:cubicBezTo>
                    <a:cubicBezTo>
                      <a:pt x="1576" y="2048"/>
                      <a:pt x="2048" y="1576"/>
                      <a:pt x="2048" y="1040"/>
                    </a:cubicBezTo>
                    <a:cubicBezTo>
                      <a:pt x="2048" y="441"/>
                      <a:pt x="1576" y="0"/>
                      <a:pt x="1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/>
              </a:p>
            </p:txBody>
          </p:sp>
        </p:grpSp>
      </p:grpSp>
      <p:grpSp>
        <p:nvGrpSpPr>
          <p:cNvPr id="26" name="Google Shape;182;p17">
            <a:extLst>
              <a:ext uri="{FF2B5EF4-FFF2-40B4-BE49-F238E27FC236}">
                <a16:creationId xmlns:a16="http://schemas.microsoft.com/office/drawing/2014/main" id="{7D6800A7-8F92-410A-83A9-D1E61EF6899F}"/>
              </a:ext>
            </a:extLst>
          </p:cNvPr>
          <p:cNvGrpSpPr/>
          <p:nvPr/>
        </p:nvGrpSpPr>
        <p:grpSpPr>
          <a:xfrm>
            <a:off x="6174121" y="4387535"/>
            <a:ext cx="5003033" cy="1693518"/>
            <a:chOff x="2464438" y="3124987"/>
            <a:chExt cx="3752275" cy="1270138"/>
          </a:xfrm>
        </p:grpSpPr>
        <p:sp>
          <p:nvSpPr>
            <p:cNvPr id="27" name="Google Shape;183;p17">
              <a:extLst>
                <a:ext uri="{FF2B5EF4-FFF2-40B4-BE49-F238E27FC236}">
                  <a16:creationId xmlns:a16="http://schemas.microsoft.com/office/drawing/2014/main" id="{A5BDD377-C0CE-71C5-4945-134E3ED42A3E}"/>
                </a:ext>
              </a:extLst>
            </p:cNvPr>
            <p:cNvSpPr/>
            <p:nvPr/>
          </p:nvSpPr>
          <p:spPr>
            <a:xfrm>
              <a:off x="2464438" y="3125000"/>
              <a:ext cx="3752275" cy="1270125"/>
            </a:xfrm>
            <a:custGeom>
              <a:avLst/>
              <a:gdLst/>
              <a:ahLst/>
              <a:cxnLst/>
              <a:rect l="l" t="t" r="r" b="b"/>
              <a:pathLst>
                <a:path w="150091" h="50805" extrusionOk="0">
                  <a:moveTo>
                    <a:pt x="139268" y="1"/>
                  </a:moveTo>
                  <a:lnTo>
                    <a:pt x="12204" y="29683"/>
                  </a:lnTo>
                  <a:lnTo>
                    <a:pt x="0" y="50805"/>
                  </a:lnTo>
                  <a:lnTo>
                    <a:pt x="150091" y="18741"/>
                  </a:lnTo>
                  <a:lnTo>
                    <a:pt x="139268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pt-BR" noProof="0" dirty="0"/>
            </a:p>
          </p:txBody>
        </p:sp>
        <p:sp>
          <p:nvSpPr>
            <p:cNvPr id="28" name="Google Shape;184;p17">
              <a:extLst>
                <a:ext uri="{FF2B5EF4-FFF2-40B4-BE49-F238E27FC236}">
                  <a16:creationId xmlns:a16="http://schemas.microsoft.com/office/drawing/2014/main" id="{0C2C7E19-9455-2304-FF5C-D1F6BD89207F}"/>
                </a:ext>
              </a:extLst>
            </p:cNvPr>
            <p:cNvSpPr/>
            <p:nvPr/>
          </p:nvSpPr>
          <p:spPr>
            <a:xfrm>
              <a:off x="2927288" y="3124987"/>
              <a:ext cx="3289425" cy="468550"/>
            </a:xfrm>
            <a:custGeom>
              <a:avLst/>
              <a:gdLst/>
              <a:ahLst/>
              <a:cxnLst/>
              <a:rect l="l" t="t" r="r" b="b"/>
              <a:pathLst>
                <a:path w="131577" h="18742" extrusionOk="0">
                  <a:moveTo>
                    <a:pt x="10823" y="1"/>
                  </a:moveTo>
                  <a:lnTo>
                    <a:pt x="1" y="18741"/>
                  </a:lnTo>
                  <a:lnTo>
                    <a:pt x="131577" y="18741"/>
                  </a:lnTo>
                  <a:lnTo>
                    <a:pt x="120754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2667" noProof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Critérios</a:t>
              </a:r>
            </a:p>
          </p:txBody>
        </p:sp>
        <p:sp>
          <p:nvSpPr>
            <p:cNvPr id="29" name="Google Shape;185;p17">
              <a:extLst>
                <a:ext uri="{FF2B5EF4-FFF2-40B4-BE49-F238E27FC236}">
                  <a16:creationId xmlns:a16="http://schemas.microsoft.com/office/drawing/2014/main" id="{F1D4F72A-D068-4342-E7C6-457929026A91}"/>
                </a:ext>
              </a:extLst>
            </p:cNvPr>
            <p:cNvSpPr/>
            <p:nvPr/>
          </p:nvSpPr>
          <p:spPr>
            <a:xfrm>
              <a:off x="3232386" y="3181969"/>
              <a:ext cx="353645" cy="354586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7877" y="1386"/>
                  </a:moveTo>
                  <a:cubicBezTo>
                    <a:pt x="9232" y="1386"/>
                    <a:pt x="10303" y="2458"/>
                    <a:pt x="10303" y="3781"/>
                  </a:cubicBezTo>
                  <a:lnTo>
                    <a:pt x="10303" y="4883"/>
                  </a:lnTo>
                  <a:cubicBezTo>
                    <a:pt x="10240" y="4883"/>
                    <a:pt x="10209" y="4946"/>
                    <a:pt x="10177" y="4946"/>
                  </a:cubicBezTo>
                  <a:cubicBezTo>
                    <a:pt x="10019" y="4190"/>
                    <a:pt x="9704" y="3529"/>
                    <a:pt x="9200" y="2962"/>
                  </a:cubicBezTo>
                  <a:lnTo>
                    <a:pt x="7720" y="4442"/>
                  </a:lnTo>
                  <a:cubicBezTo>
                    <a:pt x="8192" y="5072"/>
                    <a:pt x="8318" y="5860"/>
                    <a:pt x="8098" y="6648"/>
                  </a:cubicBezTo>
                  <a:cubicBezTo>
                    <a:pt x="8003" y="6868"/>
                    <a:pt x="7877" y="7057"/>
                    <a:pt x="7720" y="7278"/>
                  </a:cubicBezTo>
                  <a:lnTo>
                    <a:pt x="9200" y="8727"/>
                  </a:lnTo>
                  <a:cubicBezTo>
                    <a:pt x="9673" y="8160"/>
                    <a:pt x="10019" y="7498"/>
                    <a:pt x="10177" y="6742"/>
                  </a:cubicBezTo>
                  <a:cubicBezTo>
                    <a:pt x="10209" y="6742"/>
                    <a:pt x="10240" y="6805"/>
                    <a:pt x="10303" y="6805"/>
                  </a:cubicBezTo>
                  <a:lnTo>
                    <a:pt x="10303" y="7908"/>
                  </a:lnTo>
                  <a:cubicBezTo>
                    <a:pt x="10303" y="9231"/>
                    <a:pt x="9232" y="10302"/>
                    <a:pt x="7877" y="10302"/>
                  </a:cubicBezTo>
                  <a:lnTo>
                    <a:pt x="6774" y="10302"/>
                  </a:lnTo>
                  <a:cubicBezTo>
                    <a:pt x="6774" y="10271"/>
                    <a:pt x="6743" y="10208"/>
                    <a:pt x="6743" y="10176"/>
                  </a:cubicBezTo>
                  <a:cubicBezTo>
                    <a:pt x="7499" y="10019"/>
                    <a:pt x="8161" y="9704"/>
                    <a:pt x="8728" y="9200"/>
                  </a:cubicBezTo>
                  <a:lnTo>
                    <a:pt x="7279" y="7750"/>
                  </a:lnTo>
                  <a:cubicBezTo>
                    <a:pt x="7058" y="7908"/>
                    <a:pt x="6869" y="8002"/>
                    <a:pt x="6648" y="8097"/>
                  </a:cubicBezTo>
                  <a:cubicBezTo>
                    <a:pt x="6365" y="8160"/>
                    <a:pt x="6081" y="8223"/>
                    <a:pt x="5861" y="8223"/>
                  </a:cubicBezTo>
                  <a:cubicBezTo>
                    <a:pt x="5325" y="8223"/>
                    <a:pt x="4821" y="8065"/>
                    <a:pt x="4443" y="7750"/>
                  </a:cubicBezTo>
                  <a:lnTo>
                    <a:pt x="2962" y="9200"/>
                  </a:lnTo>
                  <a:cubicBezTo>
                    <a:pt x="3529" y="9672"/>
                    <a:pt x="4191" y="10019"/>
                    <a:pt x="4947" y="10176"/>
                  </a:cubicBezTo>
                  <a:cubicBezTo>
                    <a:pt x="4947" y="10208"/>
                    <a:pt x="4916" y="10271"/>
                    <a:pt x="4916" y="10302"/>
                  </a:cubicBezTo>
                  <a:lnTo>
                    <a:pt x="3813" y="10302"/>
                  </a:lnTo>
                  <a:cubicBezTo>
                    <a:pt x="2458" y="10302"/>
                    <a:pt x="1387" y="9231"/>
                    <a:pt x="1387" y="7908"/>
                  </a:cubicBezTo>
                  <a:lnTo>
                    <a:pt x="1387" y="6805"/>
                  </a:lnTo>
                  <a:cubicBezTo>
                    <a:pt x="1450" y="6805"/>
                    <a:pt x="1482" y="6742"/>
                    <a:pt x="1513" y="6742"/>
                  </a:cubicBezTo>
                  <a:cubicBezTo>
                    <a:pt x="1671" y="7498"/>
                    <a:pt x="1986" y="8160"/>
                    <a:pt x="2490" y="8727"/>
                  </a:cubicBezTo>
                  <a:lnTo>
                    <a:pt x="3971" y="7278"/>
                  </a:lnTo>
                  <a:cubicBezTo>
                    <a:pt x="3498" y="6648"/>
                    <a:pt x="3372" y="5860"/>
                    <a:pt x="3592" y="5072"/>
                  </a:cubicBezTo>
                  <a:cubicBezTo>
                    <a:pt x="3687" y="4820"/>
                    <a:pt x="3813" y="4631"/>
                    <a:pt x="3971" y="4442"/>
                  </a:cubicBezTo>
                  <a:lnTo>
                    <a:pt x="2490" y="2962"/>
                  </a:lnTo>
                  <a:cubicBezTo>
                    <a:pt x="2017" y="3529"/>
                    <a:pt x="1671" y="4190"/>
                    <a:pt x="1513" y="4946"/>
                  </a:cubicBezTo>
                  <a:cubicBezTo>
                    <a:pt x="1482" y="4946"/>
                    <a:pt x="1450" y="4883"/>
                    <a:pt x="1387" y="4883"/>
                  </a:cubicBezTo>
                  <a:lnTo>
                    <a:pt x="1387" y="3781"/>
                  </a:lnTo>
                  <a:cubicBezTo>
                    <a:pt x="1387" y="2458"/>
                    <a:pt x="2458" y="1386"/>
                    <a:pt x="3813" y="1386"/>
                  </a:cubicBezTo>
                  <a:lnTo>
                    <a:pt x="4916" y="1386"/>
                  </a:lnTo>
                  <a:cubicBezTo>
                    <a:pt x="4916" y="1418"/>
                    <a:pt x="4947" y="1481"/>
                    <a:pt x="4947" y="1512"/>
                  </a:cubicBezTo>
                  <a:cubicBezTo>
                    <a:pt x="4191" y="1670"/>
                    <a:pt x="3529" y="1985"/>
                    <a:pt x="2962" y="2489"/>
                  </a:cubicBezTo>
                  <a:lnTo>
                    <a:pt x="4443" y="3938"/>
                  </a:lnTo>
                  <a:cubicBezTo>
                    <a:pt x="4632" y="3781"/>
                    <a:pt x="4821" y="3686"/>
                    <a:pt x="5073" y="3592"/>
                  </a:cubicBezTo>
                  <a:cubicBezTo>
                    <a:pt x="5339" y="3496"/>
                    <a:pt x="5605" y="3451"/>
                    <a:pt x="5865" y="3451"/>
                  </a:cubicBezTo>
                  <a:cubicBezTo>
                    <a:pt x="6375" y="3451"/>
                    <a:pt x="6861" y="3625"/>
                    <a:pt x="7279" y="3938"/>
                  </a:cubicBezTo>
                  <a:lnTo>
                    <a:pt x="8728" y="2489"/>
                  </a:lnTo>
                  <a:cubicBezTo>
                    <a:pt x="8161" y="2016"/>
                    <a:pt x="7499" y="1670"/>
                    <a:pt x="6743" y="1512"/>
                  </a:cubicBezTo>
                  <a:cubicBezTo>
                    <a:pt x="6743" y="1481"/>
                    <a:pt x="6774" y="1418"/>
                    <a:pt x="6774" y="1386"/>
                  </a:cubicBezTo>
                  <a:close/>
                  <a:moveTo>
                    <a:pt x="5829" y="0"/>
                  </a:moveTo>
                  <a:cubicBezTo>
                    <a:pt x="5420" y="0"/>
                    <a:pt x="5010" y="315"/>
                    <a:pt x="4884" y="725"/>
                  </a:cubicBezTo>
                  <a:lnTo>
                    <a:pt x="3782" y="725"/>
                  </a:lnTo>
                  <a:cubicBezTo>
                    <a:pt x="2112" y="725"/>
                    <a:pt x="726" y="2111"/>
                    <a:pt x="726" y="3781"/>
                  </a:cubicBezTo>
                  <a:lnTo>
                    <a:pt x="726" y="4883"/>
                  </a:lnTo>
                  <a:cubicBezTo>
                    <a:pt x="316" y="5041"/>
                    <a:pt x="1" y="5419"/>
                    <a:pt x="1" y="5829"/>
                  </a:cubicBezTo>
                  <a:cubicBezTo>
                    <a:pt x="1" y="6270"/>
                    <a:pt x="316" y="6679"/>
                    <a:pt x="726" y="6774"/>
                  </a:cubicBezTo>
                  <a:lnTo>
                    <a:pt x="726" y="7876"/>
                  </a:lnTo>
                  <a:cubicBezTo>
                    <a:pt x="726" y="9578"/>
                    <a:pt x="2112" y="10964"/>
                    <a:pt x="3782" y="10964"/>
                  </a:cubicBezTo>
                  <a:lnTo>
                    <a:pt x="4884" y="10964"/>
                  </a:lnTo>
                  <a:cubicBezTo>
                    <a:pt x="5042" y="11342"/>
                    <a:pt x="5420" y="11688"/>
                    <a:pt x="5829" y="11688"/>
                  </a:cubicBezTo>
                  <a:cubicBezTo>
                    <a:pt x="6270" y="11688"/>
                    <a:pt x="6680" y="11342"/>
                    <a:pt x="6774" y="10964"/>
                  </a:cubicBezTo>
                  <a:lnTo>
                    <a:pt x="7877" y="10964"/>
                  </a:lnTo>
                  <a:cubicBezTo>
                    <a:pt x="9578" y="10964"/>
                    <a:pt x="10965" y="9578"/>
                    <a:pt x="10965" y="7876"/>
                  </a:cubicBezTo>
                  <a:lnTo>
                    <a:pt x="10965" y="6774"/>
                  </a:lnTo>
                  <a:cubicBezTo>
                    <a:pt x="11343" y="6616"/>
                    <a:pt x="11658" y="6270"/>
                    <a:pt x="11658" y="5829"/>
                  </a:cubicBezTo>
                  <a:cubicBezTo>
                    <a:pt x="11658" y="5419"/>
                    <a:pt x="11343" y="5072"/>
                    <a:pt x="10965" y="4883"/>
                  </a:cubicBezTo>
                  <a:lnTo>
                    <a:pt x="10965" y="3781"/>
                  </a:lnTo>
                  <a:cubicBezTo>
                    <a:pt x="10965" y="2111"/>
                    <a:pt x="9578" y="725"/>
                    <a:pt x="7877" y="725"/>
                  </a:cubicBezTo>
                  <a:lnTo>
                    <a:pt x="6774" y="725"/>
                  </a:lnTo>
                  <a:cubicBezTo>
                    <a:pt x="6617" y="315"/>
                    <a:pt x="6270" y="0"/>
                    <a:pt x="5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pt-BR" noProof="0" dirty="0"/>
            </a:p>
          </p:txBody>
        </p:sp>
      </p:grpSp>
      <p:grpSp>
        <p:nvGrpSpPr>
          <p:cNvPr id="30" name="Google Shape;188;p17">
            <a:extLst>
              <a:ext uri="{FF2B5EF4-FFF2-40B4-BE49-F238E27FC236}">
                <a16:creationId xmlns:a16="http://schemas.microsoft.com/office/drawing/2014/main" id="{191F0604-7A8C-7FC3-BF45-D9C548844C70}"/>
              </a:ext>
            </a:extLst>
          </p:cNvPr>
          <p:cNvGrpSpPr/>
          <p:nvPr/>
        </p:nvGrpSpPr>
        <p:grpSpPr>
          <a:xfrm>
            <a:off x="6174121" y="5376987"/>
            <a:ext cx="5620167" cy="704067"/>
            <a:chOff x="2464438" y="3867075"/>
            <a:chExt cx="4215125" cy="528050"/>
          </a:xfrm>
        </p:grpSpPr>
        <p:sp>
          <p:nvSpPr>
            <p:cNvPr id="31" name="Google Shape;189;p17">
              <a:extLst>
                <a:ext uri="{FF2B5EF4-FFF2-40B4-BE49-F238E27FC236}">
                  <a16:creationId xmlns:a16="http://schemas.microsoft.com/office/drawing/2014/main" id="{BD7D7F93-A12E-2FD6-4CE1-6A3873B78855}"/>
                </a:ext>
              </a:extLst>
            </p:cNvPr>
            <p:cNvSpPr/>
            <p:nvPr/>
          </p:nvSpPr>
          <p:spPr>
            <a:xfrm>
              <a:off x="2464438" y="3867075"/>
              <a:ext cx="4215125" cy="528050"/>
            </a:xfrm>
            <a:custGeom>
              <a:avLst/>
              <a:gdLst/>
              <a:ahLst/>
              <a:cxnLst/>
              <a:rect l="l" t="t" r="r" b="b"/>
              <a:pathLst>
                <a:path w="168605" h="21122" extrusionOk="0">
                  <a:moveTo>
                    <a:pt x="12204" y="0"/>
                  </a:moveTo>
                  <a:lnTo>
                    <a:pt x="0" y="21122"/>
                  </a:lnTo>
                  <a:lnTo>
                    <a:pt x="168605" y="21122"/>
                  </a:lnTo>
                  <a:lnTo>
                    <a:pt x="156401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2667" noProof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Dimensões</a:t>
              </a:r>
            </a:p>
          </p:txBody>
        </p:sp>
        <p:grpSp>
          <p:nvGrpSpPr>
            <p:cNvPr id="32" name="Google Shape;190;p17">
              <a:extLst>
                <a:ext uri="{FF2B5EF4-FFF2-40B4-BE49-F238E27FC236}">
                  <a16:creationId xmlns:a16="http://schemas.microsoft.com/office/drawing/2014/main" id="{E0FDA193-E5E5-59CD-BDDF-A1FC37F1B04B}"/>
                </a:ext>
              </a:extLst>
            </p:cNvPr>
            <p:cNvGrpSpPr/>
            <p:nvPr/>
          </p:nvGrpSpPr>
          <p:grpSpPr>
            <a:xfrm>
              <a:off x="2769247" y="3952851"/>
              <a:ext cx="357468" cy="356497"/>
              <a:chOff x="-31455100" y="3909350"/>
              <a:chExt cx="294600" cy="293800"/>
            </a:xfrm>
          </p:grpSpPr>
          <p:sp>
            <p:nvSpPr>
              <p:cNvPr id="33" name="Google Shape;191;p17">
                <a:extLst>
                  <a:ext uri="{FF2B5EF4-FFF2-40B4-BE49-F238E27FC236}">
                    <a16:creationId xmlns:a16="http://schemas.microsoft.com/office/drawing/2014/main" id="{7FC5B969-8D49-8CAC-A8DC-D7A79DA106F0}"/>
                  </a:ext>
                </a:extLst>
              </p:cNvPr>
              <p:cNvSpPr/>
              <p:nvPr/>
            </p:nvSpPr>
            <p:spPr>
              <a:xfrm>
                <a:off x="-31455100" y="3909350"/>
                <a:ext cx="294600" cy="2938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52" extrusionOk="0">
                    <a:moveTo>
                      <a:pt x="5199" y="1"/>
                    </a:moveTo>
                    <a:cubicBezTo>
                      <a:pt x="5042" y="1"/>
                      <a:pt x="4916" y="127"/>
                      <a:pt x="4884" y="284"/>
                    </a:cubicBezTo>
                    <a:lnTo>
                      <a:pt x="4727" y="883"/>
                    </a:lnTo>
                    <a:cubicBezTo>
                      <a:pt x="4191" y="977"/>
                      <a:pt x="3655" y="1229"/>
                      <a:pt x="3151" y="1513"/>
                    </a:cubicBezTo>
                    <a:lnTo>
                      <a:pt x="2647" y="1229"/>
                    </a:lnTo>
                    <a:cubicBezTo>
                      <a:pt x="2599" y="1205"/>
                      <a:pt x="2542" y="1195"/>
                      <a:pt x="2482" y="1195"/>
                    </a:cubicBezTo>
                    <a:cubicBezTo>
                      <a:pt x="2386" y="1195"/>
                      <a:pt x="2284" y="1222"/>
                      <a:pt x="2206" y="1261"/>
                    </a:cubicBezTo>
                    <a:lnTo>
                      <a:pt x="1261" y="2206"/>
                    </a:lnTo>
                    <a:cubicBezTo>
                      <a:pt x="1135" y="2332"/>
                      <a:pt x="1135" y="2490"/>
                      <a:pt x="1230" y="2647"/>
                    </a:cubicBezTo>
                    <a:lnTo>
                      <a:pt x="1513" y="3151"/>
                    </a:lnTo>
                    <a:cubicBezTo>
                      <a:pt x="1198" y="3624"/>
                      <a:pt x="978" y="4191"/>
                      <a:pt x="883" y="4726"/>
                    </a:cubicBezTo>
                    <a:lnTo>
                      <a:pt x="284" y="4884"/>
                    </a:lnTo>
                    <a:cubicBezTo>
                      <a:pt x="127" y="4947"/>
                      <a:pt x="1" y="5041"/>
                      <a:pt x="1" y="5199"/>
                    </a:cubicBezTo>
                    <a:lnTo>
                      <a:pt x="1" y="6585"/>
                    </a:lnTo>
                    <a:cubicBezTo>
                      <a:pt x="1" y="6743"/>
                      <a:pt x="127" y="6869"/>
                      <a:pt x="284" y="6900"/>
                    </a:cubicBezTo>
                    <a:lnTo>
                      <a:pt x="883" y="7058"/>
                    </a:lnTo>
                    <a:cubicBezTo>
                      <a:pt x="946" y="7404"/>
                      <a:pt x="1072" y="7782"/>
                      <a:pt x="1230" y="8129"/>
                    </a:cubicBezTo>
                    <a:cubicBezTo>
                      <a:pt x="1504" y="7854"/>
                      <a:pt x="2843" y="6486"/>
                      <a:pt x="2841" y="6486"/>
                    </a:cubicBezTo>
                    <a:lnTo>
                      <a:pt x="2841" y="6486"/>
                    </a:lnTo>
                    <a:cubicBezTo>
                      <a:pt x="2841" y="6486"/>
                      <a:pt x="2839" y="6488"/>
                      <a:pt x="2836" y="6491"/>
                    </a:cubicBezTo>
                    <a:cubicBezTo>
                      <a:pt x="2836" y="6459"/>
                      <a:pt x="2805" y="6050"/>
                      <a:pt x="2805" y="5955"/>
                    </a:cubicBezTo>
                    <a:cubicBezTo>
                      <a:pt x="2773" y="4222"/>
                      <a:pt x="4191" y="2836"/>
                      <a:pt x="5861" y="2836"/>
                    </a:cubicBezTo>
                    <a:cubicBezTo>
                      <a:pt x="7562" y="2836"/>
                      <a:pt x="8948" y="4222"/>
                      <a:pt x="8948" y="5924"/>
                    </a:cubicBezTo>
                    <a:cubicBezTo>
                      <a:pt x="8948" y="7499"/>
                      <a:pt x="7751" y="8822"/>
                      <a:pt x="6113" y="8948"/>
                    </a:cubicBezTo>
                    <a:cubicBezTo>
                      <a:pt x="6066" y="8948"/>
                      <a:pt x="5963" y="8956"/>
                      <a:pt x="5821" y="8956"/>
                    </a:cubicBezTo>
                    <a:cubicBezTo>
                      <a:pt x="5680" y="8956"/>
                      <a:pt x="5499" y="8948"/>
                      <a:pt x="5294" y="8917"/>
                    </a:cubicBezTo>
                    <a:lnTo>
                      <a:pt x="3655" y="10523"/>
                    </a:lnTo>
                    <a:cubicBezTo>
                      <a:pt x="4034" y="10681"/>
                      <a:pt x="4349" y="10807"/>
                      <a:pt x="4727" y="10870"/>
                    </a:cubicBezTo>
                    <a:lnTo>
                      <a:pt x="4884" y="11468"/>
                    </a:lnTo>
                    <a:cubicBezTo>
                      <a:pt x="4916" y="11626"/>
                      <a:pt x="5042" y="11752"/>
                      <a:pt x="5199" y="11752"/>
                    </a:cubicBezTo>
                    <a:lnTo>
                      <a:pt x="6585" y="11752"/>
                    </a:lnTo>
                    <a:cubicBezTo>
                      <a:pt x="6743" y="11752"/>
                      <a:pt x="6869" y="11626"/>
                      <a:pt x="6901" y="11468"/>
                    </a:cubicBezTo>
                    <a:lnTo>
                      <a:pt x="7058" y="10870"/>
                    </a:lnTo>
                    <a:cubicBezTo>
                      <a:pt x="7594" y="10775"/>
                      <a:pt x="8129" y="10523"/>
                      <a:pt x="8633" y="10240"/>
                    </a:cubicBezTo>
                    <a:lnTo>
                      <a:pt x="9137" y="10523"/>
                    </a:lnTo>
                    <a:cubicBezTo>
                      <a:pt x="9185" y="10547"/>
                      <a:pt x="9243" y="10558"/>
                      <a:pt x="9302" y="10558"/>
                    </a:cubicBezTo>
                    <a:cubicBezTo>
                      <a:pt x="9399" y="10558"/>
                      <a:pt x="9501" y="10531"/>
                      <a:pt x="9578" y="10492"/>
                    </a:cubicBezTo>
                    <a:lnTo>
                      <a:pt x="10524" y="9547"/>
                    </a:lnTo>
                    <a:cubicBezTo>
                      <a:pt x="10650" y="9421"/>
                      <a:pt x="10650" y="9263"/>
                      <a:pt x="10555" y="9106"/>
                    </a:cubicBezTo>
                    <a:lnTo>
                      <a:pt x="10303" y="8601"/>
                    </a:lnTo>
                    <a:cubicBezTo>
                      <a:pt x="10618" y="8129"/>
                      <a:pt x="10807" y="7562"/>
                      <a:pt x="10933" y="7026"/>
                    </a:cubicBezTo>
                    <a:lnTo>
                      <a:pt x="11500" y="6869"/>
                    </a:lnTo>
                    <a:cubicBezTo>
                      <a:pt x="11658" y="6806"/>
                      <a:pt x="11784" y="6711"/>
                      <a:pt x="11784" y="6554"/>
                    </a:cubicBezTo>
                    <a:lnTo>
                      <a:pt x="11784" y="5167"/>
                    </a:lnTo>
                    <a:cubicBezTo>
                      <a:pt x="11752" y="5041"/>
                      <a:pt x="11658" y="4915"/>
                      <a:pt x="11500" y="4884"/>
                    </a:cubicBezTo>
                    <a:lnTo>
                      <a:pt x="10902" y="4726"/>
                    </a:lnTo>
                    <a:cubicBezTo>
                      <a:pt x="10807" y="4191"/>
                      <a:pt x="10555" y="3687"/>
                      <a:pt x="10272" y="3151"/>
                    </a:cubicBezTo>
                    <a:lnTo>
                      <a:pt x="10555" y="2647"/>
                    </a:lnTo>
                    <a:cubicBezTo>
                      <a:pt x="10650" y="2521"/>
                      <a:pt x="10587" y="2332"/>
                      <a:pt x="10524" y="2206"/>
                    </a:cubicBezTo>
                    <a:lnTo>
                      <a:pt x="9578" y="1261"/>
                    </a:lnTo>
                    <a:cubicBezTo>
                      <a:pt x="9509" y="1209"/>
                      <a:pt x="9430" y="1185"/>
                      <a:pt x="9347" y="1185"/>
                    </a:cubicBezTo>
                    <a:cubicBezTo>
                      <a:pt x="9279" y="1185"/>
                      <a:pt x="9208" y="1201"/>
                      <a:pt x="9137" y="1229"/>
                    </a:cubicBezTo>
                    <a:lnTo>
                      <a:pt x="8633" y="1513"/>
                    </a:lnTo>
                    <a:cubicBezTo>
                      <a:pt x="8161" y="1198"/>
                      <a:pt x="7594" y="977"/>
                      <a:pt x="7058" y="883"/>
                    </a:cubicBezTo>
                    <a:lnTo>
                      <a:pt x="6901" y="284"/>
                    </a:lnTo>
                    <a:cubicBezTo>
                      <a:pt x="6869" y="127"/>
                      <a:pt x="6743" y="1"/>
                      <a:pt x="6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/>
              </a:p>
            </p:txBody>
          </p:sp>
          <p:sp>
            <p:nvSpPr>
              <p:cNvPr id="34" name="Google Shape;192;p17">
                <a:extLst>
                  <a:ext uri="{FF2B5EF4-FFF2-40B4-BE49-F238E27FC236}">
                    <a16:creationId xmlns:a16="http://schemas.microsoft.com/office/drawing/2014/main" id="{9840FB5D-EEDD-3E0A-D5FA-263CA12D7779}"/>
                  </a:ext>
                </a:extLst>
              </p:cNvPr>
              <p:cNvSpPr/>
              <p:nvPr/>
            </p:nvSpPr>
            <p:spPr>
              <a:xfrm>
                <a:off x="-31455100" y="3997350"/>
                <a:ext cx="215050" cy="20502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8201" extrusionOk="0">
                    <a:moveTo>
                      <a:pt x="5939" y="0"/>
                    </a:moveTo>
                    <a:cubicBezTo>
                      <a:pt x="4729" y="0"/>
                      <a:pt x="3750" y="854"/>
                      <a:pt x="3561" y="1963"/>
                    </a:cubicBezTo>
                    <a:cubicBezTo>
                      <a:pt x="3466" y="2404"/>
                      <a:pt x="3498" y="2813"/>
                      <a:pt x="3624" y="3223"/>
                    </a:cubicBezTo>
                    <a:lnTo>
                      <a:pt x="410" y="6468"/>
                    </a:lnTo>
                    <a:cubicBezTo>
                      <a:pt x="1" y="6846"/>
                      <a:pt x="1" y="7507"/>
                      <a:pt x="410" y="7917"/>
                    </a:cubicBezTo>
                    <a:cubicBezTo>
                      <a:pt x="600" y="8106"/>
                      <a:pt x="852" y="8200"/>
                      <a:pt x="1111" y="8200"/>
                    </a:cubicBezTo>
                    <a:cubicBezTo>
                      <a:pt x="1371" y="8200"/>
                      <a:pt x="1639" y="8106"/>
                      <a:pt x="1860" y="7917"/>
                    </a:cubicBezTo>
                    <a:lnTo>
                      <a:pt x="5136" y="4640"/>
                    </a:lnTo>
                    <a:cubicBezTo>
                      <a:pt x="5388" y="4735"/>
                      <a:pt x="5664" y="4782"/>
                      <a:pt x="5947" y="4782"/>
                    </a:cubicBezTo>
                    <a:cubicBezTo>
                      <a:pt x="6231" y="4782"/>
                      <a:pt x="6522" y="4735"/>
                      <a:pt x="6806" y="4640"/>
                    </a:cubicBezTo>
                    <a:cubicBezTo>
                      <a:pt x="7846" y="4294"/>
                      <a:pt x="8602" y="3065"/>
                      <a:pt x="8224" y="1773"/>
                    </a:cubicBezTo>
                    <a:cubicBezTo>
                      <a:pt x="8192" y="1647"/>
                      <a:pt x="8129" y="1553"/>
                      <a:pt x="8003" y="1521"/>
                    </a:cubicBezTo>
                    <a:cubicBezTo>
                      <a:pt x="7972" y="1514"/>
                      <a:pt x="7942" y="1510"/>
                      <a:pt x="7914" y="1510"/>
                    </a:cubicBezTo>
                    <a:cubicBezTo>
                      <a:pt x="7830" y="1510"/>
                      <a:pt x="7759" y="1545"/>
                      <a:pt x="7688" y="1616"/>
                    </a:cubicBezTo>
                    <a:lnTo>
                      <a:pt x="6901" y="2404"/>
                    </a:lnTo>
                    <a:cubicBezTo>
                      <a:pt x="6759" y="2530"/>
                      <a:pt x="6578" y="2593"/>
                      <a:pt x="6400" y="2593"/>
                    </a:cubicBezTo>
                    <a:cubicBezTo>
                      <a:pt x="6223" y="2593"/>
                      <a:pt x="6050" y="2530"/>
                      <a:pt x="5924" y="2404"/>
                    </a:cubicBezTo>
                    <a:cubicBezTo>
                      <a:pt x="5640" y="2120"/>
                      <a:pt x="5640" y="1679"/>
                      <a:pt x="5924" y="1395"/>
                    </a:cubicBezTo>
                    <a:lnTo>
                      <a:pt x="6711" y="608"/>
                    </a:lnTo>
                    <a:cubicBezTo>
                      <a:pt x="6774" y="545"/>
                      <a:pt x="6806" y="419"/>
                      <a:pt x="6774" y="293"/>
                    </a:cubicBezTo>
                    <a:cubicBezTo>
                      <a:pt x="6743" y="198"/>
                      <a:pt x="6648" y="104"/>
                      <a:pt x="6554" y="72"/>
                    </a:cubicBezTo>
                    <a:cubicBezTo>
                      <a:pt x="6344" y="23"/>
                      <a:pt x="6139" y="0"/>
                      <a:pt x="59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469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C2C5C7-0841-6D9D-1F11-062820D5D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id="{D424455A-05EC-B78C-0151-1669AEF6791E}"/>
              </a:ext>
            </a:extLst>
          </p:cNvPr>
          <p:cNvCxnSpPr>
            <a:cxnSpLocks/>
          </p:cNvCxnSpPr>
          <p:nvPr/>
        </p:nvCxnSpPr>
        <p:spPr>
          <a:xfrm flipV="1">
            <a:off x="2672070" y="1308848"/>
            <a:ext cx="0" cy="397648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8305752A-7EA7-C32F-AD7E-6471830A0824}"/>
              </a:ext>
            </a:extLst>
          </p:cNvPr>
          <p:cNvCxnSpPr>
            <a:cxnSpLocks/>
          </p:cNvCxnSpPr>
          <p:nvPr/>
        </p:nvCxnSpPr>
        <p:spPr>
          <a:xfrm>
            <a:off x="2672070" y="5285335"/>
            <a:ext cx="510033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9684C29-2965-CBD9-63DB-6E606D4C6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07629"/>
              </p:ext>
            </p:extLst>
          </p:nvPr>
        </p:nvGraphicFramePr>
        <p:xfrm>
          <a:off x="2827952" y="1470215"/>
          <a:ext cx="4756185" cy="3617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237">
                  <a:extLst>
                    <a:ext uri="{9D8B030D-6E8A-4147-A177-3AD203B41FA5}">
                      <a16:colId xmlns:a16="http://schemas.microsoft.com/office/drawing/2014/main" val="473294333"/>
                    </a:ext>
                  </a:extLst>
                </a:gridCol>
                <a:gridCol w="951237">
                  <a:extLst>
                    <a:ext uri="{9D8B030D-6E8A-4147-A177-3AD203B41FA5}">
                      <a16:colId xmlns:a16="http://schemas.microsoft.com/office/drawing/2014/main" val="412439968"/>
                    </a:ext>
                  </a:extLst>
                </a:gridCol>
                <a:gridCol w="951237">
                  <a:extLst>
                    <a:ext uri="{9D8B030D-6E8A-4147-A177-3AD203B41FA5}">
                      <a16:colId xmlns:a16="http://schemas.microsoft.com/office/drawing/2014/main" val="3066563665"/>
                    </a:ext>
                  </a:extLst>
                </a:gridCol>
                <a:gridCol w="951237">
                  <a:extLst>
                    <a:ext uri="{9D8B030D-6E8A-4147-A177-3AD203B41FA5}">
                      <a16:colId xmlns:a16="http://schemas.microsoft.com/office/drawing/2014/main" val="4236493984"/>
                    </a:ext>
                  </a:extLst>
                </a:gridCol>
                <a:gridCol w="951237">
                  <a:extLst>
                    <a:ext uri="{9D8B030D-6E8A-4147-A177-3AD203B41FA5}">
                      <a16:colId xmlns:a16="http://schemas.microsoft.com/office/drawing/2014/main" val="2711172671"/>
                    </a:ext>
                  </a:extLst>
                </a:gridCol>
              </a:tblGrid>
              <a:tr h="72356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854"/>
                  </a:ext>
                </a:extLst>
              </a:tr>
              <a:tr h="72356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36362"/>
                  </a:ext>
                </a:extLst>
              </a:tr>
              <a:tr h="72356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65289"/>
                  </a:ext>
                </a:extLst>
              </a:tr>
              <a:tr h="72356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08599"/>
                  </a:ext>
                </a:extLst>
              </a:tr>
              <a:tr h="72356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59227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56268F6-8E0D-5B33-655E-B22D56928F9C}"/>
              </a:ext>
            </a:extLst>
          </p:cNvPr>
          <p:cNvSpPr txBox="1"/>
          <p:nvPr/>
        </p:nvSpPr>
        <p:spPr>
          <a:xfrm>
            <a:off x="944039" y="3310733"/>
            <a:ext cx="157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</a:rPr>
              <a:t>Histórico do Agente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EAA4E7-E23F-F16A-C263-132B13805221}"/>
              </a:ext>
            </a:extLst>
          </p:cNvPr>
          <p:cNvSpPr txBox="1"/>
          <p:nvPr/>
        </p:nvSpPr>
        <p:spPr>
          <a:xfrm>
            <a:off x="3734454" y="5358427"/>
            <a:ext cx="224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Não conformidade sob avaliação</a:t>
            </a:r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56D69BDD-341B-9113-624C-C1BB6A31A7A7}"/>
              </a:ext>
            </a:extLst>
          </p:cNvPr>
          <p:cNvSpPr/>
          <p:nvPr/>
        </p:nvSpPr>
        <p:spPr>
          <a:xfrm rot="14013156">
            <a:off x="4409734" y="2140888"/>
            <a:ext cx="259976" cy="2716306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F25F710A-5C78-5D68-5F3B-6310FB7FFA5E}"/>
              </a:ext>
            </a:extLst>
          </p:cNvPr>
          <p:cNvSpPr/>
          <p:nvPr/>
        </p:nvSpPr>
        <p:spPr>
          <a:xfrm rot="3213156">
            <a:off x="5551220" y="2275669"/>
            <a:ext cx="573737" cy="519953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E96EBBD6-D1D5-3047-BD96-44834492CC28}"/>
              </a:ext>
            </a:extLst>
          </p:cNvPr>
          <p:cNvSpPr/>
          <p:nvPr/>
        </p:nvSpPr>
        <p:spPr>
          <a:xfrm rot="3189087">
            <a:off x="5224870" y="2213869"/>
            <a:ext cx="259976" cy="271630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B9E653E9-A05D-325D-E3F1-622C7C3EE295}"/>
              </a:ext>
            </a:extLst>
          </p:cNvPr>
          <p:cNvSpPr/>
          <p:nvPr/>
        </p:nvSpPr>
        <p:spPr>
          <a:xfrm rot="13858729">
            <a:off x="3825270" y="4239517"/>
            <a:ext cx="573737" cy="5199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Free LinkedIn Profile Review - The CV Squad">
            <a:extLst>
              <a:ext uri="{FF2B5EF4-FFF2-40B4-BE49-F238E27FC236}">
                <a16:creationId xmlns:a16="http://schemas.microsoft.com/office/drawing/2014/main" id="{2A7542D2-BA02-B652-649B-76E857BF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178" y="1701690"/>
            <a:ext cx="2341497" cy="19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A80D6C39-A8D5-D291-90F9-6115A9C30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288" y="3834911"/>
            <a:ext cx="3499276" cy="2231402"/>
          </a:xfrm>
        </p:spPr>
        <p:txBody>
          <a:bodyPr>
            <a:norm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Feedback ativo</a:t>
            </a:r>
          </a:p>
          <a:p>
            <a:r>
              <a:rPr lang="pt-BR" sz="1600" dirty="0">
                <a:solidFill>
                  <a:schemeClr val="bg1"/>
                </a:solidFill>
              </a:rPr>
              <a:t>Foco em governança e gestão de riscos</a:t>
            </a:r>
          </a:p>
          <a:p>
            <a:r>
              <a:rPr lang="pt-BR" sz="1600" dirty="0">
                <a:solidFill>
                  <a:schemeClr val="bg1"/>
                </a:solidFill>
              </a:rPr>
              <a:t>Customização de modelos</a:t>
            </a:r>
          </a:p>
          <a:p>
            <a:r>
              <a:rPr lang="pt-BR" sz="1600" dirty="0">
                <a:solidFill>
                  <a:schemeClr val="bg1"/>
                </a:solidFill>
              </a:rPr>
              <a:t>Destaque para a comunicação</a:t>
            </a:r>
          </a:p>
        </p:txBody>
      </p:sp>
    </p:spTree>
    <p:extLst>
      <p:ext uri="{BB962C8B-B14F-4D97-AF65-F5344CB8AC3E}">
        <p14:creationId xmlns:p14="http://schemas.microsoft.com/office/powerpoint/2010/main" val="1506698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SMS 2025 (1).potx  -  Somente Leitura" id="{FAE64726-F708-489F-8ADD-24FA7C12DF41}" vid="{D6B10B44-E172-4B39-965D-588B77C5BF5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6a8f6f-fa61-44cc-9ac4-2f8ad61f563e">
      <Terms xmlns="http://schemas.microsoft.com/office/infopath/2007/PartnerControls"/>
    </lcf76f155ced4ddcb4097134ff3c332f>
    <TaxCatchAll xmlns="86044e31-4504-4971-a00e-8db97b3414ff" xsi:nil="true"/>
    <Chamar_x003f_ xmlns="0c6a8f6f-fa61-44cc-9ac4-2f8ad61f563e">true</Chamar_x003f_>
    <Avaliado_x003f_ xmlns="0c6a8f6f-fa61-44cc-9ac4-2f8ad61f563e">false</Avaliado_x003f_>
    <Observa_x00e7__x00e3_o xmlns="0c6a8f6f-fa61-44cc-9ac4-2f8ad61f56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46FF714C44364DA24FAA31A6BAA9AF" ma:contentTypeVersion="17" ma:contentTypeDescription="Crie um novo documento." ma:contentTypeScope="" ma:versionID="fe9803c7dce98a99bb229692c4e67d6e">
  <xsd:schema xmlns:xsd="http://www.w3.org/2001/XMLSchema" xmlns:xs="http://www.w3.org/2001/XMLSchema" xmlns:p="http://schemas.microsoft.com/office/2006/metadata/properties" xmlns:ns2="0c6a8f6f-fa61-44cc-9ac4-2f8ad61f563e" xmlns:ns3="86044e31-4504-4971-a00e-8db97b3414ff" targetNamespace="http://schemas.microsoft.com/office/2006/metadata/properties" ma:root="true" ma:fieldsID="199d76773be44c2650ec9222eb880b19" ns2:_="" ns3:_="">
    <xsd:import namespace="0c6a8f6f-fa61-44cc-9ac4-2f8ad61f563e"/>
    <xsd:import namespace="86044e31-4504-4971-a00e-8db97b341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Observa_x00e7__x00e3_o" minOccurs="0"/>
                <xsd:element ref="ns2:Avaliado_x003f_" minOccurs="0"/>
                <xsd:element ref="ns2:Chamar_x003f_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a8f6f-fa61-44cc-9ac4-2f8ad61f5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6affb6ac-fb53-4e05-9b81-1805607b1b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Observa_x00e7__x00e3_o" ma:index="21" nillable="true" ma:displayName="Observação" ma:format="Dropdown" ma:internalName="Observa_x00e7__x00e3_o">
      <xsd:simpleType>
        <xsd:restriction base="dms:Note">
          <xsd:maxLength value="255"/>
        </xsd:restriction>
      </xsd:simpleType>
    </xsd:element>
    <xsd:element name="Avaliado_x003f_" ma:index="22" nillable="true" ma:displayName="Avaliado?" ma:default="0" ma:format="Dropdown" ma:internalName="Avaliado_x003f_">
      <xsd:simpleType>
        <xsd:restriction base="dms:Boolean"/>
      </xsd:simpleType>
    </xsd:element>
    <xsd:element name="Chamar_x003f_" ma:index="23" nillable="true" ma:displayName="Chamar?" ma:default="1" ma:format="Dropdown" ma:internalName="Chamar_x003f_">
      <xsd:simpleType>
        <xsd:restriction base="dms:Boolea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44e31-4504-4971-a00e-8db97b3414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d4d78b-a6ea-4195-b930-865351b8226f}" ma:internalName="TaxCatchAll" ma:showField="CatchAllData" ma:web="86044e31-4504-4971-a00e-8db97b3414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07F9F9-1FAF-4B56-8C06-C461DB62C881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0c6a8f6f-fa61-44cc-9ac4-2f8ad61f563e"/>
    <ds:schemaRef ds:uri="http://schemas.microsoft.com/office/2006/metadata/properties"/>
    <ds:schemaRef ds:uri="86044e31-4504-4971-a00e-8db97b3414f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C3AC29-2E08-404A-BB8B-1B72BF8F3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442FB1-C4AB-4AC9-98E1-56DCBCC27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6a8f6f-fa61-44cc-9ac4-2f8ad61f563e"/>
    <ds:schemaRef ds:uri="86044e31-4504-4971-a00e-8db97b341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2025.10.21_SMS2025_Fabio_RegulacaoResponsiva_v0.1</Template>
  <TotalTime>1215</TotalTime>
  <Words>928</Words>
  <Application>Microsoft Office PowerPoint</Application>
  <PresentationFormat>Widescreen</PresentationFormat>
  <Paragraphs>112</Paragraphs>
  <Slides>13</Slides>
  <Notes>10</Notes>
  <HiddenSlides>2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Fira Sans Extra Condensed Medium</vt:lpstr>
      <vt:lpstr>Times</vt:lpstr>
      <vt:lpstr>Tema do Office</vt:lpstr>
      <vt:lpstr>Apresentação do PowerPoint</vt:lpstr>
      <vt:lpstr>Apresentação do PowerPoint</vt:lpstr>
      <vt:lpstr>Boas práticas regulatórias</vt:lpstr>
      <vt:lpstr>Apresentação do PowerPoint</vt:lpstr>
      <vt:lpstr>O que é a “Regulação Responsiva”?</vt:lpstr>
      <vt:lpstr>O que é a “Regulação Responsiva”?</vt:lpstr>
      <vt:lpstr>Resoluções nºs 761 e 762/2024</vt:lpstr>
      <vt:lpstr>Avaliação e decisão</vt:lpstr>
      <vt:lpstr>Apresentação do PowerPoint</vt:lpstr>
      <vt:lpstr>Projeto Regulação Responsiva</vt:lpstr>
      <vt:lpstr>Apresentação do PowerPoint</vt:lpstr>
      <vt:lpstr>Cooperação e fortalecimento</vt:lpstr>
      <vt:lpstr>Apresentação do PowerPoint</vt:lpstr>
    </vt:vector>
  </TitlesOfParts>
  <Company>ANAC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Paulo Cesar de Sales Junior</dc:creator>
  <cp:lastModifiedBy>Melina Zaban Carneiro</cp:lastModifiedBy>
  <cp:revision>3</cp:revision>
  <dcterms:created xsi:type="dcterms:W3CDTF">2025-10-14T11:03:00Z</dcterms:created>
  <dcterms:modified xsi:type="dcterms:W3CDTF">2025-10-20T23:15:29Z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0x010100EA46FF714C44364DA24FAA31A6BAA9AF</vt:lpwstr>
  </property>
  <property fmtid="{D5CDD505-2E9C-101B-9397-08002B2CF9AE}" pid="3" name="MediaServiceImageTags">
    <vt:lpwstr/>
  </property>
</Properties>
</file>