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j5duVvUGYc+zaEKzChlmUKTDnN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B0C4966-C616-4092-A7DB-E7CCD3ACE168}">
  <a:tblStyle styleId="{2B0C4966-C616-4092-A7DB-E7CCD3ACE16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Relationship Id="rId4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Relationship Id="rId4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Relationship Id="rId4" Type="http://schemas.openxmlformats.org/officeDocument/2006/relationships/image" Target="../media/image19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6.jp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6.jpg"/><Relationship Id="rId5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2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"/>
          <p:cNvSpPr txBox="1"/>
          <p:nvPr/>
        </p:nvSpPr>
        <p:spPr>
          <a:xfrm>
            <a:off x="3388938" y="155388"/>
            <a:ext cx="4935912" cy="11560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pt-BR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Innovation under evaluation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0"/>
          <p:cNvSpPr txBox="1"/>
          <p:nvPr/>
        </p:nvSpPr>
        <p:spPr>
          <a:xfrm>
            <a:off x="2998413" y="641163"/>
            <a:ext cx="5888412" cy="11560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pt-BR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RCR Tool©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i="1" lang="pt-BR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Santos Dumont Airport Deployment</a:t>
            </a:r>
            <a:endParaRPr/>
          </a:p>
        </p:txBody>
      </p:sp>
      <p:pic>
        <p:nvPicPr>
          <p:cNvPr id="172" name="Google Shape;17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93473" y="1797236"/>
            <a:ext cx="2044278" cy="4052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99087" y="1797236"/>
            <a:ext cx="2287063" cy="4052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72995" y="1797236"/>
            <a:ext cx="1929507" cy="405295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0"/>
          <p:cNvSpPr txBox="1"/>
          <p:nvPr/>
        </p:nvSpPr>
        <p:spPr>
          <a:xfrm>
            <a:off x="1893473" y="5963720"/>
            <a:ext cx="191161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Rain sensor installed along the runway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0"/>
          <p:cNvSpPr txBox="1"/>
          <p:nvPr/>
        </p:nvSpPr>
        <p:spPr>
          <a:xfrm>
            <a:off x="4986812" y="5963720"/>
            <a:ext cx="191161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RCR-Tool© rain sensor</a:t>
            </a:r>
            <a:endParaRPr/>
          </a:p>
        </p:txBody>
      </p:sp>
      <p:sp>
        <p:nvSpPr>
          <p:cNvPr id="177" name="Google Shape;177;p10"/>
          <p:cNvSpPr txBox="1"/>
          <p:nvPr/>
        </p:nvSpPr>
        <p:spPr>
          <a:xfrm>
            <a:off x="7990891" y="5963720"/>
            <a:ext cx="191161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Temperature sensor installed below the rain sensor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"/>
          <p:cNvSpPr txBox="1"/>
          <p:nvPr/>
        </p:nvSpPr>
        <p:spPr>
          <a:xfrm>
            <a:off x="3388938" y="155388"/>
            <a:ext cx="4935912" cy="11560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pt-BR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Innovation under evaluation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1"/>
          <p:cNvSpPr txBox="1"/>
          <p:nvPr/>
        </p:nvSpPr>
        <p:spPr>
          <a:xfrm>
            <a:off x="2998413" y="641163"/>
            <a:ext cx="5888412" cy="11560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pt-BR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RCR Tool©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i="1" lang="pt-BR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Santos Dumont Airport Deployment</a:t>
            </a:r>
            <a:endParaRPr/>
          </a:p>
        </p:txBody>
      </p:sp>
      <p:pic>
        <p:nvPicPr>
          <p:cNvPr id="184" name="Google Shape;18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8344" y="2444935"/>
            <a:ext cx="11594629" cy="2574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/>
          <p:nvPr/>
        </p:nvSpPr>
        <p:spPr>
          <a:xfrm>
            <a:off x="3388938" y="155388"/>
            <a:ext cx="4935912" cy="11560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pt-BR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Innovation under evaluation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2"/>
          <p:cNvSpPr txBox="1"/>
          <p:nvPr/>
        </p:nvSpPr>
        <p:spPr>
          <a:xfrm>
            <a:off x="2998413" y="641163"/>
            <a:ext cx="5888412" cy="11560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pt-BR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RCR Tool©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i="1" lang="pt-BR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Santos Dumont Airport Deployment</a:t>
            </a:r>
            <a:endParaRPr/>
          </a:p>
        </p:txBody>
      </p:sp>
      <p:pic>
        <p:nvPicPr>
          <p:cNvPr id="191" name="Google Shape;19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0606" y="1797236"/>
            <a:ext cx="10570788" cy="4757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"/>
          <p:cNvSpPr txBox="1"/>
          <p:nvPr/>
        </p:nvSpPr>
        <p:spPr>
          <a:xfrm>
            <a:off x="3388938" y="155388"/>
            <a:ext cx="4935912" cy="11560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pt-BR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Innovation under evaluation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3"/>
          <p:cNvSpPr txBox="1"/>
          <p:nvPr/>
        </p:nvSpPr>
        <p:spPr>
          <a:xfrm>
            <a:off x="2998413" y="641163"/>
            <a:ext cx="5888412" cy="11560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pt-BR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RCR Tool©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i="1" lang="pt-BR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Santos Dumont Airport Deployment</a:t>
            </a:r>
            <a:endParaRPr/>
          </a:p>
        </p:txBody>
      </p:sp>
      <p:pic>
        <p:nvPicPr>
          <p:cNvPr id="198" name="Google Shape;19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389" y="2131924"/>
            <a:ext cx="5385831" cy="3639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97010" y="2841522"/>
            <a:ext cx="597979" cy="229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82461" y="2150310"/>
            <a:ext cx="5395993" cy="1610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82461" y="3760887"/>
            <a:ext cx="5395993" cy="2491634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3"/>
          <p:cNvSpPr/>
          <p:nvPr/>
        </p:nvSpPr>
        <p:spPr>
          <a:xfrm>
            <a:off x="4636896" y="4070555"/>
            <a:ext cx="321833" cy="3112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3"/>
          <p:cNvSpPr txBox="1"/>
          <p:nvPr/>
        </p:nvSpPr>
        <p:spPr>
          <a:xfrm rot="-5400000">
            <a:off x="4534921" y="4092894"/>
            <a:ext cx="47640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/>
          </a:p>
        </p:txBody>
      </p:sp>
      <p:sp>
        <p:nvSpPr>
          <p:cNvPr id="204" name="Google Shape;204;p13"/>
          <p:cNvSpPr txBox="1"/>
          <p:nvPr/>
        </p:nvSpPr>
        <p:spPr>
          <a:xfrm rot="-5400000">
            <a:off x="4655448" y="4087682"/>
            <a:ext cx="47640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/>
          </a:p>
        </p:txBody>
      </p:sp>
      <p:sp>
        <p:nvSpPr>
          <p:cNvPr id="205" name="Google Shape;205;p13"/>
          <p:cNvSpPr/>
          <p:nvPr/>
        </p:nvSpPr>
        <p:spPr>
          <a:xfrm>
            <a:off x="874522" y="4070555"/>
            <a:ext cx="211090" cy="23474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6" name="Google Shape;206;p13"/>
          <p:cNvGrpSpPr/>
          <p:nvPr/>
        </p:nvGrpSpPr>
        <p:grpSpPr>
          <a:xfrm>
            <a:off x="812356" y="3986698"/>
            <a:ext cx="415499" cy="477686"/>
            <a:chOff x="3887492" y="6132980"/>
            <a:chExt cx="415499" cy="477686"/>
          </a:xfrm>
        </p:grpSpPr>
        <p:sp>
          <p:nvSpPr>
            <p:cNvPr id="207" name="Google Shape;207;p13"/>
            <p:cNvSpPr txBox="1"/>
            <p:nvPr/>
          </p:nvSpPr>
          <p:spPr>
            <a:xfrm rot="5400000">
              <a:off x="3787787" y="6232685"/>
              <a:ext cx="47640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</a:t>
              </a:r>
              <a:endParaRPr/>
            </a:p>
          </p:txBody>
        </p:sp>
        <p:sp>
          <p:nvSpPr>
            <p:cNvPr id="208" name="Google Shape;208;p13"/>
            <p:cNvSpPr txBox="1"/>
            <p:nvPr/>
          </p:nvSpPr>
          <p:spPr>
            <a:xfrm rot="5400000">
              <a:off x="3926287" y="6233962"/>
              <a:ext cx="47640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20</a:t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 txBox="1"/>
          <p:nvPr/>
        </p:nvSpPr>
        <p:spPr>
          <a:xfrm>
            <a:off x="3388938" y="155388"/>
            <a:ext cx="4935912" cy="11560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4"/>
          <p:cNvSpPr txBox="1"/>
          <p:nvPr/>
        </p:nvSpPr>
        <p:spPr>
          <a:xfrm>
            <a:off x="2904144" y="155388"/>
            <a:ext cx="6383712" cy="11560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i="1" lang="pt-BR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Santos Dumont Airport Deployment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pt-BR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Project Schedule</a:t>
            </a:r>
            <a:endParaRPr/>
          </a:p>
        </p:txBody>
      </p:sp>
      <p:graphicFrame>
        <p:nvGraphicFramePr>
          <p:cNvPr id="215" name="Google Shape;215;p14"/>
          <p:cNvGraphicFramePr/>
          <p:nvPr/>
        </p:nvGraphicFramePr>
        <p:xfrm>
          <a:off x="942975" y="186769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{2B0C4966-C616-4092-A7DB-E7CCD3ACE168}</a:tableStyleId>
              </a:tblPr>
              <a:tblGrid>
                <a:gridCol w="3970200"/>
                <a:gridCol w="277475"/>
                <a:gridCol w="277475"/>
                <a:gridCol w="277475"/>
                <a:gridCol w="277475"/>
                <a:gridCol w="277475"/>
                <a:gridCol w="277475"/>
                <a:gridCol w="277475"/>
                <a:gridCol w="277475"/>
                <a:gridCol w="277475"/>
                <a:gridCol w="277475"/>
                <a:gridCol w="277475"/>
                <a:gridCol w="277475"/>
                <a:gridCol w="277475"/>
                <a:gridCol w="277475"/>
                <a:gridCol w="277475"/>
                <a:gridCol w="277475"/>
                <a:gridCol w="277475"/>
                <a:gridCol w="277475"/>
                <a:gridCol w="277475"/>
                <a:gridCol w="277475"/>
                <a:gridCol w="277475"/>
                <a:gridCol w="277475"/>
                <a:gridCol w="277475"/>
                <a:gridCol w="277475"/>
              </a:tblGrid>
              <a:tr h="266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1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2024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gridSpan="1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2025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6A6A6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182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2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2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2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2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2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2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2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2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2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2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2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2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2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2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2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2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2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2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2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2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2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2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2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2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Preparation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Import of Equipments</a:t>
                      </a:r>
                      <a:endParaRPr/>
                    </a:p>
                  </a:txBody>
                  <a:tcPr marT="9525" marB="0" marR="9525" marL="2286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3D Modeling of Runway</a:t>
                      </a:r>
                      <a:endParaRPr/>
                    </a:p>
                  </a:txBody>
                  <a:tcPr marT="9525" marB="0" marR="9525" marL="2286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System Installation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Physical Installation (Oct, 14-15)</a:t>
                      </a:r>
                      <a:endParaRPr/>
                    </a:p>
                  </a:txBody>
                  <a:tcPr marT="9525" marB="0" marR="9525" marL="2286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Workshop (ANAC, DECEA, Airlines Guests) (Oct, 16)</a:t>
                      </a:r>
                      <a:endParaRPr/>
                    </a:p>
                  </a:txBody>
                  <a:tcPr marT="9525" marB="0" marR="9525" marL="2286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2286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Calibration, Familiarization and Integration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System Calibration</a:t>
                      </a:r>
                      <a:endParaRPr/>
                    </a:p>
                  </a:txBody>
                  <a:tcPr marT="9525" marB="0" marR="9525" marL="2286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SDU Team Familiarization</a:t>
                      </a:r>
                      <a:endParaRPr/>
                    </a:p>
                  </a:txBody>
                  <a:tcPr marT="9525" marB="0" marR="9525" marL="2286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DECEA AISWEB RCR API Integration</a:t>
                      </a:r>
                      <a:endParaRPr/>
                    </a:p>
                  </a:txBody>
                  <a:tcPr marT="9525" marB="0" marR="9525" marL="2286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2286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Tests and Evaluations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System demonstration period (6 months)</a:t>
                      </a:r>
                      <a:endParaRPr/>
                    </a:p>
                  </a:txBody>
                  <a:tcPr marT="9525" marB="0" marR="9525" marL="2286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Stakeholders feedbacks</a:t>
                      </a:r>
                      <a:endParaRPr/>
                    </a:p>
                  </a:txBody>
                  <a:tcPr marT="9525" marB="0" marR="9525" marL="2286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/>
          <p:nvPr>
            <p:ph type="ctrTitle"/>
          </p:nvPr>
        </p:nvSpPr>
        <p:spPr>
          <a:xfrm>
            <a:off x="6238875" y="2585244"/>
            <a:ext cx="4429124" cy="567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pt-BR" sz="3600">
                <a:solidFill>
                  <a:schemeClr val="lt1"/>
                </a:solidFill>
              </a:rPr>
              <a:t>RUNWAY SAFETY</a:t>
            </a:r>
            <a:endParaRPr sz="3600">
              <a:solidFill>
                <a:schemeClr val="lt1"/>
              </a:solidFill>
            </a:endParaRPr>
          </a:p>
        </p:txBody>
      </p:sp>
      <p:sp>
        <p:nvSpPr>
          <p:cNvPr id="89" name="Google Shape;89;p2"/>
          <p:cNvSpPr txBox="1"/>
          <p:nvPr>
            <p:ph idx="1" type="subTitle"/>
          </p:nvPr>
        </p:nvSpPr>
        <p:spPr>
          <a:xfrm>
            <a:off x="6238875" y="3171825"/>
            <a:ext cx="4676775" cy="438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i="1" lang="pt-BR" sz="1600">
                <a:solidFill>
                  <a:schemeClr val="lt1"/>
                </a:solidFill>
              </a:rPr>
              <a:t>Runway Condition Report Implementations at Santos Dumont Airport – based on ICAO’s GRF</a:t>
            </a:r>
            <a:endParaRPr i="1" sz="1600">
              <a:solidFill>
                <a:schemeClr val="lt1"/>
              </a:solidFill>
            </a:endParaRPr>
          </a:p>
        </p:txBody>
      </p:sp>
      <p:sp>
        <p:nvSpPr>
          <p:cNvPr id="90" name="Google Shape;90;p2"/>
          <p:cNvSpPr txBox="1"/>
          <p:nvPr/>
        </p:nvSpPr>
        <p:spPr>
          <a:xfrm>
            <a:off x="6238874" y="5145513"/>
            <a:ext cx="4429125" cy="438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PAULO EDUARDO CAVALCANTE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"/>
          <p:cNvSpPr txBox="1"/>
          <p:nvPr/>
        </p:nvSpPr>
        <p:spPr>
          <a:xfrm>
            <a:off x="6238873" y="5583663"/>
            <a:ext cx="4429125" cy="438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pt-BR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Superintendent of Operation Management - INFRAERO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6238872" y="5850363"/>
            <a:ext cx="3009903" cy="438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paulopec@infraero.gov.br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>
            <p:ph type="ctrTitle"/>
          </p:nvPr>
        </p:nvSpPr>
        <p:spPr>
          <a:xfrm>
            <a:off x="3411142" y="164354"/>
            <a:ext cx="5369716" cy="6547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pt-BR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RUNWAY SAFETY</a:t>
            </a:r>
            <a:endParaRPr b="1"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606878" y="1473265"/>
            <a:ext cx="4572000" cy="6547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libri"/>
              <a:buNone/>
            </a:pPr>
            <a:r>
              <a:rPr b="0" i="0" lang="pt-BR" sz="4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Contents</a:t>
            </a:r>
            <a:endParaRPr b="0" i="0" sz="48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"/>
          <p:cNvSpPr txBox="1"/>
          <p:nvPr/>
        </p:nvSpPr>
        <p:spPr>
          <a:xfrm>
            <a:off x="1237672" y="2128061"/>
            <a:ext cx="8700715" cy="2610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/>
            </a:pPr>
            <a:r>
              <a:rPr b="0" i="0" lang="pt-BR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GRF – RCR – Santos Dumont Airport – Current Situation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/>
            </a:pPr>
            <a:r>
              <a:rPr b="0" i="0" lang="pt-BR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RCR Tool – Proposed Innovation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/>
            </a:pPr>
            <a:r>
              <a:rPr b="0" i="0" lang="pt-BR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Benefit Analysis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/>
            </a:pPr>
            <a:r>
              <a:rPr b="0" i="0" lang="pt-BR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Project Schedule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/>
          <p:nvPr>
            <p:ph type="ctrTitle"/>
          </p:nvPr>
        </p:nvSpPr>
        <p:spPr>
          <a:xfrm>
            <a:off x="3411142" y="164354"/>
            <a:ext cx="5369716" cy="6547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pt-BR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RUNWAY SAFETY</a:t>
            </a:r>
            <a:endParaRPr b="1"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4"/>
          <p:cNvSpPr txBox="1"/>
          <p:nvPr/>
        </p:nvSpPr>
        <p:spPr>
          <a:xfrm>
            <a:off x="372667" y="1077584"/>
            <a:ext cx="6523433" cy="6547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0" i="0" lang="pt-BR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Runway Condition Report (RCR)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0" i="1" lang="pt-BR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SDU</a:t>
            </a:r>
            <a:r>
              <a:rPr b="0" i="0" lang="pt-BR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1" lang="pt-BR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Implementations - Based on ICAO’s GRF</a:t>
            </a:r>
            <a:endParaRPr b="0" i="1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arro de brinquedo&#10;&#10;Descrição gerada automaticamente com confiança baixa" id="106" name="Google Shape;10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81699" y="1904999"/>
            <a:ext cx="4772025" cy="3579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66345" y="1908321"/>
            <a:ext cx="3481880" cy="357569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"/>
          <p:cNvSpPr txBox="1"/>
          <p:nvPr/>
        </p:nvSpPr>
        <p:spPr>
          <a:xfrm>
            <a:off x="3734992" y="5769632"/>
            <a:ext cx="3665933" cy="6547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0" i="0" lang="pt-BR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Current Tools</a:t>
            </a:r>
            <a:endParaRPr b="0" i="1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/>
          <p:nvPr>
            <p:ph type="ctrTitle"/>
          </p:nvPr>
        </p:nvSpPr>
        <p:spPr>
          <a:xfrm>
            <a:off x="3411142" y="164354"/>
            <a:ext cx="5369716" cy="6547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pt-BR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RUNWAY SAFETY</a:t>
            </a:r>
            <a:endParaRPr b="1"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arro de brinquedo&#10;&#10;Descrição gerada automaticamente com confiança baixa" id="114" name="Google Shape;11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8700" y="2186269"/>
            <a:ext cx="4644103" cy="34830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terface gráfica do usuário&#10;&#10;Descrição gerada automaticamente" id="115" name="Google Shape;11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64830" y="1732380"/>
            <a:ext cx="6212482" cy="439085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5"/>
          <p:cNvSpPr txBox="1"/>
          <p:nvPr/>
        </p:nvSpPr>
        <p:spPr>
          <a:xfrm>
            <a:off x="3931863" y="6249727"/>
            <a:ext cx="3665933" cy="6547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0" i="0" lang="pt-BR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Current Tools</a:t>
            </a:r>
            <a:endParaRPr b="0" i="1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5"/>
          <p:cNvSpPr txBox="1"/>
          <p:nvPr/>
        </p:nvSpPr>
        <p:spPr>
          <a:xfrm>
            <a:off x="372667" y="1077584"/>
            <a:ext cx="6523433" cy="6547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0" i="0" lang="pt-BR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Runway Condition Report (RCR)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0" i="1" lang="pt-BR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SDU</a:t>
            </a:r>
            <a:r>
              <a:rPr b="0" i="0" lang="pt-BR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1" lang="pt-BR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Implementations - Based on ICAO’s GRF</a:t>
            </a:r>
            <a:endParaRPr b="0" i="1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6"/>
          <p:cNvPicPr preferRelativeResize="0"/>
          <p:nvPr/>
        </p:nvPicPr>
        <p:blipFill rotWithShape="1">
          <a:blip r:embed="rId4">
            <a:alphaModFix/>
          </a:blip>
          <a:srcRect b="0" l="0" r="0" t="30947"/>
          <a:stretch/>
        </p:blipFill>
        <p:spPr>
          <a:xfrm>
            <a:off x="0" y="1400175"/>
            <a:ext cx="12192000" cy="561316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6"/>
          <p:cNvSpPr txBox="1"/>
          <p:nvPr/>
        </p:nvSpPr>
        <p:spPr>
          <a:xfrm>
            <a:off x="3541338" y="336363"/>
            <a:ext cx="4935912" cy="11560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0" i="0" lang="pt-BR" sz="3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Innovation under evaluation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6"/>
          <p:cNvSpPr txBox="1"/>
          <p:nvPr/>
        </p:nvSpPr>
        <p:spPr>
          <a:xfrm>
            <a:off x="3541338" y="1733549"/>
            <a:ext cx="4935912" cy="11560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0" i="0" lang="pt-BR" sz="3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RCR Tool©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i="0" lang="pt-BR" sz="3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Santos Dumont Airport (SDU)</a:t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/>
          <p:nvPr/>
        </p:nvSpPr>
        <p:spPr>
          <a:xfrm>
            <a:off x="3388938" y="155388"/>
            <a:ext cx="4935912" cy="11560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0" i="0" lang="pt-BR" sz="3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Innovation under evaluation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 txBox="1"/>
          <p:nvPr/>
        </p:nvSpPr>
        <p:spPr>
          <a:xfrm>
            <a:off x="3388938" y="612588"/>
            <a:ext cx="4935912" cy="11560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0" i="0" lang="pt-BR" sz="3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RCR Tool©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6725" y="1362075"/>
            <a:ext cx="11258550" cy="421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7"/>
          <p:cNvSpPr txBox="1"/>
          <p:nvPr/>
        </p:nvSpPr>
        <p:spPr>
          <a:xfrm>
            <a:off x="3914775" y="4045137"/>
            <a:ext cx="4019550" cy="2616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pt-BR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3 rain gauges installed along runway</a:t>
            </a:r>
            <a:endParaRPr b="0" i="1" sz="11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 txBox="1"/>
          <p:nvPr/>
        </p:nvSpPr>
        <p:spPr>
          <a:xfrm>
            <a:off x="3388938" y="5362575"/>
            <a:ext cx="200025" cy="2095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1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>
            <a:off x="466726" y="5675127"/>
            <a:ext cx="268474" cy="26847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 txBox="1"/>
          <p:nvPr/>
        </p:nvSpPr>
        <p:spPr>
          <a:xfrm>
            <a:off x="450120" y="5624698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36" name="Google Shape;136;p7"/>
          <p:cNvSpPr txBox="1"/>
          <p:nvPr/>
        </p:nvSpPr>
        <p:spPr>
          <a:xfrm>
            <a:off x="735200" y="5664400"/>
            <a:ext cx="665701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Acoustic sensor - Continuous precipitation measurements, detects rain intensities as low as 0.05 mm/hr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>
            <a:off x="466726" y="5987679"/>
            <a:ext cx="268474" cy="26847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 txBox="1"/>
          <p:nvPr/>
        </p:nvSpPr>
        <p:spPr>
          <a:xfrm>
            <a:off x="450120" y="5937250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39" name="Google Shape;139;p7"/>
          <p:cNvSpPr txBox="1"/>
          <p:nvPr/>
        </p:nvSpPr>
        <p:spPr>
          <a:xfrm>
            <a:off x="735200" y="5976952"/>
            <a:ext cx="345427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Wireless communication encrypted using LoRaWan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466726" y="6313160"/>
            <a:ext cx="268474" cy="26847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/>
          <p:nvPr/>
        </p:nvSpPr>
        <p:spPr>
          <a:xfrm>
            <a:off x="450120" y="6262731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42" name="Google Shape;142;p7"/>
          <p:cNvSpPr txBox="1"/>
          <p:nvPr/>
        </p:nvSpPr>
        <p:spPr>
          <a:xfrm>
            <a:off x="735200" y="6302433"/>
            <a:ext cx="135742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Weatherproof box</a:t>
            </a:r>
            <a:endParaRPr/>
          </a:p>
        </p:txBody>
      </p:sp>
      <p:sp>
        <p:nvSpPr>
          <p:cNvPr id="143" name="Google Shape;143;p7"/>
          <p:cNvSpPr/>
          <p:nvPr/>
        </p:nvSpPr>
        <p:spPr>
          <a:xfrm>
            <a:off x="7665851" y="5651674"/>
            <a:ext cx="268474" cy="26847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7"/>
          <p:cNvSpPr txBox="1"/>
          <p:nvPr/>
        </p:nvSpPr>
        <p:spPr>
          <a:xfrm>
            <a:off x="7649245" y="5601245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45" name="Google Shape;145;p7"/>
          <p:cNvSpPr txBox="1"/>
          <p:nvPr/>
        </p:nvSpPr>
        <p:spPr>
          <a:xfrm>
            <a:off x="7934325" y="5640947"/>
            <a:ext cx="37012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Solar powered - more than 10 days of operation without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any sunlight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73494" y="5003762"/>
            <a:ext cx="1062037" cy="492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"/>
          <p:cNvSpPr txBox="1"/>
          <p:nvPr/>
        </p:nvSpPr>
        <p:spPr>
          <a:xfrm>
            <a:off x="3388938" y="155388"/>
            <a:ext cx="4935912" cy="11560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pt-BR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Innovation under evaluation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8"/>
          <p:cNvSpPr txBox="1"/>
          <p:nvPr/>
        </p:nvSpPr>
        <p:spPr>
          <a:xfrm>
            <a:off x="3388938" y="612588"/>
            <a:ext cx="4935912" cy="11560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pt-BR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RCR Tool©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8"/>
          <p:cNvSpPr txBox="1"/>
          <p:nvPr/>
        </p:nvSpPr>
        <p:spPr>
          <a:xfrm>
            <a:off x="873356" y="2155637"/>
            <a:ext cx="9651769" cy="3530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7500"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▪"/>
            </a:pP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wireless communication protocol used by the system is LoRaWan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3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▪"/>
            </a:pP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Radio signal in the frequency range of 915-928 MHz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3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▪"/>
            </a:pP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5G signals that cause interference with aircraft radio altimeters are located in the frequency range of 3.7 to 4 GHz, known as the 5G C band. The RCR-Tool© sensors do not operate in this frequency band.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 txBox="1"/>
          <p:nvPr/>
        </p:nvSpPr>
        <p:spPr>
          <a:xfrm>
            <a:off x="3388938" y="155388"/>
            <a:ext cx="4935912" cy="11560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pt-BR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Innovation under evaluation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9"/>
          <p:cNvSpPr txBox="1"/>
          <p:nvPr/>
        </p:nvSpPr>
        <p:spPr>
          <a:xfrm>
            <a:off x="3388938" y="612588"/>
            <a:ext cx="4935912" cy="11560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pt-BR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RCR Tool©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i="1" lang="pt-BR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Installed Airports</a:t>
            </a:r>
            <a:endParaRPr i="1"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9"/>
          <p:cNvSpPr txBox="1"/>
          <p:nvPr/>
        </p:nvSpPr>
        <p:spPr>
          <a:xfrm>
            <a:off x="2498930" y="2120974"/>
            <a:ext cx="7359446" cy="5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7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pt-B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Rotterdam International Airport - The Hague Airport</a:t>
            </a:r>
            <a:endParaRPr/>
          </a:p>
        </p:txBody>
      </p:sp>
      <p:pic>
        <p:nvPicPr>
          <p:cNvPr id="161" name="Google Shape;16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6926" y="1858297"/>
            <a:ext cx="839603" cy="465910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9"/>
          <p:cNvSpPr txBox="1"/>
          <p:nvPr/>
        </p:nvSpPr>
        <p:spPr>
          <a:xfrm>
            <a:off x="2498930" y="3039787"/>
            <a:ext cx="7359446" cy="5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7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pt-B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Bonaire International Airport, Flamingo</a:t>
            </a:r>
            <a:endParaRPr/>
          </a:p>
        </p:txBody>
      </p:sp>
      <p:sp>
        <p:nvSpPr>
          <p:cNvPr id="163" name="Google Shape;163;p9"/>
          <p:cNvSpPr txBox="1"/>
          <p:nvPr/>
        </p:nvSpPr>
        <p:spPr>
          <a:xfrm>
            <a:off x="2498930" y="3904600"/>
            <a:ext cx="7359446" cy="5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7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pt-B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FD Roosevelt Airport, Sint Eustatius</a:t>
            </a:r>
            <a:endParaRPr/>
          </a:p>
        </p:txBody>
      </p:sp>
      <p:sp>
        <p:nvSpPr>
          <p:cNvPr id="164" name="Google Shape;164;p9"/>
          <p:cNvSpPr txBox="1"/>
          <p:nvPr/>
        </p:nvSpPr>
        <p:spPr>
          <a:xfrm>
            <a:off x="2498930" y="4866625"/>
            <a:ext cx="7359446" cy="5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7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pt-B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Munich International Airport, Germany</a:t>
            </a:r>
            <a:endParaRPr/>
          </a:p>
        </p:txBody>
      </p:sp>
      <p:sp>
        <p:nvSpPr>
          <p:cNvPr id="165" name="Google Shape;165;p9"/>
          <p:cNvSpPr txBox="1"/>
          <p:nvPr/>
        </p:nvSpPr>
        <p:spPr>
          <a:xfrm>
            <a:off x="2498930" y="5678912"/>
            <a:ext cx="7359446" cy="5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7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pt-B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Istanbul International Airport, Turkey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2023-08-21T09:52:21Z</dcterms:created>
  <dc:creator>Alice Maria Silva Prina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0x01010066E9AB42C09A5142BF4DA83E120836C2</vt:lpwstr>
  </property>
</Properties>
</file>