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8" r:id="rId8"/>
    <p:sldId id="259" r:id="rId9"/>
    <p:sldId id="265" r:id="rId10"/>
    <p:sldId id="264" r:id="rId11"/>
    <p:sldId id="270" r:id="rId12"/>
    <p:sldId id="267" r:id="rId13"/>
    <p:sldId id="26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99EDC-88A1-7900-21D5-FEAF705E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92BB2C-A86D-97CE-F148-8C47EE73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44C79-2B01-662E-4698-867B4785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A1FD3-76B1-6E23-574F-CE1C4EF9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A4363-2755-A6F1-D60E-38437F1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2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1C2B6-5809-7189-E84C-753F8E7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A1453-5AF1-AEE2-3F5A-A5ED2DC96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40064-BE57-63C1-40C3-20942801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DE3ED-BE57-BB4B-8770-DC8305C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DDD90-A7A2-C1A4-D162-08266C7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9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E36DC-3C3C-3542-87D4-649E9D63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BD640C-A053-8391-933B-F6CDDBD5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BD30B-D85E-1E12-97B2-FAE2C10C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D726F-7383-BE3D-1909-D22B451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99D6E-C22B-F889-2452-9E9A1AB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2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13D7C-A1D6-FE66-A5CC-FE5D31D8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06CA66-0769-39A9-3E09-7A66D2A0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073CE-909E-0E11-3404-457FE0CA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A2772-64D3-3B24-DE54-8D99222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5E4C5-67B6-C233-21B7-26C2319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D9094-BDB6-CF5A-2226-71D15B4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A1B283-5531-B6AC-F5CD-D0D2B5F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505BF-3F0C-5F82-9260-532D68C5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26817-DD19-4E0B-D5F2-E302DDF6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AC5E5-B5E3-8AB0-2743-DDF3C5E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9568F-DD43-10CB-0D1F-19F6E451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BFC13-9C8D-7752-7221-39AA7031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31F6CF-676D-5AFE-9787-38CA22DB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8A38FA-9A45-C3F3-94FD-7CBF9603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8789C-AF1F-F292-3062-EDA28CB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3B978-FA02-5455-ACD7-7031C30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3E05E-3E93-4604-9AE3-8B8B0829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BE15B6-5489-4F23-5921-20588312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7E04ED-C7EA-A63B-3F69-65B9D74B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047996-3E95-BACF-70AB-7950BDA71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192E1-40C9-041E-D525-BDFB3D4A5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12DB91-98AF-B1B9-C82D-C487943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080268-584D-6AEC-2015-4C55851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6E21FD-7317-7298-63D0-AC7ECA3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26-A0A3-4696-60A7-24E21EB7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2752E2-2231-9DC5-8C4E-AFF1FB5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E89B50-7F13-C33D-9CC7-32FAAACC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78FF8-4616-6B21-B985-44A2A74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401606-05CC-723E-10D2-9A14617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FB9DCF-A4C9-AE05-C659-2AFF7FBA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1DD8FF-F95B-D591-2FA9-D040C9FB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E91-C5C6-94B8-2F23-E0B374ED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802D6-8D0B-2FDF-D1CC-946DFE9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802346-C364-3EFE-D0F0-F2F4F515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84FC4-BD99-9D73-2BC2-40835BE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50FBD9-3927-1125-E317-3F49AC4F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B4AC0-257F-3D79-643A-79137BBE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58FC5-7F06-3E24-45AC-1552B4B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4B995-44F3-E2DB-46A4-AD96C058B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161783-1651-9F2F-CE36-49F039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CF0E76-56C6-250A-F167-003E212E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E85C6-6C12-CD81-C836-8DA90C8B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D162B1-BA9E-F2DC-291B-DF38E7AD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4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803586-F5D6-6EBC-792C-461695C6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0B85B-ABDD-95DD-E156-211D12C2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AF3D0-229A-5DAA-E55D-57D37F1E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BCAB-7888-4B2B-B604-40E3233B1D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E8370-7424-94D0-61A2-E5C059FC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DBF55-0978-3F57-5E2E-E402428D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a.galvao@tamexecutiva.com.b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83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5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BDC222F-0C8E-937D-155E-FEF591609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5" y="2585244"/>
            <a:ext cx="4429124" cy="567531"/>
          </a:xfrm>
        </p:spPr>
        <p:txBody>
          <a:bodyPr anchor="t">
            <a:no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Safety Culture: more of the same?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B20B95-2327-5803-36DC-27BAC65F9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4" y="3813270"/>
            <a:ext cx="4429125" cy="438150"/>
          </a:xfrm>
        </p:spPr>
        <p:txBody>
          <a:bodyPr>
            <a:normAutofit fontScale="92500"/>
          </a:bodyPr>
          <a:lstStyle/>
          <a:p>
            <a:pPr algn="l"/>
            <a:r>
              <a:rPr lang="en-GB" i="1" dirty="0">
                <a:solidFill>
                  <a:schemeClr val="bg1"/>
                </a:solidFill>
              </a:rPr>
              <a:t>TAM </a:t>
            </a:r>
            <a:r>
              <a:rPr lang="en-GB" i="1" dirty="0" err="1">
                <a:solidFill>
                  <a:schemeClr val="bg1"/>
                </a:solidFill>
              </a:rPr>
              <a:t>Aviação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Executiva´s</a:t>
            </a:r>
            <a:r>
              <a:rPr lang="en-GB" i="1" dirty="0">
                <a:solidFill>
                  <a:schemeClr val="bg1"/>
                </a:solidFill>
              </a:rPr>
              <a:t> contribution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25">
            <a:extLst>
              <a:ext uri="{FF2B5EF4-FFF2-40B4-BE49-F238E27FC236}">
                <a16:creationId xmlns:a16="http://schemas.microsoft.com/office/drawing/2014/main" id="{D77F1676-90A1-3A6C-C92F-E8BCA4A60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910154"/>
            <a:ext cx="9144000" cy="23876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8" name="Subtítulo 27">
            <a:extLst>
              <a:ext uri="{FF2B5EF4-FFF2-40B4-BE49-F238E27FC236}">
                <a16:creationId xmlns:a16="http://schemas.microsoft.com/office/drawing/2014/main" id="{56370347-DBDE-03C6-5A70-68925D7B8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100" y="4389829"/>
            <a:ext cx="9144000" cy="165576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2CC16177-D7E3-9588-AF10-7F13F14A16DC}"/>
              </a:ext>
            </a:extLst>
          </p:cNvPr>
          <p:cNvSpPr txBox="1"/>
          <p:nvPr/>
        </p:nvSpPr>
        <p:spPr>
          <a:xfrm>
            <a:off x="351822" y="1025212"/>
            <a:ext cx="11840178" cy="542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43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Service Scope: TAM AVIAÇÃO EXECUTIVA</a:t>
            </a:r>
          </a:p>
        </p:txBody>
      </p:sp>
      <p:pic>
        <p:nvPicPr>
          <p:cNvPr id="30" name="Picture 2" descr="General Aviation Service S.L.">
            <a:extLst>
              <a:ext uri="{FF2B5EF4-FFF2-40B4-BE49-F238E27FC236}">
                <a16:creationId xmlns:a16="http://schemas.microsoft.com/office/drawing/2014/main" id="{E33C6923-4493-E6B1-271A-018037AD8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982" y="1709721"/>
            <a:ext cx="993117" cy="9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836C1C26-1FA8-4077-EFC9-5947F2489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11" y="2848811"/>
            <a:ext cx="934698" cy="9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F51CF4B3-19AC-BE4C-C05B-E807A4C1B09E}"/>
              </a:ext>
            </a:extLst>
          </p:cNvPr>
          <p:cNvSpPr/>
          <p:nvPr/>
        </p:nvSpPr>
        <p:spPr>
          <a:xfrm>
            <a:off x="635874" y="1769967"/>
            <a:ext cx="8901825" cy="91531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FEB126F2-3570-F3BE-C6C4-7ADC55E88162}"/>
              </a:ext>
            </a:extLst>
          </p:cNvPr>
          <p:cNvSpPr/>
          <p:nvPr/>
        </p:nvSpPr>
        <p:spPr>
          <a:xfrm>
            <a:off x="1693057" y="1769967"/>
            <a:ext cx="7844641" cy="915310"/>
          </a:xfrm>
          <a:custGeom>
            <a:avLst/>
            <a:gdLst>
              <a:gd name="connsiteX0" fmla="*/ 0 w 7844641"/>
              <a:gd name="connsiteY0" fmla="*/ 0 h 915310"/>
              <a:gd name="connsiteX1" fmla="*/ 7844641 w 7844641"/>
              <a:gd name="connsiteY1" fmla="*/ 0 h 915310"/>
              <a:gd name="connsiteX2" fmla="*/ 7844641 w 7844641"/>
              <a:gd name="connsiteY2" fmla="*/ 915310 h 915310"/>
              <a:gd name="connsiteX3" fmla="*/ 0 w 7844641"/>
              <a:gd name="connsiteY3" fmla="*/ 915310 h 915310"/>
              <a:gd name="connsiteX4" fmla="*/ 0 w 7844641"/>
              <a:gd name="connsiteY4" fmla="*/ 0 h 9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4641" h="915310">
                <a:moveTo>
                  <a:pt x="0" y="0"/>
                </a:moveTo>
                <a:lnTo>
                  <a:pt x="7844641" y="0"/>
                </a:lnTo>
                <a:lnTo>
                  <a:pt x="7844641" y="915310"/>
                </a:lnTo>
                <a:lnTo>
                  <a:pt x="0" y="915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870" tIns="96870" rIns="96870" bIns="96870" numCol="1" spcCol="1270" anchor="ctr" anchorCtr="0">
            <a:noAutofit/>
          </a:bodyPr>
          <a:lstStyle/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Airport Ground Handling and Services for Executive Aviation (FBO) </a:t>
            </a:r>
            <a:r>
              <a:rPr lang="en-US" sz="1800" kern="1200" dirty="0" err="1"/>
              <a:t>Congonhas</a:t>
            </a:r>
            <a:r>
              <a:rPr lang="en-US" sz="1800" kern="1200" dirty="0"/>
              <a:t> (CGH), Guarulhos(GRU), Belo Horizonte(PLU) e Manaus</a:t>
            </a:r>
            <a:r>
              <a:rPr lang="en-US" dirty="0"/>
              <a:t>(</a:t>
            </a:r>
            <a:r>
              <a:rPr lang="en-US" sz="1800" kern="1200" dirty="0"/>
              <a:t>MAO) – IS-BAH Stage 2.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536801B2-E4BE-6C3B-0294-83E197B3D1FA}"/>
              </a:ext>
            </a:extLst>
          </p:cNvPr>
          <p:cNvSpPr/>
          <p:nvPr/>
        </p:nvSpPr>
        <p:spPr>
          <a:xfrm>
            <a:off x="635874" y="2914106"/>
            <a:ext cx="8901825" cy="91531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39" name="Retângulo 38" descr="Piloto">
            <a:extLst>
              <a:ext uri="{FF2B5EF4-FFF2-40B4-BE49-F238E27FC236}">
                <a16:creationId xmlns:a16="http://schemas.microsoft.com/office/drawing/2014/main" id="{588CFE1F-68F1-7F6F-4DED-93C1F41CA670}"/>
              </a:ext>
            </a:extLst>
          </p:cNvPr>
          <p:cNvSpPr/>
          <p:nvPr/>
        </p:nvSpPr>
        <p:spPr>
          <a:xfrm>
            <a:off x="912755" y="3120051"/>
            <a:ext cx="503420" cy="50342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76B9D89A-4F55-2088-561D-913BF0E5A17F}"/>
              </a:ext>
            </a:extLst>
          </p:cNvPr>
          <p:cNvSpPr/>
          <p:nvPr/>
        </p:nvSpPr>
        <p:spPr>
          <a:xfrm>
            <a:off x="1693057" y="2914106"/>
            <a:ext cx="7844641" cy="915310"/>
          </a:xfrm>
          <a:custGeom>
            <a:avLst/>
            <a:gdLst>
              <a:gd name="connsiteX0" fmla="*/ 0 w 7844641"/>
              <a:gd name="connsiteY0" fmla="*/ 0 h 915310"/>
              <a:gd name="connsiteX1" fmla="*/ 7844641 w 7844641"/>
              <a:gd name="connsiteY1" fmla="*/ 0 h 915310"/>
              <a:gd name="connsiteX2" fmla="*/ 7844641 w 7844641"/>
              <a:gd name="connsiteY2" fmla="*/ 915310 h 915310"/>
              <a:gd name="connsiteX3" fmla="*/ 0 w 7844641"/>
              <a:gd name="connsiteY3" fmla="*/ 915310 h 915310"/>
              <a:gd name="connsiteX4" fmla="*/ 0 w 7844641"/>
              <a:gd name="connsiteY4" fmla="*/ 0 h 9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4641" h="915310">
                <a:moveTo>
                  <a:pt x="0" y="0"/>
                </a:moveTo>
                <a:lnTo>
                  <a:pt x="7844641" y="0"/>
                </a:lnTo>
                <a:lnTo>
                  <a:pt x="7844641" y="915310"/>
                </a:lnTo>
                <a:lnTo>
                  <a:pt x="0" y="915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870" tIns="96870" rIns="96870" bIns="96870" numCol="1" spcCol="1270" anchor="ctr" anchorCtr="0">
            <a:noAutofit/>
          </a:bodyPr>
          <a:lstStyle/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Comercial Flight Operations RBAC 135</a:t>
            </a:r>
            <a:r>
              <a:rPr lang="en-US" sz="1800" kern="1200" dirty="0"/>
              <a:t> –</a:t>
            </a:r>
            <a:r>
              <a:rPr lang="en-US" dirty="0"/>
              <a:t> Charter and Aircraft Management</a:t>
            </a:r>
            <a:r>
              <a:rPr lang="en-US" sz="1800" kern="1200" dirty="0"/>
              <a:t>  - 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IS-BAO Stage 2. 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17C9E6E4-F730-54C0-B508-C9F55C4B3BC1}"/>
              </a:ext>
            </a:extLst>
          </p:cNvPr>
          <p:cNvSpPr/>
          <p:nvPr/>
        </p:nvSpPr>
        <p:spPr>
          <a:xfrm>
            <a:off x="635874" y="4058244"/>
            <a:ext cx="8901825" cy="91531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230339DF-D939-A65E-060F-4A6416DDFA5E}"/>
              </a:ext>
            </a:extLst>
          </p:cNvPr>
          <p:cNvSpPr/>
          <p:nvPr/>
        </p:nvSpPr>
        <p:spPr>
          <a:xfrm>
            <a:off x="1693057" y="4058244"/>
            <a:ext cx="7844641" cy="915310"/>
          </a:xfrm>
          <a:custGeom>
            <a:avLst/>
            <a:gdLst>
              <a:gd name="connsiteX0" fmla="*/ 0 w 7844641"/>
              <a:gd name="connsiteY0" fmla="*/ 0 h 915310"/>
              <a:gd name="connsiteX1" fmla="*/ 7844641 w 7844641"/>
              <a:gd name="connsiteY1" fmla="*/ 0 h 915310"/>
              <a:gd name="connsiteX2" fmla="*/ 7844641 w 7844641"/>
              <a:gd name="connsiteY2" fmla="*/ 915310 h 915310"/>
              <a:gd name="connsiteX3" fmla="*/ 0 w 7844641"/>
              <a:gd name="connsiteY3" fmla="*/ 915310 h 915310"/>
              <a:gd name="connsiteX4" fmla="*/ 0 w 7844641"/>
              <a:gd name="connsiteY4" fmla="*/ 0 h 9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4641" h="915310">
                <a:moveTo>
                  <a:pt x="0" y="0"/>
                </a:moveTo>
                <a:lnTo>
                  <a:pt x="7844641" y="0"/>
                </a:lnTo>
                <a:lnTo>
                  <a:pt x="7844641" y="915310"/>
                </a:lnTo>
                <a:lnTo>
                  <a:pt x="0" y="915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870" tIns="96870" rIns="96870" bIns="96870" numCol="1" spcCol="1270" anchor="ctr" anchorCtr="0">
            <a:noAutofit/>
          </a:bodyPr>
          <a:lstStyle/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Approved Service Center </a:t>
            </a:r>
            <a:r>
              <a:rPr lang="en-US" sz="1800" kern="1200" dirty="0"/>
              <a:t>Cessna &amp; Beechcraft – </a:t>
            </a:r>
            <a:r>
              <a:rPr lang="en-US" sz="1800" b="1" kern="1200" dirty="0"/>
              <a:t>RBAC 145</a:t>
            </a:r>
            <a:r>
              <a:rPr lang="en-US" sz="1800" kern="1200" dirty="0"/>
              <a:t>, FAA, ANAC Argentina, DINAC (Paraguay), DGAC (Chile).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800994C-7274-8501-B93E-120A7C754FDE}"/>
              </a:ext>
            </a:extLst>
          </p:cNvPr>
          <p:cNvSpPr/>
          <p:nvPr/>
        </p:nvSpPr>
        <p:spPr>
          <a:xfrm>
            <a:off x="635874" y="5202383"/>
            <a:ext cx="8901825" cy="91531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45" name="Retângulo 44" descr="Avião">
            <a:extLst>
              <a:ext uri="{FF2B5EF4-FFF2-40B4-BE49-F238E27FC236}">
                <a16:creationId xmlns:a16="http://schemas.microsoft.com/office/drawing/2014/main" id="{EF1E0744-3036-634E-304A-0267B196E104}"/>
              </a:ext>
            </a:extLst>
          </p:cNvPr>
          <p:cNvSpPr/>
          <p:nvPr/>
        </p:nvSpPr>
        <p:spPr>
          <a:xfrm>
            <a:off x="912755" y="5408328"/>
            <a:ext cx="503420" cy="50342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5B18DD20-7DFF-39C7-0EEA-AB8CD495DBD1}"/>
              </a:ext>
            </a:extLst>
          </p:cNvPr>
          <p:cNvSpPr/>
          <p:nvPr/>
        </p:nvSpPr>
        <p:spPr>
          <a:xfrm>
            <a:off x="1693057" y="5202383"/>
            <a:ext cx="7844641" cy="915310"/>
          </a:xfrm>
          <a:custGeom>
            <a:avLst/>
            <a:gdLst>
              <a:gd name="connsiteX0" fmla="*/ 0 w 7844641"/>
              <a:gd name="connsiteY0" fmla="*/ 0 h 915310"/>
              <a:gd name="connsiteX1" fmla="*/ 7844641 w 7844641"/>
              <a:gd name="connsiteY1" fmla="*/ 0 h 915310"/>
              <a:gd name="connsiteX2" fmla="*/ 7844641 w 7844641"/>
              <a:gd name="connsiteY2" fmla="*/ 915310 h 915310"/>
              <a:gd name="connsiteX3" fmla="*/ 0 w 7844641"/>
              <a:gd name="connsiteY3" fmla="*/ 915310 h 915310"/>
              <a:gd name="connsiteX4" fmla="*/ 0 w 7844641"/>
              <a:gd name="connsiteY4" fmla="*/ 0 h 9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4641" h="915310">
                <a:moveTo>
                  <a:pt x="0" y="0"/>
                </a:moveTo>
                <a:lnTo>
                  <a:pt x="7844641" y="0"/>
                </a:lnTo>
                <a:lnTo>
                  <a:pt x="7844641" y="915310"/>
                </a:lnTo>
                <a:lnTo>
                  <a:pt x="0" y="9153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870" tIns="96870" rIns="96870" bIns="96870" numCol="1" spcCol="1270" anchor="ctr" anchorCtr="0">
            <a:noAutofit/>
          </a:bodyPr>
          <a:lstStyle/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Sales and Commercial Representation – Aircrafts and Training</a:t>
            </a:r>
            <a:r>
              <a:rPr lang="en-US" sz="1800" kern="1200" dirty="0"/>
              <a:t>: Cessna, Beechcraft, Bell Helicopters &amp; Flight Safety.</a:t>
            </a:r>
          </a:p>
        </p:txBody>
      </p:sp>
      <p:sp>
        <p:nvSpPr>
          <p:cNvPr id="47" name="Retângulo 46" descr="Avião">
            <a:extLst>
              <a:ext uri="{FF2B5EF4-FFF2-40B4-BE49-F238E27FC236}">
                <a16:creationId xmlns:a16="http://schemas.microsoft.com/office/drawing/2014/main" id="{B7204BA1-9B66-40A6-F8D3-12FBCD3CCBBC}"/>
              </a:ext>
            </a:extLst>
          </p:cNvPr>
          <p:cNvSpPr/>
          <p:nvPr/>
        </p:nvSpPr>
        <p:spPr>
          <a:xfrm>
            <a:off x="895673" y="1975912"/>
            <a:ext cx="503420" cy="50342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A024D3F1-2ABD-6CF3-18B8-45085DBDB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188" y="5798826"/>
            <a:ext cx="549834" cy="704362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A16777D2-721B-44C4-0B78-71CA99622F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010" y="4981665"/>
            <a:ext cx="1585992" cy="853326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D81D22CE-D88F-A0BF-178F-7F8F09A507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656" y="4321392"/>
            <a:ext cx="1064153" cy="482090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F2FFA0D8-EF44-4C96-940B-A6DB76F399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805" y="4246213"/>
            <a:ext cx="959517" cy="938194"/>
          </a:xfrm>
          <a:prstGeom prst="rect">
            <a:avLst/>
          </a:prstGeom>
        </p:spPr>
      </p:pic>
      <p:sp>
        <p:nvSpPr>
          <p:cNvPr id="52" name="Retângulo 51" descr="Avião">
            <a:extLst>
              <a:ext uri="{FF2B5EF4-FFF2-40B4-BE49-F238E27FC236}">
                <a16:creationId xmlns:a16="http://schemas.microsoft.com/office/drawing/2014/main" id="{D271B764-8F29-59B0-25BC-46EFFCB4394F}"/>
              </a:ext>
            </a:extLst>
          </p:cNvPr>
          <p:cNvSpPr/>
          <p:nvPr/>
        </p:nvSpPr>
        <p:spPr>
          <a:xfrm>
            <a:off x="912755" y="4264189"/>
            <a:ext cx="503420" cy="50342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84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7C8688-AE89-E8FD-AE57-3724C48A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972" y="3259048"/>
            <a:ext cx="908405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Hazard Monitoring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38AD89D7-05D6-996E-9C49-A725644D87DA}"/>
              </a:ext>
            </a:extLst>
          </p:cNvPr>
          <p:cNvSpPr txBox="1"/>
          <p:nvPr/>
        </p:nvSpPr>
        <p:spPr>
          <a:xfrm>
            <a:off x="795467" y="2423815"/>
            <a:ext cx="10006416" cy="595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3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Voluntary Report Incentive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5CD8BD3-E844-73D8-65A5-135B52047377}"/>
              </a:ext>
            </a:extLst>
          </p:cNvPr>
          <p:cNvSpPr txBox="1">
            <a:spLocks/>
          </p:cNvSpPr>
          <p:nvPr/>
        </p:nvSpPr>
        <p:spPr>
          <a:xfrm>
            <a:off x="795467" y="4197852"/>
            <a:ext cx="9084053" cy="6547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>
                <a:solidFill>
                  <a:schemeClr val="bg1"/>
                </a:solidFill>
              </a:rPr>
              <a:t>Safety Culture Survey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CCC04FAE-B69A-27D6-B68A-B0827FC6181C}"/>
              </a:ext>
            </a:extLst>
          </p:cNvPr>
          <p:cNvSpPr txBox="1"/>
          <p:nvPr/>
        </p:nvSpPr>
        <p:spPr>
          <a:xfrm>
            <a:off x="717972" y="1157613"/>
            <a:ext cx="10006416" cy="595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3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Safety Culture: More of the Same?</a:t>
            </a:r>
          </a:p>
        </p:txBody>
      </p:sp>
    </p:spTree>
    <p:extLst>
      <p:ext uri="{BB962C8B-B14F-4D97-AF65-F5344CB8AC3E}">
        <p14:creationId xmlns:p14="http://schemas.microsoft.com/office/powerpoint/2010/main" val="218651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7C8688-AE89-E8FD-AE57-3724C48A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8" y="1473265"/>
            <a:ext cx="4572000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 err="1">
                <a:solidFill>
                  <a:schemeClr val="bg1"/>
                </a:solidFill>
              </a:rPr>
              <a:t>Titulo</a:t>
            </a:r>
            <a:r>
              <a:rPr lang="en-GB" sz="4800" dirty="0">
                <a:solidFill>
                  <a:schemeClr val="bg1"/>
                </a:solidFill>
              </a:rPr>
              <a:t> 1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A9F59AD-1038-D751-784E-E0C8A62C1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78" y="2439211"/>
            <a:ext cx="4572000" cy="456778"/>
          </a:xfrm>
        </p:spPr>
        <p:txBody>
          <a:bodyPr/>
          <a:lstStyle/>
          <a:p>
            <a:pPr algn="l"/>
            <a:r>
              <a:rPr lang="en-GB" dirty="0" err="1">
                <a:solidFill>
                  <a:schemeClr val="bg1"/>
                </a:solidFill>
              </a:rPr>
              <a:t>Texto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B8A59BA4-A7BC-49C4-D279-E28959DD14A2}"/>
              </a:ext>
            </a:extLst>
          </p:cNvPr>
          <p:cNvGrpSpPr/>
          <p:nvPr/>
        </p:nvGrpSpPr>
        <p:grpSpPr>
          <a:xfrm>
            <a:off x="715214" y="1543873"/>
            <a:ext cx="4249893" cy="2956492"/>
            <a:chOff x="0" y="0"/>
            <a:chExt cx="1811441" cy="1192109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E53E77DE-3F35-546C-623B-05E0886BAB04}"/>
                </a:ext>
              </a:extLst>
            </p:cNvPr>
            <p:cNvSpPr/>
            <p:nvPr/>
          </p:nvSpPr>
          <p:spPr>
            <a:xfrm>
              <a:off x="0" y="0"/>
              <a:ext cx="1811441" cy="1192109"/>
            </a:xfrm>
            <a:custGeom>
              <a:avLst/>
              <a:gdLst/>
              <a:ahLst/>
              <a:cxnLst/>
              <a:rect l="l" t="t" r="r" b="b"/>
              <a:pathLst>
                <a:path w="1811441" h="1192109">
                  <a:moveTo>
                    <a:pt x="53975" y="0"/>
                  </a:moveTo>
                  <a:lnTo>
                    <a:pt x="1757466" y="0"/>
                  </a:lnTo>
                  <a:cubicBezTo>
                    <a:pt x="1787275" y="0"/>
                    <a:pt x="1811441" y="24165"/>
                    <a:pt x="1811441" y="53975"/>
                  </a:cubicBezTo>
                  <a:lnTo>
                    <a:pt x="1811441" y="1138134"/>
                  </a:lnTo>
                  <a:cubicBezTo>
                    <a:pt x="1811441" y="1152449"/>
                    <a:pt x="1805754" y="1166178"/>
                    <a:pt x="1795632" y="1176300"/>
                  </a:cubicBezTo>
                  <a:cubicBezTo>
                    <a:pt x="1785510" y="1186422"/>
                    <a:pt x="1771781" y="1192109"/>
                    <a:pt x="1757466" y="1192109"/>
                  </a:cubicBezTo>
                  <a:lnTo>
                    <a:pt x="53975" y="1192109"/>
                  </a:lnTo>
                  <a:cubicBezTo>
                    <a:pt x="24165" y="1192109"/>
                    <a:pt x="0" y="1167943"/>
                    <a:pt x="0" y="1138134"/>
                  </a:cubicBezTo>
                  <a:lnTo>
                    <a:pt x="0" y="53975"/>
                  </a:lnTo>
                  <a:cubicBezTo>
                    <a:pt x="0" y="24165"/>
                    <a:pt x="24165" y="0"/>
                    <a:pt x="539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pt-B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62FE8F63-7A56-F95E-BB47-94EA0580CFAC}"/>
                </a:ext>
              </a:extLst>
            </p:cNvPr>
            <p:cNvSpPr txBox="1"/>
            <p:nvPr/>
          </p:nvSpPr>
          <p:spPr>
            <a:xfrm>
              <a:off x="0" y="-76200"/>
              <a:ext cx="1811441" cy="12683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85"/>
                </a:lnSpc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11">
            <a:extLst>
              <a:ext uri="{FF2B5EF4-FFF2-40B4-BE49-F238E27FC236}">
                <a16:creationId xmlns:a16="http://schemas.microsoft.com/office/drawing/2014/main" id="{055DBDAF-ADAB-8FD9-F4B5-2B9F4160E1DD}"/>
              </a:ext>
            </a:extLst>
          </p:cNvPr>
          <p:cNvSpPr/>
          <p:nvPr/>
        </p:nvSpPr>
        <p:spPr>
          <a:xfrm>
            <a:off x="5836001" y="2224539"/>
            <a:ext cx="800051" cy="933003"/>
          </a:xfrm>
          <a:custGeom>
            <a:avLst/>
            <a:gdLst/>
            <a:ahLst/>
            <a:cxnLst/>
            <a:rect l="l" t="t" r="r" b="b"/>
            <a:pathLst>
              <a:path w="1200076" h="1399505">
                <a:moveTo>
                  <a:pt x="0" y="0"/>
                </a:moveTo>
                <a:lnTo>
                  <a:pt x="1200076" y="0"/>
                </a:lnTo>
                <a:lnTo>
                  <a:pt x="1200076" y="1399505"/>
                </a:lnTo>
                <a:lnTo>
                  <a:pt x="0" y="1399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pt-BR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301AB6D5-536B-E9F7-81B4-E51CA233B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30693"/>
              </p:ext>
            </p:extLst>
          </p:nvPr>
        </p:nvGraphicFramePr>
        <p:xfrm>
          <a:off x="956750" y="4736401"/>
          <a:ext cx="3752090" cy="1938427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387">
                <a:tc>
                  <a:txBody>
                    <a:bodyPr/>
                    <a:lstStyle/>
                    <a:p>
                      <a:pPr algn="ctr">
                        <a:lnSpc>
                          <a:spcPts val="2937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Indicador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1E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7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2023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1E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7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Ago/2024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1E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87">
                <a:tc>
                  <a:txBody>
                    <a:bodyPr/>
                    <a:lstStyle/>
                    <a:p>
                      <a:pPr algn="ctr">
                        <a:lnSpc>
                          <a:spcPts val="2237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Qtde. Relprev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7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181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7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184  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275">
                <a:tc>
                  <a:txBody>
                    <a:bodyPr/>
                    <a:lstStyle/>
                    <a:p>
                      <a:pPr algn="ctr">
                        <a:lnSpc>
                          <a:spcPts val="2237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% Relprev Anônimos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7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69%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7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43,5%  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1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Group 14">
            <a:extLst>
              <a:ext uri="{FF2B5EF4-FFF2-40B4-BE49-F238E27FC236}">
                <a16:creationId xmlns:a16="http://schemas.microsoft.com/office/drawing/2014/main" id="{00A5C96A-2CC2-647A-9A8F-52C6EEA3A6C0}"/>
              </a:ext>
            </a:extLst>
          </p:cNvPr>
          <p:cNvGrpSpPr/>
          <p:nvPr/>
        </p:nvGrpSpPr>
        <p:grpSpPr>
          <a:xfrm>
            <a:off x="4345277" y="6110855"/>
            <a:ext cx="280852" cy="280852"/>
            <a:chOff x="0" y="0"/>
            <a:chExt cx="812800" cy="812800"/>
          </a:xfrm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88E3D656-3CEA-C736-4B27-3044152141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pPr defTabSz="609630"/>
              <a:endParaRPr lang="pt-B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4AD38D40-FB5A-B290-8548-F6DEC9A7897F}"/>
                </a:ext>
              </a:extLst>
            </p:cNvPr>
            <p:cNvSpPr txBox="1"/>
            <p:nvPr/>
          </p:nvSpPr>
          <p:spPr>
            <a:xfrm>
              <a:off x="203200" y="-76200"/>
              <a:ext cx="406400" cy="787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85"/>
                </a:lnSpc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11A3C772-2A05-7AC4-F895-E4285A273ACA}"/>
              </a:ext>
            </a:extLst>
          </p:cNvPr>
          <p:cNvGrpSpPr/>
          <p:nvPr/>
        </p:nvGrpSpPr>
        <p:grpSpPr>
          <a:xfrm rot="-10800000">
            <a:off x="4345277" y="5475489"/>
            <a:ext cx="280852" cy="280852"/>
            <a:chOff x="0" y="0"/>
            <a:chExt cx="812800" cy="812800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152B9C73-4BBA-1419-59E3-829511A969D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pPr defTabSz="609630"/>
              <a:endParaRPr lang="pt-B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8DEFC3D4-A972-479A-3FD1-2834BF2756E4}"/>
                </a:ext>
              </a:extLst>
            </p:cNvPr>
            <p:cNvSpPr txBox="1"/>
            <p:nvPr/>
          </p:nvSpPr>
          <p:spPr>
            <a:xfrm>
              <a:off x="203200" y="-76200"/>
              <a:ext cx="406400" cy="787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85"/>
                </a:lnSpc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38AD89D7-05D6-996E-9C49-A725644D87DA}"/>
              </a:ext>
            </a:extLst>
          </p:cNvPr>
          <p:cNvSpPr txBox="1"/>
          <p:nvPr/>
        </p:nvSpPr>
        <p:spPr>
          <a:xfrm>
            <a:off x="530548" y="842843"/>
            <a:ext cx="10006416" cy="595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3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Voluntary Report Incentive (“RELPREV”)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2A5423E9-EC23-42D6-1E41-BC051F7FF60C}"/>
              </a:ext>
            </a:extLst>
          </p:cNvPr>
          <p:cNvSpPr txBox="1"/>
          <p:nvPr/>
        </p:nvSpPr>
        <p:spPr>
          <a:xfrm>
            <a:off x="6680500" y="2129289"/>
            <a:ext cx="508353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2490" lvl="1" indent="-176245" defTabSz="609630">
              <a:lnSpc>
                <a:spcPts val="2285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sym typeface="Poppins"/>
              </a:rPr>
              <a:t>“</a:t>
            </a:r>
            <a:r>
              <a:rPr lang="en-US" dirty="0" err="1">
                <a:solidFill>
                  <a:schemeClr val="bg1"/>
                </a:solidFill>
                <a:sym typeface="Poppins"/>
              </a:rPr>
              <a:t>Relprev</a:t>
            </a:r>
            <a:r>
              <a:rPr lang="en-US" dirty="0">
                <a:solidFill>
                  <a:schemeClr val="bg1"/>
                </a:solidFill>
                <a:sym typeface="Poppins"/>
              </a:rPr>
              <a:t>” record in one month: </a:t>
            </a:r>
            <a:r>
              <a:rPr lang="en-US" dirty="0">
                <a:solidFill>
                  <a:schemeClr val="bg1"/>
                </a:solidFill>
                <a:sym typeface="Poppins Bold"/>
              </a:rPr>
              <a:t>36 reports</a:t>
            </a:r>
          </a:p>
          <a:p>
            <a:pPr marL="352490" lvl="1" indent="-176245" defTabSz="609630">
              <a:lnSpc>
                <a:spcPts val="2285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sym typeface="Poppins"/>
              </a:rPr>
              <a:t>Exceeded the total number of 2023´s </a:t>
            </a:r>
            <a:r>
              <a:rPr lang="en-US" dirty="0" err="1">
                <a:solidFill>
                  <a:schemeClr val="bg1"/>
                </a:solidFill>
                <a:sym typeface="Poppins"/>
              </a:rPr>
              <a:t>Relprevs</a:t>
            </a:r>
            <a:endParaRPr lang="en-US" dirty="0">
              <a:solidFill>
                <a:schemeClr val="bg1"/>
              </a:solidFill>
              <a:sym typeface="Poppins"/>
            </a:endParaRPr>
          </a:p>
          <a:p>
            <a:pPr marL="352490" lvl="1" indent="-176245" defTabSz="609630">
              <a:lnSpc>
                <a:spcPts val="2285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sym typeface="Poppins Bold"/>
              </a:rPr>
              <a:t>Reduction of anonymous </a:t>
            </a:r>
            <a:r>
              <a:rPr lang="en-US" dirty="0" err="1">
                <a:solidFill>
                  <a:schemeClr val="bg1"/>
                </a:solidFill>
                <a:sym typeface="Poppins Bold"/>
              </a:rPr>
              <a:t>Relprevs</a:t>
            </a:r>
            <a:r>
              <a:rPr lang="en-US" dirty="0">
                <a:solidFill>
                  <a:schemeClr val="bg1"/>
                </a:solidFill>
                <a:sym typeface="Poppins Bold"/>
              </a:rPr>
              <a:t> in 37%</a:t>
            </a:r>
            <a:r>
              <a:rPr lang="en-US" dirty="0">
                <a:solidFill>
                  <a:schemeClr val="bg1"/>
                </a:solidFill>
                <a:sym typeface="Poppins"/>
              </a:rPr>
              <a:t>  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ED361184-E177-46FC-B15F-615A4A0959DD}"/>
              </a:ext>
            </a:extLst>
          </p:cNvPr>
          <p:cNvSpPr txBox="1"/>
          <p:nvPr/>
        </p:nvSpPr>
        <p:spPr>
          <a:xfrm>
            <a:off x="6795635" y="1687443"/>
            <a:ext cx="5396365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6245" lvl="1" defTabSz="609630">
              <a:lnSpc>
                <a:spcPts val="2285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sym typeface="Poppins Bold"/>
              </a:rPr>
              <a:t>SAFETY KPIs by August 2024</a:t>
            </a:r>
          </a:p>
        </p:txBody>
      </p:sp>
      <p:grpSp>
        <p:nvGrpSpPr>
          <p:cNvPr id="19" name="Group 24">
            <a:extLst>
              <a:ext uri="{FF2B5EF4-FFF2-40B4-BE49-F238E27FC236}">
                <a16:creationId xmlns:a16="http://schemas.microsoft.com/office/drawing/2014/main" id="{11F69705-1033-09A9-1918-D19F10A31041}"/>
              </a:ext>
            </a:extLst>
          </p:cNvPr>
          <p:cNvGrpSpPr/>
          <p:nvPr/>
        </p:nvGrpSpPr>
        <p:grpSpPr>
          <a:xfrm>
            <a:off x="943374" y="1529786"/>
            <a:ext cx="3897763" cy="2883105"/>
            <a:chOff x="0" y="0"/>
            <a:chExt cx="7795526" cy="5766209"/>
          </a:xfrm>
        </p:grpSpPr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34F5F1B1-62EB-108A-12F7-9D292BDFC3C6}"/>
                </a:ext>
              </a:extLst>
            </p:cNvPr>
            <p:cNvSpPr/>
            <p:nvPr/>
          </p:nvSpPr>
          <p:spPr>
            <a:xfrm>
              <a:off x="0" y="0"/>
              <a:ext cx="7795526" cy="5766209"/>
            </a:xfrm>
            <a:custGeom>
              <a:avLst/>
              <a:gdLst/>
              <a:ahLst/>
              <a:cxnLst/>
              <a:rect l="l" t="t" r="r" b="b"/>
              <a:pathLst>
                <a:path w="7795526" h="5766209">
                  <a:moveTo>
                    <a:pt x="0" y="0"/>
                  </a:moveTo>
                  <a:lnTo>
                    <a:pt x="7795526" y="0"/>
                  </a:lnTo>
                  <a:lnTo>
                    <a:pt x="7795526" y="5766209"/>
                  </a:lnTo>
                  <a:lnTo>
                    <a:pt x="0" y="5766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6211"/>
              </a:stretch>
            </a:blipFill>
          </p:spPr>
          <p:txBody>
            <a:bodyPr/>
            <a:lstStyle/>
            <a:p>
              <a:pPr defTabSz="609630"/>
              <a:endParaRPr lang="pt-BR" sz="12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1" name="Group 26">
              <a:extLst>
                <a:ext uri="{FF2B5EF4-FFF2-40B4-BE49-F238E27FC236}">
                  <a16:creationId xmlns:a16="http://schemas.microsoft.com/office/drawing/2014/main" id="{E2B6D081-C6A2-FD67-04D4-1D2BA0C08EB4}"/>
                </a:ext>
              </a:extLst>
            </p:cNvPr>
            <p:cNvGrpSpPr/>
            <p:nvPr/>
          </p:nvGrpSpPr>
          <p:grpSpPr>
            <a:xfrm>
              <a:off x="6394246" y="4840482"/>
              <a:ext cx="1136685" cy="469238"/>
              <a:chOff x="0" y="0"/>
              <a:chExt cx="217810" cy="89915"/>
            </a:xfrm>
          </p:grpSpPr>
          <p:sp>
            <p:nvSpPr>
              <p:cNvPr id="23" name="Freeform 27">
                <a:extLst>
                  <a:ext uri="{FF2B5EF4-FFF2-40B4-BE49-F238E27FC236}">
                    <a16:creationId xmlns:a16="http://schemas.microsoft.com/office/drawing/2014/main" id="{0AD8F90A-A487-C704-BF78-E437CBDBEC26}"/>
                  </a:ext>
                </a:extLst>
              </p:cNvPr>
              <p:cNvSpPr/>
              <p:nvPr/>
            </p:nvSpPr>
            <p:spPr>
              <a:xfrm>
                <a:off x="0" y="0"/>
                <a:ext cx="217810" cy="89915"/>
              </a:xfrm>
              <a:custGeom>
                <a:avLst/>
                <a:gdLst/>
                <a:ahLst/>
                <a:cxnLst/>
                <a:rect l="l" t="t" r="r" b="b"/>
                <a:pathLst>
                  <a:path w="217810" h="89915">
                    <a:moveTo>
                      <a:pt x="0" y="0"/>
                    </a:moveTo>
                    <a:lnTo>
                      <a:pt x="217810" y="0"/>
                    </a:lnTo>
                    <a:lnTo>
                      <a:pt x="217810" y="89915"/>
                    </a:lnTo>
                    <a:lnTo>
                      <a:pt x="0" y="8991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pt-BR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8">
                <a:extLst>
                  <a:ext uri="{FF2B5EF4-FFF2-40B4-BE49-F238E27FC236}">
                    <a16:creationId xmlns:a16="http://schemas.microsoft.com/office/drawing/2014/main" id="{58002C98-4922-63AC-0C20-30A083894FE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217810" cy="16611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85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D0AA5248-CFAF-BD25-208C-C755AF76B7A7}"/>
                </a:ext>
              </a:extLst>
            </p:cNvPr>
            <p:cNvSpPr txBox="1"/>
            <p:nvPr/>
          </p:nvSpPr>
          <p:spPr>
            <a:xfrm>
              <a:off x="6196562" y="4899165"/>
              <a:ext cx="1374952" cy="26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061"/>
                </a:lnSpc>
                <a:spcBef>
                  <a:spcPct val="0"/>
                </a:spcBef>
              </a:pPr>
              <a:r>
                <a:rPr lang="en-US" sz="758" b="1" dirty="0">
                  <a:solidFill>
                    <a:srgbClr val="70717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até AGO/2024</a:t>
              </a:r>
            </a:p>
          </p:txBody>
        </p:sp>
      </p:grpSp>
      <p:sp>
        <p:nvSpPr>
          <p:cNvPr id="25" name="TextBox 22">
            <a:extLst>
              <a:ext uri="{FF2B5EF4-FFF2-40B4-BE49-F238E27FC236}">
                <a16:creationId xmlns:a16="http://schemas.microsoft.com/office/drawing/2014/main" id="{A89E9EDE-6C59-E885-6472-32CE5D9FC899}"/>
              </a:ext>
            </a:extLst>
          </p:cNvPr>
          <p:cNvSpPr txBox="1"/>
          <p:nvPr/>
        </p:nvSpPr>
        <p:spPr>
          <a:xfrm>
            <a:off x="6861347" y="4326913"/>
            <a:ext cx="5083535" cy="1753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2490" lvl="1" indent="-176245" defTabSz="609630">
              <a:lnSpc>
                <a:spcPts val="2285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sym typeface="Poppins"/>
              </a:rPr>
              <a:t>It depends where your safety culture or system maturity is placed</a:t>
            </a:r>
            <a:endParaRPr lang="en-US" dirty="0">
              <a:solidFill>
                <a:schemeClr val="bg1"/>
              </a:solidFill>
              <a:sym typeface="Poppins Bold"/>
            </a:endParaRPr>
          </a:p>
          <a:p>
            <a:pPr marL="352490" lvl="1" indent="-176245" defTabSz="609630">
              <a:lnSpc>
                <a:spcPts val="2285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sym typeface="Poppins"/>
              </a:rPr>
              <a:t>Things will be happening anyway</a:t>
            </a:r>
          </a:p>
          <a:p>
            <a:pPr marL="352490" lvl="1" indent="-176245" defTabSz="609630">
              <a:lnSpc>
                <a:spcPts val="2285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sym typeface="Poppins"/>
              </a:rPr>
              <a:t>Humans adapt, cope, stop the work, but then report even if there was no undesirable outcome</a:t>
            </a:r>
          </a:p>
          <a:p>
            <a:pPr marL="352490" lvl="1" indent="-176245" defTabSz="609630">
              <a:lnSpc>
                <a:spcPts val="2285"/>
              </a:lnSpc>
              <a:buFont typeface="Arial"/>
              <a:buChar char="•"/>
            </a:pPr>
            <a:endParaRPr lang="en-US" sz="16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05BF759-DB12-6C0D-1C4D-DFA96C6F83B2}"/>
              </a:ext>
            </a:extLst>
          </p:cNvPr>
          <p:cNvSpPr txBox="1"/>
          <p:nvPr/>
        </p:nvSpPr>
        <p:spPr>
          <a:xfrm>
            <a:off x="6775889" y="3731819"/>
            <a:ext cx="6130636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45" lvl="1" defTabSz="609630">
              <a:lnSpc>
                <a:spcPts val="2285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sym typeface="Poppins Bold"/>
              </a:rPr>
              <a:t>Safety reporting culture: More of the same??</a:t>
            </a:r>
          </a:p>
        </p:txBody>
      </p:sp>
      <p:pic>
        <p:nvPicPr>
          <p:cNvPr id="33" name="Gráfico 32" descr="Escudo com marca de verificação com preenchimento sólido">
            <a:extLst>
              <a:ext uri="{FF2B5EF4-FFF2-40B4-BE49-F238E27FC236}">
                <a16:creationId xmlns:a16="http://schemas.microsoft.com/office/drawing/2014/main" id="{F850450A-A5B7-3604-3815-3E6100834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8749" y="4412891"/>
            <a:ext cx="1062598" cy="10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9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166190F-8B7C-058C-7E2F-6757C6D0D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16670"/>
            <a:ext cx="1834970" cy="11246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747CA6-2967-72EB-1C0B-D29129D49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43" y="5497300"/>
            <a:ext cx="1885870" cy="117142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DF1BD8F-4462-8456-3A59-6CFDA066E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547" y="5510818"/>
            <a:ext cx="1927047" cy="114439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A9F59AD-1038-D751-784E-E0C8A62C1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143" y="1917643"/>
            <a:ext cx="4759451" cy="289336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More of the same? Not it is not. This is new and it is very good, requires engagement and understanding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Aircraft Towing in the ramp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Aircraft Towing inside the hangar (FBO)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Aircraft receiving in the ramp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Aircraft taxing in FBO´s ramp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Engine test at the Run-up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Aircraft Towing inside the hangar (CS)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Flight Planning process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Maintenance task completion/Task Registration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38AD89D7-05D6-996E-9C49-A725644D87DA}"/>
              </a:ext>
            </a:extLst>
          </p:cNvPr>
          <p:cNvSpPr txBox="1"/>
          <p:nvPr/>
        </p:nvSpPr>
        <p:spPr>
          <a:xfrm>
            <a:off x="360218" y="1070568"/>
            <a:ext cx="12247418" cy="595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3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Hazard Monitoring by Activities Observation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D1E85ED-9210-29FA-48FC-B5C55071598A}"/>
              </a:ext>
            </a:extLst>
          </p:cNvPr>
          <p:cNvGrpSpPr/>
          <p:nvPr/>
        </p:nvGrpSpPr>
        <p:grpSpPr>
          <a:xfrm>
            <a:off x="8664319" y="5475991"/>
            <a:ext cx="1794191" cy="1118082"/>
            <a:chOff x="16224166" y="5748704"/>
            <a:chExt cx="2686050" cy="161925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4F8AD70-7A1B-5CD0-3922-13B3F94D9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24166" y="5748704"/>
              <a:ext cx="2686050" cy="1619250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B4CCF53-330C-1A5E-B9EB-1214B2DEA893}"/>
                </a:ext>
              </a:extLst>
            </p:cNvPr>
            <p:cNvSpPr txBox="1"/>
            <p:nvPr/>
          </p:nvSpPr>
          <p:spPr>
            <a:xfrm>
              <a:off x="16288033" y="6699352"/>
              <a:ext cx="2558315" cy="668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pt-BR" sz="800" dirty="0"/>
                <a:t>RUN-UP Monitoramento da Conformidade do Procedimento de Operação de Motores na Run Up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4EB51BFB-E97B-499E-77A0-C32E0B0E0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270" y="1962123"/>
            <a:ext cx="4842675" cy="31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8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7C8688-AE89-E8FD-AE57-3724C48A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8" y="1705750"/>
            <a:ext cx="9520795" cy="1524560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1000"/>
              </a:spcBef>
            </a:pP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More of the same? </a:t>
            </a:r>
            <a:b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Safety culture´s stage awareness always matters </a:t>
            </a:r>
            <a:b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Gather valuable insight and guidance on where to focus your efforts</a:t>
            </a:r>
            <a:b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Assessments track progress overtime</a:t>
            </a:r>
            <a:b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Compare how employees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perceive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your SMS in different time periods; </a:t>
            </a:r>
            <a:b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b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800" b="0" i="0" dirty="0">
                <a:solidFill>
                  <a:srgbClr val="333333"/>
                </a:solidFill>
                <a:effectLst/>
                <a:latin typeface="Titillium Web" panose="00000500000000000000" pitchFamily="2" charset="0"/>
              </a:rPr>
              <a:t>Gather valuable insight and guidance on where to focus your efforts</a:t>
            </a:r>
            <a:br>
              <a:rPr lang="en-GB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pt-BR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38AD89D7-05D6-996E-9C49-A725644D87DA}"/>
              </a:ext>
            </a:extLst>
          </p:cNvPr>
          <p:cNvSpPr txBox="1"/>
          <p:nvPr/>
        </p:nvSpPr>
        <p:spPr>
          <a:xfrm>
            <a:off x="606878" y="828838"/>
            <a:ext cx="8356583" cy="363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defRPr sz="4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ym typeface="Poppins Bold"/>
              </a:rPr>
              <a:t>Safety Culture Survey</a:t>
            </a:r>
          </a:p>
        </p:txBody>
      </p:sp>
      <p:pic>
        <p:nvPicPr>
          <p:cNvPr id="27" name="Gráfico 26" descr="Pesquisa com preenchimento sólido">
            <a:extLst>
              <a:ext uri="{FF2B5EF4-FFF2-40B4-BE49-F238E27FC236}">
                <a16:creationId xmlns:a16="http://schemas.microsoft.com/office/drawing/2014/main" id="{B1B53F7F-4501-4932-3A10-F40E5DE25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0393" y="715700"/>
            <a:ext cx="914400" cy="914400"/>
          </a:xfrm>
          <a:prstGeom prst="rect">
            <a:avLst/>
          </a:prstGeom>
        </p:spPr>
      </p:pic>
      <p:pic>
        <p:nvPicPr>
          <p:cNvPr id="29" name="Gráfico 28" descr="Área de Transferência com preenchimento sólido">
            <a:extLst>
              <a:ext uri="{FF2B5EF4-FFF2-40B4-BE49-F238E27FC236}">
                <a16:creationId xmlns:a16="http://schemas.microsoft.com/office/drawing/2014/main" id="{92280299-6586-D4FA-4509-401559257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1726" y="640050"/>
            <a:ext cx="914400" cy="9144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CA5082B-028B-E0CF-42CD-01B2E5236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084614"/>
              </p:ext>
            </p:extLst>
          </p:nvPr>
        </p:nvGraphicFramePr>
        <p:xfrm>
          <a:off x="2099132" y="4006710"/>
          <a:ext cx="6733136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3136">
                  <a:extLst>
                    <a:ext uri="{9D8B030D-6E8A-4147-A177-3AD203B41FA5}">
                      <a16:colId xmlns:a16="http://schemas.microsoft.com/office/drawing/2014/main" val="2783670290"/>
                    </a:ext>
                  </a:extLst>
                </a:gridCol>
              </a:tblGrid>
              <a:tr h="352802">
                <a:tc>
                  <a:txBody>
                    <a:bodyPr/>
                    <a:lstStyle/>
                    <a:p>
                      <a:r>
                        <a:rPr lang="pt-BR" dirty="0" err="1"/>
                        <a:t>Examples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of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questions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about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person´s</a:t>
                      </a:r>
                      <a:r>
                        <a:rPr lang="pt-BR" dirty="0"/>
                        <a:t> direct </a:t>
                      </a:r>
                      <a:r>
                        <a:rPr lang="pt-BR" dirty="0" err="1"/>
                        <a:t>leader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behavior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2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quickly when a safety concern  is raised in the work area.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99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After setbacks and adverse events (with damage and/or injuries), it identifies latent flaws in the system and creates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54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Regularly discusses with the team issues that impact safety, being aware of human and organizational factors that may put its operations at risk.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41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61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7C8688-AE89-E8FD-AE57-3724C48A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972" y="3259048"/>
            <a:ext cx="908405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Hazard Monitoring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38AD89D7-05D6-996E-9C49-A725644D87DA}"/>
              </a:ext>
            </a:extLst>
          </p:cNvPr>
          <p:cNvSpPr txBox="1"/>
          <p:nvPr/>
        </p:nvSpPr>
        <p:spPr>
          <a:xfrm>
            <a:off x="795467" y="2423815"/>
            <a:ext cx="10006416" cy="595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3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Voluntary Report Incentive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5CD8BD3-E844-73D8-65A5-135B52047377}"/>
              </a:ext>
            </a:extLst>
          </p:cNvPr>
          <p:cNvSpPr txBox="1">
            <a:spLocks/>
          </p:cNvSpPr>
          <p:nvPr/>
        </p:nvSpPr>
        <p:spPr>
          <a:xfrm>
            <a:off x="795467" y="4197852"/>
            <a:ext cx="9084053" cy="6547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>
                <a:solidFill>
                  <a:schemeClr val="bg1"/>
                </a:solidFill>
              </a:rPr>
              <a:t>Safety Culture Survey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CCC04FAE-B69A-27D6-B68A-B0827FC6181C}"/>
              </a:ext>
            </a:extLst>
          </p:cNvPr>
          <p:cNvSpPr txBox="1"/>
          <p:nvPr/>
        </p:nvSpPr>
        <p:spPr>
          <a:xfrm>
            <a:off x="717972" y="1157613"/>
            <a:ext cx="10006416" cy="595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3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Safety Culture: More of the Same?</a:t>
            </a:r>
          </a:p>
        </p:txBody>
      </p:sp>
    </p:spTree>
    <p:extLst>
      <p:ext uri="{BB962C8B-B14F-4D97-AF65-F5344CB8AC3E}">
        <p14:creationId xmlns:p14="http://schemas.microsoft.com/office/powerpoint/2010/main" val="404698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0">
            <a:extLst>
              <a:ext uri="{FF2B5EF4-FFF2-40B4-BE49-F238E27FC236}">
                <a16:creationId xmlns:a16="http://schemas.microsoft.com/office/drawing/2014/main" id="{38AD89D7-05D6-996E-9C49-A725644D87DA}"/>
              </a:ext>
            </a:extLst>
          </p:cNvPr>
          <p:cNvSpPr txBox="1"/>
          <p:nvPr/>
        </p:nvSpPr>
        <p:spPr>
          <a:xfrm>
            <a:off x="829650" y="3304032"/>
            <a:ext cx="10006416" cy="1551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Ana Claudia Galvão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Safety Manager at TAM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Executiva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  <a:sym typeface="Poppins Bold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  <a:hlinkClick r:id="rId3"/>
              </a:rPr>
              <a:t>Ana.galvao@tamexecutiva.com.br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  <a:sym typeface="Poppins Bold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Mob. +55 11 91717-7381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CCC04FAE-B69A-27D6-B68A-B0827FC6181C}"/>
              </a:ext>
            </a:extLst>
          </p:cNvPr>
          <p:cNvSpPr txBox="1"/>
          <p:nvPr/>
        </p:nvSpPr>
        <p:spPr>
          <a:xfrm>
            <a:off x="717972" y="1157613"/>
            <a:ext cx="10006416" cy="595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3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Poppins Bold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95930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aa9464-4424-40fe-be37-0a216c42574f">
      <Terms xmlns="http://schemas.microsoft.com/office/infopath/2007/PartnerControls"/>
    </lcf76f155ced4ddcb4097134ff3c332f>
    <TaxCatchAll xmlns="858fbe19-3582-43df-8e84-fb58b82073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E9AB42C09A5142BF4DA83E120836C2" ma:contentTypeVersion="18" ma:contentTypeDescription="Crie um novo documento." ma:contentTypeScope="" ma:versionID="d1e8fe0a68ef30f2dab89a083fc17ff6">
  <xsd:schema xmlns:xsd="http://www.w3.org/2001/XMLSchema" xmlns:xs="http://www.w3.org/2001/XMLSchema" xmlns:p="http://schemas.microsoft.com/office/2006/metadata/properties" xmlns:ns2="daaa9464-4424-40fe-be37-0a216c42574f" xmlns:ns3="858fbe19-3582-43df-8e84-fb58b8207311" targetNamespace="http://schemas.microsoft.com/office/2006/metadata/properties" ma:root="true" ma:fieldsID="6e0b8c1786d405f011ab4b8aae386cbc" ns2:_="" ns3:_="">
    <xsd:import namespace="daaa9464-4424-40fe-be37-0a216c42574f"/>
    <xsd:import namespace="858fbe19-3582-43df-8e84-fb58b8207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a9464-4424-40fe-be37-0a216c425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6affb6ac-fb53-4e05-9b81-1805607b1b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fbe19-3582-43df-8e84-fb58b820731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8345965-eba9-4374-90c0-f41122e6155e}" ma:internalName="TaxCatchAll" ma:showField="CatchAllData" ma:web="858fbe19-3582-43df-8e84-fb58b8207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3AC29-2E08-404A-BB8B-1B72BF8F3A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07F9F9-1FAF-4B56-8C06-C461DB62C881}">
  <ds:schemaRefs>
    <ds:schemaRef ds:uri="http://purl.org/dc/terms/"/>
    <ds:schemaRef ds:uri="http://www.w3.org/XML/1998/namespace"/>
    <ds:schemaRef ds:uri="http://schemas.microsoft.com/office/2006/documentManagement/types"/>
    <ds:schemaRef ds:uri="858fbe19-3582-43df-8e84-fb58b8207311"/>
    <ds:schemaRef ds:uri="daaa9464-4424-40fe-be37-0a216c42574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13E76F-0DA4-4678-9C43-AF8448019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a9464-4424-40fe-be37-0a216c42574f"/>
    <ds:schemaRef ds:uri="858fbe19-3582-43df-8e84-fb58b8207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493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Open Sans Bold</vt:lpstr>
      <vt:lpstr>Poppins</vt:lpstr>
      <vt:lpstr>Poppins Bold</vt:lpstr>
      <vt:lpstr>Poppins Medium</vt:lpstr>
      <vt:lpstr>Titillium Web</vt:lpstr>
      <vt:lpstr>Tema do Office</vt:lpstr>
      <vt:lpstr>Apresentação do PowerPoint</vt:lpstr>
      <vt:lpstr>Safety Culture: more of the same?</vt:lpstr>
      <vt:lpstr>Apresentação do PowerPoint</vt:lpstr>
      <vt:lpstr>Hazard Monitoring</vt:lpstr>
      <vt:lpstr>Titulo 1</vt:lpstr>
      <vt:lpstr>Apresentação do PowerPoint</vt:lpstr>
      <vt:lpstr>More of the same?   Safety culture´s stage awareness always matters  Gather valuable insight and guidance on where to focus your efforts Assessments track progress overtime Compare how employees perceive your SMS in different time periods;   Gather valuable insight and guidance on where to focus your efforts </vt:lpstr>
      <vt:lpstr>Hazard Monitoring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Alice Maria Silva Prina</dc:creator>
  <cp:lastModifiedBy>Andrea Tavares Landahl</cp:lastModifiedBy>
  <cp:revision>10</cp:revision>
  <dcterms:created xsi:type="dcterms:W3CDTF">2023-08-21T09:52:21Z</dcterms:created>
  <dcterms:modified xsi:type="dcterms:W3CDTF">2024-10-01T13:33:40Z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0x01010066E9AB42C09A5142BF4DA83E120836C2</vt:lpwstr>
  </property>
</Properties>
</file>