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6858000" cx="12192000"/>
  <p:notesSz cx="6858000" cy="9144000"/>
  <p:embeddedFontLst>
    <p:embeddedFont>
      <p:font typeface="Architects Daughter"/>
      <p:regular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7" roundtripDataSignature="AMtx7miTn03nXzGPhXWRttob73L4osEKV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customschemas.google.com/relationships/presentationmetadata" Target="metadata"/><Relationship Id="rId16" Type="http://schemas.openxmlformats.org/officeDocument/2006/relationships/font" Target="fonts/ArchitectsDaughter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Relationship Id="rId4" Type="http://schemas.openxmlformats.org/officeDocument/2006/relationships/image" Target="../media/image10.png"/><Relationship Id="rId5" Type="http://schemas.openxmlformats.org/officeDocument/2006/relationships/image" Target="../media/image8.png"/><Relationship Id="rId6" Type="http://schemas.openxmlformats.org/officeDocument/2006/relationships/image" Target="../media/image9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0"/>
          <p:cNvSpPr txBox="1"/>
          <p:nvPr>
            <p:ph type="ctrTitle"/>
          </p:nvPr>
        </p:nvSpPr>
        <p:spPr>
          <a:xfrm>
            <a:off x="588498" y="933115"/>
            <a:ext cx="11015003" cy="282760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chitects Daughter"/>
              <a:buNone/>
            </a:pPr>
            <a:r>
              <a:rPr b="1" lang="pt-BR" sz="4000">
                <a:solidFill>
                  <a:schemeClr val="dk2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“Lembre-se que da conduta de cada um </a:t>
            </a:r>
            <a:br>
              <a:rPr b="1" lang="pt-BR" sz="4000">
                <a:solidFill>
                  <a:schemeClr val="dk2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</a:br>
            <a:r>
              <a:rPr b="1" lang="pt-BR" sz="4000">
                <a:solidFill>
                  <a:schemeClr val="dk2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depende o destino de todos”</a:t>
            </a:r>
            <a:br>
              <a:rPr b="1" lang="pt-BR" sz="4000">
                <a:solidFill>
                  <a:schemeClr val="dk2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</a:br>
            <a:r>
              <a:rPr b="1" lang="pt-BR" sz="4000">
                <a:solidFill>
                  <a:schemeClr val="dk2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Alexandre, O Grande.</a:t>
            </a:r>
            <a:br>
              <a:rPr lang="pt-BR" sz="4000">
                <a:solidFill>
                  <a:schemeClr val="dk2"/>
                </a:solidFill>
              </a:rPr>
            </a:br>
            <a:endParaRPr sz="4000">
              <a:solidFill>
                <a:schemeClr val="dk2"/>
              </a:solidFill>
            </a:endParaRPr>
          </a:p>
        </p:txBody>
      </p:sp>
      <p:pic>
        <p:nvPicPr>
          <p:cNvPr descr="pessoa azul - RECODE" id="141" name="Google Shape;141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27638" y="4726713"/>
            <a:ext cx="594890" cy="49101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mail Logo - PNG e Vetor - Download de Logo" id="142" name="Google Shape;142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933406" y="5555553"/>
            <a:ext cx="383355" cy="36933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nstagram Logo - PNG e Vetor - Download de Logo" id="143" name="Google Shape;143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rot="10800000">
            <a:off x="7843226" y="4787556"/>
            <a:ext cx="387758" cy="387647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10"/>
          <p:cNvSpPr txBox="1"/>
          <p:nvPr/>
        </p:nvSpPr>
        <p:spPr>
          <a:xfrm>
            <a:off x="2434605" y="4796713"/>
            <a:ext cx="396044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Priscila Dower Mendizabal</a:t>
            </a:r>
            <a:endParaRPr/>
          </a:p>
        </p:txBody>
      </p:sp>
      <p:sp>
        <p:nvSpPr>
          <p:cNvPr id="145" name="Google Shape;145;p10"/>
          <p:cNvSpPr txBox="1"/>
          <p:nvPr/>
        </p:nvSpPr>
        <p:spPr>
          <a:xfrm>
            <a:off x="2434605" y="5582422"/>
            <a:ext cx="396044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prisciladower@adv.oabsp.org.br</a:t>
            </a:r>
            <a:endParaRPr/>
          </a:p>
        </p:txBody>
      </p:sp>
      <p:sp>
        <p:nvSpPr>
          <p:cNvPr id="146" name="Google Shape;146;p10"/>
          <p:cNvSpPr txBox="1"/>
          <p:nvPr/>
        </p:nvSpPr>
        <p:spPr>
          <a:xfrm>
            <a:off x="8384141" y="4787556"/>
            <a:ext cx="396044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advpriscilamendizabal</a:t>
            </a:r>
            <a:endParaRPr/>
          </a:p>
        </p:txBody>
      </p:sp>
      <p:pic>
        <p:nvPicPr>
          <p:cNvPr descr="Whatsapp fora do ar? Falhas e problemas acontecendo neste momento. |  Downdetector" id="147" name="Google Shape;147;p1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843226" y="5555553"/>
            <a:ext cx="423071" cy="4230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10"/>
          <p:cNvSpPr txBox="1"/>
          <p:nvPr/>
        </p:nvSpPr>
        <p:spPr>
          <a:xfrm>
            <a:off x="8384141" y="5590118"/>
            <a:ext cx="2304256" cy="3539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 93730-4718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/>
          <p:nvPr>
            <p:ph type="ctrTitle"/>
          </p:nvPr>
        </p:nvSpPr>
        <p:spPr>
          <a:xfrm>
            <a:off x="6238875" y="2585244"/>
            <a:ext cx="4429124" cy="2265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pt-BR" sz="3600">
                <a:solidFill>
                  <a:schemeClr val="lt1"/>
                </a:solidFill>
              </a:rPr>
              <a:t>RESPONSABILIDADES NA FORMAÇÃO DE PILOTOS DE AERONAVES</a:t>
            </a:r>
            <a:br>
              <a:rPr lang="pt-BR" sz="3600">
                <a:solidFill>
                  <a:schemeClr val="lt1"/>
                </a:solidFill>
              </a:rPr>
            </a:br>
            <a:endParaRPr sz="3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/>
          <p:cNvSpPr txBox="1"/>
          <p:nvPr>
            <p:ph type="title"/>
          </p:nvPr>
        </p:nvSpPr>
        <p:spPr>
          <a:xfrm>
            <a:off x="3349630" y="636105"/>
            <a:ext cx="3210338" cy="13038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pt-BR">
                <a:latin typeface="Arial"/>
                <a:ea typeface="Arial"/>
                <a:cs typeface="Arial"/>
                <a:sym typeface="Arial"/>
              </a:rPr>
              <a:t>Curriculum</a:t>
            </a:r>
            <a:endParaRPr/>
          </a:p>
        </p:txBody>
      </p:sp>
      <p:sp>
        <p:nvSpPr>
          <p:cNvPr id="98" name="Google Shape;98;p3"/>
          <p:cNvSpPr txBox="1"/>
          <p:nvPr>
            <p:ph idx="1" type="body"/>
          </p:nvPr>
        </p:nvSpPr>
        <p:spPr>
          <a:xfrm>
            <a:off x="394537" y="2015655"/>
            <a:ext cx="9120524" cy="4206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pt-BR" sz="1900">
                <a:latin typeface="Arial"/>
                <a:ea typeface="Arial"/>
                <a:cs typeface="Arial"/>
                <a:sym typeface="Arial"/>
              </a:rPr>
              <a:t>Lawyer, Postgraduate in Flight Safety; Degree in Literature; Aircraft Mechanic Student;</a:t>
            </a:r>
            <a:endParaRPr/>
          </a:p>
          <a:p>
            <a:pPr indent="-228600" lvl="0" marL="22860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pt-BR" sz="1900">
                <a:latin typeface="Arial"/>
                <a:ea typeface="Arial"/>
                <a:cs typeface="Arial"/>
                <a:sym typeface="Arial"/>
              </a:rPr>
              <a:t>Trained at CBPAA – CENIPA; </a:t>
            </a:r>
            <a:endParaRPr/>
          </a:p>
          <a:p>
            <a:pPr indent="-228600" lvl="0" marL="22860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pt-BR" sz="1900">
                <a:latin typeface="Arial"/>
                <a:ea typeface="Arial"/>
                <a:cs typeface="Arial"/>
                <a:sym typeface="Arial"/>
              </a:rPr>
              <a:t>SGSO by ANAC;</a:t>
            </a:r>
            <a:endParaRPr/>
          </a:p>
          <a:p>
            <a:pPr indent="-228600" lvl="0" marL="22860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pt-BR" sz="1900">
                <a:latin typeface="Arial"/>
                <a:ea typeface="Arial"/>
                <a:cs typeface="Arial"/>
                <a:sym typeface="Arial"/>
              </a:rPr>
              <a:t>Active in the areas of Aeronautical, Regulatory, Administrative, Legislative and Civil Law;</a:t>
            </a:r>
            <a:endParaRPr/>
          </a:p>
          <a:p>
            <a:pPr indent="-228600" lvl="0" marL="22860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pt-BR" sz="1900">
                <a:latin typeface="Arial"/>
                <a:ea typeface="Arial"/>
                <a:cs typeface="Arial"/>
                <a:sym typeface="Arial"/>
              </a:rPr>
              <a:t>Flight attendant - CCT ANAC;</a:t>
            </a:r>
            <a:endParaRPr/>
          </a:p>
          <a:p>
            <a:pPr indent="-228600" lvl="0" marL="22860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pt-BR" sz="1900">
                <a:latin typeface="Arial"/>
                <a:ea typeface="Arial"/>
                <a:cs typeface="Arial"/>
                <a:sym typeface="Arial"/>
              </a:rPr>
              <a:t>Postgraduate Professor at Anhembi Morumbi University:</a:t>
            </a:r>
            <a:endParaRPr/>
          </a:p>
          <a:p>
            <a:pPr indent="-228600" lvl="0" marL="22860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pt-BR" sz="1900">
                <a:latin typeface="Arial"/>
                <a:ea typeface="Arial"/>
                <a:cs typeface="Arial"/>
                <a:sym typeface="Arial"/>
              </a:rPr>
              <a:t>Undergraduate Teacher at Escola Superior do Ar;</a:t>
            </a:r>
            <a:endParaRPr/>
          </a:p>
          <a:p>
            <a:pPr indent="-228600" lvl="0" marL="22860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pt-BR" sz="1900">
                <a:latin typeface="Arial"/>
                <a:ea typeface="Arial"/>
                <a:cs typeface="Arial"/>
                <a:sym typeface="Arial"/>
              </a:rPr>
              <a:t>Instructor in civil aviation schools and aviation mentoring;</a:t>
            </a:r>
            <a:endParaRPr/>
          </a:p>
          <a:p>
            <a:pPr indent="-228600" lvl="0" marL="22860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pt-BR" sz="1900">
                <a:latin typeface="Arial"/>
                <a:ea typeface="Arial"/>
                <a:cs typeface="Arial"/>
                <a:sym typeface="Arial"/>
              </a:rPr>
              <a:t>Writer with three published books; </a:t>
            </a:r>
            <a:endParaRPr/>
          </a:p>
          <a:p>
            <a:pPr indent="-228600" lvl="0" marL="22860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pt-BR" sz="1900">
                <a:latin typeface="Arial"/>
                <a:ea typeface="Arial"/>
                <a:cs typeface="Arial"/>
                <a:sym typeface="Arial"/>
              </a:rPr>
              <a:t>President of the OAB/SP Aeronautical Law Commission between 2013 and 2018 and the current three-year period 2022/2024 for the Tatuapé Subsection; </a:t>
            </a:r>
            <a:endParaRPr/>
          </a:p>
          <a:p>
            <a:pPr indent="-228600" lvl="0" marL="22860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pt-BR" sz="1900">
                <a:latin typeface="Arial"/>
                <a:ea typeface="Arial"/>
                <a:cs typeface="Arial"/>
                <a:sym typeface="Arial"/>
              </a:rPr>
              <a:t>Financial Director of the Association of Women Aviators of Brazil, 2023/2025.</a:t>
            </a:r>
            <a:endParaRPr sz="19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515061" y="818374"/>
            <a:ext cx="2199211" cy="22431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"/>
          <p:cNvSpPr txBox="1"/>
          <p:nvPr>
            <p:ph type="ctrTitle"/>
          </p:nvPr>
        </p:nvSpPr>
        <p:spPr>
          <a:xfrm>
            <a:off x="606877" y="1473265"/>
            <a:ext cx="9438271" cy="6547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Calibri"/>
              <a:buNone/>
            </a:pPr>
            <a:r>
              <a:rPr lang="pt-BR" sz="4800">
                <a:solidFill>
                  <a:schemeClr val="accent2"/>
                </a:solidFill>
              </a:rPr>
              <a:t>Summary </a:t>
            </a:r>
            <a:endParaRPr sz="2200">
              <a:solidFill>
                <a:schemeClr val="accent2"/>
              </a:solidFill>
            </a:endParaRPr>
          </a:p>
        </p:txBody>
      </p:sp>
      <p:sp>
        <p:nvSpPr>
          <p:cNvPr id="105" name="Google Shape;105;p4"/>
          <p:cNvSpPr txBox="1"/>
          <p:nvPr>
            <p:ph idx="1" type="subTitle"/>
          </p:nvPr>
        </p:nvSpPr>
        <p:spPr>
          <a:xfrm>
            <a:off x="606877" y="2439210"/>
            <a:ext cx="9822583" cy="41338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br>
              <a:rPr lang="pt-BR" sz="2200"/>
            </a:br>
            <a:r>
              <a:rPr b="0" i="0" lang="pt-BR" sz="2200">
                <a:solidFill>
                  <a:srgbClr val="002060"/>
                </a:solidFill>
              </a:rPr>
              <a:t>The purpose of this presentation is to demonstrate the responsibilities and considerations involved in the training of aircraft pilots, thereby enhancing aviation safety. 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>
              <a:solidFill>
                <a:srgbClr val="262626"/>
              </a:solidFill>
            </a:endParaRPr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2200"/>
              <a:buNone/>
            </a:pPr>
            <a:r>
              <a:rPr b="0" i="0" lang="pt-BR" sz="2200">
                <a:solidFill>
                  <a:srgbClr val="002060"/>
                </a:solidFill>
              </a:rPr>
              <a:t>It </a:t>
            </a:r>
            <a:r>
              <a:rPr lang="pt-BR" sz="2200">
                <a:solidFill>
                  <a:srgbClr val="002060"/>
                </a:solidFill>
              </a:rPr>
              <a:t>p</a:t>
            </a:r>
            <a:r>
              <a:rPr b="0" i="0" lang="pt-BR" sz="2200">
                <a:solidFill>
                  <a:srgbClr val="002060"/>
                </a:solidFill>
              </a:rPr>
              <a:t>rovides a brief reflection on which behaviors directly influence operational safety, from instructors to the highest positions in civil aviation schools/CIAC.</a:t>
            </a:r>
            <a:endParaRPr sz="2200">
              <a:solidFill>
                <a:srgbClr val="00206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>
              <a:solidFill>
                <a:srgbClr val="262626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"/>
          <p:cNvSpPr txBox="1"/>
          <p:nvPr>
            <p:ph type="ctrTitle"/>
          </p:nvPr>
        </p:nvSpPr>
        <p:spPr>
          <a:xfrm>
            <a:off x="606877" y="1473264"/>
            <a:ext cx="9438271" cy="14554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Calibri"/>
              <a:buNone/>
            </a:pPr>
            <a:r>
              <a:rPr lang="pt-BR" sz="4800">
                <a:solidFill>
                  <a:schemeClr val="accent2"/>
                </a:solidFill>
              </a:rPr>
              <a:t>Training courses – focus: instruction</a:t>
            </a:r>
            <a:br>
              <a:rPr lang="pt-BR" sz="4800">
                <a:solidFill>
                  <a:schemeClr val="accent2"/>
                </a:solidFill>
              </a:rPr>
            </a:br>
            <a:r>
              <a:rPr lang="pt-BR" sz="2200">
                <a:solidFill>
                  <a:schemeClr val="accent2"/>
                </a:solidFill>
              </a:rPr>
              <a:t>Dos cursos de formação – foco: instrução</a:t>
            </a:r>
            <a:endParaRPr/>
          </a:p>
        </p:txBody>
      </p:sp>
      <p:sp>
        <p:nvSpPr>
          <p:cNvPr id="111" name="Google Shape;111;p5"/>
          <p:cNvSpPr txBox="1"/>
          <p:nvPr>
            <p:ph idx="1" type="subTitle"/>
          </p:nvPr>
        </p:nvSpPr>
        <p:spPr>
          <a:xfrm>
            <a:off x="606877" y="2928729"/>
            <a:ext cx="8523870" cy="3498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200"/>
              <a:buAutoNum type="arabicParenR"/>
            </a:pPr>
            <a:r>
              <a:rPr b="0" i="0" lang="pt-BR" sz="2200">
                <a:solidFill>
                  <a:srgbClr val="002060"/>
                </a:solidFill>
              </a:rPr>
              <a:t>Curriculum – include legal responsibilities?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262626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262626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2400"/>
              <a:buNone/>
            </a:pPr>
            <a:r>
              <a:rPr lang="pt-BR">
                <a:solidFill>
                  <a:srgbClr val="262626"/>
                </a:solidFill>
              </a:rPr>
              <a:t>2) </a:t>
            </a:r>
            <a:r>
              <a:rPr lang="pt-BR" sz="2200">
                <a:solidFill>
                  <a:srgbClr val="002060"/>
                </a:solidFill>
              </a:rPr>
              <a:t>CIAC/School Responsibility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262626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262626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2400"/>
              <a:buNone/>
            </a:pPr>
            <a:r>
              <a:rPr lang="pt-BR">
                <a:solidFill>
                  <a:srgbClr val="262626"/>
                </a:solidFill>
              </a:rPr>
              <a:t>3) </a:t>
            </a:r>
            <a:r>
              <a:rPr lang="pt-BR" sz="2200">
                <a:solidFill>
                  <a:srgbClr val="002060"/>
                </a:solidFill>
              </a:rPr>
              <a:t>Flight Instructor Responsibility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262626"/>
              </a:solidFill>
            </a:endParaRPr>
          </a:p>
          <a:p>
            <a:pPr indent="-3048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>
              <a:solidFill>
                <a:srgbClr val="262626"/>
              </a:solidFill>
            </a:endParaRPr>
          </a:p>
          <a:p>
            <a:pPr indent="-3048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>
              <a:solidFill>
                <a:srgbClr val="262626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"/>
          <p:cNvSpPr txBox="1"/>
          <p:nvPr>
            <p:ph type="ctrTitle"/>
          </p:nvPr>
        </p:nvSpPr>
        <p:spPr>
          <a:xfrm>
            <a:off x="606877" y="1473264"/>
            <a:ext cx="9438271" cy="14554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Calibri"/>
              <a:buNone/>
            </a:pPr>
            <a:r>
              <a:rPr lang="pt-BR" sz="4800">
                <a:solidFill>
                  <a:schemeClr val="accent2"/>
                </a:solidFill>
              </a:rPr>
              <a:t>Flight Instructor Responsibilities</a:t>
            </a:r>
            <a:br>
              <a:rPr lang="pt-BR" sz="4800">
                <a:solidFill>
                  <a:schemeClr val="accent2"/>
                </a:solidFill>
              </a:rPr>
            </a:br>
            <a:endParaRPr sz="2200">
              <a:solidFill>
                <a:schemeClr val="accent2"/>
              </a:solidFill>
            </a:endParaRPr>
          </a:p>
        </p:txBody>
      </p:sp>
      <p:sp>
        <p:nvSpPr>
          <p:cNvPr id="117" name="Google Shape;117;p6"/>
          <p:cNvSpPr txBox="1"/>
          <p:nvPr>
            <p:ph idx="1" type="subTitle"/>
          </p:nvPr>
        </p:nvSpPr>
        <p:spPr>
          <a:xfrm>
            <a:off x="606876" y="2650435"/>
            <a:ext cx="9014201" cy="37768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200"/>
              <a:buFont typeface="Arial"/>
              <a:buChar char="•"/>
            </a:pPr>
            <a:r>
              <a:rPr lang="pt-BR" sz="2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Habits and vices (unpredictable extent of damage, different students)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200"/>
              <a:buFont typeface="Arial"/>
              <a:buChar char="•"/>
            </a:pPr>
            <a:r>
              <a:rPr lang="pt-BR" sz="2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art of teaching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200"/>
              <a:buFont typeface="Arial"/>
              <a:buChar char="•"/>
            </a:pPr>
            <a:r>
              <a:rPr lang="pt-BR" sz="2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Deep knowledge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200"/>
              <a:buFont typeface="Arial"/>
              <a:buChar char="•"/>
            </a:pPr>
            <a:r>
              <a:rPr lang="pt-BR" sz="2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Patience x assertiveness / Respect, when to praise and when to criticize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285750" rtl="0" algn="l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"/>
          <p:cNvSpPr txBox="1"/>
          <p:nvPr>
            <p:ph type="ctrTitle"/>
          </p:nvPr>
        </p:nvSpPr>
        <p:spPr>
          <a:xfrm>
            <a:off x="606877" y="1473264"/>
            <a:ext cx="9438271" cy="14554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Calibri"/>
              <a:buNone/>
            </a:pPr>
            <a:r>
              <a:rPr lang="pt-BR" sz="4800">
                <a:solidFill>
                  <a:schemeClr val="accent2"/>
                </a:solidFill>
              </a:rPr>
              <a:t>Flight Instructor Responsabilities</a:t>
            </a:r>
            <a:br>
              <a:rPr lang="pt-BR" sz="4800">
                <a:solidFill>
                  <a:schemeClr val="accent2"/>
                </a:solidFill>
              </a:rPr>
            </a:br>
            <a:endParaRPr sz="2200">
              <a:solidFill>
                <a:schemeClr val="accent2"/>
              </a:solidFill>
            </a:endParaRPr>
          </a:p>
        </p:txBody>
      </p:sp>
      <p:sp>
        <p:nvSpPr>
          <p:cNvPr id="123" name="Google Shape;123;p7"/>
          <p:cNvSpPr txBox="1"/>
          <p:nvPr>
            <p:ph idx="1" type="subTitle"/>
          </p:nvPr>
        </p:nvSpPr>
        <p:spPr>
          <a:xfrm>
            <a:off x="606876" y="2690191"/>
            <a:ext cx="9014201" cy="3737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200"/>
              <a:buFont typeface="Arial"/>
              <a:buChar char="•"/>
            </a:pPr>
            <a:r>
              <a:rPr lang="pt-BR" sz="2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Ability to inspire doing the right thing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200"/>
              <a:buFont typeface="Arial"/>
              <a:buChar char="•"/>
            </a:pPr>
            <a:r>
              <a:rPr lang="pt-BR" sz="2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Gaining the student’s trust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200"/>
              <a:buFont typeface="Arial"/>
              <a:buChar char="•"/>
            </a:pPr>
            <a:r>
              <a:rPr lang="pt-BR" sz="2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Demonstrate the need for perfect instruction, as it is highly desirable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200"/>
              <a:buFont typeface="Arial"/>
              <a:buChar char="•"/>
            </a:pPr>
            <a:r>
              <a:rPr lang="pt-BR" sz="2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Proper training sequence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/>
          <p:cNvSpPr txBox="1"/>
          <p:nvPr>
            <p:ph type="ctrTitle"/>
          </p:nvPr>
        </p:nvSpPr>
        <p:spPr>
          <a:xfrm>
            <a:off x="606877" y="1473264"/>
            <a:ext cx="9438271" cy="12169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Calibri"/>
              <a:buNone/>
            </a:pPr>
            <a:r>
              <a:rPr lang="pt-BR" sz="4800">
                <a:solidFill>
                  <a:schemeClr val="accent2"/>
                </a:solidFill>
              </a:rPr>
              <a:t>Flight Instructor Responsabilities</a:t>
            </a:r>
            <a:br>
              <a:rPr lang="pt-BR" sz="4800">
                <a:solidFill>
                  <a:schemeClr val="accent2"/>
                </a:solidFill>
              </a:rPr>
            </a:br>
            <a:endParaRPr sz="2200">
              <a:solidFill>
                <a:schemeClr val="accent2"/>
              </a:solidFill>
            </a:endParaRPr>
          </a:p>
        </p:txBody>
      </p:sp>
      <p:sp>
        <p:nvSpPr>
          <p:cNvPr id="129" name="Google Shape;129;p8"/>
          <p:cNvSpPr txBox="1"/>
          <p:nvPr>
            <p:ph idx="1" type="subTitle"/>
          </p:nvPr>
        </p:nvSpPr>
        <p:spPr>
          <a:xfrm>
            <a:off x="606877" y="2994992"/>
            <a:ext cx="10021367" cy="3326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200"/>
              <a:buFont typeface="Arial"/>
              <a:buChar char="•"/>
            </a:pPr>
            <a:r>
              <a:rPr lang="pt-BR" sz="2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Analysis of student reactions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200"/>
              <a:buFont typeface="Arial"/>
              <a:buChar char="•"/>
            </a:pPr>
            <a:r>
              <a:rPr lang="pt-BR" sz="2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High technical standard from the instructor and the same required from the student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9"/>
          <p:cNvSpPr txBox="1"/>
          <p:nvPr>
            <p:ph type="ctrTitle"/>
          </p:nvPr>
        </p:nvSpPr>
        <p:spPr>
          <a:xfrm>
            <a:off x="606877" y="1155212"/>
            <a:ext cx="9438271" cy="12169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Calibri"/>
              <a:buNone/>
            </a:pPr>
            <a:r>
              <a:rPr lang="pt-BR" sz="4800">
                <a:solidFill>
                  <a:schemeClr val="accent2"/>
                </a:solidFill>
              </a:rPr>
              <a:t>Question to yourself</a:t>
            </a:r>
            <a:br>
              <a:rPr lang="pt-BR" sz="4800">
                <a:solidFill>
                  <a:schemeClr val="accent2"/>
                </a:solidFill>
              </a:rPr>
            </a:br>
            <a:endParaRPr sz="2200">
              <a:solidFill>
                <a:schemeClr val="accent2"/>
              </a:solidFill>
            </a:endParaRPr>
          </a:p>
        </p:txBody>
      </p:sp>
      <p:sp>
        <p:nvSpPr>
          <p:cNvPr id="135" name="Google Shape;135;p9"/>
          <p:cNvSpPr txBox="1"/>
          <p:nvPr>
            <p:ph idx="1" type="subTitle"/>
          </p:nvPr>
        </p:nvSpPr>
        <p:spPr>
          <a:xfrm>
            <a:off x="606877" y="2372139"/>
            <a:ext cx="10206897" cy="4333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200"/>
              <a:buFont typeface="Arial"/>
              <a:buChar char="•"/>
            </a:pPr>
            <a:r>
              <a:rPr lang="pt-BR" sz="2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Are you aware that you will continue studying after your Flight Instructor training?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200"/>
              <a:buFont typeface="Arial"/>
              <a:buChar char="•"/>
            </a:pPr>
            <a:r>
              <a:rPr lang="pt-BR" sz="2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Do you know your limitations and will be able to apply the best teachings in practice?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200"/>
              <a:buFont typeface="Arial"/>
              <a:buChar char="•"/>
            </a:pPr>
            <a:r>
              <a:rPr lang="pt-BR" sz="2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Why be a flight instructor despite all the responsibilities that come with the profession? Are you only in it for the flying hours?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200"/>
              <a:buFont typeface="Arial"/>
              <a:buChar char="•"/>
            </a:pPr>
            <a:r>
              <a:rPr lang="pt-BR" sz="2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Their instructors had flaws. Are you repeating their mistakes and shortcomings?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2023-08-21T09:52:21Z</dcterms:created>
  <dc:creator>Alice Maria Silva Prina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0x01010066E9AB42C09A5142BF4DA83E120836C2</vt:lpwstr>
  </property>
</Properties>
</file>