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6" r:id="rId4"/>
    <p:sldId id="278" r:id="rId5"/>
    <p:sldId id="279" r:id="rId6"/>
    <p:sldId id="261" r:id="rId7"/>
    <p:sldId id="288" r:id="rId8"/>
    <p:sldId id="295" r:id="rId9"/>
    <p:sldId id="296" r:id="rId10"/>
    <p:sldId id="297" r:id="rId11"/>
    <p:sldId id="290" r:id="rId12"/>
    <p:sldId id="291" r:id="rId13"/>
    <p:sldId id="292" r:id="rId14"/>
    <p:sldId id="277" r:id="rId15"/>
    <p:sldId id="294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1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3567" y="640135"/>
            <a:ext cx="4664363" cy="380367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4562" y="4666600"/>
            <a:ext cx="8333368" cy="1029381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pic>
        <p:nvPicPr>
          <p:cNvPr id="5" name="Imagem 4" descr="Uma imagem contendo Padrão do plano de fundo&#10;&#10;Descrição gerada automaticamente">
            <a:extLst>
              <a:ext uri="{FF2B5EF4-FFF2-40B4-BE49-F238E27FC236}">
                <a16:creationId xmlns:a16="http://schemas.microsoft.com/office/drawing/2014/main" id="{316B3857-FAA0-4A97-A35C-CC236FE52A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899" y="-53560"/>
            <a:ext cx="9220607" cy="6920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903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6D2B-0C64-4199-8100-4C9984F2FDDE}" type="datetimeFigureOut">
              <a:rPr lang="pt-BR" smtClean="0"/>
              <a:t>01/12/2021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81C34-9484-45D1-9E83-2A4CD186BB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6191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6D2B-0C64-4199-8100-4C9984F2FDDE}" type="datetimeFigureOut">
              <a:rPr lang="pt-BR" smtClean="0"/>
              <a:t>01/12/2021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81C34-9484-45D1-9E83-2A4CD186BB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1339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938" y="1453131"/>
            <a:ext cx="8238147" cy="709614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6D2B-0C64-4199-8100-4C9984F2FDDE}" type="datetimeFigureOut">
              <a:rPr lang="pt-BR" smtClean="0"/>
              <a:t>01/12/2021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81C34-9484-45D1-9E83-2A4CD186BB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2319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6D2B-0C64-4199-8100-4C9984F2FDDE}" type="datetimeFigureOut">
              <a:rPr lang="pt-BR" smtClean="0"/>
              <a:t>01/12/2021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81C34-9484-45D1-9E83-2A4CD186BB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8346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939" y="2221907"/>
            <a:ext cx="4233908" cy="3955056"/>
          </a:xfr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8439" y="2221907"/>
            <a:ext cx="4233908" cy="395505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6D2B-0C64-4199-8100-4C9984F2FDDE}" type="datetimeFigureOut">
              <a:rPr lang="pt-BR" smtClean="0"/>
              <a:t>01/12/2021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81C34-9484-45D1-9E83-2A4CD186BB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9097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04875"/>
            <a:ext cx="7886700" cy="785814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6D2B-0C64-4199-8100-4C9984F2FDDE}" type="datetimeFigureOut">
              <a:rPr lang="pt-BR" smtClean="0"/>
              <a:t>01/12/2021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81C34-9484-45D1-9E83-2A4CD186BB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8990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6D2B-0C64-4199-8100-4C9984F2FDDE}" type="datetimeFigureOut">
              <a:rPr lang="pt-BR" smtClean="0"/>
              <a:t>01/12/2021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81C34-9484-45D1-9E83-2A4CD186BB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663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6D2B-0C64-4199-8100-4C9984F2FDDE}" type="datetimeFigureOut">
              <a:rPr lang="pt-BR" smtClean="0"/>
              <a:t>01/12/2021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81C34-9484-45D1-9E83-2A4CD186BB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5203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221582"/>
            <a:ext cx="2949178" cy="106997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2291556"/>
            <a:ext cx="2949178" cy="356949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6D2B-0C64-4199-8100-4C9984F2FDDE}" type="datetimeFigureOut">
              <a:rPr lang="pt-BR" smtClean="0"/>
              <a:t>01/12/2021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81C34-9484-45D1-9E83-2A4CD186BB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7479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525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552700"/>
            <a:ext cx="2949178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6D2B-0C64-4199-8100-4C9984F2FDDE}" type="datetimeFigureOut">
              <a:rPr lang="pt-BR" smtClean="0"/>
              <a:t>01/12/2021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81C34-9484-45D1-9E83-2A4CD186BB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8611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939" y="1500809"/>
            <a:ext cx="8234408" cy="6619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39" y="2259353"/>
            <a:ext cx="8238147" cy="39037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B6D2B-0C64-4199-8100-4C9984F2FDDE}" type="datetimeFigureOut">
              <a:rPr lang="pt-BR" smtClean="0"/>
              <a:t>01/12/2021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81C34-9484-45D1-9E83-2A4CD186BB43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 descr="Padrão do plano de fundo&#10;&#10;Descrição gerada automaticamente">
            <a:extLst>
              <a:ext uri="{FF2B5EF4-FFF2-40B4-BE49-F238E27FC236}">
                <a16:creationId xmlns:a16="http://schemas.microsoft.com/office/drawing/2014/main" id="{A30D1EAC-A662-49D0-B2B0-33B58558CD4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647"/>
            <a:ext cx="9144000" cy="1316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640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Fischer.frida@gmail.com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4311984" y="274156"/>
            <a:ext cx="4664363" cy="3092090"/>
          </a:xfrm>
        </p:spPr>
        <p:txBody>
          <a:bodyPr>
            <a:normAutofit/>
          </a:bodyPr>
          <a:lstStyle/>
          <a:p>
            <a:pPr algn="l"/>
            <a:r>
              <a:rPr lang="pt-BR" sz="2800" b="0" dirty="0">
                <a:latin typeface="+mn-lt"/>
                <a:cs typeface="Times New Roman" panose="02020603050405020304" pitchFamily="18" charset="0"/>
              </a:rPr>
              <a:t>Pesquisa para diagnóstico de questões associadas à influência dos fatores humanos nos profissionais que realizam atividades com alto impacto na segurança</a:t>
            </a: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384562" y="4888542"/>
            <a:ext cx="8333368" cy="1029381"/>
          </a:xfrm>
        </p:spPr>
        <p:txBody>
          <a:bodyPr/>
          <a:lstStyle/>
          <a:p>
            <a:r>
              <a:rPr lang="pt-BR" dirty="0"/>
              <a:t>Profa. Dra. Frida Marina Fischer</a:t>
            </a:r>
          </a:p>
          <a:p>
            <a:r>
              <a:rPr lang="pt-BR" dirty="0"/>
              <a:t>Doutoranda Marcia </a:t>
            </a:r>
            <a:r>
              <a:rPr lang="pt-BR" dirty="0" err="1"/>
              <a:t>Fajer</a:t>
            </a:r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2404D5B-1617-4842-B174-3DC6B74DCF03}"/>
              </a:ext>
            </a:extLst>
          </p:cNvPr>
          <p:cNvSpPr txBox="1"/>
          <p:nvPr/>
        </p:nvSpPr>
        <p:spPr>
          <a:xfrm>
            <a:off x="4382871" y="3574967"/>
            <a:ext cx="43350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chemeClr val="bg1"/>
                </a:solidFill>
              </a:rPr>
              <a:t>PROCESSO DE CONTRATAÇÃO 00058.036948/2020-90</a:t>
            </a:r>
          </a:p>
          <a:p>
            <a:r>
              <a:rPr lang="pt-BR" sz="1400" b="1" dirty="0">
                <a:solidFill>
                  <a:schemeClr val="bg1"/>
                </a:solidFill>
              </a:rPr>
              <a:t>PROCESSO DE FISCALIZAÇÃO 00058.052074/2020-18</a:t>
            </a:r>
          </a:p>
          <a:p>
            <a:r>
              <a:rPr lang="pt-BR" sz="1400" b="1" dirty="0">
                <a:solidFill>
                  <a:schemeClr val="bg1"/>
                </a:solidFill>
              </a:rPr>
              <a:t>CONTRATO Nº 33/ANAC/2020 (SEI 5178884)</a:t>
            </a:r>
          </a:p>
          <a:p>
            <a:endParaRPr lang="pt-BR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830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D0FD5C-45A9-5F4A-AF62-30BAE441B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dirty="0"/>
              <a:t>Meta 2 </a:t>
            </a:r>
            <a:br>
              <a:rPr lang="pt-BR" sz="2400" dirty="0"/>
            </a:br>
            <a:r>
              <a:rPr lang="pt-BR" sz="2400" dirty="0"/>
              <a:t>Revisão da literatura e da legislação - Considerações finais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64AC2F8-B0C1-ED45-AFDE-CDC02936D3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400" dirty="0"/>
          </a:p>
          <a:p>
            <a:r>
              <a:rPr lang="pt-BR" sz="2400" dirty="0"/>
              <a:t>Recursos de automação: a tecnologia da informação, a otimização das operações por meio de modelagens matemáticas e o uso de radares inteligentes para monitoramento.</a:t>
            </a:r>
          </a:p>
          <a:p>
            <a:pPr marL="0" indent="0">
              <a:buNone/>
            </a:pPr>
            <a:endParaRPr lang="pt-BR" sz="2400" dirty="0"/>
          </a:p>
          <a:p>
            <a:r>
              <a:rPr lang="pt-BR" sz="2400" dirty="0"/>
              <a:t>Nessa revisão da literatura não foram encontrados artigos que fizessem análises dos fiscais de pistas e nem dos motoristas que trabalham na área de movimento dos aeroportos, levando em consideração a segurança operacional</a:t>
            </a:r>
            <a:r>
              <a:rPr lang="pt-B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31214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64BA00-D96C-C147-A8CF-F9EAE120D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490" y="1259837"/>
            <a:ext cx="7886700" cy="785814"/>
          </a:xfrm>
        </p:spPr>
        <p:txBody>
          <a:bodyPr>
            <a:normAutofit/>
          </a:bodyPr>
          <a:lstStyle/>
          <a:p>
            <a:r>
              <a:rPr lang="pt-BR" dirty="0"/>
              <a:t>Métodos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F4A5F8-254D-4F47-8FBC-856FB6F17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6490" y="1952315"/>
            <a:ext cx="3868340" cy="823912"/>
          </a:xfrm>
        </p:spPr>
        <p:txBody>
          <a:bodyPr/>
          <a:lstStyle/>
          <a:p>
            <a:r>
              <a:rPr lang="pt-BR" dirty="0"/>
              <a:t>Análise Coletiva do Trabalho -ACT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53D60AC2-9BC4-214C-A8A9-C3028F93FA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6490" y="2833066"/>
            <a:ext cx="3868340" cy="3684588"/>
          </a:xfrm>
        </p:spPr>
        <p:txBody>
          <a:bodyPr>
            <a:normAutofit fontScale="55000" lnSpcReduction="20000"/>
          </a:bodyPr>
          <a:lstStyle/>
          <a:p>
            <a:r>
              <a:rPr lang="pt-BR" dirty="0"/>
              <a:t>Análise feita em grupo desenvolvida por meio da fala dos trabalhadores; </a:t>
            </a:r>
          </a:p>
          <a:p>
            <a:r>
              <a:rPr lang="pt-BR" dirty="0"/>
              <a:t>Norteada pela questão central: “O que você faz no seu trabalho?”</a:t>
            </a:r>
          </a:p>
          <a:p>
            <a:r>
              <a:rPr lang="pt-BR" dirty="0"/>
              <a:t>Uma  sessão por função;</a:t>
            </a:r>
          </a:p>
          <a:p>
            <a:r>
              <a:rPr lang="pt-BR" dirty="0"/>
              <a:t>Participantes no mínimo 3 de uma mesma área de trabalho.</a:t>
            </a:r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35FC08F1-8067-C04D-B22A-24EE649421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94634" y="1837245"/>
            <a:ext cx="3887391" cy="823912"/>
          </a:xfrm>
        </p:spPr>
        <p:txBody>
          <a:bodyPr/>
          <a:lstStyle/>
          <a:p>
            <a:r>
              <a:rPr lang="pt-BR" dirty="0"/>
              <a:t>Análise Ergonômica do Trabalho</a:t>
            </a:r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5D1D1D46-31C8-EB4B-A5F7-6471B62173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853004"/>
            <a:ext cx="4018360" cy="2763441"/>
          </a:xfrm>
        </p:spPr>
        <p:txBody>
          <a:bodyPr>
            <a:normAutofit fontScale="55000" lnSpcReduction="20000"/>
          </a:bodyPr>
          <a:lstStyle/>
          <a:p>
            <a:r>
              <a:rPr lang="pt-BR" dirty="0"/>
              <a:t>Análise das demandas;</a:t>
            </a:r>
          </a:p>
          <a:p>
            <a:r>
              <a:rPr lang="pt-BR" dirty="0"/>
              <a:t>Informações sobre a empresa;</a:t>
            </a:r>
          </a:p>
          <a:p>
            <a:r>
              <a:rPr lang="pt-BR" dirty="0"/>
              <a:t>Características da população;</a:t>
            </a:r>
          </a:p>
          <a:p>
            <a:r>
              <a:rPr lang="pt-BR" dirty="0"/>
              <a:t>Escolha da situação de análise;</a:t>
            </a:r>
          </a:p>
          <a:p>
            <a:r>
              <a:rPr lang="pt-BR" dirty="0"/>
              <a:t>Descrição das tarefas;</a:t>
            </a:r>
          </a:p>
          <a:p>
            <a:r>
              <a:rPr lang="pt-BR" dirty="0"/>
              <a:t>Observações relevantes às atividades selecionadas;</a:t>
            </a:r>
          </a:p>
          <a:p>
            <a:r>
              <a:rPr lang="pt-BR" dirty="0"/>
              <a:t>Validação </a:t>
            </a:r>
          </a:p>
          <a:p>
            <a:r>
              <a:rPr lang="pt-BR" dirty="0"/>
              <a:t>Diagnóstico</a:t>
            </a:r>
          </a:p>
          <a:p>
            <a:r>
              <a:rPr lang="pt-BR" dirty="0"/>
              <a:t>Recomendações </a:t>
            </a:r>
          </a:p>
        </p:txBody>
      </p:sp>
      <p:pic>
        <p:nvPicPr>
          <p:cNvPr id="8" name="Picture 2" descr="Revitalização do logotipo da FSP - USP. - Faculdade de Saúde Pública |  Facebook">
            <a:extLst>
              <a:ext uri="{FF2B5EF4-FFF2-40B4-BE49-F238E27FC236}">
                <a16:creationId xmlns:a16="http://schemas.microsoft.com/office/drawing/2014/main" id="{25A06CAB-2705-9B46-A85C-75C98A6EA8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8553" y="5794898"/>
            <a:ext cx="870221" cy="874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eap-fsp-logo">
            <a:extLst>
              <a:ext uri="{FF2B5EF4-FFF2-40B4-BE49-F238E27FC236}">
                <a16:creationId xmlns:a16="http://schemas.microsoft.com/office/drawing/2014/main" id="{9C31A594-4F2F-1644-8F53-C20F90551D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1979" y="5761237"/>
            <a:ext cx="795302" cy="941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7947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B16C6D51-2326-9344-A524-3F57E48E5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268998"/>
            <a:ext cx="7886700" cy="785814"/>
          </a:xfrm>
        </p:spPr>
        <p:txBody>
          <a:bodyPr/>
          <a:lstStyle/>
          <a:p>
            <a:r>
              <a:rPr lang="pt-BR" dirty="0"/>
              <a:t>Observações em SBMT</a:t>
            </a:r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4369EAEA-CC48-B541-A709-EE4C17C42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6544" y="2093119"/>
            <a:ext cx="3868340" cy="823912"/>
          </a:xfrm>
        </p:spPr>
        <p:txBody>
          <a:bodyPr/>
          <a:lstStyle/>
          <a:p>
            <a:r>
              <a:rPr lang="pt-BR" dirty="0"/>
              <a:t>Organizacionais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BAB3D28B-F1A1-BB49-943F-CE84A0F994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4040" y="2960895"/>
            <a:ext cx="4115110" cy="3684588"/>
          </a:xfrm>
        </p:spPr>
        <p:txBody>
          <a:bodyPr/>
          <a:lstStyle/>
          <a:p>
            <a:r>
              <a:rPr lang="pt-BR" dirty="0"/>
              <a:t>Desestatização ( Infraero)</a:t>
            </a:r>
          </a:p>
          <a:p>
            <a:r>
              <a:rPr lang="pt-BR" dirty="0"/>
              <a:t>Permissionários</a:t>
            </a:r>
          </a:p>
          <a:p>
            <a:r>
              <a:rPr lang="pt-BR" dirty="0"/>
              <a:t>Efetivo de funcionários</a:t>
            </a:r>
          </a:p>
          <a:p>
            <a:r>
              <a:rPr lang="pt-BR" dirty="0"/>
              <a:t>Perspectiva ( Litígio )</a:t>
            </a:r>
          </a:p>
          <a:p>
            <a:endParaRPr lang="pt-BR" dirty="0"/>
          </a:p>
        </p:txBody>
      </p:sp>
      <p:sp>
        <p:nvSpPr>
          <p:cNvPr id="10" name="Espaço Reservado para Texto 9">
            <a:extLst>
              <a:ext uri="{FF2B5EF4-FFF2-40B4-BE49-F238E27FC236}">
                <a16:creationId xmlns:a16="http://schemas.microsoft.com/office/drawing/2014/main" id="{47A3D8E1-BE1B-1045-A4CC-07628055CC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06836" y="2054812"/>
            <a:ext cx="3887391" cy="823912"/>
          </a:xfrm>
        </p:spPr>
        <p:txBody>
          <a:bodyPr/>
          <a:lstStyle/>
          <a:p>
            <a:r>
              <a:rPr lang="pt-BR" dirty="0"/>
              <a:t>Operacionais</a:t>
            </a:r>
          </a:p>
        </p:txBody>
      </p:sp>
      <p:sp>
        <p:nvSpPr>
          <p:cNvPr id="11" name="Espaço Reservado para Conteúdo 10">
            <a:extLst>
              <a:ext uri="{FF2B5EF4-FFF2-40B4-BE49-F238E27FC236}">
                <a16:creationId xmlns:a16="http://schemas.microsoft.com/office/drawing/2014/main" id="{AC9197FC-957A-B34E-8DC0-5708E70BDF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79119" y="2917031"/>
            <a:ext cx="4115110" cy="3684588"/>
          </a:xfrm>
        </p:spPr>
        <p:txBody>
          <a:bodyPr/>
          <a:lstStyle/>
          <a:p>
            <a:r>
              <a:rPr lang="pt-BR" dirty="0"/>
              <a:t>Movimentos na </a:t>
            </a:r>
            <a:r>
              <a:rPr lang="pt-BR" dirty="0" err="1"/>
              <a:t>Taxiway</a:t>
            </a:r>
            <a:r>
              <a:rPr lang="pt-BR" dirty="0"/>
              <a:t> J</a:t>
            </a:r>
          </a:p>
          <a:p>
            <a:r>
              <a:rPr lang="pt-BR" dirty="0"/>
              <a:t>Torre de Controle</a:t>
            </a:r>
          </a:p>
          <a:p>
            <a:r>
              <a:rPr lang="pt-BR" dirty="0"/>
              <a:t>Fiscais de pista e de segurança</a:t>
            </a:r>
          </a:p>
          <a:p>
            <a:r>
              <a:rPr lang="pt-BR" dirty="0"/>
              <a:t>Viaturas dos fiscais</a:t>
            </a:r>
          </a:p>
        </p:txBody>
      </p:sp>
      <p:pic>
        <p:nvPicPr>
          <p:cNvPr id="12" name="Picture 2" descr="Revitalização do logotipo da FSP - USP. - Faculdade de Saúde Pública |  Facebook">
            <a:extLst>
              <a:ext uri="{FF2B5EF4-FFF2-40B4-BE49-F238E27FC236}">
                <a16:creationId xmlns:a16="http://schemas.microsoft.com/office/drawing/2014/main" id="{F160C7BF-DE8E-6C4E-AA72-F0E58EF2A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8553" y="5794898"/>
            <a:ext cx="870221" cy="874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eap-fsp-logo">
            <a:extLst>
              <a:ext uri="{FF2B5EF4-FFF2-40B4-BE49-F238E27FC236}">
                <a16:creationId xmlns:a16="http://schemas.microsoft.com/office/drawing/2014/main" id="{DD460CD5-2715-A84D-B7D6-8E5136DAF2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1979" y="5761237"/>
            <a:ext cx="795302" cy="941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2958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B16C6D51-2326-9344-A524-3F57E48E5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Observações em SBMT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BAB3D28B-F1A1-BB49-943F-CE84A0F99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938" y="2637040"/>
            <a:ext cx="8238147" cy="3903781"/>
          </a:xfrm>
        </p:spPr>
        <p:txBody>
          <a:bodyPr/>
          <a:lstStyle/>
          <a:p>
            <a:r>
              <a:rPr lang="pt-BR" dirty="0"/>
              <a:t>Ruído</a:t>
            </a:r>
          </a:p>
          <a:p>
            <a:r>
              <a:rPr lang="pt-BR" dirty="0"/>
              <a:t>Contaminantes atmosféricos</a:t>
            </a:r>
          </a:p>
          <a:p>
            <a:r>
              <a:rPr lang="pt-BR" dirty="0"/>
              <a:t>Biomecânicos </a:t>
            </a:r>
          </a:p>
          <a:p>
            <a:r>
              <a:rPr lang="pt-BR" dirty="0"/>
              <a:t>Cognitivos</a:t>
            </a:r>
          </a:p>
          <a:p>
            <a:r>
              <a:rPr lang="pt-BR" dirty="0"/>
              <a:t>Descanso</a:t>
            </a:r>
          </a:p>
          <a:p>
            <a:endParaRPr lang="pt-BR" dirty="0"/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4369EAEA-CC48-B541-A709-EE4C17C42925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2093913"/>
            <a:ext cx="4959626" cy="822325"/>
          </a:xfrm>
        </p:spPr>
        <p:txBody>
          <a:bodyPr>
            <a:normAutofit/>
          </a:bodyPr>
          <a:lstStyle/>
          <a:p>
            <a:r>
              <a:rPr lang="pt-BR" dirty="0"/>
              <a:t>Ambientais e ocupacionais</a:t>
            </a:r>
          </a:p>
        </p:txBody>
      </p:sp>
      <p:pic>
        <p:nvPicPr>
          <p:cNvPr id="12" name="Picture 2" descr="Revitalização do logotipo da FSP - USP. - Faculdade de Saúde Pública |  Facebook">
            <a:extLst>
              <a:ext uri="{FF2B5EF4-FFF2-40B4-BE49-F238E27FC236}">
                <a16:creationId xmlns:a16="http://schemas.microsoft.com/office/drawing/2014/main" id="{08D392E2-DE64-2248-95B8-75D364F451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8553" y="5794898"/>
            <a:ext cx="870221" cy="874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eap-fsp-logo">
            <a:extLst>
              <a:ext uri="{FF2B5EF4-FFF2-40B4-BE49-F238E27FC236}">
                <a16:creationId xmlns:a16="http://schemas.microsoft.com/office/drawing/2014/main" id="{2CE64CA7-1E30-6940-9F70-9A15B44DEA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1979" y="5761237"/>
            <a:ext cx="795302" cy="941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78805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 descr="Grupo de pessoas posando para foto&#10;&#10;Descrição gerada automaticamente">
            <a:extLst>
              <a:ext uri="{FF2B5EF4-FFF2-40B4-BE49-F238E27FC236}">
                <a16:creationId xmlns:a16="http://schemas.microsoft.com/office/drawing/2014/main" id="{37D7ADE8-73B2-7B42-BDB7-9AE3124BF2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01" y="2855119"/>
            <a:ext cx="3968749" cy="2976561"/>
          </a:xfrm>
          <a:prstGeom prst="rect">
            <a:avLst/>
          </a:prstGeom>
        </p:spPr>
      </p:pic>
      <p:pic>
        <p:nvPicPr>
          <p:cNvPr id="7" name="Imagem 6" descr="Pessoas dentro de um avião voando no céu&#10;&#10;Descrição gerada automaticamente com confiança média">
            <a:extLst>
              <a:ext uri="{FF2B5EF4-FFF2-40B4-BE49-F238E27FC236}">
                <a16:creationId xmlns:a16="http://schemas.microsoft.com/office/drawing/2014/main" id="{ED30C886-0690-424B-B41A-A786F63C01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2648" y="1940718"/>
            <a:ext cx="3968751" cy="297656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7028FAB5-59AA-274B-96A7-7D84626BB380}"/>
              </a:ext>
            </a:extLst>
          </p:cNvPr>
          <p:cNvSpPr txBox="1"/>
          <p:nvPr/>
        </p:nvSpPr>
        <p:spPr>
          <a:xfrm>
            <a:off x="1451113" y="2097157"/>
            <a:ext cx="1759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SBMT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D7A178F-2C29-8149-AD2C-C974120CA6F6}"/>
              </a:ext>
            </a:extLst>
          </p:cNvPr>
          <p:cNvSpPr txBox="1"/>
          <p:nvPr/>
        </p:nvSpPr>
        <p:spPr>
          <a:xfrm>
            <a:off x="6062870" y="5406887"/>
            <a:ext cx="1321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SBSP</a:t>
            </a:r>
          </a:p>
        </p:txBody>
      </p:sp>
    </p:spTree>
    <p:extLst>
      <p:ext uri="{BB962C8B-B14F-4D97-AF65-F5344CB8AC3E}">
        <p14:creationId xmlns:p14="http://schemas.microsoft.com/office/powerpoint/2010/main" val="488385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>
            <a:extLst>
              <a:ext uri="{FF2B5EF4-FFF2-40B4-BE49-F238E27FC236}">
                <a16:creationId xmlns:a16="http://schemas.microsoft.com/office/drawing/2014/main" id="{5B5315BE-A260-8844-BBA6-53F42B3A40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985" b="2"/>
          <a:stretch/>
        </p:blipFill>
        <p:spPr bwMode="auto">
          <a:xfrm>
            <a:off x="715617" y="1286933"/>
            <a:ext cx="7429490" cy="5571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A830D3F9-680B-C44D-A991-8F4AB50B00ED}"/>
              </a:ext>
            </a:extLst>
          </p:cNvPr>
          <p:cNvSpPr txBox="1"/>
          <p:nvPr/>
        </p:nvSpPr>
        <p:spPr>
          <a:xfrm>
            <a:off x="3327117" y="1798981"/>
            <a:ext cx="2206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chemeClr val="tx2">
                    <a:lumMod val="50000"/>
                  </a:schemeClr>
                </a:solidFill>
              </a:rPr>
              <a:t>Obrigada!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BB438368-C287-7B4C-838C-5536A09D4410}"/>
              </a:ext>
            </a:extLst>
          </p:cNvPr>
          <p:cNvSpPr txBox="1"/>
          <p:nvPr/>
        </p:nvSpPr>
        <p:spPr>
          <a:xfrm>
            <a:off x="3169338" y="5753677"/>
            <a:ext cx="2522047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dirty="0">
                <a:hlinkClick r:id="rId3"/>
              </a:rPr>
              <a:t>fischer.frida@gmail.com</a:t>
            </a:r>
            <a:endParaRPr lang="pt-BR" dirty="0"/>
          </a:p>
          <a:p>
            <a:r>
              <a:rPr lang="pt-BR" dirty="0" err="1"/>
              <a:t>marcia.fajer@gmail.com</a:t>
            </a:r>
            <a:endParaRPr lang="pt-BR" dirty="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81BBE982-5E82-664B-8933-419E9FA1B6A9}"/>
              </a:ext>
            </a:extLst>
          </p:cNvPr>
          <p:cNvSpPr txBox="1"/>
          <p:nvPr/>
        </p:nvSpPr>
        <p:spPr>
          <a:xfrm>
            <a:off x="2266122" y="6400008"/>
            <a:ext cx="46117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1800" b="1" dirty="0">
                <a:solidFill>
                  <a:schemeClr val="bg1"/>
                </a:solidFill>
                <a:cs typeface="Arial" charset="0"/>
              </a:rPr>
              <a:t>FACULDADE DE SAÚDE PÚBLICA - USP</a:t>
            </a:r>
          </a:p>
        </p:txBody>
      </p:sp>
    </p:spTree>
    <p:extLst>
      <p:ext uri="{BB962C8B-B14F-4D97-AF65-F5344CB8AC3E}">
        <p14:creationId xmlns:p14="http://schemas.microsoft.com/office/powerpoint/2010/main" val="2171559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750044-680A-0A48-8895-1B797C466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Objetivo da Pesquisa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5A3B10-B05A-3C4C-B299-3A6314DA4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 fontScale="85000" lnSpcReduction="10000"/>
          </a:bodyPr>
          <a:lstStyle/>
          <a:p>
            <a:pPr marL="0" indent="0">
              <a:buNone/>
            </a:pPr>
            <a:endParaRPr lang="pt-BR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pt-BR" dirty="0"/>
              <a:t>Avaliar as condições de trabalho e segurança dos profissionais de serviços auxiliares de transporte aéreo (</a:t>
            </a:r>
            <a:r>
              <a:rPr lang="pt-BR" i="1" dirty="0" err="1"/>
              <a:t>ground</a:t>
            </a:r>
            <a:r>
              <a:rPr lang="pt-BR" i="1" dirty="0"/>
              <a:t> </a:t>
            </a:r>
            <a:r>
              <a:rPr lang="pt-BR" i="1" dirty="0" err="1"/>
              <a:t>handling</a:t>
            </a:r>
            <a:r>
              <a:rPr lang="pt-BR" dirty="0"/>
              <a:t>) de aeroportos, visando a elaboração de recomendações para o aprimoramento da regulação e de aspectos a serem contemplados no Sistema de Gerenciamento de Segurança Operacional (SGSO) de aeródromos. 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2050" name="Picture 2" descr="Revitalização do logotipo da FSP - USP. - Faculdade de Saúde Pública |  Facebook">
            <a:extLst>
              <a:ext uri="{FF2B5EF4-FFF2-40B4-BE49-F238E27FC236}">
                <a16:creationId xmlns:a16="http://schemas.microsoft.com/office/drawing/2014/main" id="{C164640B-FABD-EA48-8D07-2322C318CB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9914" y="5828559"/>
            <a:ext cx="870221" cy="874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eap-fsp-logo">
            <a:extLst>
              <a:ext uri="{FF2B5EF4-FFF2-40B4-BE49-F238E27FC236}">
                <a16:creationId xmlns:a16="http://schemas.microsoft.com/office/drawing/2014/main" id="{C5A5D742-E61D-9F43-8F26-CEDAAAE609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1979" y="5761237"/>
            <a:ext cx="795302" cy="941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8445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F762A8-2908-274E-9D88-C7F1B3CF8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Objetos da pesquisa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0106916-964D-8E47-A030-8D3AD41BF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Aeroportos</a:t>
            </a:r>
          </a:p>
          <a:p>
            <a:pPr lvl="1"/>
            <a:endParaRPr lang="pt-BR" sz="2475" dirty="0"/>
          </a:p>
          <a:p>
            <a:pPr lvl="1"/>
            <a:r>
              <a:rPr lang="pt-BR" sz="2475" dirty="0"/>
              <a:t>Aeroporto de Congonhas (SBSP)</a:t>
            </a:r>
          </a:p>
          <a:p>
            <a:pPr lvl="1"/>
            <a:r>
              <a:rPr lang="pt-BR" sz="2475" dirty="0"/>
              <a:t>Aeroporto de Campo de Marte ( SBMT)</a:t>
            </a:r>
          </a:p>
          <a:p>
            <a:pPr lvl="1"/>
            <a:r>
              <a:rPr lang="pt-BR" sz="2475" dirty="0"/>
              <a:t>Aeroporto Internacional de Guarulhos (SBGR)</a:t>
            </a:r>
          </a:p>
          <a:p>
            <a:pPr marL="342900" lvl="1" indent="0">
              <a:buNone/>
            </a:pPr>
            <a:endParaRPr lang="pt-BR" sz="2475" dirty="0"/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9" name="Picture 2" descr="Revitalização do logotipo da FSP - USP. - Faculdade de Saúde Pública |  Facebook">
            <a:extLst>
              <a:ext uri="{FF2B5EF4-FFF2-40B4-BE49-F238E27FC236}">
                <a16:creationId xmlns:a16="http://schemas.microsoft.com/office/drawing/2014/main" id="{99C48664-684F-E64E-A18F-B047F544D0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863" y="5794898"/>
            <a:ext cx="870221" cy="874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eap-fsp-logo">
            <a:extLst>
              <a:ext uri="{FF2B5EF4-FFF2-40B4-BE49-F238E27FC236}">
                <a16:creationId xmlns:a16="http://schemas.microsoft.com/office/drawing/2014/main" id="{D81FCED5-6AB6-8942-9F59-D47A6F73B0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1979" y="5761237"/>
            <a:ext cx="795302" cy="941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903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F762A8-2908-274E-9D88-C7F1B3CF8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Objetos da pesquisa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057ED66F-6B32-8A40-8C1D-0BD356D11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8"/>
            <a:ext cx="8117435" cy="4104757"/>
          </a:xfrm>
        </p:spPr>
        <p:txBody>
          <a:bodyPr>
            <a:normAutofit/>
          </a:bodyPr>
          <a:lstStyle/>
          <a:p>
            <a:r>
              <a:rPr lang="pt-BR" sz="2000" dirty="0"/>
              <a:t>Funções</a:t>
            </a:r>
          </a:p>
          <a:p>
            <a:r>
              <a:rPr lang="pt-BR" sz="2000" dirty="0"/>
              <a:t>Fiscalização de  pátio/ pistas;</a:t>
            </a:r>
          </a:p>
          <a:p>
            <a:r>
              <a:rPr lang="pt-BR" sz="2000" dirty="0"/>
              <a:t>Condutores de veículos na área de movimento: </a:t>
            </a:r>
            <a:endParaRPr lang="pt-BR" dirty="0"/>
          </a:p>
          <a:p>
            <a:pPr lvl="1"/>
            <a:r>
              <a:rPr lang="pt-BR" sz="2000" dirty="0"/>
              <a:t>Motoristas que realizam transporte de passageiros</a:t>
            </a:r>
          </a:p>
          <a:p>
            <a:pPr lvl="1"/>
            <a:r>
              <a:rPr lang="pt-BR" sz="2000" dirty="0"/>
              <a:t>Bombeiros</a:t>
            </a:r>
          </a:p>
          <a:p>
            <a:pPr lvl="1"/>
            <a:r>
              <a:rPr lang="pt-BR" sz="2000" dirty="0"/>
              <a:t>Empresas de Abastecimento de combustível</a:t>
            </a:r>
          </a:p>
          <a:p>
            <a:pPr lvl="1"/>
            <a:r>
              <a:rPr lang="pt-BR" sz="2000" dirty="0"/>
              <a:t>Operadores de equipamento/ </a:t>
            </a:r>
            <a:r>
              <a:rPr lang="pt-BR" sz="2000" dirty="0" err="1"/>
              <a:t>Push</a:t>
            </a:r>
            <a:r>
              <a:rPr lang="pt-BR" sz="2000" dirty="0"/>
              <a:t> </a:t>
            </a:r>
            <a:r>
              <a:rPr lang="pt-BR" sz="2000" dirty="0" err="1"/>
              <a:t>back</a:t>
            </a:r>
            <a:endParaRPr lang="pt-BR" sz="2000" dirty="0"/>
          </a:p>
          <a:p>
            <a:pPr lvl="1"/>
            <a:r>
              <a:rPr lang="pt-BR" sz="2000" dirty="0" err="1"/>
              <a:t>Ambulift</a:t>
            </a:r>
            <a:endParaRPr lang="pt-BR" sz="2000" dirty="0"/>
          </a:p>
          <a:p>
            <a:pPr lvl="1"/>
            <a:r>
              <a:rPr lang="pt-BR" sz="2000" dirty="0"/>
              <a:t>Serviços de </a:t>
            </a:r>
            <a:r>
              <a:rPr lang="pt-BR" sz="2000" dirty="0" err="1"/>
              <a:t>comissaria</a:t>
            </a:r>
            <a:endParaRPr lang="pt-BR" sz="2000" dirty="0"/>
          </a:p>
          <a:p>
            <a:endParaRPr lang="pt-BR" sz="1000" dirty="0"/>
          </a:p>
        </p:txBody>
      </p:sp>
      <p:pic>
        <p:nvPicPr>
          <p:cNvPr id="9" name="Picture 2" descr="Revitalização do logotipo da FSP - USP. - Faculdade de Saúde Pública |  Facebook">
            <a:extLst>
              <a:ext uri="{FF2B5EF4-FFF2-40B4-BE49-F238E27FC236}">
                <a16:creationId xmlns:a16="http://schemas.microsoft.com/office/drawing/2014/main" id="{99C48664-684F-E64E-A18F-B047F544D0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260" y="5794898"/>
            <a:ext cx="870221" cy="874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eap-fsp-logo">
            <a:extLst>
              <a:ext uri="{FF2B5EF4-FFF2-40B4-BE49-F238E27FC236}">
                <a16:creationId xmlns:a16="http://schemas.microsoft.com/office/drawing/2014/main" id="{0FFC9584-9D92-4B4A-8065-82B9997F56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1979" y="5761237"/>
            <a:ext cx="795302" cy="941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467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5D859036-BC49-F848-BBC5-836641D28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Justificativas do Estudo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F2998B0D-F0E6-4F45-8718-88ADE61BB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Ocorrências relacionadas a incursão em pista; </a:t>
            </a:r>
          </a:p>
          <a:p>
            <a:r>
              <a:rPr lang="pt-BR" dirty="0"/>
              <a:t>Ocorrências relacionadas a FOD </a:t>
            </a:r>
            <a:r>
              <a:rPr lang="pt-BR" i="1" dirty="0"/>
              <a:t>(</a:t>
            </a:r>
            <a:r>
              <a:rPr lang="pt-BR" i="1" dirty="0" err="1"/>
              <a:t>foreign</a:t>
            </a:r>
            <a:r>
              <a:rPr lang="pt-BR" i="1" dirty="0"/>
              <a:t> </a:t>
            </a:r>
            <a:r>
              <a:rPr lang="pt-BR" i="1" dirty="0" err="1"/>
              <a:t>object</a:t>
            </a:r>
            <a:r>
              <a:rPr lang="pt-BR" i="1" dirty="0"/>
              <a:t> </a:t>
            </a:r>
            <a:r>
              <a:rPr lang="pt-BR" i="1" dirty="0" err="1"/>
              <a:t>damage</a:t>
            </a:r>
            <a:r>
              <a:rPr lang="pt-BR" dirty="0"/>
              <a:t>); </a:t>
            </a:r>
          </a:p>
          <a:p>
            <a:r>
              <a:rPr lang="pt-BR" dirty="0"/>
              <a:t>Ocorrências relacionadas ao uso dos equipamentos de solo (colisões com aeronaves); </a:t>
            </a:r>
          </a:p>
          <a:p>
            <a:r>
              <a:rPr lang="pt-BR" dirty="0"/>
              <a:t>Ocorrências relacionadas às movimentações das aeronaves em solo;</a:t>
            </a:r>
          </a:p>
          <a:p>
            <a:r>
              <a:rPr lang="pt-BR" dirty="0"/>
              <a:t>Acidentes de trabalho. 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sz="1500" dirty="0"/>
          </a:p>
        </p:txBody>
      </p:sp>
      <p:pic>
        <p:nvPicPr>
          <p:cNvPr id="6" name="Picture 2" descr="Revitalização do logotipo da FSP - USP. - Faculdade de Saúde Pública |  Facebook">
            <a:extLst>
              <a:ext uri="{FF2B5EF4-FFF2-40B4-BE49-F238E27FC236}">
                <a16:creationId xmlns:a16="http://schemas.microsoft.com/office/drawing/2014/main" id="{4AED0434-1A15-2540-83FC-6EE2AC4B48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339" y="5828559"/>
            <a:ext cx="870221" cy="874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eap-fsp-logo">
            <a:extLst>
              <a:ext uri="{FF2B5EF4-FFF2-40B4-BE49-F238E27FC236}">
                <a16:creationId xmlns:a16="http://schemas.microsoft.com/office/drawing/2014/main" id="{22BF33DB-8EAF-1044-9A49-A9B856BE86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1979" y="5761237"/>
            <a:ext cx="795302" cy="941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7277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FB5434-791B-E746-9EF8-C050581D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755" y="1294105"/>
            <a:ext cx="8238147" cy="709614"/>
          </a:xfrm>
        </p:spPr>
        <p:txBody>
          <a:bodyPr/>
          <a:lstStyle/>
          <a:p>
            <a:r>
              <a:rPr lang="pt-BR" dirty="0"/>
              <a:t>Metas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EECF1E72-B597-6046-8D0C-BC3D81AF4C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7291049"/>
              </p:ext>
            </p:extLst>
          </p:nvPr>
        </p:nvGraphicFramePr>
        <p:xfrm>
          <a:off x="627582" y="1884449"/>
          <a:ext cx="7888836" cy="4638602"/>
        </p:xfrm>
        <a:graphic>
          <a:graphicData uri="http://schemas.openxmlformats.org/drawingml/2006/table">
            <a:tbl>
              <a:tblPr firstRow="1">
                <a:tableStyleId>{7DF18680-E054-41AD-8BC1-D1AEF772440D}</a:tableStyleId>
              </a:tblPr>
              <a:tblGrid>
                <a:gridCol w="593864">
                  <a:extLst>
                    <a:ext uri="{9D8B030D-6E8A-4147-A177-3AD203B41FA5}">
                      <a16:colId xmlns:a16="http://schemas.microsoft.com/office/drawing/2014/main" val="1842980385"/>
                    </a:ext>
                  </a:extLst>
                </a:gridCol>
                <a:gridCol w="4595115">
                  <a:extLst>
                    <a:ext uri="{9D8B030D-6E8A-4147-A177-3AD203B41FA5}">
                      <a16:colId xmlns:a16="http://schemas.microsoft.com/office/drawing/2014/main" val="3171404024"/>
                    </a:ext>
                  </a:extLst>
                </a:gridCol>
                <a:gridCol w="931042">
                  <a:extLst>
                    <a:ext uri="{9D8B030D-6E8A-4147-A177-3AD203B41FA5}">
                      <a16:colId xmlns:a16="http://schemas.microsoft.com/office/drawing/2014/main" val="60182515"/>
                    </a:ext>
                  </a:extLst>
                </a:gridCol>
                <a:gridCol w="925873">
                  <a:extLst>
                    <a:ext uri="{9D8B030D-6E8A-4147-A177-3AD203B41FA5}">
                      <a16:colId xmlns:a16="http://schemas.microsoft.com/office/drawing/2014/main" val="2865798251"/>
                    </a:ext>
                  </a:extLst>
                </a:gridCol>
                <a:gridCol w="842942">
                  <a:extLst>
                    <a:ext uri="{9D8B030D-6E8A-4147-A177-3AD203B41FA5}">
                      <a16:colId xmlns:a16="http://schemas.microsoft.com/office/drawing/2014/main" val="94920541"/>
                    </a:ext>
                  </a:extLst>
                </a:gridCol>
              </a:tblGrid>
              <a:tr h="421147">
                <a:tc>
                  <a:txBody>
                    <a:bodyPr/>
                    <a:lstStyle/>
                    <a:p>
                      <a:r>
                        <a:rPr lang="pt-BR" sz="1400" dirty="0"/>
                        <a:t>Meta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Descrição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Duração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Início 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Término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933302260"/>
                  </a:ext>
                </a:extLst>
              </a:tr>
              <a:tr h="744049">
                <a:tc>
                  <a:txBody>
                    <a:bodyPr/>
                    <a:lstStyle/>
                    <a:p>
                      <a:r>
                        <a:rPr lang="pt-BR" sz="1400" dirty="0"/>
                        <a:t>1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Identificar as demandas junto à agencia reguladora ANAC relacionadas a funcionários que atuam em atividades de rampa (</a:t>
                      </a:r>
                      <a:r>
                        <a:rPr lang="pt-BR" sz="1400" i="1" dirty="0" err="1"/>
                        <a:t>ground</a:t>
                      </a:r>
                      <a:r>
                        <a:rPr lang="pt-BR" sz="1400" i="1" dirty="0"/>
                        <a:t> </a:t>
                      </a:r>
                      <a:r>
                        <a:rPr lang="pt-BR" sz="1400" i="1" dirty="0" err="1"/>
                        <a:t>handling</a:t>
                      </a:r>
                      <a:r>
                        <a:rPr lang="pt-BR" sz="1400" dirty="0"/>
                        <a:t>);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45 dias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30/12/20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13/02/21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982833"/>
                  </a:ext>
                </a:extLst>
              </a:tr>
              <a:tr h="429050">
                <a:tc>
                  <a:txBody>
                    <a:bodyPr/>
                    <a:lstStyle/>
                    <a:p>
                      <a:r>
                        <a:rPr lang="pt-BR" sz="1400" dirty="0"/>
                        <a:t>2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Revisão da literatura e legislação relativa ao </a:t>
                      </a:r>
                      <a:r>
                        <a:rPr lang="pt-BR" sz="1400" dirty="0" err="1"/>
                        <a:t>ground</a:t>
                      </a:r>
                      <a:r>
                        <a:rPr lang="pt-BR" sz="1400" dirty="0"/>
                        <a:t> </a:t>
                      </a:r>
                      <a:r>
                        <a:rPr lang="pt-BR" sz="1400" dirty="0" err="1"/>
                        <a:t>handling</a:t>
                      </a:r>
                      <a:r>
                        <a:rPr lang="pt-BR" sz="1400" dirty="0"/>
                        <a:t>;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3 meses 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14/02/21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13/05/21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362805"/>
                  </a:ext>
                </a:extLst>
              </a:tr>
              <a:tr h="407505">
                <a:tc>
                  <a:txBody>
                    <a:bodyPr/>
                    <a:lstStyle/>
                    <a:p>
                      <a:r>
                        <a:rPr lang="pt-BR" sz="1400" dirty="0"/>
                        <a:t>3 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Diagnósticos SBMT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3 meses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14/05/21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13/08/21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924979"/>
                  </a:ext>
                </a:extLst>
              </a:tr>
              <a:tr h="367747">
                <a:tc>
                  <a:txBody>
                    <a:bodyPr/>
                    <a:lstStyle/>
                    <a:p>
                      <a:r>
                        <a:rPr lang="pt-BR" sz="1400" dirty="0"/>
                        <a:t>4 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Recomendações SBMT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 mês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14/08/21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13/09/21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9556322"/>
                  </a:ext>
                </a:extLst>
              </a:tr>
              <a:tr h="407505">
                <a:tc>
                  <a:txBody>
                    <a:bodyPr/>
                    <a:lstStyle/>
                    <a:p>
                      <a:r>
                        <a:rPr lang="pt-BR" sz="1400" dirty="0"/>
                        <a:t>5</a:t>
                      </a:r>
                    </a:p>
                  </a:txBody>
                  <a:tcPr marL="68580" marR="68580" marT="34290" marB="3429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Diagnósticos SBSP</a:t>
                      </a:r>
                    </a:p>
                  </a:txBody>
                  <a:tcPr marL="68580" marR="68580" marT="34290" marB="3429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4 meses</a:t>
                      </a:r>
                    </a:p>
                  </a:txBody>
                  <a:tcPr marL="68580" marR="68580" marT="34290" marB="3429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14/09/21</a:t>
                      </a:r>
                    </a:p>
                  </a:txBody>
                  <a:tcPr marL="68580" marR="68580" marT="34290" marB="3429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13/01/22</a:t>
                      </a:r>
                    </a:p>
                  </a:txBody>
                  <a:tcPr marL="68580" marR="68580" marT="34290" marB="3429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725037"/>
                  </a:ext>
                </a:extLst>
              </a:tr>
              <a:tr h="397565">
                <a:tc>
                  <a:txBody>
                    <a:bodyPr/>
                    <a:lstStyle/>
                    <a:p>
                      <a:r>
                        <a:rPr lang="pt-BR" sz="1400" dirty="0"/>
                        <a:t>6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Recomendações SBSP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 1 mês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14/01/21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13/02/22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660869251"/>
                  </a:ext>
                </a:extLst>
              </a:tr>
              <a:tr h="387626">
                <a:tc>
                  <a:txBody>
                    <a:bodyPr/>
                    <a:lstStyle/>
                    <a:p>
                      <a:r>
                        <a:rPr lang="pt-BR" sz="1400" dirty="0"/>
                        <a:t>7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Diagnósticos SBGR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6 meses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14/02/22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13/08/22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797868651"/>
                  </a:ext>
                </a:extLst>
              </a:tr>
              <a:tr h="367748">
                <a:tc>
                  <a:txBody>
                    <a:bodyPr/>
                    <a:lstStyle/>
                    <a:p>
                      <a:r>
                        <a:rPr lang="pt-BR" sz="1400" dirty="0"/>
                        <a:t>8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Recomendações SBGR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  2 meses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14/08/22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13/10/22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173753371"/>
                  </a:ext>
                </a:extLst>
              </a:tr>
              <a:tr h="327991">
                <a:tc>
                  <a:txBody>
                    <a:bodyPr/>
                    <a:lstStyle/>
                    <a:p>
                      <a:r>
                        <a:rPr lang="pt-BR" sz="1400" dirty="0"/>
                        <a:t>9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Elaborar e apresentar o relatório final à ANAC, referentes às condições de trabalho em aeroportos e suas relações com a segurança operacional.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 2 meses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14/10/22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14/12/22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778926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5683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64BA00-D96C-C147-A8CF-F9EAE120D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936" y="1318694"/>
            <a:ext cx="7886700" cy="785814"/>
          </a:xfrm>
        </p:spPr>
        <p:txBody>
          <a:bodyPr>
            <a:normAutofit fontScale="90000"/>
          </a:bodyPr>
          <a:lstStyle/>
          <a:p>
            <a:r>
              <a:rPr lang="pt-BR" dirty="0"/>
              <a:t>Meta 2 </a:t>
            </a:r>
            <a:br>
              <a:rPr lang="pt-BR" dirty="0"/>
            </a:br>
            <a:r>
              <a:rPr lang="pt-BR" dirty="0"/>
              <a:t>Revisão da literatura e da legislação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F4A5F8-254D-4F47-8FBC-856FB6F17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0936" y="1759932"/>
            <a:ext cx="3868340" cy="823912"/>
          </a:xfrm>
        </p:spPr>
        <p:txBody>
          <a:bodyPr/>
          <a:lstStyle/>
          <a:p>
            <a:r>
              <a:rPr lang="pt-BR" dirty="0"/>
              <a:t>Revisão da Literatura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53D60AC2-9BC4-214C-A8A9-C3028F93FA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0936" y="2753553"/>
            <a:ext cx="3868340" cy="3684588"/>
          </a:xfrm>
        </p:spPr>
        <p:txBody>
          <a:bodyPr>
            <a:noAutofit/>
          </a:bodyPr>
          <a:lstStyle/>
          <a:p>
            <a:r>
              <a:rPr lang="pt-BR" sz="1800" dirty="0"/>
              <a:t>Método PRISMA*</a:t>
            </a:r>
          </a:p>
          <a:p>
            <a:r>
              <a:rPr lang="pt-BR" sz="1600" dirty="0"/>
              <a:t>Artigos recuperados :375</a:t>
            </a:r>
          </a:p>
          <a:p>
            <a:r>
              <a:rPr lang="pt-BR" sz="1600" dirty="0"/>
              <a:t>Excluídos ( fora dos critérios):303</a:t>
            </a:r>
          </a:p>
          <a:p>
            <a:r>
              <a:rPr lang="pt-BR" sz="1600" dirty="0"/>
              <a:t>Selecionados (titulo e resumo):72</a:t>
            </a:r>
          </a:p>
          <a:p>
            <a:r>
              <a:rPr lang="pt-BR" sz="1600" dirty="0"/>
              <a:t>Selecionados para leitura na integra: 50</a:t>
            </a:r>
          </a:p>
          <a:p>
            <a:endParaRPr lang="pt-BR" sz="1800" dirty="0"/>
          </a:p>
          <a:p>
            <a:endParaRPr lang="pt-BR" sz="1800" dirty="0"/>
          </a:p>
          <a:p>
            <a:pPr marL="0" indent="0">
              <a:buNone/>
            </a:pPr>
            <a:r>
              <a:rPr lang="pt-BR" sz="1800" dirty="0"/>
              <a:t>* Principais Itens Relatar Revisões Sistemáticas e Meta-Análises </a:t>
            </a:r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35FC08F1-8067-C04D-B22A-24EE649421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71860" y="1793622"/>
            <a:ext cx="3887391" cy="823912"/>
          </a:xfrm>
        </p:spPr>
        <p:txBody>
          <a:bodyPr/>
          <a:lstStyle/>
          <a:p>
            <a:r>
              <a:rPr lang="pt-BR" dirty="0"/>
              <a:t>Revisão da Legislação</a:t>
            </a:r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5D1D1D46-31C8-EB4B-A5F7-6471B62173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7734" y="2867544"/>
            <a:ext cx="3887391" cy="3684588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pt-BR" dirty="0"/>
              <a:t>ANAC – Agência Nacional de Aviação Civil</a:t>
            </a:r>
          </a:p>
          <a:p>
            <a:pPr lvl="0"/>
            <a:r>
              <a:rPr lang="en-US" dirty="0"/>
              <a:t>CASA – Civil Aviation Safety Authority</a:t>
            </a:r>
            <a:endParaRPr lang="pt-BR" dirty="0"/>
          </a:p>
          <a:p>
            <a:pPr lvl="0"/>
            <a:r>
              <a:rPr lang="en-US" dirty="0"/>
              <a:t>EASA – European Union Aviation Safety Agency</a:t>
            </a:r>
            <a:endParaRPr lang="pt-BR" dirty="0"/>
          </a:p>
          <a:p>
            <a:pPr lvl="0"/>
            <a:r>
              <a:rPr lang="pt-BR" dirty="0"/>
              <a:t>FAA – Federal </a:t>
            </a:r>
            <a:r>
              <a:rPr lang="pt-BR" dirty="0" err="1"/>
              <a:t>Aviation</a:t>
            </a:r>
            <a:r>
              <a:rPr lang="pt-BR" dirty="0"/>
              <a:t> </a:t>
            </a:r>
            <a:r>
              <a:rPr lang="pt-BR" dirty="0" err="1"/>
              <a:t>Administration</a:t>
            </a:r>
            <a:endParaRPr lang="pt-BR" dirty="0"/>
          </a:p>
          <a:p>
            <a:pPr lvl="0"/>
            <a:r>
              <a:rPr lang="pt-BR" dirty="0"/>
              <a:t>ICAO / OACI – Internacional Civil </a:t>
            </a:r>
            <a:r>
              <a:rPr lang="pt-BR" dirty="0" err="1"/>
              <a:t>Aviation</a:t>
            </a:r>
            <a:r>
              <a:rPr lang="pt-BR" dirty="0"/>
              <a:t> </a:t>
            </a:r>
            <a:r>
              <a:rPr lang="pt-BR" dirty="0" err="1"/>
              <a:t>Organization</a:t>
            </a:r>
            <a:r>
              <a:rPr lang="pt-BR" dirty="0"/>
              <a:t> / Organização Internacional da Aviação Civil</a:t>
            </a:r>
          </a:p>
          <a:p>
            <a:pPr lvl="0"/>
            <a:r>
              <a:rPr lang="pt-BR" dirty="0"/>
              <a:t>TCCA – </a:t>
            </a:r>
            <a:r>
              <a:rPr lang="pt-BR" dirty="0" err="1"/>
              <a:t>Transport</a:t>
            </a:r>
            <a:r>
              <a:rPr lang="pt-BR" dirty="0"/>
              <a:t> Canada Civil </a:t>
            </a:r>
            <a:r>
              <a:rPr lang="pt-BR" dirty="0" err="1"/>
              <a:t>Aviation</a:t>
            </a:r>
            <a:endParaRPr lang="pt-BR" dirty="0"/>
          </a:p>
          <a:p>
            <a:endParaRPr lang="pt-BR" dirty="0"/>
          </a:p>
        </p:txBody>
      </p:sp>
      <p:pic>
        <p:nvPicPr>
          <p:cNvPr id="8" name="Picture 2" descr="Revitalização do logotipo da FSP - USP. - Faculdade de Saúde Pública |  Facebook">
            <a:extLst>
              <a:ext uri="{FF2B5EF4-FFF2-40B4-BE49-F238E27FC236}">
                <a16:creationId xmlns:a16="http://schemas.microsoft.com/office/drawing/2014/main" id="{25A06CAB-2705-9B46-A85C-75C98A6EA8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6284" y="5849903"/>
            <a:ext cx="870221" cy="874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eap-fsp-logo">
            <a:extLst>
              <a:ext uri="{FF2B5EF4-FFF2-40B4-BE49-F238E27FC236}">
                <a16:creationId xmlns:a16="http://schemas.microsoft.com/office/drawing/2014/main" id="{2B744034-3554-054F-93A8-7707D78BC4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1979" y="5761237"/>
            <a:ext cx="795302" cy="941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7476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64BA00-D96C-C147-A8CF-F9EAE120D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dirty="0"/>
              <a:t>Meta 2 </a:t>
            </a:r>
            <a:br>
              <a:rPr lang="pt-BR" sz="2400" dirty="0"/>
            </a:br>
            <a:r>
              <a:rPr lang="pt-BR" sz="2400" dirty="0"/>
              <a:t>Revisão da literatura e da legislação - Análise por palavra chave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55CC44C-E3B9-0C4C-A9DA-AE8CA96E46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i="1" dirty="0" err="1"/>
              <a:t>Ground</a:t>
            </a:r>
            <a:r>
              <a:rPr lang="pt-BR" i="1" dirty="0"/>
              <a:t> </a:t>
            </a:r>
            <a:r>
              <a:rPr lang="pt-BR" i="1" dirty="0" err="1"/>
              <a:t>Handling</a:t>
            </a:r>
            <a:r>
              <a:rPr lang="pt-BR" i="1" dirty="0"/>
              <a:t> Management</a:t>
            </a:r>
            <a:r>
              <a:rPr lang="pt-BR" dirty="0"/>
              <a:t> </a:t>
            </a:r>
          </a:p>
          <a:p>
            <a:pPr lvl="1"/>
            <a:r>
              <a:rPr lang="pt-BR" dirty="0"/>
              <a:t>Automação da atividades e uso de inteligência artificial;</a:t>
            </a:r>
          </a:p>
          <a:p>
            <a:r>
              <a:rPr lang="pt-BR" i="1" dirty="0" err="1"/>
              <a:t>Airport</a:t>
            </a:r>
            <a:r>
              <a:rPr lang="pt-BR" i="1" dirty="0"/>
              <a:t> </a:t>
            </a:r>
            <a:r>
              <a:rPr lang="pt-BR" i="1" dirty="0" err="1"/>
              <a:t>Ground</a:t>
            </a:r>
            <a:r>
              <a:rPr lang="pt-BR" i="1" dirty="0"/>
              <a:t> </a:t>
            </a:r>
            <a:r>
              <a:rPr lang="pt-BR" i="1" dirty="0" err="1"/>
              <a:t>Operations</a:t>
            </a:r>
            <a:r>
              <a:rPr lang="pt-BR" dirty="0"/>
              <a:t> </a:t>
            </a:r>
          </a:p>
          <a:p>
            <a:pPr lvl="1"/>
            <a:r>
              <a:rPr lang="pt-BR" dirty="0"/>
              <a:t>Prioriza o aspecto econômico da atividade com redução de custos e tempo de solo através de simulações matemáticas;</a:t>
            </a:r>
          </a:p>
          <a:p>
            <a:r>
              <a:rPr lang="pt-BR" i="1" dirty="0" err="1"/>
              <a:t>Airport</a:t>
            </a:r>
            <a:r>
              <a:rPr lang="pt-BR" i="1" dirty="0"/>
              <a:t> </a:t>
            </a:r>
            <a:r>
              <a:rPr lang="pt-BR" i="1" dirty="0" err="1"/>
              <a:t>Ramp</a:t>
            </a:r>
            <a:endParaRPr lang="pt-BR" i="1" dirty="0"/>
          </a:p>
          <a:p>
            <a:pPr lvl="1"/>
            <a:r>
              <a:rPr lang="pt-BR" dirty="0"/>
              <a:t>Complexidade do sistema e interfaces com outros sistemas</a:t>
            </a:r>
            <a:r>
              <a:rPr lang="pt-BR" i="1" dirty="0"/>
              <a:t>;</a:t>
            </a:r>
          </a:p>
          <a:p>
            <a:r>
              <a:rPr lang="pt-BR" i="1" dirty="0" err="1"/>
              <a:t>Aircraft</a:t>
            </a:r>
            <a:r>
              <a:rPr lang="pt-BR" i="1" dirty="0"/>
              <a:t> </a:t>
            </a:r>
            <a:r>
              <a:rPr lang="pt-BR" i="1" dirty="0" err="1"/>
              <a:t>Towing</a:t>
            </a:r>
            <a:r>
              <a:rPr lang="pt-BR" i="1" dirty="0"/>
              <a:t> e </a:t>
            </a:r>
            <a:r>
              <a:rPr lang="pt-BR" i="1" dirty="0" err="1"/>
              <a:t>Aircraft</a:t>
            </a:r>
            <a:r>
              <a:rPr lang="pt-BR" i="1" dirty="0"/>
              <a:t> </a:t>
            </a:r>
            <a:r>
              <a:rPr lang="pt-BR" i="1" dirty="0" err="1"/>
              <a:t>Pushback</a:t>
            </a:r>
            <a:r>
              <a:rPr lang="pt-BR" dirty="0"/>
              <a:t> </a:t>
            </a:r>
          </a:p>
          <a:p>
            <a:pPr lvl="1"/>
            <a:r>
              <a:rPr lang="pt-BR" dirty="0"/>
              <a:t>Otimização das operações através de modelos matemáticos para redução do tempo de solo;</a:t>
            </a:r>
          </a:p>
          <a:p>
            <a:pPr lvl="1"/>
            <a:endParaRPr lang="pt-BR" dirty="0"/>
          </a:p>
        </p:txBody>
      </p:sp>
      <p:pic>
        <p:nvPicPr>
          <p:cNvPr id="8" name="Picture 2" descr="Revitalização do logotipo da FSP - USP. - Faculdade de Saúde Pública |  Facebook">
            <a:extLst>
              <a:ext uri="{FF2B5EF4-FFF2-40B4-BE49-F238E27FC236}">
                <a16:creationId xmlns:a16="http://schemas.microsoft.com/office/drawing/2014/main" id="{25A06CAB-2705-9B46-A85C-75C98A6EA8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6284" y="5849903"/>
            <a:ext cx="870221" cy="874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eap-fsp-logo">
            <a:extLst>
              <a:ext uri="{FF2B5EF4-FFF2-40B4-BE49-F238E27FC236}">
                <a16:creationId xmlns:a16="http://schemas.microsoft.com/office/drawing/2014/main" id="{2B744034-3554-054F-93A8-7707D78BC4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1979" y="5761237"/>
            <a:ext cx="795302" cy="941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8822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64BA00-D96C-C147-A8CF-F9EAE120D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dirty="0"/>
              <a:t>Meta 2 </a:t>
            </a:r>
            <a:br>
              <a:rPr lang="pt-BR" sz="2400" dirty="0"/>
            </a:br>
            <a:r>
              <a:rPr lang="pt-BR" sz="2400" dirty="0"/>
              <a:t>Revisão da literatura e da legislação - Análise por palavra chave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55CC44C-E3B9-0C4C-A9DA-AE8CA96E46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i="1" dirty="0" err="1"/>
              <a:t>Foreign</a:t>
            </a:r>
            <a:r>
              <a:rPr lang="pt-BR" i="1" dirty="0"/>
              <a:t> </a:t>
            </a:r>
            <a:r>
              <a:rPr lang="pt-BR" i="1" dirty="0" err="1"/>
              <a:t>Object</a:t>
            </a:r>
            <a:r>
              <a:rPr lang="pt-BR" i="1" dirty="0"/>
              <a:t> </a:t>
            </a:r>
            <a:r>
              <a:rPr lang="pt-BR" i="1" dirty="0" err="1"/>
              <a:t>Debris</a:t>
            </a:r>
            <a:r>
              <a:rPr lang="pt-BR" dirty="0"/>
              <a:t> (FOD) </a:t>
            </a:r>
          </a:p>
          <a:p>
            <a:pPr lvl="1"/>
            <a:r>
              <a:rPr lang="pt-BR" dirty="0"/>
              <a:t>Métodos de detecção através de vigilância radar, câmeras e sensores , métodos fotogramétricos, aplicativos , uso de robôs e mapas de calor;</a:t>
            </a:r>
          </a:p>
          <a:p>
            <a:r>
              <a:rPr lang="pt-BR" i="1" dirty="0" err="1"/>
              <a:t>Runway</a:t>
            </a:r>
            <a:r>
              <a:rPr lang="pt-BR" i="1" dirty="0"/>
              <a:t> </a:t>
            </a:r>
            <a:r>
              <a:rPr lang="pt-BR" i="1" dirty="0" err="1"/>
              <a:t>Incursions</a:t>
            </a:r>
            <a:r>
              <a:rPr lang="pt-BR" dirty="0"/>
              <a:t> </a:t>
            </a:r>
          </a:p>
          <a:p>
            <a:pPr lvl="1"/>
            <a:r>
              <a:rPr lang="pt-BR" dirty="0"/>
              <a:t>Perigos para a segurança, ocorrências associadas a erros humanos ( pilotos, controladores de voo, motoristas e pedestres), implementação de tecnologia baseada em lógica para melhorar a segurança.</a:t>
            </a:r>
          </a:p>
          <a:p>
            <a:endParaRPr lang="pt-BR" dirty="0"/>
          </a:p>
        </p:txBody>
      </p:sp>
      <p:pic>
        <p:nvPicPr>
          <p:cNvPr id="8" name="Picture 2" descr="Revitalização do logotipo da FSP - USP. - Faculdade de Saúde Pública |  Facebook">
            <a:extLst>
              <a:ext uri="{FF2B5EF4-FFF2-40B4-BE49-F238E27FC236}">
                <a16:creationId xmlns:a16="http://schemas.microsoft.com/office/drawing/2014/main" id="{25A06CAB-2705-9B46-A85C-75C98A6EA8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6284" y="5849903"/>
            <a:ext cx="870221" cy="874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eap-fsp-logo">
            <a:extLst>
              <a:ext uri="{FF2B5EF4-FFF2-40B4-BE49-F238E27FC236}">
                <a16:creationId xmlns:a16="http://schemas.microsoft.com/office/drawing/2014/main" id="{2B744034-3554-054F-93A8-7707D78BC4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1979" y="5761237"/>
            <a:ext cx="795302" cy="941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03422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1359</TotalTime>
  <Words>816</Words>
  <Application>Microsoft Macintosh PowerPoint</Application>
  <PresentationFormat>Apresentação na tela (4:3)</PresentationFormat>
  <Paragraphs>158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Tema do Office</vt:lpstr>
      <vt:lpstr>Pesquisa para diagnóstico de questões associadas à influência dos fatores humanos nos profissionais que realizam atividades com alto impacto na segurança</vt:lpstr>
      <vt:lpstr>Objetivo da Pesquisa</vt:lpstr>
      <vt:lpstr>Objetos da pesquisa</vt:lpstr>
      <vt:lpstr>Objetos da pesquisa</vt:lpstr>
      <vt:lpstr>Justificativas do Estudo</vt:lpstr>
      <vt:lpstr>Metas</vt:lpstr>
      <vt:lpstr>Meta 2  Revisão da literatura e da legislação</vt:lpstr>
      <vt:lpstr>Meta 2  Revisão da literatura e da legislação - Análise por palavra chave</vt:lpstr>
      <vt:lpstr>Meta 2  Revisão da literatura e da legislação - Análise por palavra chave</vt:lpstr>
      <vt:lpstr>Meta 2  Revisão da literatura e da legislação - Considerações finais</vt:lpstr>
      <vt:lpstr>Métodos</vt:lpstr>
      <vt:lpstr>Observações em SBMT</vt:lpstr>
      <vt:lpstr>Observações em SBMT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Erika Mendes Santana</dc:creator>
  <cp:lastModifiedBy>Marcia Fajer</cp:lastModifiedBy>
  <cp:revision>13</cp:revision>
  <dcterms:created xsi:type="dcterms:W3CDTF">2016-09-22T19:45:45Z</dcterms:created>
  <dcterms:modified xsi:type="dcterms:W3CDTF">2021-12-02T19:06:47Z</dcterms:modified>
</cp:coreProperties>
</file>