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7" r:id="rId4"/>
    <p:sldId id="259" r:id="rId5"/>
    <p:sldId id="258" r:id="rId6"/>
    <p:sldId id="260" r:id="rId7"/>
    <p:sldId id="262" r:id="rId8"/>
    <p:sldId id="261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81022" autoAdjust="0"/>
  </p:normalViewPr>
  <p:slideViewPr>
    <p:cSldViewPr snapToGrid="0">
      <p:cViewPr varScale="1">
        <p:scale>
          <a:sx n="59" d="100"/>
          <a:sy n="59" d="100"/>
        </p:scale>
        <p:origin x="17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038AB-D0EF-4D9C-A1C6-DD505F630A1D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F9BC1-7B0F-4488-8146-E4F7546C43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89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329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992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Focando além dos conceitos de investigação,</a:t>
            </a:r>
            <a:r>
              <a:rPr lang="pt-BR" baseline="0" dirty="0" smtClean="0"/>
              <a:t> nos eventos que deram certo;</a:t>
            </a:r>
          </a:p>
          <a:p>
            <a:endParaRPr lang="pt-BR" baseline="0" dirty="0" smtClean="0"/>
          </a:p>
          <a:p>
            <a:endParaRPr lang="pt-BR" baseline="0" dirty="0" smtClean="0"/>
          </a:p>
          <a:p>
            <a:endParaRPr lang="pt-BR" baseline="0" dirty="0" smtClean="0"/>
          </a:p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145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76% dos líderes de grandes empresas brasileiras consideram a cultura organizacional como um tópico relevante dentro da agenda da organização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O percentual sobe para 100% quando são considerados apenas os negócios que compõem o ranking de empresas mais amadas do Brasil.</a:t>
            </a:r>
          </a:p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cultura organizacional alavanca a estratégia do negócio</a:t>
            </a:r>
            <a:r>
              <a:rPr lang="pt-B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o modelo operacional, com forte impacto na capacidade de execução e nos resultados financeiros. As empresas de dizem ter uma cultura distinta, capaz de conferir vantagem competitiva, apresentam uma tendência cerca de duas vezes maior de crescer mais rapidamente e lucrar mais que a média do seu setor, segundo a pesquisa da </a:t>
            </a:r>
            <a:r>
              <a:rPr lang="pt-B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PwC</a:t>
            </a:r>
            <a:r>
              <a:rPr lang="pt-B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Strategy</a:t>
            </a:r>
            <a:r>
              <a:rPr lang="pt-B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Além disso , elas têm uma probabilidade duas vezes maior de traduzir em ações a sua estratégia.</a:t>
            </a:r>
            <a:endParaRPr lang="pt-B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746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109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Ex</a:t>
            </a:r>
            <a:r>
              <a:rPr lang="pt-BR" dirty="0" smtClean="0"/>
              <a:t>:</a:t>
            </a:r>
            <a:r>
              <a:rPr lang="pt-BR" baseline="0" dirty="0" smtClean="0"/>
              <a:t> A gestão da mudança como ferramenta de identificação do perigo e ações de mitigação. Trazendo eficiência para atividade, e com objetivo para dar certo.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03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i="1" baseline="0" dirty="0" smtClean="0"/>
              <a:t>Percepção do risco dos lideres: </a:t>
            </a:r>
            <a:r>
              <a:rPr lang="pt-BR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liderar pelo exemplo. Ser o guardião da Cultura de Informação em ambiente de Cultura Justa. Além da confiança que deve transmitir, tem a competência e a responsabilidade em estabelecer e divulgar aos liderados o limite entre os comportamentos aceitáveis e inaceitáveis dentro de cada cenário e contexto organizacional. Está </a:t>
            </a:r>
            <a:r>
              <a:rPr lang="pt-BR" baseline="0" dirty="0" smtClean="0"/>
              <a:t>muito ligado a cultura dos individual. Positivismo exagerado;</a:t>
            </a:r>
          </a:p>
          <a:p>
            <a:endParaRPr lang="pt-BR" baseline="0" dirty="0" smtClean="0"/>
          </a:p>
          <a:p>
            <a:r>
              <a:rPr lang="pt-BR" baseline="0" dirty="0" smtClean="0"/>
              <a:t>Planejamento: Com o cenário macro econômico dólar a 5,60 e barril do petróleo em alta como fazer planejamento? A infra estrutura aeroportuária ficou reduzida e com a retomada forte dos voos domésticos estamos observando alguns gargalos relacionados aos pontos como: Informação meteorológicas, obras paradas por falta de recursos.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Cenário de mudanças sociais, home office, saúde e finanças – como está a saúde mental dos nossos funcionários?</a:t>
            </a:r>
          </a:p>
          <a:p>
            <a:endParaRPr lang="pt-BR" baseline="0" dirty="0" smtClean="0"/>
          </a:p>
          <a:p>
            <a:r>
              <a:rPr lang="pt-BR" baseline="0" dirty="0" smtClean="0"/>
              <a:t>Como fazer uma retomada das operações, recentemente tivemos localidades já fazendo exigência de ciclo de vacinação completo para poder embarcar, precisamos ter um orientação para o cenário brasileiro, ficaria muito difícil ter orientações municipais diferentes.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F9BC1-7B0F-4488-8146-E4F7546C430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0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3567" y="640135"/>
            <a:ext cx="4664363" cy="380367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562" y="4666600"/>
            <a:ext cx="8333368" cy="1029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pic>
        <p:nvPicPr>
          <p:cNvPr id="5" name="Imagem 4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316B3857-FAA0-4A97-A35C-CC236FE52A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9" y="-53560"/>
            <a:ext cx="9220607" cy="692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0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1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33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38" y="1453131"/>
            <a:ext cx="8238147" cy="709614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31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34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939" y="2221907"/>
            <a:ext cx="4233908" cy="3955056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39" y="2221907"/>
            <a:ext cx="4233908" cy="3955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909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04875"/>
            <a:ext cx="7886700" cy="78581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899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6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20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21582"/>
            <a:ext cx="2949178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2291556"/>
            <a:ext cx="2949178" cy="35694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47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525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61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39" y="1500809"/>
            <a:ext cx="8234408" cy="661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39" y="2259353"/>
            <a:ext cx="8238147" cy="3903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B6D2B-0C64-4199-8100-4C9984F2FDDE}" type="datetimeFigureOut">
              <a:rPr lang="pt-BR" smtClean="0"/>
              <a:t>03/12/2021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Padrão do plano de fundo&#10;&#10;Descrição gerada automaticamente">
            <a:extLst>
              <a:ext uri="{FF2B5EF4-FFF2-40B4-BE49-F238E27FC236}">
                <a16:creationId xmlns:a16="http://schemas.microsoft.com/office/drawing/2014/main" id="{A30D1EAC-A662-49D0-B2B0-33B58558CD4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47"/>
            <a:ext cx="9144000" cy="131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64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3026227" y="-217716"/>
            <a:ext cx="6008910" cy="2939147"/>
          </a:xfrm>
        </p:spPr>
        <p:txBody>
          <a:bodyPr>
            <a:noAutofit/>
          </a:bodyPr>
          <a:lstStyle/>
          <a:p>
            <a:r>
              <a:rPr lang="pt-BR" sz="4400" dirty="0"/>
              <a:t>As novas visões </a:t>
            </a: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>do gerenciamento da</a:t>
            </a:r>
            <a:br>
              <a:rPr lang="pt-BR" sz="4400" dirty="0" smtClean="0"/>
            </a:br>
            <a:r>
              <a:rPr lang="pt-BR" sz="4400" dirty="0" smtClean="0"/>
              <a:t> </a:t>
            </a:r>
            <a:r>
              <a:rPr lang="pt-BR" sz="4400" dirty="0"/>
              <a:t>Segurança </a:t>
            </a:r>
            <a:r>
              <a:rPr lang="pt-BR" sz="4400" dirty="0" smtClean="0"/>
              <a:t>Operacional </a:t>
            </a:r>
            <a:br>
              <a:rPr lang="pt-BR" sz="4400" dirty="0" smtClean="0"/>
            </a:br>
            <a:r>
              <a:rPr lang="pt-BR" sz="4400" dirty="0" smtClean="0"/>
              <a:t>e seus desafios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7878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spc="-15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ROTEIRO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7937" y="2176055"/>
            <a:ext cx="8238147" cy="31325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3200" dirty="0">
                <a:solidFill>
                  <a:srgbClr val="002060"/>
                </a:solidFill>
              </a:rPr>
              <a:t>Objetivo estratégico da segurança operacional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3200" dirty="0" smtClean="0">
                <a:solidFill>
                  <a:srgbClr val="002060"/>
                </a:solidFill>
              </a:rPr>
              <a:t>Impactos da cultura na segurança operacional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3200" dirty="0" smtClean="0">
                <a:solidFill>
                  <a:srgbClr val="002060"/>
                </a:solidFill>
              </a:rPr>
              <a:t>Sinergia </a:t>
            </a:r>
            <a:r>
              <a:rPr lang="pt-BR" sz="3200" dirty="0">
                <a:solidFill>
                  <a:srgbClr val="002060"/>
                </a:solidFill>
              </a:rPr>
              <a:t>na segurança </a:t>
            </a:r>
            <a:r>
              <a:rPr lang="pt-BR" sz="3200" dirty="0" smtClean="0">
                <a:solidFill>
                  <a:srgbClr val="002060"/>
                </a:solidFill>
              </a:rPr>
              <a:t>operacional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3200" dirty="0" smtClean="0">
                <a:solidFill>
                  <a:srgbClr val="002060"/>
                </a:solidFill>
              </a:rPr>
              <a:t>Desafios no cenário da segurança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3200" dirty="0" smtClean="0">
                <a:solidFill>
                  <a:srgbClr val="002060"/>
                </a:solidFill>
              </a:rPr>
              <a:t>Conclusão </a:t>
            </a:r>
            <a:endParaRPr lang="pt-BR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48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7939" y="2411755"/>
            <a:ext cx="8238147" cy="390378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GB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Estimular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uma</a:t>
            </a:r>
            <a:r>
              <a:rPr lang="pt-B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Cultura de Segurança com visão </a:t>
            </a:r>
            <a:r>
              <a:rPr lang="en-GB" sz="2000" b="1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POSITIVA, 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que use a </a:t>
            </a:r>
            <a:r>
              <a:rPr lang="en-GB" sz="20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informação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para </a:t>
            </a:r>
            <a:r>
              <a:rPr lang="en-GB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identificar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perigos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e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riscos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corrigir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e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aperfeiçoar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processos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resultando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em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maior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</a:t>
            </a:r>
            <a:r>
              <a:rPr lang="en-GB" sz="2000" b="1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eficiência</a:t>
            </a:r>
            <a:r>
              <a:rPr lang="en-GB" sz="2000" b="1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 e </a:t>
            </a:r>
            <a:r>
              <a:rPr lang="en-GB" sz="2000" b="1" dirty="0" err="1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produtividade</a:t>
            </a:r>
            <a:r>
              <a:rPr lang="en-GB" sz="2000" b="1" dirty="0">
                <a:solidFill>
                  <a:srgbClr val="002060"/>
                </a:solidFill>
                <a:latin typeface="Arial" panose="020B0604020202020204" pitchFamily="34" charset="0"/>
                <a:ea typeface="MS Gothic" charset="-128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GB" i="1" u="sng" dirty="0">
              <a:solidFill>
                <a:srgbClr val="002060"/>
              </a:solidFill>
              <a:latin typeface="Arial" panose="020B0604020202020204" pitchFamily="34" charset="0"/>
              <a:ea typeface="MS Gothic" charset="-128"/>
              <a:cs typeface="Arial" panose="020B0604020202020204" pitchFamily="34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07938" y="1627299"/>
            <a:ext cx="8238147" cy="709614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Objetivo </a:t>
            </a:r>
            <a:r>
              <a:rPr lang="pt-BR" sz="3600" dirty="0"/>
              <a:t>estratégico da segurança operacional</a:t>
            </a:r>
            <a:br>
              <a:rPr lang="pt-BR" sz="36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310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Impactos </a:t>
            </a:r>
            <a:r>
              <a:rPr lang="pt-BR" dirty="0"/>
              <a:t>da cultura na segurança </a:t>
            </a:r>
            <a:r>
              <a:rPr lang="pt-BR" dirty="0" smtClean="0"/>
              <a:t>operacional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BR" sz="1400" dirty="0" smtClean="0">
                <a:solidFill>
                  <a:srgbClr val="002060"/>
                </a:solidFill>
              </a:rPr>
              <a:t>Cultura como visão estratégica: </a:t>
            </a:r>
          </a:p>
          <a:p>
            <a:pPr>
              <a:buFontTx/>
              <a:buChar char="-"/>
            </a:pPr>
            <a:endParaRPr lang="pt-BR" sz="1400" dirty="0" smtClean="0">
              <a:solidFill>
                <a:srgbClr val="00206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185" y="2925992"/>
            <a:ext cx="6238875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2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Sinergia na segurança </a:t>
            </a:r>
            <a:r>
              <a:rPr lang="pt-BR" dirty="0" smtClean="0"/>
              <a:t>operacional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há sinergia, existe a chance de se acelerar e garantir o sucesso de </a:t>
            </a:r>
            <a:r>
              <a:rPr lang="pt-BR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tarefa. </a:t>
            </a:r>
            <a:r>
              <a:rPr lang="pt-B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trabalhos e as forças de trabalho se complementam, as responsabilidades são divididas de forma adequada, o diálogo é constante e fluído</a:t>
            </a:r>
            <a:r>
              <a:rPr lang="pt-BR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pt-BR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Carlos </a:t>
            </a:r>
            <a:r>
              <a:rPr lang="pt-BR" sz="18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Ignácio - </a:t>
            </a:r>
            <a:r>
              <a:rPr lang="pt-BR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relacionamento entre sócios pode ser </a:t>
            </a:r>
            <a:r>
              <a:rPr lang="pt-BR" sz="1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melhorado - </a:t>
            </a:r>
            <a:r>
              <a:rPr lang="pt-BR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Editora: </a:t>
            </a:r>
            <a:r>
              <a:rPr lang="pt-BR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Anadarco</a:t>
            </a:r>
            <a:endParaRPr lang="pt-BR" sz="18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93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Sinergia na </a:t>
            </a:r>
            <a:r>
              <a:rPr lang="pt-BR" dirty="0" smtClean="0"/>
              <a:t>segurança (escopo amplo)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 dirty="0" smtClean="0">
                <a:solidFill>
                  <a:srgbClr val="002060"/>
                </a:solidFill>
              </a:rPr>
              <a:t>Sistema de Gestão de Segurança Integrada: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SEGURANÇA </a:t>
            </a: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OPERACIONAL</a:t>
            </a:r>
            <a:endParaRPr lang="en-GB" sz="2400" dirty="0">
              <a:solidFill>
                <a:srgbClr val="002060"/>
              </a:solidFill>
              <a:latin typeface="Calibri" panose="020F0502020204030204" pitchFamily="34" charset="0"/>
              <a:ea typeface="MS Gothic" charset="-128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AVSEC</a:t>
            </a:r>
            <a:endParaRPr lang="en-GB" sz="2400" dirty="0">
              <a:solidFill>
                <a:srgbClr val="002060"/>
              </a:solidFill>
              <a:latin typeface="Calibri" panose="020F0502020204030204" pitchFamily="34" charset="0"/>
              <a:ea typeface="MS Gothic" charset="-128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QUALIDADE</a:t>
            </a:r>
            <a:endParaRPr lang="en-GB" sz="2400" dirty="0">
              <a:solidFill>
                <a:srgbClr val="002060"/>
              </a:solidFill>
              <a:latin typeface="Calibri" panose="020F0502020204030204" pitchFamily="34" charset="0"/>
              <a:ea typeface="MS Gothic" charset="-128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SEGURANÇA </a:t>
            </a: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DO TRABALHO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SEGURANÇA DIGITAL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en-GB" sz="2400" dirty="0" smtClean="0">
                <a:solidFill>
                  <a:srgbClr val="002060"/>
                </a:solidFill>
                <a:latin typeface="Calibri" panose="020F0502020204030204" pitchFamily="34" charset="0"/>
                <a:ea typeface="MS Gothic" charset="-128"/>
                <a:cs typeface="Calibri" panose="020F0502020204030204" pitchFamily="34" charset="0"/>
              </a:rPr>
              <a:t>GESTÃO DE CRISE</a:t>
            </a:r>
            <a:endParaRPr lang="en-GB" sz="2400" dirty="0">
              <a:solidFill>
                <a:srgbClr val="002060"/>
              </a:solidFill>
              <a:latin typeface="Calibri" panose="020F0502020204030204" pitchFamily="34" charset="0"/>
              <a:ea typeface="MS Gothic" charset="-128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466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Desafios no cenário da </a:t>
            </a:r>
            <a:r>
              <a:rPr lang="pt-BR" dirty="0" smtClean="0"/>
              <a:t>segurança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7939" y="2253340"/>
            <a:ext cx="8238147" cy="34852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2060"/>
                </a:solidFill>
              </a:rPr>
              <a:t>Percepção de risco dos lideres;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2060"/>
                </a:solidFill>
              </a:rPr>
              <a:t>Planejamento econômico e operacional; (Dilema Gerencial)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2060"/>
                </a:solidFill>
              </a:rPr>
              <a:t>Saúde dos funcionários;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2060"/>
                </a:solidFill>
              </a:rPr>
              <a:t>Gestão da Mudança na retomada das operações frente aos novos cenários;</a:t>
            </a:r>
          </a:p>
          <a:p>
            <a:pPr>
              <a:buFont typeface="Wingdings" panose="05000000000000000000" pitchFamily="2" charset="2"/>
              <a:buChar char="§"/>
            </a:pPr>
            <a:endParaRPr lang="pt-BR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t-BR" dirty="0" smtClean="0">
              <a:solidFill>
                <a:srgbClr val="00206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07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938" y="1404144"/>
            <a:ext cx="8238147" cy="709614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7937" y="2109224"/>
            <a:ext cx="8238147" cy="311591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2400" dirty="0" smtClean="0">
                <a:solidFill>
                  <a:srgbClr val="002060"/>
                </a:solidFill>
              </a:rPr>
              <a:t>Do </a:t>
            </a:r>
            <a:r>
              <a:rPr lang="pt-BR" sz="2400" dirty="0">
                <a:solidFill>
                  <a:srgbClr val="002060"/>
                </a:solidFill>
              </a:rPr>
              <a:t>exemplo dos líderes </a:t>
            </a:r>
            <a:r>
              <a:rPr lang="pt-BR" sz="2400" dirty="0" smtClean="0">
                <a:solidFill>
                  <a:srgbClr val="002060"/>
                </a:solidFill>
              </a:rPr>
              <a:t>resulta a Cultura </a:t>
            </a:r>
            <a:r>
              <a:rPr lang="pt-BR" sz="2400" dirty="0">
                <a:solidFill>
                  <a:srgbClr val="002060"/>
                </a:solidFill>
              </a:rPr>
              <a:t>de uma </a:t>
            </a:r>
            <a:r>
              <a:rPr lang="pt-BR" sz="2400" dirty="0" smtClean="0">
                <a:solidFill>
                  <a:srgbClr val="002060"/>
                </a:solidFill>
              </a:rPr>
              <a:t>organização.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400" b="1" dirty="0" smtClean="0">
                <a:solidFill>
                  <a:srgbClr val="002060"/>
                </a:solidFill>
              </a:rPr>
              <a:t>Segurança</a:t>
            </a:r>
            <a:r>
              <a:rPr lang="pt-BR" sz="2400" dirty="0" smtClean="0">
                <a:solidFill>
                  <a:srgbClr val="002060"/>
                </a:solidFill>
              </a:rPr>
              <a:t> </a:t>
            </a:r>
            <a:r>
              <a:rPr lang="pt-BR" sz="2400" dirty="0">
                <a:solidFill>
                  <a:srgbClr val="002060"/>
                </a:solidFill>
              </a:rPr>
              <a:t>é fruto das decisões tomadas por cada um, onde o aprendizado com erros e violações </a:t>
            </a:r>
            <a:r>
              <a:rPr lang="pt-BR" sz="2400" dirty="0" smtClean="0">
                <a:solidFill>
                  <a:srgbClr val="002060"/>
                </a:solidFill>
              </a:rPr>
              <a:t>é </a:t>
            </a:r>
            <a:r>
              <a:rPr lang="pt-BR" sz="2400" dirty="0">
                <a:solidFill>
                  <a:srgbClr val="002060"/>
                </a:solidFill>
              </a:rPr>
              <a:t>vital para a melhoria continua. </a:t>
            </a:r>
            <a:r>
              <a:rPr lang="pt-BR" sz="2400" dirty="0" smtClean="0">
                <a:solidFill>
                  <a:srgbClr val="002060"/>
                </a:solidFill>
              </a:rPr>
              <a:t>Fundamental porém, </a:t>
            </a:r>
            <a:r>
              <a:rPr lang="pt-BR" sz="2400" dirty="0">
                <a:solidFill>
                  <a:srgbClr val="002060"/>
                </a:solidFill>
              </a:rPr>
              <a:t>é fomentar um ambiente de confiança </a:t>
            </a:r>
            <a:r>
              <a:rPr lang="pt-BR" sz="2400" dirty="0" smtClean="0">
                <a:solidFill>
                  <a:srgbClr val="002060"/>
                </a:solidFill>
              </a:rPr>
              <a:t>aos liderados (Cultura </a:t>
            </a:r>
            <a:r>
              <a:rPr lang="pt-BR" sz="2400" dirty="0">
                <a:solidFill>
                  <a:srgbClr val="002060"/>
                </a:solidFill>
              </a:rPr>
              <a:t>Justa</a:t>
            </a:r>
            <a:r>
              <a:rPr lang="pt-BR" sz="2400" dirty="0" smtClean="0">
                <a:solidFill>
                  <a:srgbClr val="002060"/>
                </a:solidFill>
              </a:rPr>
              <a:t>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400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 smtClean="0">
                <a:solidFill>
                  <a:srgbClr val="002060"/>
                </a:solidFill>
              </a:rPr>
              <a:t>Segurança </a:t>
            </a:r>
            <a:r>
              <a:rPr lang="pt-BR" sz="2400" dirty="0" smtClean="0">
                <a:solidFill>
                  <a:srgbClr val="002060"/>
                </a:solidFill>
              </a:rPr>
              <a:t>requer </a:t>
            </a:r>
            <a:r>
              <a:rPr lang="pt-BR" sz="2400" u="sng" dirty="0" smtClean="0">
                <a:solidFill>
                  <a:srgbClr val="002060"/>
                </a:solidFill>
              </a:rPr>
              <a:t>informação e liderança</a:t>
            </a:r>
            <a:r>
              <a:rPr lang="pt-BR" sz="2400" dirty="0" smtClean="0">
                <a:solidFill>
                  <a:srgbClr val="002060"/>
                </a:solidFill>
              </a:rPr>
              <a:t>. </a:t>
            </a:r>
            <a:endParaRPr lang="pt-BR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2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632</Words>
  <Application>Microsoft Office PowerPoint</Application>
  <PresentationFormat>Apresentação na tela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MS Gothic</vt:lpstr>
      <vt:lpstr>Arial</vt:lpstr>
      <vt:lpstr>Calibri</vt:lpstr>
      <vt:lpstr>Calibri Light</vt:lpstr>
      <vt:lpstr>Wingdings</vt:lpstr>
      <vt:lpstr>Tema do Office</vt:lpstr>
      <vt:lpstr>As novas visões  do gerenciamento da  Segurança Operacional  e seus desafios</vt:lpstr>
      <vt:lpstr> </vt:lpstr>
      <vt:lpstr>ROTEIRO</vt:lpstr>
      <vt:lpstr> Objetivo estratégico da segurança operacional </vt:lpstr>
      <vt:lpstr>Impactos da cultura na segurança operacional</vt:lpstr>
      <vt:lpstr>Sinergia na segurança operacional</vt:lpstr>
      <vt:lpstr>Sinergia na segurança (escopo amplo)</vt:lpstr>
      <vt:lpstr>Desafios no cenário da segurança</vt:lpstr>
      <vt:lpstr>CONCLUSÃO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Erika Mendes Santana</dc:creator>
  <cp:lastModifiedBy>Rubens Rafael Schaefer</cp:lastModifiedBy>
  <cp:revision>43</cp:revision>
  <dcterms:created xsi:type="dcterms:W3CDTF">2016-09-22T19:45:45Z</dcterms:created>
  <dcterms:modified xsi:type="dcterms:W3CDTF">2021-12-03T21:57:51Z</dcterms:modified>
</cp:coreProperties>
</file>