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25"/>
  </p:notesMasterIdLst>
  <p:sldIdLst>
    <p:sldId id="256" r:id="rId2"/>
    <p:sldId id="257" r:id="rId3"/>
    <p:sldId id="259" r:id="rId4"/>
    <p:sldId id="258" r:id="rId5"/>
    <p:sldId id="260" r:id="rId6"/>
    <p:sldId id="273" r:id="rId7"/>
    <p:sldId id="263" r:id="rId8"/>
    <p:sldId id="264" r:id="rId9"/>
    <p:sldId id="278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6" r:id="rId20"/>
    <p:sldId id="277" r:id="rId21"/>
    <p:sldId id="279" r:id="rId22"/>
    <p:sldId id="281" r:id="rId23"/>
    <p:sldId id="280" r:id="rId2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49" autoAdjust="0"/>
  </p:normalViewPr>
  <p:slideViewPr>
    <p:cSldViewPr snapToGrid="0">
      <p:cViewPr varScale="1">
        <p:scale>
          <a:sx n="64" d="100"/>
          <a:sy n="64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ilton\EFAI\3%20Legisla&#231;&#227;o\BHEST\2018\Apres%20SMS%20Brasil\ACDT%20Helic%20-%20Complet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ilton\EFAI\3%20Legisla&#231;&#227;o\BHEST\2018\Apres%20SMS%20Brasil\ACDT%20Helic%20-%20Completo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ilton\EFAI\3%20Legisla&#231;&#227;o\BHEST\2018\Apres%20SMS%20Brasil\ACDT%20Helic%20-%20Completo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ilton\EFAI\3%20Legisla&#231;&#227;o\BHEST\2018\Apres%20SMS%20Brasil\ACDT%20Helic%20-%20Completo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ilton\EFAI\3%20Legisla&#231;&#227;o\BHEST\2018\Apres%20SMS%20Brasil\ACDT%20Helic%20-%20Completo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2000" b="1" noProof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Acidentes com Helicópteros (por Segmento)</a:t>
            </a:r>
            <a:br>
              <a:rPr lang="pt-BR" sz="2000" b="1" noProof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4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2008</a:t>
            </a:r>
            <a:r>
              <a:rPr lang="pt-BR" sz="1400" baseline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2018</a:t>
            </a:r>
            <a:endParaRPr lang="pt-BR" sz="1400" noProof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5299305555555557"/>
          <c:y val="0.17374305555555555"/>
          <c:w val="0.72760416666666672"/>
          <c:h val="0.770400462962962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'ACDT - por segmento - Resumo'!$B$1</c:f>
              <c:strCache>
                <c:ptCount val="1"/>
                <c:pt idx="0">
                  <c:v>Qtd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'ACDT - por segmento - Resumo'!$A$2:$A$9</c:f>
              <c:strCache>
                <c:ptCount val="8"/>
                <c:pt idx="0">
                  <c:v>PARTICULAR</c:v>
                </c:pt>
                <c:pt idx="1">
                  <c:v>INSTRUÇÃO</c:v>
                </c:pt>
                <c:pt idx="2">
                  <c:v>TÁXI AÉREO</c:v>
                </c:pt>
                <c:pt idx="3">
                  <c:v>ADMINISTRAÇÃO DIRETA</c:v>
                </c:pt>
                <c:pt idx="4">
                  <c:v>MÚLTIPLA</c:v>
                </c:pt>
                <c:pt idx="5">
                  <c:v>ESPECIALIZADA</c:v>
                </c:pt>
                <c:pt idx="6">
                  <c:v>ADMINISTRAÇÃO INDIRETA</c:v>
                </c:pt>
                <c:pt idx="7">
                  <c:v>EXPERIMENTAL</c:v>
                </c:pt>
              </c:strCache>
            </c:strRef>
          </c:cat>
          <c:val>
            <c:numRef>
              <c:f>'ACDT - por segmento - Resumo'!$B$2:$B$9</c:f>
              <c:numCache>
                <c:formatCode>0</c:formatCode>
                <c:ptCount val="8"/>
                <c:pt idx="0">
                  <c:v>102</c:v>
                </c:pt>
                <c:pt idx="1">
                  <c:v>48</c:v>
                </c:pt>
                <c:pt idx="2">
                  <c:v>27</c:v>
                </c:pt>
                <c:pt idx="3">
                  <c:v>23</c:v>
                </c:pt>
                <c:pt idx="4">
                  <c:v>11</c:v>
                </c:pt>
                <c:pt idx="5">
                  <c:v>8</c:v>
                </c:pt>
                <c:pt idx="6">
                  <c:v>3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E3-4FDA-84B1-2CE69BCFEF7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70931736"/>
        <c:axId val="270929768"/>
      </c:barChart>
      <c:catAx>
        <c:axId val="2709317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70929768"/>
        <c:crosses val="autoZero"/>
        <c:auto val="1"/>
        <c:lblAlgn val="ctr"/>
        <c:lblOffset val="100"/>
        <c:noMultiLvlLbl val="0"/>
      </c:catAx>
      <c:valAx>
        <c:axId val="270929768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270931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bg1">
          <a:lumMod val="75000"/>
        </a:schemeClr>
      </a:solidFill>
    </a:ln>
    <a:effectLst>
      <a:outerShdw blurRad="76200" dist="76200" dir="18900000" algn="bl" rotWithShape="0">
        <a:prstClr val="black">
          <a:alpha val="40000"/>
        </a:prstClr>
      </a:outerShdw>
    </a:effectLst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2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BR" sz="2000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Acidentes com Helicópteros (por Segmento)</a:t>
            </a:r>
            <a:br>
              <a:rPr lang="pt-BR" sz="2000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400" noProof="0" dirty="0">
                <a:latin typeface="Arial" panose="020B0604020202020204" pitchFamily="34" charset="0"/>
                <a:cs typeface="Arial" panose="020B0604020202020204" pitchFamily="34" charset="0"/>
              </a:rPr>
              <a:t>2008 a 2018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2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5296493055555558"/>
          <c:y val="0.17374305555555555"/>
          <c:w val="0.73086608796296282"/>
          <c:h val="0.7762800925925925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'ACDT - por segmento - Resumo'!$C$1</c:f>
              <c:strCache>
                <c:ptCount val="1"/>
                <c:pt idx="0">
                  <c:v>% 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0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'ACDT - por segmento - Resumo'!$A$2:$A$9</c:f>
              <c:strCache>
                <c:ptCount val="8"/>
                <c:pt idx="0">
                  <c:v>PARTICULAR</c:v>
                </c:pt>
                <c:pt idx="1">
                  <c:v>INSTRUÇÃO</c:v>
                </c:pt>
                <c:pt idx="2">
                  <c:v>TÁXI AÉREO</c:v>
                </c:pt>
                <c:pt idx="3">
                  <c:v>ADMINISTRAÇÃO DIRETA</c:v>
                </c:pt>
                <c:pt idx="4">
                  <c:v>MÚLTIPLA</c:v>
                </c:pt>
                <c:pt idx="5">
                  <c:v>ESPECIALIZADA</c:v>
                </c:pt>
                <c:pt idx="6">
                  <c:v>ADMINISTRAÇÃO INDIRETA</c:v>
                </c:pt>
                <c:pt idx="7">
                  <c:v>EXPERIMENTAL</c:v>
                </c:pt>
              </c:strCache>
            </c:strRef>
          </c:cat>
          <c:val>
            <c:numRef>
              <c:f>'ACDT - por segmento - Resumo'!$C$2:$C$9</c:f>
              <c:numCache>
                <c:formatCode>0.0%</c:formatCode>
                <c:ptCount val="8"/>
                <c:pt idx="0">
                  <c:v>0.45535714285714285</c:v>
                </c:pt>
                <c:pt idx="1">
                  <c:v>0.21428571428571427</c:v>
                </c:pt>
                <c:pt idx="2">
                  <c:v>0.12053571428571429</c:v>
                </c:pt>
                <c:pt idx="3">
                  <c:v>0.10267857142857142</c:v>
                </c:pt>
                <c:pt idx="4">
                  <c:v>4.9107142857142856E-2</c:v>
                </c:pt>
                <c:pt idx="5">
                  <c:v>3.5714285714285712E-2</c:v>
                </c:pt>
                <c:pt idx="6">
                  <c:v>1.3392857142857142E-2</c:v>
                </c:pt>
                <c:pt idx="7">
                  <c:v>8.9285714285714281E-3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67-4EA1-A39A-D49736A5D9E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565672800"/>
        <c:axId val="565679688"/>
      </c:barChart>
      <c:catAx>
        <c:axId val="5656728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0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65679688"/>
        <c:crosses val="autoZero"/>
        <c:auto val="1"/>
        <c:lblAlgn val="ctr"/>
        <c:lblOffset val="100"/>
        <c:noMultiLvlLbl val="0"/>
      </c:catAx>
      <c:valAx>
        <c:axId val="565679688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565672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bg1">
          <a:lumMod val="85000"/>
        </a:schemeClr>
      </a:solidFill>
    </a:ln>
    <a:effectLst>
      <a:outerShdw blurRad="76200" dist="76200" dir="18900000" algn="bl" rotWithShape="0">
        <a:prstClr val="black">
          <a:alpha val="40000"/>
        </a:prstClr>
      </a:outerShdw>
    </a:effectLst>
  </c:spPr>
  <c:txPr>
    <a:bodyPr/>
    <a:lstStyle/>
    <a:p>
      <a:pPr>
        <a:defRPr lang="en-US" sz="1000" b="0" i="0" u="none" strike="noStrike" kern="1200" baseline="0">
          <a:solidFill>
            <a:schemeClr val="tx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2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BR" sz="2000" b="1" i="0" baseline="0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Acidentes com Helicópteros (por Tipo)</a:t>
            </a:r>
            <a:br>
              <a:rPr lang="pt-BR" sz="2000" b="1" i="0" baseline="0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400" b="0" i="0" baseline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2008 a 2018</a:t>
            </a:r>
            <a:endParaRPr lang="en-US" sz="1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2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'ACDT - por segmento - Resumo'!$B$45</c:f>
              <c:strCache>
                <c:ptCount val="1"/>
                <c:pt idx="0">
                  <c:v>Qtd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0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'ACDT - por segmento - Resumo'!$A$46:$A$56</c:f>
              <c:strCache>
                <c:ptCount val="11"/>
                <c:pt idx="0">
                  <c:v>PERDA DE CONTROLE EM VOO</c:v>
                </c:pt>
                <c:pt idx="1">
                  <c:v>COLISÃO COM OBSTÁCULO DURANTE A DECOLAGEM E POUSO</c:v>
                </c:pt>
                <c:pt idx="2">
                  <c:v>FALHA DO MOTOR EM VOO</c:v>
                </c:pt>
                <c:pt idx="3">
                  <c:v>PERDA DE CONTROLE NO SOLO</c:v>
                </c:pt>
                <c:pt idx="4">
                  <c:v>FALHA OU MAU FUNCIONAMENTO DE SISTEMA / COMPONENTE</c:v>
                </c:pt>
                <c:pt idx="5">
                  <c:v>VOO CONTROLADO CONTRA O TERRENO</c:v>
                </c:pt>
                <c:pt idx="6">
                  <c:v>POUSO BRUSCO</c:v>
                </c:pt>
                <c:pt idx="7">
                  <c:v>COLISÃO COM OBSTÁCULOS NO SOLO</c:v>
                </c:pt>
                <c:pt idx="8">
                  <c:v>PANE SECA</c:v>
                </c:pt>
                <c:pt idx="9">
                  <c:v>DESORIENTAÇÃO ESPACIAL</c:v>
                </c:pt>
                <c:pt idx="10">
                  <c:v>OUTROS</c:v>
                </c:pt>
              </c:strCache>
            </c:strRef>
          </c:cat>
          <c:val>
            <c:numRef>
              <c:f>'ACDT - por segmento - Resumo'!$B$46:$B$56</c:f>
              <c:numCache>
                <c:formatCode>General</c:formatCode>
                <c:ptCount val="11"/>
                <c:pt idx="0">
                  <c:v>71</c:v>
                </c:pt>
                <c:pt idx="1">
                  <c:v>30</c:v>
                </c:pt>
                <c:pt idx="2">
                  <c:v>26</c:v>
                </c:pt>
                <c:pt idx="3">
                  <c:v>13</c:v>
                </c:pt>
                <c:pt idx="4">
                  <c:v>12</c:v>
                </c:pt>
                <c:pt idx="5">
                  <c:v>9</c:v>
                </c:pt>
                <c:pt idx="6">
                  <c:v>7</c:v>
                </c:pt>
                <c:pt idx="7">
                  <c:v>6</c:v>
                </c:pt>
                <c:pt idx="8">
                  <c:v>5</c:v>
                </c:pt>
                <c:pt idx="9">
                  <c:v>4</c:v>
                </c:pt>
                <c:pt idx="10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1B-4979-BA7C-3B73B80EFD4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70966832"/>
        <c:axId val="270962240"/>
      </c:barChart>
      <c:catAx>
        <c:axId val="2709668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0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70962240"/>
        <c:crosses val="autoZero"/>
        <c:auto val="1"/>
        <c:lblAlgn val="ctr"/>
        <c:lblOffset val="100"/>
        <c:noMultiLvlLbl val="0"/>
      </c:catAx>
      <c:valAx>
        <c:axId val="270962240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70966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bg1">
          <a:lumMod val="75000"/>
        </a:schemeClr>
      </a:solidFill>
    </a:ln>
    <a:effectLst>
      <a:outerShdw blurRad="76200" dist="76200" dir="18900000" algn="bl" rotWithShape="0">
        <a:prstClr val="black">
          <a:alpha val="40000"/>
        </a:prstClr>
      </a:outerShdw>
    </a:effectLst>
  </c:spPr>
  <c:txPr>
    <a:bodyPr/>
    <a:lstStyle/>
    <a:p>
      <a:pPr>
        <a:defRPr lang="en-US" sz="1000" b="0" i="0" u="none" strike="noStrike" kern="1200" baseline="0">
          <a:solidFill>
            <a:schemeClr val="tx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2000" b="1" i="0" baseline="0" noProof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Acidentes com Helicópteros (por Tipo)</a:t>
            </a:r>
            <a:br>
              <a:rPr lang="pt-BR" sz="2000" b="1" i="0" baseline="0" noProof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400" b="0" i="0" baseline="0" noProof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2008 a 2018</a:t>
            </a:r>
            <a:endParaRPr lang="pt-BR" sz="1400" noProof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'ACDT - por segmento - Resumo'!$C$45</c:f>
              <c:strCache>
                <c:ptCount val="1"/>
                <c:pt idx="0">
                  <c:v>% 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'ACDT - por segmento - Resumo'!$A$46:$A$56</c:f>
              <c:strCache>
                <c:ptCount val="11"/>
                <c:pt idx="0">
                  <c:v>PERDA DE CONTROLE EM VOO</c:v>
                </c:pt>
                <c:pt idx="1">
                  <c:v>COLISÃO COM OBSTÁCULO DURANTE A DECOLAGEM E POUSO</c:v>
                </c:pt>
                <c:pt idx="2">
                  <c:v>FALHA DO MOTOR EM VOO</c:v>
                </c:pt>
                <c:pt idx="3">
                  <c:v>PERDA DE CONTROLE NO SOLO</c:v>
                </c:pt>
                <c:pt idx="4">
                  <c:v>FALHA OU MAU FUNCIONAMENTO DE SISTEMA / COMPONENTE</c:v>
                </c:pt>
                <c:pt idx="5">
                  <c:v>VOO CONTROLADO CONTRA O TERRENO</c:v>
                </c:pt>
                <c:pt idx="6">
                  <c:v>POUSO BRUSCO</c:v>
                </c:pt>
                <c:pt idx="7">
                  <c:v>COLISÃO COM OBSTÁCULOS NO SOLO</c:v>
                </c:pt>
                <c:pt idx="8">
                  <c:v>PANE SECA</c:v>
                </c:pt>
                <c:pt idx="9">
                  <c:v>DESORIENTAÇÃO ESPACIAL</c:v>
                </c:pt>
                <c:pt idx="10">
                  <c:v>OUTROS</c:v>
                </c:pt>
              </c:strCache>
            </c:strRef>
          </c:cat>
          <c:val>
            <c:numRef>
              <c:f>'ACDT - por segmento - Resumo'!$C$46:$C$56</c:f>
              <c:numCache>
                <c:formatCode>0.0%</c:formatCode>
                <c:ptCount val="11"/>
                <c:pt idx="0">
                  <c:v>0.3169642857142857</c:v>
                </c:pt>
                <c:pt idx="1">
                  <c:v>0.13392857142857142</c:v>
                </c:pt>
                <c:pt idx="2">
                  <c:v>0.11607142857142858</c:v>
                </c:pt>
                <c:pt idx="3">
                  <c:v>5.8035714285714288E-2</c:v>
                </c:pt>
                <c:pt idx="4">
                  <c:v>5.3571428571428568E-2</c:v>
                </c:pt>
                <c:pt idx="5">
                  <c:v>4.0178571428571432E-2</c:v>
                </c:pt>
                <c:pt idx="6">
                  <c:v>3.125E-2</c:v>
                </c:pt>
                <c:pt idx="7">
                  <c:v>2.6785714285714284E-2</c:v>
                </c:pt>
                <c:pt idx="8">
                  <c:v>2.2321428571428572E-2</c:v>
                </c:pt>
                <c:pt idx="9">
                  <c:v>1.7857142857142856E-2</c:v>
                </c:pt>
                <c:pt idx="10">
                  <c:v>0.18303571428571427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AD-42E1-A173-4FAEF64B819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565671160"/>
        <c:axId val="565662960"/>
      </c:barChart>
      <c:catAx>
        <c:axId val="56567116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65662960"/>
        <c:crosses val="autoZero"/>
        <c:auto val="1"/>
        <c:lblAlgn val="ctr"/>
        <c:lblOffset val="100"/>
        <c:noMultiLvlLbl val="0"/>
      </c:catAx>
      <c:valAx>
        <c:axId val="565662960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565671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bg1">
          <a:lumMod val="85000"/>
        </a:schemeClr>
      </a:solidFill>
    </a:ln>
    <a:effectLst>
      <a:outerShdw blurRad="76200" dist="76200" dir="18900000" algn="bl" rotWithShape="0">
        <a:prstClr val="black">
          <a:alpha val="40000"/>
        </a:prstClr>
      </a:outerShdw>
    </a:effectLst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2000" b="1" i="0" baseline="0" noProof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Acidentes com Helicópteros (por Fator Contribuinte)</a:t>
            </a:r>
            <a:br>
              <a:rPr lang="pt-BR" sz="2000" b="1" i="0" baseline="0" noProof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400" b="0" i="0" baseline="0" noProof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2008 a 2018</a:t>
            </a:r>
            <a:endParaRPr lang="pt-BR" sz="1400" noProof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9482789351851857"/>
          <c:y val="0.17374305555555555"/>
          <c:w val="0.68900312500000016"/>
          <c:h val="0.7762800925925925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'ACDT - por fator contribuinte'!$C$1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'ACDT - por fator contribuinte'!$A$2:$A$11</c:f>
              <c:strCache>
                <c:ptCount val="10"/>
                <c:pt idx="0">
                  <c:v>JULGAMENTO DE PILOTAGEM</c:v>
                </c:pt>
                <c:pt idx="1">
                  <c:v>SUPERVISÃO GERENCIAL</c:v>
                </c:pt>
                <c:pt idx="2">
                  <c:v>PLANEJAMENTO DE VOO</c:v>
                </c:pt>
                <c:pt idx="3">
                  <c:v>APLICAÇÃO DE COMANDOS</c:v>
                </c:pt>
                <c:pt idx="4">
                  <c:v>PROCESSO DECISÓRIO</c:v>
                </c:pt>
                <c:pt idx="5">
                  <c:v>INDISCIPLINA DE VOO</c:v>
                </c:pt>
                <c:pt idx="6">
                  <c:v>INSTRUÇÃO</c:v>
                </c:pt>
                <c:pt idx="7">
                  <c:v>ATITUDE</c:v>
                </c:pt>
                <c:pt idx="8">
                  <c:v>POUCA EXPERIÊNCIA DO PILOTO</c:v>
                </c:pt>
                <c:pt idx="9">
                  <c:v>CULTURA ORGANIZACIONAL</c:v>
                </c:pt>
              </c:strCache>
            </c:strRef>
          </c:cat>
          <c:val>
            <c:numRef>
              <c:f>'ACDT - por fator contribuinte'!$C$2:$C$11</c:f>
              <c:numCache>
                <c:formatCode>0%</c:formatCode>
                <c:ptCount val="10"/>
                <c:pt idx="0">
                  <c:v>0.17906976744186046</c:v>
                </c:pt>
                <c:pt idx="1">
                  <c:v>0.13488372093023257</c:v>
                </c:pt>
                <c:pt idx="2">
                  <c:v>0.12325581395348838</c:v>
                </c:pt>
                <c:pt idx="3">
                  <c:v>0.12093023255813953</c:v>
                </c:pt>
                <c:pt idx="4">
                  <c:v>8.3720930232558138E-2</c:v>
                </c:pt>
                <c:pt idx="5">
                  <c:v>8.1395348837209308E-2</c:v>
                </c:pt>
                <c:pt idx="6">
                  <c:v>7.9069767441860464E-2</c:v>
                </c:pt>
                <c:pt idx="7">
                  <c:v>7.9069767441860464E-2</c:v>
                </c:pt>
                <c:pt idx="8">
                  <c:v>6.5116279069767441E-2</c:v>
                </c:pt>
                <c:pt idx="9">
                  <c:v>5.3488372093023255E-2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D0-4238-AD97-4A1E409ECC8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565644264"/>
        <c:axId val="565649840"/>
      </c:barChart>
      <c:catAx>
        <c:axId val="56564426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65649840"/>
        <c:crosses val="autoZero"/>
        <c:auto val="1"/>
        <c:lblAlgn val="ctr"/>
        <c:lblOffset val="100"/>
        <c:noMultiLvlLbl val="0"/>
      </c:catAx>
      <c:valAx>
        <c:axId val="565649840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565644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bg1">
          <a:lumMod val="75000"/>
        </a:schemeClr>
      </a:solidFill>
    </a:ln>
    <a:effectLst>
      <a:outerShdw blurRad="76200" dist="76200" dir="18900000" algn="bl" rotWithShape="0">
        <a:prstClr val="black">
          <a:alpha val="40000"/>
        </a:prstClr>
      </a:outerShdw>
    </a:effectLst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06452" units="1/cm"/>
          <inkml:channelProperty channel="Y" name="resolution" value="44.13793" units="1/cm"/>
          <inkml:channelProperty channel="T" name="resolution" value="1" units="1/dev"/>
        </inkml:channelProperties>
      </inkml:inkSource>
      <inkml:timestamp xml:id="ts0" timeString="2018-11-20T17:11:16.997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0,'2565'0'375,"-61"0"-328,62 0 0,-62 0 281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06452" units="1/cm"/>
          <inkml:channelProperty channel="Y" name="resolution" value="44.13793" units="1/cm"/>
          <inkml:channelProperty channel="T" name="resolution" value="1" units="1/dev"/>
        </inkml:channelProperties>
      </inkml:inkSource>
      <inkml:timestamp xml:id="ts0" timeString="2018-11-20T17:28:09.441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0,'2263'0'375,"-53"0"-328,54 0 0,-55 0 281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06452" units="1/cm"/>
          <inkml:channelProperty channel="Y" name="resolution" value="44.13793" units="1/cm"/>
          <inkml:channelProperty channel="T" name="resolution" value="1" units="1/dev"/>
        </inkml:channelProperties>
      </inkml:inkSource>
      <inkml:timestamp xml:id="ts0" timeString="2018-11-20T17:29:29.476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0,'2792'0'375,"-67"0"-328,66 0 0,-65 0 281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06452" units="1/cm"/>
          <inkml:channelProperty channel="Y" name="resolution" value="44.13793" units="1/cm"/>
          <inkml:channelProperty channel="T" name="resolution" value="1" units="1/dev"/>
        </inkml:channelProperties>
      </inkml:inkSource>
      <inkml:timestamp xml:id="ts0" timeString="2018-11-20T17:30:14.094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0,'1584'0'375,"-37"0"-328,38 0 0,-39 0 281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06452" units="1/cm"/>
          <inkml:channelProperty channel="Y" name="resolution" value="44.13793" units="1/cm"/>
          <inkml:channelProperty channel="T" name="resolution" value="1" units="1/dev"/>
        </inkml:channelProperties>
      </inkml:inkSource>
      <inkml:timestamp xml:id="ts0" timeString="2018-11-20T17:13:38.124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0,'679'0'375,"-16"0"-328,16 0 0,-16 0 281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06452" units="1/cm"/>
          <inkml:channelProperty channel="Y" name="resolution" value="44.13793" units="1/cm"/>
          <inkml:channelProperty channel="T" name="resolution" value="1" units="1/dev"/>
        </inkml:channelProperties>
      </inkml:inkSource>
      <inkml:timestamp xml:id="ts0" timeString="2018-11-20T17:14:38.052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0,'3697'0'375,"-88"0"-328,88 0 0,-88 0 281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06452" units="1/cm"/>
          <inkml:channelProperty channel="Y" name="resolution" value="44.13793" units="1/cm"/>
          <inkml:channelProperty channel="T" name="resolution" value="1" units="1/dev"/>
        </inkml:channelProperties>
      </inkml:inkSource>
      <inkml:timestamp xml:id="ts0" timeString="2018-11-20T17:17:01.258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0,'1861'0'375,"-44"0"-328,44 0 0,-44 0 281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06452" units="1/cm"/>
          <inkml:channelProperty channel="Y" name="resolution" value="44.13793" units="1/cm"/>
          <inkml:channelProperty channel="T" name="resolution" value="1" units="1/dev"/>
        </inkml:channelProperties>
      </inkml:inkSource>
      <inkml:timestamp xml:id="ts0" timeString="2018-11-20T17:18:44.642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0,'2515'0'375,"-60"0"-328,60 0 0,-60 0 281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06452" units="1/cm"/>
          <inkml:channelProperty channel="Y" name="resolution" value="44.13793" units="1/cm"/>
          <inkml:channelProperty channel="T" name="resolution" value="1" units="1/dev"/>
        </inkml:channelProperties>
      </inkml:inkSource>
      <inkml:timestamp xml:id="ts0" timeString="2018-11-20T17:21:48.267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0,'1509'0'375,"-36"0"-328,36 0 0,-36 0 281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06452" units="1/cm"/>
          <inkml:channelProperty channel="Y" name="resolution" value="44.13793" units="1/cm"/>
          <inkml:channelProperty channel="T" name="resolution" value="1" units="1/dev"/>
        </inkml:channelProperties>
      </inkml:inkSource>
      <inkml:timestamp xml:id="ts0" timeString="2018-11-20T17:22:32.693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0,'1308'0'375,"-32"0"-328,32 0 0,-31 0 281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06452" units="1/cm"/>
          <inkml:channelProperty channel="Y" name="resolution" value="44.13793" units="1/cm"/>
          <inkml:channelProperty channel="T" name="resolution" value="1" units="1/dev"/>
        </inkml:channelProperties>
      </inkml:inkSource>
      <inkml:timestamp xml:id="ts0" timeString="2018-11-20T17:26:00.630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0,'5030'0'375,"-120"0"-328,120 0 0,-120 0 281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06452" units="1/cm"/>
          <inkml:channelProperty channel="Y" name="resolution" value="44.13793" units="1/cm"/>
          <inkml:channelProperty channel="T" name="resolution" value="1" units="1/dev"/>
        </inkml:channelProperties>
      </inkml:inkSource>
      <inkml:timestamp xml:id="ts0" timeString="2018-11-20T17:26:40.259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0,'1760'0'375,"-41"0"-328,42 0 0,-43 0 281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32FA0-CE34-418E-AC70-489191C3A6EA}" type="datetimeFigureOut">
              <a:rPr lang="en-US" smtClean="0"/>
              <a:t>11/20/2018</a:t>
            </a:fld>
            <a:endParaRPr lang="en-US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02C852-91A8-492D-8D4B-45CE8E39CA7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679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02C852-91A8-492D-8D4B-45CE8E39CA7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668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3287098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rgbClr val="DDDDDD"/>
          </a:fgClr>
          <a:bgClr>
            <a:srgbClr val="FFFFFF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0" y="972000"/>
            <a:ext cx="9144000" cy="108000"/>
          </a:xfrm>
          <a:prstGeom prst="rect">
            <a:avLst/>
          </a:prstGeom>
          <a:gradFill rotWithShape="1">
            <a:gsLst>
              <a:gs pos="0">
                <a:srgbClr val="3366FF">
                  <a:alpha val="56000"/>
                </a:srgbClr>
              </a:gs>
              <a:gs pos="0">
                <a:srgbClr val="3366FF">
                  <a:gamma/>
                  <a:shade val="46275"/>
                  <a:invGamma/>
                </a:srgbClr>
              </a:gs>
              <a:gs pos="100000">
                <a:srgbClr val="3366FF">
                  <a:alpha val="56000"/>
                </a:srgbClr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pt-BR" sz="1800">
              <a:latin typeface="Times New Roman" pitchFamily="18" charset="0"/>
            </a:endParaRP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90488"/>
            <a:ext cx="19812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0" y="972000"/>
            <a:ext cx="9144000" cy="108000"/>
          </a:xfrm>
          <a:prstGeom prst="rect">
            <a:avLst/>
          </a:prstGeom>
          <a:gradFill rotWithShape="1">
            <a:gsLst>
              <a:gs pos="0">
                <a:srgbClr val="3366FF">
                  <a:alpha val="56000"/>
                </a:srgbClr>
              </a:gs>
              <a:gs pos="0">
                <a:srgbClr val="3366FF">
                  <a:gamma/>
                  <a:shade val="46275"/>
                  <a:invGamma/>
                </a:srgbClr>
              </a:gs>
              <a:gs pos="100000">
                <a:srgbClr val="3366FF">
                  <a:alpha val="56000"/>
                </a:srgbClr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pt-BR" sz="1800">
              <a:latin typeface="Times New Roman" pitchFamily="18" charset="0"/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3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90488"/>
            <a:ext cx="19812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1692000" y="6638925"/>
            <a:ext cx="5760000" cy="17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algn="ctr"/>
            <a:r>
              <a:rPr lang="pt-BR" sz="600" dirty="0">
                <a:latin typeface="Arial" panose="020B0604020202020204" pitchFamily="34" charset="0"/>
                <a:cs typeface="Arial" panose="020B0604020202020204" pitchFamily="34" charset="0"/>
              </a:rPr>
              <a:t>Material</a:t>
            </a:r>
            <a:r>
              <a:rPr lang="pt-BR" sz="600" baseline="0" dirty="0">
                <a:latin typeface="Arial" panose="020B0604020202020204" pitchFamily="34" charset="0"/>
                <a:cs typeface="Arial" panose="020B0604020202020204" pitchFamily="34" charset="0"/>
              </a:rPr>
              <a:t> didático da</a:t>
            </a:r>
            <a:r>
              <a:rPr lang="pt-BR" sz="600" dirty="0">
                <a:latin typeface="Arial" panose="020B0604020202020204" pitchFamily="34" charset="0"/>
                <a:cs typeface="Arial" panose="020B0604020202020204" pitchFamily="34" charset="0"/>
              </a:rPr>
              <a:t> EFAI – Não pode ser utilizado ou reproduzido sem autorização da</a:t>
            </a:r>
            <a:r>
              <a:rPr lang="pt-BR" sz="600" baseline="0" dirty="0">
                <a:latin typeface="Arial" panose="020B0604020202020204" pitchFamily="34" charset="0"/>
                <a:cs typeface="Arial" panose="020B0604020202020204" pitchFamily="34" charset="0"/>
              </a:rPr>
              <a:t> empresa</a:t>
            </a:r>
            <a:endParaRPr lang="pt-BR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0" y="6624000"/>
            <a:ext cx="9144000" cy="36000"/>
          </a:xfrm>
          <a:prstGeom prst="rect">
            <a:avLst/>
          </a:prstGeom>
          <a:gradFill rotWithShape="1">
            <a:gsLst>
              <a:gs pos="0">
                <a:srgbClr val="3366FF">
                  <a:alpha val="56000"/>
                </a:srgbClr>
              </a:gs>
              <a:gs pos="0">
                <a:srgbClr val="3366FF">
                  <a:gamma/>
                  <a:shade val="46275"/>
                  <a:invGamma/>
                </a:srgbClr>
              </a:gs>
              <a:gs pos="100000">
                <a:srgbClr val="3366FF">
                  <a:alpha val="56000"/>
                </a:srgbClr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pt-BR" sz="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898AF9AF-E971-4080-B63E-8C1207D1CCF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8000" y="90651"/>
            <a:ext cx="924000" cy="7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570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.xml"/><Relationship Id="rId5" Type="http://schemas.openxmlformats.org/officeDocument/2006/relationships/image" Target="../media/image6.png"/><Relationship Id="rId4" Type="http://schemas.openxmlformats.org/officeDocument/2006/relationships/customXml" Target="../ink/ink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customXml" Target="../ink/ink7.xml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.xml"/><Relationship Id="rId5" Type="http://schemas.openxmlformats.org/officeDocument/2006/relationships/image" Target="../media/image9.png"/><Relationship Id="rId4" Type="http://schemas.openxmlformats.org/officeDocument/2006/relationships/customXml" Target="../ink/ink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customXml" Target="../ink/ink12.xml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1.xml"/><Relationship Id="rId5" Type="http://schemas.openxmlformats.org/officeDocument/2006/relationships/customXml" Target="../ink/ink10.xml"/><Relationship Id="rId4" Type="http://schemas.openxmlformats.org/officeDocument/2006/relationships/customXml" Target="../ink/ink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BHEST-2015-1.png">
            <a:extLst>
              <a:ext uri="{FF2B5EF4-FFF2-40B4-BE49-F238E27FC236}">
                <a16:creationId xmlns:a16="http://schemas.microsoft.com/office/drawing/2014/main" id="{D5E27021-9B34-493F-8164-AEE4A130EB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2000" y="1260000"/>
            <a:ext cx="4320000" cy="3707673"/>
          </a:xfrm>
          <a:prstGeom prst="rect">
            <a:avLst/>
          </a:prstGeom>
        </p:spPr>
      </p:pic>
      <p:sp>
        <p:nvSpPr>
          <p:cNvPr id="5" name="Text Box 26">
            <a:extLst>
              <a:ext uri="{FF2B5EF4-FFF2-40B4-BE49-F238E27FC236}">
                <a16:creationId xmlns:a16="http://schemas.microsoft.com/office/drawing/2014/main" id="{6B8B08CA-C342-4992-BE74-670D576319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00" y="5219999"/>
            <a:ext cx="9000000" cy="720000"/>
          </a:xfrm>
          <a:prstGeom prst="rect">
            <a:avLst/>
          </a:prstGeom>
          <a:noFill/>
          <a:ln w="9525">
            <a:noFill/>
            <a:miter lim="800000"/>
            <a:headEnd/>
            <a:tailEnd type="none" w="sm" len="lg"/>
          </a:ln>
        </p:spPr>
        <p:txBody>
          <a:bodyPr wrap="square">
            <a:spAutoFit/>
          </a:bodyPr>
          <a:lstStyle/>
          <a:p>
            <a:pPr algn="ctr"/>
            <a:r>
              <a:rPr lang="en-US" sz="4000" b="1" u="none" cap="small" dirty="0">
                <a:latin typeface="Arial" panose="020B0604020202020204" pitchFamily="34" charset="0"/>
                <a:cs typeface="Calibri" pitchFamily="34" charset="0"/>
              </a:rPr>
              <a:t>Brazilian </a:t>
            </a:r>
            <a:r>
              <a:rPr lang="en-US" sz="4000" b="1" cap="small" dirty="0">
                <a:latin typeface="Arial" panose="020B0604020202020204" pitchFamily="34" charset="0"/>
              </a:rPr>
              <a:t>H</a:t>
            </a:r>
            <a:r>
              <a:rPr lang="en-US" sz="4000" b="1" u="none" cap="small" dirty="0">
                <a:latin typeface="Arial" panose="020B0604020202020204" pitchFamily="34" charset="0"/>
                <a:cs typeface="Calibri" pitchFamily="34" charset="0"/>
              </a:rPr>
              <a:t>elicopter </a:t>
            </a:r>
            <a:r>
              <a:rPr lang="en-US" sz="4000" b="1" cap="small" dirty="0">
                <a:latin typeface="Arial" panose="020B0604020202020204" pitchFamily="34" charset="0"/>
              </a:rPr>
              <a:t>S</a:t>
            </a:r>
            <a:r>
              <a:rPr lang="en-US" sz="4000" b="1" u="none" cap="small" dirty="0">
                <a:latin typeface="Arial" panose="020B0604020202020204" pitchFamily="34" charset="0"/>
                <a:cs typeface="Calibri" pitchFamily="34" charset="0"/>
              </a:rPr>
              <a:t>afety </a:t>
            </a:r>
            <a:r>
              <a:rPr lang="en-US" sz="4000" b="1" cap="small" dirty="0">
                <a:latin typeface="Arial" panose="020B0604020202020204" pitchFamily="34" charset="0"/>
              </a:rPr>
              <a:t>T</a:t>
            </a:r>
            <a:r>
              <a:rPr lang="en-US" sz="4000" b="1" u="none" cap="small" dirty="0">
                <a:latin typeface="Arial" panose="020B0604020202020204" pitchFamily="34" charset="0"/>
                <a:cs typeface="Calibri" pitchFamily="34" charset="0"/>
              </a:rPr>
              <a:t>eam</a:t>
            </a:r>
            <a:endParaRPr lang="en-US" sz="4000" u="none" cap="small" dirty="0">
              <a:latin typeface="Arial" panose="020B0604020202020204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503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A0001E84-1FD1-403D-8D3B-75335F38387E}"/>
              </a:ext>
            </a:extLst>
          </p:cNvPr>
          <p:cNvSpPr/>
          <p:nvPr/>
        </p:nvSpPr>
        <p:spPr>
          <a:xfrm>
            <a:off x="2412000" y="2520000"/>
            <a:ext cx="4320000" cy="1800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76200" dist="762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PE-E-02</a:t>
            </a:r>
          </a:p>
          <a:p>
            <a:pPr algn="ctr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PADRONIZAÇÃO DE INSTRUTORES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(PADIN)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4FC8996F-C2E5-4CFE-B1B0-58B0D942A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00" y="1168400"/>
            <a:ext cx="8637588" cy="539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90000" rIns="180000" bIns="90000"/>
          <a:lstStyle/>
          <a:p>
            <a:pPr marL="514350" indent="-514350" algn="just">
              <a:spcBef>
                <a:spcPct val="50000"/>
              </a:spcBef>
              <a:buFont typeface="+mj-lt"/>
              <a:buAutoNum type="arabicPeriod"/>
              <a:defRPr/>
            </a:pPr>
            <a:r>
              <a:rPr lang="pt-BR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Manual de Boas Práticas na Padronização de Instrutores</a:t>
            </a:r>
          </a:p>
          <a:p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00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D9023806-5988-4FF0-8662-ADB32D85D38D}"/>
              </a:ext>
            </a:extLst>
          </p:cNvPr>
          <p:cNvSpPr/>
          <p:nvPr/>
        </p:nvSpPr>
        <p:spPr>
          <a:xfrm>
            <a:off x="612000" y="2232000"/>
            <a:ext cx="7920000" cy="4320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" dist="762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algn="just">
              <a:tabLst>
                <a:tab pos="360363" algn="l"/>
              </a:tabLst>
            </a:pPr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	FINALIDADE</a:t>
            </a:r>
            <a:endParaRPr lang="en-US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tabLst>
                <a:tab pos="360363" algn="l"/>
              </a:tabLst>
            </a:pP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O presente Procedimento tem por finalidade estabelecer as formas de ingresso no quadro de instrutores da EFAI e os requisitos para a elevação operacional continuada, bem como as responsabilidades de cada setor para com essa elevação, de forma a se garantir a padronização e a segurança na instrução prática ministrada pela Escola.</a:t>
            </a:r>
          </a:p>
          <a:p>
            <a:pPr algn="just">
              <a:tabLst>
                <a:tab pos="360363" algn="l"/>
              </a:tabLst>
            </a:pPr>
            <a:endParaRPr lang="pt-BR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tabLst>
                <a:tab pos="360363" algn="l"/>
              </a:tabLst>
            </a:pPr>
            <a:endParaRPr lang="pt-BR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tabLst>
                <a:tab pos="360363" algn="l"/>
              </a:tabLst>
            </a:pPr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	AMPARO LEGAL</a:t>
            </a:r>
          </a:p>
          <a:p>
            <a:pPr algn="just">
              <a:lnSpc>
                <a:spcPct val="110000"/>
              </a:lnSpc>
              <a:tabLst>
                <a:tab pos="360363" algn="l"/>
              </a:tabLst>
            </a:pP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Ainda que as normas da ANAC (RBHA 141 ou RBAC 61) não estabeleçam requisitos tratando da elevação operacional continuada, este Procedimento foi elaborado respeitando-se, onde couber, às normas citadas.</a:t>
            </a:r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7" name="Tinta 6">
                <a:extLst>
                  <a:ext uri="{FF2B5EF4-FFF2-40B4-BE49-F238E27FC236}">
                    <a16:creationId xmlns:a16="http://schemas.microsoft.com/office/drawing/2014/main" id="{0461718C-F92E-47AA-B111-B16CF56A7F77}"/>
                  </a:ext>
                </a:extLst>
              </p14:cNvPr>
              <p14:cNvContentPartPr/>
              <p14:nvPr/>
            </p14:nvContentPartPr>
            <p14:xfrm>
              <a:off x="4680000" y="3047840"/>
              <a:ext cx="3672000" cy="360"/>
            </p14:xfrm>
          </p:contentPart>
        </mc:Choice>
        <mc:Fallback>
          <p:pic>
            <p:nvPicPr>
              <p:cNvPr id="7" name="Tinta 6">
                <a:extLst>
                  <a:ext uri="{FF2B5EF4-FFF2-40B4-BE49-F238E27FC236}">
                    <a16:creationId xmlns:a16="http://schemas.microsoft.com/office/drawing/2014/main" id="{0461718C-F92E-47AA-B111-B16CF56A7F7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607574" y="2903840"/>
                <a:ext cx="3816490" cy="28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5" name="Tinta 14">
                <a:extLst>
                  <a:ext uri="{FF2B5EF4-FFF2-40B4-BE49-F238E27FC236}">
                    <a16:creationId xmlns:a16="http://schemas.microsoft.com/office/drawing/2014/main" id="{65F7C9B7-3EBA-4068-9DB9-DB8D9A342FDD}"/>
                  </a:ext>
                </a:extLst>
              </p14:cNvPr>
              <p14:cNvContentPartPr/>
              <p14:nvPr/>
            </p14:nvContentPartPr>
            <p14:xfrm>
              <a:off x="792000" y="3300379"/>
              <a:ext cx="972000" cy="360"/>
            </p14:xfrm>
          </p:contentPart>
        </mc:Choice>
        <mc:Fallback>
          <p:pic>
            <p:nvPicPr>
              <p:cNvPr id="15" name="Tinta 14">
                <a:extLst>
                  <a:ext uri="{FF2B5EF4-FFF2-40B4-BE49-F238E27FC236}">
                    <a16:creationId xmlns:a16="http://schemas.microsoft.com/office/drawing/2014/main" id="{65F7C9B7-3EBA-4068-9DB9-DB8D9A342FD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19598" y="3156379"/>
                <a:ext cx="1116442" cy="28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6" name="Tinta 15">
                <a:extLst>
                  <a:ext uri="{FF2B5EF4-FFF2-40B4-BE49-F238E27FC236}">
                    <a16:creationId xmlns:a16="http://schemas.microsoft.com/office/drawing/2014/main" id="{B7A52B3C-5B67-4AF3-B566-8D7F2F22BCD2}"/>
                  </a:ext>
                </a:extLst>
              </p14:cNvPr>
              <p14:cNvContentPartPr/>
              <p14:nvPr/>
            </p14:nvContentPartPr>
            <p14:xfrm>
              <a:off x="3060000" y="3587840"/>
              <a:ext cx="5292000" cy="360"/>
            </p14:xfrm>
          </p:contentPart>
        </mc:Choice>
        <mc:Fallback>
          <p:pic>
            <p:nvPicPr>
              <p:cNvPr id="16" name="Tinta 15">
                <a:extLst>
                  <a:ext uri="{FF2B5EF4-FFF2-40B4-BE49-F238E27FC236}">
                    <a16:creationId xmlns:a16="http://schemas.microsoft.com/office/drawing/2014/main" id="{B7A52B3C-5B67-4AF3-B566-8D7F2F22BCD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987571" y="3443840"/>
                <a:ext cx="5436495" cy="288000"/>
              </a:xfrm>
              <a:prstGeom prst="rect">
                <a:avLst/>
              </a:prstGeom>
            </p:spPr>
          </p:pic>
        </mc:Fallback>
      </mc:AlternateContent>
      <p:sp>
        <p:nvSpPr>
          <p:cNvPr id="19" name="Rectangle 2">
            <a:extLst>
              <a:ext uri="{FF2B5EF4-FFF2-40B4-BE49-F238E27FC236}">
                <a16:creationId xmlns:a16="http://schemas.microsoft.com/office/drawing/2014/main" id="{BBCF332F-B90A-4A8E-B9ED-63B0CC4346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00" y="1168400"/>
            <a:ext cx="8637588" cy="539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90000" rIns="180000" bIns="90000"/>
          <a:lstStyle/>
          <a:p>
            <a:pPr marL="514350" indent="-514350" algn="just">
              <a:spcBef>
                <a:spcPct val="50000"/>
              </a:spcBef>
              <a:buFont typeface="+mj-lt"/>
              <a:buAutoNum type="arabicPeriod"/>
              <a:defRPr/>
            </a:pPr>
            <a:r>
              <a:rPr lang="pt-BR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Manual de Boas Práticas na Padronização de Instrutores</a:t>
            </a:r>
          </a:p>
          <a:p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992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0B7B2B23-6C05-4294-9002-C13C137DC6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00" y="1168400"/>
            <a:ext cx="8637588" cy="539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90000" rIns="180000" bIns="90000"/>
          <a:lstStyle/>
          <a:p>
            <a:pPr marL="514350" indent="-514350" algn="just">
              <a:spcBef>
                <a:spcPct val="50000"/>
              </a:spcBef>
              <a:buFont typeface="+mj-lt"/>
              <a:buAutoNum type="arabicPeriod"/>
              <a:defRPr/>
            </a:pPr>
            <a:r>
              <a:rPr lang="pt-BR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Manual de Boas Práticas na Padronização de Instrutores</a:t>
            </a:r>
          </a:p>
          <a:p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D9023806-5988-4FF0-8662-ADB32D85D38D}"/>
              </a:ext>
            </a:extLst>
          </p:cNvPr>
          <p:cNvSpPr/>
          <p:nvPr/>
        </p:nvSpPr>
        <p:spPr>
          <a:xfrm>
            <a:off x="612000" y="2232000"/>
            <a:ext cx="7920000" cy="4320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" dist="762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360363" algn="l"/>
              </a:tabLst>
            </a:pPr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	NÍVEIS OPERACIONAIS, REQUISITOS E PRERROGATIVAS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360363" algn="l"/>
              </a:tabLst>
            </a:pPr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2.2.1 VFR (HU30 e G2CA)</a:t>
            </a:r>
          </a:p>
          <a:p>
            <a:pPr algn="just">
              <a:tabLst>
                <a:tab pos="360363" algn="l"/>
              </a:tabLst>
            </a:pPr>
            <a:endParaRPr lang="pt-BR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tabLst>
                <a:tab pos="360363" algn="l"/>
              </a:tabLst>
            </a:pPr>
            <a:endParaRPr lang="en-US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1F49E4AD-B4DD-492C-B4AA-3C988FCCF6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594704"/>
              </p:ext>
            </p:extLst>
          </p:nvPr>
        </p:nvGraphicFramePr>
        <p:xfrm>
          <a:off x="702000" y="3240000"/>
          <a:ext cx="7740000" cy="30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2864899226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234726929"/>
                    </a:ext>
                  </a:extLst>
                </a:gridCol>
                <a:gridCol w="4320000">
                  <a:extLst>
                    <a:ext uri="{9D8B030D-6E8A-4147-A177-3AD203B41FA5}">
                      <a16:colId xmlns:a16="http://schemas.microsoft.com/office/drawing/2014/main" val="100437912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NÍVEL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REQUISITOS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PRERROGATIVAS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3674396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V1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Nível de entrada.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Voos de navegação e manobras básicas em instrução local.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3136605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V2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 horas de instrução.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Pouso direto, pouso corrido, terreno inclinado e pairado FES.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8413232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V3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 horas de instrução.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Voo noturno.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57968117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V4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 horas de instrução.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Autorrotações (direta, 90, 180, 360, no pairado DES), parada rápida e liberação para cheques.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Instrução para o Curso de INVH.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695304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87921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4D42C57C-90D3-432E-98D8-D01A9B1F31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00" y="1168400"/>
            <a:ext cx="8637588" cy="539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90000" rIns="180000" bIns="90000"/>
          <a:lstStyle/>
          <a:p>
            <a:pPr marL="514350" indent="-514350" algn="just">
              <a:spcBef>
                <a:spcPct val="50000"/>
              </a:spcBef>
              <a:buFont typeface="+mj-lt"/>
              <a:buAutoNum type="arabicPeriod"/>
              <a:defRPr/>
            </a:pPr>
            <a:r>
              <a:rPr lang="pt-BR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Manual de Boas Práticas na Padronização de Instrutores</a:t>
            </a:r>
          </a:p>
          <a:p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D9023806-5988-4FF0-8662-ADB32D85D38D}"/>
              </a:ext>
            </a:extLst>
          </p:cNvPr>
          <p:cNvSpPr/>
          <p:nvPr/>
        </p:nvSpPr>
        <p:spPr>
          <a:xfrm>
            <a:off x="612000" y="2232000"/>
            <a:ext cx="7920000" cy="4320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" dist="762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360363" algn="l"/>
              </a:tabLst>
            </a:pPr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	NÍVEIS OPERACIONAIS, REQUISITOS E PRERROGATIVAS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360363" algn="l"/>
              </a:tabLst>
            </a:pPr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2.2.2 IFR Capota (HU30, G2CA e Simulador)</a:t>
            </a:r>
          </a:p>
          <a:p>
            <a:pPr algn="just">
              <a:tabLst>
                <a:tab pos="360363" algn="l"/>
              </a:tabLst>
            </a:pPr>
            <a:endParaRPr lang="pt-BR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tabLst>
                <a:tab pos="360363" algn="l"/>
              </a:tabLst>
            </a:pPr>
            <a:endParaRPr lang="en-US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1F49E4AD-B4DD-492C-B4AA-3C988FCCF6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089789"/>
              </p:ext>
            </p:extLst>
          </p:nvPr>
        </p:nvGraphicFramePr>
        <p:xfrm>
          <a:off x="702000" y="3240000"/>
          <a:ext cx="7740000" cy="90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2864899226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234726929"/>
                    </a:ext>
                  </a:extLst>
                </a:gridCol>
                <a:gridCol w="4320000">
                  <a:extLst>
                    <a:ext uri="{9D8B030D-6E8A-4147-A177-3AD203B41FA5}">
                      <a16:colId xmlns:a16="http://schemas.microsoft.com/office/drawing/2014/main" val="100437912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NÍVEL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REQUISITOS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PRERROGATIVAS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3674396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I1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Nível 4 VFR e Habilitação IFRH.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Instrução IFR Capota (Simulador e aeronave)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31366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03474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8FA5F814-BD72-41E5-91DA-8765167D76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00" y="1168400"/>
            <a:ext cx="8637588" cy="539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90000" rIns="180000" bIns="90000"/>
          <a:lstStyle/>
          <a:p>
            <a:pPr marL="514350" indent="-514350" algn="just">
              <a:spcBef>
                <a:spcPct val="50000"/>
              </a:spcBef>
              <a:buFont typeface="+mj-lt"/>
              <a:buAutoNum type="arabicPeriod"/>
              <a:defRPr/>
            </a:pPr>
            <a:r>
              <a:rPr lang="pt-BR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Manual de Boas Práticas na Padronização de Instrutores</a:t>
            </a:r>
          </a:p>
          <a:p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D9023806-5988-4FF0-8662-ADB32D85D38D}"/>
              </a:ext>
            </a:extLst>
          </p:cNvPr>
          <p:cNvSpPr/>
          <p:nvPr/>
        </p:nvSpPr>
        <p:spPr>
          <a:xfrm>
            <a:off x="612000" y="2232000"/>
            <a:ext cx="7920000" cy="4320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" dist="762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360363" algn="l"/>
              </a:tabLst>
            </a:pPr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	NÍVEIS OPERACIONAIS, REQUISITOS E PRERROGATIVAS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360363" algn="l"/>
              </a:tabLst>
            </a:pPr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2.2.3 H350</a:t>
            </a:r>
          </a:p>
          <a:p>
            <a:pPr algn="just">
              <a:tabLst>
                <a:tab pos="360363" algn="l"/>
              </a:tabLst>
            </a:pPr>
            <a:endParaRPr lang="pt-BR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tabLst>
                <a:tab pos="360363" algn="l"/>
              </a:tabLst>
            </a:pPr>
            <a:endParaRPr lang="en-US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1F49E4AD-B4DD-492C-B4AA-3C988FCCF6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204832"/>
              </p:ext>
            </p:extLst>
          </p:nvPr>
        </p:nvGraphicFramePr>
        <p:xfrm>
          <a:off x="702000" y="3240000"/>
          <a:ext cx="7740000" cy="3094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2864899226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234726929"/>
                    </a:ext>
                  </a:extLst>
                </a:gridCol>
                <a:gridCol w="4320000">
                  <a:extLst>
                    <a:ext uri="{9D8B030D-6E8A-4147-A177-3AD203B41FA5}">
                      <a16:colId xmlns:a16="http://schemas.microsoft.com/office/drawing/2014/main" val="100437912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NÍVEL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REQUISITOS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PRERROGATIVAS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3674396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H1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500 horas de instrução.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Instrução inicial para habilitação de classe e endosso no modelo.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3136605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H2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Experiência específica em cada missão do Treinamento Tático Policial (TTP).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Instrução no TTP em cada missão para a qual tenha sido aprovado pelo Conselho de Ensino e Treinamento.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3195390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H3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Experiência específica nos exercícios do Treinamento de Procedimentos de Emergência (TPE).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Instrução de exercícios que requeiram a redução do motor, à exceção da autorrotação no pairado DES que pode ser realizada por instrutor H1.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38485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63496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>
            <a:extLst>
              <a:ext uri="{FF2B5EF4-FFF2-40B4-BE49-F238E27FC236}">
                <a16:creationId xmlns:a16="http://schemas.microsoft.com/office/drawing/2014/main" id="{A4E23612-0AE2-4E36-B65A-79F6C8637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00" y="1168400"/>
            <a:ext cx="8637588" cy="539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90000" rIns="180000" bIns="90000"/>
          <a:lstStyle/>
          <a:p>
            <a:pPr marL="514350" indent="-514350" algn="just">
              <a:spcBef>
                <a:spcPct val="50000"/>
              </a:spcBef>
              <a:buFont typeface="+mj-lt"/>
              <a:buAutoNum type="arabicPeriod"/>
              <a:defRPr/>
            </a:pPr>
            <a:r>
              <a:rPr lang="pt-BR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Manual de Boas Práticas na Padronização de Instrutores</a:t>
            </a:r>
          </a:p>
          <a:p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D9023806-5988-4FF0-8662-ADB32D85D38D}"/>
              </a:ext>
            </a:extLst>
          </p:cNvPr>
          <p:cNvSpPr/>
          <p:nvPr/>
        </p:nvSpPr>
        <p:spPr>
          <a:xfrm>
            <a:off x="612000" y="2232000"/>
            <a:ext cx="7920000" cy="4320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" dist="762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360363" algn="l"/>
              </a:tabLst>
            </a:pPr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	FORMAÇÃO, PADRONIZAÇÃO E MANUTENÇÃO OPERACIONAL</a:t>
            </a:r>
          </a:p>
          <a:p>
            <a:pPr algn="just">
              <a:lnSpc>
                <a:spcPct val="110000"/>
              </a:lnSpc>
              <a:tabLst>
                <a:tab pos="360363" algn="l"/>
              </a:tabLst>
            </a:pP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 formação dos instrutores é a exigida pelo RBAC 61. Em complemento, para exercer as prerrogativas de instrutor de simulador o piloto deverá concluir a Formação de Instrutor de Simulador ministrada pela EFAI por meio do acompanhamento da instrução de, no mínimo, três missões.</a:t>
            </a:r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tabLst>
                <a:tab pos="360363" algn="l"/>
              </a:tabLst>
            </a:pP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 padronização dos instrutores é a forma objetiva de uma escola estabelecer procedimentos uniformes de operação para todos os seus profissionais. Assim, antes de iniciar as atividades de instrução, o piloto passa por um voo de padronização apropriado ao Nível que passará a voar. A manutenção operacional é feita por meio de um voo de padronização a cada 6 meses para os instrutores Nível V1 e V2. Para os níveis subsequentes, a padronização é feita anualmente durante o </a:t>
            </a:r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recheque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habilitação de INVH.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7" name="Tinta 6">
                <a:extLst>
                  <a:ext uri="{FF2B5EF4-FFF2-40B4-BE49-F238E27FC236}">
                    <a16:creationId xmlns:a16="http://schemas.microsoft.com/office/drawing/2014/main" id="{CA3FCBCC-2A22-4F0E-B995-8965D45CE703}"/>
                  </a:ext>
                </a:extLst>
              </p14:cNvPr>
              <p14:cNvContentPartPr/>
              <p14:nvPr/>
            </p14:nvContentPartPr>
            <p14:xfrm>
              <a:off x="1368000" y="3926830"/>
              <a:ext cx="2664000" cy="360"/>
            </p14:xfrm>
          </p:contentPart>
        </mc:Choice>
        <mc:Fallback>
          <p:pic>
            <p:nvPicPr>
              <p:cNvPr id="7" name="Tinta 6">
                <a:extLst>
                  <a:ext uri="{FF2B5EF4-FFF2-40B4-BE49-F238E27FC236}">
                    <a16:creationId xmlns:a16="http://schemas.microsoft.com/office/drawing/2014/main" id="{CA3FCBCC-2A22-4F0E-B995-8965D45CE70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95579" y="3782830"/>
                <a:ext cx="2808480" cy="28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EAFEE719-8D4D-4AAD-9C31-14857A1C121C}"/>
                  </a:ext>
                </a:extLst>
              </p14:cNvPr>
              <p14:cNvContentPartPr/>
              <p14:nvPr/>
            </p14:nvContentPartPr>
            <p14:xfrm>
              <a:off x="792000" y="4214140"/>
              <a:ext cx="3600000" cy="360"/>
            </p14:xfrm>
          </p:contentPart>
        </mc:Choice>
        <mc:Fallback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EAFEE719-8D4D-4AAD-9C31-14857A1C121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19573" y="4070140"/>
                <a:ext cx="3744493" cy="28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9" name="Tinta 8">
                <a:extLst>
                  <a:ext uri="{FF2B5EF4-FFF2-40B4-BE49-F238E27FC236}">
                    <a16:creationId xmlns:a16="http://schemas.microsoft.com/office/drawing/2014/main" id="{FD3FF2D1-FB5D-49A6-8175-B66A05FA3B55}"/>
                  </a:ext>
                </a:extLst>
              </p14:cNvPr>
              <p14:cNvContentPartPr/>
              <p14:nvPr/>
            </p14:nvContentPartPr>
            <p14:xfrm>
              <a:off x="5976000" y="4754830"/>
              <a:ext cx="2160000" cy="360"/>
            </p14:xfrm>
          </p:contentPart>
        </mc:Choice>
        <mc:Fallback>
          <p:pic>
            <p:nvPicPr>
              <p:cNvPr id="9" name="Tinta 8">
                <a:extLst>
                  <a:ext uri="{FF2B5EF4-FFF2-40B4-BE49-F238E27FC236}">
                    <a16:creationId xmlns:a16="http://schemas.microsoft.com/office/drawing/2014/main" id="{FD3FF2D1-FB5D-49A6-8175-B66A05FA3B5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903578" y="4610830"/>
                <a:ext cx="2304483" cy="28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0" name="Tinta 9">
                <a:extLst>
                  <a:ext uri="{FF2B5EF4-FFF2-40B4-BE49-F238E27FC236}">
                    <a16:creationId xmlns:a16="http://schemas.microsoft.com/office/drawing/2014/main" id="{56D5418F-914D-4FFB-89D1-E582B251F877}"/>
                  </a:ext>
                </a:extLst>
              </p14:cNvPr>
              <p14:cNvContentPartPr/>
              <p14:nvPr/>
            </p14:nvContentPartPr>
            <p14:xfrm>
              <a:off x="2736000" y="5006830"/>
              <a:ext cx="1872000" cy="360"/>
            </p14:xfrm>
          </p:contentPart>
        </mc:Choice>
        <mc:Fallback>
          <p:pic>
            <p:nvPicPr>
              <p:cNvPr id="10" name="Tinta 9">
                <a:extLst>
                  <a:ext uri="{FF2B5EF4-FFF2-40B4-BE49-F238E27FC236}">
                    <a16:creationId xmlns:a16="http://schemas.microsoft.com/office/drawing/2014/main" id="{56D5418F-914D-4FFB-89D1-E582B251F87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663582" y="4862830"/>
                <a:ext cx="2016474" cy="28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05831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5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E1E4DAF5-1E32-4270-BC11-EAB64A91F0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00" y="1168400"/>
            <a:ext cx="8637588" cy="539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90000" rIns="180000" bIns="90000"/>
          <a:lstStyle/>
          <a:p>
            <a:pPr marL="514350" indent="-514350" algn="just">
              <a:spcBef>
                <a:spcPct val="50000"/>
              </a:spcBef>
              <a:buFont typeface="+mj-lt"/>
              <a:buAutoNum type="arabicPeriod"/>
              <a:defRPr/>
            </a:pPr>
            <a:r>
              <a:rPr lang="pt-BR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Manual de Boas Práticas na Padronização de Instrutores</a:t>
            </a:r>
          </a:p>
          <a:p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D9023806-5988-4FF0-8662-ADB32D85D38D}"/>
              </a:ext>
            </a:extLst>
          </p:cNvPr>
          <p:cNvSpPr/>
          <p:nvPr/>
        </p:nvSpPr>
        <p:spPr>
          <a:xfrm>
            <a:off x="612000" y="2232000"/>
            <a:ext cx="7920000" cy="4320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" dist="762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360363" algn="l"/>
              </a:tabLst>
            </a:pPr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	FORMAÇÃO, PADRONIZAÇÃO E MANUTENÇÃO OPERACIONAL</a:t>
            </a:r>
          </a:p>
          <a:p>
            <a:pPr algn="just">
              <a:lnSpc>
                <a:spcPct val="110000"/>
              </a:lnSpc>
              <a:tabLst>
                <a:tab pos="360363" algn="l"/>
              </a:tabLst>
            </a:pP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>
              <a:lnSpc>
                <a:spcPct val="110000"/>
              </a:lnSpc>
              <a:tabLst>
                <a:tab pos="360363" algn="l"/>
              </a:tabLst>
            </a:pP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Ao identificar uma deficiência na instrução, qualquer membro do Conselho e Ensino e Treinamento informa ao Coordenador de Ensino Prático que, num primeiro momento, busca sanar o problema por meio de orientações divulgadas durante a Reunião de Instrutores, realizada semanalmente. Caso o problema seja pontual e não corrigido por meio das orientações citadas, o Coordenador de Ensino Prático escalará o instrutor envolvido para um voo de padronização.</a:t>
            </a:r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9275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>
            <a:extLst>
              <a:ext uri="{FF2B5EF4-FFF2-40B4-BE49-F238E27FC236}">
                <a16:creationId xmlns:a16="http://schemas.microsoft.com/office/drawing/2014/main" id="{446363A4-F025-4E7C-ABCD-D6F182404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00" y="1168400"/>
            <a:ext cx="8637588" cy="539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90000" rIns="180000" bIns="90000"/>
          <a:lstStyle/>
          <a:p>
            <a:pPr marL="514350" indent="-514350" algn="just">
              <a:spcBef>
                <a:spcPct val="50000"/>
              </a:spcBef>
              <a:buFont typeface="+mj-lt"/>
              <a:buAutoNum type="arabicPeriod"/>
              <a:defRPr/>
            </a:pPr>
            <a:r>
              <a:rPr lang="pt-BR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Manual de Boas Práticas na Padronização de Instrutores</a:t>
            </a:r>
          </a:p>
          <a:p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D9023806-5988-4FF0-8662-ADB32D85D38D}"/>
              </a:ext>
            </a:extLst>
          </p:cNvPr>
          <p:cNvSpPr/>
          <p:nvPr/>
        </p:nvSpPr>
        <p:spPr>
          <a:xfrm>
            <a:off x="612000" y="2232000"/>
            <a:ext cx="7920000" cy="4320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" dist="762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360363" algn="l"/>
              </a:tabLst>
            </a:pPr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	DISPOSIÇÕES FINAIS</a:t>
            </a:r>
          </a:p>
          <a:p>
            <a:pPr algn="just">
              <a:lnSpc>
                <a:spcPct val="110000"/>
              </a:lnSpc>
              <a:tabLst>
                <a:tab pos="360363" algn="l"/>
              </a:tabLst>
            </a:pP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Os instrutores não estão autorizados a efetuar manobras diferentemente à padronização estabelecida. Caso não concordem com o procedimento adotado, devem apresentar sugestões ao Coordenador de Ensino Prático, que levará a proposta de possível alteração ao Conselho de Ensino e Treinamento.</a:t>
            </a:r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tabLst>
                <a:tab pos="360363" algn="l"/>
              </a:tabLst>
            </a:pP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Com isso, a EFAI busca elevar o nível de segurança de voo e a qualidade da instrução, proporcionando ao aluno um ambiente de procedimentos padronizados e propício a aprendizagem.</a:t>
            </a:r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7" name="Tinta 6">
                <a:extLst>
                  <a:ext uri="{FF2B5EF4-FFF2-40B4-BE49-F238E27FC236}">
                    <a16:creationId xmlns:a16="http://schemas.microsoft.com/office/drawing/2014/main" id="{2F7CD645-B7B7-4B2D-AEAB-E4C08FB3302C}"/>
                  </a:ext>
                </a:extLst>
              </p14:cNvPr>
              <p14:cNvContentPartPr/>
              <p14:nvPr/>
            </p14:nvContentPartPr>
            <p14:xfrm>
              <a:off x="1152000" y="2867840"/>
              <a:ext cx="7200000" cy="360"/>
            </p14:xfrm>
          </p:contentPart>
        </mc:Choice>
        <mc:Fallback>
          <p:pic>
            <p:nvPicPr>
              <p:cNvPr id="7" name="Tinta 6">
                <a:extLst>
                  <a:ext uri="{FF2B5EF4-FFF2-40B4-BE49-F238E27FC236}">
                    <a16:creationId xmlns:a16="http://schemas.microsoft.com/office/drawing/2014/main" id="{2F7CD645-B7B7-4B2D-AEAB-E4C08FB3302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79569" y="2723840"/>
                <a:ext cx="7344500" cy="28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79E38AE4-020C-46C1-898E-CCE6CC20C09E}"/>
                  </a:ext>
                </a:extLst>
              </p14:cNvPr>
              <p14:cNvContentPartPr/>
              <p14:nvPr/>
            </p14:nvContentPartPr>
            <p14:xfrm>
              <a:off x="792000" y="3119840"/>
              <a:ext cx="2520000" cy="360"/>
            </p14:xfrm>
          </p:contentPart>
        </mc:Choice>
        <mc:Fallback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79E38AE4-020C-46C1-898E-CCE6CC20C09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19576" y="2975840"/>
                <a:ext cx="2664486" cy="28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9" name="Tinta 8">
                <a:extLst>
                  <a:ext uri="{FF2B5EF4-FFF2-40B4-BE49-F238E27FC236}">
                    <a16:creationId xmlns:a16="http://schemas.microsoft.com/office/drawing/2014/main" id="{B33296FA-419B-45E9-8DF7-218BF86BAF64}"/>
                  </a:ext>
                </a:extLst>
              </p14:cNvPr>
              <p14:cNvContentPartPr/>
              <p14:nvPr/>
            </p14:nvContentPartPr>
            <p14:xfrm>
              <a:off x="3492000" y="3911840"/>
              <a:ext cx="3240000" cy="360"/>
            </p14:xfrm>
          </p:contentPart>
        </mc:Choice>
        <mc:Fallback>
          <p:pic>
            <p:nvPicPr>
              <p:cNvPr id="9" name="Tinta 8">
                <a:extLst>
                  <a:ext uri="{FF2B5EF4-FFF2-40B4-BE49-F238E27FC236}">
                    <a16:creationId xmlns:a16="http://schemas.microsoft.com/office/drawing/2014/main" id="{B33296FA-419B-45E9-8DF7-218BF86BAF6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419573" y="3767840"/>
                <a:ext cx="3384491" cy="28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0" name="Tinta 9">
                <a:extLst>
                  <a:ext uri="{FF2B5EF4-FFF2-40B4-BE49-F238E27FC236}">
                    <a16:creationId xmlns:a16="http://schemas.microsoft.com/office/drawing/2014/main" id="{8433C980-18E3-4F05-91BE-722EE4D40944}"/>
                  </a:ext>
                </a:extLst>
              </p14:cNvPr>
              <p14:cNvContentPartPr/>
              <p14:nvPr/>
            </p14:nvContentPartPr>
            <p14:xfrm>
              <a:off x="4392000" y="4199840"/>
              <a:ext cx="3996000" cy="360"/>
            </p14:xfrm>
          </p:contentPart>
        </mc:Choice>
        <mc:Fallback>
          <p:pic>
            <p:nvPicPr>
              <p:cNvPr id="10" name="Tinta 9">
                <a:extLst>
                  <a:ext uri="{FF2B5EF4-FFF2-40B4-BE49-F238E27FC236}">
                    <a16:creationId xmlns:a16="http://schemas.microsoft.com/office/drawing/2014/main" id="{8433C980-18E3-4F05-91BE-722EE4D4094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19576" y="4055840"/>
                <a:ext cx="4140486" cy="28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1" name="Tinta 10">
                <a:extLst>
                  <a:ext uri="{FF2B5EF4-FFF2-40B4-BE49-F238E27FC236}">
                    <a16:creationId xmlns:a16="http://schemas.microsoft.com/office/drawing/2014/main" id="{6A6A02B5-340E-45F8-B7A0-9CA262FF4CA9}"/>
                  </a:ext>
                </a:extLst>
              </p14:cNvPr>
              <p14:cNvContentPartPr/>
              <p14:nvPr/>
            </p14:nvContentPartPr>
            <p14:xfrm>
              <a:off x="792000" y="4451840"/>
              <a:ext cx="2268000" cy="360"/>
            </p14:xfrm>
          </p:contentPart>
        </mc:Choice>
        <mc:Fallback>
          <p:pic>
            <p:nvPicPr>
              <p:cNvPr id="11" name="Tinta 10">
                <a:extLst>
                  <a:ext uri="{FF2B5EF4-FFF2-40B4-BE49-F238E27FC236}">
                    <a16:creationId xmlns:a16="http://schemas.microsoft.com/office/drawing/2014/main" id="{6A6A02B5-340E-45F8-B7A0-9CA262FF4CA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19575" y="4307840"/>
                <a:ext cx="2412489" cy="28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4699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5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431800" y="1438275"/>
            <a:ext cx="8277225" cy="4678363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7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lIns="360000" tIns="180000" rIns="1980000" bIns="180000"/>
          <a:lstStyle/>
          <a:p>
            <a:pPr marL="1119188" lvl="1" indent="-457200" algn="just">
              <a:defRPr/>
            </a:pPr>
            <a:r>
              <a:rPr lang="pt-BR" sz="4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ROTEIRO:</a:t>
            </a:r>
          </a:p>
          <a:p>
            <a:pPr marL="457200" indent="-457200" algn="just">
              <a:defRPr/>
            </a:pPr>
            <a:endParaRPr lang="pt-BR" sz="2000" b="1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Times New Roman" pitchFamily="18" charset="0"/>
            </a:endParaRPr>
          </a:p>
          <a:p>
            <a:pPr marL="720000" indent="-7200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  <a:defRPr/>
            </a:pPr>
            <a:r>
              <a:rPr lang="pt-BR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Manual de Boas Práticas na Padronização de Instrutores</a:t>
            </a:r>
          </a:p>
          <a:p>
            <a:pPr marL="720000" indent="-7200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  <a:defRPr/>
            </a:pPr>
            <a:r>
              <a:rPr lang="pt-BR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Proposta do BHEST</a:t>
            </a:r>
          </a:p>
        </p:txBody>
      </p:sp>
      <p:pic>
        <p:nvPicPr>
          <p:cNvPr id="7" name="Picture 9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1860" y="2060848"/>
            <a:ext cx="1652588" cy="318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39945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>
            <a:extLst>
              <a:ext uri="{FF2B5EF4-FFF2-40B4-BE49-F238E27FC236}">
                <a16:creationId xmlns:a16="http://schemas.microsoft.com/office/drawing/2014/main" id="{446363A4-F025-4E7C-ABCD-D6F182404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00" y="1168400"/>
            <a:ext cx="8637588" cy="539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90000" rIns="180000" bIns="90000"/>
          <a:lstStyle/>
          <a:p>
            <a:pPr marL="514350" indent="-514350" algn="just">
              <a:spcBef>
                <a:spcPct val="50000"/>
              </a:spcBef>
              <a:buFont typeface="+mj-lt"/>
              <a:buAutoNum type="arabicPeriod" startAt="2"/>
              <a:defRPr/>
            </a:pPr>
            <a:r>
              <a:rPr lang="pt-BR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Proposta BHEST</a:t>
            </a:r>
          </a:p>
          <a:p>
            <a:pPr marL="971550" lvl="1" indent="-514350" algn="just">
              <a:spcBef>
                <a:spcPct val="50000"/>
              </a:spcBef>
              <a:buFont typeface="Wingdings" panose="05000000000000000000" pitchFamily="2" charset="2"/>
              <a:buChar char="ü"/>
              <a:defRPr/>
            </a:pPr>
            <a:r>
              <a:rPr lang="pt-BR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Às Escolas</a:t>
            </a:r>
          </a:p>
          <a:p>
            <a:pPr marL="1428750" lvl="2" indent="-514350" algn="just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pt-BR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Elaboração, e encaminhamento à ANAC, de manuais semelhantes contendo os procedimentos para padronização de elevação operacional de seus instrutores.</a:t>
            </a:r>
          </a:p>
        </p:txBody>
      </p:sp>
    </p:spTree>
    <p:extLst>
      <p:ext uri="{BB962C8B-B14F-4D97-AF65-F5344CB8AC3E}">
        <p14:creationId xmlns:p14="http://schemas.microsoft.com/office/powerpoint/2010/main" val="442281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5547199B-A9F5-4C09-996A-C7B439D7CE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6370082"/>
              </p:ext>
            </p:extLst>
          </p:nvPr>
        </p:nvGraphicFramePr>
        <p:xfrm>
          <a:off x="252000" y="1440000"/>
          <a:ext cx="864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95A1F2CF-39C0-40BE-9CBD-183744B74D3D}"/>
              </a:ext>
            </a:extLst>
          </p:cNvPr>
          <p:cNvSpPr txBox="1"/>
          <p:nvPr/>
        </p:nvSpPr>
        <p:spPr>
          <a:xfrm>
            <a:off x="252000" y="5543759"/>
            <a:ext cx="9813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b="1" dirty="0">
                <a:latin typeface="Arial" panose="020B0604020202020204" pitchFamily="34" charset="0"/>
                <a:cs typeface="Arial" panose="020B0604020202020204" pitchFamily="34" charset="0"/>
              </a:rPr>
              <a:t>(Fonte: CENIPA)</a:t>
            </a:r>
          </a:p>
        </p:txBody>
      </p:sp>
    </p:spTree>
    <p:extLst>
      <p:ext uri="{BB962C8B-B14F-4D97-AF65-F5344CB8AC3E}">
        <p14:creationId xmlns:p14="http://schemas.microsoft.com/office/powerpoint/2010/main" val="34680978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>
            <a:extLst>
              <a:ext uri="{FF2B5EF4-FFF2-40B4-BE49-F238E27FC236}">
                <a16:creationId xmlns:a16="http://schemas.microsoft.com/office/drawing/2014/main" id="{446363A4-F025-4E7C-ABCD-D6F182404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00" y="1168400"/>
            <a:ext cx="8637588" cy="539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90000" rIns="180000" bIns="90000"/>
          <a:lstStyle/>
          <a:p>
            <a:pPr marL="514350" indent="-514350" algn="just">
              <a:spcBef>
                <a:spcPct val="50000"/>
              </a:spcBef>
              <a:buFont typeface="+mj-lt"/>
              <a:buAutoNum type="arabicPeriod" startAt="2"/>
              <a:defRPr/>
            </a:pPr>
            <a:r>
              <a:rPr lang="pt-BR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Proposta BHEST</a:t>
            </a:r>
          </a:p>
          <a:p>
            <a:pPr marL="971550" lvl="1" indent="-514350" algn="just">
              <a:spcBef>
                <a:spcPct val="50000"/>
              </a:spcBef>
              <a:buFont typeface="Wingdings" panose="05000000000000000000" pitchFamily="2" charset="2"/>
              <a:buChar char="ü"/>
              <a:defRPr/>
            </a:pPr>
            <a:r>
              <a:rPr lang="pt-BR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À ANAC</a:t>
            </a:r>
          </a:p>
          <a:p>
            <a:pPr marL="1428750" lvl="2" indent="-514350" algn="just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pt-BR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Verificação, sem entrar no mérito da adequação dos requisitos e prerrogativas, do cumprimento da recomendação anterior por parte de cada escola.</a:t>
            </a:r>
          </a:p>
        </p:txBody>
      </p:sp>
    </p:spTree>
    <p:extLst>
      <p:ext uri="{BB962C8B-B14F-4D97-AF65-F5344CB8AC3E}">
        <p14:creationId xmlns:p14="http://schemas.microsoft.com/office/powerpoint/2010/main" val="950765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431800" y="1438275"/>
            <a:ext cx="8277225" cy="4678363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7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lIns="360000" tIns="180000" rIns="1980000" bIns="180000"/>
          <a:lstStyle/>
          <a:p>
            <a:pPr marL="1119188" lvl="1" indent="-457200" algn="just">
              <a:defRPr/>
            </a:pPr>
            <a:r>
              <a:rPr lang="pt-BR" sz="4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ROTEIRO:</a:t>
            </a:r>
          </a:p>
          <a:p>
            <a:pPr marL="457200" indent="-457200" algn="just">
              <a:defRPr/>
            </a:pPr>
            <a:endParaRPr lang="pt-BR" sz="2000" b="1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Times New Roman" pitchFamily="18" charset="0"/>
            </a:endParaRPr>
          </a:p>
          <a:p>
            <a:pPr marL="720000" indent="-7200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  <a:defRPr/>
            </a:pPr>
            <a:r>
              <a:rPr lang="pt-BR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Manual de Boas Práticas na Padronização de Instrutores</a:t>
            </a:r>
          </a:p>
          <a:p>
            <a:pPr marL="720000" indent="-7200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  <a:defRPr/>
            </a:pPr>
            <a:r>
              <a:rPr lang="pt-BR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Proposta do BHEST</a:t>
            </a:r>
          </a:p>
        </p:txBody>
      </p:sp>
      <p:pic>
        <p:nvPicPr>
          <p:cNvPr id="7" name="Picture 9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1860" y="2060848"/>
            <a:ext cx="1652588" cy="318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67934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>
            <a:extLst>
              <a:ext uri="{FF2B5EF4-FFF2-40B4-BE49-F238E27FC236}">
                <a16:creationId xmlns:a16="http://schemas.microsoft.com/office/drawing/2014/main" id="{66DA611D-DDC6-4157-B78E-99F78305C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000" y="1440000"/>
            <a:ext cx="8280000" cy="4678363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7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lIns="360000" tIns="180000" rIns="360000" bIns="180000"/>
          <a:lstStyle/>
          <a:p>
            <a:pPr marL="1119188" lvl="1" indent="-457200" algn="just"/>
            <a:r>
              <a:rPr lang="pt-BR" sz="4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OBJETIVO:</a:t>
            </a:r>
          </a:p>
          <a:p>
            <a:pPr marL="1119188" lvl="1" indent="-457200" algn="just"/>
            <a:endParaRPr lang="pt-BR" sz="32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Times New Roman" pitchFamily="18" charset="0"/>
            </a:endParaRPr>
          </a:p>
          <a:p>
            <a:pPr marL="720000" indent="-7200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t-BR" altLang="zh-CN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Conhecer as “Boas Práticas” propostas pelo BHEST para  a Padronização de Instrutores; e</a:t>
            </a:r>
          </a:p>
          <a:p>
            <a:pPr marL="720000" indent="-7200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t-BR" altLang="zh-CN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Compreender a importância da Padronização de Instrutores como forma de se incutir no aluno uma sólida </a:t>
            </a:r>
            <a:r>
              <a:rPr lang="pt-BR" altLang="zh-CN" sz="28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DOUTRINA DE SEGURANÇA DE VOO</a:t>
            </a:r>
            <a:r>
              <a:rPr lang="pt-BR" altLang="zh-CN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.</a:t>
            </a:r>
            <a:endParaRPr lang="en-US" sz="2800" b="1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9409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rgaminho horizontal 1">
            <a:extLst>
              <a:ext uri="{FF2B5EF4-FFF2-40B4-BE49-F238E27FC236}">
                <a16:creationId xmlns:a16="http://schemas.microsoft.com/office/drawing/2014/main" id="{722B69DE-B611-418D-8327-82D3E3AD1FA2}"/>
              </a:ext>
            </a:extLst>
          </p:cNvPr>
          <p:cNvSpPr/>
          <p:nvPr/>
        </p:nvSpPr>
        <p:spPr>
          <a:xfrm>
            <a:off x="939800" y="2597728"/>
            <a:ext cx="7264400" cy="1662545"/>
          </a:xfrm>
          <a:prstGeom prst="horizontalScroll">
            <a:avLst/>
          </a:prstGeom>
          <a:blipFill>
            <a:blip r:embed="rId2"/>
            <a:tile tx="0" ty="0" sx="100000" sy="100000" flip="none" algn="tl"/>
          </a:blip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“Não há novos acidentes. O que há são novos pilotos cometendo os mesmos velhos erros.” </a:t>
            </a:r>
          </a:p>
        </p:txBody>
      </p:sp>
      <p:sp>
        <p:nvSpPr>
          <p:cNvPr id="6" name="Pergaminho horizontal 5">
            <a:extLst>
              <a:ext uri="{FF2B5EF4-FFF2-40B4-BE49-F238E27FC236}">
                <a16:creationId xmlns:a16="http://schemas.microsoft.com/office/drawing/2014/main" id="{A8D93769-F3DC-49AE-9502-4F894A35B156}"/>
              </a:ext>
            </a:extLst>
          </p:cNvPr>
          <p:cNvSpPr/>
          <p:nvPr/>
        </p:nvSpPr>
        <p:spPr>
          <a:xfrm>
            <a:off x="939800" y="2597728"/>
            <a:ext cx="7264400" cy="1662545"/>
          </a:xfrm>
          <a:prstGeom prst="horizontalScroll">
            <a:avLst/>
          </a:prstGeom>
          <a:blipFill>
            <a:blip r:embed="rId2"/>
            <a:tile tx="0" ty="0" sx="100000" sy="100000" flip="none" algn="tl"/>
          </a:blip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“Não há novos acidentes. Mas há novos meios de evitar que novos pilotos cometam os mesmos velhos erros.” </a:t>
            </a:r>
            <a:endParaRPr lang="pt-BR" sz="22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14583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38309F13-3303-4B21-A9A4-29CD934118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6601742"/>
              </p:ext>
            </p:extLst>
          </p:nvPr>
        </p:nvGraphicFramePr>
        <p:xfrm>
          <a:off x="252000" y="1440000"/>
          <a:ext cx="864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95A1F2CF-39C0-40BE-9CBD-183744B74D3D}"/>
              </a:ext>
            </a:extLst>
          </p:cNvPr>
          <p:cNvSpPr txBox="1"/>
          <p:nvPr/>
        </p:nvSpPr>
        <p:spPr>
          <a:xfrm>
            <a:off x="252000" y="5543759"/>
            <a:ext cx="9813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b="1" dirty="0">
                <a:latin typeface="Arial" panose="020B0604020202020204" pitchFamily="34" charset="0"/>
                <a:cs typeface="Arial" panose="020B0604020202020204" pitchFamily="34" charset="0"/>
              </a:rPr>
              <a:t>(Fonte: CENIPA)</a:t>
            </a:r>
          </a:p>
        </p:txBody>
      </p:sp>
    </p:spTree>
    <p:extLst>
      <p:ext uri="{BB962C8B-B14F-4D97-AF65-F5344CB8AC3E}">
        <p14:creationId xmlns:p14="http://schemas.microsoft.com/office/powerpoint/2010/main" val="3370604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8417E67-19B3-44B3-BE36-6F22531079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9640489"/>
              </p:ext>
            </p:extLst>
          </p:nvPr>
        </p:nvGraphicFramePr>
        <p:xfrm>
          <a:off x="252000" y="1440000"/>
          <a:ext cx="864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F6C2F626-1A44-47A5-83FA-45DD14FCF960}"/>
              </a:ext>
            </a:extLst>
          </p:cNvPr>
          <p:cNvSpPr txBox="1"/>
          <p:nvPr/>
        </p:nvSpPr>
        <p:spPr>
          <a:xfrm>
            <a:off x="252000" y="5542961"/>
            <a:ext cx="9813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b="1" dirty="0">
                <a:latin typeface="Arial" panose="020B0604020202020204" pitchFamily="34" charset="0"/>
                <a:cs typeface="Arial" panose="020B0604020202020204" pitchFamily="34" charset="0"/>
              </a:rPr>
              <a:t>(Fonte: CENIPA)</a:t>
            </a:r>
          </a:p>
        </p:txBody>
      </p:sp>
    </p:spTree>
    <p:extLst>
      <p:ext uri="{BB962C8B-B14F-4D97-AF65-F5344CB8AC3E}">
        <p14:creationId xmlns:p14="http://schemas.microsoft.com/office/powerpoint/2010/main" val="2881085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6C2F626-1A44-47A5-83FA-45DD14FCF960}"/>
              </a:ext>
            </a:extLst>
          </p:cNvPr>
          <p:cNvSpPr txBox="1"/>
          <p:nvPr/>
        </p:nvSpPr>
        <p:spPr>
          <a:xfrm>
            <a:off x="252000" y="5542961"/>
            <a:ext cx="9813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b="1" dirty="0">
                <a:latin typeface="Arial" panose="020B0604020202020204" pitchFamily="34" charset="0"/>
                <a:cs typeface="Arial" panose="020B0604020202020204" pitchFamily="34" charset="0"/>
              </a:rPr>
              <a:t>(Fonte: CENIPA)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994D678-36AE-4A82-843D-2880450F79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3315726"/>
              </p:ext>
            </p:extLst>
          </p:nvPr>
        </p:nvGraphicFramePr>
        <p:xfrm>
          <a:off x="252000" y="1440000"/>
          <a:ext cx="864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139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6C2F626-1A44-47A5-83FA-45DD14FCF960}"/>
              </a:ext>
            </a:extLst>
          </p:cNvPr>
          <p:cNvSpPr txBox="1"/>
          <p:nvPr/>
        </p:nvSpPr>
        <p:spPr>
          <a:xfrm>
            <a:off x="252000" y="5542961"/>
            <a:ext cx="9813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b="1" dirty="0">
                <a:latin typeface="Arial" panose="020B0604020202020204" pitchFamily="34" charset="0"/>
                <a:cs typeface="Arial" panose="020B0604020202020204" pitchFamily="34" charset="0"/>
              </a:rPr>
              <a:t>(Fonte: CENIPA)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5E4EA0DB-1AB4-4BC2-A2DC-34210234D0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0528289"/>
              </p:ext>
            </p:extLst>
          </p:nvPr>
        </p:nvGraphicFramePr>
        <p:xfrm>
          <a:off x="252000" y="1440000"/>
          <a:ext cx="864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53051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>
            <a:extLst>
              <a:ext uri="{FF2B5EF4-FFF2-40B4-BE49-F238E27FC236}">
                <a16:creationId xmlns:a16="http://schemas.microsoft.com/office/drawing/2014/main" id="{66DA611D-DDC6-4157-B78E-99F78305C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000" y="1440000"/>
            <a:ext cx="8280000" cy="4678363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7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lIns="360000" tIns="180000" rIns="360000" bIns="180000"/>
          <a:lstStyle/>
          <a:p>
            <a:pPr marL="1119188" lvl="1" indent="-457200" algn="just"/>
            <a:r>
              <a:rPr lang="pt-BR" sz="4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OBJETIVO:</a:t>
            </a:r>
          </a:p>
          <a:p>
            <a:pPr marL="1119188" lvl="1" indent="-457200" algn="just"/>
            <a:endParaRPr lang="pt-BR" sz="32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Times New Roman" pitchFamily="18" charset="0"/>
            </a:endParaRPr>
          </a:p>
          <a:p>
            <a:pPr marL="720000" indent="-7200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t-BR" altLang="zh-CN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Conhecer as “Boas Práticas” propostas pelo BHEST para  a Padronização de Instrutores; e</a:t>
            </a:r>
          </a:p>
          <a:p>
            <a:pPr marL="720000" indent="-7200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t-BR" altLang="zh-CN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Compreender a importância da Padronização de Instrutores como forma de se incutir no aluno uma sólida </a:t>
            </a:r>
            <a:r>
              <a:rPr lang="pt-BR" altLang="zh-CN" sz="28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DOUTRINA DE SEGURANÇA DE VOO</a:t>
            </a:r>
            <a:r>
              <a:rPr lang="pt-BR" altLang="zh-CN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.</a:t>
            </a:r>
            <a:endParaRPr lang="en-US" sz="2800" b="1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796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431800" y="1438275"/>
            <a:ext cx="8277225" cy="4678363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7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lIns="360000" tIns="180000" rIns="1980000" bIns="180000"/>
          <a:lstStyle/>
          <a:p>
            <a:pPr marL="1119188" lvl="1" indent="-457200" algn="just">
              <a:defRPr/>
            </a:pPr>
            <a:r>
              <a:rPr lang="pt-BR" sz="4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ROTEIRO:</a:t>
            </a:r>
          </a:p>
          <a:p>
            <a:pPr marL="457200" indent="-457200" algn="just">
              <a:defRPr/>
            </a:pPr>
            <a:endParaRPr lang="pt-BR" sz="2000" b="1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Times New Roman" pitchFamily="18" charset="0"/>
            </a:endParaRPr>
          </a:p>
          <a:p>
            <a:pPr marL="720000" indent="-7200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  <a:defRPr/>
            </a:pPr>
            <a:r>
              <a:rPr lang="pt-BR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Manual de Boas Práticas na Padronização de Instrutores</a:t>
            </a:r>
          </a:p>
          <a:p>
            <a:pPr marL="720000" indent="-7200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  <a:defRPr/>
            </a:pPr>
            <a:r>
              <a:rPr lang="pt-BR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Proposta do BHEST</a:t>
            </a:r>
          </a:p>
        </p:txBody>
      </p:sp>
      <p:pic>
        <p:nvPicPr>
          <p:cNvPr id="7" name="Picture 9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1860" y="2060848"/>
            <a:ext cx="1652588" cy="318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0273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431800" y="1438275"/>
            <a:ext cx="8277225" cy="4678363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7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lIns="360000" tIns="180000" rIns="1980000" bIns="180000"/>
          <a:lstStyle/>
          <a:p>
            <a:pPr marL="1119188" lvl="1" indent="-457200" algn="just">
              <a:defRPr/>
            </a:pPr>
            <a:r>
              <a:rPr lang="pt-BR" sz="4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ROTEIRO:</a:t>
            </a:r>
          </a:p>
          <a:p>
            <a:pPr marL="457200" indent="-457200" algn="just">
              <a:defRPr/>
            </a:pPr>
            <a:endParaRPr lang="pt-BR" sz="2000" b="1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Times New Roman" pitchFamily="18" charset="0"/>
            </a:endParaRPr>
          </a:p>
          <a:p>
            <a:pPr marL="720000" indent="-7200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  <a:defRPr/>
            </a:pPr>
            <a:r>
              <a:rPr lang="pt-BR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Manual de Boas Práticas na Padronização de Instrutores</a:t>
            </a:r>
          </a:p>
          <a:p>
            <a:pPr marL="720000" indent="-7200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  <a:defRPr/>
            </a:pPr>
            <a:r>
              <a:rPr lang="pt-BR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Proposta do BHEST</a:t>
            </a:r>
          </a:p>
        </p:txBody>
      </p:sp>
      <p:pic>
        <p:nvPicPr>
          <p:cNvPr id="7" name="Picture 9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1860" y="2060848"/>
            <a:ext cx="1652588" cy="318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9929782"/>
      </p:ext>
    </p:extLst>
  </p:cSld>
  <p:clrMapOvr>
    <a:masterClrMapping/>
  </p:clrMapOvr>
</p:sld>
</file>

<file path=ppt/theme/theme1.xml><?xml version="1.0" encoding="utf-8"?>
<a:theme xmlns:a="http://schemas.openxmlformats.org/drawingml/2006/main" name="EFAI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FAI" id="{13E18DF8-4E53-444C-A74F-62DEB801AF31}" vid="{BA80A741-7384-451A-B0A3-23741B1B20C7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EFAI</Template>
  <TotalTime>787</TotalTime>
  <Words>558</Words>
  <Application>Microsoft Office PowerPoint</Application>
  <PresentationFormat>Apresentação na tela (4:3)</PresentationFormat>
  <Paragraphs>111</Paragraphs>
  <Slides>23</Slides>
  <Notes>1</Notes>
  <HiddenSlides>3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9" baseType="lpstr">
      <vt:lpstr>SimSun</vt:lpstr>
      <vt:lpstr>Arial</vt:lpstr>
      <vt:lpstr>Calibri</vt:lpstr>
      <vt:lpstr>Times New Roman</vt:lpstr>
      <vt:lpstr>Wingdings</vt:lpstr>
      <vt:lpstr>EFAI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Revisor 1</dc:creator>
  <cp:lastModifiedBy>Revisor 1</cp:lastModifiedBy>
  <cp:revision>32</cp:revision>
  <dcterms:created xsi:type="dcterms:W3CDTF">2018-11-15T11:15:13Z</dcterms:created>
  <dcterms:modified xsi:type="dcterms:W3CDTF">2018-11-20T20:03:15Z</dcterms:modified>
</cp:coreProperties>
</file>