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648" r:id="rId4"/>
  </p:sldMasterIdLst>
  <p:notesMasterIdLst>
    <p:notesMasterId r:id="rId30"/>
  </p:notesMasterIdLst>
  <p:sldIdLst>
    <p:sldId id="265" r:id="rId5"/>
    <p:sldId id="416" r:id="rId6"/>
    <p:sldId id="348" r:id="rId7"/>
    <p:sldId id="418" r:id="rId8"/>
    <p:sldId id="419" r:id="rId9"/>
    <p:sldId id="406" r:id="rId10"/>
    <p:sldId id="420" r:id="rId11"/>
    <p:sldId id="428" r:id="rId12"/>
    <p:sldId id="421" r:id="rId13"/>
    <p:sldId id="429" r:id="rId14"/>
    <p:sldId id="422" r:id="rId15"/>
    <p:sldId id="412" r:id="rId16"/>
    <p:sldId id="423" r:id="rId17"/>
    <p:sldId id="413" r:id="rId18"/>
    <p:sldId id="424" r:id="rId19"/>
    <p:sldId id="431" r:id="rId20"/>
    <p:sldId id="417" r:id="rId21"/>
    <p:sldId id="281" r:id="rId22"/>
    <p:sldId id="432" r:id="rId23"/>
    <p:sldId id="425" r:id="rId24"/>
    <p:sldId id="426" r:id="rId25"/>
    <p:sldId id="433" r:id="rId26"/>
    <p:sldId id="434" r:id="rId27"/>
    <p:sldId id="405" r:id="rId28"/>
    <p:sldId id="4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84287"/>
    <a:srgbClr val="D65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2680" autoAdjust="0"/>
  </p:normalViewPr>
  <p:slideViewPr>
    <p:cSldViewPr snapToGrid="0">
      <p:cViewPr>
        <p:scale>
          <a:sx n="50" d="100"/>
          <a:sy n="50" d="100"/>
        </p:scale>
        <p:origin x="1500" y="192"/>
      </p:cViewPr>
      <p:guideLst>
        <p:guide orient="horz" pos="2304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8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1621E-9EA5-4572-A991-12D3C248E23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106EC-8B49-44CD-B37F-032E6D53EA5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3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64" y="617893"/>
            <a:ext cx="4898361" cy="505848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498551" y="2090247"/>
            <a:ext cx="7772400" cy="692497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498551" y="3147134"/>
            <a:ext cx="7757160" cy="438582"/>
          </a:xfrm>
        </p:spPr>
        <p:txBody>
          <a:bodyPr>
            <a:spAutoFit/>
          </a:bodyPr>
          <a:lstStyle>
            <a:lvl1pPr marL="0" indent="0" algn="l">
              <a:buNone/>
              <a:defRPr sz="25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30288"/>
            <a:ext cx="4429125" cy="0"/>
          </a:xfrm>
          <a:prstGeom prst="line">
            <a:avLst/>
          </a:prstGeom>
          <a:ln w="28575" cmpd="sng">
            <a:solidFill>
              <a:srgbClr val="6842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0" y="6208121"/>
            <a:ext cx="12192000" cy="665480"/>
            <a:chOff x="0" y="6208121"/>
            <a:chExt cx="12192000" cy="66548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18281"/>
              <a:ext cx="12192000" cy="636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" t="17653" r="2881" b="17732"/>
            <a:stretch/>
          </p:blipFill>
          <p:spPr>
            <a:xfrm>
              <a:off x="10144" y="6208121"/>
              <a:ext cx="1925320" cy="66548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1973337" y="6631709"/>
            <a:ext cx="5546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CONFIDENTIAL AND PROPRIETARY INFORMATION OF AIRCRAFT PROPELLER SERVICE, LLC</a:t>
            </a:r>
          </a:p>
        </p:txBody>
      </p:sp>
    </p:spTree>
    <p:extLst>
      <p:ext uri="{BB962C8B-B14F-4D97-AF65-F5344CB8AC3E}">
        <p14:creationId xmlns:p14="http://schemas.microsoft.com/office/powerpoint/2010/main" val="428641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365126"/>
            <a:ext cx="10515600" cy="635712"/>
          </a:xfrm>
        </p:spPr>
        <p:txBody>
          <a:bodyPr anchor="t">
            <a:normAutofit/>
          </a:bodyPr>
          <a:lstStyle>
            <a:lvl1pPr>
              <a:defRPr sz="36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139267"/>
            <a:ext cx="10515600" cy="503769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00838"/>
            <a:ext cx="12192000" cy="0"/>
          </a:xfrm>
          <a:prstGeom prst="line">
            <a:avLst/>
          </a:prstGeom>
          <a:ln w="28575">
            <a:solidFill>
              <a:srgbClr val="6842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0" y="6208121"/>
            <a:ext cx="12192000" cy="665480"/>
            <a:chOff x="0" y="6208121"/>
            <a:chExt cx="12192000" cy="66548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6218281"/>
              <a:ext cx="12192000" cy="636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973337" y="6631709"/>
              <a:ext cx="5546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CONFIDENTIAL AND PROPRIETARY INFORMATION OF AIRCRAFT PROPELLER SERVICE, LLC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" t="17653" r="2881" b="17732"/>
            <a:stretch/>
          </p:blipFill>
          <p:spPr>
            <a:xfrm>
              <a:off x="1831" y="6208121"/>
              <a:ext cx="1925320" cy="665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82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6208121"/>
            <a:ext cx="12192000" cy="665480"/>
            <a:chOff x="0" y="6208121"/>
            <a:chExt cx="12192000" cy="66548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218281"/>
              <a:ext cx="12192000" cy="636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1973337" y="6631709"/>
              <a:ext cx="5546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CONFIDENTIAL AND PROPRIETARY INFORMATION OF AIRCRAFT PROPELLER SERVICE, LLC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" t="17653" r="2881" b="17732"/>
            <a:stretch/>
          </p:blipFill>
          <p:spPr>
            <a:xfrm>
              <a:off x="1831" y="6208121"/>
              <a:ext cx="1925320" cy="6654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6208121"/>
            <a:ext cx="12192000" cy="665480"/>
            <a:chOff x="0" y="6208121"/>
            <a:chExt cx="12192000" cy="6654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218281"/>
              <a:ext cx="12192000" cy="636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973337" y="6631709"/>
              <a:ext cx="5546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CONFIDENTIAL AND PROPRIETARY INFORMATION OF AIRCRAFT PROPELLER SERVICE, LLC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" t="17653" r="2881" b="17732"/>
            <a:stretch/>
          </p:blipFill>
          <p:spPr>
            <a:xfrm>
              <a:off x="1831" y="6208121"/>
              <a:ext cx="1925320" cy="6654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208121"/>
            <a:ext cx="12192000" cy="665480"/>
            <a:chOff x="0" y="6208121"/>
            <a:chExt cx="12192000" cy="66548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218281"/>
              <a:ext cx="12192000" cy="636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973337" y="6631709"/>
              <a:ext cx="5546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CONFIDENTIAL AND PROPRIETARY INFORMATION OF AIRCRAFT PROPELLER SERVICE, LLC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" t="17653" r="2881" b="17732"/>
            <a:stretch/>
          </p:blipFill>
          <p:spPr>
            <a:xfrm>
              <a:off x="1831" y="6208121"/>
              <a:ext cx="1925320" cy="6654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1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208121"/>
            <a:ext cx="12192000" cy="665480"/>
            <a:chOff x="0" y="6208121"/>
            <a:chExt cx="12192000" cy="66548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218281"/>
              <a:ext cx="12192000" cy="6360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973337" y="6631709"/>
              <a:ext cx="5546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CONFIDENTIAL AND PROPRIETARY INFORMATION OF AIRCRAFT PROPELLER SERVICE, LLC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" t="17653" r="2881" b="17732"/>
            <a:stretch/>
          </p:blipFill>
          <p:spPr>
            <a:xfrm>
              <a:off x="1831" y="6208121"/>
              <a:ext cx="1925320" cy="66548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9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FD374-DF4E-4FD6-A283-1E0280AC3A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ftpropeller.com.br/" TargetMode="External"/><Relationship Id="rId2" Type="http://schemas.openxmlformats.org/officeDocument/2006/relationships/hyperlink" Target="mailto:fabionascimento@aircraftpropelle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ftpropeller.com.br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351" y="1905926"/>
            <a:ext cx="11899557" cy="245315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“SGSO Para todos”</a:t>
            </a:r>
            <a:br>
              <a:rPr lang="pt-BR" sz="4000" b="1" dirty="0"/>
            </a:br>
            <a:r>
              <a:rPr lang="pt-BR" sz="4000" b="1" dirty="0"/>
              <a:t>Um estudo de caso da empresa                       APS Aircraft </a:t>
            </a:r>
            <a:r>
              <a:rPr lang="pt-BR" sz="4000" b="1" dirty="0" err="1"/>
              <a:t>Propeller</a:t>
            </a:r>
            <a:r>
              <a:rPr lang="pt-BR" sz="4000" b="1" dirty="0"/>
              <a:t> Serviços Aeronáuticos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5651" y="4359077"/>
            <a:ext cx="9917670" cy="91307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Fabio Renato Rossi do Nascimento 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Gerente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Geral APS Brasil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4E9AFF4-9ECD-4072-9A3B-3F06CEB5B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5078627" y="187890"/>
            <a:ext cx="2026508" cy="1745932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40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5E0E-109C-483E-AD30-B3F88C1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2ª Fase “SGSO para Todos” – Janeiro de 2017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E39AD6-62D4-48D5-92A7-8A2C565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9</a:t>
            </a:fld>
            <a:endParaRPr lang="en-US"/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90886B78-91C0-4F5B-9FEE-5176C1AF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03" y="1509046"/>
            <a:ext cx="7610940" cy="43700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pt-BR" sz="2400" dirty="0"/>
              <a:t>Mural SGSO para divulgar/promover assuntos ligados ao tema.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Implantamos a nossa metodologia de Gestão de Riscos (Perigos) Operacionais alinhados com a ISO9001:2015 e AS9100D, em total conformidade com a IS 145.214-001.</a:t>
            </a:r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endParaRPr lang="pt-BR" sz="1800" dirty="0"/>
          </a:p>
          <a:p>
            <a:pPr algn="just"/>
            <a:r>
              <a:rPr lang="pt-BR" sz="2400" dirty="0"/>
              <a:t>Definição da equipe GASO e inicio de reuniões periódicas;</a:t>
            </a:r>
            <a:endParaRPr lang="pt-BR" sz="20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27337E9-7D3E-4D51-BA0D-47EFDDE7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5733" y="1752240"/>
            <a:ext cx="2877669" cy="1941842"/>
          </a:xfrm>
          <a:prstGeom prst="round2DiagRect">
            <a:avLst>
              <a:gd name="adj1" fmla="val 16667"/>
              <a:gd name="adj2" fmla="val 713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4E5885-7960-4436-9DCA-06C63AD124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A30C71A-C65B-4E81-8DBE-8EC356440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-1061" r="11926" b="10161"/>
          <a:stretch/>
        </p:blipFill>
        <p:spPr>
          <a:xfrm>
            <a:off x="8753276" y="4116680"/>
            <a:ext cx="2960126" cy="1986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465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10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8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5E0E-109C-483E-AD30-B3F88C1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3ª Fase “SGSO para Todos” – Agosto de 2017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8BCB6B-201E-4535-8DDF-88189095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1618"/>
            <a:ext cx="7272997" cy="4164253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Treinamos todos os funcionários da empresa sobre a página “SGSO para todos”, “Guia Rápido SGSO para Todos” e o MGSO R00.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Criamos biblioteca eletrônica SGSO no servidor da APS.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Enviamos nossa R00 do MGSO para ANAC em 22/12/17.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E39AD6-62D4-48D5-92A7-8A2C565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11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DA2A31-3B30-4A46-B46E-8006BEDAF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1" t="19318" r="60539" b="6195"/>
          <a:stretch/>
        </p:blipFill>
        <p:spPr>
          <a:xfrm>
            <a:off x="8332436" y="1433508"/>
            <a:ext cx="2507894" cy="17722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70DB295-0B3E-48A6-B583-7432E194F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1604A8-EE8B-4BC7-A5B8-522B53D76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429000"/>
            <a:ext cx="1951566" cy="292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229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12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5E0E-109C-483E-AD30-B3F88C1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4ª Fase SGSO para Todos – Fevereiro de 2018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E39AD6-62D4-48D5-92A7-8A2C565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13</a:t>
            </a:fld>
            <a:endParaRPr lang="en-US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729FFE4-07C2-432D-9DDE-1C45AD44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71" y="1605220"/>
            <a:ext cx="6448865" cy="428123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Inicio dos cursos do SGSO no formato EAD.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50% da equipe GASO recebeu treinamento EAD de 40 horas;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Todos da empresa receberam treinamento sobre SGSO – 8 horas;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706C67-2464-4E4A-90AF-C896DFF3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97220"/>
            <a:ext cx="3611126" cy="254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89C42C-64DA-49D0-B6A6-15879769E1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Uma imagem contendo pessoa, grupo, em pé&#10;&#10;Descrição gerada com alta confiança">
            <a:extLst>
              <a:ext uri="{FF2B5EF4-FFF2-40B4-BE49-F238E27FC236}">
                <a16:creationId xmlns:a16="http://schemas.microsoft.com/office/drawing/2014/main" id="{E7FDA1A0-3D35-4CAE-965F-05384B19B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286992"/>
            <a:ext cx="3611126" cy="20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1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5E0E-109C-483E-AD30-B3F88C1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5ª Fase SGSO para Todos – Junho de 2018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8BCB6B-201E-4535-8DDF-88189095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56" y="1438323"/>
            <a:ext cx="5633628" cy="4308423"/>
          </a:xfrm>
        </p:spPr>
        <p:txBody>
          <a:bodyPr>
            <a:normAutofit fontScale="92500"/>
          </a:bodyPr>
          <a:lstStyle/>
          <a:p>
            <a:r>
              <a:rPr lang="pt-BR" dirty="0"/>
              <a:t>Julho de 2018 – Inicio da Métrica de Retrabalho na APS.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Cartaz de Retrabalho afixado na entrada da empresa.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Emitido a R01 do MGSO da APS, com elementos propostos pelo novo modelo completo do manual disponibilizado pela ANAC.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E39AD6-62D4-48D5-92A7-8A2C565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15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61794F-6310-466A-932E-00EA457DD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46" t="23013" r="3513" b="4673"/>
          <a:stretch/>
        </p:blipFill>
        <p:spPr>
          <a:xfrm>
            <a:off x="6096000" y="1844576"/>
            <a:ext cx="5633628" cy="3168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225164-0E85-4E93-AD0A-210504274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253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16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79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Rotina</a:t>
            </a:r>
            <a:r>
              <a:rPr lang="en-US" dirty="0"/>
              <a:t> SGSO APS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17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803819-8130-4626-943D-BB23C36A1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8C8B9EF-845E-4B1A-A8EC-CB7B2C32F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err="1"/>
              <a:t>Safety</a:t>
            </a:r>
            <a:r>
              <a:rPr lang="pt-BR" b="1" dirty="0"/>
              <a:t> </a:t>
            </a:r>
            <a:r>
              <a:rPr lang="pt-BR" b="1" dirty="0" err="1"/>
              <a:t>Walk</a:t>
            </a:r>
            <a:r>
              <a:rPr lang="pt-BR" b="1" dirty="0"/>
              <a:t> </a:t>
            </a:r>
            <a:r>
              <a:rPr lang="pt-BR" dirty="0"/>
              <a:t>	</a:t>
            </a:r>
          </a:p>
          <a:p>
            <a:pPr lvl="1"/>
            <a:r>
              <a:rPr lang="pt-BR" dirty="0"/>
              <a:t>Frequência: Mensal; </a:t>
            </a:r>
          </a:p>
          <a:p>
            <a:pPr lvl="1"/>
            <a:r>
              <a:rPr lang="pt-BR" dirty="0"/>
              <a:t>Participantes: Todos da empresa;</a:t>
            </a:r>
          </a:p>
          <a:p>
            <a:pPr lvl="1"/>
            <a:r>
              <a:rPr lang="pt-BR" dirty="0"/>
              <a:t>Duração: 15 minutos; </a:t>
            </a:r>
          </a:p>
          <a:p>
            <a:pPr lvl="1" algn="just"/>
            <a:r>
              <a:rPr lang="pt-BR" dirty="0"/>
              <a:t>Resultados: Melhoria da organização da oficina, envolvimento de todos com a segurança de voo, auxilio no programa FOD e TPM, ações preventivas.</a:t>
            </a:r>
          </a:p>
          <a:p>
            <a:pPr lvl="1"/>
            <a:endParaRPr lang="pt-BR" dirty="0"/>
          </a:p>
          <a:p>
            <a:r>
              <a:rPr lang="pt-BR" b="1" dirty="0"/>
              <a:t>Reunião GASO</a:t>
            </a:r>
            <a:r>
              <a:rPr lang="pt-BR" dirty="0"/>
              <a:t>	</a:t>
            </a:r>
          </a:p>
          <a:p>
            <a:pPr lvl="1"/>
            <a:r>
              <a:rPr lang="pt-BR" dirty="0"/>
              <a:t>Frequência: Mensal; </a:t>
            </a:r>
          </a:p>
          <a:p>
            <a:pPr lvl="1"/>
            <a:r>
              <a:rPr lang="pt-BR" dirty="0"/>
              <a:t>Participantes: Equipe GASO;</a:t>
            </a:r>
          </a:p>
          <a:p>
            <a:pPr lvl="1"/>
            <a:r>
              <a:rPr lang="pt-BR" dirty="0"/>
              <a:t>Duração: 1 hora; </a:t>
            </a:r>
          </a:p>
          <a:p>
            <a:pPr lvl="1" algn="just"/>
            <a:r>
              <a:rPr lang="pt-BR" dirty="0"/>
              <a:t>Resultados: nivelamento de informações, controle das ações, gestão dos riscos, análise de novos riscos, retroalimentação do SGSO.</a:t>
            </a:r>
          </a:p>
        </p:txBody>
      </p:sp>
    </p:spTree>
    <p:extLst>
      <p:ext uri="{BB962C8B-B14F-4D97-AF65-F5344CB8AC3E}">
        <p14:creationId xmlns:p14="http://schemas.microsoft.com/office/powerpoint/2010/main" val="696092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 da </a:t>
            </a:r>
            <a:r>
              <a:rPr lang="en-US" dirty="0" err="1"/>
              <a:t>Rotina</a:t>
            </a:r>
            <a:r>
              <a:rPr lang="en-US" dirty="0"/>
              <a:t> SGSO 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18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803819-8130-4626-943D-BB23C36A1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Espaço Reservado para Conteúdo 7">
            <a:extLst>
              <a:ext uri="{FF2B5EF4-FFF2-40B4-BE49-F238E27FC236}">
                <a16:creationId xmlns:a16="http://schemas.microsoft.com/office/drawing/2014/main" id="{93768AE4-5482-42C7-BDD0-06ABD6AA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39" y="1275498"/>
            <a:ext cx="10515600" cy="5037696"/>
          </a:xfrm>
        </p:spPr>
        <p:txBody>
          <a:bodyPr>
            <a:normAutofit lnSpcReduction="10000"/>
          </a:bodyPr>
          <a:lstStyle/>
          <a:p>
            <a:r>
              <a:rPr lang="pt-BR" dirty="0"/>
              <a:t>31 Riscos Identificados e mitigados;</a:t>
            </a:r>
          </a:p>
          <a:p>
            <a:endParaRPr lang="pt-BR" dirty="0"/>
          </a:p>
          <a:p>
            <a:r>
              <a:rPr lang="pt-BR" dirty="0"/>
              <a:t>90 itens abertos (CAR/NCR) relativos a auditoria interna/externa, de clientes, de autoridades, de organismo de certificação e reportes internos;</a:t>
            </a:r>
          </a:p>
          <a:p>
            <a:endParaRPr lang="pt-BR" dirty="0"/>
          </a:p>
          <a:p>
            <a:r>
              <a:rPr lang="pt-BR" dirty="0"/>
              <a:t>35% do efetivo da empresa faz parte do GASO;</a:t>
            </a:r>
          </a:p>
          <a:p>
            <a:endParaRPr lang="pt-BR" dirty="0"/>
          </a:p>
          <a:p>
            <a:r>
              <a:rPr lang="pt-BR" dirty="0"/>
              <a:t>133 itens abertos relativos a </a:t>
            </a:r>
            <a:r>
              <a:rPr lang="pt-BR" i="1" dirty="0" err="1"/>
              <a:t>Safety</a:t>
            </a:r>
            <a:r>
              <a:rPr lang="pt-BR" i="1" dirty="0"/>
              <a:t> </a:t>
            </a:r>
            <a:r>
              <a:rPr lang="pt-BR" i="1" dirty="0" err="1"/>
              <a:t>Walk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21 itens abertos relativos a Oportunidades de Melhorias.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4649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Apresentação APS Brasil;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Linha do Tempo - SGSO na APS;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1ª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2ª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7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Desafios do programa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19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8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5E0E-109C-483E-AD30-B3F88C1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do SGSO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8BCB6B-201E-4535-8DDF-88189095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51" y="1847850"/>
            <a:ext cx="11185449" cy="387706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Envolver as equipes (técnicas e administrativas) na filosofia SGSO (prevenção e não punição);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Baixa aderência no relato de perigos (relato voluntário);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Prover os treinamentos exigidos pelo SGSO;.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E39AD6-62D4-48D5-92A7-8A2C565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20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2EE3CE-33CF-482A-BB9C-F27910D8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95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programa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21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0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5E0E-109C-483E-AD30-B3F88C1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Ganhos operacionais com o SGSO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8BCB6B-201E-4535-8DDF-88189095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657350"/>
            <a:ext cx="9962319" cy="46990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Redução do número de não conformidades em auditorias;</a:t>
            </a:r>
          </a:p>
          <a:p>
            <a:pPr algn="just"/>
            <a:endParaRPr lang="pt-BR" sz="2200" dirty="0"/>
          </a:p>
          <a:p>
            <a:pPr algn="just"/>
            <a:r>
              <a:rPr lang="pt-BR" dirty="0"/>
              <a:t>Melhoria dos índices de segurança do trabalho;</a:t>
            </a:r>
          </a:p>
          <a:p>
            <a:pPr algn="just"/>
            <a:endParaRPr lang="pt-BR" sz="2200" dirty="0"/>
          </a:p>
          <a:p>
            <a:pPr algn="just"/>
            <a:r>
              <a:rPr lang="pt-BR" dirty="0"/>
              <a:t>Melhoria no engajamento dos funcionários;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dirty="0"/>
              <a:t>Diminuição dos erros em registros de manutenção; 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dirty="0"/>
              <a:t>Redução de custos com desperdícios.</a:t>
            </a:r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E39AD6-62D4-48D5-92A7-8A2C565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22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2EE3CE-33CF-482A-BB9C-F27910D84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82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7796" y="2792627"/>
            <a:ext cx="7066004" cy="317426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800" dirty="0"/>
              <a:t>DÚVIDAS?!?!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23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F1894C-C6C0-4D70-BE05-12E04DC08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79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82350" y="5738153"/>
            <a:ext cx="50784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FC717B6-AA76-47C7-9F57-DCC11326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217" y="552734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363CAE-5AF5-49FF-ACEE-E54AC386C18D}"/>
              </a:ext>
            </a:extLst>
          </p:cNvPr>
          <p:cNvSpPr txBox="1"/>
          <p:nvPr/>
        </p:nvSpPr>
        <p:spPr>
          <a:xfrm>
            <a:off x="1369540" y="4177111"/>
            <a:ext cx="94529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Fabio Renato Rossi do Nascimento – General Manager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+55 (11) 2119-7346 - +55(11) 975 167 853 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fabionascimento@aircraftpropeller.com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www.aircraftpropeller.com.br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0C5C200-80CA-46E0-BD92-F4E927ED33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19" y="1388595"/>
            <a:ext cx="3780962" cy="2520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7C55497-FE74-491B-87CE-A7EEEF458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346" t="53387" r="20642" b="15929"/>
          <a:stretch/>
        </p:blipFill>
        <p:spPr>
          <a:xfrm>
            <a:off x="9794186" y="1388595"/>
            <a:ext cx="1877386" cy="1617457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sultado de imagem para logo transparente ANAC">
            <a:extLst>
              <a:ext uri="{FF2B5EF4-FFF2-40B4-BE49-F238E27FC236}">
                <a16:creationId xmlns:a16="http://schemas.microsoft.com/office/drawing/2014/main" id="{DDE43DDB-54EA-421C-BF3A-C75774D6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49" y="1390173"/>
            <a:ext cx="1908965" cy="20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6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Apresentação APS Brasil;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2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3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Apresentação</a:t>
            </a:r>
            <a:r>
              <a:rPr lang="en-US" dirty="0"/>
              <a:t> APS Brasil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3</a:t>
            </a:fld>
            <a:endParaRPr lang="en-US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57207" y="1421934"/>
            <a:ext cx="11479427" cy="1754659"/>
          </a:xfrm>
        </p:spPr>
        <p:txBody>
          <a:bodyPr>
            <a:noAutofit/>
          </a:bodyPr>
          <a:lstStyle/>
          <a:p>
            <a:r>
              <a:rPr lang="pt-BR" sz="2100" dirty="0"/>
              <a:t>Fundada em Janeiro de 2016</a:t>
            </a:r>
          </a:p>
          <a:p>
            <a:r>
              <a:rPr lang="pt-BR" sz="2100" dirty="0"/>
              <a:t>Localização: </a:t>
            </a:r>
          </a:p>
          <a:p>
            <a:pPr lvl="1"/>
            <a:r>
              <a:rPr lang="pt-BR" sz="2100" dirty="0"/>
              <a:t>Atibaia, São Paulo – Brasil</a:t>
            </a:r>
          </a:p>
          <a:p>
            <a:r>
              <a:rPr lang="pt-BR" sz="2100" dirty="0"/>
              <a:t>Homologações e Certificações Aeroespaciais:</a:t>
            </a:r>
          </a:p>
          <a:p>
            <a:pPr lvl="1"/>
            <a:r>
              <a:rPr lang="pt-BR" sz="1800" dirty="0"/>
              <a:t>ANAC COM 1605-41</a:t>
            </a:r>
          </a:p>
          <a:p>
            <a:pPr lvl="1"/>
            <a:r>
              <a:rPr lang="pt-BR" sz="1800" dirty="0"/>
              <a:t>EASA 145.0800</a:t>
            </a:r>
          </a:p>
          <a:p>
            <a:pPr lvl="1"/>
            <a:r>
              <a:rPr lang="pt-BR" sz="1800" dirty="0"/>
              <a:t>AS9100D &amp; ISO9001/2015 </a:t>
            </a:r>
          </a:p>
          <a:p>
            <a:pPr lvl="1"/>
            <a:r>
              <a:rPr lang="pt-BR" sz="1800" dirty="0"/>
              <a:t>DIRMAB 2016-005</a:t>
            </a:r>
          </a:p>
          <a:p>
            <a:pPr lvl="1"/>
            <a:r>
              <a:rPr lang="pt-BR" sz="1800" dirty="0"/>
              <a:t>DEMAVEX 2017.06 </a:t>
            </a:r>
          </a:p>
          <a:p>
            <a:pPr lvl="1"/>
            <a:r>
              <a:rPr lang="pt-BR" sz="1800" dirty="0"/>
              <a:t>DAERM – Em andamento (auditoria 18/Dez/18)</a:t>
            </a:r>
          </a:p>
          <a:p>
            <a:r>
              <a:rPr lang="pt-BR" sz="2100" dirty="0"/>
              <a:t>Representantes da UTAS para Propulsores 568F – ATR/CASA295;</a:t>
            </a:r>
          </a:p>
          <a:p>
            <a:r>
              <a:rPr lang="pt-BR" sz="2100" dirty="0"/>
              <a:t>Representantes da UTAS para </a:t>
            </a:r>
            <a:r>
              <a:rPr lang="pt-BR" sz="2100" dirty="0" err="1"/>
              <a:t>Servoatuadores</a:t>
            </a:r>
            <a:r>
              <a:rPr lang="pt-BR" sz="2100" dirty="0"/>
              <a:t> dos rotores de helicópteros Airbus e </a:t>
            </a:r>
            <a:r>
              <a:rPr lang="pt-BR" sz="2100" dirty="0" err="1"/>
              <a:t>Agusta</a:t>
            </a:r>
            <a:r>
              <a:rPr lang="pt-BR" sz="2100" dirty="0"/>
              <a:t>;</a:t>
            </a:r>
          </a:p>
          <a:p>
            <a:r>
              <a:rPr lang="pt-BR" sz="2100" dirty="0"/>
              <a:t>Planta aprovada pela ATR, Airbus </a:t>
            </a:r>
            <a:r>
              <a:rPr lang="pt-BR" sz="2100" dirty="0" err="1"/>
              <a:t>Defense</a:t>
            </a:r>
            <a:r>
              <a:rPr lang="pt-BR" sz="2100" dirty="0"/>
              <a:t> e Airbus </a:t>
            </a:r>
            <a:r>
              <a:rPr lang="pt-BR" sz="2100" dirty="0" err="1"/>
              <a:t>Helicopters</a:t>
            </a:r>
            <a:r>
              <a:rPr lang="pt-BR" sz="2100" dirty="0"/>
              <a:t>; </a:t>
            </a:r>
          </a:p>
          <a:p>
            <a:endParaRPr lang="pt-BR" sz="21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12" y="1560000"/>
            <a:ext cx="4713622" cy="314241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9E41B0B-E00A-4017-957C-6FC5C3C1FEB8}"/>
              </a:ext>
            </a:extLst>
          </p:cNvPr>
          <p:cNvSpPr txBox="1"/>
          <p:nvPr/>
        </p:nvSpPr>
        <p:spPr>
          <a:xfrm>
            <a:off x="6985941" y="1234464"/>
            <a:ext cx="310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www.aircraftpropeller.com.br</a:t>
            </a:r>
            <a:r>
              <a:rPr lang="pt-BR" dirty="0"/>
              <a:t> 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803819-8130-4626-943D-BB23C36A1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24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Linha do Tempo - SGSO na APS;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Linha</a:t>
            </a:r>
            <a:r>
              <a:rPr lang="en-US" dirty="0"/>
              <a:t> do Tempo - SGSO 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5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9803819-8130-4626-943D-BB23C36A1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B3D54EE-5AA4-4715-AFF9-024FFED7256C}"/>
              </a:ext>
            </a:extLst>
          </p:cNvPr>
          <p:cNvSpPr/>
          <p:nvPr/>
        </p:nvSpPr>
        <p:spPr>
          <a:xfrm>
            <a:off x="269792" y="3176593"/>
            <a:ext cx="11666184" cy="100400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satMod val="105000"/>
                  <a:tint val="67000"/>
                  <a:alpha val="48000"/>
                  <a:lumMod val="78000"/>
                  <a:lumOff val="22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BEAAB3A9-EBFE-4739-A7BA-928072EA06B3}"/>
              </a:ext>
            </a:extLst>
          </p:cNvPr>
          <p:cNvCxnSpPr/>
          <p:nvPr/>
        </p:nvCxnSpPr>
        <p:spPr>
          <a:xfrm flipV="1">
            <a:off x="553990" y="2656704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971E75-6330-4B5C-A5E6-D6811D901CD3}"/>
              </a:ext>
            </a:extLst>
          </p:cNvPr>
          <p:cNvSpPr txBox="1"/>
          <p:nvPr/>
        </p:nvSpPr>
        <p:spPr>
          <a:xfrm rot="19591522">
            <a:off x="-28514" y="2082701"/>
            <a:ext cx="113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Abertura da APS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465EE6-494C-404A-A5A4-6586AF6049CD}"/>
              </a:ext>
            </a:extLst>
          </p:cNvPr>
          <p:cNvSpPr txBox="1"/>
          <p:nvPr/>
        </p:nvSpPr>
        <p:spPr>
          <a:xfrm rot="19311584">
            <a:off x="-98853" y="4114135"/>
            <a:ext cx="109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Jan2016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44AFDFC8-DC8A-4657-AC26-8D42F1B42EFB}"/>
              </a:ext>
            </a:extLst>
          </p:cNvPr>
          <p:cNvCxnSpPr>
            <a:cxnSpLocks/>
          </p:cNvCxnSpPr>
          <p:nvPr/>
        </p:nvCxnSpPr>
        <p:spPr>
          <a:xfrm flipV="1">
            <a:off x="1456033" y="2629540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995D944-C056-405E-ACD5-825672F3820D}"/>
              </a:ext>
            </a:extLst>
          </p:cNvPr>
          <p:cNvSpPr txBox="1"/>
          <p:nvPr/>
        </p:nvSpPr>
        <p:spPr>
          <a:xfrm rot="19535405">
            <a:off x="453720" y="1783549"/>
            <a:ext cx="2096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Plano de implementação </a:t>
            </a:r>
          </a:p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SGSO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933981-CE5B-4792-8709-C68C89BD33C4}"/>
              </a:ext>
            </a:extLst>
          </p:cNvPr>
          <p:cNvSpPr txBox="1"/>
          <p:nvPr/>
        </p:nvSpPr>
        <p:spPr>
          <a:xfrm rot="19311584">
            <a:off x="811726" y="4147992"/>
            <a:ext cx="118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Abril2016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2CABAC7-911B-40FB-9583-6B102A05B53D}"/>
              </a:ext>
            </a:extLst>
          </p:cNvPr>
          <p:cNvSpPr txBox="1"/>
          <p:nvPr/>
        </p:nvSpPr>
        <p:spPr>
          <a:xfrm rot="19535405">
            <a:off x="3517028" y="2091372"/>
            <a:ext cx="138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Auditoria     ATR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A9435C98-B2BA-4C68-A162-14928134D27C}"/>
              </a:ext>
            </a:extLst>
          </p:cNvPr>
          <p:cNvCxnSpPr/>
          <p:nvPr/>
        </p:nvCxnSpPr>
        <p:spPr>
          <a:xfrm flipV="1">
            <a:off x="4223954" y="2656703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6BE261-CA17-4DD3-8572-A0101E32B774}"/>
              </a:ext>
            </a:extLst>
          </p:cNvPr>
          <p:cNvSpPr txBox="1"/>
          <p:nvPr/>
        </p:nvSpPr>
        <p:spPr>
          <a:xfrm rot="19311584">
            <a:off x="3498100" y="4157547"/>
            <a:ext cx="122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Junho2016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C4F5394-3FE0-4399-B02A-F263965CC5F0}"/>
              </a:ext>
            </a:extLst>
          </p:cNvPr>
          <p:cNvCxnSpPr/>
          <p:nvPr/>
        </p:nvCxnSpPr>
        <p:spPr>
          <a:xfrm flipV="1">
            <a:off x="7683842" y="2656704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BC7E5C0-BB40-4FB2-A259-CD057FB65D56}"/>
              </a:ext>
            </a:extLst>
          </p:cNvPr>
          <p:cNvSpPr txBox="1"/>
          <p:nvPr/>
        </p:nvSpPr>
        <p:spPr>
          <a:xfrm rot="19311584">
            <a:off x="7176306" y="3981329"/>
            <a:ext cx="137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Jan2018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02CC1A9-0DA9-4DC4-A2DF-978F7E4BA7A5}"/>
              </a:ext>
            </a:extLst>
          </p:cNvPr>
          <p:cNvSpPr txBox="1"/>
          <p:nvPr/>
        </p:nvSpPr>
        <p:spPr>
          <a:xfrm rot="19311584">
            <a:off x="6811002" y="1821859"/>
            <a:ext cx="213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Certificação ISO9001/AS9100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A15A506-62DB-432C-B1C0-AAC3E8BAA921}"/>
              </a:ext>
            </a:extLst>
          </p:cNvPr>
          <p:cNvCxnSpPr>
            <a:cxnSpLocks/>
          </p:cNvCxnSpPr>
          <p:nvPr/>
        </p:nvCxnSpPr>
        <p:spPr>
          <a:xfrm flipV="1">
            <a:off x="3324588" y="2605223"/>
            <a:ext cx="0" cy="5940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67A780C-1423-48D8-88C6-70510CBAFA46}"/>
              </a:ext>
            </a:extLst>
          </p:cNvPr>
          <p:cNvSpPr txBox="1"/>
          <p:nvPr/>
        </p:nvSpPr>
        <p:spPr>
          <a:xfrm rot="19535405">
            <a:off x="2617679" y="2013496"/>
            <a:ext cx="15448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B050"/>
                </a:solidFill>
              </a:rPr>
              <a:t>1ª Fase SGSO para todos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6B1D38D-571F-46D0-B32F-BA19919386E2}"/>
              </a:ext>
            </a:extLst>
          </p:cNvPr>
          <p:cNvSpPr txBox="1"/>
          <p:nvPr/>
        </p:nvSpPr>
        <p:spPr>
          <a:xfrm rot="19311584">
            <a:off x="2492040" y="4135635"/>
            <a:ext cx="11813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Maio2016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C2F38667-C864-4C13-A21E-12AF92973BD1}"/>
              </a:ext>
            </a:extLst>
          </p:cNvPr>
          <p:cNvCxnSpPr/>
          <p:nvPr/>
        </p:nvCxnSpPr>
        <p:spPr>
          <a:xfrm flipV="1">
            <a:off x="5146806" y="2620931"/>
            <a:ext cx="0" cy="5940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4F133F5-7D82-4687-8E2B-F036B408C47B}"/>
              </a:ext>
            </a:extLst>
          </p:cNvPr>
          <p:cNvSpPr txBox="1"/>
          <p:nvPr/>
        </p:nvSpPr>
        <p:spPr>
          <a:xfrm rot="19535405">
            <a:off x="4457666" y="1953795"/>
            <a:ext cx="15448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B050"/>
                </a:solidFill>
              </a:rPr>
              <a:t>2ª Fase SGSO para todos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1B12F3B-14D7-42B3-8BAA-0F1691E2FB74}"/>
              </a:ext>
            </a:extLst>
          </p:cNvPr>
          <p:cNvSpPr txBox="1"/>
          <p:nvPr/>
        </p:nvSpPr>
        <p:spPr>
          <a:xfrm rot="19311584">
            <a:off x="4577121" y="4005359"/>
            <a:ext cx="12261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Jan2017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60C65650-3D45-4082-BF01-B49FFBC05520}"/>
              </a:ext>
            </a:extLst>
          </p:cNvPr>
          <p:cNvCxnSpPr/>
          <p:nvPr/>
        </p:nvCxnSpPr>
        <p:spPr>
          <a:xfrm flipV="1">
            <a:off x="6298595" y="2634346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AB89CAA-A249-4722-9C50-B9AFE1399FFF}"/>
              </a:ext>
            </a:extLst>
          </p:cNvPr>
          <p:cNvSpPr txBox="1"/>
          <p:nvPr/>
        </p:nvSpPr>
        <p:spPr>
          <a:xfrm rot="19311584">
            <a:off x="5704565" y="3958971"/>
            <a:ext cx="137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Aug2017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A73D334-BBF8-44F0-961A-0AC8B99163AD}"/>
              </a:ext>
            </a:extLst>
          </p:cNvPr>
          <p:cNvSpPr txBox="1"/>
          <p:nvPr/>
        </p:nvSpPr>
        <p:spPr>
          <a:xfrm rot="19311584">
            <a:off x="5560974" y="2033915"/>
            <a:ext cx="137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>
                <a:solidFill>
                  <a:srgbClr val="00B050"/>
                </a:solidFill>
              </a:rPr>
              <a:t>3ª Fase SGSO para todos 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4B38BE9-4B64-406D-9347-6DAF70D854D6}"/>
              </a:ext>
            </a:extLst>
          </p:cNvPr>
          <p:cNvCxnSpPr/>
          <p:nvPr/>
        </p:nvCxnSpPr>
        <p:spPr>
          <a:xfrm flipV="1">
            <a:off x="8555500" y="2656703"/>
            <a:ext cx="0" cy="5940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A764DCC-9159-43D7-A9E6-5A3BBBAFD8EB}"/>
              </a:ext>
            </a:extLst>
          </p:cNvPr>
          <p:cNvSpPr txBox="1"/>
          <p:nvPr/>
        </p:nvSpPr>
        <p:spPr>
          <a:xfrm rot="19311584">
            <a:off x="8035607" y="3981328"/>
            <a:ext cx="13763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Fev2018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4DFF394-0F17-4C2F-B458-0DE022552034}"/>
              </a:ext>
            </a:extLst>
          </p:cNvPr>
          <p:cNvSpPr txBox="1"/>
          <p:nvPr/>
        </p:nvSpPr>
        <p:spPr>
          <a:xfrm rot="19311584">
            <a:off x="7793164" y="2056272"/>
            <a:ext cx="13763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>
                <a:solidFill>
                  <a:srgbClr val="00B050"/>
                </a:solidFill>
              </a:rPr>
              <a:t>4ª Fase SGSO para todos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2AD819CA-2727-416E-8BD8-C6915B909620}"/>
              </a:ext>
            </a:extLst>
          </p:cNvPr>
          <p:cNvCxnSpPr/>
          <p:nvPr/>
        </p:nvCxnSpPr>
        <p:spPr>
          <a:xfrm flipV="1">
            <a:off x="10322192" y="2713938"/>
            <a:ext cx="0" cy="5940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390A40A-871C-4D16-A430-50AF2D79BD5E}"/>
              </a:ext>
            </a:extLst>
          </p:cNvPr>
          <p:cNvSpPr txBox="1"/>
          <p:nvPr/>
        </p:nvSpPr>
        <p:spPr>
          <a:xfrm rot="19311584">
            <a:off x="9839370" y="3989135"/>
            <a:ext cx="13763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Jun2018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6984C64-BCA2-450F-A5FD-C06C39396A2D}"/>
              </a:ext>
            </a:extLst>
          </p:cNvPr>
          <p:cNvSpPr txBox="1"/>
          <p:nvPr/>
        </p:nvSpPr>
        <p:spPr>
          <a:xfrm rot="19311584">
            <a:off x="9510428" y="2113507"/>
            <a:ext cx="13763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>
                <a:solidFill>
                  <a:srgbClr val="00B050"/>
                </a:solidFill>
              </a:rPr>
              <a:t>5ª Fase SGSO para todos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4D607811-65A2-45EA-B23D-D3E4052E746A}"/>
              </a:ext>
            </a:extLst>
          </p:cNvPr>
          <p:cNvCxnSpPr/>
          <p:nvPr/>
        </p:nvCxnSpPr>
        <p:spPr>
          <a:xfrm flipV="1">
            <a:off x="11110250" y="2706131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8DBF12CD-375F-4B15-8EF7-3B49093C4B6C}"/>
              </a:ext>
            </a:extLst>
          </p:cNvPr>
          <p:cNvSpPr txBox="1"/>
          <p:nvPr/>
        </p:nvSpPr>
        <p:spPr>
          <a:xfrm rot="19311584">
            <a:off x="10540929" y="3981328"/>
            <a:ext cx="137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Jun2018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CAEB9E65-E112-45D6-8CE2-1CC2A015C369}"/>
              </a:ext>
            </a:extLst>
          </p:cNvPr>
          <p:cNvSpPr txBox="1"/>
          <p:nvPr/>
        </p:nvSpPr>
        <p:spPr>
          <a:xfrm rot="19311584">
            <a:off x="10335557" y="2105700"/>
            <a:ext cx="137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Indicador de Retrabalho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874EC3EF-2004-437A-9EE3-757BCCA90FAA}"/>
              </a:ext>
            </a:extLst>
          </p:cNvPr>
          <p:cNvCxnSpPr>
            <a:cxnSpLocks/>
          </p:cNvCxnSpPr>
          <p:nvPr/>
        </p:nvCxnSpPr>
        <p:spPr>
          <a:xfrm flipV="1">
            <a:off x="2395054" y="2570496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D32AA4F-AB7A-489F-9881-15E75863CE3C}"/>
              </a:ext>
            </a:extLst>
          </p:cNvPr>
          <p:cNvSpPr txBox="1"/>
          <p:nvPr/>
        </p:nvSpPr>
        <p:spPr>
          <a:xfrm rot="19535405">
            <a:off x="1702044" y="2023656"/>
            <a:ext cx="138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1">
                    <a:lumMod val="75000"/>
                  </a:schemeClr>
                </a:solidFill>
              </a:rPr>
              <a:t>Certificação ANAC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C9A15B5-EDD3-424F-8EA0-7BF60C7FEE32}"/>
              </a:ext>
            </a:extLst>
          </p:cNvPr>
          <p:cNvSpPr txBox="1"/>
          <p:nvPr/>
        </p:nvSpPr>
        <p:spPr>
          <a:xfrm rot="19311584">
            <a:off x="1726033" y="4126019"/>
            <a:ext cx="118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Maio2016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F203EFF5-C70A-4C01-A368-DADFCAB1D0B6}"/>
              </a:ext>
            </a:extLst>
          </p:cNvPr>
          <p:cNvCxnSpPr/>
          <p:nvPr/>
        </p:nvCxnSpPr>
        <p:spPr>
          <a:xfrm flipV="1">
            <a:off x="9398407" y="2669670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98167665-01AE-4EC1-BECE-8CC10876E3DA}"/>
              </a:ext>
            </a:extLst>
          </p:cNvPr>
          <p:cNvSpPr txBox="1"/>
          <p:nvPr/>
        </p:nvSpPr>
        <p:spPr>
          <a:xfrm rot="19311584">
            <a:off x="8915585" y="4031366"/>
            <a:ext cx="137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Abril 2018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505C5C7-1729-4785-A401-A7EC9FA0D343}"/>
              </a:ext>
            </a:extLst>
          </p:cNvPr>
          <p:cNvSpPr txBox="1"/>
          <p:nvPr/>
        </p:nvSpPr>
        <p:spPr>
          <a:xfrm rot="19311584">
            <a:off x="8697856" y="2069239"/>
            <a:ext cx="137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Treinamentos grupo GASO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A41EF6D-D219-4538-85D6-A75982A65D26}"/>
              </a:ext>
            </a:extLst>
          </p:cNvPr>
          <p:cNvSpPr/>
          <p:nvPr/>
        </p:nvSpPr>
        <p:spPr>
          <a:xfrm>
            <a:off x="5489971" y="3401324"/>
            <a:ext cx="10214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SGSO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CC89B3B9-960B-4F48-892A-E00476B3FA9A}"/>
              </a:ext>
            </a:extLst>
          </p:cNvPr>
          <p:cNvSpPr txBox="1"/>
          <p:nvPr/>
        </p:nvSpPr>
        <p:spPr>
          <a:xfrm rot="19311584">
            <a:off x="6421137" y="3970866"/>
            <a:ext cx="137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Dez2017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01E9D771-C18B-48B5-A7E6-56EB51516597}"/>
              </a:ext>
            </a:extLst>
          </p:cNvPr>
          <p:cNvCxnSpPr/>
          <p:nvPr/>
        </p:nvCxnSpPr>
        <p:spPr>
          <a:xfrm flipV="1">
            <a:off x="7066622" y="2656704"/>
            <a:ext cx="0" cy="5940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586C420-64FB-432E-AF09-8C74A6603B9E}"/>
              </a:ext>
            </a:extLst>
          </p:cNvPr>
          <p:cNvSpPr txBox="1"/>
          <p:nvPr/>
        </p:nvSpPr>
        <p:spPr>
          <a:xfrm rot="19311584">
            <a:off x="6329000" y="2056273"/>
            <a:ext cx="1376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Envio do MGSO</a:t>
            </a:r>
          </a:p>
        </p:txBody>
      </p:sp>
    </p:spTree>
    <p:extLst>
      <p:ext uri="{BB962C8B-B14F-4D97-AF65-F5344CB8AC3E}">
        <p14:creationId xmlns:p14="http://schemas.microsoft.com/office/powerpoint/2010/main" val="315021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1ª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2ª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6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0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15E0E-109C-483E-AD30-B3F88C14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1ª Fase “SGSO para Todos” – Maio de 2016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E39AD6-62D4-48D5-92A7-8A2C565F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7</a:t>
            </a:fld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6B6A30-C0B9-4E6A-AD4B-CB14BB56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616" y="3553666"/>
            <a:ext cx="4340678" cy="2802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22D28B0F-CB46-4C37-9621-3A9F01B5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30" y="1510506"/>
            <a:ext cx="5750169" cy="4375930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pt-BR" sz="2400" dirty="0"/>
              <a:t>Contribuímos em 28/06/18, com 43 perigos identificados em ambientes MRO 145. 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Nesta fase elaboramos o plano de implementação, que foi submetido à ANAC, o Diagnóstico Inicial do SGSO (</a:t>
            </a:r>
            <a:r>
              <a:rPr lang="pt-BR" sz="2400" i="1" dirty="0" err="1"/>
              <a:t>Check-list</a:t>
            </a:r>
            <a:r>
              <a:rPr lang="pt-BR" sz="2400" dirty="0"/>
              <a:t>) e absorção máxima do conteúdo da IS145.214-001A. </a:t>
            </a:r>
          </a:p>
          <a:p>
            <a:pPr lvl="1" algn="just"/>
            <a:endParaRPr lang="pt-BR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F07F4FE-F4E7-4ED5-82E7-13CFF157E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0D977A1-0C8A-4F1D-8E9E-4619EE95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117" y="1135840"/>
            <a:ext cx="2579676" cy="2282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219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99" y="1584832"/>
            <a:ext cx="10515600" cy="41875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Apresentação APS Brasil;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Linha do Tempo - SGSO na APS;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1ª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2ª Fase SGSO para Todos;</a:t>
            </a:r>
            <a:endParaRPr lang="pt-BR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3ª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4ª Fase SGSO para Todos;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5ª Fase SGSO para Todos;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Rotina SGSO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Desafios do SGSO na APS;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Ganhos operacionais com o SGSO;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FD374-DF4E-4FD6-A283-1E0280AC3A43}" type="slidenum">
              <a:rPr lang="en-US" smtClean="0"/>
              <a:t>8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B1C2AC-04AD-4732-9D19-9F88B084D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46" t="53387" r="20642" b="15929"/>
          <a:stretch/>
        </p:blipFill>
        <p:spPr>
          <a:xfrm>
            <a:off x="10738022" y="200248"/>
            <a:ext cx="1197954" cy="1032094"/>
          </a:xfrm>
          <a:prstGeom prst="round2DiagRect">
            <a:avLst>
              <a:gd name="adj1" fmla="val 16667"/>
              <a:gd name="adj2" fmla="val 1319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AE6ECC-398B-4202-BAF4-7C77DCB9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712"/>
          </a:xfrm>
        </p:spPr>
        <p:txBody>
          <a:bodyPr/>
          <a:lstStyle/>
          <a:p>
            <a:r>
              <a:rPr lang="en-US" dirty="0" err="1"/>
              <a:t>Sumário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2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CBB4061B51B4095BE39140CDE8B2A" ma:contentTypeVersion="21" ma:contentTypeDescription="Create a new document." ma:contentTypeScope="" ma:versionID="a0c5ae4186f65bcc1ed33cfa7c2ee68e">
  <xsd:schema xmlns:xsd="http://www.w3.org/2001/XMLSchema" xmlns:xs="http://www.w3.org/2001/XMLSchema" xmlns:p="http://schemas.microsoft.com/office/2006/metadata/properties" xmlns:ns2="6fed06d3-9c30-428f-a3c5-325139cec120" targetNamespace="http://schemas.microsoft.com/office/2006/metadata/properties" ma:root="true" ma:fieldsID="0cb5d4b873bb98cea30063266f64cc5c" ns2:_="">
    <xsd:import namespace="6fed06d3-9c30-428f-a3c5-325139cec12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d06d3-9c30-428f-a3c5-325139cec1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7634C2-8EE9-4BB6-B435-02B01B1DCBE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fed06d3-9c30-428f-a3c5-325139cec12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017CE4-1F1E-487B-BCD4-B74AF0C1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d06d3-9c30-428f-a3c5-325139cec1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A49C09-A5C9-43B4-8258-9BB76A2F2F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6729</TotalTime>
  <Words>1297</Words>
  <Application>Microsoft Office PowerPoint</Application>
  <PresentationFormat>Widescreen</PresentationFormat>
  <Paragraphs>266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“SGSO Para todos” Um estudo de caso da empresa                       APS Aircraft Propeller Serviços Aeronáuticos </vt:lpstr>
      <vt:lpstr>Sumário</vt:lpstr>
      <vt:lpstr>Sumário</vt:lpstr>
      <vt:lpstr>Apresentação APS Brasil</vt:lpstr>
      <vt:lpstr>Sumário</vt:lpstr>
      <vt:lpstr>Linha do Tempo - SGSO APS</vt:lpstr>
      <vt:lpstr>Sumário</vt:lpstr>
      <vt:lpstr>1ª Fase “SGSO para Todos” – Maio de 2016 </vt:lpstr>
      <vt:lpstr>Sumário</vt:lpstr>
      <vt:lpstr>2ª Fase “SGSO para Todos” – Janeiro de 2017 </vt:lpstr>
      <vt:lpstr>Sumário</vt:lpstr>
      <vt:lpstr>3ª Fase “SGSO para Todos” – Agosto de 2017 </vt:lpstr>
      <vt:lpstr>Sumário</vt:lpstr>
      <vt:lpstr>4ª Fase SGSO para Todos – Fevereiro de 2018 </vt:lpstr>
      <vt:lpstr>Sumário</vt:lpstr>
      <vt:lpstr>5ª Fase SGSO para Todos – Junho de 2018 </vt:lpstr>
      <vt:lpstr>Sumário</vt:lpstr>
      <vt:lpstr>Rotina SGSO APS </vt:lpstr>
      <vt:lpstr>Resultados da Rotina SGSO APS</vt:lpstr>
      <vt:lpstr>Sumário</vt:lpstr>
      <vt:lpstr>Desafios do SGSO na APS</vt:lpstr>
      <vt:lpstr>Sumário</vt:lpstr>
      <vt:lpstr>Ganhos operacionais com o SGSO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Assessment</dc:title>
  <dc:creator>Dan Colbert</dc:creator>
  <cp:lastModifiedBy>Fabio Renato Rossi do Nascimento</cp:lastModifiedBy>
  <cp:revision>452</cp:revision>
  <dcterms:created xsi:type="dcterms:W3CDTF">2015-02-01T20:21:28Z</dcterms:created>
  <dcterms:modified xsi:type="dcterms:W3CDTF">2018-11-29T17:57:44Z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0x010100829CBB4061B51B4095BE39140CDE8B2A</vt:lpwstr>
  </property>
</Properties>
</file>