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3" r:id="rId2"/>
    <p:sldMasterId id="2147483669" r:id="rId3"/>
  </p:sldMasterIdLst>
  <p:notesMasterIdLst>
    <p:notesMasterId r:id="rId16"/>
  </p:notesMasterIdLst>
  <p:handoutMasterIdLst>
    <p:handoutMasterId r:id="rId17"/>
  </p:handoutMasterIdLst>
  <p:sldIdLst>
    <p:sldId id="282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27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08865D9-27D4-40C1-B716-6A39107C4795}">
          <p14:sldIdLst>
            <p14:sldId id="282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00"/>
    <a:srgbClr val="342C7D"/>
    <a:srgbClr val="120F34"/>
    <a:srgbClr val="006991"/>
    <a:srgbClr val="3A40B8"/>
    <a:srgbClr val="7DB458"/>
    <a:srgbClr val="7093D2"/>
    <a:srgbClr val="385723"/>
    <a:srgbClr val="5C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C316FA-FC6F-4D0F-A75A-532B16227D2F}" v="2" dt="2025-03-28T18:38:05.43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12" y="60"/>
      </p:cViewPr>
      <p:guideLst>
        <p:guide orient="horz" pos="36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ro Fernando Almeida Di Donato" userId="42bd3986-4461-4ab5-ae8b-724cdf0bc87c" providerId="ADAL" clId="{B8D1ECBB-BA54-4134-9A5C-33A5A09834C8}"/>
    <pc:docChg chg="undo redo custSel modSld">
      <pc:chgData name="Pedro Fernando Almeida Di Donato" userId="42bd3986-4461-4ab5-ae8b-724cdf0bc87c" providerId="ADAL" clId="{B8D1ECBB-BA54-4134-9A5C-33A5A09834C8}" dt="2025-03-28T18:55:39.828" v="12" actId="255"/>
      <pc:docMkLst>
        <pc:docMk/>
      </pc:docMkLst>
      <pc:sldChg chg="modSp mod">
        <pc:chgData name="Pedro Fernando Almeida Di Donato" userId="42bd3986-4461-4ab5-ae8b-724cdf0bc87c" providerId="ADAL" clId="{B8D1ECBB-BA54-4134-9A5C-33A5A09834C8}" dt="2025-03-28T18:55:39.828" v="12" actId="255"/>
        <pc:sldMkLst>
          <pc:docMk/>
          <pc:sldMk cId="2478769153" sldId="317"/>
        </pc:sldMkLst>
        <pc:spChg chg="mod">
          <ac:chgData name="Pedro Fernando Almeida Di Donato" userId="42bd3986-4461-4ab5-ae8b-724cdf0bc87c" providerId="ADAL" clId="{B8D1ECBB-BA54-4134-9A5C-33A5A09834C8}" dt="2025-03-28T18:55:39.828" v="12" actId="255"/>
          <ac:spMkLst>
            <pc:docMk/>
            <pc:sldMk cId="2478769153" sldId="317"/>
            <ac:spMk id="7" creationId="{8F285B42-2373-0ADD-0917-360A8C35B940}"/>
          </ac:spMkLst>
        </pc:spChg>
      </pc:sldChg>
      <pc:sldChg chg="modSp mod">
        <pc:chgData name="Pedro Fernando Almeida Di Donato" userId="42bd3986-4461-4ab5-ae8b-724cdf0bc87c" providerId="ADAL" clId="{B8D1ECBB-BA54-4134-9A5C-33A5A09834C8}" dt="2025-03-28T18:40:15.203" v="9" actId="20577"/>
        <pc:sldMkLst>
          <pc:docMk/>
          <pc:sldMk cId="2830832736" sldId="324"/>
        </pc:sldMkLst>
        <pc:spChg chg="mod">
          <ac:chgData name="Pedro Fernando Almeida Di Donato" userId="42bd3986-4461-4ab5-ae8b-724cdf0bc87c" providerId="ADAL" clId="{B8D1ECBB-BA54-4134-9A5C-33A5A09834C8}" dt="2025-03-28T18:40:15.203" v="9" actId="20577"/>
          <ac:spMkLst>
            <pc:docMk/>
            <pc:sldMk cId="2830832736" sldId="324"/>
            <ac:spMk id="2" creationId="{44B227AE-FDFD-E83B-EDA4-1B838A5508D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EA5212E-67C3-916C-B4DD-CBC1DB2493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FEF031-7172-0C27-1CF7-2035BB7DFB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6EEA8-4EEB-4AA5-9C26-9095F7F2BF3A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1288491-3876-DD72-7C01-E68DD3B19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E90452-49F2-488B-A17A-930B0D8C07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AA87F-9EFF-472E-A10D-E4DE15780F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287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E72B6-B26B-4B30-9C15-CFE043F73046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722B-40BB-4C22-BFE3-E42802F76D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78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C81D0D5-4689-C9F4-17ED-94EC56797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" y="0"/>
            <a:ext cx="12186354" cy="6857998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56C3F73-C18A-DB92-0687-B639F08321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8442" y="2777174"/>
            <a:ext cx="4682383" cy="651825"/>
          </a:xfrm>
          <a:prstGeom prst="rect">
            <a:avLst/>
          </a:prstGeom>
        </p:spPr>
        <p:txBody>
          <a:bodyPr/>
          <a:lstStyle>
            <a:lvl1pPr>
              <a:defRPr sz="4000" b="1" spc="-15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da Apresentação</a:t>
            </a:r>
          </a:p>
        </p:txBody>
      </p:sp>
      <p:sp>
        <p:nvSpPr>
          <p:cNvPr id="10" name="Espaço Reservado para Texto 4">
            <a:extLst>
              <a:ext uri="{FF2B5EF4-FFF2-40B4-BE49-F238E27FC236}">
                <a16:creationId xmlns:a16="http://schemas.microsoft.com/office/drawing/2014/main" id="{EBC2DD7B-79E1-EFD1-CDAF-1F7FD6AA56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8442" y="3446091"/>
            <a:ext cx="4357687" cy="384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55242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conteúdo 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8DB31-AB16-8462-B0C3-5D990303FDDA}"/>
              </a:ext>
            </a:extLst>
          </p:cNvPr>
          <p:cNvSpPr txBox="1">
            <a:spLocks/>
          </p:cNvSpPr>
          <p:nvPr userDrawn="1"/>
        </p:nvSpPr>
        <p:spPr>
          <a:xfrm>
            <a:off x="795469" y="789637"/>
            <a:ext cx="10515600" cy="6041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-15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spc="-300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7D7362-D7FF-9CC4-54CD-5444AB2B132D}"/>
              </a:ext>
            </a:extLst>
          </p:cNvPr>
          <p:cNvSpPr txBox="1">
            <a:spLocks/>
          </p:cNvSpPr>
          <p:nvPr userDrawn="1"/>
        </p:nvSpPr>
        <p:spPr>
          <a:xfrm>
            <a:off x="795469" y="1393759"/>
            <a:ext cx="10724261" cy="414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C136CA5-E357-7D2F-FAC4-3984146E8993}"/>
              </a:ext>
            </a:extLst>
          </p:cNvPr>
          <p:cNvSpPr txBox="1"/>
          <p:nvPr userDrawn="1"/>
        </p:nvSpPr>
        <p:spPr>
          <a:xfrm>
            <a:off x="795469" y="2626981"/>
            <a:ext cx="1046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800" b="1" dirty="0"/>
          </a:p>
          <a:p>
            <a:endParaRPr lang="pt-BR" dirty="0"/>
          </a:p>
        </p:txBody>
      </p:sp>
      <p:sp>
        <p:nvSpPr>
          <p:cNvPr id="5" name="Título 8">
            <a:extLst>
              <a:ext uri="{FF2B5EF4-FFF2-40B4-BE49-F238E27FC236}">
                <a16:creationId xmlns:a16="http://schemas.microsoft.com/office/drawing/2014/main" id="{8A5F07AF-C0D8-8AAD-054B-3ADA75E5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9839325" cy="814815"/>
          </a:xfrm>
          <a:prstGeom prst="rect">
            <a:avLst/>
          </a:prstGeom>
        </p:spPr>
        <p:txBody>
          <a:bodyPr anchor="ctr"/>
          <a:lstStyle>
            <a:lvl1pPr>
              <a:defRPr sz="360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6" name="Espaço Reservado para Texto 10">
            <a:extLst>
              <a:ext uri="{FF2B5EF4-FFF2-40B4-BE49-F238E27FC236}">
                <a16:creationId xmlns:a16="http://schemas.microsoft.com/office/drawing/2014/main" id="{C9FA30A3-AB1C-EDFD-800C-37D6E24905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338" y="2332602"/>
            <a:ext cx="10655300" cy="34353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4363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8">
            <a:extLst>
              <a:ext uri="{FF2B5EF4-FFF2-40B4-BE49-F238E27FC236}">
                <a16:creationId xmlns:a16="http://schemas.microsoft.com/office/drawing/2014/main" id="{71C3DE3B-BD0C-4955-B576-EB42403E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275233"/>
            <a:ext cx="9839325" cy="814815"/>
          </a:xfrm>
          <a:prstGeom prst="rect">
            <a:avLst/>
          </a:prstGeom>
        </p:spPr>
        <p:txBody>
          <a:bodyPr anchor="ctr"/>
          <a:lstStyle>
            <a:lvl1pPr>
              <a:defRPr sz="3600" b="1" spc="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3837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E9D94BD-56BE-BD2E-95C2-8A9D526A7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" y="0"/>
            <a:ext cx="12189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3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5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924CCE-52C5-3BC5-E771-F3AE3793182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00"/>
          <a:stretch/>
        </p:blipFill>
        <p:spPr bwMode="auto">
          <a:xfrm>
            <a:off x="8724900" y="0"/>
            <a:ext cx="3467100" cy="12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A95D437-B2F2-6746-3853-6118750083CA}"/>
              </a:ext>
            </a:extLst>
          </p:cNvPr>
          <p:cNvSpPr/>
          <p:nvPr userDrawn="1"/>
        </p:nvSpPr>
        <p:spPr>
          <a:xfrm>
            <a:off x="0" y="1"/>
            <a:ext cx="8734425" cy="1293694"/>
          </a:xfrm>
          <a:prstGeom prst="rect">
            <a:avLst/>
          </a:prstGeom>
          <a:solidFill>
            <a:srgbClr val="120F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9E024C3-8D12-E227-9C07-DC343D2F9A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381749"/>
            <a:ext cx="7620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814B4D7-14E2-7CD6-999C-6822D996BA84}"/>
              </a:ext>
            </a:extLst>
          </p:cNvPr>
          <p:cNvSpPr/>
          <p:nvPr userDrawn="1"/>
        </p:nvSpPr>
        <p:spPr>
          <a:xfrm>
            <a:off x="9906000" y="6381747"/>
            <a:ext cx="2286000" cy="47625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182EA6-85DD-DC7C-3EF2-8B74E0007941}"/>
              </a:ext>
            </a:extLst>
          </p:cNvPr>
          <p:cNvSpPr/>
          <p:nvPr userDrawn="1"/>
        </p:nvSpPr>
        <p:spPr>
          <a:xfrm>
            <a:off x="0" y="6381746"/>
            <a:ext cx="2286000" cy="476251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49781F4-BAD9-1257-ED6D-E6CA7EA22B1E}"/>
              </a:ext>
            </a:extLst>
          </p:cNvPr>
          <p:cNvSpPr/>
          <p:nvPr userDrawn="1"/>
        </p:nvSpPr>
        <p:spPr>
          <a:xfrm>
            <a:off x="0" y="-1"/>
            <a:ext cx="12192000" cy="1293694"/>
          </a:xfrm>
          <a:prstGeom prst="rect">
            <a:avLst/>
          </a:prstGeom>
          <a:solidFill>
            <a:srgbClr val="342C7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Logotipo&#10;&#10;O conteúdo gerado por IA pode estar incorreto.">
            <a:extLst>
              <a:ext uri="{FF2B5EF4-FFF2-40B4-BE49-F238E27FC236}">
                <a16:creationId xmlns:a16="http://schemas.microsoft.com/office/drawing/2014/main" id="{BC1F731B-A478-6754-B285-5271E05A509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-612553"/>
            <a:ext cx="2518798" cy="25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33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82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.gov.br/assuntos/legislacao/legislacao-1/iac-e-is/is/is-00-00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F55DAA-C41D-1D05-DB25-BD11D3F6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901" y="2641268"/>
            <a:ext cx="5879184" cy="1202317"/>
          </a:xfrm>
        </p:spPr>
        <p:txBody>
          <a:bodyPr/>
          <a:lstStyle/>
          <a:p>
            <a:pPr algn="ctr"/>
            <a:r>
              <a:rPr lang="pt-BR" dirty="0"/>
              <a:t>Modernização de Certificação de Mecânico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C74E428-2175-2A6B-C046-F405C82286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6324" y="4525862"/>
            <a:ext cx="6063762" cy="1699840"/>
          </a:xfrm>
        </p:spPr>
        <p:txBody>
          <a:bodyPr/>
          <a:lstStyle/>
          <a:p>
            <a:pPr algn="r"/>
            <a:r>
              <a:rPr lang="pt-BR" b="1" dirty="0"/>
              <a:t>Pedro F. A. Di Donato</a:t>
            </a:r>
          </a:p>
          <a:p>
            <a:pPr algn="r">
              <a:spcBef>
                <a:spcPts val="0"/>
              </a:spcBef>
            </a:pPr>
            <a:r>
              <a:rPr lang="pt-BR" i="1" dirty="0"/>
              <a:t>Gerente Técnico de </a:t>
            </a:r>
            <a:r>
              <a:rPr lang="pt-BR" i="1"/>
              <a:t>Normas – GTNO/SPL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08611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FF330-F2C5-5B79-7B43-44EE2CEF6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8D04E-7458-86E5-D951-BA97ABA7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Asas para Todos</a:t>
            </a: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51745E5-30EC-6E39-C105-81555A5C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441" y="1671273"/>
            <a:ext cx="5708533" cy="35173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0B1FE8E-C6E1-96A1-77DB-312118A4D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79" y="1673199"/>
            <a:ext cx="5993974" cy="3515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31F84AE4-E78D-886D-92E1-87A2536C84E5}"/>
              </a:ext>
            </a:extLst>
          </p:cNvPr>
          <p:cNvSpPr/>
          <p:nvPr/>
        </p:nvSpPr>
        <p:spPr>
          <a:xfrm>
            <a:off x="1832684" y="5450541"/>
            <a:ext cx="2353833" cy="4601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São Carlos/SP</a:t>
            </a:r>
            <a:endParaRPr lang="en-US" sz="2000" b="1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F4DCA49E-D679-409E-4430-8557C64E2612}"/>
              </a:ext>
            </a:extLst>
          </p:cNvPr>
          <p:cNvSpPr/>
          <p:nvPr/>
        </p:nvSpPr>
        <p:spPr>
          <a:xfrm>
            <a:off x="8188660" y="5450541"/>
            <a:ext cx="2353833" cy="4601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Brasília/DF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50032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84A93-4D54-A928-5D95-5790F21F5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213F61-5EFC-43DF-DDA8-48D308E4295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A ANAC está aberta a ouvir vocês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0F2342-304B-ADF3-0060-6AFDEFCAE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7" y="3967688"/>
            <a:ext cx="4003746" cy="1691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5D18830-B817-B75F-7418-E3BE8AEB6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77" y="1818765"/>
            <a:ext cx="4003746" cy="1796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A1DB509-A114-E262-6A5B-816C65520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553" y="2040965"/>
            <a:ext cx="6988944" cy="1691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C10BFFD-7CD5-FCB3-42E4-7D2E0741B0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553" y="3860112"/>
            <a:ext cx="6988944" cy="1464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039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74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1F3456-A08B-5AEA-7A03-A91807AA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89AD4A8C-5B9B-5656-7EEC-FA02E5027FC6}"/>
              </a:ext>
            </a:extLst>
          </p:cNvPr>
          <p:cNvSpPr/>
          <p:nvPr/>
        </p:nvSpPr>
        <p:spPr>
          <a:xfrm>
            <a:off x="1850066" y="1873623"/>
            <a:ext cx="3618406" cy="1783977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SPO</a:t>
            </a:r>
          </a:p>
          <a:p>
            <a:pPr algn="ctr"/>
            <a:r>
              <a:rPr lang="pt-BR" sz="2000" dirty="0"/>
              <a:t>Operações</a:t>
            </a:r>
          </a:p>
          <a:p>
            <a:pPr algn="ctr"/>
            <a:r>
              <a:rPr lang="pt-BR" sz="2000" dirty="0"/>
              <a:t>Aeronavegabilidade</a:t>
            </a:r>
            <a:endParaRPr lang="en-US" sz="20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AADC8E39-EA0C-5C45-6074-BD5E1885AF27}"/>
              </a:ext>
            </a:extLst>
          </p:cNvPr>
          <p:cNvSpPr/>
          <p:nvPr/>
        </p:nvSpPr>
        <p:spPr>
          <a:xfrm>
            <a:off x="6813175" y="1873623"/>
            <a:ext cx="3528759" cy="1783977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SPL</a:t>
            </a:r>
          </a:p>
          <a:p>
            <a:pPr algn="ctr"/>
            <a:r>
              <a:rPr lang="pt-BR" sz="2400" dirty="0"/>
              <a:t>Pessoal</a:t>
            </a:r>
            <a:endParaRPr lang="en-US" sz="2400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3E031AF-EF8B-4C23-46D6-9111CBD2036D}"/>
              </a:ext>
            </a:extLst>
          </p:cNvPr>
          <p:cNvSpPr/>
          <p:nvPr/>
        </p:nvSpPr>
        <p:spPr>
          <a:xfrm>
            <a:off x="1850066" y="4213411"/>
            <a:ext cx="3618405" cy="17839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/>
              <a:t>SAR</a:t>
            </a:r>
          </a:p>
          <a:p>
            <a:pPr algn="ctr"/>
            <a:r>
              <a:rPr lang="pt-BR" sz="2400" dirty="0"/>
              <a:t>Aeronave</a:t>
            </a:r>
            <a:endParaRPr lang="en-US" sz="28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F285B42-2373-0ADD-0917-360A8C35B940}"/>
              </a:ext>
            </a:extLst>
          </p:cNvPr>
          <p:cNvSpPr/>
          <p:nvPr/>
        </p:nvSpPr>
        <p:spPr>
          <a:xfrm>
            <a:off x="6813175" y="4213410"/>
            <a:ext cx="3618405" cy="17839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SIA</a:t>
            </a:r>
          </a:p>
          <a:p>
            <a:pPr algn="ctr"/>
            <a:r>
              <a:rPr lang="pt-BR" sz="2400" dirty="0"/>
              <a:t>Aeródromos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76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1FB3D-43DC-E6D5-53A8-20CB7D014E2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A ANAC escutou as demandas!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EAFE6B-18F6-42B3-F754-382180378B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126" y="2529152"/>
            <a:ext cx="10655300" cy="2642810"/>
          </a:xfrm>
        </p:spPr>
        <p:txBody>
          <a:bodyPr/>
          <a:lstStyle/>
          <a:p>
            <a:r>
              <a:rPr lang="pt-BR" sz="2800" dirty="0"/>
              <a:t>Precisamos de mais MMA!</a:t>
            </a:r>
          </a:p>
          <a:p>
            <a:endParaRPr lang="pt-BR" sz="2800" dirty="0"/>
          </a:p>
          <a:p>
            <a:r>
              <a:rPr lang="pt-BR" sz="2800" dirty="0"/>
              <a:t>Prova teórica não é boa!</a:t>
            </a:r>
          </a:p>
          <a:p>
            <a:endParaRPr lang="pt-BR" sz="2800" dirty="0"/>
          </a:p>
          <a:p>
            <a:r>
              <a:rPr lang="pt-BR" sz="2800" dirty="0"/>
              <a:t>Demora para marcar o Exame Prático!</a:t>
            </a:r>
          </a:p>
          <a:p>
            <a:endParaRPr lang="pt-BR" sz="2800" dirty="0"/>
          </a:p>
          <a:p>
            <a:endParaRPr lang="en-US" sz="2800" dirty="0"/>
          </a:p>
        </p:txBody>
      </p:sp>
      <p:pic>
        <p:nvPicPr>
          <p:cNvPr id="6" name="Imagem 5" descr="Grupo de pessoas sentadas&#10;&#10;O conteúdo gerado por IA pode estar incorreto.">
            <a:extLst>
              <a:ext uri="{FF2B5EF4-FFF2-40B4-BE49-F238E27FC236}">
                <a16:creationId xmlns:a16="http://schemas.microsoft.com/office/drawing/2014/main" id="{161F5778-CC43-6131-C12E-9D6BB48A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471" y="1580535"/>
            <a:ext cx="4540045" cy="454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5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0A0A5-1599-498A-F8C6-75B5F8522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>
            <a:extLst>
              <a:ext uri="{FF2B5EF4-FFF2-40B4-BE49-F238E27FC236}">
                <a16:creationId xmlns:a16="http://schemas.microsoft.com/office/drawing/2014/main" id="{144B9B2D-F7A8-63D9-4435-16F3E385EA4A}"/>
              </a:ext>
            </a:extLst>
          </p:cNvPr>
          <p:cNvSpPr/>
          <p:nvPr/>
        </p:nvSpPr>
        <p:spPr>
          <a:xfrm>
            <a:off x="7793152" y="2591861"/>
            <a:ext cx="4264377" cy="33399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dirty="0"/>
              <a:t>OM</a:t>
            </a:r>
            <a:endParaRPr lang="en-US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E6A25D-916B-B69A-1A5A-A0161F7EF7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Exame Prático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1398D4-B8C1-1427-FFC8-34C4744DB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7998" y="1963867"/>
            <a:ext cx="6045185" cy="3435350"/>
          </a:xfrm>
        </p:spPr>
        <p:txBody>
          <a:bodyPr/>
          <a:lstStyle/>
          <a:p>
            <a:r>
              <a:rPr lang="pt-BR" sz="2800" dirty="0"/>
              <a:t>Causa Raiz – Falta de Examinadores</a:t>
            </a:r>
          </a:p>
          <a:p>
            <a:endParaRPr lang="pt-BR" sz="2800" dirty="0"/>
          </a:p>
          <a:p>
            <a:r>
              <a:rPr lang="pt-BR" sz="2800" dirty="0"/>
              <a:t>Solução:</a:t>
            </a:r>
          </a:p>
          <a:p>
            <a:endParaRPr lang="en-US" sz="2800" dirty="0"/>
          </a:p>
        </p:txBody>
      </p:sp>
      <p:pic>
        <p:nvPicPr>
          <p:cNvPr id="5" name="Imagem 4" descr="Homem falando no microfone&#10;&#10;O conteúdo gerado por IA pode estar incorreto.">
            <a:extLst>
              <a:ext uri="{FF2B5EF4-FFF2-40B4-BE49-F238E27FC236}">
                <a16:creationId xmlns:a16="http://schemas.microsoft.com/office/drawing/2014/main" id="{DB693770-7A80-81E7-77A1-4B1BB2F53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05" y="1568887"/>
            <a:ext cx="4465071" cy="4465071"/>
          </a:xfrm>
          <a:prstGeom prst="rect">
            <a:avLst/>
          </a:prstGeom>
        </p:spPr>
      </p:pic>
      <p:pic>
        <p:nvPicPr>
          <p:cNvPr id="10" name="Gráfico 9" descr="Funcionária de construção com preenchimento sólido">
            <a:extLst>
              <a:ext uri="{FF2B5EF4-FFF2-40B4-BE49-F238E27FC236}">
                <a16:creationId xmlns:a16="http://schemas.microsoft.com/office/drawing/2014/main" id="{E3AF200F-0638-DF36-80FC-60B888538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0685" y="4265890"/>
            <a:ext cx="583579" cy="583579"/>
          </a:xfrm>
          <a:prstGeom prst="rect">
            <a:avLst/>
          </a:prstGeom>
        </p:spPr>
      </p:pic>
      <p:pic>
        <p:nvPicPr>
          <p:cNvPr id="12" name="Gráfico 11" descr="Trabalhador de construção com preenchimento sólido">
            <a:extLst>
              <a:ext uri="{FF2B5EF4-FFF2-40B4-BE49-F238E27FC236}">
                <a16:creationId xmlns:a16="http://schemas.microsoft.com/office/drawing/2014/main" id="{A744EFA0-7ACC-662D-0E5C-42D866593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61206" y="4265891"/>
            <a:ext cx="583578" cy="583578"/>
          </a:xfrm>
          <a:prstGeom prst="rect">
            <a:avLst/>
          </a:prstGeom>
        </p:spPr>
      </p:pic>
      <p:pic>
        <p:nvPicPr>
          <p:cNvPr id="15" name="Gráfico 14" descr="Trabalhador de construção com preenchimento sólido">
            <a:extLst>
              <a:ext uri="{FF2B5EF4-FFF2-40B4-BE49-F238E27FC236}">
                <a16:creationId xmlns:a16="http://schemas.microsoft.com/office/drawing/2014/main" id="{FDE004D6-3268-1D5A-D5D6-D3B0310C9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0686" y="4875926"/>
            <a:ext cx="583578" cy="583578"/>
          </a:xfrm>
          <a:prstGeom prst="rect">
            <a:avLst/>
          </a:prstGeom>
        </p:spPr>
      </p:pic>
      <p:pic>
        <p:nvPicPr>
          <p:cNvPr id="16" name="Gráfico 15" descr="Funcionária de construção com preenchimento sólido">
            <a:extLst>
              <a:ext uri="{FF2B5EF4-FFF2-40B4-BE49-F238E27FC236}">
                <a16:creationId xmlns:a16="http://schemas.microsoft.com/office/drawing/2014/main" id="{61939B5B-B9CA-8CDD-678B-46AA25109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65177" y="4892543"/>
            <a:ext cx="583579" cy="583579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D86E3ADB-7211-CAF3-E6B0-9CAD4CA02208}"/>
              </a:ext>
            </a:extLst>
          </p:cNvPr>
          <p:cNvSpPr/>
          <p:nvPr/>
        </p:nvSpPr>
        <p:spPr>
          <a:xfrm rot="1659797">
            <a:off x="8922005" y="4422303"/>
            <a:ext cx="779930" cy="35989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áfico 23" descr="Trabalhador de construção com preenchimento sólido">
            <a:extLst>
              <a:ext uri="{FF2B5EF4-FFF2-40B4-BE49-F238E27FC236}">
                <a16:creationId xmlns:a16="http://schemas.microsoft.com/office/drawing/2014/main" id="{441FF135-A353-AE2F-2021-A08C2C17AB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5705" y="3766041"/>
            <a:ext cx="583578" cy="583578"/>
          </a:xfrm>
          <a:prstGeom prst="rect">
            <a:avLst/>
          </a:prstGeom>
        </p:spPr>
      </p:pic>
      <p:pic>
        <p:nvPicPr>
          <p:cNvPr id="28" name="Gráfico 27" descr="Lista de Verificação com preenchimento sólido">
            <a:extLst>
              <a:ext uri="{FF2B5EF4-FFF2-40B4-BE49-F238E27FC236}">
                <a16:creationId xmlns:a16="http://schemas.microsoft.com/office/drawing/2014/main" id="{F82D10E9-79F3-A3AA-234B-45C2B47BF0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4516" y="3932374"/>
            <a:ext cx="457200" cy="457200"/>
          </a:xfrm>
          <a:prstGeom prst="rect">
            <a:avLst/>
          </a:prstGeom>
        </p:spPr>
      </p:pic>
      <p:pic>
        <p:nvPicPr>
          <p:cNvPr id="31" name="Gráfico 30" descr="Canudo de diploma com preenchimento sólido">
            <a:extLst>
              <a:ext uri="{FF2B5EF4-FFF2-40B4-BE49-F238E27FC236}">
                <a16:creationId xmlns:a16="http://schemas.microsoft.com/office/drawing/2014/main" id="{2CBC3451-BE08-9C6F-A1FC-0BF7473BB9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808912">
            <a:off x="8781180" y="4006013"/>
            <a:ext cx="275789" cy="275789"/>
          </a:xfrm>
          <a:prstGeom prst="rect">
            <a:avLst/>
          </a:prstGeom>
        </p:spPr>
      </p:pic>
      <p:pic>
        <p:nvPicPr>
          <p:cNvPr id="1026" name="Picture 2" descr="Anac na App Store">
            <a:extLst>
              <a:ext uri="{FF2B5EF4-FFF2-40B4-BE49-F238E27FC236}">
                <a16:creationId xmlns:a16="http://schemas.microsoft.com/office/drawing/2014/main" id="{DCB5AAAC-0D2B-37AF-59AB-AAC5BC469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24953" r="35584" b="25636"/>
          <a:stretch/>
        </p:blipFill>
        <p:spPr bwMode="auto">
          <a:xfrm>
            <a:off x="8824539" y="3804241"/>
            <a:ext cx="194228" cy="1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Agrupar 34">
            <a:extLst>
              <a:ext uri="{FF2B5EF4-FFF2-40B4-BE49-F238E27FC236}">
                <a16:creationId xmlns:a16="http://schemas.microsoft.com/office/drawing/2014/main" id="{6F16F9D9-BECA-8361-47E0-867024470A86}"/>
              </a:ext>
            </a:extLst>
          </p:cNvPr>
          <p:cNvGrpSpPr/>
          <p:nvPr/>
        </p:nvGrpSpPr>
        <p:grpSpPr>
          <a:xfrm>
            <a:off x="5688941" y="3923284"/>
            <a:ext cx="2456147" cy="981809"/>
            <a:chOff x="5688941" y="3923284"/>
            <a:chExt cx="2456147" cy="981809"/>
          </a:xfrm>
        </p:grpSpPr>
        <p:pic>
          <p:nvPicPr>
            <p:cNvPr id="18" name="Gráfico 17" descr="Trabalhador de construção com preenchimento sólido">
              <a:extLst>
                <a:ext uri="{FF2B5EF4-FFF2-40B4-BE49-F238E27FC236}">
                  <a16:creationId xmlns:a16="http://schemas.microsoft.com/office/drawing/2014/main" id="{8ACF1FBD-0DDE-AD9B-5EB3-971419DAE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688941" y="4321515"/>
              <a:ext cx="583578" cy="583578"/>
            </a:xfrm>
            <a:prstGeom prst="rect">
              <a:avLst/>
            </a:prstGeom>
          </p:spPr>
        </p:pic>
        <p:pic>
          <p:nvPicPr>
            <p:cNvPr id="21" name="Gráfico 20" descr="Funcionária de construção com preenchimento sólido">
              <a:extLst>
                <a:ext uri="{FF2B5EF4-FFF2-40B4-BE49-F238E27FC236}">
                  <a16:creationId xmlns:a16="http://schemas.microsoft.com/office/drawing/2014/main" id="{FA0C6E46-6F70-67E5-0BD6-9D6265FB6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07931" y="4321514"/>
              <a:ext cx="583579" cy="583579"/>
            </a:xfrm>
            <a:prstGeom prst="rect">
              <a:avLst/>
            </a:prstGeom>
          </p:spPr>
        </p:pic>
        <p:sp>
          <p:nvSpPr>
            <p:cNvPr id="29" name="Seta: para a Direita 28">
              <a:extLst>
                <a:ext uri="{FF2B5EF4-FFF2-40B4-BE49-F238E27FC236}">
                  <a16:creationId xmlns:a16="http://schemas.microsoft.com/office/drawing/2014/main" id="{D0DE6DB2-2622-8861-4E12-E34CD153B4A2}"/>
                </a:ext>
              </a:extLst>
            </p:cNvPr>
            <p:cNvSpPr/>
            <p:nvPr/>
          </p:nvSpPr>
          <p:spPr>
            <a:xfrm rot="9735195">
              <a:off x="6909219" y="4280970"/>
              <a:ext cx="1235869" cy="217208"/>
            </a:xfrm>
            <a:prstGeom prst="rightArrow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Gráfico 33" descr="Lista de Verificação com preenchimento sólido">
              <a:extLst>
                <a:ext uri="{FF2B5EF4-FFF2-40B4-BE49-F238E27FC236}">
                  <a16:creationId xmlns:a16="http://schemas.microsoft.com/office/drawing/2014/main" id="{C15C6C36-7D3E-681F-B21D-159209C2E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071446" y="3923284"/>
              <a:ext cx="438504" cy="4385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103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8065-A933-864D-F073-808105E23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F1CD6EC0-F4F3-983C-FD5D-8FEE9ECB5CC0}"/>
              </a:ext>
            </a:extLst>
          </p:cNvPr>
          <p:cNvSpPr/>
          <p:nvPr/>
        </p:nvSpPr>
        <p:spPr>
          <a:xfrm>
            <a:off x="7793152" y="2591861"/>
            <a:ext cx="4264377" cy="33399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BR" sz="2800" dirty="0"/>
              <a:t>OM</a:t>
            </a:r>
            <a:endParaRPr lang="en-US" sz="280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88ABD0-68AC-6DAA-DD7F-45B57FB539A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Exame Prático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49F278-EA78-9337-AC3D-1D66D4701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975" y="1732365"/>
            <a:ext cx="4880150" cy="3435350"/>
          </a:xfrm>
        </p:spPr>
        <p:txBody>
          <a:bodyPr/>
          <a:lstStyle/>
          <a:p>
            <a:r>
              <a:rPr lang="pt-BR" sz="2800" dirty="0"/>
              <a:t>Processo de Extensão de Credenciamento</a:t>
            </a:r>
          </a:p>
          <a:p>
            <a:endParaRPr lang="pt-BR" sz="2800" dirty="0"/>
          </a:p>
          <a:p>
            <a:r>
              <a:rPr lang="pt-BR" sz="2800" dirty="0"/>
              <a:t>Terá de ter autorização da OM</a:t>
            </a:r>
          </a:p>
          <a:p>
            <a:endParaRPr lang="pt-BR" sz="2800" dirty="0"/>
          </a:p>
          <a:p>
            <a:r>
              <a:rPr lang="pt-BR" sz="2800" dirty="0"/>
              <a:t>Exames ainda terão de ser autorizados pela ANAC</a:t>
            </a:r>
          </a:p>
          <a:p>
            <a:endParaRPr lang="pt-BR" sz="2800" dirty="0"/>
          </a:p>
          <a:p>
            <a:r>
              <a:rPr lang="pt-BR" sz="2800" dirty="0"/>
              <a:t>Necessidade de Filmagem</a:t>
            </a:r>
          </a:p>
        </p:txBody>
      </p:sp>
      <p:pic>
        <p:nvPicPr>
          <p:cNvPr id="10" name="Gráfico 9" descr="Funcionária de construção com preenchimento sólido">
            <a:extLst>
              <a:ext uri="{FF2B5EF4-FFF2-40B4-BE49-F238E27FC236}">
                <a16:creationId xmlns:a16="http://schemas.microsoft.com/office/drawing/2014/main" id="{C0CD1F10-CA0D-C967-E9AD-BD643950D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0685" y="4265890"/>
            <a:ext cx="583579" cy="583579"/>
          </a:xfrm>
          <a:prstGeom prst="rect">
            <a:avLst/>
          </a:prstGeom>
        </p:spPr>
      </p:pic>
      <p:pic>
        <p:nvPicPr>
          <p:cNvPr id="12" name="Gráfico 11" descr="Trabalhador de construção com preenchimento sólido">
            <a:extLst>
              <a:ext uri="{FF2B5EF4-FFF2-40B4-BE49-F238E27FC236}">
                <a16:creationId xmlns:a16="http://schemas.microsoft.com/office/drawing/2014/main" id="{4C9B73F7-27D9-1053-3D4B-9FA7C5344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1206" y="4265891"/>
            <a:ext cx="583578" cy="583578"/>
          </a:xfrm>
          <a:prstGeom prst="rect">
            <a:avLst/>
          </a:prstGeom>
        </p:spPr>
      </p:pic>
      <p:pic>
        <p:nvPicPr>
          <p:cNvPr id="15" name="Gráfico 14" descr="Trabalhador de construção com preenchimento sólido">
            <a:extLst>
              <a:ext uri="{FF2B5EF4-FFF2-40B4-BE49-F238E27FC236}">
                <a16:creationId xmlns:a16="http://schemas.microsoft.com/office/drawing/2014/main" id="{DF71623E-BB72-D0CC-13FF-19BD6D563C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0686" y="4875926"/>
            <a:ext cx="583578" cy="583578"/>
          </a:xfrm>
          <a:prstGeom prst="rect">
            <a:avLst/>
          </a:prstGeom>
        </p:spPr>
      </p:pic>
      <p:pic>
        <p:nvPicPr>
          <p:cNvPr id="16" name="Gráfico 15" descr="Funcionária de construção com preenchimento sólido">
            <a:extLst>
              <a:ext uri="{FF2B5EF4-FFF2-40B4-BE49-F238E27FC236}">
                <a16:creationId xmlns:a16="http://schemas.microsoft.com/office/drawing/2014/main" id="{B11CB7D8-44C9-3537-DC1A-E2D7EB5E3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177" y="4892543"/>
            <a:ext cx="583579" cy="583579"/>
          </a:xfrm>
          <a:prstGeom prst="rect">
            <a:avLst/>
          </a:prstGeom>
        </p:spPr>
      </p:pic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DCAEACF7-A6C7-8448-21BB-91761603A785}"/>
              </a:ext>
            </a:extLst>
          </p:cNvPr>
          <p:cNvSpPr/>
          <p:nvPr/>
        </p:nvSpPr>
        <p:spPr>
          <a:xfrm rot="1659797">
            <a:off x="8922005" y="4422303"/>
            <a:ext cx="779930" cy="359899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áfico 17" descr="Trabalhador de construção com preenchimento sólido">
            <a:extLst>
              <a:ext uri="{FF2B5EF4-FFF2-40B4-BE49-F238E27FC236}">
                <a16:creationId xmlns:a16="http://schemas.microsoft.com/office/drawing/2014/main" id="{ACC6C7AD-67A7-3762-F486-98100DCA4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88941" y="4321515"/>
            <a:ext cx="583578" cy="583578"/>
          </a:xfrm>
          <a:prstGeom prst="rect">
            <a:avLst/>
          </a:prstGeom>
        </p:spPr>
      </p:pic>
      <p:pic>
        <p:nvPicPr>
          <p:cNvPr id="21" name="Gráfico 20" descr="Funcionária de construção com preenchimento sólido">
            <a:extLst>
              <a:ext uri="{FF2B5EF4-FFF2-40B4-BE49-F238E27FC236}">
                <a16:creationId xmlns:a16="http://schemas.microsoft.com/office/drawing/2014/main" id="{3E8BA769-7DCB-0284-85A9-B5023C127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7931" y="4321514"/>
            <a:ext cx="583579" cy="583579"/>
          </a:xfrm>
          <a:prstGeom prst="rect">
            <a:avLst/>
          </a:prstGeom>
        </p:spPr>
      </p:pic>
      <p:pic>
        <p:nvPicPr>
          <p:cNvPr id="24" name="Gráfico 23" descr="Trabalhador de construção com preenchimento sólido">
            <a:extLst>
              <a:ext uri="{FF2B5EF4-FFF2-40B4-BE49-F238E27FC236}">
                <a16:creationId xmlns:a16="http://schemas.microsoft.com/office/drawing/2014/main" id="{87094622-3609-9AFB-493C-A6B1532B5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15705" y="3766041"/>
            <a:ext cx="583578" cy="583578"/>
          </a:xfrm>
          <a:prstGeom prst="rect">
            <a:avLst/>
          </a:prstGeom>
        </p:spPr>
      </p:pic>
      <p:pic>
        <p:nvPicPr>
          <p:cNvPr id="28" name="Gráfico 27" descr="Lista de Verificação com preenchimento sólido">
            <a:extLst>
              <a:ext uri="{FF2B5EF4-FFF2-40B4-BE49-F238E27FC236}">
                <a16:creationId xmlns:a16="http://schemas.microsoft.com/office/drawing/2014/main" id="{435C60B3-685B-47B3-9082-4DF0091064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4516" y="3932374"/>
            <a:ext cx="457200" cy="457200"/>
          </a:xfrm>
          <a:prstGeom prst="rect">
            <a:avLst/>
          </a:prstGeom>
        </p:spPr>
      </p:pic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07F14B25-F0AE-C881-933A-EAD8F15A7BE5}"/>
              </a:ext>
            </a:extLst>
          </p:cNvPr>
          <p:cNvSpPr/>
          <p:nvPr/>
        </p:nvSpPr>
        <p:spPr>
          <a:xfrm rot="9735195">
            <a:off x="6909219" y="4280970"/>
            <a:ext cx="1235869" cy="217208"/>
          </a:xfrm>
          <a:prstGeom prst="righ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Gráfico 30" descr="Canudo de diploma com preenchimento sólido">
            <a:extLst>
              <a:ext uri="{FF2B5EF4-FFF2-40B4-BE49-F238E27FC236}">
                <a16:creationId xmlns:a16="http://schemas.microsoft.com/office/drawing/2014/main" id="{1A9DF4CB-5479-E99A-C620-1A53022483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808912">
            <a:off x="8781180" y="4006013"/>
            <a:ext cx="275789" cy="275789"/>
          </a:xfrm>
          <a:prstGeom prst="rect">
            <a:avLst/>
          </a:prstGeom>
        </p:spPr>
      </p:pic>
      <p:pic>
        <p:nvPicPr>
          <p:cNvPr id="1026" name="Picture 2" descr="Anac na App Store">
            <a:extLst>
              <a:ext uri="{FF2B5EF4-FFF2-40B4-BE49-F238E27FC236}">
                <a16:creationId xmlns:a16="http://schemas.microsoft.com/office/drawing/2014/main" id="{4C9082F2-EC94-1A77-3223-64F99CD34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0" t="24953" r="35584" b="25636"/>
          <a:stretch/>
        </p:blipFill>
        <p:spPr bwMode="auto">
          <a:xfrm>
            <a:off x="8824539" y="3804241"/>
            <a:ext cx="194228" cy="16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áfico 33" descr="Lista de Verificação com preenchimento sólido">
            <a:extLst>
              <a:ext uri="{FF2B5EF4-FFF2-40B4-BE49-F238E27FC236}">
                <a16:creationId xmlns:a16="http://schemas.microsoft.com/office/drawing/2014/main" id="{72B00B99-7346-043C-4180-065B66E1A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1446" y="3923284"/>
            <a:ext cx="438504" cy="438504"/>
          </a:xfrm>
          <a:prstGeom prst="rect">
            <a:avLst/>
          </a:prstGeom>
        </p:spPr>
      </p:pic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9E7EEDC8-1A73-2170-945E-AB5FABC47A81}"/>
              </a:ext>
            </a:extLst>
          </p:cNvPr>
          <p:cNvSpPr/>
          <p:nvPr/>
        </p:nvSpPr>
        <p:spPr>
          <a:xfrm>
            <a:off x="6207931" y="1492635"/>
            <a:ext cx="4742329" cy="6349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IS 183-003B – Em fase final de elaboração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3090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336EE-74AC-B190-CA96-E3B222B64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28CAD-EA78-F36D-D73F-3C02FB39EAF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Ajustes Normativos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CDD979C-FD54-275E-A163-117320E0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434" y="1605865"/>
            <a:ext cx="4560155" cy="263810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DA7D09A-9FE8-466D-B94C-10C21CC9F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876" y="1605865"/>
            <a:ext cx="3762347" cy="2489372"/>
          </a:xfrm>
          <a:prstGeom prst="rect">
            <a:avLst/>
          </a:prstGeom>
        </p:spPr>
      </p:pic>
      <p:sp>
        <p:nvSpPr>
          <p:cNvPr id="20" name="Fluxograma: Processo Alternativo 19">
            <a:extLst>
              <a:ext uri="{FF2B5EF4-FFF2-40B4-BE49-F238E27FC236}">
                <a16:creationId xmlns:a16="http://schemas.microsoft.com/office/drawing/2014/main" id="{66C0A644-472D-C3BB-A3F9-D769AF88FAA3}"/>
              </a:ext>
            </a:extLst>
          </p:cNvPr>
          <p:cNvSpPr/>
          <p:nvPr/>
        </p:nvSpPr>
        <p:spPr>
          <a:xfrm>
            <a:off x="564777" y="3581400"/>
            <a:ext cx="1846730" cy="1048870"/>
          </a:xfrm>
          <a:prstGeom prst="flowChartAlternateProces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HOJE</a:t>
            </a:r>
            <a:endParaRPr lang="en-US" dirty="0"/>
          </a:p>
        </p:txBody>
      </p:sp>
      <p:sp>
        <p:nvSpPr>
          <p:cNvPr id="22" name="Texto Explicativo: Seta para Cima 21">
            <a:extLst>
              <a:ext uri="{FF2B5EF4-FFF2-40B4-BE49-F238E27FC236}">
                <a16:creationId xmlns:a16="http://schemas.microsoft.com/office/drawing/2014/main" id="{426B1457-1570-2C36-6E67-40A4112EE2C4}"/>
              </a:ext>
            </a:extLst>
          </p:cNvPr>
          <p:cNvSpPr/>
          <p:nvPr/>
        </p:nvSpPr>
        <p:spPr>
          <a:xfrm>
            <a:off x="3487271" y="4294094"/>
            <a:ext cx="3550023" cy="1559859"/>
          </a:xfrm>
          <a:prstGeom prst="upArrowCallout">
            <a:avLst>
              <a:gd name="adj1" fmla="val 7585"/>
              <a:gd name="adj2" fmla="val 8027"/>
              <a:gd name="adj3" fmla="val 14655"/>
              <a:gd name="adj4" fmla="val 6497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Credenciamento PCP</a:t>
            </a:r>
            <a:endParaRPr lang="en-US" dirty="0"/>
          </a:p>
          <a:p>
            <a:pPr algn="ctr"/>
            <a:r>
              <a:rPr lang="pt-BR" dirty="0"/>
              <a:t>Credenciamento MMA</a:t>
            </a:r>
          </a:p>
          <a:p>
            <a:pPr algn="ctr"/>
            <a:r>
              <a:rPr lang="pt-BR" dirty="0"/>
              <a:t>Exame de MMA</a:t>
            </a:r>
          </a:p>
        </p:txBody>
      </p:sp>
      <p:sp>
        <p:nvSpPr>
          <p:cNvPr id="23" name="Texto Explicativo: Seta para Cima 22">
            <a:extLst>
              <a:ext uri="{FF2B5EF4-FFF2-40B4-BE49-F238E27FC236}">
                <a16:creationId xmlns:a16="http://schemas.microsoft.com/office/drawing/2014/main" id="{6C786A6A-1B86-724D-EA45-F07304B27446}"/>
              </a:ext>
            </a:extLst>
          </p:cNvPr>
          <p:cNvSpPr/>
          <p:nvPr/>
        </p:nvSpPr>
        <p:spPr>
          <a:xfrm>
            <a:off x="8077200" y="4294094"/>
            <a:ext cx="3550023" cy="1559859"/>
          </a:xfrm>
          <a:prstGeom prst="upArrowCallout">
            <a:avLst>
              <a:gd name="adj1" fmla="val 7585"/>
              <a:gd name="adj2" fmla="val 8027"/>
              <a:gd name="adj3" fmla="val 14655"/>
              <a:gd name="adj4" fmla="val 6497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Concessão de MMA</a:t>
            </a:r>
          </a:p>
          <a:p>
            <a:pPr algn="ctr"/>
            <a:r>
              <a:rPr lang="pt-BR" dirty="0"/>
              <a:t>Recadastramento de MMA</a:t>
            </a:r>
          </a:p>
        </p:txBody>
      </p:sp>
    </p:spTree>
    <p:extLst>
      <p:ext uri="{BB962C8B-B14F-4D97-AF65-F5344CB8AC3E}">
        <p14:creationId xmlns:p14="http://schemas.microsoft.com/office/powerpoint/2010/main" val="3198714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C9B5B-8764-C148-A42C-4FDCDA043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5346B-C893-D9D7-99B7-7B4C013B382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pt-BR" dirty="0"/>
              <a:t>Ajustes Normativos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17BDC16-38EA-B52E-ACE1-267C97EDF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876" y="1605865"/>
            <a:ext cx="3762347" cy="2489372"/>
          </a:xfrm>
          <a:prstGeom prst="rect">
            <a:avLst/>
          </a:prstGeom>
        </p:spPr>
      </p:pic>
      <p:sp>
        <p:nvSpPr>
          <p:cNvPr id="20" name="Fluxograma: Processo Alternativo 19">
            <a:extLst>
              <a:ext uri="{FF2B5EF4-FFF2-40B4-BE49-F238E27FC236}">
                <a16:creationId xmlns:a16="http://schemas.microsoft.com/office/drawing/2014/main" id="{058C15CF-BF58-8DF4-536F-22C7DE03133A}"/>
              </a:ext>
            </a:extLst>
          </p:cNvPr>
          <p:cNvSpPr/>
          <p:nvPr/>
        </p:nvSpPr>
        <p:spPr>
          <a:xfrm>
            <a:off x="564777" y="3581400"/>
            <a:ext cx="1846730" cy="1048870"/>
          </a:xfrm>
          <a:prstGeom prst="flowChartAlternateProcess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FUTURO</a:t>
            </a:r>
            <a:endParaRPr lang="en-US" dirty="0"/>
          </a:p>
        </p:txBody>
      </p:sp>
      <p:sp>
        <p:nvSpPr>
          <p:cNvPr id="22" name="Texto Explicativo: Seta para Cima 21">
            <a:extLst>
              <a:ext uri="{FF2B5EF4-FFF2-40B4-BE49-F238E27FC236}">
                <a16:creationId xmlns:a16="http://schemas.microsoft.com/office/drawing/2014/main" id="{EA3F2951-9A28-AD7E-9586-56E1A75A29F3}"/>
              </a:ext>
            </a:extLst>
          </p:cNvPr>
          <p:cNvSpPr/>
          <p:nvPr/>
        </p:nvSpPr>
        <p:spPr>
          <a:xfrm>
            <a:off x="3487271" y="4294094"/>
            <a:ext cx="3550023" cy="1559859"/>
          </a:xfrm>
          <a:prstGeom prst="upArrowCallout">
            <a:avLst>
              <a:gd name="adj1" fmla="val 7585"/>
              <a:gd name="adj2" fmla="val 8027"/>
              <a:gd name="adj3" fmla="val 14655"/>
              <a:gd name="adj4" fmla="val 6497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Credenciamento MMA</a:t>
            </a:r>
          </a:p>
        </p:txBody>
      </p:sp>
      <p:sp>
        <p:nvSpPr>
          <p:cNvPr id="23" name="Texto Explicativo: Seta para Cima 22">
            <a:extLst>
              <a:ext uri="{FF2B5EF4-FFF2-40B4-BE49-F238E27FC236}">
                <a16:creationId xmlns:a16="http://schemas.microsoft.com/office/drawing/2014/main" id="{4D9411B8-4254-8F54-FAEE-6B9891E73048}"/>
              </a:ext>
            </a:extLst>
          </p:cNvPr>
          <p:cNvSpPr/>
          <p:nvPr/>
        </p:nvSpPr>
        <p:spPr>
          <a:xfrm>
            <a:off x="8077200" y="4294094"/>
            <a:ext cx="3550023" cy="1559859"/>
          </a:xfrm>
          <a:prstGeom prst="upArrowCallout">
            <a:avLst>
              <a:gd name="adj1" fmla="val 7585"/>
              <a:gd name="adj2" fmla="val 8027"/>
              <a:gd name="adj3" fmla="val 14655"/>
              <a:gd name="adj4" fmla="val 64977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Concessão de MMA</a:t>
            </a:r>
          </a:p>
          <a:p>
            <a:pPr algn="ctr"/>
            <a:r>
              <a:rPr lang="pt-BR" dirty="0"/>
              <a:t>Exame de MMA</a:t>
            </a:r>
          </a:p>
          <a:p>
            <a:pPr algn="ctr"/>
            <a:r>
              <a:rPr lang="pt-BR" dirty="0"/>
              <a:t>Recadastramento de MMA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80A1CE1-828A-E696-B872-E08411C64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644" y="2280352"/>
            <a:ext cx="3962285" cy="130104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78BE266-193E-BEFE-FDB6-7ABFEC1964C8}"/>
              </a:ext>
            </a:extLst>
          </p:cNvPr>
          <p:cNvSpPr txBox="1"/>
          <p:nvPr/>
        </p:nvSpPr>
        <p:spPr>
          <a:xfrm>
            <a:off x="6980535" y="2709007"/>
            <a:ext cx="31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B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Sinal de Multiplicação 5">
            <a:extLst>
              <a:ext uri="{FF2B5EF4-FFF2-40B4-BE49-F238E27FC236}">
                <a16:creationId xmlns:a16="http://schemas.microsoft.com/office/drawing/2014/main" id="{3963675B-4E2E-08CD-98EF-F222CBA855C2}"/>
              </a:ext>
            </a:extLst>
          </p:cNvPr>
          <p:cNvSpPr/>
          <p:nvPr/>
        </p:nvSpPr>
        <p:spPr>
          <a:xfrm>
            <a:off x="6895273" y="2830988"/>
            <a:ext cx="170329" cy="197224"/>
          </a:xfrm>
          <a:prstGeom prst="mathMultiply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6F5046-388D-92C0-31E2-C44B830776D5}"/>
              </a:ext>
            </a:extLst>
          </p:cNvPr>
          <p:cNvSpPr txBox="1"/>
          <p:nvPr/>
        </p:nvSpPr>
        <p:spPr>
          <a:xfrm>
            <a:off x="10252652" y="1880242"/>
            <a:ext cx="31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B38BBCA9-F7B3-9AC8-0D68-EA7733899CAE}"/>
              </a:ext>
            </a:extLst>
          </p:cNvPr>
          <p:cNvSpPr/>
          <p:nvPr/>
        </p:nvSpPr>
        <p:spPr>
          <a:xfrm>
            <a:off x="10167390" y="2002223"/>
            <a:ext cx="170329" cy="197224"/>
          </a:xfrm>
          <a:prstGeom prst="mathMultiply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6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94A93-167A-105E-6C1C-351FB97E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 Teórico</a:t>
            </a:r>
            <a:endParaRPr lang="en-US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999594-BCE0-956A-8FBC-2BA1A6743C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0549" y="1477693"/>
            <a:ext cx="4351804" cy="3435350"/>
          </a:xfrm>
        </p:spPr>
        <p:txBody>
          <a:bodyPr/>
          <a:lstStyle/>
          <a:p>
            <a:r>
              <a:rPr lang="pt-BR" dirty="0"/>
              <a:t>Opção de fazer o módulo básico do exame teórico!</a:t>
            </a:r>
          </a:p>
          <a:p>
            <a:pPr lvl="1"/>
            <a:r>
              <a:rPr lang="pt-BR" sz="2000" dirty="0"/>
              <a:t>Basta estar inscrito em curso</a:t>
            </a:r>
          </a:p>
          <a:p>
            <a:endParaRPr lang="pt-BR" dirty="0"/>
          </a:p>
          <a:p>
            <a:r>
              <a:rPr lang="pt-BR" dirty="0"/>
              <a:t>Depois apenas a parte específica</a:t>
            </a:r>
          </a:p>
          <a:p>
            <a:pPr lvl="1"/>
            <a:r>
              <a:rPr lang="pt-BR" sz="2000" dirty="0"/>
              <a:t>Após completar o curso</a:t>
            </a:r>
          </a:p>
          <a:p>
            <a:endParaRPr lang="pt-BR" dirty="0"/>
          </a:p>
          <a:p>
            <a:r>
              <a:rPr lang="pt-BR" dirty="0"/>
              <a:t>Ainda pode fazer tudo junto</a:t>
            </a:r>
          </a:p>
          <a:p>
            <a:pPr lvl="1"/>
            <a:r>
              <a:rPr lang="pt-BR" sz="2000" dirty="0"/>
              <a:t>Paga apenas uma taxa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D33987-B86C-59A9-2DAD-A05B5335E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87" y="1477693"/>
            <a:ext cx="6469677" cy="4102848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FFC48CC-F22B-720B-C4B8-082588B99AD1}"/>
              </a:ext>
            </a:extLst>
          </p:cNvPr>
          <p:cNvSpPr/>
          <p:nvPr/>
        </p:nvSpPr>
        <p:spPr>
          <a:xfrm>
            <a:off x="932890" y="5580541"/>
            <a:ext cx="2747122" cy="63499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hlinkClick r:id="rId3"/>
              </a:rPr>
              <a:t>IS 00-003H</a:t>
            </a:r>
            <a:endParaRPr lang="en-US" sz="2000" b="1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79043761-0070-07AE-1A8E-71E63628CE8B}"/>
              </a:ext>
            </a:extLst>
          </p:cNvPr>
          <p:cNvSpPr/>
          <p:nvPr/>
        </p:nvSpPr>
        <p:spPr>
          <a:xfrm>
            <a:off x="6196791" y="5755341"/>
            <a:ext cx="4630397" cy="4601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Questões sendo atualizadas também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297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592E3-0CDC-7242-ED19-8C5D5704E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227AE-FDFD-E83B-EDA4-1B838A550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Projeto </a:t>
            </a:r>
            <a:r>
              <a:rPr lang="pt-BR"/>
              <a:t>de Médio </a:t>
            </a:r>
            <a:r>
              <a:rPr lang="pt-BR" dirty="0"/>
              <a:t>Prazo</a:t>
            </a:r>
            <a:endParaRPr lang="en-US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4DF95B9-D825-8FED-4922-4654926E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308" y="1297307"/>
            <a:ext cx="6799774" cy="243596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1C541C3A-3EA0-7F67-95B4-B4AA9A131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03" y="2982659"/>
            <a:ext cx="10544318" cy="123075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85F0FD2-0155-28CA-4575-13492A5DB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8" y="4119674"/>
            <a:ext cx="10544318" cy="223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32736"/>
      </p:ext>
    </p:extLst>
  </p:cSld>
  <p:clrMapOvr>
    <a:masterClrMapping/>
  </p:clrMapOvr>
</p:sld>
</file>

<file path=ppt/theme/theme1.xml><?xml version="1.0" encoding="utf-8"?>
<a:theme xmlns:a="http://schemas.openxmlformats.org/drawingml/2006/main" name="Capa Anac 2022 -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Interno para Conteúdo">
  <a:themeElements>
    <a:clrScheme name="Anac 2022">
      <a:dk1>
        <a:srgbClr val="2F5496"/>
      </a:dk1>
      <a:lt1>
        <a:srgbClr val="FFFFFF"/>
      </a:lt1>
      <a:dk2>
        <a:srgbClr val="2F5496"/>
      </a:dk2>
      <a:lt2>
        <a:srgbClr val="FFFFFF"/>
      </a:lt2>
      <a:accent1>
        <a:srgbClr val="00ADEE"/>
      </a:accent1>
      <a:accent2>
        <a:srgbClr val="006991"/>
      </a:accent2>
      <a:accent3>
        <a:srgbClr val="F58221"/>
      </a:accent3>
      <a:accent4>
        <a:srgbClr val="8DC63F"/>
      </a:accent4>
      <a:accent5>
        <a:srgbClr val="5B9BD5"/>
      </a:accent5>
      <a:accent6>
        <a:srgbClr val="70AD47"/>
      </a:accent6>
      <a:hlink>
        <a:srgbClr val="00B0F0"/>
      </a:hlink>
      <a:folHlink>
        <a:srgbClr val="00B0F0"/>
      </a:folHlink>
    </a:clrScheme>
    <a:fontScheme name="Personalizada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 Fin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4752</TotalTime>
  <Words>192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Capa Anac 2022 - 2023</vt:lpstr>
      <vt:lpstr>Slide Interno para Conteúdo</vt:lpstr>
      <vt:lpstr>Slides Finais</vt:lpstr>
      <vt:lpstr>Modernização de Certificação de Mecânico</vt:lpstr>
      <vt:lpstr>Introdução</vt:lpstr>
      <vt:lpstr>A ANAC escutou as demandas!</vt:lpstr>
      <vt:lpstr>Exame Prático</vt:lpstr>
      <vt:lpstr>Exame Prático</vt:lpstr>
      <vt:lpstr>Ajustes Normativos</vt:lpstr>
      <vt:lpstr>Ajustes Normativos</vt:lpstr>
      <vt:lpstr>Exame Teórico</vt:lpstr>
      <vt:lpstr>Projeto de Médio Prazo</vt:lpstr>
      <vt:lpstr>Asas para Todos</vt:lpstr>
      <vt:lpstr>A ANAC está aberta a ouvir vocês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Affonso Moreira Penna</dc:creator>
  <cp:lastModifiedBy>Pedro Fernando Almeida Di Donato</cp:lastModifiedBy>
  <cp:revision>34</cp:revision>
  <dcterms:created xsi:type="dcterms:W3CDTF">2022-07-08T18:05:37Z</dcterms:created>
  <dcterms:modified xsi:type="dcterms:W3CDTF">2025-03-28T18:55:40Z</dcterms:modified>
</cp:coreProperties>
</file>