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8" r:id="rId3"/>
    <p:sldMasterId id="2147483662" r:id="rId4"/>
  </p:sldMasterIdLst>
  <p:notesMasterIdLst>
    <p:notesMasterId r:id="rId24"/>
  </p:notesMasterIdLst>
  <p:sldIdLst>
    <p:sldId id="282" r:id="rId5"/>
    <p:sldId id="284" r:id="rId6"/>
    <p:sldId id="257" r:id="rId7"/>
    <p:sldId id="258" r:id="rId8"/>
    <p:sldId id="259" r:id="rId9"/>
    <p:sldId id="260" r:id="rId10"/>
    <p:sldId id="261" r:id="rId11"/>
    <p:sldId id="283" r:id="rId12"/>
    <p:sldId id="256" r:id="rId13"/>
    <p:sldId id="298" r:id="rId14"/>
    <p:sldId id="299" r:id="rId15"/>
    <p:sldId id="300" r:id="rId16"/>
    <p:sldId id="301" r:id="rId17"/>
    <p:sldId id="302" r:id="rId18"/>
    <p:sldId id="308" r:id="rId19"/>
    <p:sldId id="262" r:id="rId20"/>
    <p:sldId id="263" r:id="rId21"/>
    <p:sldId id="309" r:id="rId22"/>
    <p:sldId id="273" r:id="rId23"/>
  </p:sldIdLst>
  <p:sldSz cx="14630400" cy="8229600"/>
  <p:notesSz cx="8229600" cy="14630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B8868-58C1-454A-AA86-7118881CA300}" v="141" dt="2025-03-26T12:24:4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804" autoAdjust="0"/>
  </p:normalViewPr>
  <p:slideViewPr>
    <p:cSldViewPr snapToGrid="0" snapToObjects="1">
      <p:cViewPr varScale="1">
        <p:scale>
          <a:sx n="83" d="100"/>
          <a:sy n="83" d="100"/>
        </p:scale>
        <p:origin x="100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5CD7-7FB6-C5DD-A777-614870E8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EE3C3-8F15-D51F-E3A4-B74731D8A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D47C-9149-E964-4379-AC826EF98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1E8C7-E417-89EA-22EB-404AE32BB3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1" y="12290"/>
            <a:ext cx="14624599" cy="82050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6249" y="2887034"/>
            <a:ext cx="5988893" cy="1012410"/>
          </a:xfrm>
          <a:prstGeom prst="rect">
            <a:avLst/>
          </a:prstGeom>
        </p:spPr>
        <p:txBody>
          <a:bodyPr anchor="b"/>
          <a:lstStyle>
            <a:lvl1pPr algn="l">
              <a:defRPr sz="4800" b="1" spc="-18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6250" y="3899443"/>
            <a:ext cx="3790914" cy="5589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80">
                <a:solidFill>
                  <a:schemeClr val="bg1"/>
                </a:solidFill>
                <a:latin typeface="+mj-lt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567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954563" y="947565"/>
            <a:ext cx="12618720" cy="7249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4800" spc="-36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954564" y="1672511"/>
            <a:ext cx="12869113" cy="496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954563" y="3152377"/>
            <a:ext cx="125571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160" b="1" dirty="0"/>
          </a:p>
          <a:p>
            <a:endParaRPr lang="pt-BR" sz="2160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30280"/>
            <a:ext cx="11807190" cy="977778"/>
          </a:xfrm>
          <a:prstGeom prst="rect">
            <a:avLst/>
          </a:prstGeom>
        </p:spPr>
        <p:txBody>
          <a:bodyPr anchor="ctr"/>
          <a:lstStyle>
            <a:lvl1pPr>
              <a:defRPr sz="432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406" y="2799122"/>
            <a:ext cx="12786360" cy="4122420"/>
          </a:xfrm>
          <a:prstGeom prst="rect">
            <a:avLst/>
          </a:prstGeom>
        </p:spPr>
        <p:txBody>
          <a:bodyPr/>
          <a:lstStyle>
            <a:lvl1pPr>
              <a:defRPr sz="288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230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71C3DE3B-BD0C-4955-B576-EB42403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30280"/>
            <a:ext cx="11807190" cy="977778"/>
          </a:xfrm>
          <a:prstGeom prst="rect">
            <a:avLst/>
          </a:prstGeom>
        </p:spPr>
        <p:txBody>
          <a:bodyPr anchor="ctr"/>
          <a:lstStyle>
            <a:lvl1pPr>
              <a:defRPr sz="432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176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" y="0"/>
            <a:ext cx="1462743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8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" y="0"/>
            <a:ext cx="14623625" cy="82295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8131" y="3332609"/>
            <a:ext cx="5618860" cy="782190"/>
          </a:xfrm>
          <a:prstGeom prst="rect">
            <a:avLst/>
          </a:prstGeom>
        </p:spPr>
        <p:txBody>
          <a:bodyPr/>
          <a:lstStyle>
            <a:lvl1pPr>
              <a:defRPr sz="4800" b="1" spc="-18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8131" y="4135310"/>
            <a:ext cx="5229224" cy="461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bg1"/>
                </a:solidFill>
                <a:latin typeface="+mj-lt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973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" y="0"/>
            <a:ext cx="14623625" cy="82295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8131" y="3332609"/>
            <a:ext cx="5618860" cy="782190"/>
          </a:xfrm>
          <a:prstGeom prst="rect">
            <a:avLst/>
          </a:prstGeom>
        </p:spPr>
        <p:txBody>
          <a:bodyPr/>
          <a:lstStyle>
            <a:lvl1pPr>
              <a:defRPr sz="4800" b="1" spc="-18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8131" y="4135310"/>
            <a:ext cx="5229224" cy="461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bg1"/>
                </a:solidFill>
                <a:latin typeface="+mj-lt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74790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2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24CCE-52C5-3BC5-E771-F3AE379318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 bwMode="auto">
          <a:xfrm>
            <a:off x="10469880" y="0"/>
            <a:ext cx="4160520" cy="15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5D437-B2F2-6746-3853-6118750083CA}"/>
              </a:ext>
            </a:extLst>
          </p:cNvPr>
          <p:cNvSpPr/>
          <p:nvPr userDrawn="1"/>
        </p:nvSpPr>
        <p:spPr>
          <a:xfrm>
            <a:off x="1" y="1"/>
            <a:ext cx="10481310" cy="1552433"/>
          </a:xfrm>
          <a:prstGeom prst="rect">
            <a:avLst/>
          </a:prstGeom>
          <a:solidFill>
            <a:srgbClr val="12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024C3-8D12-E227-9C07-DC343D2F9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58099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14B4D7-14E2-7CD6-999C-6822D996BA84}"/>
              </a:ext>
            </a:extLst>
          </p:cNvPr>
          <p:cNvSpPr/>
          <p:nvPr userDrawn="1"/>
        </p:nvSpPr>
        <p:spPr>
          <a:xfrm>
            <a:off x="11887200" y="7658097"/>
            <a:ext cx="2743200" cy="57150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182EA6-85DD-DC7C-3EF2-8B74E0007941}"/>
              </a:ext>
            </a:extLst>
          </p:cNvPr>
          <p:cNvSpPr/>
          <p:nvPr userDrawn="1"/>
        </p:nvSpPr>
        <p:spPr>
          <a:xfrm>
            <a:off x="0" y="7658096"/>
            <a:ext cx="2743200" cy="57150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9781F4-BAD9-1257-ED6D-E6CA7EA22B1E}"/>
              </a:ext>
            </a:extLst>
          </p:cNvPr>
          <p:cNvSpPr/>
          <p:nvPr userDrawn="1"/>
        </p:nvSpPr>
        <p:spPr>
          <a:xfrm>
            <a:off x="0" y="-1"/>
            <a:ext cx="14630400" cy="1552433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C1F731B-A478-6754-B285-5271E05A509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735064"/>
            <a:ext cx="3022558" cy="3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ypCPPxoiDw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081" y="3169522"/>
            <a:ext cx="7055021" cy="1442780"/>
          </a:xfrm>
        </p:spPr>
        <p:txBody>
          <a:bodyPr/>
          <a:lstStyle/>
          <a:p>
            <a:pPr algn="ctr"/>
            <a:r>
              <a:rPr lang="pt-BR" dirty="0"/>
              <a:t>Certificação e Fiscalização de Organizações de Manutenção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C74E428-2175-2A6B-C046-F405C8228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5589" y="5431034"/>
            <a:ext cx="7276514" cy="2039808"/>
          </a:xfrm>
        </p:spPr>
        <p:txBody>
          <a:bodyPr/>
          <a:lstStyle/>
          <a:p>
            <a:pPr algn="r"/>
            <a:r>
              <a:rPr lang="pt-BR" b="1" dirty="0"/>
              <a:t>Jonilson Martins Silva</a:t>
            </a:r>
          </a:p>
          <a:p>
            <a:pPr algn="r">
              <a:spcBef>
                <a:spcPts val="0"/>
              </a:spcBef>
            </a:pPr>
            <a:r>
              <a:rPr lang="pt-BR" i="1" dirty="0"/>
              <a:t>Técnico em Regulação</a:t>
            </a:r>
          </a:p>
          <a:p>
            <a:pPr algn="r"/>
            <a:r>
              <a:rPr lang="pt-BR" b="1" dirty="0"/>
              <a:t>Paulo Assis Pereira Junior</a:t>
            </a:r>
          </a:p>
          <a:p>
            <a:pPr algn="r">
              <a:spcBef>
                <a:spcPts val="0"/>
              </a:spcBef>
            </a:pPr>
            <a:r>
              <a:rPr lang="pt-BR" i="1" dirty="0"/>
              <a:t>Técnico em Regulação</a:t>
            </a:r>
          </a:p>
        </p:txBody>
      </p:sp>
    </p:spTree>
    <p:extLst>
      <p:ext uri="{BB962C8B-B14F-4D97-AF65-F5344CB8AC3E}">
        <p14:creationId xmlns:p14="http://schemas.microsoft.com/office/powerpoint/2010/main" val="10861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2610"/>
            <a:ext cx="13628266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 Papel da ANAC na Fiscalização da Manutenção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90330"/>
            <a:ext cx="124651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ANAC possui mandato regulatório, conforme a Lei nº 11.182/2005 e regulamentos complementares. </a:t>
            </a:r>
            <a:endParaRPr lang="en-US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8D36CB-8ECC-DA65-FC2F-2CFA44FCAC5C}"/>
              </a:ext>
            </a:extLst>
          </p:cNvPr>
          <p:cNvGrpSpPr/>
          <p:nvPr/>
        </p:nvGrpSpPr>
        <p:grpSpPr>
          <a:xfrm>
            <a:off x="793790" y="5189339"/>
            <a:ext cx="4508886" cy="1659478"/>
            <a:chOff x="793790" y="5189339"/>
            <a:chExt cx="4508886" cy="1659478"/>
          </a:xfrm>
        </p:grpSpPr>
        <p:sp>
          <p:nvSpPr>
            <p:cNvPr id="4" name="Shape 2"/>
            <p:cNvSpPr/>
            <p:nvPr/>
          </p:nvSpPr>
          <p:spPr>
            <a:xfrm>
              <a:off x="793790" y="5189339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 3"/>
            <p:cNvSpPr/>
            <p:nvPr/>
          </p:nvSpPr>
          <p:spPr>
            <a:xfrm>
              <a:off x="1530906" y="5189339"/>
              <a:ext cx="3771770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Garantir a conformidade</a:t>
              </a:r>
              <a:endParaRPr lang="en-US" sz="220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1644313" y="5849059"/>
              <a:ext cx="3266718" cy="99975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Legislação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aplicável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e </a:t>
              </a:r>
            </a:p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Procedimentos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da OM</a:t>
              </a:r>
              <a:endParaRPr lang="en-US" sz="1750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B528677-2FAA-61A4-627D-4041CED96DDC}"/>
              </a:ext>
            </a:extLst>
          </p:cNvPr>
          <p:cNvGrpSpPr/>
          <p:nvPr/>
        </p:nvGrpSpPr>
        <p:grpSpPr>
          <a:xfrm>
            <a:off x="5024437" y="5189339"/>
            <a:ext cx="4117241" cy="1018273"/>
            <a:chOff x="5024437" y="5189339"/>
            <a:chExt cx="4117241" cy="1018273"/>
          </a:xfrm>
        </p:grpSpPr>
        <p:sp>
          <p:nvSpPr>
            <p:cNvPr id="7" name="Shape 5"/>
            <p:cNvSpPr/>
            <p:nvPr/>
          </p:nvSpPr>
          <p:spPr>
            <a:xfrm>
              <a:off x="5024437" y="5189339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6"/>
            <p:cNvSpPr/>
            <p:nvPr/>
          </p:nvSpPr>
          <p:spPr>
            <a:xfrm>
              <a:off x="5761553" y="5189339"/>
              <a:ext cx="319575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Segurança operacional</a:t>
              </a:r>
              <a:endParaRPr lang="en-US" sz="22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5874960" y="5844709"/>
              <a:ext cx="3266718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Prioridade máxima.</a:t>
              </a:r>
              <a:endParaRPr lang="en-US" sz="1750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E175839-5EFE-17FF-FAC0-BD0187A96A1B}"/>
              </a:ext>
            </a:extLst>
          </p:cNvPr>
          <p:cNvGrpSpPr/>
          <p:nvPr/>
        </p:nvGrpSpPr>
        <p:grpSpPr>
          <a:xfrm>
            <a:off x="9255085" y="5189339"/>
            <a:ext cx="4230648" cy="1051120"/>
            <a:chOff x="9255085" y="5189339"/>
            <a:chExt cx="4230648" cy="1051120"/>
          </a:xfrm>
        </p:grpSpPr>
        <p:sp>
          <p:nvSpPr>
            <p:cNvPr id="10" name="Shape 8"/>
            <p:cNvSpPr/>
            <p:nvPr/>
          </p:nvSpPr>
          <p:spPr>
            <a:xfrm>
              <a:off x="9255085" y="5189339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 9"/>
            <p:cNvSpPr/>
            <p:nvPr/>
          </p:nvSpPr>
          <p:spPr>
            <a:xfrm>
              <a:off x="9992201" y="5189339"/>
              <a:ext cx="3493532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Cooperação e </a:t>
              </a:r>
              <a:r>
                <a:rPr lang="en-US" sz="22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supervisão</a:t>
              </a:r>
              <a:endParaRPr lang="en-US" sz="22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10105608" y="5877556"/>
              <a:ext cx="3266718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Pilares da relação.</a:t>
              </a:r>
              <a:endParaRPr lang="en-US" sz="1750" dirty="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6008C823-A7E1-7D85-C3FE-957DF897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703CED41-B039-3920-C6CE-F4CF448C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027" y="2403714"/>
            <a:ext cx="2899583" cy="278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530F975-FF38-476E-5934-187F6FC8D069}"/>
              </a:ext>
            </a:extLst>
          </p:cNvPr>
          <p:cNvGrpSpPr/>
          <p:nvPr/>
        </p:nvGrpSpPr>
        <p:grpSpPr>
          <a:xfrm>
            <a:off x="719257" y="2275526"/>
            <a:ext cx="12539662" cy="1233011"/>
            <a:chOff x="719257" y="2275526"/>
            <a:chExt cx="12539662" cy="1233011"/>
          </a:xfrm>
        </p:grpSpPr>
        <p:pic>
          <p:nvPicPr>
            <p:cNvPr id="4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257" y="2275526"/>
              <a:ext cx="1027509" cy="1233011"/>
            </a:xfrm>
            <a:prstGeom prst="rect">
              <a:avLst/>
            </a:prstGeom>
          </p:spPr>
        </p:pic>
        <p:sp>
          <p:nvSpPr>
            <p:cNvPr id="5" name="Text 2"/>
            <p:cNvSpPr/>
            <p:nvPr/>
          </p:nvSpPr>
          <p:spPr>
            <a:xfrm>
              <a:off x="2055019" y="2481027"/>
              <a:ext cx="2568893" cy="32111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Planejamento anual</a:t>
              </a:r>
              <a:endParaRPr lang="en-US" sz="20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2055019" y="2925369"/>
              <a:ext cx="11203900" cy="3287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Baseado em risco.</a:t>
              </a:r>
              <a:endParaRPr lang="en-US" sz="1600" dirty="0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EE1A30F-3EB1-9DC0-3BA8-715D6746F7A0}"/>
              </a:ext>
            </a:extLst>
          </p:cNvPr>
          <p:cNvGrpSpPr/>
          <p:nvPr/>
        </p:nvGrpSpPr>
        <p:grpSpPr>
          <a:xfrm>
            <a:off x="719257" y="3508537"/>
            <a:ext cx="12539662" cy="1233011"/>
            <a:chOff x="719257" y="3508537"/>
            <a:chExt cx="12539662" cy="1233011"/>
          </a:xfrm>
        </p:grpSpPr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257" y="3508537"/>
              <a:ext cx="1027509" cy="1233011"/>
            </a:xfrm>
            <a:prstGeom prst="rect">
              <a:avLst/>
            </a:prstGeom>
          </p:spPr>
        </p:pic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8FB87F1B-9B0F-3413-04AC-C99ECCAC7E1E}"/>
                </a:ext>
              </a:extLst>
            </p:cNvPr>
            <p:cNvGrpSpPr/>
            <p:nvPr/>
          </p:nvGrpSpPr>
          <p:grpSpPr>
            <a:xfrm>
              <a:off x="2055019" y="3714039"/>
              <a:ext cx="11203900" cy="773073"/>
              <a:chOff x="2055019" y="3714039"/>
              <a:chExt cx="11203900" cy="773073"/>
            </a:xfrm>
          </p:grpSpPr>
          <p:sp>
            <p:nvSpPr>
              <p:cNvPr id="8" name="Text 4"/>
              <p:cNvSpPr/>
              <p:nvPr/>
            </p:nvSpPr>
            <p:spPr>
              <a:xfrm>
                <a:off x="2055019" y="3714039"/>
                <a:ext cx="2868692" cy="32111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Auditorias e 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inspeções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 (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presenciais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 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ou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 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remotas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)</a:t>
                </a:r>
                <a:endParaRPr lang="en-US" sz="2000" dirty="0"/>
              </a:p>
            </p:txBody>
          </p:sp>
          <p:sp>
            <p:nvSpPr>
              <p:cNvPr id="9" name="Text 5"/>
              <p:cNvSpPr/>
              <p:nvPr/>
            </p:nvSpPr>
            <p:spPr>
              <a:xfrm>
                <a:off x="2055019" y="4158380"/>
                <a:ext cx="11203900" cy="32873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550"/>
                  </a:lnSpc>
                  <a:buNone/>
                </a:pPr>
                <a:r>
                  <a:rPr lang="en-US" sz="160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Anunciadas ou não.</a:t>
                </a:r>
                <a:endParaRPr lang="en-US" sz="1600" dirty="0"/>
              </a:p>
            </p:txBody>
          </p:sp>
        </p:grp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790A0CB-1141-F758-8923-25B199C83197}"/>
              </a:ext>
            </a:extLst>
          </p:cNvPr>
          <p:cNvGrpSpPr/>
          <p:nvPr/>
        </p:nvGrpSpPr>
        <p:grpSpPr>
          <a:xfrm>
            <a:off x="719257" y="4741548"/>
            <a:ext cx="12539662" cy="1233011"/>
            <a:chOff x="719257" y="4741548"/>
            <a:chExt cx="12539662" cy="1233011"/>
          </a:xfrm>
        </p:grpSpPr>
        <p:pic>
          <p:nvPicPr>
            <p:cNvPr id="10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257" y="4741548"/>
              <a:ext cx="1027509" cy="1233011"/>
            </a:xfrm>
            <a:prstGeom prst="rect">
              <a:avLst/>
            </a:prstGeom>
          </p:spPr>
        </p:pic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501AA728-59CD-02D5-6D68-B8597FFA20C7}"/>
                </a:ext>
              </a:extLst>
            </p:cNvPr>
            <p:cNvGrpSpPr/>
            <p:nvPr/>
          </p:nvGrpSpPr>
          <p:grpSpPr>
            <a:xfrm>
              <a:off x="2055019" y="4947050"/>
              <a:ext cx="11203900" cy="773073"/>
              <a:chOff x="2055019" y="4947050"/>
              <a:chExt cx="11203900" cy="773073"/>
            </a:xfrm>
          </p:grpSpPr>
          <p:sp>
            <p:nvSpPr>
              <p:cNvPr id="11" name="Text 6"/>
              <p:cNvSpPr/>
              <p:nvPr/>
            </p:nvSpPr>
            <p:spPr>
              <a:xfrm>
                <a:off x="2055019" y="4947050"/>
                <a:ext cx="2568893" cy="32111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Análise de dados</a:t>
                </a:r>
                <a:endParaRPr lang="en-US" sz="2000" dirty="0"/>
              </a:p>
            </p:txBody>
          </p:sp>
          <p:sp>
            <p:nvSpPr>
              <p:cNvPr id="12" name="Text 7"/>
              <p:cNvSpPr/>
              <p:nvPr/>
            </p:nvSpPr>
            <p:spPr>
              <a:xfrm>
                <a:off x="2055019" y="5391391"/>
                <a:ext cx="11203900" cy="32873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550"/>
                  </a:lnSpc>
                  <a:buNone/>
                </a:pPr>
                <a:r>
                  <a:rPr lang="en-US" sz="160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Identificação de não conformidades.</a:t>
                </a:r>
                <a:endParaRPr lang="en-US" sz="1600" dirty="0"/>
              </a:p>
            </p:txBody>
          </p:sp>
        </p:grp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FE6CEDB-AC6F-50D9-35B7-73BE488E2A1D}"/>
              </a:ext>
            </a:extLst>
          </p:cNvPr>
          <p:cNvGrpSpPr/>
          <p:nvPr/>
        </p:nvGrpSpPr>
        <p:grpSpPr>
          <a:xfrm>
            <a:off x="719257" y="5974559"/>
            <a:ext cx="12539662" cy="1233011"/>
            <a:chOff x="719257" y="5974559"/>
            <a:chExt cx="12539662" cy="1233011"/>
          </a:xfrm>
        </p:grpSpPr>
        <p:pic>
          <p:nvPicPr>
            <p:cNvPr id="13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257" y="5974559"/>
              <a:ext cx="1027509" cy="1233011"/>
            </a:xfrm>
            <a:prstGeom prst="rect">
              <a:avLst/>
            </a:prstGeom>
          </p:spPr>
        </p:pic>
        <p:sp>
          <p:nvSpPr>
            <p:cNvPr id="14" name="Text 8"/>
            <p:cNvSpPr/>
            <p:nvPr/>
          </p:nvSpPr>
          <p:spPr>
            <a:xfrm>
              <a:off x="2055019" y="6180061"/>
              <a:ext cx="2568893" cy="32111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Acompanhamento</a:t>
              </a:r>
              <a:endParaRPr lang="en-US" sz="2000" dirty="0"/>
            </a:p>
          </p:txBody>
        </p:sp>
        <p:sp>
          <p:nvSpPr>
            <p:cNvPr id="15" name="Text 9"/>
            <p:cNvSpPr/>
            <p:nvPr/>
          </p:nvSpPr>
          <p:spPr>
            <a:xfrm>
              <a:off x="2055019" y="6624402"/>
              <a:ext cx="11203900" cy="32873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Verificação da implementação.</a:t>
              </a:r>
              <a:endParaRPr lang="en-US" sz="1600" dirty="0"/>
            </a:p>
          </p:txBody>
        </p:sp>
      </p:grpSp>
      <p:sp>
        <p:nvSpPr>
          <p:cNvPr id="17" name="Título 16">
            <a:extLst>
              <a:ext uri="{FF2B5EF4-FFF2-40B4-BE49-F238E27FC236}">
                <a16:creationId xmlns:a16="http://schemas.microsoft.com/office/drawing/2014/main" id="{4E83F12F-6CA0-97AC-0004-059E616B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do Processo de Fiscalização</a:t>
            </a:r>
          </a:p>
        </p:txBody>
      </p:sp>
      <p:pic>
        <p:nvPicPr>
          <p:cNvPr id="35" name="Imagem 34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CB39A85-F290-F073-FE41-BADA224D3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336" y="3398827"/>
            <a:ext cx="4572751" cy="247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5652"/>
            <a:ext cx="91054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Tipos de Fiscalização Realizadas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18059"/>
            <a:ext cx="124651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813DD0E-30E0-298B-00AA-FEFC3AC18851}"/>
              </a:ext>
            </a:extLst>
          </p:cNvPr>
          <p:cNvGrpSpPr/>
          <p:nvPr/>
        </p:nvGrpSpPr>
        <p:grpSpPr>
          <a:xfrm>
            <a:off x="793790" y="4985326"/>
            <a:ext cx="3785592" cy="944047"/>
            <a:chOff x="793790" y="4725829"/>
            <a:chExt cx="3785592" cy="944047"/>
          </a:xfrm>
        </p:grpSpPr>
        <p:sp>
          <p:nvSpPr>
            <p:cNvPr id="4" name="Text 2"/>
            <p:cNvSpPr/>
            <p:nvPr/>
          </p:nvSpPr>
          <p:spPr>
            <a:xfrm>
              <a:off x="793790" y="4725829"/>
              <a:ext cx="295370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000000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Auditorias completas</a:t>
              </a:r>
              <a:endParaRPr lang="en-US" sz="2200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793790" y="5306973"/>
              <a:ext cx="378559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Avaliação abrangente.</a:t>
              </a:r>
              <a:endParaRPr lang="en-US" sz="1750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688BE37-529F-68C0-FEEA-412FB374A5DD}"/>
              </a:ext>
            </a:extLst>
          </p:cNvPr>
          <p:cNvGrpSpPr/>
          <p:nvPr/>
        </p:nvGrpSpPr>
        <p:grpSpPr>
          <a:xfrm>
            <a:off x="5140404" y="4985326"/>
            <a:ext cx="3785592" cy="944047"/>
            <a:chOff x="5140404" y="4725829"/>
            <a:chExt cx="3785592" cy="944047"/>
          </a:xfrm>
        </p:grpSpPr>
        <p:sp>
          <p:nvSpPr>
            <p:cNvPr id="6" name="Text 4"/>
            <p:cNvSpPr/>
            <p:nvPr/>
          </p:nvSpPr>
          <p:spPr>
            <a:xfrm>
              <a:off x="5140404" y="4725829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000000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Inspeções pontuais</a:t>
              </a:r>
              <a:endParaRPr lang="en-US" sz="22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5140404" y="5306973"/>
              <a:ext cx="378559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Foco em áreas específicas.</a:t>
              </a:r>
              <a:endParaRPr lang="en-US" sz="1750" dirty="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4683D1D-0147-6935-C23C-B190A6DB1905}"/>
              </a:ext>
            </a:extLst>
          </p:cNvPr>
          <p:cNvGrpSpPr/>
          <p:nvPr/>
        </p:nvGrpSpPr>
        <p:grpSpPr>
          <a:xfrm>
            <a:off x="9487019" y="4985326"/>
            <a:ext cx="3785592" cy="944047"/>
            <a:chOff x="9487019" y="4725829"/>
            <a:chExt cx="3785592" cy="944047"/>
          </a:xfrm>
        </p:grpSpPr>
        <p:sp>
          <p:nvSpPr>
            <p:cNvPr id="8" name="Text 6"/>
            <p:cNvSpPr/>
            <p:nvPr/>
          </p:nvSpPr>
          <p:spPr>
            <a:xfrm>
              <a:off x="9487019" y="4725829"/>
              <a:ext cx="3652004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 err="1">
                  <a:solidFill>
                    <a:srgbClr val="000000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Análise</a:t>
              </a:r>
              <a:r>
                <a:rPr lang="en-US" sz="2200" b="1" dirty="0">
                  <a:solidFill>
                    <a:srgbClr val="000000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documental</a:t>
              </a:r>
              <a:endParaRPr lang="en-US" sz="22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9487019" y="5306973"/>
              <a:ext cx="378559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Situações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específicas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50" dirty="0"/>
            </a:p>
          </p:txBody>
        </p: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70E58869-378D-0491-3CB4-44E38793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  <p:pic>
        <p:nvPicPr>
          <p:cNvPr id="33" name="Imagem 32" descr="Mão segurando bola de basquete&#10;&#10;O conteúdo gerado por IA pode estar incorreto.">
            <a:extLst>
              <a:ext uri="{FF2B5EF4-FFF2-40B4-BE49-F238E27FC236}">
                <a16:creationId xmlns:a16="http://schemas.microsoft.com/office/drawing/2014/main" id="{13FD5DEC-19C3-DACC-5B0A-227CF8C3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300" y="2035050"/>
            <a:ext cx="2418448" cy="241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58071" y="1705570"/>
            <a:ext cx="12500848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EAB8E24-A03D-F7FB-9E3E-9D8669DCF23E}"/>
              </a:ext>
            </a:extLst>
          </p:cNvPr>
          <p:cNvGrpSpPr/>
          <p:nvPr/>
        </p:nvGrpSpPr>
        <p:grpSpPr>
          <a:xfrm>
            <a:off x="317608" y="2268567"/>
            <a:ext cx="13386078" cy="8632691"/>
            <a:chOff x="-349660" y="2268567"/>
            <a:chExt cx="13386078" cy="8632691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E7B6D6B9-ADB0-61C4-37D0-794131A76114}"/>
                </a:ext>
              </a:extLst>
            </p:cNvPr>
            <p:cNvGrpSpPr/>
            <p:nvPr/>
          </p:nvGrpSpPr>
          <p:grpSpPr>
            <a:xfrm>
              <a:off x="-349660" y="2281985"/>
              <a:ext cx="10686040" cy="8619273"/>
              <a:chOff x="-349660" y="2281985"/>
              <a:chExt cx="10686040" cy="8619273"/>
            </a:xfrm>
          </p:grpSpPr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8D60315D-C8B0-9D05-1DD2-B9A9711141E1}"/>
                  </a:ext>
                </a:extLst>
              </p:cNvPr>
              <p:cNvGrpSpPr/>
              <p:nvPr/>
            </p:nvGrpSpPr>
            <p:grpSpPr>
              <a:xfrm>
                <a:off x="-349660" y="3400797"/>
                <a:ext cx="10504408" cy="7500461"/>
                <a:chOff x="-78533" y="2936009"/>
                <a:chExt cx="10504408" cy="7500461"/>
              </a:xfrm>
            </p:grpSpPr>
            <p:grpSp>
              <p:nvGrpSpPr>
                <p:cNvPr id="26" name="Agrupar 25">
                  <a:extLst>
                    <a:ext uri="{FF2B5EF4-FFF2-40B4-BE49-F238E27FC236}">
                      <a16:creationId xmlns:a16="http://schemas.microsoft.com/office/drawing/2014/main" id="{52150A2A-3D0A-3F30-FAD0-2D429258C9BC}"/>
                    </a:ext>
                  </a:extLst>
                </p:cNvPr>
                <p:cNvGrpSpPr/>
                <p:nvPr/>
              </p:nvGrpSpPr>
              <p:grpSpPr>
                <a:xfrm>
                  <a:off x="2925414" y="2936009"/>
                  <a:ext cx="7500461" cy="7500461"/>
                  <a:chOff x="3161481" y="4149089"/>
                  <a:chExt cx="7500461" cy="7500461"/>
                </a:xfrm>
              </p:grpSpPr>
              <p:pic>
                <p:nvPicPr>
                  <p:cNvPr id="4" name="Image 0" descr="preencoded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161481" y="4149089"/>
                    <a:ext cx="7500461" cy="7500461"/>
                  </a:xfrm>
                  <a:prstGeom prst="rect">
                    <a:avLst/>
                  </a:prstGeom>
                </p:spPr>
              </p:pic>
              <p:sp>
                <p:nvSpPr>
                  <p:cNvPr id="5" name="Text 2"/>
                  <p:cNvSpPr/>
                  <p:nvPr/>
                </p:nvSpPr>
                <p:spPr>
                  <a:xfrm>
                    <a:off x="4227076" y="6502479"/>
                    <a:ext cx="365403" cy="456843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none" lIns="0" tIns="0" rIns="0" bIns="0" rtlCol="0" anchor="t"/>
                  <a:lstStyle/>
                  <a:p>
                    <a:pPr marL="0" indent="0" algn="l">
                      <a:lnSpc>
                        <a:spcPts val="4600"/>
                      </a:lnSpc>
                      <a:buNone/>
                    </a:pPr>
                    <a:r>
                      <a:rPr lang="en-US" sz="2850" b="1" dirty="0">
                        <a:solidFill>
                          <a:srgbClr val="272525"/>
                        </a:solidFill>
                        <a:latin typeface="Inter Bold" pitchFamily="34" charset="0"/>
                        <a:ea typeface="Inter Bold" pitchFamily="34" charset="-122"/>
                        <a:cs typeface="Inter Bold" pitchFamily="34" charset="-120"/>
                      </a:rPr>
                      <a:t>1</a:t>
                    </a:r>
                    <a:endParaRPr lang="en-US" sz="2850" dirty="0"/>
                  </a:p>
                </p:txBody>
              </p:sp>
            </p:grpSp>
            <p:sp>
              <p:nvSpPr>
                <p:cNvPr id="12" name="Text 6"/>
                <p:cNvSpPr/>
                <p:nvPr/>
              </p:nvSpPr>
              <p:spPr>
                <a:xfrm>
                  <a:off x="-78533" y="4423268"/>
                  <a:ext cx="3609936" cy="67675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/>
                <a:lstStyle/>
                <a:p>
                  <a:pPr marL="0" indent="0" algn="ctr">
                    <a:lnSpc>
                      <a:spcPts val="2650"/>
                    </a:lnSpc>
                    <a:buNone/>
                  </a:pPr>
                  <a:r>
                    <a:rPr lang="en-US" sz="2100" b="1" dirty="0">
                      <a:solidFill>
                        <a:srgbClr val="000000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Conformidade RBAC 145/</a:t>
                  </a:r>
                </a:p>
                <a:p>
                  <a:pPr marL="0" indent="0" algn="ctr">
                    <a:lnSpc>
                      <a:spcPts val="2650"/>
                    </a:lnSpc>
                    <a:buNone/>
                  </a:pPr>
                  <a:r>
                    <a:rPr lang="en-US" sz="2100" b="1" dirty="0">
                      <a:solidFill>
                        <a:srgbClr val="000000"/>
                      </a:solidFill>
                      <a:latin typeface="Inter Bold" pitchFamily="34" charset="0"/>
                      <a:ea typeface="Inter Bold" pitchFamily="34" charset="-122"/>
                    </a:rPr>
                    <a:t>MOM/MCQ</a:t>
                  </a:r>
                  <a:endParaRPr lang="en-US" sz="2100" dirty="0"/>
                </a:p>
              </p:txBody>
            </p:sp>
            <p:sp>
              <p:nvSpPr>
                <p:cNvPr id="13" name="Text 7"/>
                <p:cNvSpPr/>
                <p:nvPr/>
              </p:nvSpPr>
              <p:spPr>
                <a:xfrm>
                  <a:off x="407008" y="5205478"/>
                  <a:ext cx="2881551" cy="346472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700"/>
                    </a:lnSpc>
                    <a:buNone/>
                  </a:pPr>
                  <a:r>
                    <a:rPr lang="en-US" sz="170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Requisitos essenciais.</a:t>
                  </a:r>
                  <a:endParaRPr lang="en-US" sz="1700" dirty="0"/>
                </a:p>
              </p:txBody>
            </p:sp>
          </p:grpSp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id="{F509567F-DAC7-BB19-270A-FF439FF713FE}"/>
                  </a:ext>
                </a:extLst>
              </p:cNvPr>
              <p:cNvGrpSpPr/>
              <p:nvPr/>
            </p:nvGrpSpPr>
            <p:grpSpPr>
              <a:xfrm>
                <a:off x="2835919" y="2281985"/>
                <a:ext cx="7500461" cy="8541204"/>
                <a:chOff x="3493950" y="2819144"/>
                <a:chExt cx="7500461" cy="8541204"/>
              </a:xfrm>
            </p:grpSpPr>
            <p:grpSp>
              <p:nvGrpSpPr>
                <p:cNvPr id="22" name="Agrupar 21">
                  <a:extLst>
                    <a:ext uri="{FF2B5EF4-FFF2-40B4-BE49-F238E27FC236}">
                      <a16:creationId xmlns:a16="http://schemas.microsoft.com/office/drawing/2014/main" id="{9474B28E-6AD5-D8EA-D223-A7CB10A2F1DA}"/>
                    </a:ext>
                  </a:extLst>
                </p:cNvPr>
                <p:cNvGrpSpPr/>
                <p:nvPr/>
              </p:nvGrpSpPr>
              <p:grpSpPr>
                <a:xfrm>
                  <a:off x="3493950" y="3859887"/>
                  <a:ext cx="7500461" cy="7500461"/>
                  <a:chOff x="441800" y="3690058"/>
                  <a:chExt cx="7500461" cy="7500461"/>
                </a:xfrm>
              </p:grpSpPr>
              <p:pic>
                <p:nvPicPr>
                  <p:cNvPr id="8" name="Image 2" descr="preencoded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41800" y="3690058"/>
                    <a:ext cx="7500461" cy="7500461"/>
                  </a:xfrm>
                  <a:prstGeom prst="rect">
                    <a:avLst/>
                  </a:prstGeom>
                </p:spPr>
              </p:pic>
              <p:sp>
                <p:nvSpPr>
                  <p:cNvPr id="9" name="Text 4"/>
                  <p:cNvSpPr/>
                  <p:nvPr/>
                </p:nvSpPr>
                <p:spPr>
                  <a:xfrm>
                    <a:off x="5156602" y="4523422"/>
                    <a:ext cx="365403" cy="456843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none" lIns="0" tIns="0" rIns="0" bIns="0" rtlCol="0" anchor="t"/>
                  <a:lstStyle/>
                  <a:p>
                    <a:pPr marL="0" indent="0" algn="l">
                      <a:lnSpc>
                        <a:spcPts val="4600"/>
                      </a:lnSpc>
                      <a:buNone/>
                    </a:pPr>
                    <a:r>
                      <a:rPr lang="en-US" sz="2850" b="1" dirty="0">
                        <a:solidFill>
                          <a:srgbClr val="272525"/>
                        </a:solidFill>
                        <a:latin typeface="Inter Bold" pitchFamily="34" charset="0"/>
                        <a:ea typeface="Inter Bold" pitchFamily="34" charset="-122"/>
                        <a:cs typeface="Inter Bold" pitchFamily="34" charset="-120"/>
                      </a:rPr>
                      <a:t>3</a:t>
                    </a:r>
                    <a:endParaRPr lang="en-US" sz="2850" dirty="0"/>
                  </a:p>
                </p:txBody>
              </p:sp>
            </p:grpSp>
            <p:sp>
              <p:nvSpPr>
                <p:cNvPr id="16" name="Text 10"/>
                <p:cNvSpPr/>
                <p:nvPr/>
              </p:nvSpPr>
              <p:spPr>
                <a:xfrm>
                  <a:off x="7784492" y="2819144"/>
                  <a:ext cx="2881551" cy="67675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/>
                <a:lstStyle/>
                <a:p>
                  <a:pPr marL="0" indent="0" algn="ctr">
                    <a:lnSpc>
                      <a:spcPts val="2650"/>
                    </a:lnSpc>
                    <a:buNone/>
                  </a:pPr>
                  <a:r>
                    <a:rPr lang="en-US" sz="2100" b="1" dirty="0">
                      <a:solidFill>
                        <a:srgbClr val="000000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Não conformidades maiores</a:t>
                  </a:r>
                  <a:endParaRPr lang="en-US" sz="2100" dirty="0"/>
                </a:p>
              </p:txBody>
            </p:sp>
            <p:sp>
              <p:nvSpPr>
                <p:cNvPr id="17" name="Text 11"/>
                <p:cNvSpPr/>
                <p:nvPr/>
              </p:nvSpPr>
              <p:spPr>
                <a:xfrm>
                  <a:off x="7688883" y="3495895"/>
                  <a:ext cx="2881551" cy="346472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700"/>
                    </a:lnSpc>
                    <a:buNone/>
                  </a:pPr>
                  <a:r>
                    <a:rPr lang="en-US" sz="170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Impacto significativo.</a:t>
                  </a:r>
                  <a:endParaRPr lang="en-US" sz="1700" dirty="0"/>
                </a:p>
              </p:txBody>
            </p:sp>
          </p:grpSp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D918A03F-3EFB-9192-8243-942AE63C1448}"/>
                </a:ext>
              </a:extLst>
            </p:cNvPr>
            <p:cNvGrpSpPr/>
            <p:nvPr/>
          </p:nvGrpSpPr>
          <p:grpSpPr>
            <a:xfrm>
              <a:off x="2757455" y="2268567"/>
              <a:ext cx="10278963" cy="8554622"/>
              <a:chOff x="2745103" y="2248646"/>
              <a:chExt cx="10278963" cy="8554622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C05FDC6A-03C4-ACCE-944E-031C4404827E}"/>
                  </a:ext>
                </a:extLst>
              </p:cNvPr>
              <p:cNvGrpSpPr/>
              <p:nvPr/>
            </p:nvGrpSpPr>
            <p:grpSpPr>
              <a:xfrm>
                <a:off x="2745103" y="2248646"/>
                <a:ext cx="7500461" cy="8554622"/>
                <a:chOff x="2952667" y="2838720"/>
                <a:chExt cx="7500461" cy="8554622"/>
              </a:xfrm>
            </p:grpSpPr>
            <p:grpSp>
              <p:nvGrpSpPr>
                <p:cNvPr id="24" name="Agrupar 23">
                  <a:extLst>
                    <a:ext uri="{FF2B5EF4-FFF2-40B4-BE49-F238E27FC236}">
                      <a16:creationId xmlns:a16="http://schemas.microsoft.com/office/drawing/2014/main" id="{B7943979-0C2A-C5AD-61D0-1413210E0F22}"/>
                    </a:ext>
                  </a:extLst>
                </p:cNvPr>
                <p:cNvGrpSpPr/>
                <p:nvPr/>
              </p:nvGrpSpPr>
              <p:grpSpPr>
                <a:xfrm>
                  <a:off x="2952667" y="3892881"/>
                  <a:ext cx="7500461" cy="7500461"/>
                  <a:chOff x="-1311115" y="4733925"/>
                  <a:chExt cx="7500461" cy="7500461"/>
                </a:xfrm>
              </p:grpSpPr>
              <p:pic>
                <p:nvPicPr>
                  <p:cNvPr id="6" name="Image 1" descr="preencoded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311115" y="4733925"/>
                    <a:ext cx="7500461" cy="7500461"/>
                  </a:xfrm>
                  <a:prstGeom prst="rect">
                    <a:avLst/>
                  </a:prstGeom>
                </p:spPr>
              </p:pic>
              <p:sp>
                <p:nvSpPr>
                  <p:cNvPr id="7" name="Text 3"/>
                  <p:cNvSpPr/>
                  <p:nvPr/>
                </p:nvSpPr>
                <p:spPr>
                  <a:xfrm>
                    <a:off x="1281025" y="5484289"/>
                    <a:ext cx="365403" cy="456843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none" lIns="0" tIns="0" rIns="0" bIns="0" rtlCol="0" anchor="t"/>
                  <a:lstStyle/>
                  <a:p>
                    <a:pPr marL="0" indent="0" algn="l">
                      <a:lnSpc>
                        <a:spcPts val="4600"/>
                      </a:lnSpc>
                      <a:buNone/>
                    </a:pPr>
                    <a:r>
                      <a:rPr lang="en-US" sz="2850" b="1" dirty="0">
                        <a:solidFill>
                          <a:srgbClr val="272525"/>
                        </a:solidFill>
                        <a:latin typeface="Inter Bold" pitchFamily="34" charset="0"/>
                        <a:ea typeface="Inter Bold" pitchFamily="34" charset="-122"/>
                        <a:cs typeface="Inter Bold" pitchFamily="34" charset="-120"/>
                      </a:rPr>
                      <a:t>2</a:t>
                    </a:r>
                    <a:endParaRPr lang="en-US" sz="2850" dirty="0"/>
                  </a:p>
                </p:txBody>
              </p:sp>
            </p:grpSp>
            <p:sp>
              <p:nvSpPr>
                <p:cNvPr id="14" name="Text 8"/>
                <p:cNvSpPr/>
                <p:nvPr/>
              </p:nvSpPr>
              <p:spPr>
                <a:xfrm>
                  <a:off x="3179694" y="2838720"/>
                  <a:ext cx="2881670" cy="67675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/>
                <a:lstStyle/>
                <a:p>
                  <a:pPr marL="0" indent="0" algn="ctr">
                    <a:lnSpc>
                      <a:spcPts val="2650"/>
                    </a:lnSpc>
                    <a:buNone/>
                  </a:pPr>
                  <a:r>
                    <a:rPr lang="en-US" sz="2100" b="1" dirty="0">
                      <a:solidFill>
                        <a:srgbClr val="000000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Não conformidades menores</a:t>
                  </a:r>
                  <a:endParaRPr lang="en-US" sz="2100" dirty="0"/>
                </a:p>
              </p:txBody>
            </p:sp>
            <p:sp>
              <p:nvSpPr>
                <p:cNvPr id="15" name="Text 9"/>
                <p:cNvSpPr/>
                <p:nvPr/>
              </p:nvSpPr>
              <p:spPr>
                <a:xfrm>
                  <a:off x="3395589" y="3542300"/>
                  <a:ext cx="2881670" cy="346472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700"/>
                    </a:lnSpc>
                    <a:buNone/>
                  </a:pPr>
                  <a:r>
                    <a:rPr lang="en-US" sz="170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Impacto limitado.</a:t>
                  </a:r>
                  <a:endParaRPr lang="en-US" sz="1700" dirty="0"/>
                </a:p>
              </p:txBody>
            </p:sp>
          </p:grp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2CB59404-D006-41F3-38E2-C32534BB32AD}"/>
                  </a:ext>
                </a:extLst>
              </p:cNvPr>
              <p:cNvGrpSpPr/>
              <p:nvPr/>
            </p:nvGrpSpPr>
            <p:grpSpPr>
              <a:xfrm>
                <a:off x="3214431" y="3513725"/>
                <a:ext cx="9809635" cy="7078623"/>
                <a:chOff x="3855534" y="2963166"/>
                <a:chExt cx="9809635" cy="7078623"/>
              </a:xfrm>
            </p:grpSpPr>
            <p:grpSp>
              <p:nvGrpSpPr>
                <p:cNvPr id="28" name="Agrupar 27">
                  <a:extLst>
                    <a:ext uri="{FF2B5EF4-FFF2-40B4-BE49-F238E27FC236}">
                      <a16:creationId xmlns:a16="http://schemas.microsoft.com/office/drawing/2014/main" id="{4119FD83-B03A-8454-973C-2FFDAAC5037A}"/>
                    </a:ext>
                  </a:extLst>
                </p:cNvPr>
                <p:cNvGrpSpPr/>
                <p:nvPr/>
              </p:nvGrpSpPr>
              <p:grpSpPr>
                <a:xfrm>
                  <a:off x="3855534" y="2963166"/>
                  <a:ext cx="7078623" cy="7078623"/>
                  <a:chOff x="3542743" y="4291276"/>
                  <a:chExt cx="7078623" cy="7078623"/>
                </a:xfrm>
              </p:grpSpPr>
              <p:pic>
                <p:nvPicPr>
                  <p:cNvPr id="10" name="Image 3" descr="preencoded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42743" y="4291276"/>
                    <a:ext cx="7078623" cy="7078623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 5"/>
                  <p:cNvSpPr/>
                  <p:nvPr/>
                </p:nvSpPr>
                <p:spPr>
                  <a:xfrm>
                    <a:off x="9424273" y="6502479"/>
                    <a:ext cx="365403" cy="456843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none" lIns="0" tIns="0" rIns="0" bIns="0" rtlCol="0" anchor="t"/>
                  <a:lstStyle/>
                  <a:p>
                    <a:pPr marL="0" indent="0" algn="l">
                      <a:lnSpc>
                        <a:spcPts val="4600"/>
                      </a:lnSpc>
                      <a:buNone/>
                    </a:pPr>
                    <a:r>
                      <a:rPr lang="en-US" sz="2850" b="1" dirty="0">
                        <a:solidFill>
                          <a:srgbClr val="272525"/>
                        </a:solidFill>
                        <a:latin typeface="Inter Bold" pitchFamily="34" charset="0"/>
                        <a:ea typeface="Inter Bold" pitchFamily="34" charset="-122"/>
                        <a:cs typeface="Inter Bold" pitchFamily="34" charset="-120"/>
                      </a:rPr>
                      <a:t>4</a:t>
                    </a:r>
                    <a:endParaRPr lang="en-US" sz="2850" dirty="0"/>
                  </a:p>
                </p:txBody>
              </p:sp>
            </p:grpSp>
            <p:sp>
              <p:nvSpPr>
                <p:cNvPr id="18" name="Text 12"/>
                <p:cNvSpPr/>
                <p:nvPr/>
              </p:nvSpPr>
              <p:spPr>
                <a:xfrm>
                  <a:off x="10518961" y="4334852"/>
                  <a:ext cx="2881670" cy="67675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/>
                <a:lstStyle/>
                <a:p>
                  <a:pPr marL="0" indent="0" algn="ctr">
                    <a:lnSpc>
                      <a:spcPts val="2650"/>
                    </a:lnSpc>
                    <a:buNone/>
                  </a:pPr>
                  <a:r>
                    <a:rPr lang="en-US" sz="2100" b="1" dirty="0">
                      <a:solidFill>
                        <a:srgbClr val="000000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Não conformidades sistêmicas</a:t>
                  </a:r>
                  <a:endParaRPr lang="en-US" sz="2100" dirty="0"/>
                </a:p>
              </p:txBody>
            </p:sp>
            <p:sp>
              <p:nvSpPr>
                <p:cNvPr id="19" name="Text 13"/>
                <p:cNvSpPr/>
                <p:nvPr/>
              </p:nvSpPr>
              <p:spPr>
                <a:xfrm>
                  <a:off x="10783499" y="5174369"/>
                  <a:ext cx="2881670" cy="346472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700"/>
                    </a:lnSpc>
                    <a:buNone/>
                  </a:pPr>
                  <a:r>
                    <a:rPr lang="en-US" sz="170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Impacto generalizado.</a:t>
                  </a:r>
                  <a:endParaRPr lang="en-US" sz="1700" dirty="0"/>
                </a:p>
              </p:txBody>
            </p:sp>
          </p:grpSp>
        </p:grpSp>
      </p:grpSp>
      <p:sp>
        <p:nvSpPr>
          <p:cNvPr id="20" name="Título 19">
            <a:extLst>
              <a:ext uri="{FF2B5EF4-FFF2-40B4-BE49-F238E27FC236}">
                <a16:creationId xmlns:a16="http://schemas.microsoft.com/office/drawing/2014/main" id="{9766C540-3F39-BCB3-48BB-98CCDD1D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de Avaliação e Não Conformidades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3C1B10B4-7E27-EABD-0BFB-60F3F80F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C17B14C4-FDE3-CC46-7C79-700FB31D7061}"/>
              </a:ext>
            </a:extLst>
          </p:cNvPr>
          <p:cNvSpPr/>
          <p:nvPr/>
        </p:nvSpPr>
        <p:spPr>
          <a:xfrm>
            <a:off x="721103" y="1790323"/>
            <a:ext cx="109364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Providências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Administrativas</a:t>
            </a:r>
            <a:endParaRPr lang="en-US" sz="4450" dirty="0"/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BBFC503-3A4B-1DD5-F538-3F823540C225}"/>
              </a:ext>
            </a:extLst>
          </p:cNvPr>
          <p:cNvGrpSpPr/>
          <p:nvPr/>
        </p:nvGrpSpPr>
        <p:grpSpPr>
          <a:xfrm>
            <a:off x="793790" y="3560959"/>
            <a:ext cx="4003834" cy="3850438"/>
            <a:chOff x="793790" y="3560959"/>
            <a:chExt cx="4003834" cy="3850438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6A53D720-7014-B13B-3ECD-CB9A16B623AC}"/>
                </a:ext>
              </a:extLst>
            </p:cNvPr>
            <p:cNvGrpSpPr/>
            <p:nvPr/>
          </p:nvGrpSpPr>
          <p:grpSpPr>
            <a:xfrm>
              <a:off x="793790" y="4762614"/>
              <a:ext cx="4003834" cy="2648783"/>
              <a:chOff x="793790" y="3385224"/>
              <a:chExt cx="4003834" cy="2648783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93790" y="3385224"/>
                <a:ext cx="4003834" cy="2648783"/>
              </a:xfrm>
              <a:prstGeom prst="roundRect">
                <a:avLst>
                  <a:gd name="adj" fmla="val 3597"/>
                </a:avLst>
              </a:prstGeom>
              <a:solidFill>
                <a:srgbClr val="DCD9F2"/>
              </a:solidFill>
              <a:ln w="7620">
                <a:solidFill>
                  <a:srgbClr val="C2BFD8"/>
                </a:solidFill>
                <a:prstDash val="soli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 3"/>
              <p:cNvSpPr/>
              <p:nvPr/>
            </p:nvSpPr>
            <p:spPr>
              <a:xfrm>
                <a:off x="1011854" y="3606684"/>
                <a:ext cx="2835235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Plano de 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Ações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 </a:t>
                </a: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Corretivas</a:t>
                </a:r>
                <a:r>
                  <a:rPr lang="en-US" sz="2000" b="1" dirty="0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 (PAC)</a:t>
                </a:r>
                <a:endParaRPr lang="en-US" sz="2000" dirty="0"/>
              </a:p>
            </p:txBody>
          </p:sp>
          <p:sp>
            <p:nvSpPr>
              <p:cNvPr id="21" name="Text 9">
                <a:extLst>
                  <a:ext uri="{FF2B5EF4-FFF2-40B4-BE49-F238E27FC236}">
                    <a16:creationId xmlns:a16="http://schemas.microsoft.com/office/drawing/2014/main" id="{217D7872-0808-4F44-22DE-EDD7B4F52C34}"/>
                  </a:ext>
                </a:extLst>
              </p:cNvPr>
              <p:cNvSpPr/>
              <p:nvPr/>
            </p:nvSpPr>
            <p:spPr>
              <a:xfrm>
                <a:off x="1028224" y="4044831"/>
                <a:ext cx="3534966" cy="3629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Prazos</a:t>
                </a:r>
                <a:r>
                  <a:rPr lang="en-US" sz="175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</a:t>
                </a: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definidos</a:t>
                </a:r>
                <a:endParaRPr lang="en-US" sz="1750" dirty="0"/>
              </a:p>
            </p:txBody>
          </p:sp>
          <p:sp>
            <p:nvSpPr>
              <p:cNvPr id="22" name="Text 9">
                <a:extLst>
                  <a:ext uri="{FF2B5EF4-FFF2-40B4-BE49-F238E27FC236}">
                    <a16:creationId xmlns:a16="http://schemas.microsoft.com/office/drawing/2014/main" id="{CAFFEC7B-9DA9-BE32-9C40-227C5B3AFB03}"/>
                  </a:ext>
                </a:extLst>
              </p:cNvPr>
              <p:cNvSpPr/>
              <p:nvPr/>
            </p:nvSpPr>
            <p:spPr>
              <a:xfrm>
                <a:off x="1011854" y="4538869"/>
                <a:ext cx="3534966" cy="3629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Causa </a:t>
                </a: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raiz</a:t>
                </a:r>
                <a:endParaRPr lang="en-US" sz="1750" dirty="0"/>
              </a:p>
            </p:txBody>
          </p:sp>
          <p:sp>
            <p:nvSpPr>
              <p:cNvPr id="23" name="Text 9">
                <a:extLst>
                  <a:ext uri="{FF2B5EF4-FFF2-40B4-BE49-F238E27FC236}">
                    <a16:creationId xmlns:a16="http://schemas.microsoft.com/office/drawing/2014/main" id="{29D06AAC-0C84-0969-801F-7E80B49DFC5E}"/>
                  </a:ext>
                </a:extLst>
              </p:cNvPr>
              <p:cNvSpPr/>
              <p:nvPr/>
            </p:nvSpPr>
            <p:spPr>
              <a:xfrm>
                <a:off x="1011854" y="4967911"/>
                <a:ext cx="3534966" cy="3629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Nível</a:t>
                </a:r>
                <a:r>
                  <a:rPr lang="en-US" sz="175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de </a:t>
                </a: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segurança</a:t>
                </a:r>
                <a:endParaRPr lang="en-US" sz="1750" dirty="0"/>
              </a:p>
            </p:txBody>
          </p:sp>
          <p:sp>
            <p:nvSpPr>
              <p:cNvPr id="24" name="Text 9">
                <a:extLst>
                  <a:ext uri="{FF2B5EF4-FFF2-40B4-BE49-F238E27FC236}">
                    <a16:creationId xmlns:a16="http://schemas.microsoft.com/office/drawing/2014/main" id="{69A4D105-00A7-3BD9-A4E0-F3599853CD65}"/>
                  </a:ext>
                </a:extLst>
              </p:cNvPr>
              <p:cNvSpPr/>
              <p:nvPr/>
            </p:nvSpPr>
            <p:spPr>
              <a:xfrm>
                <a:off x="1011854" y="5375076"/>
                <a:ext cx="3534966" cy="3629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Abrangência</a:t>
                </a:r>
                <a:endParaRPr lang="en-US" sz="1750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18F3441-D7A6-A41F-1BF2-9294730FA5E4}"/>
                </a:ext>
              </a:extLst>
            </p:cNvPr>
            <p:cNvSpPr txBox="1"/>
            <p:nvPr/>
          </p:nvSpPr>
          <p:spPr>
            <a:xfrm>
              <a:off x="2034630" y="3560959"/>
              <a:ext cx="1522153" cy="429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Preventiva</a:t>
              </a:r>
              <a:endParaRPr lang="en-US" sz="2000" dirty="0"/>
            </a:p>
          </p:txBody>
        </p:sp>
        <p:sp>
          <p:nvSpPr>
            <p:cNvPr id="29" name="Seta: para Baixo 28">
              <a:extLst>
                <a:ext uri="{FF2B5EF4-FFF2-40B4-BE49-F238E27FC236}">
                  <a16:creationId xmlns:a16="http://schemas.microsoft.com/office/drawing/2014/main" id="{4786285C-15CD-76DF-B4ED-1BE383143F2B}"/>
                </a:ext>
              </a:extLst>
            </p:cNvPr>
            <p:cNvSpPr/>
            <p:nvPr/>
          </p:nvSpPr>
          <p:spPr>
            <a:xfrm>
              <a:off x="2429471" y="4074297"/>
              <a:ext cx="290580" cy="545675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28114E8-2465-1617-C29A-5FDCA085AB29}"/>
              </a:ext>
            </a:extLst>
          </p:cNvPr>
          <p:cNvGrpSpPr/>
          <p:nvPr/>
        </p:nvGrpSpPr>
        <p:grpSpPr>
          <a:xfrm>
            <a:off x="5024436" y="3560959"/>
            <a:ext cx="4258485" cy="3850438"/>
            <a:chOff x="5024436" y="3560959"/>
            <a:chExt cx="4258485" cy="3850438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56698017-A0F1-618C-F256-AB6748A64C31}"/>
                </a:ext>
              </a:extLst>
            </p:cNvPr>
            <p:cNvGrpSpPr/>
            <p:nvPr/>
          </p:nvGrpSpPr>
          <p:grpSpPr>
            <a:xfrm>
              <a:off x="5024436" y="3560959"/>
              <a:ext cx="4258485" cy="3850438"/>
              <a:chOff x="5024436" y="3560959"/>
              <a:chExt cx="4258485" cy="3850438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631D24FD-1CED-81AE-3154-A1195C10BC38}"/>
                  </a:ext>
                </a:extLst>
              </p:cNvPr>
              <p:cNvGrpSpPr/>
              <p:nvPr/>
            </p:nvGrpSpPr>
            <p:grpSpPr>
              <a:xfrm>
                <a:off x="5024436" y="4762614"/>
                <a:ext cx="4258485" cy="2648783"/>
                <a:chOff x="5024436" y="3385224"/>
                <a:chExt cx="4258485" cy="2648783"/>
              </a:xfrm>
            </p:grpSpPr>
            <p:sp>
              <p:nvSpPr>
                <p:cNvPr id="7" name="Shape 5"/>
                <p:cNvSpPr/>
                <p:nvPr/>
              </p:nvSpPr>
              <p:spPr>
                <a:xfrm>
                  <a:off x="5024436" y="3385224"/>
                  <a:ext cx="4258485" cy="2648783"/>
                </a:xfrm>
                <a:prstGeom prst="roundRect">
                  <a:avLst>
                    <a:gd name="adj" fmla="val 3597"/>
                  </a:avLst>
                </a:prstGeom>
                <a:solidFill>
                  <a:srgbClr val="DCD9F2"/>
                </a:solidFill>
                <a:ln w="7620">
                  <a:solidFill>
                    <a:srgbClr val="C2BFD8"/>
                  </a:solidFill>
                  <a:prstDash val="soli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8" name="Text 6"/>
                <p:cNvSpPr/>
                <p:nvPr/>
              </p:nvSpPr>
              <p:spPr>
                <a:xfrm>
                  <a:off x="5233491" y="3598099"/>
                  <a:ext cx="2835235" cy="354330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l">
                    <a:lnSpc>
                      <a:spcPts val="2750"/>
                    </a:lnSpc>
                    <a:buNone/>
                  </a:pPr>
                  <a:r>
                    <a:rPr lang="en-US" sz="2000" b="1" dirty="0" err="1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Processo</a:t>
                  </a:r>
                  <a:r>
                    <a:rPr lang="en-US" sz="2000" b="1" dirty="0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 </a:t>
                  </a:r>
                  <a:r>
                    <a:rPr lang="en-US" sz="2000" b="1" dirty="0" err="1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Adminstrativo</a:t>
                  </a:r>
                  <a:r>
                    <a:rPr lang="en-US" sz="2000" b="1" dirty="0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 </a:t>
                  </a:r>
                  <a:r>
                    <a:rPr lang="en-US" sz="2000" b="1" dirty="0" err="1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Sancionador</a:t>
                  </a:r>
                  <a:endParaRPr lang="en-US" sz="2000" dirty="0"/>
                </a:p>
              </p:txBody>
            </p:sp>
            <p:sp>
              <p:nvSpPr>
                <p:cNvPr id="9" name="Text 7"/>
                <p:cNvSpPr/>
                <p:nvPr/>
              </p:nvSpPr>
              <p:spPr>
                <a:xfrm>
                  <a:off x="5258872" y="4110076"/>
                  <a:ext cx="3534966" cy="362903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342900" indent="-342900" algn="l">
                    <a:lnSpc>
                      <a:spcPts val="2850"/>
                    </a:lnSpc>
                    <a:buSzPct val="100000"/>
                    <a:buChar char="•"/>
                  </a:pP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Multa</a:t>
                  </a:r>
                  <a:r>
                    <a:rPr lang="en-US" sz="175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 X Auto de </a:t>
                  </a: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Infração</a:t>
                  </a:r>
                  <a:endParaRPr lang="en-US" sz="1750" dirty="0"/>
                </a:p>
              </p:txBody>
            </p:sp>
            <p:sp>
              <p:nvSpPr>
                <p:cNvPr id="10" name="Text 8"/>
                <p:cNvSpPr/>
                <p:nvPr/>
              </p:nvSpPr>
              <p:spPr>
                <a:xfrm>
                  <a:off x="5258872" y="4552274"/>
                  <a:ext cx="3534966" cy="362903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342900" indent="-342900" algn="l">
                    <a:lnSpc>
                      <a:spcPts val="2850"/>
                    </a:lnSpc>
                    <a:buSzPct val="100000"/>
                    <a:buChar char="•"/>
                  </a:pP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Ampla</a:t>
                  </a:r>
                  <a:r>
                    <a:rPr lang="en-US" sz="175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 </a:t>
                  </a: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  <a:cs typeface="Inter" pitchFamily="34" charset="-120"/>
                    </a:rPr>
                    <a:t>defesa</a:t>
                  </a:r>
                  <a:endParaRPr lang="en-US" sz="1750" dirty="0"/>
                </a:p>
              </p:txBody>
            </p:sp>
            <p:sp>
              <p:nvSpPr>
                <p:cNvPr id="11" name="Text 9"/>
                <p:cNvSpPr/>
                <p:nvPr/>
              </p:nvSpPr>
              <p:spPr>
                <a:xfrm>
                  <a:off x="5258872" y="4994472"/>
                  <a:ext cx="3534966" cy="362903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342900" indent="-342900" algn="l">
                    <a:lnSpc>
                      <a:spcPts val="2850"/>
                    </a:lnSpc>
                    <a:buSzPct val="100000"/>
                    <a:buChar char="•"/>
                  </a:pPr>
                  <a:r>
                    <a:rPr lang="en-US" sz="175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</a:rPr>
                    <a:t>3 </a:t>
                  </a: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</a:rPr>
                    <a:t>instâncias</a:t>
                  </a:r>
                  <a:endParaRPr lang="en-US" sz="1750" dirty="0"/>
                </a:p>
              </p:txBody>
            </p:sp>
            <p:sp>
              <p:nvSpPr>
                <p:cNvPr id="12" name="Text 10"/>
                <p:cNvSpPr/>
                <p:nvPr/>
              </p:nvSpPr>
              <p:spPr>
                <a:xfrm>
                  <a:off x="5258872" y="5392327"/>
                  <a:ext cx="3534966" cy="362903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342900" indent="-342900">
                    <a:lnSpc>
                      <a:spcPts val="2850"/>
                    </a:lnSpc>
                    <a:buSzPct val="100000"/>
                    <a:buFontTx/>
                    <a:buChar char="•"/>
                  </a:pPr>
                  <a:r>
                    <a:rPr lang="en-US" sz="1750" dirty="0" err="1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</a:rPr>
                    <a:t>Desconto</a:t>
                  </a:r>
                  <a:r>
                    <a:rPr lang="en-US" sz="1750" dirty="0">
                      <a:solidFill>
                        <a:srgbClr val="272525"/>
                      </a:solidFill>
                      <a:latin typeface="Inter" pitchFamily="34" charset="0"/>
                      <a:ea typeface="Inter" pitchFamily="34" charset="-122"/>
                    </a:rPr>
                    <a:t> 50%</a:t>
                  </a:r>
                  <a:endParaRPr lang="en-US" sz="1750" dirty="0"/>
                </a:p>
                <a:p>
                  <a:pPr marL="342900" indent="-342900" algn="l">
                    <a:lnSpc>
                      <a:spcPts val="2850"/>
                    </a:lnSpc>
                    <a:buSzPct val="100000"/>
                    <a:buChar char="•"/>
                  </a:pPr>
                  <a:endParaRPr lang="en-US" sz="1750" dirty="0"/>
                </a:p>
              </p:txBody>
            </p:sp>
          </p:grp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F64B502-4567-2F55-4973-63A0E19D65F9}"/>
                  </a:ext>
                </a:extLst>
              </p:cNvPr>
              <p:cNvSpPr txBox="1"/>
              <p:nvPr/>
            </p:nvSpPr>
            <p:spPr>
              <a:xfrm>
                <a:off x="6077750" y="3560959"/>
                <a:ext cx="2256021" cy="429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Sancionatória</a:t>
                </a:r>
                <a:endParaRPr lang="en-US" sz="2000" dirty="0"/>
              </a:p>
            </p:txBody>
          </p:sp>
        </p:grpSp>
        <p:sp>
          <p:nvSpPr>
            <p:cNvPr id="30" name="Seta: para Baixo 29">
              <a:extLst>
                <a:ext uri="{FF2B5EF4-FFF2-40B4-BE49-F238E27FC236}">
                  <a16:creationId xmlns:a16="http://schemas.microsoft.com/office/drawing/2014/main" id="{4720412B-EE60-50DD-1464-EF7355F10F5D}"/>
                </a:ext>
              </a:extLst>
            </p:cNvPr>
            <p:cNvSpPr/>
            <p:nvPr/>
          </p:nvSpPr>
          <p:spPr>
            <a:xfrm>
              <a:off x="6676489" y="4065382"/>
              <a:ext cx="290580" cy="545675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BDF169F9-CEE7-7D10-7FA4-B031AF46D64A}"/>
              </a:ext>
            </a:extLst>
          </p:cNvPr>
          <p:cNvGrpSpPr/>
          <p:nvPr/>
        </p:nvGrpSpPr>
        <p:grpSpPr>
          <a:xfrm>
            <a:off x="9517356" y="3550190"/>
            <a:ext cx="4003834" cy="3850438"/>
            <a:chOff x="9262706" y="3550190"/>
            <a:chExt cx="4003834" cy="3850438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6B098FA5-475E-C20C-1BE4-8719B07568CB}"/>
                </a:ext>
              </a:extLst>
            </p:cNvPr>
            <p:cNvGrpSpPr/>
            <p:nvPr/>
          </p:nvGrpSpPr>
          <p:grpSpPr>
            <a:xfrm>
              <a:off x="9262706" y="3550190"/>
              <a:ext cx="4003834" cy="3850438"/>
              <a:chOff x="9262706" y="3560959"/>
              <a:chExt cx="4003834" cy="3850438"/>
            </a:xfrm>
          </p:grpSpPr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2CEE85F4-B24D-E1BF-97CA-A184E3C66B8E}"/>
                  </a:ext>
                </a:extLst>
              </p:cNvPr>
              <p:cNvGrpSpPr/>
              <p:nvPr/>
            </p:nvGrpSpPr>
            <p:grpSpPr>
              <a:xfrm>
                <a:off x="9262706" y="4762614"/>
                <a:ext cx="4003834" cy="2648783"/>
                <a:chOff x="9262706" y="3385224"/>
                <a:chExt cx="4003834" cy="2648783"/>
              </a:xfrm>
            </p:grpSpPr>
            <p:sp>
              <p:nvSpPr>
                <p:cNvPr id="13" name="Shape 11"/>
                <p:cNvSpPr/>
                <p:nvPr/>
              </p:nvSpPr>
              <p:spPr>
                <a:xfrm>
                  <a:off x="9262706" y="3385224"/>
                  <a:ext cx="4003834" cy="2648783"/>
                </a:xfrm>
                <a:prstGeom prst="roundRect">
                  <a:avLst>
                    <a:gd name="adj" fmla="val 3597"/>
                  </a:avLst>
                </a:prstGeom>
                <a:solidFill>
                  <a:srgbClr val="DCD9F2"/>
                </a:solidFill>
                <a:ln w="7620">
                  <a:solidFill>
                    <a:srgbClr val="C2BFD8"/>
                  </a:solidFill>
                  <a:prstDash val="soli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4" name="Text 12"/>
                <p:cNvSpPr/>
                <p:nvPr/>
              </p:nvSpPr>
              <p:spPr>
                <a:xfrm>
                  <a:off x="9489519" y="3619658"/>
                  <a:ext cx="3349109" cy="354330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l">
                    <a:lnSpc>
                      <a:spcPts val="2750"/>
                    </a:lnSpc>
                    <a:buNone/>
                  </a:pPr>
                  <a:r>
                    <a:rPr lang="en-US" sz="2000" b="1" dirty="0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Risco </a:t>
                  </a:r>
                  <a:r>
                    <a:rPr lang="en-US" sz="2000" b="1" dirty="0" err="1">
                      <a:solidFill>
                        <a:srgbClr val="272525"/>
                      </a:solidFill>
                      <a:latin typeface="Inter Bold" pitchFamily="34" charset="0"/>
                      <a:ea typeface="Inter Bold" pitchFamily="34" charset="-122"/>
                      <a:cs typeface="Inter Bold" pitchFamily="34" charset="-120"/>
                    </a:rPr>
                    <a:t>Iminente</a:t>
                  </a:r>
                  <a:endParaRPr lang="en-US" sz="2000" dirty="0"/>
                </a:p>
              </p:txBody>
            </p:sp>
          </p:grp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C4A4E42-2B8A-49CE-1467-C08BF72469B4}"/>
                  </a:ext>
                </a:extLst>
              </p:cNvPr>
              <p:cNvSpPr txBox="1"/>
              <p:nvPr/>
            </p:nvSpPr>
            <p:spPr>
              <a:xfrm>
                <a:off x="10331306" y="3560959"/>
                <a:ext cx="1866634" cy="429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000" b="1" dirty="0" err="1">
                    <a:solidFill>
                      <a:srgbClr val="272525"/>
                    </a:solidFill>
                    <a:latin typeface="Inter Bold" pitchFamily="34" charset="0"/>
                    <a:ea typeface="Inter Bold" pitchFamily="34" charset="-122"/>
                    <a:cs typeface="Inter Bold" pitchFamily="34" charset="-120"/>
                  </a:rPr>
                  <a:t>Acautelatória</a:t>
                </a:r>
                <a:endParaRPr lang="en-US" sz="2000" dirty="0"/>
              </a:p>
            </p:txBody>
          </p:sp>
          <p:sp>
            <p:nvSpPr>
              <p:cNvPr id="31" name="Seta: para Baixo 30">
                <a:extLst>
                  <a:ext uri="{FF2B5EF4-FFF2-40B4-BE49-F238E27FC236}">
                    <a16:creationId xmlns:a16="http://schemas.microsoft.com/office/drawing/2014/main" id="{DAA9A61E-A00E-DC8B-14B3-128C8ECCE2AF}"/>
                  </a:ext>
                </a:extLst>
              </p:cNvPr>
              <p:cNvSpPr/>
              <p:nvPr/>
            </p:nvSpPr>
            <p:spPr>
              <a:xfrm>
                <a:off x="10974043" y="4100072"/>
                <a:ext cx="290580" cy="545675"/>
              </a:xfrm>
              <a:prstGeom prst="down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EAC302C9-07C6-0361-1291-016D8DD40475}"/>
                </a:ext>
              </a:extLst>
            </p:cNvPr>
            <p:cNvSpPr/>
            <p:nvPr/>
          </p:nvSpPr>
          <p:spPr>
            <a:xfrm>
              <a:off x="9578163" y="5785124"/>
              <a:ext cx="353496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Cassação</a:t>
              </a:r>
              <a:endParaRPr lang="en-US" sz="1750" dirty="0"/>
            </a:p>
          </p:txBody>
        </p:sp>
        <p:sp>
          <p:nvSpPr>
            <p:cNvPr id="27" name="Text 9">
              <a:extLst>
                <a:ext uri="{FF2B5EF4-FFF2-40B4-BE49-F238E27FC236}">
                  <a16:creationId xmlns:a16="http://schemas.microsoft.com/office/drawing/2014/main" id="{A968F1E5-0FC8-9360-96EE-05B9E5862B85}"/>
                </a:ext>
              </a:extLst>
            </p:cNvPr>
            <p:cNvSpPr/>
            <p:nvPr/>
          </p:nvSpPr>
          <p:spPr>
            <a:xfrm>
              <a:off x="9578163" y="5393591"/>
              <a:ext cx="353496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Suspensão</a:t>
              </a:r>
              <a:endParaRPr lang="en-US" sz="1750" dirty="0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7AD0F224-27E0-3DB8-D796-006B25236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95" t="9428" r="23159" b="34333"/>
          <a:stretch/>
        </p:blipFill>
        <p:spPr>
          <a:xfrm>
            <a:off x="9150974" y="1769000"/>
            <a:ext cx="3617676" cy="140077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C414EA-1FAC-95C0-7AE8-BAE515E960FD}"/>
              </a:ext>
            </a:extLst>
          </p:cNvPr>
          <p:cNvGrpSpPr/>
          <p:nvPr/>
        </p:nvGrpSpPr>
        <p:grpSpPr>
          <a:xfrm>
            <a:off x="786168" y="2955700"/>
            <a:ext cx="4124862" cy="2765227"/>
            <a:chOff x="786168" y="3245068"/>
            <a:chExt cx="4124862" cy="2765227"/>
          </a:xfrm>
        </p:grpSpPr>
        <p:sp>
          <p:nvSpPr>
            <p:cNvPr id="3" name="Shape 1"/>
            <p:cNvSpPr/>
            <p:nvPr/>
          </p:nvSpPr>
          <p:spPr>
            <a:xfrm>
              <a:off x="786168" y="3245068"/>
              <a:ext cx="4003834" cy="2765227"/>
            </a:xfrm>
            <a:prstGeom prst="roundRect">
              <a:avLst>
                <a:gd name="adj" fmla="val 3445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 2"/>
            <p:cNvSpPr/>
            <p:nvPr/>
          </p:nvSpPr>
          <p:spPr>
            <a:xfrm>
              <a:off x="1011982" y="3491032"/>
              <a:ext cx="3899048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Suspensão </a:t>
              </a:r>
              <a:r>
                <a:rPr lang="en-US" sz="22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ou</a:t>
              </a: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</a:t>
              </a:r>
              <a:r>
                <a:rPr lang="en-US" sz="22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Cassação</a:t>
              </a:r>
              <a:endParaRPr lang="en-US" sz="2200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1020602" y="4199692"/>
              <a:ext cx="3534966" cy="1451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Quando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a OM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perde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capacidade técnica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ou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descumpre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critérios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estabelecidos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50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553B432-B1F2-7D52-3B73-B98FEED1D5AF}"/>
              </a:ext>
            </a:extLst>
          </p:cNvPr>
          <p:cNvGrpSpPr/>
          <p:nvPr/>
        </p:nvGrpSpPr>
        <p:grpSpPr>
          <a:xfrm>
            <a:off x="5024437" y="2967230"/>
            <a:ext cx="4003834" cy="2765227"/>
            <a:chOff x="5024437" y="3256598"/>
            <a:chExt cx="4003834" cy="2765227"/>
          </a:xfrm>
        </p:grpSpPr>
        <p:sp>
          <p:nvSpPr>
            <p:cNvPr id="6" name="Shape 4"/>
            <p:cNvSpPr/>
            <p:nvPr/>
          </p:nvSpPr>
          <p:spPr>
            <a:xfrm>
              <a:off x="5024437" y="3256598"/>
              <a:ext cx="4003834" cy="2765227"/>
            </a:xfrm>
            <a:prstGeom prst="roundRect">
              <a:avLst>
                <a:gd name="adj" fmla="val 3445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5"/>
            <p:cNvSpPr/>
            <p:nvPr/>
          </p:nvSpPr>
          <p:spPr>
            <a:xfrm>
              <a:off x="5258872" y="3491032"/>
              <a:ext cx="3534966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Consequências de Fraude</a:t>
              </a:r>
              <a:endParaRPr lang="en-US" sz="22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5258872" y="4124765"/>
              <a:ext cx="3534966" cy="1451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Autoavaliações inadequadas intencionais resultam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em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cassação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e impedimento por 5 anos.</a:t>
              </a:r>
              <a:endParaRPr lang="en-US" sz="1750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52A6F54-0C9E-E28C-968B-78C74AF14C56}"/>
              </a:ext>
            </a:extLst>
          </p:cNvPr>
          <p:cNvGrpSpPr/>
          <p:nvPr/>
        </p:nvGrpSpPr>
        <p:grpSpPr>
          <a:xfrm>
            <a:off x="9255085" y="2967230"/>
            <a:ext cx="4003834" cy="2765227"/>
            <a:chOff x="9255085" y="3256598"/>
            <a:chExt cx="4003834" cy="2765227"/>
          </a:xfrm>
        </p:grpSpPr>
        <p:sp>
          <p:nvSpPr>
            <p:cNvPr id="9" name="Shape 7"/>
            <p:cNvSpPr/>
            <p:nvPr/>
          </p:nvSpPr>
          <p:spPr>
            <a:xfrm>
              <a:off x="9255085" y="3256598"/>
              <a:ext cx="4003834" cy="2765227"/>
            </a:xfrm>
            <a:prstGeom prst="roundRect">
              <a:avLst>
                <a:gd name="adj" fmla="val 3445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 8"/>
            <p:cNvSpPr/>
            <p:nvPr/>
          </p:nvSpPr>
          <p:spPr>
            <a:xfrm>
              <a:off x="9489519" y="3491032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Código de </a:t>
              </a:r>
              <a:r>
                <a:rPr lang="en-US" sz="22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Elemento</a:t>
              </a: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de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Fiscalização</a:t>
              </a: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(CEF)</a:t>
              </a:r>
              <a:endParaRPr lang="en-US" sz="2200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9489519" y="4420519"/>
              <a:ext cx="2168070" cy="542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Anexo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ao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RBAC</a:t>
              </a: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A9BEFE15-40B8-BA1C-2497-1B490B69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AAB32845-ECA4-24F8-CBDE-D695B1EE7797}"/>
              </a:ext>
            </a:extLst>
          </p:cNvPr>
          <p:cNvSpPr/>
          <p:nvPr/>
        </p:nvSpPr>
        <p:spPr>
          <a:xfrm>
            <a:off x="721103" y="1790323"/>
            <a:ext cx="109364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Providências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Administrativas</a:t>
            </a:r>
            <a:endParaRPr lang="en-US" sz="4450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8371749-F72D-4BEA-1827-A5E256FE6ADE}"/>
              </a:ext>
            </a:extLst>
          </p:cNvPr>
          <p:cNvGrpSpPr/>
          <p:nvPr/>
        </p:nvGrpSpPr>
        <p:grpSpPr>
          <a:xfrm>
            <a:off x="9190307" y="6036184"/>
            <a:ext cx="4352063" cy="1545680"/>
            <a:chOff x="9179355" y="5845949"/>
            <a:chExt cx="4352063" cy="1545680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A466C9FD-CDDE-FFF8-AC89-153873C1DC80}"/>
                </a:ext>
              </a:extLst>
            </p:cNvPr>
            <p:cNvSpPr txBox="1"/>
            <p:nvPr/>
          </p:nvSpPr>
          <p:spPr>
            <a:xfrm>
              <a:off x="9179355" y="7022297"/>
              <a:ext cx="43520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tx2"/>
                  </a:solidFill>
                  <a:hlinkClick r:id="rId3" tooltip="https://www.youtube.com/live/ypcppxoidw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https://www.youtube.com/live/ypCPPxoiDw0</a:t>
              </a:r>
              <a:endParaRPr lang="pt-BR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960CD6C-D610-603B-8DC1-EA13C14E0FCE}"/>
                </a:ext>
              </a:extLst>
            </p:cNvPr>
            <p:cNvSpPr txBox="1"/>
            <p:nvPr/>
          </p:nvSpPr>
          <p:spPr>
            <a:xfrm>
              <a:off x="9334437" y="5845949"/>
              <a:ext cx="3845130" cy="92333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</a:rPr>
                <a:t>Anac </a:t>
              </a:r>
              <a:r>
                <a:rPr lang="pt-BR" dirty="0" err="1">
                  <a:solidFill>
                    <a:srgbClr val="000000"/>
                  </a:solidFill>
                </a:rPr>
                <a:t>Talks</a:t>
              </a:r>
              <a:r>
                <a:rPr lang="pt-BR" dirty="0">
                  <a:solidFill>
                    <a:srgbClr val="000000"/>
                  </a:solidFill>
                </a:rPr>
                <a:t> – Regulação Responsiva na Prática: O Que Muda com as Resoluções nº 761 e 762/2024</a:t>
              </a:r>
            </a:p>
          </p:txBody>
        </p:sp>
        <p:sp>
          <p:nvSpPr>
            <p:cNvPr id="22" name="Seta: para Baixo 21">
              <a:extLst>
                <a:ext uri="{FF2B5EF4-FFF2-40B4-BE49-F238E27FC236}">
                  <a16:creationId xmlns:a16="http://schemas.microsoft.com/office/drawing/2014/main" id="{64D76969-6FC3-A863-B2C9-2818B72B3BF0}"/>
                </a:ext>
              </a:extLst>
            </p:cNvPr>
            <p:cNvSpPr/>
            <p:nvPr/>
          </p:nvSpPr>
          <p:spPr>
            <a:xfrm>
              <a:off x="11169570" y="6838728"/>
              <a:ext cx="196769" cy="18357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E9B35C23-401D-AF2F-2A7C-AF797910734E}"/>
              </a:ext>
            </a:extLst>
          </p:cNvPr>
          <p:cNvGrpSpPr/>
          <p:nvPr/>
        </p:nvGrpSpPr>
        <p:grpSpPr>
          <a:xfrm>
            <a:off x="979247" y="5996439"/>
            <a:ext cx="7997188" cy="1400778"/>
            <a:chOff x="979247" y="5996439"/>
            <a:chExt cx="7997188" cy="1400778"/>
          </a:xfrm>
        </p:grpSpPr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2AF33A57-9DF8-E8AD-D191-1CB14B4698D7}"/>
                </a:ext>
              </a:extLst>
            </p:cNvPr>
            <p:cNvSpPr/>
            <p:nvPr/>
          </p:nvSpPr>
          <p:spPr>
            <a:xfrm>
              <a:off x="4744516" y="6439277"/>
              <a:ext cx="1181721" cy="4823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7771CD0D-DB5A-371C-2E1E-4DB26788AFAA}"/>
                </a:ext>
              </a:extLst>
            </p:cNvPr>
            <p:cNvGrpSpPr/>
            <p:nvPr/>
          </p:nvGrpSpPr>
          <p:grpSpPr>
            <a:xfrm>
              <a:off x="979247" y="5996439"/>
              <a:ext cx="7997188" cy="1400778"/>
              <a:chOff x="979247" y="5956694"/>
              <a:chExt cx="7997188" cy="1400778"/>
            </a:xfrm>
          </p:grpSpPr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9FE86C56-C763-FF4E-2B77-12ED6B0F2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4795" t="9428" r="23159" b="34333"/>
              <a:stretch/>
            </p:blipFill>
            <p:spPr>
              <a:xfrm>
                <a:off x="979247" y="5956694"/>
                <a:ext cx="3617676" cy="140077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76C8E75-A447-5BD9-9C74-37B18312595D}"/>
                  </a:ext>
                </a:extLst>
              </p:cNvPr>
              <p:cNvSpPr txBox="1"/>
              <p:nvPr/>
            </p:nvSpPr>
            <p:spPr>
              <a:xfrm>
                <a:off x="6020843" y="6197904"/>
                <a:ext cx="2955592" cy="82439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ts val="2850"/>
                  </a:lnSpc>
                  <a:buNone/>
                </a:pPr>
                <a:r>
                  <a:rPr lang="en-US" sz="2400" b="1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</a:rPr>
                  <a:t>Resoluções</a:t>
                </a:r>
                <a:r>
                  <a:rPr lang="en-US" sz="2400" b="1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</a:rPr>
                  <a:t> 761 e 762/2024</a:t>
                </a:r>
                <a:endParaRPr lang="en-US" sz="2400" b="1" dirty="0"/>
              </a:p>
            </p:txBody>
          </p:sp>
          <p:sp>
            <p:nvSpPr>
              <p:cNvPr id="27" name="Text 9">
                <a:extLst>
                  <a:ext uri="{FF2B5EF4-FFF2-40B4-BE49-F238E27FC236}">
                    <a16:creationId xmlns:a16="http://schemas.microsoft.com/office/drawing/2014/main" id="{B0D1C532-219D-BD3A-4557-0A0A12705BBE}"/>
                  </a:ext>
                </a:extLst>
              </p:cNvPr>
              <p:cNvSpPr/>
              <p:nvPr/>
            </p:nvSpPr>
            <p:spPr>
              <a:xfrm>
                <a:off x="4779280" y="6714175"/>
                <a:ext cx="874687" cy="54245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850"/>
                  </a:lnSpc>
                  <a:buNone/>
                </a:pPr>
                <a:r>
                  <a:rPr lang="en-US" sz="1200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Junho</a:t>
                </a:r>
                <a:r>
                  <a:rPr lang="en-US" sz="1200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/2025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5A3D44F-140B-ACFA-5189-C7EC81D651FB}"/>
              </a:ext>
            </a:extLst>
          </p:cNvPr>
          <p:cNvGrpSpPr/>
          <p:nvPr/>
        </p:nvGrpSpPr>
        <p:grpSpPr>
          <a:xfrm>
            <a:off x="1794781" y="2344579"/>
            <a:ext cx="12477393" cy="4650769"/>
            <a:chOff x="781526" y="2344579"/>
            <a:chExt cx="12477393" cy="4650769"/>
          </a:xfrm>
        </p:grpSpPr>
        <p:sp>
          <p:nvSpPr>
            <p:cNvPr id="3" name="Text 1"/>
            <p:cNvSpPr/>
            <p:nvPr/>
          </p:nvSpPr>
          <p:spPr>
            <a:xfrm>
              <a:off x="781526" y="2344579"/>
              <a:ext cx="12477393" cy="7146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endParaRPr lang="en-US" sz="1750" dirty="0"/>
            </a:p>
          </p:txBody>
        </p:sp>
        <p:sp>
          <p:nvSpPr>
            <p:cNvPr id="4" name="Shape 2"/>
            <p:cNvSpPr/>
            <p:nvPr/>
          </p:nvSpPr>
          <p:spPr>
            <a:xfrm>
              <a:off x="1032748" y="2689095"/>
              <a:ext cx="30480" cy="4306253"/>
            </a:xfrm>
            <a:prstGeom prst="roundRect">
              <a:avLst>
                <a:gd name="adj" fmla="val 307713"/>
              </a:avLst>
            </a:prstGeom>
            <a:solidFill>
              <a:srgbClr val="C2BFD8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Shape 3"/>
            <p:cNvSpPr/>
            <p:nvPr/>
          </p:nvSpPr>
          <p:spPr>
            <a:xfrm>
              <a:off x="1253490" y="3176299"/>
              <a:ext cx="669846" cy="30480"/>
            </a:xfrm>
            <a:prstGeom prst="roundRect">
              <a:avLst>
                <a:gd name="adj" fmla="val 307713"/>
              </a:avLst>
            </a:prstGeom>
            <a:solidFill>
              <a:srgbClr val="C2BFD8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Shape 4"/>
            <p:cNvSpPr/>
            <p:nvPr/>
          </p:nvSpPr>
          <p:spPr>
            <a:xfrm>
              <a:off x="781526" y="2940317"/>
              <a:ext cx="502444" cy="502444"/>
            </a:xfrm>
            <a:prstGeom prst="roundRect">
              <a:avLst>
                <a:gd name="adj" fmla="val 18667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287" y="2982227"/>
              <a:ext cx="334923" cy="418624"/>
            </a:xfrm>
            <a:prstGeom prst="rect">
              <a:avLst/>
            </a:prstGeom>
          </p:spPr>
        </p:pic>
        <p:sp>
          <p:nvSpPr>
            <p:cNvPr id="8" name="Text 5"/>
            <p:cNvSpPr/>
            <p:nvPr/>
          </p:nvSpPr>
          <p:spPr>
            <a:xfrm>
              <a:off x="2149316" y="2912337"/>
              <a:ext cx="3032879" cy="34885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Integração</a:t>
              </a:r>
              <a:r>
                <a:rPr lang="en-US" sz="215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SGSO/ANAC</a:t>
              </a:r>
              <a:endParaRPr lang="en-US" sz="215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2149316" y="3395135"/>
              <a:ext cx="11109603" cy="35730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Processo chave.</a:t>
              </a:r>
              <a:endParaRPr lang="en-US" sz="1750" dirty="0"/>
            </a:p>
          </p:txBody>
        </p:sp>
        <p:sp>
          <p:nvSpPr>
            <p:cNvPr id="10" name="Shape 7"/>
            <p:cNvSpPr/>
            <p:nvPr/>
          </p:nvSpPr>
          <p:spPr>
            <a:xfrm>
              <a:off x="1253490" y="4686130"/>
              <a:ext cx="669846" cy="30480"/>
            </a:xfrm>
            <a:prstGeom prst="roundRect">
              <a:avLst>
                <a:gd name="adj" fmla="val 307713"/>
              </a:avLst>
            </a:prstGeom>
            <a:solidFill>
              <a:srgbClr val="C2BFD8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Shape 8"/>
            <p:cNvSpPr/>
            <p:nvPr/>
          </p:nvSpPr>
          <p:spPr>
            <a:xfrm>
              <a:off x="781526" y="4450148"/>
              <a:ext cx="502444" cy="502444"/>
            </a:xfrm>
            <a:prstGeom prst="roundRect">
              <a:avLst>
                <a:gd name="adj" fmla="val 18667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2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287" y="4492058"/>
              <a:ext cx="334923" cy="418624"/>
            </a:xfrm>
            <a:prstGeom prst="rect">
              <a:avLst/>
            </a:prstGeom>
          </p:spPr>
        </p:pic>
        <p:sp>
          <p:nvSpPr>
            <p:cNvPr id="13" name="Text 9"/>
            <p:cNvSpPr/>
            <p:nvPr/>
          </p:nvSpPr>
          <p:spPr>
            <a:xfrm>
              <a:off x="2149316" y="4422169"/>
              <a:ext cx="2791301" cy="34885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Dados do SGSO</a:t>
              </a:r>
              <a:endParaRPr lang="en-US" sz="2150" dirty="0"/>
            </a:p>
          </p:txBody>
        </p:sp>
        <p:sp>
          <p:nvSpPr>
            <p:cNvPr id="14" name="Text 10"/>
            <p:cNvSpPr/>
            <p:nvPr/>
          </p:nvSpPr>
          <p:spPr>
            <a:xfrm>
              <a:off x="2149316" y="4904967"/>
              <a:ext cx="11109603" cy="35730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Direcionam fiscalização.</a:t>
              </a:r>
              <a:endParaRPr lang="en-US" sz="1750" dirty="0"/>
            </a:p>
          </p:txBody>
        </p:sp>
        <p:sp>
          <p:nvSpPr>
            <p:cNvPr id="15" name="Shape 11"/>
            <p:cNvSpPr/>
            <p:nvPr/>
          </p:nvSpPr>
          <p:spPr>
            <a:xfrm>
              <a:off x="1253490" y="6195962"/>
              <a:ext cx="669846" cy="30480"/>
            </a:xfrm>
            <a:prstGeom prst="roundRect">
              <a:avLst>
                <a:gd name="adj" fmla="val 307713"/>
              </a:avLst>
            </a:prstGeom>
            <a:solidFill>
              <a:srgbClr val="C2BFD8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Shape 12"/>
            <p:cNvSpPr/>
            <p:nvPr/>
          </p:nvSpPr>
          <p:spPr>
            <a:xfrm>
              <a:off x="781526" y="5959980"/>
              <a:ext cx="502444" cy="502444"/>
            </a:xfrm>
            <a:prstGeom prst="roundRect">
              <a:avLst>
                <a:gd name="adj" fmla="val 18667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7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287" y="6001890"/>
              <a:ext cx="334923" cy="418624"/>
            </a:xfrm>
            <a:prstGeom prst="rect">
              <a:avLst/>
            </a:prstGeom>
          </p:spPr>
        </p:pic>
        <p:sp>
          <p:nvSpPr>
            <p:cNvPr id="18" name="Text 13"/>
            <p:cNvSpPr/>
            <p:nvPr/>
          </p:nvSpPr>
          <p:spPr>
            <a:xfrm>
              <a:off x="2149316" y="5932000"/>
              <a:ext cx="2929295" cy="34885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Cultura de segurança</a:t>
              </a:r>
              <a:endParaRPr lang="en-US" sz="21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2149316" y="6414799"/>
              <a:ext cx="11109603" cy="35730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Fundamental </a:t>
              </a:r>
              <a:r>
                <a:rPr lang="en-US" sz="1750" dirty="0" err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na</a:t>
              </a: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OM.</a:t>
              </a:r>
              <a:endParaRPr lang="en-US" sz="1750" dirty="0"/>
            </a:p>
          </p:txBody>
        </p:sp>
      </p:grpSp>
      <p:sp>
        <p:nvSpPr>
          <p:cNvPr id="20" name="Título 19">
            <a:extLst>
              <a:ext uri="{FF2B5EF4-FFF2-40B4-BE49-F238E27FC236}">
                <a16:creationId xmlns:a16="http://schemas.microsoft.com/office/drawing/2014/main" id="{DD96140C-3D3D-95E0-D8D9-6B0E3366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Sistema de Gerenciamento da Segurança Operacional (SGSO) e a Fiscalização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29214E6-021B-78A5-3616-6B52D877C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752" y="2821246"/>
            <a:ext cx="4702105" cy="35265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1311"/>
            <a:ext cx="103805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Melhoria Contínua e Desafios Futuros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28530"/>
            <a:ext cx="124651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1DDBAC4-916B-5C90-88C7-CC2B77C89959}"/>
              </a:ext>
            </a:extLst>
          </p:cNvPr>
          <p:cNvGrpSpPr/>
          <p:nvPr/>
        </p:nvGrpSpPr>
        <p:grpSpPr>
          <a:xfrm>
            <a:off x="963811" y="3054487"/>
            <a:ext cx="12465130" cy="853322"/>
            <a:chOff x="793790" y="3509486"/>
            <a:chExt cx="12465130" cy="853322"/>
          </a:xfrm>
        </p:grpSpPr>
        <p:sp>
          <p:nvSpPr>
            <p:cNvPr id="4" name="Shape 2"/>
            <p:cNvSpPr/>
            <p:nvPr/>
          </p:nvSpPr>
          <p:spPr>
            <a:xfrm>
              <a:off x="793790" y="3509486"/>
              <a:ext cx="170021" cy="853321"/>
            </a:xfrm>
            <a:prstGeom prst="roundRect">
              <a:avLst>
                <a:gd name="adj" fmla="val 56033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 3"/>
            <p:cNvSpPr/>
            <p:nvPr/>
          </p:nvSpPr>
          <p:spPr>
            <a:xfrm>
              <a:off x="1303973" y="350948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Feedback da ANAC</a:t>
              </a:r>
              <a:endParaRPr lang="en-US" sz="220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1303973" y="3999905"/>
              <a:ext cx="119549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Oportunidades de melhoria.</a:t>
              </a:r>
              <a:endParaRPr lang="en-US" sz="1750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5592316-DE64-C5C2-4A93-7140663BF4CB}"/>
              </a:ext>
            </a:extLst>
          </p:cNvPr>
          <p:cNvGrpSpPr/>
          <p:nvPr/>
        </p:nvGrpSpPr>
        <p:grpSpPr>
          <a:xfrm>
            <a:off x="1592919" y="4582584"/>
            <a:ext cx="12124968" cy="853322"/>
            <a:chOff x="1133951" y="4589621"/>
            <a:chExt cx="12124968" cy="853322"/>
          </a:xfrm>
        </p:grpSpPr>
        <p:sp>
          <p:nvSpPr>
            <p:cNvPr id="7" name="Shape 5"/>
            <p:cNvSpPr/>
            <p:nvPr/>
          </p:nvSpPr>
          <p:spPr>
            <a:xfrm>
              <a:off x="1133951" y="4589621"/>
              <a:ext cx="170021" cy="853321"/>
            </a:xfrm>
            <a:prstGeom prst="roundRect">
              <a:avLst>
                <a:gd name="adj" fmla="val 56033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6"/>
            <p:cNvSpPr/>
            <p:nvPr/>
          </p:nvSpPr>
          <p:spPr>
            <a:xfrm>
              <a:off x="1644134" y="4589621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Desafios</a:t>
              </a:r>
              <a:endParaRPr lang="en-US" sz="22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1644134" y="5080040"/>
              <a:ext cx="11614785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Recursos e complexidade.</a:t>
              </a:r>
              <a:endParaRPr lang="en-US" sz="1750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9615E7E-D944-FC0E-E196-10A6488C2DEB}"/>
              </a:ext>
            </a:extLst>
          </p:cNvPr>
          <p:cNvGrpSpPr/>
          <p:nvPr/>
        </p:nvGrpSpPr>
        <p:grpSpPr>
          <a:xfrm>
            <a:off x="2314491" y="5991960"/>
            <a:ext cx="11784687" cy="853322"/>
            <a:chOff x="1474232" y="5669756"/>
            <a:chExt cx="11784687" cy="853322"/>
          </a:xfrm>
        </p:grpSpPr>
        <p:sp>
          <p:nvSpPr>
            <p:cNvPr id="10" name="Shape 8"/>
            <p:cNvSpPr/>
            <p:nvPr/>
          </p:nvSpPr>
          <p:spPr>
            <a:xfrm>
              <a:off x="1474232" y="5669756"/>
              <a:ext cx="170021" cy="853321"/>
            </a:xfrm>
            <a:prstGeom prst="roundRect">
              <a:avLst>
                <a:gd name="adj" fmla="val 56033"/>
              </a:avLst>
            </a:prstGeom>
            <a:solidFill>
              <a:srgbClr val="DCD9F2"/>
            </a:solidFill>
            <a:ln w="7620">
              <a:solidFill>
                <a:srgbClr val="C2BFD8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 9"/>
            <p:cNvSpPr/>
            <p:nvPr/>
          </p:nvSpPr>
          <p:spPr>
            <a:xfrm>
              <a:off x="1984415" y="566975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O futuro</a:t>
              </a:r>
              <a:endParaRPr lang="en-US" sz="22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1984415" y="6160175"/>
              <a:ext cx="11274504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Análise de dados e automação.</a:t>
              </a:r>
              <a:endParaRPr lang="en-US" sz="1750" dirty="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5B9230B2-95C3-DA8A-987A-64CA246D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2182706-277A-BA9B-8F70-A7A7367C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395" y="3030441"/>
            <a:ext cx="4543141" cy="37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AFFB5-E3B6-D6E4-5D1F-6CA40828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2FF69E97-0A20-5481-2E07-FB164EBA750B}"/>
              </a:ext>
            </a:extLst>
          </p:cNvPr>
          <p:cNvSpPr/>
          <p:nvPr/>
        </p:nvSpPr>
        <p:spPr>
          <a:xfrm>
            <a:off x="793790" y="2528530"/>
            <a:ext cx="124651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4295EA2-C2E4-9DF9-96D6-EB5DC2EE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</a:t>
            </a:r>
          </a:p>
        </p:txBody>
      </p:sp>
      <p:pic>
        <p:nvPicPr>
          <p:cNvPr id="21" name="Imagem 20" descr="Desenho de personagem&#10;&#10;O conteúdo gerado por IA pode estar incorreto.">
            <a:extLst>
              <a:ext uri="{FF2B5EF4-FFF2-40B4-BE49-F238E27FC236}">
                <a16:creationId xmlns:a16="http://schemas.microsoft.com/office/drawing/2014/main" id="{40C2685C-3270-DC24-43E6-E7F40575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52" y="2528530"/>
            <a:ext cx="37642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9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E1518-B7CB-6912-B2BC-823DF3D5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BEFCD5-6F33-6FD8-9678-B939CE15D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Baseado no RBAC 145.51 e IS 145-001</a:t>
            </a:r>
          </a:p>
        </p:txBody>
      </p:sp>
    </p:spTree>
    <p:extLst>
      <p:ext uri="{BB962C8B-B14F-4D97-AF65-F5344CB8AC3E}">
        <p14:creationId xmlns:p14="http://schemas.microsoft.com/office/powerpoint/2010/main" val="139217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22242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1: Contato Inicial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136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6515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Primeiro Contato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55556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Requerente contata a SPO/GTOM para orientações iniciais.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04" y="327136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06515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Esclarecimento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555569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Dúvidas são dirimidas e referências regulamentares são indicadas.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138" y="327136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06515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Agendamento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55556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Interessado agenda reunião inicial para abertura do processo.</a:t>
            </a:r>
            <a:endParaRPr lang="en-US" sz="1750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3E0121B-CABC-1CC8-717B-7E8075BD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4848" y="1554521"/>
            <a:ext cx="11664807" cy="594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kern="0" spc="-11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2: Reunião Inicial/</a:t>
            </a:r>
            <a:r>
              <a:rPr lang="en-US" sz="3850" b="1" kern="0" spc="-116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Abertura</a:t>
            </a:r>
            <a:r>
              <a:rPr lang="en-US" sz="3850" b="1" kern="0" spc="-11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do </a:t>
            </a:r>
            <a:r>
              <a:rPr lang="en-US" sz="3850" b="1" kern="0" spc="-116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Processo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04994" y="2324576"/>
            <a:ext cx="22860" cy="5096947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1102281" y="2753439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684848" y="2544723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758250" y="2581454"/>
            <a:ext cx="293489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883450" y="2520196"/>
            <a:ext cx="2952512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Participantes Obrigatórios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883450" y="2943344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Gestor Responsável, Responsável Técnico e Gestor do SGSO.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02281" y="4076581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684848" y="3867864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758250" y="3904595"/>
            <a:ext cx="293489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883450" y="3843337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Objetivos da Reunião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883450" y="4266486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Apresentação dos responsáveis, orientações e procedimentos.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02281" y="5399723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Shape 13"/>
          <p:cNvSpPr/>
          <p:nvPr/>
        </p:nvSpPr>
        <p:spPr>
          <a:xfrm>
            <a:off x="684848" y="5191006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4"/>
          <p:cNvSpPr/>
          <p:nvPr/>
        </p:nvSpPr>
        <p:spPr>
          <a:xfrm>
            <a:off x="758250" y="5227737"/>
            <a:ext cx="293489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883450" y="5166479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Solicitação Formal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883450" y="5589627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Protocolo do Formulário F-143-07 com documentação completa.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02281" y="6722864"/>
            <a:ext cx="586978" cy="22860"/>
          </a:xfrm>
          <a:prstGeom prst="roundRect">
            <a:avLst>
              <a:gd name="adj" fmla="val 359544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Shape 18"/>
          <p:cNvSpPr/>
          <p:nvPr/>
        </p:nvSpPr>
        <p:spPr>
          <a:xfrm>
            <a:off x="684848" y="6514148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Text 19"/>
          <p:cNvSpPr/>
          <p:nvPr/>
        </p:nvSpPr>
        <p:spPr>
          <a:xfrm>
            <a:off x="758250" y="6550878"/>
            <a:ext cx="293489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0"/>
          <p:cNvSpPr/>
          <p:nvPr/>
        </p:nvSpPr>
        <p:spPr>
          <a:xfrm>
            <a:off x="1883450" y="6489621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Prazo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1883450" y="6912769"/>
            <a:ext cx="6575703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Entrega mínimo 90 dias antes do início pretendido das atividades.</a:t>
            </a:r>
            <a:endParaRPr lang="en-US" sz="1500" dirty="0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8E6C9A54-B475-7BA9-3E96-9E097A14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7828" y="1635075"/>
            <a:ext cx="11211923" cy="728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kern="0" spc="-123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3: Análise de Documentação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445641"/>
            <a:ext cx="7688342" cy="1089159"/>
          </a:xfrm>
          <a:prstGeom prst="roundRect">
            <a:avLst>
              <a:gd name="adj" fmla="val 719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943332" y="2654618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Avaliação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3005561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Análise abrangente dos documentos enviados à ANAC.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781342"/>
            <a:ext cx="7688342" cy="1089159"/>
          </a:xfrm>
          <a:prstGeom prst="roundRect">
            <a:avLst>
              <a:gd name="adj" fmla="val 719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943332" y="395940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Não Conformidades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304635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Comunicação ao requerente sobre correções necessárias.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117043"/>
            <a:ext cx="7688342" cy="1089159"/>
          </a:xfrm>
          <a:prstGeom prst="roundRect">
            <a:avLst>
              <a:gd name="adj" fmla="val 719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943332" y="5334653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Prazos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 dias para correções, prorrogáveis até 90 dias.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089159"/>
          </a:xfrm>
          <a:prstGeom prst="roundRect">
            <a:avLst>
              <a:gd name="adj" fmla="val 719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943332" y="659692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kern="0" spc="-6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Esclarecimentos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6995889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Possibilidade de reuniões técnicas entre as partes.</a:t>
            </a:r>
            <a:endParaRPr lang="en-US" sz="1600" dirty="0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AE06B53A-D98C-C23C-C86B-D9E0FAC0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96209"/>
            <a:ext cx="11807190" cy="977778"/>
          </a:xfrm>
        </p:spPr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86376" y="1840801"/>
            <a:ext cx="9436501" cy="75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4: Demonstrações e Auditorias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991969" y="2715637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2773565" y="27683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Início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773565" y="302812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Após documentos conformes e manuais satisfatórios.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773565" y="373201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3444955" y="3806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Auditoria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437335" y="4245638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Verificação da preparação para prestar serviços conforme manuais.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3439667" y="5175052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4084748" y="5136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Demonstração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084748" y="5574744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Execução simulada dos serviços pretendidos.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084748" y="6182856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4628198" y="62567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Correções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628198" y="667327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Ações corretivas para não conformidades identificadas.</a:t>
            </a:r>
            <a:endParaRPr lang="en-US" sz="1750" dirty="0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FB4A03CF-8C5F-D7BD-CD9F-82070263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3106" y="17822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5: Certificação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808089"/>
            <a:ext cx="1614011" cy="11053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2026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3003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Certificado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3357800"/>
            <a:ext cx="45350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Emissão do COM após auditoria satisfatória.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69685" y="3926562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941802"/>
            <a:ext cx="3228022" cy="11358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773" y="42710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968833" y="4235133"/>
            <a:ext cx="34829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Especificações Operativas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968833" y="4589463"/>
            <a:ext cx="51798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Documento com autorizações e limitações da OM.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76691" y="5132220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5105995"/>
            <a:ext cx="4842034" cy="112657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43527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5287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Lista de Capacidade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659908"/>
            <a:ext cx="60296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Discrimina artigos para manutenção, aprovada pela ANAC.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83696" y="6277690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260902"/>
            <a:ext cx="6456164" cy="113395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8796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Prerrogativas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59809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Direitos do detentor do certificado para executar serviços.</a:t>
            </a:r>
            <a:endParaRPr lang="en-US" sz="1750" dirty="0"/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6AB50CFF-E234-8EEC-BAA4-3FE6B5DD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1C313-7EE3-9A93-E35B-F3D420A2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Certificação de Organizações de Manutenção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EAA210-9A24-46A1-D62E-E1018496D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406" y="2984938"/>
            <a:ext cx="12786360" cy="3005959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/>
              <a:t>Emenda ao Certificado</a:t>
            </a:r>
          </a:p>
          <a:p>
            <a:r>
              <a:rPr lang="pt-BR" dirty="0"/>
              <a:t>Inclusão de produtos / serviços na EO / LC;</a:t>
            </a:r>
          </a:p>
          <a:p>
            <a:r>
              <a:rPr lang="pt-BR" dirty="0"/>
              <a:t>Alteração de dados da organização de manutenção;</a:t>
            </a:r>
          </a:p>
          <a:p>
            <a:r>
              <a:rPr lang="pt-BR" dirty="0"/>
              <a:t>Inclusão de bases secundárias</a:t>
            </a:r>
          </a:p>
          <a:p>
            <a:r>
              <a:rPr lang="pt-BR" dirty="0"/>
              <a:t>Inclusão de instalações fixas adicionais</a:t>
            </a:r>
          </a:p>
        </p:txBody>
      </p:sp>
    </p:spTree>
    <p:extLst>
      <p:ext uri="{BB962C8B-B14F-4D97-AF65-F5344CB8AC3E}">
        <p14:creationId xmlns:p14="http://schemas.microsoft.com/office/powerpoint/2010/main" val="396502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5534"/>
            <a:ext cx="1246512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74732"/>
            <a:ext cx="12465129" cy="3741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Esta apresentação oferece uma visão geral do processo de supervisão da Agência Nacional de Aviação Civil (ANAC) sobre as Organizações de Manutenção (OM). Destaca a importância da fiscalização para a segurança e regularidade da aviação civil brasileira.</a:t>
            </a:r>
            <a:endParaRPr lang="en-US" sz="3600" dirty="0">
              <a:latin typeface="+mj-lt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044A250-0961-B0B4-3B9F-87F39B05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de Organizações de Manutenção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para Títulos de divisão de Capítulos/ Temas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005878"/>
      </a:accent3>
      <a:accent4>
        <a:srgbClr val="0084B4"/>
      </a:accent4>
      <a:accent5>
        <a:srgbClr val="172949"/>
      </a:accent5>
      <a:accent6>
        <a:srgbClr val="0084B4"/>
      </a:accent6>
      <a:hlink>
        <a:srgbClr val="5BD2FF"/>
      </a:hlink>
      <a:folHlink>
        <a:srgbClr val="0081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734</Words>
  <Application>Microsoft Office PowerPoint</Application>
  <PresentationFormat>Personalizar</PresentationFormat>
  <Paragraphs>174</Paragraphs>
  <Slides>19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 Light</vt:lpstr>
      <vt:lpstr>Inter</vt:lpstr>
      <vt:lpstr>Inter Bold</vt:lpstr>
      <vt:lpstr>Office Theme</vt:lpstr>
      <vt:lpstr>Capa Anac 2022 - 2023</vt:lpstr>
      <vt:lpstr>Slide para Títulos de divisão de Capítulos/ Temas</vt:lpstr>
      <vt:lpstr>Slide Interno para Conteúdo</vt:lpstr>
      <vt:lpstr>Certificação e Fiscalização de Organizações de Manutenção</vt:lpstr>
      <vt:lpstr>Processo de Certificação de Organizações de Manutenção</vt:lpstr>
      <vt:lpstr>Processo de Certificação de Organizações de Manutenção</vt:lpstr>
      <vt:lpstr>Processo de Certificação de Organizações de Manutenção</vt:lpstr>
      <vt:lpstr>Processo de Certificação de Organizações de Manutenção</vt:lpstr>
      <vt:lpstr>Processo de Certificação de Organizações de Manutenção</vt:lpstr>
      <vt:lpstr>Processo de Certificação de Organizações de Manutenção</vt:lpstr>
      <vt:lpstr>Processo de Certificação de Organizações de Manutenção</vt:lpstr>
      <vt:lpstr>Fiscalização de Organizações de Manutenção</vt:lpstr>
      <vt:lpstr>Fiscalização de Organizações de Manutenção</vt:lpstr>
      <vt:lpstr>Etapas do Processo de Fiscalização</vt:lpstr>
      <vt:lpstr>Fiscalização de Organizações de Manutenção</vt:lpstr>
      <vt:lpstr>Critérios de Avaliação e Não Conformidades</vt:lpstr>
      <vt:lpstr>Fiscalização de Organizações de Manutenção</vt:lpstr>
      <vt:lpstr>Fiscalização de Organizações de Manutenção</vt:lpstr>
      <vt:lpstr>O Sistema de Gerenciamento da Segurança Operacional (SGSO) e a Fiscalização</vt:lpstr>
      <vt:lpstr>Fiscalização de Organizações de Manutenção</vt:lpstr>
      <vt:lpstr>Dúvidas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Paulo Assis Pereira Junior</cp:lastModifiedBy>
  <cp:revision>16</cp:revision>
  <dcterms:created xsi:type="dcterms:W3CDTF">2025-03-19T00:47:06Z</dcterms:created>
  <dcterms:modified xsi:type="dcterms:W3CDTF">2025-03-27T17:22:49Z</dcterms:modified>
</cp:coreProperties>
</file>