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63" r:id="rId2"/>
    <p:sldMasterId id="2147483669" r:id="rId3"/>
  </p:sldMasterIdLst>
  <p:notesMasterIdLst>
    <p:notesMasterId r:id="rId24"/>
  </p:notesMasterIdLst>
  <p:handoutMasterIdLst>
    <p:handoutMasterId r:id="rId25"/>
  </p:handoutMasterIdLst>
  <p:sldIdLst>
    <p:sldId id="319" r:id="rId4"/>
    <p:sldId id="317" r:id="rId5"/>
    <p:sldId id="318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2" r:id="rId18"/>
    <p:sldId id="333" r:id="rId19"/>
    <p:sldId id="334" r:id="rId20"/>
    <p:sldId id="335" r:id="rId21"/>
    <p:sldId id="336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08865D9-27D4-40C1-B716-6A39107C4795}">
          <p14:sldIdLst>
            <p14:sldId id="319"/>
            <p14:sldId id="317"/>
            <p14:sldId id="318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2"/>
            <p14:sldId id="333"/>
            <p14:sldId id="334"/>
            <p14:sldId id="335"/>
            <p14:sldId id="336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F34"/>
    <a:srgbClr val="342C7D"/>
    <a:srgbClr val="EE0000"/>
    <a:srgbClr val="006991"/>
    <a:srgbClr val="3A40B8"/>
    <a:srgbClr val="7DB458"/>
    <a:srgbClr val="7093D2"/>
    <a:srgbClr val="385723"/>
    <a:srgbClr val="5C8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52" y="108"/>
      </p:cViewPr>
      <p:guideLst>
        <p:guide orient="horz" pos="365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EA5212E-67C3-916C-B4DD-CBC1DB2493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BFEF031-7172-0C27-1CF7-2035BB7DFB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6EEA8-4EEB-4AA5-9C26-9095F7F2BF3A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1288491-3876-DD72-7C01-E68DD3B19E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FE90452-49F2-488B-A17A-930B0D8C07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AA87F-9EFF-472E-A10D-E4DE15780F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287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E72B6-B26B-4B30-9C15-CFE043F73046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2722B-40BB-4C22-BFE3-E42802F76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78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C81D0D5-4689-C9F4-17ED-94EC56797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2" y="0"/>
            <a:ext cx="12186354" cy="6857998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56C3F73-C18A-DB92-0687-B639F0832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8442" y="2777174"/>
            <a:ext cx="4682383" cy="651825"/>
          </a:xfrm>
          <a:prstGeom prst="rect">
            <a:avLst/>
          </a:prstGeom>
        </p:spPr>
        <p:txBody>
          <a:bodyPr/>
          <a:lstStyle>
            <a:lvl1pPr>
              <a:defRPr sz="4000" b="1" spc="-1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da Apresentação</a:t>
            </a:r>
          </a:p>
        </p:txBody>
      </p:sp>
      <p:sp>
        <p:nvSpPr>
          <p:cNvPr id="10" name="Espaço Reservado para Texto 4">
            <a:extLst>
              <a:ext uri="{FF2B5EF4-FFF2-40B4-BE49-F238E27FC236}">
                <a16:creationId xmlns:a16="http://schemas.microsoft.com/office/drawing/2014/main" id="{EBC2DD7B-79E1-EFD1-CDAF-1F7FD6AA5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442" y="3446091"/>
            <a:ext cx="4357687" cy="3845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55242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conteúdo 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2F8DB31-AB16-8462-B0C3-5D990303FDDA}"/>
              </a:ext>
            </a:extLst>
          </p:cNvPr>
          <p:cNvSpPr txBox="1">
            <a:spLocks/>
          </p:cNvSpPr>
          <p:nvPr userDrawn="1"/>
        </p:nvSpPr>
        <p:spPr>
          <a:xfrm>
            <a:off x="795469" y="789637"/>
            <a:ext cx="10515600" cy="6041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pc="-300" dirty="0">
              <a:latin typeface="+mj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7D7362-D7FF-9CC4-54CD-5444AB2B132D}"/>
              </a:ext>
            </a:extLst>
          </p:cNvPr>
          <p:cNvSpPr txBox="1">
            <a:spLocks/>
          </p:cNvSpPr>
          <p:nvPr userDrawn="1"/>
        </p:nvSpPr>
        <p:spPr>
          <a:xfrm>
            <a:off x="795469" y="1393759"/>
            <a:ext cx="10724261" cy="414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000" dirty="0">
              <a:latin typeface="+mj-l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C136CA5-E357-7D2F-FAC4-3984146E8993}"/>
              </a:ext>
            </a:extLst>
          </p:cNvPr>
          <p:cNvSpPr txBox="1"/>
          <p:nvPr userDrawn="1"/>
        </p:nvSpPr>
        <p:spPr>
          <a:xfrm>
            <a:off x="795469" y="2626981"/>
            <a:ext cx="10464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800" b="1" dirty="0"/>
          </a:p>
          <a:p>
            <a:endParaRPr lang="pt-BR" dirty="0"/>
          </a:p>
        </p:txBody>
      </p:sp>
      <p:sp>
        <p:nvSpPr>
          <p:cNvPr id="5" name="Título 8">
            <a:extLst>
              <a:ext uri="{FF2B5EF4-FFF2-40B4-BE49-F238E27FC236}">
                <a16:creationId xmlns:a16="http://schemas.microsoft.com/office/drawing/2014/main" id="{8A5F07AF-C0D8-8AAD-054B-3ADA75E5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275233"/>
            <a:ext cx="9839325" cy="814815"/>
          </a:xfrm>
          <a:prstGeom prst="rect">
            <a:avLst/>
          </a:prstGeom>
        </p:spPr>
        <p:txBody>
          <a:bodyPr anchor="ctr"/>
          <a:lstStyle>
            <a:lvl1pPr>
              <a:defRPr sz="3600" b="1" spc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6" name="Espaço Reservado para Texto 10">
            <a:extLst>
              <a:ext uri="{FF2B5EF4-FFF2-40B4-BE49-F238E27FC236}">
                <a16:creationId xmlns:a16="http://schemas.microsoft.com/office/drawing/2014/main" id="{C9FA30A3-AB1C-EDFD-800C-37D6E24905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338" y="2332602"/>
            <a:ext cx="10655300" cy="34353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4363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8">
            <a:extLst>
              <a:ext uri="{FF2B5EF4-FFF2-40B4-BE49-F238E27FC236}">
                <a16:creationId xmlns:a16="http://schemas.microsoft.com/office/drawing/2014/main" id="{71C3DE3B-BD0C-4955-B576-EB42403E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275233"/>
            <a:ext cx="9839325" cy="814815"/>
          </a:xfrm>
          <a:prstGeom prst="rect">
            <a:avLst/>
          </a:prstGeom>
        </p:spPr>
        <p:txBody>
          <a:bodyPr anchor="ctr"/>
          <a:lstStyle>
            <a:lvl1pPr>
              <a:defRPr sz="3600" b="1" spc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03837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7E9D94BD-56BE-BD2E-95C2-8A9D526A7B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3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56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924CCE-52C5-3BC5-E771-F3AE3793182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00"/>
          <a:stretch/>
        </p:blipFill>
        <p:spPr bwMode="auto">
          <a:xfrm>
            <a:off x="8724900" y="0"/>
            <a:ext cx="3467100" cy="129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A95D437-B2F2-6746-3853-6118750083CA}"/>
              </a:ext>
            </a:extLst>
          </p:cNvPr>
          <p:cNvSpPr/>
          <p:nvPr userDrawn="1"/>
        </p:nvSpPr>
        <p:spPr>
          <a:xfrm>
            <a:off x="0" y="1"/>
            <a:ext cx="8734425" cy="1293694"/>
          </a:xfrm>
          <a:prstGeom prst="rect">
            <a:avLst/>
          </a:prstGeom>
          <a:solidFill>
            <a:srgbClr val="120F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9E024C3-8D12-E227-9C07-DC343D2F9A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381749"/>
            <a:ext cx="7620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814B4D7-14E2-7CD6-999C-6822D996BA84}"/>
              </a:ext>
            </a:extLst>
          </p:cNvPr>
          <p:cNvSpPr/>
          <p:nvPr userDrawn="1"/>
        </p:nvSpPr>
        <p:spPr>
          <a:xfrm>
            <a:off x="9906000" y="6381747"/>
            <a:ext cx="2286000" cy="476251"/>
          </a:xfrm>
          <a:prstGeom prst="rect">
            <a:avLst/>
          </a:prstGeom>
          <a:solidFill>
            <a:srgbClr val="342C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E182EA6-85DD-DC7C-3EF2-8B74E0007941}"/>
              </a:ext>
            </a:extLst>
          </p:cNvPr>
          <p:cNvSpPr/>
          <p:nvPr userDrawn="1"/>
        </p:nvSpPr>
        <p:spPr>
          <a:xfrm>
            <a:off x="0" y="6381746"/>
            <a:ext cx="2286000" cy="476251"/>
          </a:xfrm>
          <a:prstGeom prst="rect">
            <a:avLst/>
          </a:prstGeom>
          <a:solidFill>
            <a:srgbClr val="342C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49781F4-BAD9-1257-ED6D-E6CA7EA22B1E}"/>
              </a:ext>
            </a:extLst>
          </p:cNvPr>
          <p:cNvSpPr/>
          <p:nvPr userDrawn="1"/>
        </p:nvSpPr>
        <p:spPr>
          <a:xfrm>
            <a:off x="0" y="-1"/>
            <a:ext cx="12192000" cy="1293694"/>
          </a:xfrm>
          <a:prstGeom prst="rect">
            <a:avLst/>
          </a:prstGeom>
          <a:solidFill>
            <a:srgbClr val="342C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BC1F731B-A478-6754-B285-5271E05A509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-612553"/>
            <a:ext cx="2518798" cy="25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3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82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gov.br/anac/pt-br/assuntos/regulados/manutencao-aeronautica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55DAA-C41D-1D05-DB25-BD11D3F6D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 +OM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E42457-03AA-C1BE-2DC8-D6172C9222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pt-BR" dirty="0"/>
              <a:t>Modelos de MOM/MCQ/PTM/MGSO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999FD9-012C-13E5-BC44-03265666AA83}"/>
              </a:ext>
            </a:extLst>
          </p:cNvPr>
          <p:cNvSpPr txBox="1"/>
          <p:nvPr/>
        </p:nvSpPr>
        <p:spPr>
          <a:xfrm>
            <a:off x="6271404" y="4761152"/>
            <a:ext cx="43576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bg1"/>
                </a:solidFill>
                <a:latin typeface="Calibri" panose="020F0502020204030204"/>
              </a:rPr>
              <a:t>Leandro Alves Rodrigues </a:t>
            </a:r>
          </a:p>
          <a:p>
            <a:pPr algn="r">
              <a:spcBef>
                <a:spcPts val="0"/>
              </a:spcBef>
            </a:pPr>
            <a:r>
              <a:rPr lang="pt-BR" sz="1800" i="1" dirty="0">
                <a:solidFill>
                  <a:schemeClr val="bg1"/>
                </a:solidFill>
              </a:rPr>
              <a:t>Coordenador CCOM</a:t>
            </a:r>
          </a:p>
          <a:p>
            <a:pPr algn="r">
              <a:spcBef>
                <a:spcPts val="0"/>
              </a:spcBef>
            </a:pPr>
            <a:endParaRPr lang="pt-BR" sz="1800" i="1" dirty="0">
              <a:solidFill>
                <a:schemeClr val="bg1"/>
              </a:solidFill>
            </a:endParaRPr>
          </a:p>
          <a:p>
            <a:pPr algn="r"/>
            <a:r>
              <a:rPr lang="en-US" b="1" dirty="0">
                <a:solidFill>
                  <a:schemeClr val="bg1"/>
                </a:solidFill>
                <a:latin typeface="Calibri" panose="020F0502020204030204"/>
              </a:rPr>
              <a:t>Cristiano Viana Serra Villa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/>
              </a:rPr>
              <a:t> </a:t>
            </a:r>
          </a:p>
          <a:p>
            <a:pPr algn="r">
              <a:spcBef>
                <a:spcPts val="0"/>
              </a:spcBef>
            </a:pPr>
            <a:r>
              <a:rPr lang="pt-BR" i="1" dirty="0">
                <a:solidFill>
                  <a:schemeClr val="bg1"/>
                </a:solidFill>
              </a:rPr>
              <a:t>Especialista em Regulação</a:t>
            </a:r>
            <a:endParaRPr lang="pt-BR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06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5D8E0-D3B0-25D2-A4E5-A020EB192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50F6E4-922F-8F80-5268-5A8974E1F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048" y="249354"/>
            <a:ext cx="7004649" cy="814815"/>
          </a:xfrm>
          <a:prstGeom prst="rect">
            <a:avLst/>
          </a:prstGeom>
        </p:spPr>
        <p:txBody>
          <a:bodyPr/>
          <a:lstStyle/>
          <a:p>
            <a:r>
              <a:rPr lang="pt-BR" sz="3600" dirty="0"/>
              <a:t>     Modelo de PTM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F575498-5B39-B5B0-EB5C-82B5092E5481}"/>
              </a:ext>
            </a:extLst>
          </p:cNvPr>
          <p:cNvSpPr txBox="1"/>
          <p:nvPr/>
        </p:nvSpPr>
        <p:spPr>
          <a:xfrm>
            <a:off x="897147" y="1630392"/>
            <a:ext cx="10403457" cy="4752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modelos abordam os componentes básicos do programa de treinamento e cobrem diversos procedimentos permitindo a OM identificar: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necessidades de treinamento inicial, recorrente e corretivo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definição de cursos e métodos de treinamentos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seleção de fontes externas de treinamentos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qualificação de instrutores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medição da eficácia do treinamento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formas de registros e muito mais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37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5329A-0616-8D26-1888-F92EB4680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4CCE1-B662-80A8-B73A-B6412292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048" y="249354"/>
            <a:ext cx="7004649" cy="814815"/>
          </a:xfrm>
          <a:prstGeom prst="rect">
            <a:avLst/>
          </a:prstGeom>
        </p:spPr>
        <p:txBody>
          <a:bodyPr/>
          <a:lstStyle/>
          <a:p>
            <a:r>
              <a:rPr lang="pt-BR" sz="3600" dirty="0"/>
              <a:t>     Principais Dúvidas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2FEB229-06DB-FF22-B073-781EFF8A8B93}"/>
              </a:ext>
            </a:extLst>
          </p:cNvPr>
          <p:cNvSpPr txBox="1"/>
          <p:nvPr/>
        </p:nvSpPr>
        <p:spPr>
          <a:xfrm>
            <a:off x="897147" y="1630392"/>
            <a:ext cx="10403457" cy="4438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 obrigado a utilizar esse modelo?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Preciso pagar TFAC para adequar meu manual a esse modelo?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fica o nº da revisão do manual se utilizar esse modelo?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Posso juntar esses modelos em um único manual?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a adoção desse modelo ainda preciso da declaração de conformidade?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F-141-01 (encaminhamento de manuais) como e quando utilizar?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4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C45C3-A42F-DFBD-5B7F-56E162824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F1602-A48D-2F29-3678-232EE2416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048" y="249354"/>
            <a:ext cx="7004649" cy="814815"/>
          </a:xfrm>
          <a:prstGeom prst="rect">
            <a:avLst/>
          </a:prstGeom>
        </p:spPr>
        <p:txBody>
          <a:bodyPr/>
          <a:lstStyle/>
          <a:p>
            <a:r>
              <a:rPr lang="pt-BR" sz="3600" dirty="0"/>
              <a:t>             </a:t>
            </a:r>
            <a:r>
              <a:rPr lang="pt-BR" dirty="0"/>
              <a:t>F-141-01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D592B0A-9B74-06E5-BF3E-3BB6B912F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287" y="1540024"/>
            <a:ext cx="6814868" cy="447007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AC27361-4942-1E71-79E8-AFF65C87A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669" y="3631719"/>
            <a:ext cx="1679276" cy="52621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62760A8-40A3-7286-2D87-B18856F0A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032" y="2064460"/>
            <a:ext cx="510584" cy="35055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5D5A0AB-F096-6C29-F8A3-915C0A6FC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032" y="4652771"/>
            <a:ext cx="510584" cy="3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5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E53AC-FB40-66A7-6B0A-922ECC477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957BA-3D51-278E-3961-60EF8C98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048" y="249354"/>
            <a:ext cx="7004649" cy="814815"/>
          </a:xfrm>
          <a:prstGeom prst="rect">
            <a:avLst/>
          </a:prstGeom>
        </p:spPr>
        <p:txBody>
          <a:bodyPr/>
          <a:lstStyle/>
          <a:p>
            <a:r>
              <a:rPr lang="pt-BR" sz="3600"/>
              <a:t>     Modelo de MGSO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30C591C-9FFD-67ED-81C9-B98A6E6EE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5" y="1457864"/>
            <a:ext cx="3770253" cy="4770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C04C3AF-AA6C-69FB-0F92-173EC2111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340" y="2881222"/>
            <a:ext cx="6595768" cy="257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96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7FA70-8574-38AA-9F0C-D293B2238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CDDB2-7BA3-E029-7C68-2FA9A54A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048" y="249354"/>
            <a:ext cx="7004649" cy="814815"/>
          </a:xfrm>
          <a:prstGeom prst="rect">
            <a:avLst/>
          </a:prstGeom>
        </p:spPr>
        <p:txBody>
          <a:bodyPr/>
          <a:lstStyle/>
          <a:p>
            <a:r>
              <a:rPr lang="pt-BR" sz="3600"/>
              <a:t>     Modelo de MGSO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F39EAD5-964A-022A-18C5-C21FAFEC1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67" y="1341404"/>
            <a:ext cx="10215788" cy="27026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33018B7-D4D4-05D8-5717-CC2D1276A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66" y="4226943"/>
            <a:ext cx="10215787" cy="18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13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B0AB4-A9FA-945D-47AD-FB9EF89D3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67A3D-51D4-E24E-A487-E0B77258A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26" y="249354"/>
            <a:ext cx="8971471" cy="814815"/>
          </a:xfrm>
          <a:prstGeom prst="rect">
            <a:avLst/>
          </a:prstGeom>
        </p:spPr>
        <p:txBody>
          <a:bodyPr/>
          <a:lstStyle/>
          <a:p>
            <a:r>
              <a:rPr lang="pt-BR" sz="3600" dirty="0"/>
              <a:t>MGSO - Exemplo de Adequação de Processo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9B325C2-17E7-0D30-16CD-6B9197E5A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494" y="1614684"/>
            <a:ext cx="7703389" cy="437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4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9B4DF-A0C5-3036-B7E2-CC227D318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170327-EE4A-5A3F-F729-9534A84CA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26" y="249354"/>
            <a:ext cx="8971471" cy="814815"/>
          </a:xfrm>
          <a:prstGeom prst="rect">
            <a:avLst/>
          </a:prstGeom>
        </p:spPr>
        <p:txBody>
          <a:bodyPr/>
          <a:lstStyle/>
          <a:p>
            <a:r>
              <a:rPr lang="pt-BR" sz="3600" dirty="0"/>
              <a:t>MGSO - Exemplo de Adequação de Processo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3A622A9-AFFB-06E2-6305-BCFF095AD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91" y="1515536"/>
            <a:ext cx="10929666" cy="45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1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90846-8781-F017-DD75-3B694BBED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D2A93A-E16C-25A1-FD37-E0F27517B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26" y="249354"/>
            <a:ext cx="8971471" cy="81481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                 </a:t>
            </a:r>
            <a:r>
              <a:rPr lang="pt-BR" sz="3600" dirty="0"/>
              <a:t>Importância dos Manuais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9B65105-F778-334C-DC86-CE4E51A0F8F6}"/>
              </a:ext>
            </a:extLst>
          </p:cNvPr>
          <p:cNvSpPr txBox="1"/>
          <p:nvPr/>
        </p:nvSpPr>
        <p:spPr>
          <a:xfrm>
            <a:off x="690114" y="1535502"/>
            <a:ext cx="1069675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manuais não são apenas documentos a serem apresentados na certificação e consultados somente em auditoria. São documentos dinâmicos, necessitam de constantes atualizações e sempre devem ser consultados e seu conteúdo disseminado em toda a empresa.</a:t>
            </a:r>
          </a:p>
          <a:p>
            <a:pPr algn="just"/>
            <a:endParaRPr lang="pt-BR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bem escrito e seguido à risca, o manual se torna um grande aliado e uma importante ferramenta do sistema de controle da qualidade.</a:t>
            </a:r>
          </a:p>
          <a:p>
            <a:pPr algn="just"/>
            <a:endParaRPr lang="pt-BR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vez aprovado pela ANAC, os procedimentos estabelecidos no manual viram regras por força do RBAC 145. Daí a importância de se ter um manual com procedimentos que realmente se aplicam à realidade da OM.</a:t>
            </a:r>
            <a:endParaRPr lang="pt-B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76A03EC-E880-6028-C96D-14CCFF946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1312" y="2791805"/>
            <a:ext cx="988505" cy="86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3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EADE3-F246-6B2C-0F29-AE2958FAB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00A8AF-CD5D-0272-CA44-79B5AA6DC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10515600" cy="1325880"/>
          </a:xfrm>
        </p:spPr>
        <p:txBody>
          <a:bodyPr anchor="ctr">
            <a:normAutofit/>
          </a:bodyPr>
          <a:lstStyle/>
          <a:p>
            <a:r>
              <a:rPr lang="pt-BR" dirty="0"/>
              <a:t>                                          Reflexão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8699E48-26F5-A3B2-413F-8D83C9390E6B}"/>
              </a:ext>
            </a:extLst>
          </p:cNvPr>
          <p:cNvSpPr txBox="1"/>
          <p:nvPr/>
        </p:nvSpPr>
        <p:spPr>
          <a:xfrm>
            <a:off x="841248" y="1882140"/>
            <a:ext cx="5067300" cy="435254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400" kern="1200">
                <a:solidFill>
                  <a:schemeClr val="bg1"/>
                </a:solidFill>
              </a:rPr>
              <a:t>“A Segurança de Voo é um processo contínuo onde pessoas com o mesmo ideal, conscientes e em ação, procuram atingir e garantir seus ideais, dentro da mais perfeita e harmoniosa cooperação”</a:t>
            </a:r>
          </a:p>
          <a:p>
            <a:pPr>
              <a:spcAft>
                <a:spcPts val="600"/>
              </a:spcAft>
            </a:pPr>
            <a:endParaRPr lang="en-US" sz="1400" kern="120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n-US" sz="1400" kern="120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E2B3F8F-B1C8-E59F-62E4-164250EC626B}"/>
              </a:ext>
            </a:extLst>
          </p:cNvPr>
          <p:cNvSpPr txBox="1"/>
          <p:nvPr/>
        </p:nvSpPr>
        <p:spPr>
          <a:xfrm>
            <a:off x="1009290" y="2147886"/>
            <a:ext cx="100497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 Segurança de Voo é um processo contínuo onde pessoas com o mesmo ideal, conscientes e em ação, procuram atingir e garantir seus ideais, dentro da mais perfeita e harmoniosa cooperação”</a:t>
            </a:r>
          </a:p>
          <a:p>
            <a:pPr algn="just"/>
            <a:endParaRPr lang="pt-BR" sz="2400" dirty="0">
              <a:solidFill>
                <a:srgbClr val="2F549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3541D3E-A88C-4FD4-ADC3-B26C879C7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276" y="3593366"/>
            <a:ext cx="3313447" cy="189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F2D45-C267-7A91-6337-52E76B60E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AA4472-8DA3-4F38-22EB-469C9B8BF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10515600" cy="1325880"/>
          </a:xfrm>
        </p:spPr>
        <p:txBody>
          <a:bodyPr anchor="ctr">
            <a:normAutofit/>
          </a:bodyPr>
          <a:lstStyle/>
          <a:p>
            <a:r>
              <a:rPr lang="pt-BR" dirty="0"/>
              <a:t>                                  Disposições Finais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E17C38B-8085-7803-A8DC-4FDB5FED8DF9}"/>
              </a:ext>
            </a:extLst>
          </p:cNvPr>
          <p:cNvSpPr txBox="1"/>
          <p:nvPr/>
        </p:nvSpPr>
        <p:spPr>
          <a:xfrm>
            <a:off x="841248" y="1882140"/>
            <a:ext cx="5067300" cy="435254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400" kern="1200" dirty="0">
                <a:solidFill>
                  <a:schemeClr val="bg1"/>
                </a:solidFill>
              </a:rPr>
              <a:t>“”</a:t>
            </a:r>
          </a:p>
          <a:p>
            <a:pPr>
              <a:spcAft>
                <a:spcPts val="600"/>
              </a:spcAft>
            </a:pPr>
            <a:endParaRPr lang="en-US" sz="1400" kern="12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n-US" sz="1400" kern="1200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20BC261-B64F-AD6B-5982-F708E70FE3DE}"/>
              </a:ext>
            </a:extLst>
          </p:cNvPr>
          <p:cNvSpPr txBox="1"/>
          <p:nvPr/>
        </p:nvSpPr>
        <p:spPr>
          <a:xfrm>
            <a:off x="1009290" y="2147886"/>
            <a:ext cx="100497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Nossos canais de comunicação estão sempre abertos </a:t>
            </a:r>
          </a:p>
          <a:p>
            <a:pPr fontAlgn="base"/>
            <a:r>
              <a:rPr lang="pt-BR" sz="2400" dirty="0"/>
              <a:t>Acesse a página das Organizações de Manutenção em:</a:t>
            </a:r>
            <a:endParaRPr lang="en-US" sz="2400" dirty="0"/>
          </a:p>
          <a:p>
            <a:pPr fontAlgn="base"/>
            <a:r>
              <a:rPr lang="pt-BR" sz="2400" u="sng" dirty="0">
                <a:solidFill>
                  <a:srgbClr val="00B0F0"/>
                </a:solidFill>
                <a:latin typeface="Calibri Light" panose="020F0302020204030204" pitchFamily="34" charset="0"/>
                <a:hlinkClick r:id="rId2"/>
              </a:rPr>
              <a:t>https://www.gov.br/anac/pt-br/assuntos/regulados/manutencao-aeronautica</a:t>
            </a:r>
            <a:endParaRPr lang="pt-BR" sz="2400" u="sng" dirty="0">
              <a:solidFill>
                <a:srgbClr val="00B0F0"/>
              </a:solidFill>
              <a:latin typeface="Calibri Light" panose="020F0302020204030204" pitchFamily="34" charset="0"/>
            </a:endParaRPr>
          </a:p>
          <a:p>
            <a:pPr algn="just"/>
            <a:endParaRPr lang="pt-BR" sz="2400" dirty="0">
              <a:solidFill>
                <a:srgbClr val="2F549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1D6AE33-71E4-18B7-9770-44E28EAFE524}"/>
              </a:ext>
            </a:extLst>
          </p:cNvPr>
          <p:cNvSpPr txBox="1"/>
          <p:nvPr/>
        </p:nvSpPr>
        <p:spPr>
          <a:xfrm>
            <a:off x="3177945" y="2845762"/>
            <a:ext cx="621101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0" fontAlgn="base">
              <a:buNone/>
            </a:pPr>
            <a:endParaRPr lang="pt-BR" sz="1800" dirty="0">
              <a:solidFill>
                <a:srgbClr val="2F5496"/>
              </a:solidFill>
              <a:latin typeface="Segoe UI" panose="020B0502040204020203" pitchFamily="34" charset="0"/>
            </a:endParaRPr>
          </a:p>
          <a:p>
            <a:pPr marL="0" indent="0" algn="ctr" rtl="0" fontAlgn="base">
              <a:buNone/>
            </a:pPr>
            <a:endParaRPr lang="pt-BR" dirty="0">
              <a:solidFill>
                <a:srgbClr val="2F5496"/>
              </a:solidFill>
              <a:latin typeface="Segoe UI" panose="020B0502040204020203" pitchFamily="34" charset="0"/>
            </a:endParaRPr>
          </a:p>
          <a:p>
            <a:pPr marL="0" indent="0" algn="ctr" rtl="0" fontAlgn="base">
              <a:buNone/>
            </a:pPr>
            <a:endParaRPr lang="pt-BR" sz="1800" dirty="0">
              <a:solidFill>
                <a:srgbClr val="2F5496"/>
              </a:solidFill>
              <a:latin typeface="Segoe UI" panose="020B0502040204020203" pitchFamily="34" charset="0"/>
            </a:endParaRPr>
          </a:p>
          <a:p>
            <a:pPr marL="0" indent="0" algn="ctr" rtl="0" fontAlgn="base">
              <a:buNone/>
            </a:pPr>
            <a:endParaRPr lang="pt-BR" dirty="0">
              <a:solidFill>
                <a:srgbClr val="2F5496"/>
              </a:solidFill>
              <a:latin typeface="Segoe UI" panose="020B0502040204020203" pitchFamily="34" charset="0"/>
            </a:endParaRPr>
          </a:p>
          <a:p>
            <a:pPr marL="0" indent="0" algn="ctr" rtl="0" fontAlgn="base">
              <a:buNone/>
            </a:pPr>
            <a:endParaRPr lang="pt-BR" dirty="0">
              <a:solidFill>
                <a:srgbClr val="2F5496"/>
              </a:solidFill>
              <a:latin typeface="Segoe UI" panose="020B0502040204020203" pitchFamily="34" charset="0"/>
            </a:endParaRPr>
          </a:p>
          <a:p>
            <a:pPr marL="0" indent="0" algn="ctr" rtl="0" fontAlgn="base">
              <a:buNone/>
            </a:pPr>
            <a:endParaRPr lang="pt-BR" dirty="0">
              <a:solidFill>
                <a:srgbClr val="2F5496"/>
              </a:solidFill>
              <a:latin typeface="Segoe UI" panose="020B0502040204020203" pitchFamily="34" charset="0"/>
            </a:endParaRPr>
          </a:p>
          <a:p>
            <a:pPr marL="0" indent="0" algn="ctr" rtl="0" fontAlgn="base">
              <a:buNone/>
            </a:pPr>
            <a:endParaRPr lang="pt-BR" dirty="0">
              <a:solidFill>
                <a:srgbClr val="2F5496"/>
              </a:solidFill>
              <a:latin typeface="Segoe UI" panose="020B0502040204020203" pitchFamily="34" charset="0"/>
            </a:endParaRPr>
          </a:p>
          <a:p>
            <a:pPr marL="0" indent="0" algn="ctr" rtl="0" fontAlgn="base">
              <a:buNone/>
            </a:pPr>
            <a:endParaRPr lang="pt-BR" dirty="0">
              <a:solidFill>
                <a:srgbClr val="2F5496"/>
              </a:solidFill>
              <a:latin typeface="Segoe UI" panose="020B0502040204020203" pitchFamily="34" charset="0"/>
            </a:endParaRPr>
          </a:p>
          <a:p>
            <a:pPr marL="0" indent="0" algn="ctr" rtl="0" fontAlgn="base">
              <a:buNone/>
            </a:pPr>
            <a:endParaRPr lang="pt-BR" sz="1800" dirty="0">
              <a:solidFill>
                <a:srgbClr val="2F5496"/>
              </a:solidFill>
              <a:latin typeface="Segoe UI" panose="020B0502040204020203" pitchFamily="34" charset="0"/>
            </a:endParaRPr>
          </a:p>
          <a:p>
            <a:pPr marL="0" indent="0" algn="ctr" rtl="0" fontAlgn="base">
              <a:buNone/>
            </a:pPr>
            <a:r>
              <a:rPr lang="pt-BR" sz="2400" dirty="0">
                <a:solidFill>
                  <a:srgbClr val="2F5496"/>
                </a:solidFill>
                <a:latin typeface="Segoe UI" panose="020B0502040204020203" pitchFamily="34" charset="0"/>
              </a:rPr>
              <a:t>Muito obrigado!</a:t>
            </a:r>
            <a:endParaRPr lang="pt-BR" sz="2400" b="0" i="0" dirty="0">
              <a:solidFill>
                <a:srgbClr val="2F5496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29564D7-3DB5-AACD-D2E5-6A31BD1EB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666" y="3429000"/>
            <a:ext cx="2752644" cy="188029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BCD223F-CB51-DCF3-5AF3-710AB0FD7A82}"/>
              </a:ext>
            </a:extLst>
          </p:cNvPr>
          <p:cNvSpPr txBox="1"/>
          <p:nvPr/>
        </p:nvSpPr>
        <p:spPr>
          <a:xfrm>
            <a:off x="1009291" y="2384098"/>
            <a:ext cx="83072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bg1"/>
                </a:solidFill>
                <a:latin typeface="Calibri" panose="020F0502020204030204"/>
              </a:rPr>
              <a:t>Leandro Alves Rodrigues </a:t>
            </a:r>
          </a:p>
          <a:p>
            <a:pPr algn="r">
              <a:spcBef>
                <a:spcPts val="0"/>
              </a:spcBef>
            </a:pPr>
            <a:r>
              <a:rPr lang="pt-BR" sz="1800" i="1" dirty="0">
                <a:solidFill>
                  <a:schemeClr val="bg1"/>
                </a:solidFill>
              </a:rPr>
              <a:t> CCOM</a:t>
            </a:r>
          </a:p>
          <a:p>
            <a:pPr algn="r">
              <a:spcBef>
                <a:spcPts val="0"/>
              </a:spcBef>
            </a:pPr>
            <a:endParaRPr lang="pt-BR" sz="1800" i="1" dirty="0">
              <a:solidFill>
                <a:schemeClr val="bg1"/>
              </a:solidFill>
            </a:endParaRPr>
          </a:p>
          <a:p>
            <a:pPr algn="r"/>
            <a:r>
              <a:rPr lang="en-US" b="1" dirty="0">
                <a:solidFill>
                  <a:schemeClr val="bg1"/>
                </a:solidFill>
                <a:latin typeface="Calibri" panose="020F0502020204030204"/>
              </a:rPr>
              <a:t>Cristiano Viana Serra Villa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/>
              </a:rPr>
              <a:t> </a:t>
            </a:r>
          </a:p>
          <a:p>
            <a:pPr algn="r">
              <a:spcBef>
                <a:spcPts val="0"/>
              </a:spcBef>
            </a:pPr>
            <a:r>
              <a:rPr lang="pt-BR" i="1" dirty="0">
                <a:solidFill>
                  <a:schemeClr val="bg1"/>
                </a:solidFill>
              </a:rPr>
              <a:t>Especialista em Regulação</a:t>
            </a:r>
            <a:endParaRPr lang="pt-BR" sz="1800" i="1" dirty="0">
              <a:solidFill>
                <a:schemeClr val="bg1"/>
              </a:solidFill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6C8A065E-3980-5C29-10CE-222BCF261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8031" y="5309295"/>
            <a:ext cx="2712955" cy="8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5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1F3456-A08B-5AEA-7A03-A91807AA0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275233"/>
            <a:ext cx="8878378" cy="814815"/>
          </a:xfrm>
        </p:spPr>
        <p:txBody>
          <a:bodyPr/>
          <a:lstStyle/>
          <a:p>
            <a:r>
              <a:rPr lang="pt-BR" sz="3600" dirty="0"/>
              <a:t>       Página Certificação Descomplicada 145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BE37C7-991E-B243-3991-9708A5EA67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60785" y="2958860"/>
            <a:ext cx="6127630" cy="17511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BE28430-6695-2447-F29A-E3C7068C9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649" y="2188228"/>
            <a:ext cx="7388974" cy="29531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37380A6-673F-6B68-DAA6-6B3EBF25B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795" y="1621941"/>
            <a:ext cx="716342" cy="66688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0DEF5B1-E0EA-4896-CA8B-73A3377F1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812" y="5141343"/>
            <a:ext cx="641182" cy="79829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538D107-0EDF-9444-9DAA-A612AD24A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090" y="1653301"/>
            <a:ext cx="716342" cy="66688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4BF20F5-500E-8AD0-349D-220C924CA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385" y="1624974"/>
            <a:ext cx="716342" cy="66688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61A28AD-4DCB-5628-1A0A-8814B31B5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680" y="1621942"/>
            <a:ext cx="716342" cy="66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6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748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1FB3D-43DC-E6D5-53A8-20CB7D01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048" y="249354"/>
            <a:ext cx="7004649" cy="814815"/>
          </a:xfrm>
          <a:prstGeom prst="rect">
            <a:avLst/>
          </a:prstGeom>
        </p:spPr>
        <p:txBody>
          <a:bodyPr/>
          <a:lstStyle/>
          <a:p>
            <a:r>
              <a:rPr lang="pt-BR" sz="3600" dirty="0"/>
              <a:t>Modelos de Manuais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D267774-F7E9-C8AF-1B73-C855B33D5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603" y="2734574"/>
            <a:ext cx="7643005" cy="21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5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D6457-0239-CA28-8544-5BDDBF21B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297B13-54A0-558F-247D-0131E746B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048" y="249354"/>
            <a:ext cx="7004649" cy="814815"/>
          </a:xfrm>
          <a:prstGeom prst="rect">
            <a:avLst/>
          </a:prstGeom>
        </p:spPr>
        <p:txBody>
          <a:bodyPr/>
          <a:lstStyle/>
          <a:p>
            <a:r>
              <a:rPr lang="pt-BR" sz="3600" dirty="0"/>
              <a:t>Objetivo dos Modelos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BA86F7A-9D4B-30C4-9874-BE9CCD00A0EC}"/>
              </a:ext>
            </a:extLst>
          </p:cNvPr>
          <p:cNvSpPr txBox="1"/>
          <p:nvPr/>
        </p:nvSpPr>
        <p:spPr>
          <a:xfrm>
            <a:off x="1121433" y="1656272"/>
            <a:ext cx="10205049" cy="4353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material foi desenvolvido pensando principalmente nas empresas menores, de modo a facilitar a confecção de seus manuais durante o processo de certificação.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modelos são apenas exemplos, mas um ótimo guia para o desenvolvimento dos manuais (MOM/MCQ/PTM/MGSO).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Possibilita maior padronização dos manuais. (ex. sistema de cores de etiqueta)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14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45E6F-71E7-7BFA-E543-E7307C149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DF0A2-C257-B808-A9C5-6A0A68246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048" y="249354"/>
            <a:ext cx="7004649" cy="814815"/>
          </a:xfrm>
          <a:prstGeom prst="rect">
            <a:avLst/>
          </a:prstGeom>
        </p:spPr>
        <p:txBody>
          <a:bodyPr/>
          <a:lstStyle/>
          <a:p>
            <a:r>
              <a:rPr lang="pt-BR" sz="3600" dirty="0"/>
              <a:t>Objetivo dos Modelos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F31D13B-3058-82EF-A3C6-A01EF7C21E41}"/>
              </a:ext>
            </a:extLst>
          </p:cNvPr>
          <p:cNvSpPr txBox="1"/>
          <p:nvPr/>
        </p:nvSpPr>
        <p:spPr>
          <a:xfrm>
            <a:off x="1121433" y="1656272"/>
            <a:ext cx="10205049" cy="4157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material proporciona às empresas maior agilidade e assertividade na confecção dos manuais, trazendo menores custos e uma certificação mais célere.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é obrigatório que as organizações sigam estritamente esses modelos na elaboração de seus manuais.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Nada impede que organizações já certificadas adotem esses modelos no todo ou em parte.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12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91925-251A-3228-9FA8-438BBA1CB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B6425-78EC-172F-D98F-A556355B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048" y="249354"/>
            <a:ext cx="7004649" cy="814815"/>
          </a:xfrm>
          <a:prstGeom prst="rect">
            <a:avLst/>
          </a:prstGeom>
        </p:spPr>
        <p:txBody>
          <a:bodyPr/>
          <a:lstStyle/>
          <a:p>
            <a:r>
              <a:rPr lang="pt-BR" sz="3600" dirty="0"/>
              <a:t>Objetivo dos Modelos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F3CF177-9E21-FB2A-BCF8-561184BAE711}"/>
              </a:ext>
            </a:extLst>
          </p:cNvPr>
          <p:cNvSpPr txBox="1"/>
          <p:nvPr/>
        </p:nvSpPr>
        <p:spPr>
          <a:xfrm>
            <a:off x="1121433" y="1656272"/>
            <a:ext cx="10205049" cy="3788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 OM é única e, por isso, pode requerer procedimentos adicionais específicos para demonstrar o cumprimento de requisitos.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 utilizar esse material com certo cuidado.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empresa deve avaliar o modelo de manual removendo aquilo que não se aplica a ela e acrescentando seus procedimentos específicos.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775C0E7-539C-7088-A728-0A5DDA225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445" y="3029494"/>
            <a:ext cx="558176" cy="5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9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12CF6-8960-9548-E340-CF4BF3A7B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C17FB-6C9B-FE57-CEA9-021EC463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048" y="249354"/>
            <a:ext cx="7004649" cy="814815"/>
          </a:xfrm>
          <a:prstGeom prst="rect">
            <a:avLst/>
          </a:prstGeom>
        </p:spPr>
        <p:txBody>
          <a:bodyPr/>
          <a:lstStyle/>
          <a:p>
            <a:r>
              <a:rPr lang="pt-BR" sz="3600" dirty="0"/>
              <a:t>Objetivo dos Modelos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4BB6DF9-2AE0-D5F3-B0C6-409E0966F96A}"/>
              </a:ext>
            </a:extLst>
          </p:cNvPr>
          <p:cNvSpPr txBox="1"/>
          <p:nvPr/>
        </p:nvSpPr>
        <p:spPr>
          <a:xfrm>
            <a:off x="897147" y="1630392"/>
            <a:ext cx="10515600" cy="4590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Instruções Suplementares ainda são os principais documentos de suporte na elaboração dos manuais.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Simplesmente adotar os modelos, sem considerar as informações dispostas na IS 145-010 (PTM), IS 145-009 (MOM/MCQ) e IS 145.214-001 (SGSO), não garante estar totalmente em conformidade com os requisitos regulamentares previstos.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pt-B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</a:t>
            </a:r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trazem em detalhes os procedimentos requeridos e questionários que ajudam a OM concluir se o manual está em conformidade com os requisitos.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653B048-226F-6319-4014-595966684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132" y="5132718"/>
            <a:ext cx="764615" cy="92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8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0117A-2FA4-9172-8D96-6E8147E80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B12F9-5731-AB3D-8A97-C1A61CDE5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048" y="249354"/>
            <a:ext cx="7004649" cy="814815"/>
          </a:xfrm>
          <a:prstGeom prst="rect">
            <a:avLst/>
          </a:prstGeom>
        </p:spPr>
        <p:txBody>
          <a:bodyPr/>
          <a:lstStyle/>
          <a:p>
            <a:r>
              <a:rPr lang="pt-BR" sz="3600" dirty="0"/>
              <a:t>     Modelo de PTM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091AA83-4196-1F79-C31E-053209CF19C3}"/>
              </a:ext>
            </a:extLst>
          </p:cNvPr>
          <p:cNvSpPr txBox="1"/>
          <p:nvPr/>
        </p:nvSpPr>
        <p:spPr>
          <a:xfrm>
            <a:off x="897147" y="1630392"/>
            <a:ext cx="10403457" cy="4780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modelos de PTM contêm políticas e procedimentos que uma empresa fictícia (ABC) utilizará para determinar seus requisitos de treinamento e ajudará na elaboração do programa.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modelos disponibilizados se dividem em duas partes: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 de PTM (OM de grande ou médio porte)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 de PTM (OM de pequeno porte)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 material está em consonância com a proposta de revisão C da IS 145-010.</a:t>
            </a:r>
            <a:endParaRPr lang="pt-B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36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FC133-F38F-230E-F163-248737E48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01219-894A-C0F9-FFA0-F2F19850F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048" y="249354"/>
            <a:ext cx="7004649" cy="814815"/>
          </a:xfrm>
          <a:prstGeom prst="rect">
            <a:avLst/>
          </a:prstGeom>
        </p:spPr>
        <p:txBody>
          <a:bodyPr/>
          <a:lstStyle/>
          <a:p>
            <a:r>
              <a:rPr lang="pt-BR" sz="3600" dirty="0"/>
              <a:t>     Modelo de PTM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82D5861-66E8-3544-BDC4-FDDF4B2C2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540" y="2649894"/>
            <a:ext cx="4261220" cy="256746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B2D617B-1698-4656-3A55-DD161964C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481" y="2649894"/>
            <a:ext cx="4285420" cy="256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3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pa Anac 2022 - 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 Interno para Conteúdo">
  <a:themeElements>
    <a:clrScheme name="Anac 2022">
      <a:dk1>
        <a:srgbClr val="2F5496"/>
      </a:dk1>
      <a:lt1>
        <a:srgbClr val="FFFFFF"/>
      </a:lt1>
      <a:dk2>
        <a:srgbClr val="2F5496"/>
      </a:dk2>
      <a:lt2>
        <a:srgbClr val="FFFFFF"/>
      </a:lt2>
      <a:accent1>
        <a:srgbClr val="00ADEE"/>
      </a:accent1>
      <a:accent2>
        <a:srgbClr val="006991"/>
      </a:accent2>
      <a:accent3>
        <a:srgbClr val="F58221"/>
      </a:accent3>
      <a:accent4>
        <a:srgbClr val="8DC63F"/>
      </a:accent4>
      <a:accent5>
        <a:srgbClr val="5B9BD5"/>
      </a:accent5>
      <a:accent6>
        <a:srgbClr val="70AD47"/>
      </a:accent6>
      <a:hlink>
        <a:srgbClr val="00B0F0"/>
      </a:hlink>
      <a:folHlink>
        <a:srgbClr val="00B0F0"/>
      </a:folHlink>
    </a:clrScheme>
    <a:fontScheme name="Personalizada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 Fina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4702</TotalTime>
  <Words>756</Words>
  <Application>Microsoft Office PowerPoint</Application>
  <PresentationFormat>Widescreen</PresentationFormat>
  <Paragraphs>102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Segoe UI</vt:lpstr>
      <vt:lpstr>Capa Anac 2022 - 2023</vt:lpstr>
      <vt:lpstr>Slide Interno para Conteúdo</vt:lpstr>
      <vt:lpstr>Slides Finais</vt:lpstr>
      <vt:lpstr>Programa +OM</vt:lpstr>
      <vt:lpstr>       Página Certificação Descomplicada 145</vt:lpstr>
      <vt:lpstr>Modelos de Manuais</vt:lpstr>
      <vt:lpstr>Objetivo dos Modelos</vt:lpstr>
      <vt:lpstr>Objetivo dos Modelos</vt:lpstr>
      <vt:lpstr>Objetivo dos Modelos</vt:lpstr>
      <vt:lpstr>Objetivo dos Modelos</vt:lpstr>
      <vt:lpstr>     Modelo de PTM</vt:lpstr>
      <vt:lpstr>     Modelo de PTM</vt:lpstr>
      <vt:lpstr>     Modelo de PTM</vt:lpstr>
      <vt:lpstr>     Principais Dúvidas</vt:lpstr>
      <vt:lpstr>             F-141-01</vt:lpstr>
      <vt:lpstr>     Modelo de MGSO</vt:lpstr>
      <vt:lpstr>     Modelo de MGSO</vt:lpstr>
      <vt:lpstr>MGSO - Exemplo de Adequação de Processo</vt:lpstr>
      <vt:lpstr>MGSO - Exemplo de Adequação de Processo</vt:lpstr>
      <vt:lpstr>                 Importância dos Manuais</vt:lpstr>
      <vt:lpstr>                                          Reflexão</vt:lpstr>
      <vt:lpstr>                                  Disposições Finais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Affonso Moreira Penna</dc:creator>
  <cp:lastModifiedBy>Leandro Alves Rodrigues</cp:lastModifiedBy>
  <cp:revision>35</cp:revision>
  <dcterms:created xsi:type="dcterms:W3CDTF">2022-07-08T18:05:37Z</dcterms:created>
  <dcterms:modified xsi:type="dcterms:W3CDTF">2025-03-24T13:27:24Z</dcterms:modified>
</cp:coreProperties>
</file>