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9" r:id="rId2"/>
    <p:sldMasterId id="2147483677" r:id="rId3"/>
  </p:sldMasterIdLst>
  <p:notesMasterIdLst>
    <p:notesMasterId r:id="rId28"/>
  </p:notesMasterIdLst>
  <p:handoutMasterIdLst>
    <p:handoutMasterId r:id="rId29"/>
  </p:handoutMasterIdLst>
  <p:sldIdLst>
    <p:sldId id="282" r:id="rId4"/>
    <p:sldId id="325" r:id="rId5"/>
    <p:sldId id="326" r:id="rId6"/>
    <p:sldId id="340" r:id="rId7"/>
    <p:sldId id="342" r:id="rId8"/>
    <p:sldId id="341" r:id="rId9"/>
    <p:sldId id="327" r:id="rId10"/>
    <p:sldId id="348" r:id="rId11"/>
    <p:sldId id="345" r:id="rId12"/>
    <p:sldId id="349" r:id="rId13"/>
    <p:sldId id="330" r:id="rId14"/>
    <p:sldId id="329" r:id="rId15"/>
    <p:sldId id="331" r:id="rId16"/>
    <p:sldId id="339" r:id="rId17"/>
    <p:sldId id="332" r:id="rId18"/>
    <p:sldId id="333" r:id="rId19"/>
    <p:sldId id="347" r:id="rId20"/>
    <p:sldId id="346" r:id="rId21"/>
    <p:sldId id="343" r:id="rId22"/>
    <p:sldId id="344" r:id="rId23"/>
    <p:sldId id="334" r:id="rId24"/>
    <p:sldId id="335" r:id="rId25"/>
    <p:sldId id="336"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F08865D9-27D4-40C1-B716-6A39107C4795}">
          <p14:sldIdLst>
            <p14:sldId id="282"/>
            <p14:sldId id="325"/>
            <p14:sldId id="326"/>
            <p14:sldId id="340"/>
            <p14:sldId id="342"/>
            <p14:sldId id="341"/>
            <p14:sldId id="327"/>
            <p14:sldId id="348"/>
            <p14:sldId id="345"/>
            <p14:sldId id="349"/>
            <p14:sldId id="330"/>
            <p14:sldId id="329"/>
            <p14:sldId id="331"/>
            <p14:sldId id="339"/>
            <p14:sldId id="332"/>
            <p14:sldId id="333"/>
            <p14:sldId id="347"/>
            <p14:sldId id="346"/>
            <p14:sldId id="343"/>
            <p14:sldId id="344"/>
            <p14:sldId id="334"/>
            <p14:sldId id="335"/>
            <p14:sldId id="336"/>
            <p14:sldId id="273"/>
          </p14:sldIdLst>
        </p14:section>
      </p14:sectionLst>
    </p:ext>
    <p:ext uri="{EFAFB233-063F-42B5-8137-9DF3F51BA10A}">
      <p15:sldGuideLst xmlns:p15="http://schemas.microsoft.com/office/powerpoint/2012/main">
        <p15:guide id="1" orient="horz" pos="365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0B8"/>
    <a:srgbClr val="000000"/>
    <a:srgbClr val="EE0000"/>
    <a:srgbClr val="006991"/>
    <a:srgbClr val="7DB458"/>
    <a:srgbClr val="7093D2"/>
    <a:srgbClr val="385723"/>
    <a:srgbClr val="5C84C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édio 3 - Ênfas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36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1EA5212E-67C3-916C-B4DD-CBC1DB2493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EBFEF031-7172-0C27-1CF7-2035BB7DFB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6EEA8-4EEB-4AA5-9C26-9095F7F2BF3A}" type="datetimeFigureOut">
              <a:rPr lang="pt-BR" smtClean="0"/>
              <a:t>25/03/2025</a:t>
            </a:fld>
            <a:endParaRPr lang="pt-BR"/>
          </a:p>
        </p:txBody>
      </p:sp>
      <p:sp>
        <p:nvSpPr>
          <p:cNvPr id="4" name="Espaço Reservado para Rodapé 3">
            <a:extLst>
              <a:ext uri="{FF2B5EF4-FFF2-40B4-BE49-F238E27FC236}">
                <a16:creationId xmlns:a16="http://schemas.microsoft.com/office/drawing/2014/main" id="{F1288491-3876-DD72-7C01-E68DD3B19E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6FE90452-49F2-488B-A17A-930B0D8C07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6AA87F-9EFF-472E-A10D-E4DE15780F0F}" type="slidenum">
              <a:rPr lang="pt-BR" smtClean="0"/>
              <a:t>‹nº›</a:t>
            </a:fld>
            <a:endParaRPr lang="pt-BR"/>
          </a:p>
        </p:txBody>
      </p:sp>
    </p:spTree>
    <p:extLst>
      <p:ext uri="{BB962C8B-B14F-4D97-AF65-F5344CB8AC3E}">
        <p14:creationId xmlns:p14="http://schemas.microsoft.com/office/powerpoint/2010/main" val="280428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72B6-B26B-4B30-9C15-CFE043F73046}" type="datetimeFigureOut">
              <a:rPr lang="pt-BR" smtClean="0"/>
              <a:t>25/03/2025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2722B-40BB-4C22-BFE3-E42802F76DA9}" type="slidenum">
              <a:rPr lang="pt-BR" smtClean="0"/>
              <a:t>‹nº›</a:t>
            </a:fld>
            <a:endParaRPr lang="pt-BR"/>
          </a:p>
        </p:txBody>
      </p:sp>
    </p:spTree>
    <p:extLst>
      <p:ext uri="{BB962C8B-B14F-4D97-AF65-F5344CB8AC3E}">
        <p14:creationId xmlns:p14="http://schemas.microsoft.com/office/powerpoint/2010/main" val="305678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V11">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C81D0D5-4689-C9F4-17ED-94EC56797EF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2822" y="0"/>
            <a:ext cx="12186354" cy="6857998"/>
          </a:xfrm>
          <a:prstGeom prst="rect">
            <a:avLst/>
          </a:prstGeom>
        </p:spPr>
      </p:pic>
      <p:sp>
        <p:nvSpPr>
          <p:cNvPr id="8" name="Título 1">
            <a:extLst>
              <a:ext uri="{FF2B5EF4-FFF2-40B4-BE49-F238E27FC236}">
                <a16:creationId xmlns:a16="http://schemas.microsoft.com/office/drawing/2014/main" id="{656C3F73-C18A-DB92-0687-B639F083217A}"/>
              </a:ext>
            </a:extLst>
          </p:cNvPr>
          <p:cNvSpPr>
            <a:spLocks noGrp="1"/>
          </p:cNvSpPr>
          <p:nvPr>
            <p:ph type="title" hasCustomPrompt="1"/>
          </p:nvPr>
        </p:nvSpPr>
        <p:spPr>
          <a:xfrm>
            <a:off x="6948442" y="2777174"/>
            <a:ext cx="4682383" cy="651825"/>
          </a:xfrm>
          <a:prstGeom prst="rect">
            <a:avLst/>
          </a:prstGeom>
        </p:spPr>
        <p:txBody>
          <a:bodyPr/>
          <a:lstStyle>
            <a:lvl1pPr>
              <a:defRPr sz="4000" b="1" spc="-150">
                <a:solidFill>
                  <a:schemeClr val="bg1"/>
                </a:solidFill>
                <a:latin typeface="+mn-lt"/>
              </a:defRPr>
            </a:lvl1pPr>
          </a:lstStyle>
          <a:p>
            <a:r>
              <a:rPr lang="pt-BR"/>
              <a:t>Título da Apresentação</a:t>
            </a:r>
          </a:p>
        </p:txBody>
      </p:sp>
      <p:sp>
        <p:nvSpPr>
          <p:cNvPr id="10" name="Espaço Reservado para Texto 4">
            <a:extLst>
              <a:ext uri="{FF2B5EF4-FFF2-40B4-BE49-F238E27FC236}">
                <a16:creationId xmlns:a16="http://schemas.microsoft.com/office/drawing/2014/main" id="{EBC2DD7B-79E1-EFD1-CDAF-1F7FD6AA561B}"/>
              </a:ext>
            </a:extLst>
          </p:cNvPr>
          <p:cNvSpPr>
            <a:spLocks noGrp="1"/>
          </p:cNvSpPr>
          <p:nvPr>
            <p:ph type="body" sz="quarter" idx="10" hasCustomPrompt="1"/>
          </p:nvPr>
        </p:nvSpPr>
        <p:spPr>
          <a:xfrm>
            <a:off x="6948442" y="3446091"/>
            <a:ext cx="4357687" cy="384561"/>
          </a:xfrm>
          <a:prstGeom prst="rect">
            <a:avLst/>
          </a:prstGeom>
        </p:spPr>
        <p:txBody>
          <a:bodyPr/>
          <a:lstStyle>
            <a:lvl1pPr marL="0" indent="0">
              <a:buNone/>
              <a:defRPr sz="2400">
                <a:solidFill>
                  <a:schemeClr val="bg1"/>
                </a:solidFill>
                <a:latin typeface="+mj-lt"/>
              </a:defRPr>
            </a:lvl1pPr>
            <a:lvl2pPr marL="457200" indent="0">
              <a:buNone/>
              <a:defRPr/>
            </a:lvl2pPr>
          </a:lstStyle>
          <a:p>
            <a:pPr lvl="0"/>
            <a:r>
              <a:rPr lang="pt-BR"/>
              <a:t>Subtítulo</a:t>
            </a:r>
          </a:p>
        </p:txBody>
      </p:sp>
    </p:spTree>
    <p:extLst>
      <p:ext uri="{BB962C8B-B14F-4D97-AF65-F5344CB8AC3E}">
        <p14:creationId xmlns:p14="http://schemas.microsoft.com/office/powerpoint/2010/main" val="255242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Imagem 3" descr="Interface gráfica do usuário, Aplicativo&#10;&#10;Descrição gerada automaticamente">
            <a:extLst>
              <a:ext uri="{FF2B5EF4-FFF2-40B4-BE49-F238E27FC236}">
                <a16:creationId xmlns:a16="http://schemas.microsoft.com/office/drawing/2014/main" id="{7E9D94BD-56BE-BD2E-95C2-8A9D526A7B3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34" y="0"/>
            <a:ext cx="12189532" cy="6858000"/>
          </a:xfrm>
          <a:prstGeom prst="rect">
            <a:avLst/>
          </a:prstGeom>
        </p:spPr>
      </p:pic>
    </p:spTree>
    <p:extLst>
      <p:ext uri="{BB962C8B-B14F-4D97-AF65-F5344CB8AC3E}">
        <p14:creationId xmlns:p14="http://schemas.microsoft.com/office/powerpoint/2010/main" val="407053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conteúdo Padrã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F8DB31-AB16-8462-B0C3-5D990303FDDA}"/>
              </a:ext>
            </a:extLst>
          </p:cNvPr>
          <p:cNvSpPr txBox="1">
            <a:spLocks/>
          </p:cNvSpPr>
          <p:nvPr userDrawn="1"/>
        </p:nvSpPr>
        <p:spPr>
          <a:xfrm>
            <a:off x="795469" y="789637"/>
            <a:ext cx="10515600" cy="604122"/>
          </a:xfrm>
          <a:prstGeom prst="rect">
            <a:avLst/>
          </a:prstGeom>
        </p:spPr>
        <p:txBody>
          <a:bodyPr>
            <a:normAutofit lnSpcReduction="10000"/>
          </a:bodyPr>
          <a:lstStyle>
            <a:lvl1pPr algn="l" defTabSz="914400" rtl="0" eaLnBrk="1" latinLnBrk="0" hangingPunct="1">
              <a:lnSpc>
                <a:spcPct val="90000"/>
              </a:lnSpc>
              <a:spcBef>
                <a:spcPct val="0"/>
              </a:spcBef>
              <a:buNone/>
              <a:defRPr sz="4000" b="1" kern="1200" spc="-150">
                <a:solidFill>
                  <a:schemeClr val="tx1"/>
                </a:solidFill>
                <a:latin typeface="+mn-lt"/>
                <a:ea typeface="+mj-ea"/>
                <a:cs typeface="+mj-cs"/>
              </a:defRPr>
            </a:lvl1pPr>
          </a:lstStyle>
          <a:p>
            <a:endParaRPr lang="en-US" spc="-300">
              <a:latin typeface="+mj-lt"/>
            </a:endParaRPr>
          </a:p>
        </p:txBody>
      </p:sp>
      <p:sp>
        <p:nvSpPr>
          <p:cNvPr id="8" name="Content Placeholder 2">
            <a:extLst>
              <a:ext uri="{FF2B5EF4-FFF2-40B4-BE49-F238E27FC236}">
                <a16:creationId xmlns:a16="http://schemas.microsoft.com/office/drawing/2014/main" id="{B17D7362-D7FF-9CC4-54CD-5444AB2B132D}"/>
              </a:ext>
            </a:extLst>
          </p:cNvPr>
          <p:cNvSpPr txBox="1">
            <a:spLocks/>
          </p:cNvSpPr>
          <p:nvPr userDrawn="1"/>
        </p:nvSpPr>
        <p:spPr>
          <a:xfrm>
            <a:off x="795469" y="1393759"/>
            <a:ext cx="10724261" cy="414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000">
              <a:latin typeface="+mj-lt"/>
            </a:endParaRPr>
          </a:p>
        </p:txBody>
      </p:sp>
      <p:sp>
        <p:nvSpPr>
          <p:cNvPr id="9" name="CaixaDeTexto 8">
            <a:extLst>
              <a:ext uri="{FF2B5EF4-FFF2-40B4-BE49-F238E27FC236}">
                <a16:creationId xmlns:a16="http://schemas.microsoft.com/office/drawing/2014/main" id="{BC136CA5-E357-7D2F-FAC4-3984146E8993}"/>
              </a:ext>
            </a:extLst>
          </p:cNvPr>
          <p:cNvSpPr txBox="1"/>
          <p:nvPr userDrawn="1"/>
        </p:nvSpPr>
        <p:spPr>
          <a:xfrm>
            <a:off x="795469" y="2626981"/>
            <a:ext cx="104643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pt-BR" sz="1800" b="1"/>
          </a:p>
          <a:p>
            <a:endParaRPr lang="pt-BR"/>
          </a:p>
        </p:txBody>
      </p:sp>
      <p:sp>
        <p:nvSpPr>
          <p:cNvPr id="5" name="Título 8">
            <a:extLst>
              <a:ext uri="{FF2B5EF4-FFF2-40B4-BE49-F238E27FC236}">
                <a16:creationId xmlns:a16="http://schemas.microsoft.com/office/drawing/2014/main" id="{8A5F07AF-C0D8-8AAD-054B-3ADA75E5C2CB}"/>
              </a:ext>
            </a:extLst>
          </p:cNvPr>
          <p:cNvSpPr>
            <a:spLocks noGrp="1"/>
          </p:cNvSpPr>
          <p:nvPr>
            <p:ph type="title"/>
          </p:nvPr>
        </p:nvSpPr>
        <p:spPr>
          <a:xfrm>
            <a:off x="238125" y="275233"/>
            <a:ext cx="9839325" cy="814815"/>
          </a:xfrm>
          <a:prstGeom prst="rect">
            <a:avLst/>
          </a:prstGeom>
        </p:spPr>
        <p:txBody>
          <a:bodyPr anchor="ctr"/>
          <a:lstStyle>
            <a:lvl1pPr>
              <a:defRPr sz="3600" b="1" spc="0">
                <a:solidFill>
                  <a:schemeClr val="bg1"/>
                </a:solidFill>
              </a:defRPr>
            </a:lvl1pPr>
          </a:lstStyle>
          <a:p>
            <a:r>
              <a:rPr lang="pt-BR"/>
              <a:t>Clique para editar o título Mestre</a:t>
            </a:r>
          </a:p>
        </p:txBody>
      </p:sp>
      <p:sp>
        <p:nvSpPr>
          <p:cNvPr id="6" name="Espaço Reservado para Texto 10">
            <a:extLst>
              <a:ext uri="{FF2B5EF4-FFF2-40B4-BE49-F238E27FC236}">
                <a16:creationId xmlns:a16="http://schemas.microsoft.com/office/drawing/2014/main" id="{C9FA30A3-AB1C-EDFD-800C-37D6E2490529}"/>
              </a:ext>
            </a:extLst>
          </p:cNvPr>
          <p:cNvSpPr>
            <a:spLocks noGrp="1"/>
          </p:cNvSpPr>
          <p:nvPr>
            <p:ph type="body" sz="quarter" idx="10"/>
          </p:nvPr>
        </p:nvSpPr>
        <p:spPr>
          <a:xfrm>
            <a:off x="795338" y="2332602"/>
            <a:ext cx="10655300" cy="3435350"/>
          </a:xfrm>
          <a:prstGeom prst="rect">
            <a:avLst/>
          </a:prstGeom>
        </p:spPr>
        <p:txBody>
          <a:bodyPr/>
          <a:lstStyle>
            <a:lvl1pPr>
              <a:defRPr sz="2400">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436397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56831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82115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924CCE-52C5-3BC5-E771-F3AE3793182D}"/>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r="33000"/>
          <a:stretch/>
        </p:blipFill>
        <p:spPr bwMode="auto">
          <a:xfrm>
            <a:off x="8724900" y="0"/>
            <a:ext cx="3467100" cy="1293694"/>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8A95D437-B2F2-6746-3853-6118750083CA}"/>
              </a:ext>
            </a:extLst>
          </p:cNvPr>
          <p:cNvSpPr/>
          <p:nvPr userDrawn="1"/>
        </p:nvSpPr>
        <p:spPr>
          <a:xfrm>
            <a:off x="0" y="1"/>
            <a:ext cx="8734425" cy="1293694"/>
          </a:xfrm>
          <a:prstGeom prst="rect">
            <a:avLst/>
          </a:prstGeom>
          <a:solidFill>
            <a:srgbClr val="120F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a:extLst>
              <a:ext uri="{FF2B5EF4-FFF2-40B4-BE49-F238E27FC236}">
                <a16:creationId xmlns:a16="http://schemas.microsoft.com/office/drawing/2014/main" id="{09E024C3-8D12-E227-9C07-DC343D2F9A0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0" y="6381749"/>
            <a:ext cx="7620000" cy="47625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814B4D7-14E2-7CD6-999C-6822D996BA84}"/>
              </a:ext>
            </a:extLst>
          </p:cNvPr>
          <p:cNvSpPr/>
          <p:nvPr userDrawn="1"/>
        </p:nvSpPr>
        <p:spPr>
          <a:xfrm>
            <a:off x="9906000" y="6381747"/>
            <a:ext cx="2286000" cy="476251"/>
          </a:xfrm>
          <a:prstGeom prst="rect">
            <a:avLst/>
          </a:prstGeom>
          <a:solidFill>
            <a:srgbClr val="342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FE182EA6-85DD-DC7C-3EF2-8B74E0007941}"/>
              </a:ext>
            </a:extLst>
          </p:cNvPr>
          <p:cNvSpPr/>
          <p:nvPr userDrawn="1"/>
        </p:nvSpPr>
        <p:spPr>
          <a:xfrm>
            <a:off x="0" y="6381746"/>
            <a:ext cx="2286000" cy="476251"/>
          </a:xfrm>
          <a:prstGeom prst="rect">
            <a:avLst/>
          </a:prstGeom>
          <a:solidFill>
            <a:srgbClr val="342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949781F4-BAD9-1257-ED6D-E6CA7EA22B1E}"/>
              </a:ext>
            </a:extLst>
          </p:cNvPr>
          <p:cNvSpPr/>
          <p:nvPr userDrawn="1"/>
        </p:nvSpPr>
        <p:spPr>
          <a:xfrm>
            <a:off x="0" y="-1"/>
            <a:ext cx="12192000" cy="1293694"/>
          </a:xfrm>
          <a:prstGeom prst="rect">
            <a:avLst/>
          </a:prstGeom>
          <a:solidFill>
            <a:srgbClr val="342C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Logotipo&#10;&#10;O conteúdo gerado por IA pode estar incorreto.">
            <a:extLst>
              <a:ext uri="{FF2B5EF4-FFF2-40B4-BE49-F238E27FC236}">
                <a16:creationId xmlns:a16="http://schemas.microsoft.com/office/drawing/2014/main" id="{BC1F731B-A478-6754-B285-5271E05A509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906000" y="-612553"/>
            <a:ext cx="2518798" cy="2518798"/>
          </a:xfrm>
          <a:prstGeom prst="rect">
            <a:avLst/>
          </a:prstGeom>
        </p:spPr>
      </p:pic>
    </p:spTree>
    <p:extLst>
      <p:ext uri="{BB962C8B-B14F-4D97-AF65-F5344CB8AC3E}">
        <p14:creationId xmlns:p14="http://schemas.microsoft.com/office/powerpoint/2010/main" val="1104433587"/>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sistemas.anac.gov.br/certificacao/Acordos/AcordosPaisDetail.asp?AGRCodi=000139" TargetMode="External"/><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hyperlink" Target="https://sistemas.anac.gov.br/certificacao/Acordos/AcordosPaisDetail.asp?AGRCodi=000138"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hyperlink" Target="https://www.anac.gov.br/assuntos/legislacao/legislacao-1/iac-e-is/is/is-145-109-001" TargetMode="External"/><Relationship Id="rId13" Type="http://schemas.openxmlformats.org/officeDocument/2006/relationships/hyperlink" Target="https://www.anac.gov.br/assuntos/legislacao/legislacao-1/iac-e-is/is/is-43-012" TargetMode="External"/><Relationship Id="rId18" Type="http://schemas.openxmlformats.org/officeDocument/2006/relationships/hyperlink" Target="https://www.anac.gov.br/assuntos/legislacao/legislacao-1/iac-e-is/is/is-43-9-004" TargetMode="External"/><Relationship Id="rId3" Type="http://schemas.openxmlformats.org/officeDocument/2006/relationships/hyperlink" Target="https://www.anac.gov.br/assuntos/legislacao/legislacao-1/iac-e-is/is/is-145-002" TargetMode="External"/><Relationship Id="rId21" Type="http://schemas.openxmlformats.org/officeDocument/2006/relationships/hyperlink" Target="https://www.anac.gov.br/assuntos/legislacao/legislacao-1/iac-e-is/is/is-43-13-004" TargetMode="External"/><Relationship Id="rId7" Type="http://schemas.openxmlformats.org/officeDocument/2006/relationships/hyperlink" Target="https://www.anac.gov.br/assuntos/legislacao/legislacao-1/iac-e-is/is/is-145-010" TargetMode="External"/><Relationship Id="rId12" Type="http://schemas.openxmlformats.org/officeDocument/2006/relationships/hyperlink" Target="https://www.anac.gov.br/assuntos/legislacao/legislacao-1/iac-e-is/is/is-43-001" TargetMode="External"/><Relationship Id="rId17" Type="http://schemas.openxmlformats.org/officeDocument/2006/relationships/hyperlink" Target="https://www.anac.gov.br/assuntos/legislacao/legislacao-1/iac-e-is/is/is-43-9-003" TargetMode="External"/><Relationship Id="rId2" Type="http://schemas.openxmlformats.org/officeDocument/2006/relationships/hyperlink" Target="https://www.anac.gov.br/assuntos/legislacao/legislacao-1/iac-e-is/is/is-145-001?visao=tabela" TargetMode="External"/><Relationship Id="rId16" Type="http://schemas.openxmlformats.org/officeDocument/2006/relationships/hyperlink" Target="https://www.anac.gov.br/assuntos/legislacao/legislacao-1/iac-e-is/is/is-43-9-002" TargetMode="External"/><Relationship Id="rId20" Type="http://schemas.openxmlformats.org/officeDocument/2006/relationships/hyperlink" Target="https://www.anac.gov.br/assuntos/legislacao/legislacao-1/iac-e-is/is/is-43-13-003" TargetMode="External"/><Relationship Id="rId1" Type="http://schemas.openxmlformats.org/officeDocument/2006/relationships/slideLayout" Target="../slideLayouts/slideLayout3.xml"/><Relationship Id="rId6" Type="http://schemas.openxmlformats.org/officeDocument/2006/relationships/hyperlink" Target="https://www.anac.gov.br/assuntos/legislacao/legislacao-1/iac-e-is/is/is-145-009?visao=tabela" TargetMode="External"/><Relationship Id="rId11" Type="http://schemas.openxmlformats.org/officeDocument/2006/relationships/hyperlink" Target="https://www.anac.gov.br/assuntos/legislacao/legislacao-1/iac-e-is/is/is-145-214-001" TargetMode="External"/><Relationship Id="rId24" Type="http://schemas.openxmlformats.org/officeDocument/2006/relationships/hyperlink" Target="https://www.anac.gov.br/assuntos/legislacao/legislacao-1/iac-e-is/is" TargetMode="External"/><Relationship Id="rId5" Type="http://schemas.openxmlformats.org/officeDocument/2006/relationships/hyperlink" Target="https://www.anac.gov.br/assuntos/legislacao/legislacao-1/iac-e-is/is/is-145-003" TargetMode="External"/><Relationship Id="rId15" Type="http://schemas.openxmlformats.org/officeDocument/2006/relationships/hyperlink" Target="https://www.anac.gov.br/assuntos/legislacao/legislacao-1/iac-e-is/is/is-43-9-001" TargetMode="External"/><Relationship Id="rId23" Type="http://schemas.openxmlformats.org/officeDocument/2006/relationships/hyperlink" Target="https://www.anac.gov.br/assuntos/legislacao/legislacao-1/iac-e-is/is/is-91-409-001" TargetMode="External"/><Relationship Id="rId10" Type="http://schemas.openxmlformats.org/officeDocument/2006/relationships/hyperlink" Target="https://www.anac.gov.br/assuntos/legislacao/legislacao-1/iac-e-is/is/is-145-163-001" TargetMode="External"/><Relationship Id="rId19" Type="http://schemas.openxmlformats.org/officeDocument/2006/relationships/hyperlink" Target="https://www.anac.gov.br/assuntos/legislacao/legislacao-1/iac-e-is/is/is-43-13-005" TargetMode="External"/><Relationship Id="rId4" Type="http://schemas.openxmlformats.org/officeDocument/2006/relationships/hyperlink" Target="https://www.anac.gov.br/assuntos/legislacao/legislacao-1/iac-e-is/is/is-145-002b" TargetMode="External"/><Relationship Id="rId9" Type="http://schemas.openxmlformats.org/officeDocument/2006/relationships/hyperlink" Target="https://www.anac.gov.br/assuntos/legislacao/legislacao-1/iac-e-is/is/is-145-151-001?visao=tabela" TargetMode="External"/><Relationship Id="rId14" Type="http://schemas.openxmlformats.org/officeDocument/2006/relationships/hyperlink" Target="https://www.anac.gov.br/assuntos/legislacao/legislacao-1/iac-e-is/is/is-43.1-001" TargetMode="External"/><Relationship Id="rId22" Type="http://schemas.openxmlformats.org/officeDocument/2006/relationships/hyperlink" Target="https://www.anac.gov.br/assuntos/legislacao/legislacao-1/iac-e-is/is/is-12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br/anac/pt-br/assuntos/regulados/manutencao-aeronautica/mais-om/certificacao-descomplicada/modelos-e-formularios-certificacao-descomplicada" TargetMode="External"/><Relationship Id="rId2" Type="http://schemas.openxmlformats.org/officeDocument/2006/relationships/hyperlink" Target="https://www.gov.br/anac/pt-br/assuntos/regulados/manutencao-aeronautica/formularios-padronizado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55DAA-C41D-1D05-DB25-BD11D3F6D8D1}"/>
              </a:ext>
            </a:extLst>
          </p:cNvPr>
          <p:cNvSpPr>
            <a:spLocks noGrp="1"/>
          </p:cNvSpPr>
          <p:nvPr>
            <p:ph type="title"/>
          </p:nvPr>
        </p:nvSpPr>
        <p:spPr>
          <a:xfrm>
            <a:off x="6030901" y="2226683"/>
            <a:ext cx="5879184" cy="1202317"/>
          </a:xfrm>
        </p:spPr>
        <p:txBody>
          <a:bodyPr/>
          <a:lstStyle/>
          <a:p>
            <a:pPr algn="ctr"/>
            <a:r>
              <a:rPr lang="pt-BR"/>
              <a:t>Revisões de IS </a:t>
            </a:r>
            <a:br>
              <a:rPr lang="pt-BR"/>
            </a:br>
            <a:r>
              <a:rPr lang="pt-BR"/>
              <a:t>Relacionadas a Oficinas</a:t>
            </a:r>
          </a:p>
        </p:txBody>
      </p:sp>
      <p:sp>
        <p:nvSpPr>
          <p:cNvPr id="3" name="Espaço Reservado para Texto 2">
            <a:extLst>
              <a:ext uri="{FF2B5EF4-FFF2-40B4-BE49-F238E27FC236}">
                <a16:creationId xmlns:a16="http://schemas.microsoft.com/office/drawing/2014/main" id="{0AE42457-03AA-C1BE-2DC8-D6172C922261}"/>
              </a:ext>
            </a:extLst>
          </p:cNvPr>
          <p:cNvSpPr>
            <a:spLocks noGrp="1"/>
          </p:cNvSpPr>
          <p:nvPr>
            <p:ph type="body" sz="quarter" idx="10"/>
          </p:nvPr>
        </p:nvSpPr>
        <p:spPr>
          <a:xfrm>
            <a:off x="8300961" y="3593366"/>
            <a:ext cx="1469694" cy="384561"/>
          </a:xfrm>
        </p:spPr>
        <p:txBody>
          <a:bodyPr/>
          <a:lstStyle/>
          <a:p>
            <a:r>
              <a:rPr lang="pt-BR"/>
              <a:t>RBAC 145</a:t>
            </a:r>
          </a:p>
          <a:p>
            <a:endParaRPr lang="pt-BR" b="1" i="1">
              <a:latin typeface="Calibri" panose="020F0502020204030204"/>
            </a:endParaRPr>
          </a:p>
        </p:txBody>
      </p:sp>
      <p:sp>
        <p:nvSpPr>
          <p:cNvPr id="4" name="Espaço Reservado para Texto 5">
            <a:extLst>
              <a:ext uri="{FF2B5EF4-FFF2-40B4-BE49-F238E27FC236}">
                <a16:creationId xmlns:a16="http://schemas.microsoft.com/office/drawing/2014/main" id="{7DBCB2B3-00EC-2EEC-C06D-0166EFD60856}"/>
              </a:ext>
            </a:extLst>
          </p:cNvPr>
          <p:cNvSpPr txBox="1">
            <a:spLocks/>
          </p:cNvSpPr>
          <p:nvPr/>
        </p:nvSpPr>
        <p:spPr>
          <a:xfrm>
            <a:off x="6715038" y="4911416"/>
            <a:ext cx="4510910" cy="12023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pt-BR" sz="2000" b="1" i="1">
                <a:latin typeface="Calibri" panose="020F0502020204030204"/>
              </a:rPr>
              <a:t>José Affonso Moreira Penna</a:t>
            </a:r>
          </a:p>
          <a:p>
            <a:pPr algn="r">
              <a:spcBef>
                <a:spcPts val="0"/>
              </a:spcBef>
            </a:pPr>
            <a:r>
              <a:rPr lang="pt-BR" sz="2000" i="1"/>
              <a:t>Gerente Técnico GTOM/SPO</a:t>
            </a:r>
          </a:p>
          <a:p>
            <a:pPr algn="r"/>
            <a:r>
              <a:rPr lang="en-US" sz="2000" b="1" i="1">
                <a:solidFill>
                  <a:schemeClr val="bg1"/>
                </a:solidFill>
                <a:latin typeface="Calibri" panose="020F0502020204030204"/>
              </a:rPr>
              <a:t>Leandro Alves Rodrigues </a:t>
            </a:r>
          </a:p>
          <a:p>
            <a:pPr algn="r">
              <a:spcBef>
                <a:spcPts val="0"/>
              </a:spcBef>
            </a:pPr>
            <a:r>
              <a:rPr lang="pt-BR" sz="2000" i="1"/>
              <a:t>Coordenador CCOM/SPO</a:t>
            </a:r>
          </a:p>
        </p:txBody>
      </p:sp>
    </p:spTree>
    <p:extLst>
      <p:ext uri="{BB962C8B-B14F-4D97-AF65-F5344CB8AC3E}">
        <p14:creationId xmlns:p14="http://schemas.microsoft.com/office/powerpoint/2010/main" val="108611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A92A-2D36-F484-B578-BA93C8905F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E56E7-3018-B3DF-D274-CCED41B0EE53}"/>
              </a:ext>
            </a:extLst>
          </p:cNvPr>
          <p:cNvSpPr>
            <a:spLocks noGrp="1"/>
          </p:cNvSpPr>
          <p:nvPr>
            <p:ph type="title"/>
          </p:nvPr>
        </p:nvSpPr>
        <p:spPr/>
        <p:txBody>
          <a:bodyPr/>
          <a:lstStyle/>
          <a:p>
            <a:r>
              <a:rPr lang="pt-BR"/>
              <a:t>Sistemas 145</a:t>
            </a:r>
          </a:p>
        </p:txBody>
      </p:sp>
      <p:pic>
        <p:nvPicPr>
          <p:cNvPr id="5" name="Imagem 4">
            <a:extLst>
              <a:ext uri="{FF2B5EF4-FFF2-40B4-BE49-F238E27FC236}">
                <a16:creationId xmlns:a16="http://schemas.microsoft.com/office/drawing/2014/main" id="{D944CA46-2B11-C98B-FF1F-4045E06A041D}"/>
              </a:ext>
            </a:extLst>
          </p:cNvPr>
          <p:cNvPicPr>
            <a:picLocks noChangeAspect="1"/>
          </p:cNvPicPr>
          <p:nvPr/>
        </p:nvPicPr>
        <p:blipFill>
          <a:blip r:embed="rId2"/>
          <a:stretch>
            <a:fillRect/>
          </a:stretch>
        </p:blipFill>
        <p:spPr>
          <a:xfrm>
            <a:off x="5306899" y="1809966"/>
            <a:ext cx="1390844" cy="866896"/>
          </a:xfrm>
          <a:prstGeom prst="rect">
            <a:avLst/>
          </a:prstGeom>
        </p:spPr>
      </p:pic>
      <p:pic>
        <p:nvPicPr>
          <p:cNvPr id="8" name="Imagem 7">
            <a:extLst>
              <a:ext uri="{FF2B5EF4-FFF2-40B4-BE49-F238E27FC236}">
                <a16:creationId xmlns:a16="http://schemas.microsoft.com/office/drawing/2014/main" id="{63B5303E-7501-2C1E-BEAF-FC089AA6B508}"/>
              </a:ext>
            </a:extLst>
          </p:cNvPr>
          <p:cNvPicPr>
            <a:picLocks noChangeAspect="1"/>
          </p:cNvPicPr>
          <p:nvPr/>
        </p:nvPicPr>
        <p:blipFill>
          <a:blip r:embed="rId3"/>
          <a:stretch>
            <a:fillRect/>
          </a:stretch>
        </p:blipFill>
        <p:spPr>
          <a:xfrm>
            <a:off x="4722582" y="3602319"/>
            <a:ext cx="2384875" cy="528667"/>
          </a:xfrm>
          <a:prstGeom prst="rect">
            <a:avLst/>
          </a:prstGeom>
        </p:spPr>
      </p:pic>
      <p:pic>
        <p:nvPicPr>
          <p:cNvPr id="11" name="Imagem 10">
            <a:extLst>
              <a:ext uri="{FF2B5EF4-FFF2-40B4-BE49-F238E27FC236}">
                <a16:creationId xmlns:a16="http://schemas.microsoft.com/office/drawing/2014/main" id="{5F872A6B-6447-B08E-A2E6-A770703151D7}"/>
              </a:ext>
            </a:extLst>
          </p:cNvPr>
          <p:cNvPicPr>
            <a:picLocks noChangeAspect="1"/>
          </p:cNvPicPr>
          <p:nvPr/>
        </p:nvPicPr>
        <p:blipFill>
          <a:blip r:embed="rId4"/>
          <a:stretch>
            <a:fillRect/>
          </a:stretch>
        </p:blipFill>
        <p:spPr>
          <a:xfrm>
            <a:off x="1719133" y="2486635"/>
            <a:ext cx="1857634" cy="514422"/>
          </a:xfrm>
          <a:prstGeom prst="rect">
            <a:avLst/>
          </a:prstGeom>
        </p:spPr>
      </p:pic>
      <p:pic>
        <p:nvPicPr>
          <p:cNvPr id="13" name="Imagem 12">
            <a:extLst>
              <a:ext uri="{FF2B5EF4-FFF2-40B4-BE49-F238E27FC236}">
                <a16:creationId xmlns:a16="http://schemas.microsoft.com/office/drawing/2014/main" id="{71051177-E669-557C-B48C-216995B2CA20}"/>
              </a:ext>
            </a:extLst>
          </p:cNvPr>
          <p:cNvPicPr>
            <a:picLocks noChangeAspect="1"/>
          </p:cNvPicPr>
          <p:nvPr/>
        </p:nvPicPr>
        <p:blipFill>
          <a:blip r:embed="rId5"/>
          <a:stretch>
            <a:fillRect/>
          </a:stretch>
        </p:blipFill>
        <p:spPr>
          <a:xfrm>
            <a:off x="1000221" y="3866653"/>
            <a:ext cx="2105319" cy="419158"/>
          </a:xfrm>
          <a:prstGeom prst="rect">
            <a:avLst/>
          </a:prstGeom>
        </p:spPr>
      </p:pic>
      <p:pic>
        <p:nvPicPr>
          <p:cNvPr id="15" name="Imagem 14">
            <a:extLst>
              <a:ext uri="{FF2B5EF4-FFF2-40B4-BE49-F238E27FC236}">
                <a16:creationId xmlns:a16="http://schemas.microsoft.com/office/drawing/2014/main" id="{B711329F-A371-1479-0008-BB837208EE3C}"/>
              </a:ext>
            </a:extLst>
          </p:cNvPr>
          <p:cNvPicPr>
            <a:picLocks noChangeAspect="1"/>
          </p:cNvPicPr>
          <p:nvPr/>
        </p:nvPicPr>
        <p:blipFill>
          <a:blip r:embed="rId6"/>
          <a:stretch>
            <a:fillRect/>
          </a:stretch>
        </p:blipFill>
        <p:spPr>
          <a:xfrm>
            <a:off x="8427876" y="2619394"/>
            <a:ext cx="1649574" cy="814815"/>
          </a:xfrm>
          <a:prstGeom prst="rect">
            <a:avLst/>
          </a:prstGeom>
        </p:spPr>
      </p:pic>
      <p:pic>
        <p:nvPicPr>
          <p:cNvPr id="17" name="Imagem 16">
            <a:extLst>
              <a:ext uri="{FF2B5EF4-FFF2-40B4-BE49-F238E27FC236}">
                <a16:creationId xmlns:a16="http://schemas.microsoft.com/office/drawing/2014/main" id="{89931FFB-CDA0-393C-B4B8-F164F0658CF1}"/>
              </a:ext>
            </a:extLst>
          </p:cNvPr>
          <p:cNvPicPr>
            <a:picLocks noChangeAspect="1"/>
          </p:cNvPicPr>
          <p:nvPr/>
        </p:nvPicPr>
        <p:blipFill>
          <a:blip r:embed="rId7"/>
          <a:stretch>
            <a:fillRect/>
          </a:stretch>
        </p:blipFill>
        <p:spPr>
          <a:xfrm>
            <a:off x="5230770" y="5027570"/>
            <a:ext cx="1876687" cy="457264"/>
          </a:xfrm>
          <a:prstGeom prst="rect">
            <a:avLst/>
          </a:prstGeom>
        </p:spPr>
      </p:pic>
      <p:pic>
        <p:nvPicPr>
          <p:cNvPr id="19" name="Imagem 18">
            <a:extLst>
              <a:ext uri="{FF2B5EF4-FFF2-40B4-BE49-F238E27FC236}">
                <a16:creationId xmlns:a16="http://schemas.microsoft.com/office/drawing/2014/main" id="{0EB46B43-0A13-B9C3-0FCE-CA0174A7DF64}"/>
              </a:ext>
            </a:extLst>
          </p:cNvPr>
          <p:cNvPicPr>
            <a:picLocks noChangeAspect="1"/>
          </p:cNvPicPr>
          <p:nvPr/>
        </p:nvPicPr>
        <p:blipFill>
          <a:blip r:embed="rId8"/>
          <a:stretch>
            <a:fillRect/>
          </a:stretch>
        </p:blipFill>
        <p:spPr>
          <a:xfrm>
            <a:off x="8353133" y="4467410"/>
            <a:ext cx="2467267" cy="679757"/>
          </a:xfrm>
          <a:prstGeom prst="rect">
            <a:avLst/>
          </a:prstGeom>
        </p:spPr>
      </p:pic>
      <p:pic>
        <p:nvPicPr>
          <p:cNvPr id="21" name="Imagem 20">
            <a:extLst>
              <a:ext uri="{FF2B5EF4-FFF2-40B4-BE49-F238E27FC236}">
                <a16:creationId xmlns:a16="http://schemas.microsoft.com/office/drawing/2014/main" id="{6C7ADA55-E1A3-3555-A2DB-74CB8C773531}"/>
              </a:ext>
            </a:extLst>
          </p:cNvPr>
          <p:cNvPicPr>
            <a:picLocks noChangeAspect="1"/>
          </p:cNvPicPr>
          <p:nvPr/>
        </p:nvPicPr>
        <p:blipFill>
          <a:blip r:embed="rId9"/>
          <a:stretch>
            <a:fillRect/>
          </a:stretch>
        </p:blipFill>
        <p:spPr>
          <a:xfrm>
            <a:off x="2262169" y="4963556"/>
            <a:ext cx="1876687" cy="585293"/>
          </a:xfrm>
          <a:prstGeom prst="rect">
            <a:avLst/>
          </a:prstGeom>
        </p:spPr>
      </p:pic>
    </p:spTree>
    <p:extLst>
      <p:ext uri="{BB962C8B-B14F-4D97-AF65-F5344CB8AC3E}">
        <p14:creationId xmlns:p14="http://schemas.microsoft.com/office/powerpoint/2010/main" val="39308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anim calcmode="lin" valueType="num">
                                      <p:cBhvr>
                                        <p:cTn id="44" dur="2000" fill="hold"/>
                                        <p:tgtEl>
                                          <p:spTgt spid="15"/>
                                        </p:tgtEl>
                                        <p:attrNameLst>
                                          <p:attrName>ppt_w</p:attrName>
                                        </p:attrNameLst>
                                      </p:cBhvr>
                                      <p:tavLst>
                                        <p:tav tm="0" fmla="#ppt_w*sin(2.5*pi*$)">
                                          <p:val>
                                            <p:fltVal val="0"/>
                                          </p:val>
                                        </p:tav>
                                        <p:tav tm="100000">
                                          <p:val>
                                            <p:fltVal val="1"/>
                                          </p:val>
                                        </p:tav>
                                      </p:tavLst>
                                    </p:anim>
                                    <p:anim calcmode="lin" valueType="num">
                                      <p:cBhvr>
                                        <p:cTn id="4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anim calcmode="lin" valueType="num">
                                      <p:cBhvr>
                                        <p:cTn id="51" dur="2000" fill="hold"/>
                                        <p:tgtEl>
                                          <p:spTgt spid="8"/>
                                        </p:tgtEl>
                                        <p:attrNameLst>
                                          <p:attrName>ppt_x</p:attrName>
                                        </p:attrNameLst>
                                      </p:cBhvr>
                                      <p:tavLst>
                                        <p:tav tm="0">
                                          <p:val>
                                            <p:strVal val="#ppt_x"/>
                                          </p:val>
                                        </p:tav>
                                        <p:tav tm="100000">
                                          <p:val>
                                            <p:strVal val="#ppt_x"/>
                                          </p:val>
                                        </p:tav>
                                      </p:tavLst>
                                    </p:anim>
                                    <p:anim calcmode="lin" valueType="num">
                                      <p:cBhvr>
                                        <p:cTn id="52"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41C06-A3E4-CD3A-694D-D9F1CF9C3C8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FFBF7C3-0365-74B6-9836-1DC05320FA1A}"/>
              </a:ext>
            </a:extLst>
          </p:cNvPr>
          <p:cNvSpPr>
            <a:spLocks noGrp="1"/>
          </p:cNvSpPr>
          <p:nvPr>
            <p:ph type="title"/>
          </p:nvPr>
        </p:nvSpPr>
        <p:spPr/>
        <p:txBody>
          <a:bodyPr/>
          <a:lstStyle/>
          <a:p>
            <a:r>
              <a:rPr lang="pt-BR"/>
              <a:t>Portal Único de Notificação (Res nº 714)</a:t>
            </a:r>
          </a:p>
        </p:txBody>
      </p:sp>
      <p:pic>
        <p:nvPicPr>
          <p:cNvPr id="4" name="Imagem 3">
            <a:extLst>
              <a:ext uri="{FF2B5EF4-FFF2-40B4-BE49-F238E27FC236}">
                <a16:creationId xmlns:a16="http://schemas.microsoft.com/office/drawing/2014/main" id="{A5EFC0CC-97BD-8FF0-F7E5-0243358FDCBA}"/>
              </a:ext>
            </a:extLst>
          </p:cNvPr>
          <p:cNvPicPr>
            <a:picLocks noChangeAspect="1"/>
          </p:cNvPicPr>
          <p:nvPr/>
        </p:nvPicPr>
        <p:blipFill>
          <a:blip r:embed="rId2"/>
          <a:stretch>
            <a:fillRect/>
          </a:stretch>
        </p:blipFill>
        <p:spPr>
          <a:xfrm>
            <a:off x="5329510" y="2078824"/>
            <a:ext cx="6289217" cy="3071985"/>
          </a:xfrm>
          <a:prstGeom prst="rect">
            <a:avLst/>
          </a:prstGeom>
        </p:spPr>
      </p:pic>
      <p:sp>
        <p:nvSpPr>
          <p:cNvPr id="5" name="CaixaDeTexto 4">
            <a:extLst>
              <a:ext uri="{FF2B5EF4-FFF2-40B4-BE49-F238E27FC236}">
                <a16:creationId xmlns:a16="http://schemas.microsoft.com/office/drawing/2014/main" id="{A9E100E9-3B7E-A29A-7945-0424B62C46C3}"/>
              </a:ext>
            </a:extLst>
          </p:cNvPr>
          <p:cNvSpPr txBox="1"/>
          <p:nvPr/>
        </p:nvSpPr>
        <p:spPr>
          <a:xfrm>
            <a:off x="91265" y="3074544"/>
            <a:ext cx="4948567" cy="923330"/>
          </a:xfrm>
          <a:prstGeom prst="rect">
            <a:avLst/>
          </a:prstGeom>
          <a:noFill/>
        </p:spPr>
        <p:txBody>
          <a:bodyPr wrap="square">
            <a:spAutoFit/>
          </a:bodyPr>
          <a:lstStyle/>
          <a:p>
            <a:pPr algn="ctr"/>
            <a:r>
              <a:rPr lang="pt-BR" b="1">
                <a:solidFill>
                  <a:srgbClr val="000000"/>
                </a:solidFill>
                <a:latin typeface="Times" panose="02020603050405020304" pitchFamily="18" charset="0"/>
                <a:cs typeface="Times" panose="02020603050405020304" pitchFamily="18" charset="0"/>
              </a:rPr>
              <a:t>https://www.gov.br/anac/pt-br/assuntos/seguranca-operacional/informacoes-de-seguranca-operacional/portal-unico</a:t>
            </a:r>
          </a:p>
        </p:txBody>
      </p:sp>
      <p:sp>
        <p:nvSpPr>
          <p:cNvPr id="6" name="CaixaDeTexto 5">
            <a:extLst>
              <a:ext uri="{FF2B5EF4-FFF2-40B4-BE49-F238E27FC236}">
                <a16:creationId xmlns:a16="http://schemas.microsoft.com/office/drawing/2014/main" id="{255C5351-9D5C-14D5-E34C-53F47E05D450}"/>
              </a:ext>
            </a:extLst>
          </p:cNvPr>
          <p:cNvSpPr txBox="1"/>
          <p:nvPr/>
        </p:nvSpPr>
        <p:spPr>
          <a:xfrm>
            <a:off x="539640" y="4679557"/>
            <a:ext cx="4051818" cy="369332"/>
          </a:xfrm>
          <a:prstGeom prst="rect">
            <a:avLst/>
          </a:prstGeom>
          <a:noFill/>
        </p:spPr>
        <p:txBody>
          <a:bodyPr wrap="square">
            <a:spAutoFit/>
          </a:bodyPr>
          <a:lstStyle/>
          <a:p>
            <a:r>
              <a:rPr lang="pt-BR">
                <a:solidFill>
                  <a:srgbClr val="000000"/>
                </a:solidFill>
                <a:latin typeface="Times" panose="02020603050405020304" pitchFamily="18" charset="0"/>
                <a:cs typeface="Times" panose="02020603050405020304" pitchFamily="18" charset="0"/>
              </a:rPr>
              <a:t>Resolução nº 714, de 26 de abril de 2023</a:t>
            </a:r>
          </a:p>
        </p:txBody>
      </p:sp>
      <p:sp>
        <p:nvSpPr>
          <p:cNvPr id="7" name="CaixaDeTexto 6">
            <a:extLst>
              <a:ext uri="{FF2B5EF4-FFF2-40B4-BE49-F238E27FC236}">
                <a16:creationId xmlns:a16="http://schemas.microsoft.com/office/drawing/2014/main" id="{0C51B6A1-E6A9-4228-33B2-2334C4FC1651}"/>
              </a:ext>
            </a:extLst>
          </p:cNvPr>
          <p:cNvSpPr txBox="1"/>
          <p:nvPr/>
        </p:nvSpPr>
        <p:spPr>
          <a:xfrm>
            <a:off x="1548881" y="2023529"/>
            <a:ext cx="2092389" cy="369332"/>
          </a:xfrm>
          <a:prstGeom prst="rect">
            <a:avLst/>
          </a:prstGeom>
          <a:noFill/>
        </p:spPr>
        <p:txBody>
          <a:bodyPr wrap="square">
            <a:spAutoFit/>
          </a:bodyPr>
          <a:lstStyle/>
          <a:p>
            <a:r>
              <a:rPr lang="pt-BR">
                <a:solidFill>
                  <a:srgbClr val="000000"/>
                </a:solidFill>
                <a:latin typeface="Times" panose="02020603050405020304" pitchFamily="18" charset="0"/>
                <a:cs typeface="Times" panose="02020603050405020304" pitchFamily="18" charset="0"/>
              </a:rPr>
              <a:t>1º de junho de 2024</a:t>
            </a:r>
          </a:p>
        </p:txBody>
      </p:sp>
      <p:sp>
        <p:nvSpPr>
          <p:cNvPr id="8" name="CaixaDeTexto 7">
            <a:extLst>
              <a:ext uri="{FF2B5EF4-FFF2-40B4-BE49-F238E27FC236}">
                <a16:creationId xmlns:a16="http://schemas.microsoft.com/office/drawing/2014/main" id="{28D0B0AA-8E4C-9001-C8EC-C2623477DC7C}"/>
              </a:ext>
            </a:extLst>
          </p:cNvPr>
          <p:cNvSpPr txBox="1"/>
          <p:nvPr/>
        </p:nvSpPr>
        <p:spPr>
          <a:xfrm>
            <a:off x="0" y="4955478"/>
            <a:ext cx="5190153" cy="369332"/>
          </a:xfrm>
          <a:prstGeom prst="rect">
            <a:avLst/>
          </a:prstGeom>
          <a:noFill/>
        </p:spPr>
        <p:txBody>
          <a:bodyPr wrap="square">
            <a:spAutoFit/>
          </a:bodyPr>
          <a:lstStyle/>
          <a:p>
            <a:pPr algn="ctr"/>
            <a:r>
              <a:rPr lang="pt-BR">
                <a:solidFill>
                  <a:srgbClr val="000000"/>
                </a:solidFill>
                <a:latin typeface="Times" panose="02020603050405020304" pitchFamily="18" charset="0"/>
                <a:cs typeface="Times" panose="02020603050405020304" pitchFamily="18" charset="0"/>
              </a:rPr>
              <a:t>Reportes Mandatórios de Segurança Operacional</a:t>
            </a:r>
          </a:p>
        </p:txBody>
      </p:sp>
    </p:spTree>
    <p:extLst>
      <p:ext uri="{BB962C8B-B14F-4D97-AF65-F5344CB8AC3E}">
        <p14:creationId xmlns:p14="http://schemas.microsoft.com/office/powerpoint/2010/main" val="281994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6CE1-B266-FA76-8CF3-8F970911B2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528EA9-C28C-A46F-CAF3-F88A6A39FBFA}"/>
              </a:ext>
            </a:extLst>
          </p:cNvPr>
          <p:cNvSpPr>
            <a:spLocks noGrp="1"/>
          </p:cNvSpPr>
          <p:nvPr>
            <p:ph type="title"/>
          </p:nvPr>
        </p:nvSpPr>
        <p:spPr/>
        <p:txBody>
          <a:bodyPr/>
          <a:lstStyle/>
          <a:p>
            <a:r>
              <a:rPr lang="pt-BR"/>
              <a:t>Instrução Suplementar nº 145-001 Rev. H</a:t>
            </a:r>
          </a:p>
        </p:txBody>
      </p:sp>
      <p:sp>
        <p:nvSpPr>
          <p:cNvPr id="8" name="Espaço Reservado para Texto 2">
            <a:extLst>
              <a:ext uri="{FF2B5EF4-FFF2-40B4-BE49-F238E27FC236}">
                <a16:creationId xmlns:a16="http://schemas.microsoft.com/office/drawing/2014/main" id="{D7FE65F5-2ABC-AF21-F73D-55F4D16A20F5}"/>
              </a:ext>
            </a:extLst>
          </p:cNvPr>
          <p:cNvSpPr>
            <a:spLocks noGrp="1"/>
          </p:cNvSpPr>
          <p:nvPr>
            <p:ph type="body" sz="quarter" idx="10"/>
          </p:nvPr>
        </p:nvSpPr>
        <p:spPr>
          <a:xfrm>
            <a:off x="223678" y="2136837"/>
            <a:ext cx="6798242" cy="3435350"/>
          </a:xfrm>
        </p:spPr>
        <p:txBody>
          <a:bodyPr/>
          <a:lstStyle/>
          <a:p>
            <a:r>
              <a:rPr lang="pt-BR" sz="2000">
                <a:solidFill>
                  <a:srgbClr val="000000"/>
                </a:solidFill>
                <a:latin typeface="Times" panose="02020603050405020304" pitchFamily="18" charset="0"/>
                <a:cs typeface="Times" panose="02020603050405020304" pitchFamily="18" charset="0"/>
              </a:rPr>
              <a:t>Conceito de Instalações Fixas Adicionais (item 5.6.1.7)</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RT, GR e GSO - histórico de conduta ou desempenho inadequados (item 5.3.1.5)</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Prerrogativa de instalação de remoção de hélices (item 5.7.4.1)</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Prerrogativa de instalação de remoção de artigos(item 5.7.7.2)</a:t>
            </a:r>
          </a:p>
          <a:p>
            <a:endParaRPr lang="pt-BR" sz="2000">
              <a:solidFill>
                <a:srgbClr val="000000"/>
              </a:solidFill>
              <a:latin typeface="Times" panose="02020603050405020304" pitchFamily="18" charset="0"/>
              <a:cs typeface="Times" panose="02020603050405020304" pitchFamily="18" charset="0"/>
            </a:endParaRPr>
          </a:p>
          <a:p>
            <a:endParaRPr lang="pt-BR" sz="2000">
              <a:solidFill>
                <a:srgbClr val="000000"/>
              </a:solidFill>
              <a:latin typeface="Times" panose="02020603050405020304" pitchFamily="18" charset="0"/>
              <a:cs typeface="Times" panose="02020603050405020304" pitchFamily="18" charset="0"/>
            </a:endParaRPr>
          </a:p>
        </p:txBody>
      </p:sp>
      <p:pic>
        <p:nvPicPr>
          <p:cNvPr id="10" name="Imagem 9">
            <a:extLst>
              <a:ext uri="{FF2B5EF4-FFF2-40B4-BE49-F238E27FC236}">
                <a16:creationId xmlns:a16="http://schemas.microsoft.com/office/drawing/2014/main" id="{F8D779BC-E49A-B90D-CFD5-006C1B3EA8E7}"/>
              </a:ext>
            </a:extLst>
          </p:cNvPr>
          <p:cNvPicPr>
            <a:picLocks noChangeAspect="1"/>
          </p:cNvPicPr>
          <p:nvPr/>
        </p:nvPicPr>
        <p:blipFill>
          <a:blip r:embed="rId2"/>
          <a:stretch>
            <a:fillRect/>
          </a:stretch>
        </p:blipFill>
        <p:spPr>
          <a:xfrm>
            <a:off x="8403265" y="1956084"/>
            <a:ext cx="2266655" cy="1472916"/>
          </a:xfrm>
          <a:prstGeom prst="rect">
            <a:avLst/>
          </a:prstGeom>
        </p:spPr>
      </p:pic>
      <p:sp>
        <p:nvSpPr>
          <p:cNvPr id="12" name="CaixaDeTexto 11">
            <a:extLst>
              <a:ext uri="{FF2B5EF4-FFF2-40B4-BE49-F238E27FC236}">
                <a16:creationId xmlns:a16="http://schemas.microsoft.com/office/drawing/2014/main" id="{AD59702D-1964-5BD0-6508-4B9C241CCA2E}"/>
              </a:ext>
            </a:extLst>
          </p:cNvPr>
          <p:cNvSpPr txBox="1"/>
          <p:nvPr/>
        </p:nvSpPr>
        <p:spPr>
          <a:xfrm>
            <a:off x="-283535" y="4091166"/>
            <a:ext cx="6214730" cy="2010807"/>
          </a:xfrm>
          <a:prstGeom prst="rect">
            <a:avLst/>
          </a:prstGeom>
        </p:spPr>
        <p:txBody>
          <a:bodyPr/>
          <a:lstStyle>
            <a:lvl1pPr marL="228600" indent="-228600" defTabSz="914400">
              <a:lnSpc>
                <a:spcPct val="90000"/>
              </a:lnSpc>
              <a:spcBef>
                <a:spcPts val="1000"/>
              </a:spcBef>
              <a:buFont typeface="Arial" panose="020B0604020202020204" pitchFamily="34" charset="0"/>
              <a:buChar char="•"/>
              <a:defRPr sz="2400">
                <a:solidFill>
                  <a:schemeClr val="accent2">
                    <a:lumMod val="75000"/>
                  </a:schemeClr>
                </a:solidFill>
              </a:defRPr>
            </a:lvl1pPr>
            <a:lvl2pPr marL="685800" indent="-228600" defTabSz="914400">
              <a:lnSpc>
                <a:spcPct val="90000"/>
              </a:lnSpc>
              <a:spcBef>
                <a:spcPts val="500"/>
              </a:spcBef>
              <a:buFont typeface="Arial" panose="020B0604020202020204" pitchFamily="34" charset="0"/>
              <a:buChar char="•"/>
              <a:defRPr sz="2400">
                <a:solidFill>
                  <a:schemeClr val="accent2">
                    <a:lumMod val="75000"/>
                  </a:schemeClr>
                </a:solidFill>
              </a:defRPr>
            </a:lvl2pPr>
            <a:lvl3pPr marL="1143000" indent="-228600" defTabSz="914400">
              <a:lnSpc>
                <a:spcPct val="90000"/>
              </a:lnSpc>
              <a:spcBef>
                <a:spcPts val="500"/>
              </a:spcBef>
              <a:buFont typeface="Arial" panose="020B0604020202020204" pitchFamily="34" charset="0"/>
              <a:buChar char="•"/>
              <a:defRPr sz="2000">
                <a:solidFill>
                  <a:schemeClr val="accent2">
                    <a:lumMod val="75000"/>
                  </a:schemeClr>
                </a:solidFill>
              </a:defRPr>
            </a:lvl3pPr>
            <a:lvl4pPr marL="1600200" indent="-228600" defTabSz="914400">
              <a:lnSpc>
                <a:spcPct val="90000"/>
              </a:lnSpc>
              <a:spcBef>
                <a:spcPts val="500"/>
              </a:spcBef>
              <a:buFont typeface="Arial" panose="020B0604020202020204" pitchFamily="34" charset="0"/>
              <a:buChar char="•"/>
              <a:defRPr>
                <a:solidFill>
                  <a:schemeClr val="accent2">
                    <a:lumMod val="75000"/>
                  </a:schemeClr>
                </a:solidFill>
              </a:defRPr>
            </a:lvl4pPr>
            <a:lvl5pPr marL="2057400" indent="-228600" defTabSz="914400">
              <a:lnSpc>
                <a:spcPct val="90000"/>
              </a:lnSpc>
              <a:spcBef>
                <a:spcPts val="500"/>
              </a:spcBef>
              <a:buFont typeface="Arial" panose="020B0604020202020204" pitchFamily="34" charset="0"/>
              <a:buChar char="•"/>
              <a:defRPr>
                <a:solidFill>
                  <a:schemeClr val="accent2">
                    <a:lumMod val="75000"/>
                  </a:schemeClr>
                </a:solidFil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r"/>
            <a:endParaRPr lang="pt-BR"/>
          </a:p>
        </p:txBody>
      </p:sp>
      <p:pic>
        <p:nvPicPr>
          <p:cNvPr id="14" name="Imagem 13">
            <a:extLst>
              <a:ext uri="{FF2B5EF4-FFF2-40B4-BE49-F238E27FC236}">
                <a16:creationId xmlns:a16="http://schemas.microsoft.com/office/drawing/2014/main" id="{0EC72059-A4B7-2B34-AE63-7A122B260963}"/>
              </a:ext>
            </a:extLst>
          </p:cNvPr>
          <p:cNvPicPr>
            <a:picLocks noChangeAspect="1"/>
          </p:cNvPicPr>
          <p:nvPr/>
        </p:nvPicPr>
        <p:blipFill>
          <a:blip r:embed="rId3"/>
          <a:stretch>
            <a:fillRect/>
          </a:stretch>
        </p:blipFill>
        <p:spPr>
          <a:xfrm>
            <a:off x="7617343" y="3949868"/>
            <a:ext cx="1571844" cy="1829055"/>
          </a:xfrm>
          <a:prstGeom prst="rect">
            <a:avLst/>
          </a:prstGeom>
        </p:spPr>
      </p:pic>
      <p:pic>
        <p:nvPicPr>
          <p:cNvPr id="16" name="Imagem 15">
            <a:extLst>
              <a:ext uri="{FF2B5EF4-FFF2-40B4-BE49-F238E27FC236}">
                <a16:creationId xmlns:a16="http://schemas.microsoft.com/office/drawing/2014/main" id="{3CB54AFE-9C25-48CD-BDB7-4F67E726DC1F}"/>
              </a:ext>
            </a:extLst>
          </p:cNvPr>
          <p:cNvPicPr>
            <a:picLocks noChangeAspect="1"/>
          </p:cNvPicPr>
          <p:nvPr/>
        </p:nvPicPr>
        <p:blipFill>
          <a:blip r:embed="rId4"/>
          <a:stretch>
            <a:fillRect/>
          </a:stretch>
        </p:blipFill>
        <p:spPr>
          <a:xfrm>
            <a:off x="9277867" y="3949868"/>
            <a:ext cx="2355090" cy="1472916"/>
          </a:xfrm>
          <a:prstGeom prst="rect">
            <a:avLst/>
          </a:prstGeom>
        </p:spPr>
      </p:pic>
    </p:spTree>
    <p:extLst>
      <p:ext uri="{BB962C8B-B14F-4D97-AF65-F5344CB8AC3E}">
        <p14:creationId xmlns:p14="http://schemas.microsoft.com/office/powerpoint/2010/main" val="392200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AF3EB-F8E9-D314-2571-54381313AB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B2D491-A569-9EDE-29DF-B29A3A0AD221}"/>
              </a:ext>
            </a:extLst>
          </p:cNvPr>
          <p:cNvSpPr>
            <a:spLocks noGrp="1"/>
          </p:cNvSpPr>
          <p:nvPr>
            <p:ph type="title"/>
          </p:nvPr>
        </p:nvSpPr>
        <p:spPr/>
        <p:txBody>
          <a:bodyPr/>
          <a:lstStyle/>
          <a:p>
            <a:r>
              <a:rPr lang="pt-BR"/>
              <a:t>Instrução Suplementar nº 145.151-001 Rev. F</a:t>
            </a:r>
          </a:p>
        </p:txBody>
      </p:sp>
      <p:sp>
        <p:nvSpPr>
          <p:cNvPr id="3" name="Espaço Reservado para Texto 2">
            <a:extLst>
              <a:ext uri="{FF2B5EF4-FFF2-40B4-BE49-F238E27FC236}">
                <a16:creationId xmlns:a16="http://schemas.microsoft.com/office/drawing/2014/main" id="{457B588E-7457-BB40-9EA5-306AF9014519}"/>
              </a:ext>
            </a:extLst>
          </p:cNvPr>
          <p:cNvSpPr>
            <a:spLocks noGrp="1"/>
          </p:cNvSpPr>
          <p:nvPr>
            <p:ph type="body" sz="quarter" idx="10"/>
          </p:nvPr>
        </p:nvSpPr>
        <p:spPr>
          <a:xfrm>
            <a:off x="795338" y="2332602"/>
            <a:ext cx="5300662" cy="3435350"/>
          </a:xfrm>
        </p:spPr>
        <p:txBody>
          <a:bodyPr/>
          <a:lstStyle/>
          <a:p>
            <a:r>
              <a:rPr lang="pt-BR" sz="2000">
                <a:solidFill>
                  <a:srgbClr val="000000"/>
                </a:solidFill>
                <a:latin typeface="Times" panose="02020603050405020304" pitchFamily="18" charset="0"/>
                <a:cs typeface="Times" panose="02020603050405020304" pitchFamily="18" charset="0"/>
              </a:rPr>
              <a:t>Revisão da tabela de qualificação (Apêndice B - QUALIFICAÇÕES PARA O RT)</a:t>
            </a:r>
          </a:p>
          <a:p>
            <a:endParaRPr lang="pt-BR" sz="2000">
              <a:solidFill>
                <a:srgbClr val="000000"/>
              </a:solidFill>
              <a:latin typeface="Times" panose="02020603050405020304" pitchFamily="18" charset="0"/>
              <a:cs typeface="Times" panose="02020603050405020304" pitchFamily="18" charset="0"/>
            </a:endParaRP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Inclusão de notas esclarecendo critérios de experiência (item 5.3.1(f))</a:t>
            </a:r>
          </a:p>
          <a:p>
            <a:pPr marL="0" indent="0">
              <a:buNone/>
            </a:pPr>
            <a:endParaRPr lang="pt-BR" sz="2000">
              <a:solidFill>
                <a:srgbClr val="000000"/>
              </a:solidFill>
              <a:latin typeface="Times" panose="02020603050405020304" pitchFamily="18" charset="0"/>
              <a:cs typeface="Times" panose="02020603050405020304" pitchFamily="18" charset="0"/>
            </a:endParaRPr>
          </a:p>
        </p:txBody>
      </p:sp>
      <p:pic>
        <p:nvPicPr>
          <p:cNvPr id="7" name="Imagem 6">
            <a:extLst>
              <a:ext uri="{FF2B5EF4-FFF2-40B4-BE49-F238E27FC236}">
                <a16:creationId xmlns:a16="http://schemas.microsoft.com/office/drawing/2014/main" id="{F769529C-315B-8F9C-4A70-BBCC5811E92E}"/>
              </a:ext>
            </a:extLst>
          </p:cNvPr>
          <p:cNvPicPr>
            <a:picLocks noChangeAspect="1"/>
          </p:cNvPicPr>
          <p:nvPr/>
        </p:nvPicPr>
        <p:blipFill>
          <a:blip r:embed="rId2"/>
          <a:stretch>
            <a:fillRect/>
          </a:stretch>
        </p:blipFill>
        <p:spPr>
          <a:xfrm>
            <a:off x="7010367" y="1605515"/>
            <a:ext cx="4247101" cy="4488153"/>
          </a:xfrm>
          <a:prstGeom prst="rect">
            <a:avLst/>
          </a:prstGeom>
        </p:spPr>
      </p:pic>
    </p:spTree>
    <p:extLst>
      <p:ext uri="{BB962C8B-B14F-4D97-AF65-F5344CB8AC3E}">
        <p14:creationId xmlns:p14="http://schemas.microsoft.com/office/powerpoint/2010/main" val="203244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91FF-DB23-6C37-2661-BA66052E65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05E270-F78F-F702-F87A-4326F1E29380}"/>
              </a:ext>
            </a:extLst>
          </p:cNvPr>
          <p:cNvSpPr>
            <a:spLocks noGrp="1"/>
          </p:cNvSpPr>
          <p:nvPr>
            <p:ph type="title"/>
          </p:nvPr>
        </p:nvSpPr>
        <p:spPr/>
        <p:txBody>
          <a:bodyPr/>
          <a:lstStyle/>
          <a:p>
            <a:r>
              <a:rPr lang="pt-BR"/>
              <a:t>Instrução Suplementar nº 145.151-001 Rev. F</a:t>
            </a:r>
          </a:p>
        </p:txBody>
      </p:sp>
      <p:sp>
        <p:nvSpPr>
          <p:cNvPr id="3" name="Espaço Reservado para Texto 2">
            <a:extLst>
              <a:ext uri="{FF2B5EF4-FFF2-40B4-BE49-F238E27FC236}">
                <a16:creationId xmlns:a16="http://schemas.microsoft.com/office/drawing/2014/main" id="{74D13302-5A7F-0725-2C6E-4B99F6642934}"/>
              </a:ext>
            </a:extLst>
          </p:cNvPr>
          <p:cNvSpPr>
            <a:spLocks noGrp="1"/>
          </p:cNvSpPr>
          <p:nvPr>
            <p:ph type="body" sz="quarter" idx="10"/>
          </p:nvPr>
        </p:nvSpPr>
        <p:spPr>
          <a:xfrm>
            <a:off x="157503" y="2517934"/>
            <a:ext cx="5594711" cy="3435350"/>
          </a:xfrm>
        </p:spPr>
        <p:txBody>
          <a:bodyPr/>
          <a:lstStyle/>
          <a:p>
            <a:r>
              <a:rPr lang="pt-BR" sz="2000">
                <a:solidFill>
                  <a:srgbClr val="000000"/>
                </a:solidFill>
                <a:latin typeface="Times" panose="02020603050405020304" pitchFamily="18" charset="0"/>
                <a:cs typeface="Times" panose="02020603050405020304" pitchFamily="18" charset="0"/>
              </a:rPr>
              <a:t>Inclusão de declaração relativa ao impedimento de cadastro, não aceitação ou revogação, referente ao item </a:t>
            </a:r>
            <a:r>
              <a:rPr lang="pt-BR" sz="2000" b="1">
                <a:solidFill>
                  <a:srgbClr val="000000"/>
                </a:solidFill>
                <a:latin typeface="Times" panose="02020603050405020304" pitchFamily="18" charset="0"/>
                <a:cs typeface="Times" panose="02020603050405020304" pitchFamily="18" charset="0"/>
              </a:rPr>
              <a:t>145.151(a)-V </a:t>
            </a:r>
            <a:r>
              <a:rPr lang="pt-BR" sz="2000">
                <a:solidFill>
                  <a:srgbClr val="000000"/>
                </a:solidFill>
                <a:latin typeface="Times" panose="02020603050405020304" pitchFamily="18" charset="0"/>
                <a:cs typeface="Times" panose="02020603050405020304" pitchFamily="18" charset="0"/>
              </a:rPr>
              <a:t>do RBAC 145. (itens 5.3.1(c) e 5.4.5) </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Necessidade de estabelecer procedimentos específicos nos casos de ausência do RT (item 5.6)</a:t>
            </a:r>
          </a:p>
          <a:p>
            <a:endParaRPr lang="pt-BR" sz="2000">
              <a:solidFill>
                <a:srgbClr val="000000"/>
              </a:solidFill>
              <a:latin typeface="Times" panose="02020603050405020304" pitchFamily="18" charset="0"/>
              <a:cs typeface="Times" panose="02020603050405020304" pitchFamily="18" charset="0"/>
            </a:endParaRPr>
          </a:p>
        </p:txBody>
      </p:sp>
      <p:sp>
        <p:nvSpPr>
          <p:cNvPr id="9" name="CaixaDeTexto 8">
            <a:extLst>
              <a:ext uri="{FF2B5EF4-FFF2-40B4-BE49-F238E27FC236}">
                <a16:creationId xmlns:a16="http://schemas.microsoft.com/office/drawing/2014/main" id="{BCA7DC99-C9AA-56CC-8742-81C6CE0F4913}"/>
              </a:ext>
            </a:extLst>
          </p:cNvPr>
          <p:cNvSpPr txBox="1"/>
          <p:nvPr/>
        </p:nvSpPr>
        <p:spPr>
          <a:xfrm>
            <a:off x="7719616" y="2066388"/>
            <a:ext cx="3762486" cy="3970318"/>
          </a:xfrm>
          <a:prstGeom prst="rect">
            <a:avLst/>
          </a:prstGeom>
          <a:noFill/>
        </p:spPr>
        <p:txBody>
          <a:bodyPr wrap="square">
            <a:spAutoFit/>
          </a:bodyPr>
          <a:lstStyle/>
          <a:p>
            <a:pPr algn="ctr"/>
            <a:r>
              <a:rPr lang="pt-BR" sz="1400">
                <a:solidFill>
                  <a:srgbClr val="000000"/>
                </a:solidFill>
              </a:rPr>
              <a:t> </a:t>
            </a:r>
            <a:r>
              <a:rPr lang="pt-BR" sz="1400" b="1">
                <a:solidFill>
                  <a:srgbClr val="000000"/>
                </a:solidFill>
              </a:rPr>
              <a:t>Últimos 05 anos</a:t>
            </a:r>
          </a:p>
          <a:p>
            <a:pPr algn="ctr"/>
            <a:endParaRPr lang="pt-BR" sz="1400">
              <a:solidFill>
                <a:srgbClr val="000000"/>
              </a:solidFill>
            </a:endParaRPr>
          </a:p>
          <a:p>
            <a:pPr marL="285750" indent="-285750" algn="ctr">
              <a:buFont typeface="Arial" panose="020B0604020202020204" pitchFamily="34" charset="0"/>
              <a:buChar char="•"/>
            </a:pPr>
            <a:r>
              <a:rPr lang="pt-BR" sz="1400">
                <a:solidFill>
                  <a:srgbClr val="000000"/>
                </a:solidFill>
              </a:rPr>
              <a:t>medida de suspensão ou de restrição das operações por mais de 90 dias, ou de revogação, ou de cassação de certificados ou autorizações, em decorrência de constatação de irregularidade, em que o designado tenha comprovadamente responsabilidade direta pela causa da mesma, enquanto ocupante de posição administrativa requerida pela ANAC;</a:t>
            </a:r>
          </a:p>
          <a:p>
            <a:pPr marL="285750" indent="-285750" algn="ctr">
              <a:buFont typeface="Arial" panose="020B0604020202020204" pitchFamily="34" charset="0"/>
              <a:buChar char="•"/>
            </a:pPr>
            <a:endParaRPr lang="pt-BR" sz="1400">
              <a:solidFill>
                <a:srgbClr val="000000"/>
              </a:solidFill>
            </a:endParaRPr>
          </a:p>
          <a:p>
            <a:pPr algn="ctr"/>
            <a:r>
              <a:rPr lang="pt-BR" sz="1400">
                <a:solidFill>
                  <a:srgbClr val="000000"/>
                </a:solidFill>
              </a:rPr>
              <a:t> ou</a:t>
            </a:r>
          </a:p>
          <a:p>
            <a:pPr algn="ctr"/>
            <a:endParaRPr lang="pt-BR" sz="1400">
              <a:solidFill>
                <a:srgbClr val="000000"/>
              </a:solidFill>
            </a:endParaRPr>
          </a:p>
          <a:p>
            <a:pPr marL="285750" indent="-285750" algn="ctr">
              <a:buFont typeface="Arial" panose="020B0604020202020204" pitchFamily="34" charset="0"/>
              <a:buChar char="•"/>
            </a:pPr>
            <a:r>
              <a:rPr lang="pt-BR" sz="1400">
                <a:solidFill>
                  <a:srgbClr val="000000"/>
                </a:solidFill>
              </a:rPr>
              <a:t>sanção administrativa diretamente ao designado, cuja capitulação tenha sido feita por meio do art. 299, incisos I, V, VI ou VII da Lei nº 7.565, de 19 de dezembro de 1986 (ou infração equivalente na Res. 472)</a:t>
            </a:r>
          </a:p>
        </p:txBody>
      </p:sp>
      <p:pic>
        <p:nvPicPr>
          <p:cNvPr id="13" name="Imagem 12">
            <a:extLst>
              <a:ext uri="{FF2B5EF4-FFF2-40B4-BE49-F238E27FC236}">
                <a16:creationId xmlns:a16="http://schemas.microsoft.com/office/drawing/2014/main" id="{C4CD1A73-50F0-501D-FC61-0F80F18D95EF}"/>
              </a:ext>
            </a:extLst>
          </p:cNvPr>
          <p:cNvPicPr>
            <a:picLocks noChangeAspect="1"/>
          </p:cNvPicPr>
          <p:nvPr/>
        </p:nvPicPr>
        <p:blipFill>
          <a:blip r:embed="rId2"/>
          <a:stretch>
            <a:fillRect/>
          </a:stretch>
        </p:blipFill>
        <p:spPr>
          <a:xfrm>
            <a:off x="5752214" y="3180136"/>
            <a:ext cx="1836650" cy="1443082"/>
          </a:xfrm>
          <a:prstGeom prst="rect">
            <a:avLst/>
          </a:prstGeom>
        </p:spPr>
      </p:pic>
      <p:sp>
        <p:nvSpPr>
          <p:cNvPr id="28" name="Seta: Curva para Baixo 27">
            <a:extLst>
              <a:ext uri="{FF2B5EF4-FFF2-40B4-BE49-F238E27FC236}">
                <a16:creationId xmlns:a16="http://schemas.microsoft.com/office/drawing/2014/main" id="{B83B732F-086B-E796-A85A-98EE6B8B355D}"/>
              </a:ext>
            </a:extLst>
          </p:cNvPr>
          <p:cNvSpPr/>
          <p:nvPr/>
        </p:nvSpPr>
        <p:spPr>
          <a:xfrm>
            <a:off x="4845622" y="1513242"/>
            <a:ext cx="3762487" cy="701277"/>
          </a:xfrm>
          <a:prstGeom prst="curvedDownArrow">
            <a:avLst>
              <a:gd name="adj1" fmla="val 41445"/>
              <a:gd name="adj2" fmla="val 97075"/>
              <a:gd name="adj3" fmla="val 265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73592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9965-C776-1065-B5B6-16C3BA0F6A3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907C2E8-0149-D91B-F88C-3D304909749E}"/>
              </a:ext>
            </a:extLst>
          </p:cNvPr>
          <p:cNvSpPr>
            <a:spLocks noGrp="1"/>
          </p:cNvSpPr>
          <p:nvPr>
            <p:ph type="title"/>
          </p:nvPr>
        </p:nvSpPr>
        <p:spPr/>
        <p:txBody>
          <a:bodyPr/>
          <a:lstStyle/>
          <a:p>
            <a:r>
              <a:rPr lang="pt-BR"/>
              <a:t>Instrução Suplementar nº 145.009 Rev. E</a:t>
            </a:r>
          </a:p>
        </p:txBody>
      </p:sp>
      <p:sp>
        <p:nvSpPr>
          <p:cNvPr id="3" name="Espaço Reservado para Texto 2">
            <a:extLst>
              <a:ext uri="{FF2B5EF4-FFF2-40B4-BE49-F238E27FC236}">
                <a16:creationId xmlns:a16="http://schemas.microsoft.com/office/drawing/2014/main" id="{9DF831B5-F382-AB37-2EA2-B3DF382FE0A9}"/>
              </a:ext>
            </a:extLst>
          </p:cNvPr>
          <p:cNvSpPr>
            <a:spLocks noGrp="1"/>
          </p:cNvSpPr>
          <p:nvPr>
            <p:ph type="body" sz="quarter" idx="10"/>
          </p:nvPr>
        </p:nvSpPr>
        <p:spPr>
          <a:xfrm>
            <a:off x="731542" y="2470826"/>
            <a:ext cx="5722420" cy="3435350"/>
          </a:xfrm>
        </p:spPr>
        <p:txBody>
          <a:bodyPr/>
          <a:lstStyle/>
          <a:p>
            <a:r>
              <a:rPr lang="pt-BR" sz="2000">
                <a:solidFill>
                  <a:srgbClr val="000000"/>
                </a:solidFill>
                <a:latin typeface="Times" panose="02020603050405020304" pitchFamily="18" charset="0"/>
                <a:cs typeface="Times" panose="02020603050405020304" pitchFamily="18" charset="0"/>
              </a:rPr>
              <a:t>Instruções para o desenvolvimento de procedimentos para a </a:t>
            </a:r>
            <a:r>
              <a:rPr lang="pt-BR" sz="2000" err="1">
                <a:solidFill>
                  <a:srgbClr val="000000"/>
                </a:solidFill>
                <a:latin typeface="Times" panose="02020603050405020304" pitchFamily="18" charset="0"/>
                <a:cs typeface="Times" panose="02020603050405020304" pitchFamily="18" charset="0"/>
              </a:rPr>
              <a:t>autoinclusão</a:t>
            </a:r>
            <a:r>
              <a:rPr lang="pt-BR" sz="2000">
                <a:solidFill>
                  <a:srgbClr val="000000"/>
                </a:solidFill>
                <a:latin typeface="Times" panose="02020603050405020304" pitchFamily="18" charset="0"/>
                <a:cs typeface="Times" panose="02020603050405020304" pitchFamily="18" charset="0"/>
              </a:rPr>
              <a:t> em EO</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Instruções para implementação do sistema de monitoramento com auditoria interna independente</a:t>
            </a:r>
          </a:p>
          <a:p>
            <a:endParaRPr lang="pt-BR" sz="2000">
              <a:solidFill>
                <a:srgbClr val="000000"/>
              </a:solidFill>
              <a:latin typeface="Times" panose="02020603050405020304" pitchFamily="18" charset="0"/>
              <a:cs typeface="Times" panose="02020603050405020304" pitchFamily="18" charset="0"/>
            </a:endParaRPr>
          </a:p>
          <a:p>
            <a:r>
              <a:rPr lang="pt-BR" sz="2000">
                <a:solidFill>
                  <a:srgbClr val="000000"/>
                </a:solidFill>
                <a:latin typeface="Times" panose="02020603050405020304" pitchFamily="18" charset="0"/>
                <a:cs typeface="Times" panose="02020603050405020304" pitchFamily="18" charset="0"/>
              </a:rPr>
              <a:t>atualizações, melhorias e correções</a:t>
            </a:r>
          </a:p>
        </p:txBody>
      </p:sp>
      <p:pic>
        <p:nvPicPr>
          <p:cNvPr id="5" name="Imagem 4">
            <a:extLst>
              <a:ext uri="{FF2B5EF4-FFF2-40B4-BE49-F238E27FC236}">
                <a16:creationId xmlns:a16="http://schemas.microsoft.com/office/drawing/2014/main" id="{7F98B074-94A1-1B46-877E-DCD4706E66E5}"/>
              </a:ext>
            </a:extLst>
          </p:cNvPr>
          <p:cNvPicPr>
            <a:picLocks noChangeAspect="1"/>
          </p:cNvPicPr>
          <p:nvPr/>
        </p:nvPicPr>
        <p:blipFill>
          <a:blip r:embed="rId2"/>
          <a:stretch>
            <a:fillRect/>
          </a:stretch>
        </p:blipFill>
        <p:spPr>
          <a:xfrm>
            <a:off x="7224176" y="2002994"/>
            <a:ext cx="3399416" cy="3435350"/>
          </a:xfrm>
          <a:prstGeom prst="rect">
            <a:avLst/>
          </a:prstGeom>
        </p:spPr>
      </p:pic>
    </p:spTree>
    <p:extLst>
      <p:ext uri="{BB962C8B-B14F-4D97-AF65-F5344CB8AC3E}">
        <p14:creationId xmlns:p14="http://schemas.microsoft.com/office/powerpoint/2010/main" val="227011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E109-C49F-77DF-9D5E-A7BB3768ED5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0B4734-46B0-7D4C-553D-BB74C9A1398F}"/>
              </a:ext>
            </a:extLst>
          </p:cNvPr>
          <p:cNvSpPr>
            <a:spLocks noGrp="1"/>
          </p:cNvSpPr>
          <p:nvPr>
            <p:ph type="title"/>
          </p:nvPr>
        </p:nvSpPr>
        <p:spPr/>
        <p:txBody>
          <a:bodyPr/>
          <a:lstStyle/>
          <a:p>
            <a:r>
              <a:rPr lang="pt-BR"/>
              <a:t>Instrução Suplementar nº 145-010 Rev. C</a:t>
            </a:r>
          </a:p>
        </p:txBody>
      </p:sp>
      <p:sp>
        <p:nvSpPr>
          <p:cNvPr id="3" name="Espaço Reservado para Texto 2">
            <a:extLst>
              <a:ext uri="{FF2B5EF4-FFF2-40B4-BE49-F238E27FC236}">
                <a16:creationId xmlns:a16="http://schemas.microsoft.com/office/drawing/2014/main" id="{C09A3FA9-BDEE-7490-2961-88F30B0816B7}"/>
              </a:ext>
            </a:extLst>
          </p:cNvPr>
          <p:cNvSpPr>
            <a:spLocks noGrp="1"/>
          </p:cNvSpPr>
          <p:nvPr>
            <p:ph type="body" sz="quarter" idx="10"/>
          </p:nvPr>
        </p:nvSpPr>
        <p:spPr>
          <a:xfrm>
            <a:off x="980014" y="2760895"/>
            <a:ext cx="6317844" cy="3435350"/>
          </a:xfrm>
        </p:spPr>
        <p:txBody>
          <a:bodyPr/>
          <a:lstStyle/>
          <a:p>
            <a:pPr marL="76200" marR="76200" algn="just">
              <a:spcBef>
                <a:spcPts val="600"/>
              </a:spcBef>
              <a:spcAft>
                <a:spcPts val="600"/>
              </a:spcAft>
            </a:pPr>
            <a:r>
              <a:rPr lang="pt-BR" sz="2000" b="0" i="0">
                <a:solidFill>
                  <a:srgbClr val="000000"/>
                </a:solidFill>
                <a:effectLst/>
                <a:latin typeface="Times" panose="02020603050405020304" pitchFamily="18" charset="0"/>
              </a:rPr>
              <a:t>Remoção das seções específicas dos RBAC 135 e 121</a:t>
            </a:r>
          </a:p>
          <a:p>
            <a:pPr marL="76200" marR="76200" algn="just">
              <a:spcBef>
                <a:spcPts val="600"/>
              </a:spcBef>
              <a:spcAft>
                <a:spcPts val="600"/>
              </a:spcAft>
            </a:pPr>
            <a:r>
              <a:rPr lang="pt-BR" sz="2000" b="0" i="0">
                <a:solidFill>
                  <a:srgbClr val="000000"/>
                </a:solidFill>
                <a:effectLst/>
                <a:latin typeface="Times" panose="02020603050405020304" pitchFamily="18" charset="0"/>
              </a:rPr>
              <a:t>Procedimentos de submissão do manual à ANAC</a:t>
            </a:r>
          </a:p>
          <a:p>
            <a:pPr marL="76200" marR="76200" algn="just">
              <a:spcBef>
                <a:spcPts val="600"/>
              </a:spcBef>
              <a:spcAft>
                <a:spcPts val="600"/>
              </a:spcAft>
            </a:pPr>
            <a:r>
              <a:rPr lang="pt-BR" sz="2000" b="0" i="0">
                <a:solidFill>
                  <a:srgbClr val="000000"/>
                </a:solidFill>
                <a:effectLst/>
                <a:latin typeface="Times" panose="02020603050405020304" pitchFamily="18" charset="0"/>
              </a:rPr>
              <a:t>Condições de Treinamento Recorrente</a:t>
            </a:r>
          </a:p>
          <a:p>
            <a:pPr marL="76200" marR="76200" algn="just">
              <a:spcBef>
                <a:spcPts val="600"/>
              </a:spcBef>
              <a:spcAft>
                <a:spcPts val="600"/>
              </a:spcAft>
            </a:pPr>
            <a:r>
              <a:rPr lang="pt-BR" sz="2000" b="0" i="0">
                <a:solidFill>
                  <a:srgbClr val="000000"/>
                </a:solidFill>
                <a:effectLst/>
                <a:latin typeface="Times" panose="02020603050405020304" pitchFamily="18" charset="0"/>
              </a:rPr>
              <a:t>Fontes externas de treinamento possíveis</a:t>
            </a:r>
          </a:p>
          <a:p>
            <a:pPr marL="76200" marR="76200" algn="just">
              <a:spcBef>
                <a:spcPts val="600"/>
              </a:spcBef>
              <a:spcAft>
                <a:spcPts val="600"/>
              </a:spcAft>
            </a:pPr>
            <a:r>
              <a:rPr lang="pt-BR" sz="2000" b="0" i="0">
                <a:solidFill>
                  <a:srgbClr val="000000"/>
                </a:solidFill>
                <a:effectLst/>
                <a:latin typeface="Times" panose="02020603050405020304" pitchFamily="18" charset="0"/>
              </a:rPr>
              <a:t>Qualificação de instrutores</a:t>
            </a:r>
          </a:p>
          <a:p>
            <a:pPr marL="76200" marR="76200" algn="just">
              <a:spcBef>
                <a:spcPts val="600"/>
              </a:spcBef>
              <a:spcAft>
                <a:spcPts val="600"/>
              </a:spcAft>
            </a:pPr>
            <a:r>
              <a:rPr lang="pt-BR" sz="2000" b="0" i="0">
                <a:solidFill>
                  <a:srgbClr val="000000"/>
                </a:solidFill>
                <a:effectLst/>
                <a:latin typeface="Times" panose="02020603050405020304" pitchFamily="18" charset="0"/>
              </a:rPr>
              <a:t>Removida a validade de treinamento no fabricante</a:t>
            </a:r>
          </a:p>
          <a:p>
            <a:pPr marL="76200" marR="76200" algn="just">
              <a:spcBef>
                <a:spcPts val="600"/>
              </a:spcBef>
              <a:spcAft>
                <a:spcPts val="600"/>
              </a:spcAft>
            </a:pPr>
            <a:r>
              <a:rPr lang="pt-BR" sz="2000" b="0" i="0">
                <a:solidFill>
                  <a:srgbClr val="000000"/>
                </a:solidFill>
                <a:effectLst/>
                <a:latin typeface="Times" panose="02020603050405020304" pitchFamily="18" charset="0"/>
              </a:rPr>
              <a:t>Modelos de PTM para pequenas e grandes empresas</a:t>
            </a:r>
          </a:p>
          <a:p>
            <a:endParaRPr lang="pt-BR" sz="2000"/>
          </a:p>
        </p:txBody>
      </p:sp>
      <p:pic>
        <p:nvPicPr>
          <p:cNvPr id="5" name="Imagem 4">
            <a:extLst>
              <a:ext uri="{FF2B5EF4-FFF2-40B4-BE49-F238E27FC236}">
                <a16:creationId xmlns:a16="http://schemas.microsoft.com/office/drawing/2014/main" id="{C7B21EFF-9C19-3BF0-6200-BAC615D70A4A}"/>
              </a:ext>
            </a:extLst>
          </p:cNvPr>
          <p:cNvPicPr>
            <a:picLocks noChangeAspect="1"/>
          </p:cNvPicPr>
          <p:nvPr/>
        </p:nvPicPr>
        <p:blipFill>
          <a:blip r:embed="rId2"/>
          <a:stretch>
            <a:fillRect/>
          </a:stretch>
        </p:blipFill>
        <p:spPr>
          <a:xfrm>
            <a:off x="8239919" y="4571424"/>
            <a:ext cx="3275141" cy="1537311"/>
          </a:xfrm>
          <a:prstGeom prst="rect">
            <a:avLst/>
          </a:prstGeom>
        </p:spPr>
      </p:pic>
      <p:pic>
        <p:nvPicPr>
          <p:cNvPr id="7" name="Imagem 6">
            <a:extLst>
              <a:ext uri="{FF2B5EF4-FFF2-40B4-BE49-F238E27FC236}">
                <a16:creationId xmlns:a16="http://schemas.microsoft.com/office/drawing/2014/main" id="{18FD9EB5-1F62-04A4-9B9E-4B5F22903BA4}"/>
              </a:ext>
            </a:extLst>
          </p:cNvPr>
          <p:cNvPicPr>
            <a:picLocks noChangeAspect="1"/>
          </p:cNvPicPr>
          <p:nvPr/>
        </p:nvPicPr>
        <p:blipFill>
          <a:blip r:embed="rId3"/>
          <a:stretch>
            <a:fillRect/>
          </a:stretch>
        </p:blipFill>
        <p:spPr>
          <a:xfrm>
            <a:off x="8721562" y="2003745"/>
            <a:ext cx="2711776" cy="2474825"/>
          </a:xfrm>
          <a:prstGeom prst="rect">
            <a:avLst/>
          </a:prstGeom>
        </p:spPr>
      </p:pic>
      <p:pic>
        <p:nvPicPr>
          <p:cNvPr id="8" name="Imagem 7">
            <a:extLst>
              <a:ext uri="{FF2B5EF4-FFF2-40B4-BE49-F238E27FC236}">
                <a16:creationId xmlns:a16="http://schemas.microsoft.com/office/drawing/2014/main" id="{C9A96FE7-3E3A-693B-E77E-25E1F30765EF}"/>
              </a:ext>
            </a:extLst>
          </p:cNvPr>
          <p:cNvPicPr>
            <a:picLocks noChangeAspect="1"/>
          </p:cNvPicPr>
          <p:nvPr/>
        </p:nvPicPr>
        <p:blipFill>
          <a:blip r:embed="rId4">
            <a:alphaModFix/>
          </a:blip>
          <a:stretch>
            <a:fillRect/>
          </a:stretch>
        </p:blipFill>
        <p:spPr>
          <a:xfrm>
            <a:off x="4138936" y="1453912"/>
            <a:ext cx="1548117" cy="1089034"/>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57005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AD9D-D743-1519-CA88-465DF73DB13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6A5318-3C45-1ACC-FEC5-D2F9EA220F2D}"/>
              </a:ext>
            </a:extLst>
          </p:cNvPr>
          <p:cNvSpPr>
            <a:spLocks noGrp="1"/>
          </p:cNvSpPr>
          <p:nvPr>
            <p:ph type="title"/>
          </p:nvPr>
        </p:nvSpPr>
        <p:spPr/>
        <p:txBody>
          <a:bodyPr/>
          <a:lstStyle/>
          <a:p>
            <a:r>
              <a:rPr lang="pt-BR"/>
              <a:t>Instrução Suplementar nº 21.197 Rev. A</a:t>
            </a:r>
          </a:p>
        </p:txBody>
      </p:sp>
      <p:pic>
        <p:nvPicPr>
          <p:cNvPr id="12" name="Imagem 11">
            <a:extLst>
              <a:ext uri="{FF2B5EF4-FFF2-40B4-BE49-F238E27FC236}">
                <a16:creationId xmlns:a16="http://schemas.microsoft.com/office/drawing/2014/main" id="{65D4922D-55CD-A1E6-7CF0-A3758096F7B5}"/>
              </a:ext>
            </a:extLst>
          </p:cNvPr>
          <p:cNvPicPr>
            <a:picLocks noChangeAspect="1"/>
          </p:cNvPicPr>
          <p:nvPr/>
        </p:nvPicPr>
        <p:blipFill>
          <a:blip r:embed="rId2"/>
          <a:stretch>
            <a:fillRect/>
          </a:stretch>
        </p:blipFill>
        <p:spPr>
          <a:xfrm>
            <a:off x="2741955" y="1545830"/>
            <a:ext cx="6283740" cy="4464100"/>
          </a:xfrm>
          <a:prstGeom prst="rect">
            <a:avLst/>
          </a:prstGeom>
        </p:spPr>
      </p:pic>
    </p:spTree>
    <p:extLst>
      <p:ext uri="{BB962C8B-B14F-4D97-AF65-F5344CB8AC3E}">
        <p14:creationId xmlns:p14="http://schemas.microsoft.com/office/powerpoint/2010/main" val="102874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397B-824E-076F-1253-856BF13FF82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B80EDD-9405-BFFB-D2DF-81EF60AD9553}"/>
              </a:ext>
            </a:extLst>
          </p:cNvPr>
          <p:cNvSpPr>
            <a:spLocks noGrp="1"/>
          </p:cNvSpPr>
          <p:nvPr>
            <p:ph type="title"/>
          </p:nvPr>
        </p:nvSpPr>
        <p:spPr/>
        <p:txBody>
          <a:bodyPr/>
          <a:lstStyle/>
          <a:p>
            <a:r>
              <a:rPr lang="pt-BR"/>
              <a:t>Instrução Suplementar nº 21.197 Rev. A</a:t>
            </a:r>
          </a:p>
        </p:txBody>
      </p:sp>
      <p:sp>
        <p:nvSpPr>
          <p:cNvPr id="3" name="Espaço Reservado para Texto 2">
            <a:extLst>
              <a:ext uri="{FF2B5EF4-FFF2-40B4-BE49-F238E27FC236}">
                <a16:creationId xmlns:a16="http://schemas.microsoft.com/office/drawing/2014/main" id="{470D2191-8BC9-FAAF-1196-D0C56510AC2A}"/>
              </a:ext>
            </a:extLst>
          </p:cNvPr>
          <p:cNvSpPr>
            <a:spLocks noGrp="1"/>
          </p:cNvSpPr>
          <p:nvPr>
            <p:ph type="body" sz="quarter" idx="10"/>
          </p:nvPr>
        </p:nvSpPr>
        <p:spPr>
          <a:xfrm>
            <a:off x="980014" y="2794730"/>
            <a:ext cx="6317844" cy="3040649"/>
          </a:xfrm>
        </p:spPr>
        <p:txBody>
          <a:bodyPr/>
          <a:lstStyle/>
          <a:p>
            <a:pPr marL="76200" marR="76200" algn="just">
              <a:spcBef>
                <a:spcPts val="600"/>
              </a:spcBef>
              <a:spcAft>
                <a:spcPts val="600"/>
              </a:spcAft>
            </a:pPr>
            <a:r>
              <a:rPr lang="pt-BR" sz="2000" b="0" i="0">
                <a:solidFill>
                  <a:srgbClr val="000000"/>
                </a:solidFill>
                <a:effectLst/>
                <a:latin typeface="Times" panose="02020603050405020304" pitchFamily="18" charset="0"/>
              </a:rPr>
              <a:t>Meios aceitáveis e orientações </a:t>
            </a:r>
            <a:r>
              <a:rPr lang="pt-BR" sz="1800">
                <a:solidFill>
                  <a:srgbClr val="000000"/>
                </a:solidFill>
                <a:effectLst/>
                <a:latin typeface="Times New Roman" panose="02020603050405020304" pitchFamily="18" charset="0"/>
                <a:ea typeface="Times New Roman" panose="02020603050405020304" pitchFamily="18" charset="0"/>
              </a:rPr>
              <a:t>para solicitação e emissão de uma Autorização Especial de Voo – AEV para as situações previstas nos parágrafos 21.197(a)(1) e 21.197(a)(4) do RBAC nº 21, no parágrafo 137.201(e) do RBAC nº 137 e na seção 91.407 do RBAC nº 91</a:t>
            </a:r>
          </a:p>
          <a:p>
            <a:pPr marL="76200" marR="76200" algn="just">
              <a:spcBef>
                <a:spcPts val="600"/>
              </a:spcBef>
              <a:spcAft>
                <a:spcPts val="600"/>
              </a:spcAft>
            </a:pPr>
            <a:r>
              <a:rPr lang="pt-BR" sz="2000">
                <a:solidFill>
                  <a:srgbClr val="000000"/>
                </a:solidFill>
                <a:latin typeface="Times" panose="02020603050405020304" pitchFamily="18" charset="0"/>
              </a:rPr>
              <a:t>Prerrogativa do </a:t>
            </a:r>
            <a:r>
              <a:rPr lang="pt-BR" sz="2000" u="sng">
                <a:solidFill>
                  <a:srgbClr val="000000"/>
                </a:solidFill>
                <a:latin typeface="Times" panose="02020603050405020304" pitchFamily="18" charset="0"/>
              </a:rPr>
              <a:t>MMA assinar a avaliação de condição segura para a realização do voo e apresentar uma solicitação de AEV à ANAC</a:t>
            </a:r>
            <a:r>
              <a:rPr lang="pt-BR" sz="2000">
                <a:solidFill>
                  <a:srgbClr val="000000"/>
                </a:solidFill>
                <a:latin typeface="Times" panose="02020603050405020304" pitchFamily="18" charset="0"/>
              </a:rPr>
              <a:t>, desde que cumpra com as condições e limitações dispostas na IS</a:t>
            </a:r>
            <a:endParaRPr lang="pt-BR" sz="2000" b="0" i="0">
              <a:solidFill>
                <a:srgbClr val="000000"/>
              </a:solidFill>
              <a:effectLst/>
              <a:latin typeface="Times" panose="02020603050405020304" pitchFamily="18" charset="0"/>
            </a:endParaRPr>
          </a:p>
          <a:p>
            <a:pPr marL="76200" marR="76200" algn="just">
              <a:spcBef>
                <a:spcPts val="600"/>
              </a:spcBef>
              <a:spcAft>
                <a:spcPts val="600"/>
              </a:spcAft>
            </a:pPr>
            <a:endParaRPr lang="pt-BR" sz="2000"/>
          </a:p>
        </p:txBody>
      </p:sp>
      <p:pic>
        <p:nvPicPr>
          <p:cNvPr id="8" name="Imagem 7">
            <a:extLst>
              <a:ext uri="{FF2B5EF4-FFF2-40B4-BE49-F238E27FC236}">
                <a16:creationId xmlns:a16="http://schemas.microsoft.com/office/drawing/2014/main" id="{C9D011D9-0869-47E3-8574-44D94B1D32E3}"/>
              </a:ext>
            </a:extLst>
          </p:cNvPr>
          <p:cNvPicPr>
            <a:picLocks noChangeAspect="1"/>
          </p:cNvPicPr>
          <p:nvPr/>
        </p:nvPicPr>
        <p:blipFill>
          <a:blip r:embed="rId2">
            <a:alphaModFix/>
          </a:blip>
          <a:stretch>
            <a:fillRect/>
          </a:stretch>
        </p:blipFill>
        <p:spPr>
          <a:xfrm>
            <a:off x="4138936" y="1453912"/>
            <a:ext cx="1548117" cy="1089034"/>
          </a:xfrm>
          <a:prstGeom prst="rect">
            <a:avLst/>
          </a:prstGeom>
          <a:pattFill prst="pct5">
            <a:fgClr>
              <a:schemeClr val="accent1"/>
            </a:fgClr>
            <a:bgClr>
              <a:schemeClr val="bg1"/>
            </a:bgClr>
          </a:pattFill>
        </p:spPr>
      </p:pic>
      <p:pic>
        <p:nvPicPr>
          <p:cNvPr id="6" name="Imagem 5">
            <a:extLst>
              <a:ext uri="{FF2B5EF4-FFF2-40B4-BE49-F238E27FC236}">
                <a16:creationId xmlns:a16="http://schemas.microsoft.com/office/drawing/2014/main" id="{985D8DEF-DCF0-FB45-538B-A797BF3015B2}"/>
              </a:ext>
            </a:extLst>
          </p:cNvPr>
          <p:cNvPicPr>
            <a:picLocks noChangeAspect="1"/>
          </p:cNvPicPr>
          <p:nvPr/>
        </p:nvPicPr>
        <p:blipFill>
          <a:blip r:embed="rId3"/>
          <a:stretch>
            <a:fillRect/>
          </a:stretch>
        </p:blipFill>
        <p:spPr>
          <a:xfrm>
            <a:off x="9172448" y="3587620"/>
            <a:ext cx="1810003" cy="571580"/>
          </a:xfrm>
          <a:prstGeom prst="rect">
            <a:avLst/>
          </a:prstGeom>
        </p:spPr>
      </p:pic>
      <p:sp>
        <p:nvSpPr>
          <p:cNvPr id="10" name="CaixaDeTexto 9">
            <a:extLst>
              <a:ext uri="{FF2B5EF4-FFF2-40B4-BE49-F238E27FC236}">
                <a16:creationId xmlns:a16="http://schemas.microsoft.com/office/drawing/2014/main" id="{BBC98BBC-F59B-411A-F14C-21EDF3154031}"/>
              </a:ext>
            </a:extLst>
          </p:cNvPr>
          <p:cNvSpPr txBox="1"/>
          <p:nvPr/>
        </p:nvSpPr>
        <p:spPr>
          <a:xfrm>
            <a:off x="8201606" y="4315054"/>
            <a:ext cx="3480319" cy="369332"/>
          </a:xfrm>
          <a:prstGeom prst="rect">
            <a:avLst/>
          </a:prstGeom>
          <a:noFill/>
        </p:spPr>
        <p:txBody>
          <a:bodyPr wrap="square">
            <a:spAutoFit/>
          </a:bodyPr>
          <a:lstStyle/>
          <a:p>
            <a:pPr algn="ctr"/>
            <a:r>
              <a:rPr lang="pt-BR" b="1"/>
              <a:t>https://sistemas.anac.gov.br/eAEV</a:t>
            </a:r>
          </a:p>
        </p:txBody>
      </p:sp>
    </p:spTree>
    <p:extLst>
      <p:ext uri="{BB962C8B-B14F-4D97-AF65-F5344CB8AC3E}">
        <p14:creationId xmlns:p14="http://schemas.microsoft.com/office/powerpoint/2010/main" val="316135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9089-CD08-700D-17E4-36FAEDA5D1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E6BB1DF-B03B-1524-60C9-8250B2180DCA}"/>
              </a:ext>
            </a:extLst>
          </p:cNvPr>
          <p:cNvSpPr>
            <a:spLocks noGrp="1"/>
          </p:cNvSpPr>
          <p:nvPr>
            <p:ph type="title"/>
          </p:nvPr>
        </p:nvSpPr>
        <p:spPr/>
        <p:txBody>
          <a:bodyPr/>
          <a:lstStyle/>
          <a:p>
            <a:r>
              <a:rPr lang="pt-BR"/>
              <a:t>Instrução Suplementar nº 145-002 Rev. C</a:t>
            </a:r>
          </a:p>
        </p:txBody>
      </p:sp>
      <p:sp>
        <p:nvSpPr>
          <p:cNvPr id="3" name="Espaço Reservado para Texto 2">
            <a:extLst>
              <a:ext uri="{FF2B5EF4-FFF2-40B4-BE49-F238E27FC236}">
                <a16:creationId xmlns:a16="http://schemas.microsoft.com/office/drawing/2014/main" id="{C4C8E8E2-642D-747A-0E9D-F30C627DBE5B}"/>
              </a:ext>
            </a:extLst>
          </p:cNvPr>
          <p:cNvSpPr>
            <a:spLocks noGrp="1"/>
          </p:cNvSpPr>
          <p:nvPr>
            <p:ph type="body" sz="quarter" idx="10"/>
          </p:nvPr>
        </p:nvSpPr>
        <p:spPr>
          <a:xfrm>
            <a:off x="238125" y="2436620"/>
            <a:ext cx="8280943" cy="3435350"/>
          </a:xfrm>
        </p:spPr>
        <p:txBody>
          <a:bodyPr/>
          <a:lstStyle/>
          <a:p>
            <a:pPr marL="76200" marR="76200" algn="just">
              <a:lnSpc>
                <a:spcPct val="150000"/>
              </a:lnSpc>
              <a:spcBef>
                <a:spcPts val="600"/>
              </a:spcBef>
              <a:spcAft>
                <a:spcPts val="600"/>
              </a:spcAft>
            </a:pPr>
            <a:r>
              <a:rPr lang="pt-BR" sz="2000" b="0" i="0">
                <a:solidFill>
                  <a:srgbClr val="000000"/>
                </a:solidFill>
                <a:effectLst/>
                <a:latin typeface="Times" panose="02020603050405020304" pitchFamily="18" charset="0"/>
              </a:rPr>
              <a:t>Orientação dos processos de certificação, renovação e emenda de certificado de Organizações de Manutenção Estrangeiras </a:t>
            </a:r>
            <a:r>
              <a:rPr lang="pt-BR" sz="2000" b="0" i="0" u="sng">
                <a:solidFill>
                  <a:srgbClr val="000000"/>
                </a:solidFill>
                <a:effectLst/>
                <a:latin typeface="Times" panose="02020603050405020304" pitchFamily="18" charset="0"/>
              </a:rPr>
              <a:t>fora de Acordos Bilaterais</a:t>
            </a:r>
          </a:p>
          <a:p>
            <a:pPr marL="76200" marR="76200" algn="just">
              <a:lnSpc>
                <a:spcPct val="150000"/>
              </a:lnSpc>
              <a:spcBef>
                <a:spcPts val="600"/>
              </a:spcBef>
              <a:spcAft>
                <a:spcPts val="600"/>
              </a:spcAft>
            </a:pPr>
            <a:r>
              <a:rPr lang="pt-BR" sz="2000" b="0" i="0">
                <a:solidFill>
                  <a:srgbClr val="000000"/>
                </a:solidFill>
                <a:effectLst/>
                <a:latin typeface="Times" panose="02020603050405020304" pitchFamily="18" charset="0"/>
              </a:rPr>
              <a:t>Revisão Completa da IS e formulários relacionados</a:t>
            </a:r>
          </a:p>
          <a:p>
            <a:pPr marL="76200" marR="76200" algn="just">
              <a:lnSpc>
                <a:spcPct val="150000"/>
              </a:lnSpc>
              <a:spcBef>
                <a:spcPts val="600"/>
              </a:spcBef>
              <a:spcAft>
                <a:spcPts val="600"/>
              </a:spcAft>
            </a:pPr>
            <a:r>
              <a:rPr lang="pt-BR" sz="2000" b="0" i="0">
                <a:solidFill>
                  <a:srgbClr val="000000"/>
                </a:solidFill>
                <a:effectLst/>
                <a:latin typeface="Times" panose="02020603050405020304" pitchFamily="18" charset="0"/>
              </a:rPr>
              <a:t>Inclusão do idioma Espanhol dentre as opções de línguas permitidas para os manuais da empresa (Suplemento ANAC)</a:t>
            </a:r>
          </a:p>
          <a:p>
            <a:pPr marL="76200" marR="76200" algn="just">
              <a:lnSpc>
                <a:spcPct val="150000"/>
              </a:lnSpc>
              <a:spcBef>
                <a:spcPts val="600"/>
              </a:spcBef>
              <a:spcAft>
                <a:spcPts val="600"/>
              </a:spcAft>
            </a:pPr>
            <a:r>
              <a:rPr lang="pt-BR" sz="2000" b="0" i="0">
                <a:solidFill>
                  <a:srgbClr val="000000"/>
                </a:solidFill>
                <a:effectLst/>
                <a:latin typeface="Times" panose="02020603050405020304" pitchFamily="18" charset="0"/>
              </a:rPr>
              <a:t>LOI de outros interessados</a:t>
            </a:r>
          </a:p>
          <a:p>
            <a:pPr marL="76200" marR="76200" algn="just">
              <a:lnSpc>
                <a:spcPct val="150000"/>
              </a:lnSpc>
              <a:spcBef>
                <a:spcPts val="600"/>
              </a:spcBef>
              <a:spcAft>
                <a:spcPts val="600"/>
              </a:spcAft>
            </a:pPr>
            <a:r>
              <a:rPr lang="pt-BR" sz="2000">
                <a:solidFill>
                  <a:srgbClr val="000000"/>
                </a:solidFill>
                <a:latin typeface="Times" panose="02020603050405020304" pitchFamily="18" charset="0"/>
              </a:rPr>
              <a:t>Contempla as atualizações </a:t>
            </a:r>
            <a:r>
              <a:rPr lang="en-US" sz="2000">
                <a:solidFill>
                  <a:srgbClr val="000000"/>
                </a:solidFill>
                <a:latin typeface="Times" panose="02020603050405020304" pitchFamily="18" charset="0"/>
              </a:rPr>
              <a:t>RBAC 43, RBAC 145, IS 145-001 e IS 145-009</a:t>
            </a:r>
            <a:endParaRPr lang="pt-BR" sz="2000" b="0" i="0">
              <a:solidFill>
                <a:srgbClr val="000000"/>
              </a:solidFill>
              <a:effectLst/>
              <a:latin typeface="Times" panose="02020603050405020304" pitchFamily="18" charset="0"/>
            </a:endParaRPr>
          </a:p>
          <a:p>
            <a:endParaRPr lang="pt-BR" sz="1800"/>
          </a:p>
        </p:txBody>
      </p:sp>
      <p:pic>
        <p:nvPicPr>
          <p:cNvPr id="8" name="Imagem 7">
            <a:extLst>
              <a:ext uri="{FF2B5EF4-FFF2-40B4-BE49-F238E27FC236}">
                <a16:creationId xmlns:a16="http://schemas.microsoft.com/office/drawing/2014/main" id="{38FFA789-A74C-85D5-7C54-C96224BE32D1}"/>
              </a:ext>
            </a:extLst>
          </p:cNvPr>
          <p:cNvPicPr>
            <a:picLocks noChangeAspect="1"/>
          </p:cNvPicPr>
          <p:nvPr/>
        </p:nvPicPr>
        <p:blipFill>
          <a:blip r:embed="rId2">
            <a:alphaModFix/>
          </a:blip>
          <a:stretch>
            <a:fillRect/>
          </a:stretch>
        </p:blipFill>
        <p:spPr>
          <a:xfrm>
            <a:off x="4138936" y="1347586"/>
            <a:ext cx="1548117" cy="1089034"/>
          </a:xfrm>
          <a:prstGeom prst="rect">
            <a:avLst/>
          </a:prstGeom>
          <a:pattFill prst="pct5">
            <a:fgClr>
              <a:schemeClr val="accent1"/>
            </a:fgClr>
            <a:bgClr>
              <a:schemeClr val="bg1"/>
            </a:bgClr>
          </a:pattFill>
        </p:spPr>
      </p:pic>
      <p:pic>
        <p:nvPicPr>
          <p:cNvPr id="6" name="Imagem 5">
            <a:extLst>
              <a:ext uri="{FF2B5EF4-FFF2-40B4-BE49-F238E27FC236}">
                <a16:creationId xmlns:a16="http://schemas.microsoft.com/office/drawing/2014/main" id="{ADB217BB-6331-1CD1-3677-0C81F3423EC5}"/>
              </a:ext>
            </a:extLst>
          </p:cNvPr>
          <p:cNvPicPr>
            <a:picLocks noChangeAspect="1"/>
          </p:cNvPicPr>
          <p:nvPr/>
        </p:nvPicPr>
        <p:blipFill>
          <a:blip r:embed="rId3"/>
          <a:stretch>
            <a:fillRect/>
          </a:stretch>
        </p:blipFill>
        <p:spPr>
          <a:xfrm>
            <a:off x="8698354" y="2487784"/>
            <a:ext cx="3146551" cy="3069120"/>
          </a:xfrm>
          <a:prstGeom prst="rect">
            <a:avLst/>
          </a:prstGeom>
        </p:spPr>
      </p:pic>
    </p:spTree>
    <p:extLst>
      <p:ext uri="{BB962C8B-B14F-4D97-AF65-F5344CB8AC3E}">
        <p14:creationId xmlns:p14="http://schemas.microsoft.com/office/powerpoint/2010/main" val="330022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F3456-A08B-5AEA-7A03-A91807AA0AF7}"/>
              </a:ext>
            </a:extLst>
          </p:cNvPr>
          <p:cNvSpPr>
            <a:spLocks noGrp="1"/>
          </p:cNvSpPr>
          <p:nvPr>
            <p:ph type="title"/>
          </p:nvPr>
        </p:nvSpPr>
        <p:spPr/>
        <p:txBody>
          <a:bodyPr/>
          <a:lstStyle/>
          <a:p>
            <a:r>
              <a:rPr lang="pt-BR"/>
              <a:t>Atualização Normativa</a:t>
            </a:r>
          </a:p>
        </p:txBody>
      </p:sp>
      <p:pic>
        <p:nvPicPr>
          <p:cNvPr id="4" name="Picture 2">
            <a:extLst>
              <a:ext uri="{FF2B5EF4-FFF2-40B4-BE49-F238E27FC236}">
                <a16:creationId xmlns:a16="http://schemas.microsoft.com/office/drawing/2014/main" id="{6F63C77E-C450-2277-3408-C04FA968E2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32027" y="1596654"/>
            <a:ext cx="4353721" cy="435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0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BB9E0-ECAE-F15C-2D57-0A5356A3B15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32E21AC-732C-6CEB-9440-89CF4616DDA2}"/>
              </a:ext>
            </a:extLst>
          </p:cNvPr>
          <p:cNvSpPr>
            <a:spLocks noGrp="1"/>
          </p:cNvSpPr>
          <p:nvPr>
            <p:ph type="title"/>
          </p:nvPr>
        </p:nvSpPr>
        <p:spPr/>
        <p:txBody>
          <a:bodyPr/>
          <a:lstStyle/>
          <a:p>
            <a:r>
              <a:rPr lang="pt-BR"/>
              <a:t>Acordo FAA - Anac</a:t>
            </a:r>
          </a:p>
        </p:txBody>
      </p:sp>
      <p:sp>
        <p:nvSpPr>
          <p:cNvPr id="7" name="CaixaDeTexto 6">
            <a:extLst>
              <a:ext uri="{FF2B5EF4-FFF2-40B4-BE49-F238E27FC236}">
                <a16:creationId xmlns:a16="http://schemas.microsoft.com/office/drawing/2014/main" id="{DBF5B50C-CC58-1DA3-21D7-8A7AC5C2892E}"/>
              </a:ext>
            </a:extLst>
          </p:cNvPr>
          <p:cNvSpPr txBox="1"/>
          <p:nvPr/>
        </p:nvSpPr>
        <p:spPr>
          <a:xfrm>
            <a:off x="1891041" y="1479228"/>
            <a:ext cx="8409918" cy="954107"/>
          </a:xfrm>
          <a:prstGeom prst="rect">
            <a:avLst/>
          </a:prstGeom>
          <a:noFill/>
        </p:spPr>
        <p:txBody>
          <a:bodyPr wrap="square">
            <a:spAutoFit/>
          </a:bodyPr>
          <a:lstStyle/>
          <a:p>
            <a:pPr algn="ctr" fontAlgn="base"/>
            <a:r>
              <a:rPr lang="pt-BR" sz="2800" b="1" i="0">
                <a:solidFill>
                  <a:srgbClr val="000000"/>
                </a:solidFill>
                <a:effectLst/>
                <a:latin typeface="Times" panose="02020603050405020304" pitchFamily="18" charset="0"/>
                <a:cs typeface="Times" panose="02020603050405020304" pitchFamily="18" charset="0"/>
              </a:rPr>
              <a:t>Oficinas brasileiras poderão obter certificação da FAA com avaliações realizadas pela ANAC</a:t>
            </a:r>
          </a:p>
        </p:txBody>
      </p:sp>
      <p:pic>
        <p:nvPicPr>
          <p:cNvPr id="9" name="Picture 2">
            <a:extLst>
              <a:ext uri="{FF2B5EF4-FFF2-40B4-BE49-F238E27FC236}">
                <a16:creationId xmlns:a16="http://schemas.microsoft.com/office/drawing/2014/main" id="{97D72966-30D5-D516-159B-5B1E2D59E64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4723" y="2968869"/>
            <a:ext cx="2362589" cy="315011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A8BAB6A1-28C5-058B-8E97-FCDCB4C849E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31777" y="4936184"/>
            <a:ext cx="2163023" cy="885175"/>
          </a:xfrm>
          <a:prstGeom prst="rect">
            <a:avLst/>
          </a:prstGeom>
          <a:effectLst>
            <a:outerShdw blurRad="76200" dir="18900000" sy="23000" kx="-1200000" algn="bl" rotWithShape="0">
              <a:prstClr val="black">
                <a:alpha val="20000"/>
              </a:prstClr>
            </a:outerShdw>
          </a:effectLst>
        </p:spPr>
      </p:pic>
      <p:pic>
        <p:nvPicPr>
          <p:cNvPr id="11" name="Imagem 10">
            <a:extLst>
              <a:ext uri="{FF2B5EF4-FFF2-40B4-BE49-F238E27FC236}">
                <a16:creationId xmlns:a16="http://schemas.microsoft.com/office/drawing/2014/main" id="{B935BB16-A222-B145-7ACD-A2961BC10F0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69857" y="3343578"/>
            <a:ext cx="1049338" cy="108108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ixaDeTexto 11">
            <a:extLst>
              <a:ext uri="{FF2B5EF4-FFF2-40B4-BE49-F238E27FC236}">
                <a16:creationId xmlns:a16="http://schemas.microsoft.com/office/drawing/2014/main" id="{3E70DF19-40EE-DA5C-3375-9B4BD085EE86}"/>
              </a:ext>
            </a:extLst>
          </p:cNvPr>
          <p:cNvSpPr txBox="1"/>
          <p:nvPr/>
        </p:nvSpPr>
        <p:spPr>
          <a:xfrm>
            <a:off x="7939222" y="3909605"/>
            <a:ext cx="3529303" cy="369332"/>
          </a:xfrm>
          <a:prstGeom prst="rect">
            <a:avLst/>
          </a:prstGeom>
          <a:noFill/>
        </p:spPr>
        <p:txBody>
          <a:bodyPr wrap="square">
            <a:spAutoFit/>
          </a:bodyPr>
          <a:lstStyle>
            <a:defPPr>
              <a:defRPr lang="en-US"/>
            </a:defPPr>
            <a:lvl1pPr algn="ctr" fontAlgn="base">
              <a:defRPr sz="2800" b="1" i="0">
                <a:solidFill>
                  <a:srgbClr val="0C326F"/>
                </a:solidFill>
                <a:effectLst/>
                <a:latin typeface="rawline"/>
              </a:defRPr>
            </a:lvl1pPr>
          </a:lstStyle>
          <a:p>
            <a:r>
              <a:rPr lang="en-US" altLang="pt-BR" sz="1800" b="0">
                <a:solidFill>
                  <a:srgbClr val="000000"/>
                </a:solidFill>
                <a:latin typeface="Times" panose="02020603050405020304" pitchFamily="18" charset="0"/>
                <a:cs typeface="Times" panose="02020603050405020304" pitchFamily="18" charset="0"/>
              </a:rPr>
              <a:t>1º de </a:t>
            </a:r>
            <a:r>
              <a:rPr lang="en-US" altLang="pt-BR" sz="1800" b="0" err="1">
                <a:solidFill>
                  <a:srgbClr val="000000"/>
                </a:solidFill>
                <a:latin typeface="Times" panose="02020603050405020304" pitchFamily="18" charset="0"/>
                <a:cs typeface="Times" panose="02020603050405020304" pitchFamily="18" charset="0"/>
              </a:rPr>
              <a:t>outubro</a:t>
            </a:r>
            <a:r>
              <a:rPr lang="en-US" altLang="pt-BR" sz="1800" b="0">
                <a:solidFill>
                  <a:srgbClr val="000000"/>
                </a:solidFill>
                <a:latin typeface="Times" panose="02020603050405020304" pitchFamily="18" charset="0"/>
                <a:cs typeface="Times" panose="02020603050405020304" pitchFamily="18" charset="0"/>
              </a:rPr>
              <a:t> de 2024</a:t>
            </a:r>
            <a:endParaRPr lang="pt-BR" sz="1800" b="0">
              <a:solidFill>
                <a:srgbClr val="000000"/>
              </a:solidFill>
              <a:latin typeface="Times" panose="02020603050405020304" pitchFamily="18" charset="0"/>
              <a:cs typeface="Times" panose="02020603050405020304" pitchFamily="18" charset="0"/>
            </a:endParaRPr>
          </a:p>
        </p:txBody>
      </p:sp>
      <p:pic>
        <p:nvPicPr>
          <p:cNvPr id="13" name="Imagem 12">
            <a:extLst>
              <a:ext uri="{FF2B5EF4-FFF2-40B4-BE49-F238E27FC236}">
                <a16:creationId xmlns:a16="http://schemas.microsoft.com/office/drawing/2014/main" id="{F61B44E4-C14A-A184-5D87-B14E8CE8DE9F}"/>
              </a:ext>
            </a:extLst>
          </p:cNvPr>
          <p:cNvPicPr>
            <a:picLocks noChangeAspect="1"/>
          </p:cNvPicPr>
          <p:nvPr/>
        </p:nvPicPr>
        <p:blipFill>
          <a:blip r:embed="rId5"/>
          <a:stretch>
            <a:fillRect/>
          </a:stretch>
        </p:blipFill>
        <p:spPr>
          <a:xfrm>
            <a:off x="9021936" y="2822515"/>
            <a:ext cx="1363877" cy="1087090"/>
          </a:xfrm>
          <a:prstGeom prst="rect">
            <a:avLst/>
          </a:prstGeom>
        </p:spPr>
      </p:pic>
      <p:sp>
        <p:nvSpPr>
          <p:cNvPr id="14" name="CaixaDeTexto 13">
            <a:extLst>
              <a:ext uri="{FF2B5EF4-FFF2-40B4-BE49-F238E27FC236}">
                <a16:creationId xmlns:a16="http://schemas.microsoft.com/office/drawing/2014/main" id="{83DC1AF1-2756-8CC6-C540-1CCE0D5198E7}"/>
              </a:ext>
            </a:extLst>
          </p:cNvPr>
          <p:cNvSpPr txBox="1"/>
          <p:nvPr/>
        </p:nvSpPr>
        <p:spPr>
          <a:xfrm>
            <a:off x="7289625" y="4543928"/>
            <a:ext cx="4634204" cy="1669688"/>
          </a:xfrm>
          <a:prstGeom prst="rect">
            <a:avLst/>
          </a:prstGeom>
          <a:noFill/>
        </p:spPr>
        <p:txBody>
          <a:bodyPr wrap="square">
            <a:spAutoFit/>
          </a:bodyPr>
          <a:lstStyle/>
          <a:p>
            <a:pPr algn="ctr" fontAlgn="base">
              <a:spcAft>
                <a:spcPts val="1500"/>
              </a:spcAft>
            </a:pPr>
            <a:r>
              <a:rPr lang="pt-BR" b="0" i="0">
                <a:solidFill>
                  <a:srgbClr val="000000"/>
                </a:solidFill>
                <a:effectLst/>
                <a:latin typeface="Times" panose="02020603050405020304" pitchFamily="18" charset="0"/>
                <a:cs typeface="Times" panose="02020603050405020304" pitchFamily="18" charset="0"/>
              </a:rPr>
              <a:t>- MIP (</a:t>
            </a:r>
            <a:r>
              <a:rPr lang="pt-BR" b="0" i="1" u="none" strike="noStrike" err="1">
                <a:solidFill>
                  <a:srgbClr val="00B0F0"/>
                </a:solidFill>
                <a:effectLst/>
                <a:latin typeface="Times" panose="02020603050405020304" pitchFamily="18" charset="0"/>
                <a:cs typeface="Times" panose="02020603050405020304" pitchFamily="18" charset="0"/>
                <a:hlinkClick r:id="rId6">
                  <a:extLst>
                    <a:ext uri="{A12FA001-AC4F-418D-AE19-62706E023703}">
                      <ahyp:hlinkClr xmlns:ahyp="http://schemas.microsoft.com/office/drawing/2018/hyperlinkcolor" val="tx"/>
                    </a:ext>
                  </a:extLst>
                </a:hlinkClick>
              </a:rPr>
              <a:t>Maintenance</a:t>
            </a:r>
            <a:r>
              <a:rPr lang="pt-BR" b="0" i="1" u="none" strike="noStrike">
                <a:solidFill>
                  <a:srgbClr val="00B0F0"/>
                </a:solidFill>
                <a:effectLst/>
                <a:latin typeface="Times" panose="02020603050405020304" pitchFamily="18" charset="0"/>
                <a:cs typeface="Times" panose="02020603050405020304" pitchFamily="18" charset="0"/>
                <a:hlinkClick r:id="rId6">
                  <a:extLst>
                    <a:ext uri="{A12FA001-AC4F-418D-AE19-62706E023703}">
                      <ahyp:hlinkClr xmlns:ahyp="http://schemas.microsoft.com/office/drawing/2018/hyperlinkcolor" val="tx"/>
                    </a:ext>
                  </a:extLst>
                </a:hlinkClick>
              </a:rPr>
              <a:t> </a:t>
            </a:r>
            <a:r>
              <a:rPr lang="pt-BR" b="0" i="1" u="none" strike="noStrike" err="1">
                <a:solidFill>
                  <a:srgbClr val="00B0F0"/>
                </a:solidFill>
                <a:effectLst/>
                <a:latin typeface="Times" panose="02020603050405020304" pitchFamily="18" charset="0"/>
                <a:cs typeface="Times" panose="02020603050405020304" pitchFamily="18" charset="0"/>
                <a:hlinkClick r:id="rId6">
                  <a:extLst>
                    <a:ext uri="{A12FA001-AC4F-418D-AE19-62706E023703}">
                      <ahyp:hlinkClr xmlns:ahyp="http://schemas.microsoft.com/office/drawing/2018/hyperlinkcolor" val="tx"/>
                    </a:ext>
                  </a:extLst>
                </a:hlinkClick>
              </a:rPr>
              <a:t>Implementation</a:t>
            </a:r>
            <a:r>
              <a:rPr lang="pt-BR" b="0" i="1" u="none" strike="noStrike">
                <a:solidFill>
                  <a:srgbClr val="000000"/>
                </a:solidFill>
                <a:effectLst/>
                <a:latin typeface="Times" panose="02020603050405020304" pitchFamily="18" charset="0"/>
                <a:cs typeface="Times" panose="02020603050405020304" pitchFamily="18" charset="0"/>
                <a:hlinkClick r:id="rId6">
                  <a:extLst>
                    <a:ext uri="{A12FA001-AC4F-418D-AE19-62706E023703}">
                      <ahyp:hlinkClr xmlns:ahyp="http://schemas.microsoft.com/office/drawing/2018/hyperlinkcolor" val="tx"/>
                    </a:ext>
                  </a:extLst>
                </a:hlinkClick>
              </a:rPr>
              <a:t> Procedures - Procedimentos de Implementação de Manutenção</a:t>
            </a:r>
            <a:endParaRPr lang="pt-BR" b="0" i="0">
              <a:solidFill>
                <a:srgbClr val="000000"/>
              </a:solidFill>
              <a:effectLst/>
              <a:latin typeface="Times" panose="02020603050405020304" pitchFamily="18" charset="0"/>
              <a:cs typeface="Times" panose="02020603050405020304" pitchFamily="18" charset="0"/>
            </a:endParaRPr>
          </a:p>
          <a:p>
            <a:pPr algn="ctr" fontAlgn="base">
              <a:spcAft>
                <a:spcPts val="1500"/>
              </a:spcAft>
            </a:pPr>
            <a:r>
              <a:rPr lang="pt-BR" b="0" i="0">
                <a:solidFill>
                  <a:srgbClr val="000000"/>
                </a:solidFill>
                <a:effectLst/>
                <a:latin typeface="Times" panose="02020603050405020304" pitchFamily="18" charset="0"/>
                <a:cs typeface="Times" panose="02020603050405020304" pitchFamily="18" charset="0"/>
              </a:rPr>
              <a:t>- MAG (</a:t>
            </a:r>
            <a:r>
              <a:rPr lang="pt-BR" b="0" i="1" u="none" strike="noStrike" err="1">
                <a:solidFill>
                  <a:srgbClr val="00B0F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Maintenance</a:t>
            </a:r>
            <a:r>
              <a:rPr lang="pt-BR" b="0" i="1" u="none" strike="noStrike">
                <a:solidFill>
                  <a:srgbClr val="00B0F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 </a:t>
            </a:r>
            <a:r>
              <a:rPr lang="pt-BR" b="0" i="1" u="none" strike="noStrike" err="1">
                <a:solidFill>
                  <a:srgbClr val="00B0F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Agreement</a:t>
            </a:r>
            <a:r>
              <a:rPr lang="pt-BR" b="0" i="1" u="none" strike="noStrike">
                <a:solidFill>
                  <a:srgbClr val="00B0F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 </a:t>
            </a:r>
            <a:r>
              <a:rPr lang="pt-BR" b="0" i="1" u="none" strike="noStrike" err="1">
                <a:solidFill>
                  <a:srgbClr val="00B0F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Guidance</a:t>
            </a:r>
            <a:r>
              <a:rPr lang="pt-BR" b="0" i="1" u="none" strike="noStrike">
                <a:solidFill>
                  <a:srgbClr val="000000"/>
                </a:solidFill>
                <a:effectLst/>
                <a:latin typeface="Times" panose="02020603050405020304" pitchFamily="18" charset="0"/>
                <a:cs typeface="Times" panose="02020603050405020304" pitchFamily="18" charset="0"/>
                <a:hlinkClick r:id="rId7">
                  <a:extLst>
                    <a:ext uri="{A12FA001-AC4F-418D-AE19-62706E023703}">
                      <ahyp:hlinkClr xmlns:ahyp="http://schemas.microsoft.com/office/drawing/2018/hyperlinkcolor" val="tx"/>
                    </a:ext>
                  </a:extLst>
                </a:hlinkClick>
              </a:rPr>
              <a:t> - Guia do Acordo de Manutenção</a:t>
            </a:r>
            <a:endParaRPr lang="pt-BR" b="0" i="0">
              <a:solidFill>
                <a:srgbClr val="000000"/>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9435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51D87-184E-65CA-F5B9-9C04B5D0812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2323CA-350B-6271-98F5-9C303791EF68}"/>
              </a:ext>
            </a:extLst>
          </p:cNvPr>
          <p:cNvSpPr>
            <a:spLocks noGrp="1"/>
          </p:cNvSpPr>
          <p:nvPr>
            <p:ph type="title"/>
          </p:nvPr>
        </p:nvSpPr>
        <p:spPr/>
        <p:txBody>
          <a:bodyPr/>
          <a:lstStyle/>
          <a:p>
            <a:r>
              <a:rPr lang="pt-BR"/>
              <a:t>Entendimento Subcontratação – IS 145-009</a:t>
            </a:r>
          </a:p>
        </p:txBody>
      </p:sp>
      <p:pic>
        <p:nvPicPr>
          <p:cNvPr id="4" name="Imagem 3">
            <a:extLst>
              <a:ext uri="{FF2B5EF4-FFF2-40B4-BE49-F238E27FC236}">
                <a16:creationId xmlns:a16="http://schemas.microsoft.com/office/drawing/2014/main" id="{4FC9D29D-A146-ED73-D93F-93C3F3A26E2A}"/>
              </a:ext>
            </a:extLst>
          </p:cNvPr>
          <p:cNvPicPr>
            <a:picLocks noChangeAspect="1"/>
          </p:cNvPicPr>
          <p:nvPr/>
        </p:nvPicPr>
        <p:blipFill>
          <a:blip r:embed="rId2"/>
          <a:stretch>
            <a:fillRect/>
          </a:stretch>
        </p:blipFill>
        <p:spPr>
          <a:xfrm>
            <a:off x="1584250" y="1446027"/>
            <a:ext cx="8672740" cy="4727148"/>
          </a:xfrm>
          <a:prstGeom prst="rect">
            <a:avLst/>
          </a:prstGeom>
        </p:spPr>
      </p:pic>
    </p:spTree>
    <p:extLst>
      <p:ext uri="{BB962C8B-B14F-4D97-AF65-F5344CB8AC3E}">
        <p14:creationId xmlns:p14="http://schemas.microsoft.com/office/powerpoint/2010/main" val="275374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2253-6277-2A56-375C-F574A37E664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2B624C5-CA34-A929-CF45-F5BC935A711D}"/>
              </a:ext>
            </a:extLst>
          </p:cNvPr>
          <p:cNvSpPr>
            <a:spLocks noGrp="1"/>
          </p:cNvSpPr>
          <p:nvPr>
            <p:ph type="title"/>
          </p:nvPr>
        </p:nvSpPr>
        <p:spPr/>
        <p:txBody>
          <a:bodyPr/>
          <a:lstStyle/>
          <a:p>
            <a:r>
              <a:rPr lang="pt-BR"/>
              <a:t>Dúvidas</a:t>
            </a:r>
          </a:p>
        </p:txBody>
      </p:sp>
      <p:pic>
        <p:nvPicPr>
          <p:cNvPr id="4" name="Imagem 3">
            <a:extLst>
              <a:ext uri="{FF2B5EF4-FFF2-40B4-BE49-F238E27FC236}">
                <a16:creationId xmlns:a16="http://schemas.microsoft.com/office/drawing/2014/main" id="{9FB0AB44-3CD0-FE66-38D7-05814A8FFF9E}"/>
              </a:ext>
            </a:extLst>
          </p:cNvPr>
          <p:cNvPicPr>
            <a:picLocks noChangeAspect="1"/>
          </p:cNvPicPr>
          <p:nvPr/>
        </p:nvPicPr>
        <p:blipFill>
          <a:blip r:embed="rId2"/>
          <a:stretch>
            <a:fillRect/>
          </a:stretch>
        </p:blipFill>
        <p:spPr>
          <a:xfrm>
            <a:off x="4947831" y="1924493"/>
            <a:ext cx="2811690" cy="3765786"/>
          </a:xfrm>
          <a:prstGeom prst="rect">
            <a:avLst/>
          </a:prstGeom>
        </p:spPr>
      </p:pic>
    </p:spTree>
    <p:extLst>
      <p:ext uri="{BB962C8B-B14F-4D97-AF65-F5344CB8AC3E}">
        <p14:creationId xmlns:p14="http://schemas.microsoft.com/office/powerpoint/2010/main" val="49481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AED8-5921-27BE-58E0-647B3EAC38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947D8C-8C24-602B-3A9E-5AEBE9AB7D5B}"/>
              </a:ext>
            </a:extLst>
          </p:cNvPr>
          <p:cNvSpPr>
            <a:spLocks noGrp="1"/>
          </p:cNvSpPr>
          <p:nvPr>
            <p:ph type="title"/>
          </p:nvPr>
        </p:nvSpPr>
        <p:spPr/>
        <p:txBody>
          <a:bodyPr/>
          <a:lstStyle/>
          <a:p>
            <a:r>
              <a:rPr lang="pt-BR" sz="3600" b="0"/>
              <a:t>Disposições Finais</a:t>
            </a:r>
            <a:endParaRPr lang="pt-BR"/>
          </a:p>
        </p:txBody>
      </p:sp>
      <p:sp>
        <p:nvSpPr>
          <p:cNvPr id="4" name="Título 1">
            <a:extLst>
              <a:ext uri="{FF2B5EF4-FFF2-40B4-BE49-F238E27FC236}">
                <a16:creationId xmlns:a16="http://schemas.microsoft.com/office/drawing/2014/main" id="{B60C52EF-7470-34E6-3B1A-FCC8747EC8FD}"/>
              </a:ext>
            </a:extLst>
          </p:cNvPr>
          <p:cNvSpPr txBox="1">
            <a:spLocks/>
          </p:cNvSpPr>
          <p:nvPr/>
        </p:nvSpPr>
        <p:spPr>
          <a:xfrm>
            <a:off x="480767" y="678623"/>
            <a:ext cx="10873033" cy="1325563"/>
          </a:xfrm>
          <a:prstGeom prst="rect">
            <a:avLst/>
          </a:prstGeom>
        </p:spPr>
        <p:txBody>
          <a:bodyPr anchor="ctr"/>
          <a:lstStyle>
            <a:lvl1pPr algn="l" defTabSz="914400" rtl="0" eaLnBrk="1" latinLnBrk="0" hangingPunct="1">
              <a:lnSpc>
                <a:spcPct val="90000"/>
              </a:lnSpc>
              <a:spcBef>
                <a:spcPct val="0"/>
              </a:spcBef>
              <a:buNone/>
              <a:defRPr sz="3600" b="1" kern="1200" spc="0">
                <a:solidFill>
                  <a:schemeClr val="bg1"/>
                </a:solidFill>
                <a:latin typeface="+mj-lt"/>
                <a:ea typeface="+mj-ea"/>
                <a:cs typeface="+mj-cs"/>
              </a:defRPr>
            </a:lvl1pPr>
          </a:lstStyle>
          <a:p>
            <a:endParaRPr lang="pt-BR"/>
          </a:p>
        </p:txBody>
      </p:sp>
      <p:sp>
        <p:nvSpPr>
          <p:cNvPr id="5" name="Espaço Reservado para Texto 2">
            <a:extLst>
              <a:ext uri="{FF2B5EF4-FFF2-40B4-BE49-F238E27FC236}">
                <a16:creationId xmlns:a16="http://schemas.microsoft.com/office/drawing/2014/main" id="{47DF2943-1A58-7DE1-B873-B037E581E7DC}"/>
              </a:ext>
            </a:extLst>
          </p:cNvPr>
          <p:cNvSpPr txBox="1">
            <a:spLocks/>
          </p:cNvSpPr>
          <p:nvPr/>
        </p:nvSpPr>
        <p:spPr>
          <a:xfrm>
            <a:off x="706842" y="2341942"/>
            <a:ext cx="6395707"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a:solidFill>
                  <a:srgbClr val="000000"/>
                </a:solidFill>
                <a:latin typeface="Times" panose="02020603050405020304" pitchFamily="18" charset="0"/>
                <a:cs typeface="Times" panose="02020603050405020304" pitchFamily="18" charset="0"/>
              </a:rPr>
              <a:t>Nossos canais de comunicação estão abertos </a:t>
            </a:r>
          </a:p>
          <a:p>
            <a:r>
              <a:rPr lang="pt-BR" sz="2000">
                <a:solidFill>
                  <a:srgbClr val="000000"/>
                </a:solidFill>
                <a:latin typeface="Times" panose="02020603050405020304" pitchFamily="18" charset="0"/>
                <a:cs typeface="Times" panose="02020603050405020304" pitchFamily="18" charset="0"/>
              </a:rPr>
              <a:t>Precisamos de </a:t>
            </a:r>
            <a:r>
              <a:rPr lang="pt-BR" sz="2000" i="1">
                <a:solidFill>
                  <a:srgbClr val="000000"/>
                </a:solidFill>
                <a:latin typeface="Times" panose="02020603050405020304" pitchFamily="18" charset="0"/>
                <a:cs typeface="Times" panose="02020603050405020304" pitchFamily="18" charset="0"/>
              </a:rPr>
              <a:t>feedback</a:t>
            </a:r>
          </a:p>
          <a:p>
            <a:r>
              <a:rPr lang="pt-BR" sz="2000">
                <a:solidFill>
                  <a:srgbClr val="000000"/>
                </a:solidFill>
                <a:latin typeface="Times" panose="02020603050405020304" pitchFamily="18" charset="0"/>
                <a:cs typeface="Times" panose="02020603050405020304" pitchFamily="18" charset="0"/>
              </a:rPr>
              <a:t>O futuro será construído com a contribuição de </a:t>
            </a:r>
            <a:r>
              <a:rPr lang="pt-BR" sz="2000" u="sng">
                <a:solidFill>
                  <a:srgbClr val="000000"/>
                </a:solidFill>
                <a:latin typeface="Times" panose="02020603050405020304" pitchFamily="18" charset="0"/>
                <a:cs typeface="Times" panose="02020603050405020304" pitchFamily="18" charset="0"/>
              </a:rPr>
              <a:t>TODOS</a:t>
            </a:r>
          </a:p>
          <a:p>
            <a:endParaRPr lang="pt-BR">
              <a:solidFill>
                <a:srgbClr val="000000"/>
              </a:solidFill>
              <a:latin typeface="Times" panose="02020603050405020304" pitchFamily="18" charset="0"/>
              <a:cs typeface="Times" panose="02020603050405020304" pitchFamily="18" charset="0"/>
            </a:endParaRPr>
          </a:p>
        </p:txBody>
      </p:sp>
      <p:pic>
        <p:nvPicPr>
          <p:cNvPr id="6" name="Imagem 5">
            <a:extLst>
              <a:ext uri="{FF2B5EF4-FFF2-40B4-BE49-F238E27FC236}">
                <a16:creationId xmlns:a16="http://schemas.microsoft.com/office/drawing/2014/main" id="{C78EB4A2-7A6E-882E-C195-3D2156F2D6D4}"/>
              </a:ext>
            </a:extLst>
          </p:cNvPr>
          <p:cNvPicPr>
            <a:picLocks noChangeAspect="1"/>
          </p:cNvPicPr>
          <p:nvPr/>
        </p:nvPicPr>
        <p:blipFill>
          <a:blip r:embed="rId2"/>
          <a:stretch>
            <a:fillRect/>
          </a:stretch>
        </p:blipFill>
        <p:spPr>
          <a:xfrm>
            <a:off x="7718122" y="1339141"/>
            <a:ext cx="3219899" cy="2572109"/>
          </a:xfrm>
          <a:prstGeom prst="rect">
            <a:avLst/>
          </a:prstGeom>
        </p:spPr>
      </p:pic>
      <p:sp>
        <p:nvSpPr>
          <p:cNvPr id="7" name="Espaço Reservado para Texto 2">
            <a:extLst>
              <a:ext uri="{FF2B5EF4-FFF2-40B4-BE49-F238E27FC236}">
                <a16:creationId xmlns:a16="http://schemas.microsoft.com/office/drawing/2014/main" id="{291FE14F-78EF-5E5B-F76B-E110326BBE1B}"/>
              </a:ext>
            </a:extLst>
          </p:cNvPr>
          <p:cNvSpPr txBox="1">
            <a:spLocks/>
          </p:cNvSpPr>
          <p:nvPr/>
        </p:nvSpPr>
        <p:spPr>
          <a:xfrm>
            <a:off x="3423684" y="4232804"/>
            <a:ext cx="5191234" cy="1325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b="1" u="sng">
                <a:solidFill>
                  <a:srgbClr val="000000"/>
                </a:solidFill>
              </a:rPr>
              <a:t>A SPO agradece a participação de todos, e o esforço de todas as áreas da Anac envolvidas</a:t>
            </a:r>
            <a:r>
              <a:rPr lang="pt-BR" b="1">
                <a:solidFill>
                  <a:srgbClr val="000000"/>
                </a:solidFill>
              </a:rPr>
              <a:t>!</a:t>
            </a:r>
            <a:br>
              <a:rPr lang="pt-BR" b="1">
                <a:solidFill>
                  <a:srgbClr val="000000"/>
                </a:solidFill>
              </a:rPr>
            </a:br>
            <a:endParaRPr lang="pt-BR" b="1">
              <a:solidFill>
                <a:srgbClr val="000000"/>
              </a:solidFill>
            </a:endParaRPr>
          </a:p>
          <a:p>
            <a:pPr marL="0" indent="0" algn="ctr">
              <a:buNone/>
            </a:pPr>
            <a:r>
              <a:rPr lang="pt-BR" sz="1600" b="1">
                <a:solidFill>
                  <a:srgbClr val="000000"/>
                </a:solidFill>
              </a:rPr>
              <a:t>José Affonso Moreira Penna</a:t>
            </a:r>
          </a:p>
          <a:p>
            <a:pPr marL="0" indent="0" algn="ctr">
              <a:buNone/>
            </a:pPr>
            <a:r>
              <a:rPr lang="pt-BR" sz="1600" b="1">
                <a:solidFill>
                  <a:srgbClr val="000000"/>
                </a:solidFill>
              </a:rPr>
              <a:t>Leandro Alves Rodrigues</a:t>
            </a:r>
            <a:endParaRPr lang="pt-BR" sz="1800">
              <a:solidFill>
                <a:srgbClr val="000000"/>
              </a:solidFill>
            </a:endParaRPr>
          </a:p>
        </p:txBody>
      </p:sp>
    </p:spTree>
    <p:extLst>
      <p:ext uri="{BB962C8B-B14F-4D97-AF65-F5344CB8AC3E}">
        <p14:creationId xmlns:p14="http://schemas.microsoft.com/office/powerpoint/2010/main" val="381859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74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70FC-DFD2-87D6-DC21-9AA226D1F1B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CEBED3F-9FCE-9A7B-85A9-4AE4C617819D}"/>
              </a:ext>
            </a:extLst>
          </p:cNvPr>
          <p:cNvSpPr>
            <a:spLocks noGrp="1"/>
          </p:cNvSpPr>
          <p:nvPr>
            <p:ph type="title"/>
          </p:nvPr>
        </p:nvSpPr>
        <p:spPr/>
        <p:txBody>
          <a:bodyPr/>
          <a:lstStyle/>
          <a:p>
            <a:r>
              <a:rPr lang="pt-BR"/>
              <a:t>Áreas Relacionadas - RBAC 145</a:t>
            </a:r>
          </a:p>
        </p:txBody>
      </p:sp>
      <p:pic>
        <p:nvPicPr>
          <p:cNvPr id="4" name="Imagem 3">
            <a:extLst>
              <a:ext uri="{FF2B5EF4-FFF2-40B4-BE49-F238E27FC236}">
                <a16:creationId xmlns:a16="http://schemas.microsoft.com/office/drawing/2014/main" id="{9993AB8A-0D75-E71B-7020-EEBB45C7218E}"/>
              </a:ext>
            </a:extLst>
          </p:cNvPr>
          <p:cNvPicPr>
            <a:picLocks noChangeAspect="1"/>
          </p:cNvPicPr>
          <p:nvPr/>
        </p:nvPicPr>
        <p:blipFill>
          <a:blip r:embed="rId2"/>
          <a:stretch>
            <a:fillRect/>
          </a:stretch>
        </p:blipFill>
        <p:spPr>
          <a:xfrm>
            <a:off x="4495742" y="2266414"/>
            <a:ext cx="3268825" cy="3667571"/>
          </a:xfrm>
          <a:prstGeom prst="rect">
            <a:avLst/>
          </a:prstGeom>
        </p:spPr>
      </p:pic>
      <p:sp>
        <p:nvSpPr>
          <p:cNvPr id="5" name="Retângulo: Cantos Arredondados 4">
            <a:extLst>
              <a:ext uri="{FF2B5EF4-FFF2-40B4-BE49-F238E27FC236}">
                <a16:creationId xmlns:a16="http://schemas.microsoft.com/office/drawing/2014/main" id="{FA960E9F-D51E-31AC-9B6F-282FBEBBA94A}"/>
              </a:ext>
            </a:extLst>
          </p:cNvPr>
          <p:cNvSpPr/>
          <p:nvPr/>
        </p:nvSpPr>
        <p:spPr>
          <a:xfrm>
            <a:off x="4848152" y="3166171"/>
            <a:ext cx="1122855" cy="400918"/>
          </a:xfrm>
          <a:prstGeom prst="round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Cantos Arredondados 5">
            <a:extLst>
              <a:ext uri="{FF2B5EF4-FFF2-40B4-BE49-F238E27FC236}">
                <a16:creationId xmlns:a16="http://schemas.microsoft.com/office/drawing/2014/main" id="{5751EF64-359A-BA7D-B69D-C1F5E4088169}"/>
              </a:ext>
            </a:extLst>
          </p:cNvPr>
          <p:cNvSpPr/>
          <p:nvPr/>
        </p:nvSpPr>
        <p:spPr>
          <a:xfrm>
            <a:off x="4954036" y="4998111"/>
            <a:ext cx="911088" cy="315875"/>
          </a:xfrm>
          <a:prstGeom prst="round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A7B7D10A-7462-966F-B141-8B1E0BF8F7B7}"/>
              </a:ext>
            </a:extLst>
          </p:cNvPr>
          <p:cNvSpPr/>
          <p:nvPr/>
        </p:nvSpPr>
        <p:spPr>
          <a:xfrm>
            <a:off x="4954036" y="4238574"/>
            <a:ext cx="911088" cy="315875"/>
          </a:xfrm>
          <a:prstGeom prst="round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Cantos Arredondados 7">
            <a:extLst>
              <a:ext uri="{FF2B5EF4-FFF2-40B4-BE49-F238E27FC236}">
                <a16:creationId xmlns:a16="http://schemas.microsoft.com/office/drawing/2014/main" id="{9FBB7255-AE6B-F6DF-C319-57C9C3166759}"/>
              </a:ext>
            </a:extLst>
          </p:cNvPr>
          <p:cNvSpPr/>
          <p:nvPr/>
        </p:nvSpPr>
        <p:spPr>
          <a:xfrm>
            <a:off x="4954036" y="3588461"/>
            <a:ext cx="911088" cy="303724"/>
          </a:xfrm>
          <a:prstGeom prst="round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Cantos Arredondados 8">
            <a:extLst>
              <a:ext uri="{FF2B5EF4-FFF2-40B4-BE49-F238E27FC236}">
                <a16:creationId xmlns:a16="http://schemas.microsoft.com/office/drawing/2014/main" id="{0ABE7C43-88A1-0079-A07B-93B9FD0577F6}"/>
              </a:ext>
            </a:extLst>
          </p:cNvPr>
          <p:cNvSpPr/>
          <p:nvPr/>
        </p:nvSpPr>
        <p:spPr>
          <a:xfrm>
            <a:off x="5534572" y="2639350"/>
            <a:ext cx="1122855" cy="370551"/>
          </a:xfrm>
          <a:prstGeom prst="roundRect">
            <a:avLst/>
          </a:prstGeom>
          <a:noFill/>
          <a:ln w="57150">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E3CED9F6-AB61-4985-CAB2-3C84D2ADCF3D}"/>
              </a:ext>
            </a:extLst>
          </p:cNvPr>
          <p:cNvSpPr txBox="1"/>
          <p:nvPr/>
        </p:nvSpPr>
        <p:spPr>
          <a:xfrm>
            <a:off x="-62872" y="3723939"/>
            <a:ext cx="4537010" cy="1908215"/>
          </a:xfrm>
          <a:prstGeom prst="rect">
            <a:avLst/>
          </a:prstGeom>
          <a:noFill/>
        </p:spPr>
        <p:txBody>
          <a:bodyPr wrap="square">
            <a:spAutoFit/>
          </a:bodyPr>
          <a:lstStyle/>
          <a:p>
            <a:pPr algn="ctr"/>
            <a:r>
              <a:rPr lang="pt-BR" sz="1600" b="1">
                <a:solidFill>
                  <a:srgbClr val="000000"/>
                </a:solidFill>
                <a:latin typeface="Times" panose="02020603050405020304" pitchFamily="18" charset="0"/>
              </a:rPr>
              <a:t>Gerência Técnica de Certificação de Organizações de Manutenção – GTOM</a:t>
            </a:r>
          </a:p>
          <a:p>
            <a:pPr algn="ctr"/>
            <a:endParaRPr lang="pt-BR" sz="1600" b="1">
              <a:solidFill>
                <a:srgbClr val="000000"/>
              </a:solidFill>
              <a:latin typeface="Times" panose="02020603050405020304" pitchFamily="18" charset="0"/>
            </a:endParaRPr>
          </a:p>
          <a:p>
            <a:pPr algn="ctr"/>
            <a:r>
              <a:rPr lang="pt-BR" sz="1400">
                <a:solidFill>
                  <a:srgbClr val="000000"/>
                </a:solidFill>
                <a:latin typeface="Times" panose="02020603050405020304" pitchFamily="18" charset="0"/>
              </a:rPr>
              <a:t>Coordenadoria de Certificação de Organizações de Manutenção – CCOM</a:t>
            </a:r>
          </a:p>
          <a:p>
            <a:pPr algn="ctr"/>
            <a:endParaRPr lang="pt-BR" sz="1400">
              <a:solidFill>
                <a:srgbClr val="000000"/>
              </a:solidFill>
              <a:latin typeface="Times" panose="02020603050405020304" pitchFamily="18" charset="0"/>
            </a:endParaRPr>
          </a:p>
          <a:p>
            <a:pPr algn="ctr"/>
            <a:r>
              <a:rPr lang="pt-BR" sz="1400">
                <a:solidFill>
                  <a:srgbClr val="000000"/>
                </a:solidFill>
                <a:latin typeface="Times" panose="02020603050405020304" pitchFamily="18" charset="0"/>
              </a:rPr>
              <a:t>Coordenadoria de Manutenção e Segurança Operacional - CMSO</a:t>
            </a:r>
          </a:p>
        </p:txBody>
      </p:sp>
      <p:sp>
        <p:nvSpPr>
          <p:cNvPr id="11" name="CaixaDeTexto 10">
            <a:extLst>
              <a:ext uri="{FF2B5EF4-FFF2-40B4-BE49-F238E27FC236}">
                <a16:creationId xmlns:a16="http://schemas.microsoft.com/office/drawing/2014/main" id="{C6B13C65-DA98-F172-8691-E011F584F8DB}"/>
              </a:ext>
            </a:extLst>
          </p:cNvPr>
          <p:cNvSpPr txBox="1"/>
          <p:nvPr/>
        </p:nvSpPr>
        <p:spPr>
          <a:xfrm>
            <a:off x="82530" y="2538677"/>
            <a:ext cx="4246207" cy="584775"/>
          </a:xfrm>
          <a:prstGeom prst="rect">
            <a:avLst/>
          </a:prstGeom>
          <a:noFill/>
        </p:spPr>
        <p:txBody>
          <a:bodyPr wrap="square">
            <a:spAutoFit/>
          </a:bodyPr>
          <a:lstStyle/>
          <a:p>
            <a:pPr algn="ctr"/>
            <a:r>
              <a:rPr lang="pt-BR" sz="1600" b="1" i="0">
                <a:solidFill>
                  <a:srgbClr val="000000"/>
                </a:solidFill>
                <a:effectLst/>
                <a:latin typeface="Times" panose="02020603050405020304" pitchFamily="18" charset="0"/>
              </a:rPr>
              <a:t>Gerência de Certificação de Aeronavegabilidade Continuada - GCAC</a:t>
            </a:r>
            <a:endParaRPr lang="pt-BR" sz="1600" b="1"/>
          </a:p>
        </p:txBody>
      </p:sp>
      <p:sp>
        <p:nvSpPr>
          <p:cNvPr id="12" name="CaixaDeTexto 11">
            <a:extLst>
              <a:ext uri="{FF2B5EF4-FFF2-40B4-BE49-F238E27FC236}">
                <a16:creationId xmlns:a16="http://schemas.microsoft.com/office/drawing/2014/main" id="{01ABEE68-7F75-2E12-AFFE-B1E2F7E473B4}"/>
              </a:ext>
            </a:extLst>
          </p:cNvPr>
          <p:cNvSpPr txBox="1"/>
          <p:nvPr/>
        </p:nvSpPr>
        <p:spPr>
          <a:xfrm>
            <a:off x="3657541" y="1568858"/>
            <a:ext cx="4945225" cy="369332"/>
          </a:xfrm>
          <a:prstGeom prst="rect">
            <a:avLst/>
          </a:prstGeom>
          <a:noFill/>
        </p:spPr>
        <p:txBody>
          <a:bodyPr wrap="square">
            <a:spAutoFit/>
          </a:bodyPr>
          <a:lstStyle/>
          <a:p>
            <a:pPr algn="ctr"/>
            <a:r>
              <a:rPr lang="pt-BR" b="1" i="0">
                <a:solidFill>
                  <a:srgbClr val="000000"/>
                </a:solidFill>
                <a:effectLst/>
                <a:latin typeface="open_sansregular"/>
              </a:rPr>
              <a:t>Superintendência de Padrões Operacionais</a:t>
            </a:r>
            <a:endParaRPr lang="pt-BR" b="1"/>
          </a:p>
        </p:txBody>
      </p:sp>
      <p:sp>
        <p:nvSpPr>
          <p:cNvPr id="13" name="CaixaDeTexto 12">
            <a:extLst>
              <a:ext uri="{FF2B5EF4-FFF2-40B4-BE49-F238E27FC236}">
                <a16:creationId xmlns:a16="http://schemas.microsoft.com/office/drawing/2014/main" id="{5C965A58-9056-3D45-4D18-6FEB925F64C3}"/>
              </a:ext>
            </a:extLst>
          </p:cNvPr>
          <p:cNvSpPr txBox="1"/>
          <p:nvPr/>
        </p:nvSpPr>
        <p:spPr>
          <a:xfrm>
            <a:off x="7764567" y="2624194"/>
            <a:ext cx="4254760" cy="1261884"/>
          </a:xfrm>
          <a:prstGeom prst="rect">
            <a:avLst/>
          </a:prstGeom>
          <a:noFill/>
        </p:spPr>
        <p:txBody>
          <a:bodyPr wrap="square">
            <a:spAutoFit/>
          </a:bodyPr>
          <a:lstStyle/>
          <a:p>
            <a:pPr algn="ctr"/>
            <a:r>
              <a:rPr lang="pt-BR" sz="1600" b="1">
                <a:solidFill>
                  <a:srgbClr val="000000"/>
                </a:solidFill>
                <a:latin typeface="Times" panose="02020603050405020304" pitchFamily="18" charset="0"/>
              </a:rPr>
              <a:t>Gerência Técnica de Vigilância de Aeronavegabilidade Continuada – GTVA</a:t>
            </a:r>
          </a:p>
          <a:p>
            <a:pPr algn="ctr"/>
            <a:endParaRPr lang="pt-BR" sz="1600" b="1">
              <a:solidFill>
                <a:srgbClr val="000000"/>
              </a:solidFill>
              <a:latin typeface="Times" panose="02020603050405020304" pitchFamily="18" charset="0"/>
            </a:endParaRPr>
          </a:p>
          <a:p>
            <a:pPr algn="ctr"/>
            <a:r>
              <a:rPr lang="pt-BR" sz="1400">
                <a:solidFill>
                  <a:srgbClr val="000000"/>
                </a:solidFill>
                <a:latin typeface="Times" panose="02020603050405020304" pitchFamily="18" charset="0"/>
              </a:rPr>
              <a:t>Coordenadoria de Vigilância Continuada de Organizações de Manutenção - CVOM</a:t>
            </a:r>
          </a:p>
        </p:txBody>
      </p:sp>
      <p:sp>
        <p:nvSpPr>
          <p:cNvPr id="14" name="CaixaDeTexto 13">
            <a:extLst>
              <a:ext uri="{FF2B5EF4-FFF2-40B4-BE49-F238E27FC236}">
                <a16:creationId xmlns:a16="http://schemas.microsoft.com/office/drawing/2014/main" id="{1335A9B7-A432-AE9B-95D7-71122CCC9C11}"/>
              </a:ext>
            </a:extLst>
          </p:cNvPr>
          <p:cNvSpPr txBox="1"/>
          <p:nvPr/>
        </p:nvSpPr>
        <p:spPr>
          <a:xfrm>
            <a:off x="8181336" y="4549081"/>
            <a:ext cx="3421222" cy="584775"/>
          </a:xfrm>
          <a:prstGeom prst="rect">
            <a:avLst/>
          </a:prstGeom>
          <a:noFill/>
        </p:spPr>
        <p:txBody>
          <a:bodyPr wrap="square">
            <a:spAutoFit/>
          </a:bodyPr>
          <a:lstStyle/>
          <a:p>
            <a:pPr algn="ctr"/>
            <a:r>
              <a:rPr lang="pt-BR" sz="1600" b="1">
                <a:solidFill>
                  <a:srgbClr val="000000"/>
                </a:solidFill>
                <a:latin typeface="Times" panose="02020603050405020304" pitchFamily="18" charset="0"/>
              </a:rPr>
              <a:t>Gerência Técnica de Normas Operacionais - GTNO</a:t>
            </a:r>
          </a:p>
        </p:txBody>
      </p:sp>
    </p:spTree>
    <p:extLst>
      <p:ext uri="{BB962C8B-B14F-4D97-AF65-F5344CB8AC3E}">
        <p14:creationId xmlns:p14="http://schemas.microsoft.com/office/powerpoint/2010/main" val="42567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B1F06-7A80-222D-BA47-E69A89510C84}"/>
              </a:ext>
            </a:extLst>
          </p:cNvPr>
          <p:cNvSpPr>
            <a:spLocks noGrp="1"/>
          </p:cNvSpPr>
          <p:nvPr>
            <p:ph type="title"/>
          </p:nvPr>
        </p:nvSpPr>
        <p:spPr/>
        <p:txBody>
          <a:bodyPr/>
          <a:lstStyle/>
          <a:p>
            <a:r>
              <a:rPr lang="pt-BR"/>
              <a:t>Mundo 145</a:t>
            </a:r>
          </a:p>
        </p:txBody>
      </p:sp>
      <p:pic>
        <p:nvPicPr>
          <p:cNvPr id="5" name="Imagem 4">
            <a:extLst>
              <a:ext uri="{FF2B5EF4-FFF2-40B4-BE49-F238E27FC236}">
                <a16:creationId xmlns:a16="http://schemas.microsoft.com/office/drawing/2014/main" id="{87B363E0-60F2-CEEE-8F24-C10CCFD46369}"/>
              </a:ext>
            </a:extLst>
          </p:cNvPr>
          <p:cNvPicPr>
            <a:picLocks noChangeAspect="1"/>
          </p:cNvPicPr>
          <p:nvPr/>
        </p:nvPicPr>
        <p:blipFill>
          <a:blip r:embed="rId2"/>
          <a:stretch>
            <a:fillRect/>
          </a:stretch>
        </p:blipFill>
        <p:spPr>
          <a:xfrm>
            <a:off x="842229" y="2018609"/>
            <a:ext cx="10507541" cy="3543795"/>
          </a:xfrm>
          <a:prstGeom prst="rect">
            <a:avLst/>
          </a:prstGeom>
        </p:spPr>
      </p:pic>
    </p:spTree>
    <p:extLst>
      <p:ext uri="{BB962C8B-B14F-4D97-AF65-F5344CB8AC3E}">
        <p14:creationId xmlns:p14="http://schemas.microsoft.com/office/powerpoint/2010/main" val="185868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FB984-D513-3976-41F1-2A619230C17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9DD511-7BE8-AD5D-C965-017DEA1DC003}"/>
              </a:ext>
            </a:extLst>
          </p:cNvPr>
          <p:cNvSpPr>
            <a:spLocks noGrp="1"/>
          </p:cNvSpPr>
          <p:nvPr>
            <p:ph type="title"/>
          </p:nvPr>
        </p:nvSpPr>
        <p:spPr/>
        <p:txBody>
          <a:bodyPr/>
          <a:lstStyle/>
          <a:p>
            <a:r>
              <a:rPr lang="pt-BR"/>
              <a:t>Certificação Descomplicada</a:t>
            </a:r>
          </a:p>
        </p:txBody>
      </p:sp>
      <p:pic>
        <p:nvPicPr>
          <p:cNvPr id="4" name="Imagem 3">
            <a:extLst>
              <a:ext uri="{FF2B5EF4-FFF2-40B4-BE49-F238E27FC236}">
                <a16:creationId xmlns:a16="http://schemas.microsoft.com/office/drawing/2014/main" id="{023701B5-03B7-6145-0FC1-7F7BD5C0892A}"/>
              </a:ext>
            </a:extLst>
          </p:cNvPr>
          <p:cNvPicPr>
            <a:picLocks noChangeAspect="1"/>
          </p:cNvPicPr>
          <p:nvPr/>
        </p:nvPicPr>
        <p:blipFill>
          <a:blip r:embed="rId2"/>
          <a:stretch>
            <a:fillRect/>
          </a:stretch>
        </p:blipFill>
        <p:spPr>
          <a:xfrm>
            <a:off x="5486401" y="2339162"/>
            <a:ext cx="6173598" cy="3015455"/>
          </a:xfrm>
          <a:prstGeom prst="rect">
            <a:avLst/>
          </a:prstGeom>
        </p:spPr>
      </p:pic>
      <p:pic>
        <p:nvPicPr>
          <p:cNvPr id="9" name="Imagem 8">
            <a:extLst>
              <a:ext uri="{FF2B5EF4-FFF2-40B4-BE49-F238E27FC236}">
                <a16:creationId xmlns:a16="http://schemas.microsoft.com/office/drawing/2014/main" id="{ED2537F9-A7CC-CD04-5AB7-B41887EAA2DB}"/>
              </a:ext>
            </a:extLst>
          </p:cNvPr>
          <p:cNvPicPr>
            <a:picLocks noChangeAspect="1"/>
          </p:cNvPicPr>
          <p:nvPr/>
        </p:nvPicPr>
        <p:blipFill>
          <a:blip r:embed="rId3"/>
          <a:stretch>
            <a:fillRect/>
          </a:stretch>
        </p:blipFill>
        <p:spPr>
          <a:xfrm>
            <a:off x="352775" y="1931076"/>
            <a:ext cx="4855066" cy="3423541"/>
          </a:xfrm>
          <a:prstGeom prst="rect">
            <a:avLst/>
          </a:prstGeom>
        </p:spPr>
      </p:pic>
    </p:spTree>
    <p:extLst>
      <p:ext uri="{BB962C8B-B14F-4D97-AF65-F5344CB8AC3E}">
        <p14:creationId xmlns:p14="http://schemas.microsoft.com/office/powerpoint/2010/main" val="333119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95AA8-6365-531E-8891-DA1F277152DF}"/>
              </a:ext>
            </a:extLst>
          </p:cNvPr>
          <p:cNvSpPr>
            <a:spLocks noGrp="1"/>
          </p:cNvSpPr>
          <p:nvPr>
            <p:ph type="title"/>
          </p:nvPr>
        </p:nvSpPr>
        <p:spPr/>
        <p:txBody>
          <a:bodyPr/>
          <a:lstStyle/>
          <a:p>
            <a:r>
              <a:rPr lang="pt-BR"/>
              <a:t>Painel 145</a:t>
            </a:r>
          </a:p>
        </p:txBody>
      </p:sp>
      <p:pic>
        <p:nvPicPr>
          <p:cNvPr id="5" name="Imagem 4">
            <a:extLst>
              <a:ext uri="{FF2B5EF4-FFF2-40B4-BE49-F238E27FC236}">
                <a16:creationId xmlns:a16="http://schemas.microsoft.com/office/drawing/2014/main" id="{DE81D074-70C5-ACDC-BEF2-3778BEADC76C}"/>
              </a:ext>
            </a:extLst>
          </p:cNvPr>
          <p:cNvPicPr>
            <a:picLocks noChangeAspect="1"/>
          </p:cNvPicPr>
          <p:nvPr/>
        </p:nvPicPr>
        <p:blipFill>
          <a:blip r:embed="rId2"/>
          <a:stretch>
            <a:fillRect/>
          </a:stretch>
        </p:blipFill>
        <p:spPr>
          <a:xfrm>
            <a:off x="1196248" y="3122711"/>
            <a:ext cx="3142412" cy="991181"/>
          </a:xfrm>
          <a:prstGeom prst="rect">
            <a:avLst/>
          </a:prstGeom>
        </p:spPr>
      </p:pic>
      <p:pic>
        <p:nvPicPr>
          <p:cNvPr id="7" name="Imagem 6">
            <a:extLst>
              <a:ext uri="{FF2B5EF4-FFF2-40B4-BE49-F238E27FC236}">
                <a16:creationId xmlns:a16="http://schemas.microsoft.com/office/drawing/2014/main" id="{B9BAD828-5F59-D97A-C970-B9FAD7CFC0CA}"/>
              </a:ext>
            </a:extLst>
          </p:cNvPr>
          <p:cNvPicPr>
            <a:picLocks noChangeAspect="1"/>
          </p:cNvPicPr>
          <p:nvPr/>
        </p:nvPicPr>
        <p:blipFill>
          <a:blip r:embed="rId3"/>
          <a:stretch>
            <a:fillRect/>
          </a:stretch>
        </p:blipFill>
        <p:spPr>
          <a:xfrm>
            <a:off x="5157787" y="1990725"/>
            <a:ext cx="2362623" cy="3620148"/>
          </a:xfrm>
          <a:prstGeom prst="rect">
            <a:avLst/>
          </a:prstGeom>
        </p:spPr>
      </p:pic>
      <p:pic>
        <p:nvPicPr>
          <p:cNvPr id="11" name="Imagem 10">
            <a:extLst>
              <a:ext uri="{FF2B5EF4-FFF2-40B4-BE49-F238E27FC236}">
                <a16:creationId xmlns:a16="http://schemas.microsoft.com/office/drawing/2014/main" id="{A4CD198D-51A0-2092-D8AF-8E0BF8D4A06A}"/>
              </a:ext>
            </a:extLst>
          </p:cNvPr>
          <p:cNvPicPr>
            <a:picLocks noChangeAspect="1"/>
          </p:cNvPicPr>
          <p:nvPr/>
        </p:nvPicPr>
        <p:blipFill>
          <a:blip r:embed="rId4"/>
          <a:stretch>
            <a:fillRect/>
          </a:stretch>
        </p:blipFill>
        <p:spPr>
          <a:xfrm>
            <a:off x="8651570" y="2578616"/>
            <a:ext cx="1425880" cy="2444366"/>
          </a:xfrm>
          <a:prstGeom prst="rect">
            <a:avLst/>
          </a:prstGeom>
        </p:spPr>
      </p:pic>
    </p:spTree>
    <p:extLst>
      <p:ext uri="{BB962C8B-B14F-4D97-AF65-F5344CB8AC3E}">
        <p14:creationId xmlns:p14="http://schemas.microsoft.com/office/powerpoint/2010/main" val="358891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0CAFA-5BA9-27E4-025B-92ACE41469C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46ADE3-B993-17EC-3AA4-F17D6CBD18E4}"/>
              </a:ext>
            </a:extLst>
          </p:cNvPr>
          <p:cNvSpPr>
            <a:spLocks noGrp="1"/>
          </p:cNvSpPr>
          <p:nvPr>
            <p:ph type="title"/>
          </p:nvPr>
        </p:nvSpPr>
        <p:spPr/>
        <p:txBody>
          <a:bodyPr/>
          <a:lstStyle/>
          <a:p>
            <a:r>
              <a:rPr lang="pt-BR"/>
              <a:t>Revisões de IS Relacionadas a Oficinas</a:t>
            </a:r>
          </a:p>
        </p:txBody>
      </p:sp>
      <p:pic>
        <p:nvPicPr>
          <p:cNvPr id="7" name="Imagem 6">
            <a:extLst>
              <a:ext uri="{FF2B5EF4-FFF2-40B4-BE49-F238E27FC236}">
                <a16:creationId xmlns:a16="http://schemas.microsoft.com/office/drawing/2014/main" id="{EE3F8C68-B463-26D3-140E-B02AAF1D27DC}"/>
              </a:ext>
            </a:extLst>
          </p:cNvPr>
          <p:cNvPicPr>
            <a:picLocks noChangeAspect="1"/>
          </p:cNvPicPr>
          <p:nvPr/>
        </p:nvPicPr>
        <p:blipFill>
          <a:blip r:embed="rId2"/>
          <a:stretch>
            <a:fillRect/>
          </a:stretch>
        </p:blipFill>
        <p:spPr>
          <a:xfrm>
            <a:off x="4715256" y="1623510"/>
            <a:ext cx="2459165" cy="2450596"/>
          </a:xfrm>
          <a:prstGeom prst="rect">
            <a:avLst/>
          </a:prstGeom>
        </p:spPr>
      </p:pic>
      <p:pic>
        <p:nvPicPr>
          <p:cNvPr id="8" name="Imagem 7">
            <a:extLst>
              <a:ext uri="{FF2B5EF4-FFF2-40B4-BE49-F238E27FC236}">
                <a16:creationId xmlns:a16="http://schemas.microsoft.com/office/drawing/2014/main" id="{7E1BBA9E-843F-0356-481F-6F4FF0CAB2F7}"/>
              </a:ext>
            </a:extLst>
          </p:cNvPr>
          <p:cNvPicPr>
            <a:picLocks noChangeAspect="1"/>
          </p:cNvPicPr>
          <p:nvPr/>
        </p:nvPicPr>
        <p:blipFill>
          <a:blip r:embed="rId3"/>
          <a:stretch>
            <a:fillRect/>
          </a:stretch>
        </p:blipFill>
        <p:spPr>
          <a:xfrm>
            <a:off x="8838284" y="1623510"/>
            <a:ext cx="3115591" cy="4193461"/>
          </a:xfrm>
          <a:prstGeom prst="rect">
            <a:avLst/>
          </a:prstGeom>
        </p:spPr>
      </p:pic>
      <p:pic>
        <p:nvPicPr>
          <p:cNvPr id="14" name="Imagem 13">
            <a:extLst>
              <a:ext uri="{FF2B5EF4-FFF2-40B4-BE49-F238E27FC236}">
                <a16:creationId xmlns:a16="http://schemas.microsoft.com/office/drawing/2014/main" id="{C270C56D-F40B-8575-4884-1CB711C6E5CC}"/>
              </a:ext>
            </a:extLst>
          </p:cNvPr>
          <p:cNvPicPr>
            <a:picLocks noChangeAspect="1"/>
          </p:cNvPicPr>
          <p:nvPr/>
        </p:nvPicPr>
        <p:blipFill>
          <a:blip r:embed="rId4"/>
          <a:stretch>
            <a:fillRect/>
          </a:stretch>
        </p:blipFill>
        <p:spPr>
          <a:xfrm>
            <a:off x="3133418" y="4161261"/>
            <a:ext cx="5434249" cy="1860513"/>
          </a:xfrm>
          <a:prstGeom prst="rect">
            <a:avLst/>
          </a:prstGeom>
        </p:spPr>
      </p:pic>
      <p:pic>
        <p:nvPicPr>
          <p:cNvPr id="16" name="Imagem 15">
            <a:extLst>
              <a:ext uri="{FF2B5EF4-FFF2-40B4-BE49-F238E27FC236}">
                <a16:creationId xmlns:a16="http://schemas.microsoft.com/office/drawing/2014/main" id="{70097AAB-54B0-E0EC-7153-EF5882DBE904}"/>
              </a:ext>
            </a:extLst>
          </p:cNvPr>
          <p:cNvPicPr>
            <a:picLocks noChangeAspect="1"/>
          </p:cNvPicPr>
          <p:nvPr/>
        </p:nvPicPr>
        <p:blipFill>
          <a:blip r:embed="rId5"/>
          <a:stretch>
            <a:fillRect/>
          </a:stretch>
        </p:blipFill>
        <p:spPr>
          <a:xfrm>
            <a:off x="421831" y="1623510"/>
            <a:ext cx="2440970" cy="4193462"/>
          </a:xfrm>
          <a:prstGeom prst="rect">
            <a:avLst/>
          </a:prstGeom>
        </p:spPr>
      </p:pic>
    </p:spTree>
    <p:extLst>
      <p:ext uri="{BB962C8B-B14F-4D97-AF65-F5344CB8AC3E}">
        <p14:creationId xmlns:p14="http://schemas.microsoft.com/office/powerpoint/2010/main" val="299042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A92A-2D36-F484-B578-BA93C8905F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E56E7-3018-B3DF-D274-CCED41B0EE53}"/>
              </a:ext>
            </a:extLst>
          </p:cNvPr>
          <p:cNvSpPr>
            <a:spLocks noGrp="1"/>
          </p:cNvSpPr>
          <p:nvPr>
            <p:ph type="title"/>
          </p:nvPr>
        </p:nvSpPr>
        <p:spPr/>
        <p:txBody>
          <a:bodyPr/>
          <a:lstStyle/>
          <a:p>
            <a:r>
              <a:rPr lang="pt-BR"/>
              <a:t>Instruções Suplementares 145</a:t>
            </a:r>
          </a:p>
        </p:txBody>
      </p:sp>
      <p:graphicFrame>
        <p:nvGraphicFramePr>
          <p:cNvPr id="3" name="Tabela 2">
            <a:extLst>
              <a:ext uri="{FF2B5EF4-FFF2-40B4-BE49-F238E27FC236}">
                <a16:creationId xmlns:a16="http://schemas.microsoft.com/office/drawing/2014/main" id="{CC28C0C0-B685-CBE8-EA58-DC7452E55DEB}"/>
              </a:ext>
            </a:extLst>
          </p:cNvPr>
          <p:cNvGraphicFramePr>
            <a:graphicFrameLocks noGrp="1"/>
          </p:cNvGraphicFramePr>
          <p:nvPr>
            <p:extLst>
              <p:ext uri="{D42A27DB-BD31-4B8C-83A1-F6EECF244321}">
                <p14:modId xmlns:p14="http://schemas.microsoft.com/office/powerpoint/2010/main" val="4124551877"/>
              </p:ext>
            </p:extLst>
          </p:nvPr>
        </p:nvGraphicFramePr>
        <p:xfrm>
          <a:off x="4895043" y="1635125"/>
          <a:ext cx="6153957" cy="4351344"/>
        </p:xfrm>
        <a:graphic>
          <a:graphicData uri="http://schemas.openxmlformats.org/drawingml/2006/table">
            <a:tbl>
              <a:tblPr>
                <a:tableStyleId>{21E4AEA4-8DFA-4A89-87EB-49C32662AFE0}</a:tableStyleId>
              </a:tblPr>
              <a:tblGrid>
                <a:gridCol w="953732">
                  <a:extLst>
                    <a:ext uri="{9D8B030D-6E8A-4147-A177-3AD203B41FA5}">
                      <a16:colId xmlns:a16="http://schemas.microsoft.com/office/drawing/2014/main" val="1466435803"/>
                    </a:ext>
                  </a:extLst>
                </a:gridCol>
                <a:gridCol w="5200225">
                  <a:extLst>
                    <a:ext uri="{9D8B030D-6E8A-4147-A177-3AD203B41FA5}">
                      <a16:colId xmlns:a16="http://schemas.microsoft.com/office/drawing/2014/main" val="1939841888"/>
                    </a:ext>
                  </a:extLst>
                </a:gridCol>
              </a:tblGrid>
              <a:tr h="181306">
                <a:tc>
                  <a:txBody>
                    <a:bodyPr/>
                    <a:lstStyle/>
                    <a:p>
                      <a:pPr algn="l" fontAlgn="t"/>
                      <a:r>
                        <a:rPr lang="pt-BR" sz="800" u="none" strike="noStrike">
                          <a:effectLst/>
                        </a:rPr>
                        <a:t>Norma</a:t>
                      </a:r>
                      <a:endParaRPr lang="pt-BR" sz="800" b="1" i="0" u="none" strike="noStrike">
                        <a:solidFill>
                          <a:srgbClr val="666666"/>
                        </a:solidFill>
                        <a:effectLst/>
                        <a:latin typeface="Arial" panose="020B0604020202020204" pitchFamily="34" charset="0"/>
                      </a:endParaRPr>
                    </a:p>
                  </a:txBody>
                  <a:tcPr marL="148341" marR="8241" marT="8241" marB="0"/>
                </a:tc>
                <a:tc>
                  <a:txBody>
                    <a:bodyPr/>
                    <a:lstStyle/>
                    <a:p>
                      <a:pPr algn="l" fontAlgn="t"/>
                      <a:r>
                        <a:rPr lang="pt-BR" sz="800" u="none" strike="noStrike">
                          <a:effectLst/>
                        </a:rPr>
                        <a:t>Assunto</a:t>
                      </a:r>
                      <a:endParaRPr lang="pt-BR" sz="800" b="1" i="0" u="none" strike="noStrike">
                        <a:solidFill>
                          <a:srgbClr val="666666"/>
                        </a:solidFill>
                        <a:effectLst/>
                        <a:latin typeface="Arial" panose="020B0604020202020204" pitchFamily="34" charset="0"/>
                      </a:endParaRPr>
                    </a:p>
                  </a:txBody>
                  <a:tcPr marL="148341" marR="8241" marT="8241" marB="0"/>
                </a:tc>
                <a:extLst>
                  <a:ext uri="{0D108BD9-81ED-4DB2-BD59-A6C34878D82A}">
                    <a16:rowId xmlns:a16="http://schemas.microsoft.com/office/drawing/2014/main" val="964130192"/>
                  </a:ext>
                </a:extLst>
              </a:tr>
              <a:tr h="181306">
                <a:tc>
                  <a:txBody>
                    <a:bodyPr/>
                    <a:lstStyle/>
                    <a:p>
                      <a:pPr algn="l" fontAlgn="t"/>
                      <a:r>
                        <a:rPr lang="pt-BR" sz="1000" u="sng" strike="noStrike">
                          <a:solidFill>
                            <a:srgbClr val="3A40B8"/>
                          </a:solidFill>
                          <a:effectLst/>
                          <a:hlinkClick r:id="rId2">
                            <a:extLst>
                              <a:ext uri="{A12FA001-AC4F-418D-AE19-62706E023703}">
                                <ahyp:hlinkClr xmlns:ahyp="http://schemas.microsoft.com/office/drawing/2018/hyperlinkcolor" val="tx"/>
                              </a:ext>
                            </a:extLst>
                          </a:hlinkClick>
                        </a:rPr>
                        <a:t>IS 145-001H</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Certificação de organizações de manutenção domésticas</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77141659"/>
                  </a:ext>
                </a:extLst>
              </a:tr>
              <a:tr h="181306">
                <a:tc>
                  <a:txBody>
                    <a:bodyPr/>
                    <a:lstStyle/>
                    <a:p>
                      <a:pPr algn="l" fontAlgn="t"/>
                      <a:r>
                        <a:rPr lang="pt-BR" sz="1000" u="sng" strike="noStrike">
                          <a:solidFill>
                            <a:srgbClr val="3A40B8"/>
                          </a:solidFill>
                          <a:effectLst/>
                          <a:hlinkClick r:id="rId3">
                            <a:extLst>
                              <a:ext uri="{A12FA001-AC4F-418D-AE19-62706E023703}">
                                <ahyp:hlinkClr xmlns:ahyp="http://schemas.microsoft.com/office/drawing/2018/hyperlinkcolor" val="tx"/>
                              </a:ext>
                            </a:extLst>
                          </a:hlinkClick>
                        </a:rPr>
                        <a:t>IS 145-002B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en-US" sz="800" u="none" strike="noStrike">
                          <a:solidFill>
                            <a:srgbClr val="3A40B8"/>
                          </a:solidFill>
                          <a:effectLst/>
                        </a:rPr>
                        <a:t>Certification of Foreign Maintenance Organization</a:t>
                      </a:r>
                      <a:endParaRPr lang="en-US"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84481642"/>
                  </a:ext>
                </a:extLst>
              </a:tr>
              <a:tr h="181306">
                <a:tc>
                  <a:txBody>
                    <a:bodyPr/>
                    <a:lstStyle/>
                    <a:p>
                      <a:pPr algn="l" fontAlgn="t"/>
                      <a:r>
                        <a:rPr lang="pt-BR" sz="1000" u="sng" strike="noStrike">
                          <a:solidFill>
                            <a:srgbClr val="3A40B8"/>
                          </a:solidFill>
                          <a:effectLst/>
                          <a:hlinkClick r:id="rId4">
                            <a:extLst>
                              <a:ext uri="{A12FA001-AC4F-418D-AE19-62706E023703}">
                                <ahyp:hlinkClr xmlns:ahyp="http://schemas.microsoft.com/office/drawing/2018/hyperlinkcolor" val="tx"/>
                              </a:ext>
                            </a:extLst>
                          </a:hlinkClick>
                        </a:rPr>
                        <a:t>IS 145-002B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Certificação de organização de manutenção estrangeira.</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3829113849"/>
                  </a:ext>
                </a:extLst>
              </a:tr>
              <a:tr h="181306">
                <a:tc>
                  <a:txBody>
                    <a:bodyPr/>
                    <a:lstStyle/>
                    <a:p>
                      <a:pPr algn="l" fontAlgn="t"/>
                      <a:r>
                        <a:rPr lang="pt-BR" sz="1000" u="sng" strike="noStrike">
                          <a:solidFill>
                            <a:srgbClr val="3A40B8"/>
                          </a:solidFill>
                          <a:effectLst/>
                          <a:hlinkClick r:id="rId5">
                            <a:extLst>
                              <a:ext uri="{A12FA001-AC4F-418D-AE19-62706E023703}">
                                <ahyp:hlinkClr xmlns:ahyp="http://schemas.microsoft.com/office/drawing/2018/hyperlinkcolor" val="tx"/>
                              </a:ext>
                            </a:extLst>
                          </a:hlinkClick>
                        </a:rPr>
                        <a:t>IS 145-003B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Situações em que deve ocorrer a análise e aceitação dos Manuais</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442083738"/>
                  </a:ext>
                </a:extLst>
              </a:tr>
              <a:tr h="181306">
                <a:tc>
                  <a:txBody>
                    <a:bodyPr/>
                    <a:lstStyle/>
                    <a:p>
                      <a:pPr algn="l" fontAlgn="t"/>
                      <a:r>
                        <a:rPr lang="pt-BR" sz="1000" u="sng" strike="noStrike">
                          <a:solidFill>
                            <a:srgbClr val="3A40B8"/>
                          </a:solidFill>
                          <a:effectLst/>
                          <a:hlinkClick r:id="rId6">
                            <a:extLst>
                              <a:ext uri="{A12FA001-AC4F-418D-AE19-62706E023703}">
                                <ahyp:hlinkClr xmlns:ahyp="http://schemas.microsoft.com/office/drawing/2018/hyperlinkcolor" val="tx"/>
                              </a:ext>
                            </a:extLst>
                          </a:hlinkClick>
                        </a:rPr>
                        <a:t>IS 145-009E</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Manual da Organização de Manutenção e Manual de Controle da Qualidade</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269655329"/>
                  </a:ext>
                </a:extLst>
              </a:tr>
              <a:tr h="181306">
                <a:tc>
                  <a:txBody>
                    <a:bodyPr/>
                    <a:lstStyle/>
                    <a:p>
                      <a:pPr algn="l" fontAlgn="t"/>
                      <a:r>
                        <a:rPr lang="pt-BR" sz="1000" u="sng" strike="noStrike">
                          <a:solidFill>
                            <a:srgbClr val="3A40B8"/>
                          </a:solidFill>
                          <a:effectLst/>
                          <a:hlinkClick r:id="rId7">
                            <a:extLst>
                              <a:ext uri="{A12FA001-AC4F-418D-AE19-62706E023703}">
                                <ahyp:hlinkClr xmlns:ahyp="http://schemas.microsoft.com/office/drawing/2018/hyperlinkcolor" val="tx"/>
                              </a:ext>
                            </a:extLst>
                          </a:hlinkClick>
                        </a:rPr>
                        <a:t>IS 145-010B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Programa de Treinamento em Organizações de Manutenção.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2207067167"/>
                  </a:ext>
                </a:extLst>
              </a:tr>
              <a:tr h="181306">
                <a:tc>
                  <a:txBody>
                    <a:bodyPr/>
                    <a:lstStyle/>
                    <a:p>
                      <a:pPr algn="l" fontAlgn="t"/>
                      <a:r>
                        <a:rPr lang="pt-BR" sz="1000" u="sng" strike="noStrike">
                          <a:solidFill>
                            <a:srgbClr val="3A40B8"/>
                          </a:solidFill>
                          <a:effectLst/>
                          <a:hlinkClick r:id="rId8">
                            <a:extLst>
                              <a:ext uri="{A12FA001-AC4F-418D-AE19-62706E023703}">
                                <ahyp:hlinkClr xmlns:ahyp="http://schemas.microsoft.com/office/drawing/2018/hyperlinkcolor" val="tx"/>
                              </a:ext>
                            </a:extLst>
                          </a:hlinkClick>
                        </a:rPr>
                        <a:t>IS 145.109-001C</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Publicações técnicas: obtenção e controle pelas organizações de manutenção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2448173320"/>
                  </a:ext>
                </a:extLst>
              </a:tr>
              <a:tr h="181306">
                <a:tc>
                  <a:txBody>
                    <a:bodyPr/>
                    <a:lstStyle/>
                    <a:p>
                      <a:pPr algn="l" fontAlgn="t"/>
                      <a:r>
                        <a:rPr lang="pt-BR" sz="1000" u="sng" strike="noStrike">
                          <a:solidFill>
                            <a:srgbClr val="3A40B8"/>
                          </a:solidFill>
                          <a:effectLst/>
                          <a:hlinkClick r:id="rId9">
                            <a:extLst>
                              <a:ext uri="{A12FA001-AC4F-418D-AE19-62706E023703}">
                                <ahyp:hlinkClr xmlns:ahyp="http://schemas.microsoft.com/office/drawing/2018/hyperlinkcolor" val="tx"/>
                              </a:ext>
                            </a:extLst>
                          </a:hlinkClick>
                        </a:rPr>
                        <a:t>IS 145.151-001F</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Cadastramento de Responsável Técnico de Organização de Manutenção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4204691643"/>
                  </a:ext>
                </a:extLst>
              </a:tr>
              <a:tr h="181306">
                <a:tc>
                  <a:txBody>
                    <a:bodyPr/>
                    <a:lstStyle/>
                    <a:p>
                      <a:pPr algn="l" fontAlgn="t"/>
                      <a:r>
                        <a:rPr lang="pt-BR" sz="1000" u="sng" strike="noStrike">
                          <a:solidFill>
                            <a:srgbClr val="3A40B8"/>
                          </a:solidFill>
                          <a:effectLst/>
                          <a:hlinkClick r:id="rId10">
                            <a:extLst>
                              <a:ext uri="{A12FA001-AC4F-418D-AE19-62706E023703}">
                                <ahyp:hlinkClr xmlns:ahyp="http://schemas.microsoft.com/office/drawing/2018/hyperlinkcolor" val="tx"/>
                              </a:ext>
                            </a:extLst>
                          </a:hlinkClick>
                        </a:rPr>
                        <a:t>IS 145.163-001A</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Qualificação e Autorização em Ensaios não destrutivos</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940211906"/>
                  </a:ext>
                </a:extLst>
              </a:tr>
              <a:tr h="181306">
                <a:tc>
                  <a:txBody>
                    <a:bodyPr/>
                    <a:lstStyle/>
                    <a:p>
                      <a:pPr algn="l" fontAlgn="t"/>
                      <a:r>
                        <a:rPr lang="pt-BR" sz="1000" u="sng" strike="noStrike">
                          <a:solidFill>
                            <a:srgbClr val="3A40B8"/>
                          </a:solidFill>
                          <a:effectLst/>
                          <a:hlinkClick r:id="rId11">
                            <a:extLst>
                              <a:ext uri="{A12FA001-AC4F-418D-AE19-62706E023703}">
                                <ahyp:hlinkClr xmlns:ahyp="http://schemas.microsoft.com/office/drawing/2018/hyperlinkcolor" val="tx"/>
                              </a:ext>
                            </a:extLst>
                          </a:hlinkClick>
                        </a:rPr>
                        <a:t>IS 145.214-001B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Sistema de Gerenciamento da Segurança Operacional em OM</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982981300"/>
                  </a:ext>
                </a:extLst>
              </a:tr>
              <a:tr h="181306">
                <a:tc>
                  <a:txBody>
                    <a:bodyPr/>
                    <a:lstStyle/>
                    <a:p>
                      <a:pPr algn="l" fontAlgn="base"/>
                      <a:r>
                        <a:rPr lang="pt-BR" sz="1000" u="sng" strike="noStrike">
                          <a:solidFill>
                            <a:srgbClr val="3A40B8"/>
                          </a:solidFill>
                          <a:effectLst/>
                          <a:hlinkClick r:id="rId12">
                            <a:extLst>
                              <a:ext uri="{A12FA001-AC4F-418D-AE19-62706E023703}">
                                <ahyp:hlinkClr xmlns:ahyp="http://schemas.microsoft.com/office/drawing/2018/hyperlinkcolor" val="tx"/>
                              </a:ext>
                            </a:extLst>
                          </a:hlinkClick>
                        </a:rPr>
                        <a:t>IS 43-001A</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Elegibilidade, qualidade e identificação de peças de reposição.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316535317"/>
                  </a:ext>
                </a:extLst>
              </a:tr>
              <a:tr h="181306">
                <a:tc>
                  <a:txBody>
                    <a:bodyPr/>
                    <a:lstStyle/>
                    <a:p>
                      <a:pPr algn="l" fontAlgn="t"/>
                      <a:r>
                        <a:rPr lang="pt-BR" sz="1000" u="sng" strike="noStrike">
                          <a:solidFill>
                            <a:srgbClr val="3A40B8"/>
                          </a:solidFill>
                          <a:effectLst/>
                          <a:hlinkClick r:id="rId13">
                            <a:extLst>
                              <a:ext uri="{A12FA001-AC4F-418D-AE19-62706E023703}">
                                <ahyp:hlinkClr xmlns:ahyp="http://schemas.microsoft.com/office/drawing/2018/hyperlinkcolor" val="tx"/>
                              </a:ext>
                            </a:extLst>
                          </a:hlinkClick>
                        </a:rPr>
                        <a:t>IS 43-012B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Manutenção preventiva por pilotos.</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039986048"/>
                  </a:ext>
                </a:extLst>
              </a:tr>
              <a:tr h="181306">
                <a:tc>
                  <a:txBody>
                    <a:bodyPr/>
                    <a:lstStyle/>
                    <a:p>
                      <a:pPr algn="l" fontAlgn="t"/>
                      <a:r>
                        <a:rPr lang="pt-BR" sz="1000" u="sng" strike="noStrike">
                          <a:solidFill>
                            <a:srgbClr val="3A40B8"/>
                          </a:solidFill>
                          <a:effectLst/>
                          <a:hlinkClick r:id="rId14">
                            <a:extLst>
                              <a:ext uri="{A12FA001-AC4F-418D-AE19-62706E023703}">
                                <ahyp:hlinkClr xmlns:ahyp="http://schemas.microsoft.com/office/drawing/2018/hyperlinkcolor" val="tx"/>
                              </a:ext>
                            </a:extLst>
                          </a:hlinkClick>
                        </a:rPr>
                        <a:t>IS 43.1-001A</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Certificação expedita de OM estrangeira não certificada pela ANAC</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4876517"/>
                  </a:ext>
                </a:extLst>
              </a:tr>
              <a:tr h="181306">
                <a:tc>
                  <a:txBody>
                    <a:bodyPr/>
                    <a:lstStyle/>
                    <a:p>
                      <a:pPr algn="l" fontAlgn="t"/>
                      <a:r>
                        <a:rPr lang="pt-BR" sz="1000" u="sng" strike="noStrike">
                          <a:solidFill>
                            <a:srgbClr val="3A40B8"/>
                          </a:solidFill>
                          <a:effectLst/>
                          <a:hlinkClick r:id="rId15">
                            <a:extLst>
                              <a:ext uri="{A12FA001-AC4F-418D-AE19-62706E023703}">
                                <ahyp:hlinkClr xmlns:ahyp="http://schemas.microsoft.com/office/drawing/2018/hyperlinkcolor" val="tx"/>
                              </a:ext>
                            </a:extLst>
                          </a:hlinkClick>
                        </a:rPr>
                        <a:t>IS 43.9-001B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Instruções para Preenchimento do Formulário F-400-04 (SEGVOO 001).</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179098413"/>
                  </a:ext>
                </a:extLst>
              </a:tr>
              <a:tr h="181306">
                <a:tc>
                  <a:txBody>
                    <a:bodyPr/>
                    <a:lstStyle/>
                    <a:p>
                      <a:pPr algn="l" fontAlgn="t"/>
                      <a:r>
                        <a:rPr lang="pt-BR" sz="1000" u="sng" strike="noStrike">
                          <a:solidFill>
                            <a:srgbClr val="3A40B8"/>
                          </a:solidFill>
                          <a:effectLst/>
                          <a:hlinkClick r:id="rId16">
                            <a:extLst>
                              <a:ext uri="{A12FA001-AC4F-418D-AE19-62706E023703}">
                                <ahyp:hlinkClr xmlns:ahyp="http://schemas.microsoft.com/office/drawing/2018/hyperlinkcolor" val="tx"/>
                              </a:ext>
                            </a:extLst>
                          </a:hlinkClick>
                        </a:rPr>
                        <a:t>IS 43.9-002B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Uso e preenchimento do Certificado de Liberação Autorizada</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425103972"/>
                  </a:ext>
                </a:extLst>
              </a:tr>
              <a:tr h="181306">
                <a:tc>
                  <a:txBody>
                    <a:bodyPr/>
                    <a:lstStyle/>
                    <a:p>
                      <a:pPr algn="l" fontAlgn="t"/>
                      <a:r>
                        <a:rPr lang="pt-BR" sz="1000" u="sng" strike="noStrike">
                          <a:solidFill>
                            <a:srgbClr val="3A40B8"/>
                          </a:solidFill>
                          <a:effectLst/>
                          <a:hlinkClick r:id="rId17">
                            <a:extLst>
                              <a:ext uri="{A12FA001-AC4F-418D-AE19-62706E023703}">
                                <ahyp:hlinkClr xmlns:ahyp="http://schemas.microsoft.com/office/drawing/2018/hyperlinkcolor" val="tx"/>
                              </a:ext>
                            </a:extLst>
                          </a:hlinkClick>
                        </a:rPr>
                        <a:t>IS 43.9-003B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Caderneta de célula, de motor e de hélice.</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776444164"/>
                  </a:ext>
                </a:extLst>
              </a:tr>
              <a:tr h="181306">
                <a:tc>
                  <a:txBody>
                    <a:bodyPr/>
                    <a:lstStyle/>
                    <a:p>
                      <a:pPr algn="l" fontAlgn="t"/>
                      <a:r>
                        <a:rPr lang="pt-BR" sz="1000" u="sng" strike="noStrike">
                          <a:solidFill>
                            <a:srgbClr val="3A40B8"/>
                          </a:solidFill>
                          <a:effectLst/>
                          <a:hlinkClick r:id="rId18">
                            <a:extLst>
                              <a:ext uri="{A12FA001-AC4F-418D-AE19-62706E023703}">
                                <ahyp:hlinkClr xmlns:ahyp="http://schemas.microsoft.com/office/drawing/2018/hyperlinkcolor" val="tx"/>
                              </a:ext>
                            </a:extLst>
                          </a:hlinkClick>
                        </a:rPr>
                        <a:t>IS 43.9-004A</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Sistema de Documentos e Registros de Manutenção Eletrônicos - SDRMe.</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1677835700"/>
                  </a:ext>
                </a:extLst>
              </a:tr>
              <a:tr h="181306">
                <a:tc>
                  <a:txBody>
                    <a:bodyPr/>
                    <a:lstStyle/>
                    <a:p>
                      <a:pPr algn="l" fontAlgn="t"/>
                      <a:r>
                        <a:rPr lang="pt-BR" sz="1000" u="sng" strike="noStrike">
                          <a:solidFill>
                            <a:srgbClr val="3A40B8"/>
                          </a:solidFill>
                          <a:effectLst/>
                          <a:hlinkClick r:id="rId19">
                            <a:extLst>
                              <a:ext uri="{A12FA001-AC4F-418D-AE19-62706E023703}">
                                <ahyp:hlinkClr xmlns:ahyp="http://schemas.microsoft.com/office/drawing/2018/hyperlinkcolor" val="tx"/>
                              </a:ext>
                            </a:extLst>
                          </a:hlinkClick>
                        </a:rPr>
                        <a:t>IS 43.13-005A</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Ferramentas especiais.</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237914797"/>
                  </a:ext>
                </a:extLst>
              </a:tr>
              <a:tr h="181306">
                <a:tc>
                  <a:txBody>
                    <a:bodyPr/>
                    <a:lstStyle/>
                    <a:p>
                      <a:pPr algn="l" fontAlgn="t"/>
                      <a:r>
                        <a:rPr lang="pt-BR" sz="1000" u="sng" strike="noStrike">
                          <a:solidFill>
                            <a:srgbClr val="3A40B8"/>
                          </a:solidFill>
                          <a:effectLst/>
                          <a:hlinkClick r:id="rId20">
                            <a:extLst>
                              <a:ext uri="{A12FA001-AC4F-418D-AE19-62706E023703}">
                                <ahyp:hlinkClr xmlns:ahyp="http://schemas.microsoft.com/office/drawing/2018/hyperlinkcolor" val="tx"/>
                              </a:ext>
                            </a:extLst>
                          </a:hlinkClick>
                        </a:rPr>
                        <a:t>IS 43.13-003C</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Ensaios não destrutivos na manutenção de produto aeronáutico.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3623330914"/>
                  </a:ext>
                </a:extLst>
              </a:tr>
              <a:tr h="181306">
                <a:tc>
                  <a:txBody>
                    <a:bodyPr/>
                    <a:lstStyle/>
                    <a:p>
                      <a:pPr algn="l" fontAlgn="t"/>
                      <a:r>
                        <a:rPr lang="pt-BR" sz="1000" u="sng" strike="noStrike">
                          <a:solidFill>
                            <a:srgbClr val="3A40B8"/>
                          </a:solidFill>
                          <a:effectLst/>
                          <a:hlinkClick r:id="rId21">
                            <a:extLst>
                              <a:ext uri="{A12FA001-AC4F-418D-AE19-62706E023703}">
                                <ahyp:hlinkClr xmlns:ahyp="http://schemas.microsoft.com/office/drawing/2018/hyperlinkcolor" val="tx"/>
                              </a:ext>
                            </a:extLst>
                          </a:hlinkClick>
                        </a:rPr>
                        <a:t>IS 43.13-004C</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Procedimentos para Reparo de Aeronaves Avariadas em Acidente/Incidente Aeronáutico</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3246544709"/>
                  </a:ext>
                </a:extLst>
              </a:tr>
              <a:tr h="181306">
                <a:tc>
                  <a:txBody>
                    <a:bodyPr/>
                    <a:lstStyle/>
                    <a:p>
                      <a:pPr algn="l" fontAlgn="t"/>
                      <a:r>
                        <a:rPr lang="pt-BR" sz="1000" u="sng" strike="noStrike">
                          <a:solidFill>
                            <a:srgbClr val="3A40B8"/>
                          </a:solidFill>
                          <a:effectLst/>
                          <a:hlinkClick r:id="rId22">
                            <a:extLst>
                              <a:ext uri="{A12FA001-AC4F-418D-AE19-62706E023703}">
                                <ahyp:hlinkClr xmlns:ahyp="http://schemas.microsoft.com/office/drawing/2018/hyperlinkcolor" val="tx"/>
                              </a:ext>
                            </a:extLst>
                          </a:hlinkClick>
                        </a:rPr>
                        <a:t>IS 120-002D</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ctr"/>
                      <a:r>
                        <a:rPr lang="pt-BR" sz="800" u="none" strike="noStrike">
                          <a:solidFill>
                            <a:srgbClr val="3A40B8"/>
                          </a:solidFill>
                          <a:effectLst/>
                        </a:rPr>
                        <a:t>Orientações gerais para a implantação do PPSP</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3892801563"/>
                  </a:ext>
                </a:extLst>
              </a:tr>
              <a:tr h="181306">
                <a:tc>
                  <a:txBody>
                    <a:bodyPr/>
                    <a:lstStyle/>
                    <a:p>
                      <a:pPr algn="l" fontAlgn="t"/>
                      <a:r>
                        <a:rPr lang="pt-BR" sz="1000" u="sng" strike="noStrike">
                          <a:solidFill>
                            <a:srgbClr val="3A40B8"/>
                          </a:solidFill>
                          <a:effectLst/>
                          <a:hlinkClick r:id="rId23">
                            <a:extLst>
                              <a:ext uri="{A12FA001-AC4F-418D-AE19-62706E023703}">
                                <ahyp:hlinkClr xmlns:ahyp="http://schemas.microsoft.com/office/drawing/2018/hyperlinkcolor" val="tx"/>
                              </a:ext>
                            </a:extLst>
                          </a:hlinkClick>
                        </a:rPr>
                        <a:t>IS 91.409-001B</a:t>
                      </a:r>
                      <a:endParaRPr lang="pt-BR" sz="1000" b="0" i="0" u="sng" strike="noStrike">
                        <a:solidFill>
                          <a:srgbClr val="3A40B8"/>
                        </a:solidFill>
                        <a:effectLst/>
                        <a:latin typeface="Aptos Narrow" panose="020B0004020202020204" pitchFamily="34" charset="0"/>
                      </a:endParaRPr>
                    </a:p>
                  </a:txBody>
                  <a:tcPr marL="74171" marR="8241" marT="8241" marB="0"/>
                </a:tc>
                <a:tc>
                  <a:txBody>
                    <a:bodyPr/>
                    <a:lstStyle/>
                    <a:p>
                      <a:pPr algn="l" fontAlgn="t"/>
                      <a:r>
                        <a:rPr lang="pt-BR" sz="800" u="none" strike="noStrike">
                          <a:solidFill>
                            <a:srgbClr val="3A40B8"/>
                          </a:solidFill>
                          <a:effectLst/>
                        </a:rPr>
                        <a:t>Manutenção de aeronaves, tempo recomendado entre as revisões gerais.</a:t>
                      </a:r>
                      <a:endParaRPr lang="pt-BR" sz="800" b="0" i="0" u="none" strike="noStrike">
                        <a:solidFill>
                          <a:srgbClr val="3A40B8"/>
                        </a:solidFill>
                        <a:effectLst/>
                        <a:latin typeface="Arial" panose="020B0604020202020204" pitchFamily="34" charset="0"/>
                      </a:endParaRPr>
                    </a:p>
                  </a:txBody>
                  <a:tcPr marL="74171" marR="8241" marT="8241" marB="0"/>
                </a:tc>
                <a:extLst>
                  <a:ext uri="{0D108BD9-81ED-4DB2-BD59-A6C34878D82A}">
                    <a16:rowId xmlns:a16="http://schemas.microsoft.com/office/drawing/2014/main" val="521883381"/>
                  </a:ext>
                </a:extLst>
              </a:tr>
              <a:tr h="181306">
                <a:tc>
                  <a:txBody>
                    <a:bodyPr/>
                    <a:lstStyle/>
                    <a:p>
                      <a:pPr marL="0" algn="l" defTabSz="914400" rtl="0" eaLnBrk="1" fontAlgn="t" latinLnBrk="0" hangingPunct="1"/>
                      <a:r>
                        <a:rPr lang="pt-BR" sz="1000" u="sng" strike="noStrike" kern="1200">
                          <a:solidFill>
                            <a:srgbClr val="3A40B8"/>
                          </a:solidFill>
                          <a:effectLst/>
                          <a:latin typeface="+mn-lt"/>
                          <a:ea typeface="+mn-ea"/>
                          <a:cs typeface="+mn-cs"/>
                        </a:rPr>
                        <a:t>IS 91.403-001D</a:t>
                      </a:r>
                    </a:p>
                  </a:txBody>
                  <a:tcPr marL="74171" marR="8241" marT="8241" marB="0"/>
                </a:tc>
                <a:tc>
                  <a:txBody>
                    <a:bodyPr/>
                    <a:lstStyle/>
                    <a:p>
                      <a:pPr algn="l" fontAlgn="ctr"/>
                      <a:r>
                        <a:rPr lang="pt-BR" sz="800" u="none" strike="noStrike">
                          <a:solidFill>
                            <a:srgbClr val="3A40B8"/>
                          </a:solidFill>
                          <a:effectLst/>
                        </a:rPr>
                        <a:t>Verificação de Aeronavegabilidade</a:t>
                      </a:r>
                      <a:endParaRPr lang="pt-BR" sz="800" b="0" i="0" u="none" strike="noStrike">
                        <a:solidFill>
                          <a:srgbClr val="3A40B8"/>
                        </a:solidFill>
                        <a:effectLst/>
                        <a:latin typeface="Arial" panose="020B0604020202020204" pitchFamily="34" charset="0"/>
                      </a:endParaRPr>
                    </a:p>
                  </a:txBody>
                  <a:tcPr marL="74171" marR="8241" marT="8241" marB="0" anchor="ctr"/>
                </a:tc>
                <a:extLst>
                  <a:ext uri="{0D108BD9-81ED-4DB2-BD59-A6C34878D82A}">
                    <a16:rowId xmlns:a16="http://schemas.microsoft.com/office/drawing/2014/main" val="21226579"/>
                  </a:ext>
                </a:extLst>
              </a:tr>
            </a:tbl>
          </a:graphicData>
        </a:graphic>
      </p:graphicFrame>
      <p:sp>
        <p:nvSpPr>
          <p:cNvPr id="12" name="CaixaDeTexto 11">
            <a:extLst>
              <a:ext uri="{FF2B5EF4-FFF2-40B4-BE49-F238E27FC236}">
                <a16:creationId xmlns:a16="http://schemas.microsoft.com/office/drawing/2014/main" id="{41A13B0A-4765-B4A8-34A7-F3624E38A540}"/>
              </a:ext>
            </a:extLst>
          </p:cNvPr>
          <p:cNvSpPr txBox="1"/>
          <p:nvPr/>
        </p:nvSpPr>
        <p:spPr>
          <a:xfrm>
            <a:off x="104775" y="3419475"/>
            <a:ext cx="3829050" cy="584775"/>
          </a:xfrm>
          <a:prstGeom prst="rect">
            <a:avLst/>
          </a:prstGeom>
          <a:noFill/>
        </p:spPr>
        <p:txBody>
          <a:bodyPr wrap="square">
            <a:spAutoFit/>
          </a:bodyPr>
          <a:lstStyle/>
          <a:p>
            <a:pPr algn="ctr" defTabSz="914400">
              <a:spcBef>
                <a:spcPts val="2400"/>
              </a:spcBef>
            </a:pPr>
            <a:r>
              <a:rPr lang="pt-BR" sz="1600">
                <a:solidFill>
                  <a:srgbClr val="000000"/>
                </a:solidFill>
                <a:latin typeface="Times" panose="02020603050405020304" pitchFamily="18" charset="0"/>
                <a:cs typeface="Times" panose="02020603050405020304" pitchFamily="18" charset="0"/>
                <a:hlinkClick r:id="rId24"/>
              </a:rPr>
              <a:t>https://www.anac.gov.br/assuntos/legislacao/legislacao-1/iac-e-is/is</a:t>
            </a:r>
            <a:endParaRPr lang="pt-BR" sz="1600">
              <a:solidFill>
                <a:srgbClr val="0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820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A92A-2D36-F484-B578-BA93C8905F3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E56E7-3018-B3DF-D274-CCED41B0EE53}"/>
              </a:ext>
            </a:extLst>
          </p:cNvPr>
          <p:cNvSpPr>
            <a:spLocks noGrp="1"/>
          </p:cNvSpPr>
          <p:nvPr>
            <p:ph type="title"/>
          </p:nvPr>
        </p:nvSpPr>
        <p:spPr/>
        <p:txBody>
          <a:bodyPr/>
          <a:lstStyle/>
          <a:p>
            <a:r>
              <a:rPr lang="pt-BR"/>
              <a:t>Formulários 145</a:t>
            </a:r>
          </a:p>
        </p:txBody>
      </p:sp>
      <p:graphicFrame>
        <p:nvGraphicFramePr>
          <p:cNvPr id="8" name="Tabela 7">
            <a:extLst>
              <a:ext uri="{FF2B5EF4-FFF2-40B4-BE49-F238E27FC236}">
                <a16:creationId xmlns:a16="http://schemas.microsoft.com/office/drawing/2014/main" id="{D7FC704E-2D89-D054-A09E-FBA15D3CCF13}"/>
              </a:ext>
            </a:extLst>
          </p:cNvPr>
          <p:cNvGraphicFramePr>
            <a:graphicFrameLocks noGrp="1"/>
          </p:cNvGraphicFramePr>
          <p:nvPr>
            <p:extLst>
              <p:ext uri="{D42A27DB-BD31-4B8C-83A1-F6EECF244321}">
                <p14:modId xmlns:p14="http://schemas.microsoft.com/office/powerpoint/2010/main" val="1569130891"/>
              </p:ext>
            </p:extLst>
          </p:nvPr>
        </p:nvGraphicFramePr>
        <p:xfrm>
          <a:off x="5551266" y="1609614"/>
          <a:ext cx="5242695" cy="4374221"/>
        </p:xfrm>
        <a:graphic>
          <a:graphicData uri="http://schemas.openxmlformats.org/drawingml/2006/table">
            <a:tbl>
              <a:tblPr>
                <a:tableStyleId>{21E4AEA4-8DFA-4A89-87EB-49C32662AFE0}</a:tableStyleId>
              </a:tblPr>
              <a:tblGrid>
                <a:gridCol w="706321">
                  <a:extLst>
                    <a:ext uri="{9D8B030D-6E8A-4147-A177-3AD203B41FA5}">
                      <a16:colId xmlns:a16="http://schemas.microsoft.com/office/drawing/2014/main" val="449128300"/>
                    </a:ext>
                  </a:extLst>
                </a:gridCol>
                <a:gridCol w="4058861">
                  <a:extLst>
                    <a:ext uri="{9D8B030D-6E8A-4147-A177-3AD203B41FA5}">
                      <a16:colId xmlns:a16="http://schemas.microsoft.com/office/drawing/2014/main" val="3865658449"/>
                    </a:ext>
                  </a:extLst>
                </a:gridCol>
                <a:gridCol w="477513">
                  <a:extLst>
                    <a:ext uri="{9D8B030D-6E8A-4147-A177-3AD203B41FA5}">
                      <a16:colId xmlns:a16="http://schemas.microsoft.com/office/drawing/2014/main" val="1680521904"/>
                    </a:ext>
                  </a:extLst>
                </a:gridCol>
              </a:tblGrid>
              <a:tr h="167130">
                <a:tc>
                  <a:txBody>
                    <a:bodyPr/>
                    <a:lstStyle/>
                    <a:p>
                      <a:pPr algn="ctr" fontAlgn="ctr"/>
                      <a:r>
                        <a:rPr lang="pt-BR" sz="800" u="none" strike="noStrike">
                          <a:effectLst/>
                        </a:rPr>
                        <a:t>Nº</a:t>
                      </a:r>
                      <a:endParaRPr lang="pt-BR" sz="800" b="1" i="0" u="none" strike="noStrike">
                        <a:solidFill>
                          <a:srgbClr val="0C326F"/>
                        </a:solidFill>
                        <a:effectLst/>
                        <a:latin typeface="Arial" panose="020B0604020202020204" pitchFamily="34" charset="0"/>
                      </a:endParaRPr>
                    </a:p>
                  </a:txBody>
                  <a:tcPr marL="5969" marR="5969" marT="5969" marB="0" anchor="ctr"/>
                </a:tc>
                <a:tc>
                  <a:txBody>
                    <a:bodyPr/>
                    <a:lstStyle/>
                    <a:p>
                      <a:pPr algn="ctr" fontAlgn="ctr"/>
                      <a:r>
                        <a:rPr lang="pt-BR" sz="800" u="none" strike="noStrike">
                          <a:effectLst/>
                        </a:rPr>
                        <a:t>Título</a:t>
                      </a:r>
                      <a:endParaRPr lang="pt-BR" sz="800" b="1" i="0" u="none" strike="noStrike">
                        <a:solidFill>
                          <a:srgbClr val="0C326F"/>
                        </a:solidFill>
                        <a:effectLst/>
                        <a:latin typeface="Arial" panose="020B0604020202020204" pitchFamily="34" charset="0"/>
                      </a:endParaRPr>
                    </a:p>
                  </a:txBody>
                  <a:tcPr marL="5969" marR="5969" marT="5969" marB="0" anchor="ctr"/>
                </a:tc>
                <a:tc>
                  <a:txBody>
                    <a:bodyPr/>
                    <a:lstStyle/>
                    <a:p>
                      <a:pPr algn="ctr" fontAlgn="ctr"/>
                      <a:r>
                        <a:rPr lang="pt-BR" sz="800" u="none" strike="noStrike">
                          <a:effectLst/>
                        </a:rPr>
                        <a:t>Emissão</a:t>
                      </a:r>
                      <a:endParaRPr lang="pt-BR" sz="800" b="1" i="0" u="none" strike="noStrike">
                        <a:solidFill>
                          <a:srgbClr val="0C326F"/>
                        </a:solidFill>
                        <a:effectLst/>
                        <a:latin typeface="Arial" panose="020B0604020202020204" pitchFamily="34" charset="0"/>
                      </a:endParaRPr>
                    </a:p>
                  </a:txBody>
                  <a:tcPr marL="5969" marR="5969" marT="5969" marB="0" anchor="ctr"/>
                </a:tc>
                <a:extLst>
                  <a:ext uri="{0D108BD9-81ED-4DB2-BD59-A6C34878D82A}">
                    <a16:rowId xmlns:a16="http://schemas.microsoft.com/office/drawing/2014/main" val="4007556748"/>
                  </a:ext>
                </a:extLst>
              </a:tr>
              <a:tr h="167130">
                <a:tc>
                  <a:txBody>
                    <a:bodyPr/>
                    <a:lstStyle/>
                    <a:p>
                      <a:pPr algn="l" fontAlgn="ctr"/>
                      <a:r>
                        <a:rPr lang="pt-BR" sz="800" u="none" strike="noStrike">
                          <a:effectLst/>
                        </a:rPr>
                        <a:t>-</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Lista de Capacidade</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out/24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194411531"/>
                  </a:ext>
                </a:extLst>
              </a:tr>
              <a:tr h="167130">
                <a:tc>
                  <a:txBody>
                    <a:bodyPr/>
                    <a:lstStyle/>
                    <a:p>
                      <a:pPr algn="l" fontAlgn="ctr"/>
                      <a:r>
                        <a:rPr lang="pt-BR" sz="800" u="none" strike="noStrike">
                          <a:effectLst/>
                        </a:rPr>
                        <a:t>F-141-01</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Encaminhamento de Manuais e Programas de Organização de Manutenção - RBAC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mar/25</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118475879"/>
                  </a:ext>
                </a:extLst>
              </a:tr>
              <a:tr h="167130">
                <a:tc>
                  <a:txBody>
                    <a:bodyPr/>
                    <a:lstStyle/>
                    <a:p>
                      <a:pPr algn="l" fontAlgn="ctr"/>
                      <a:r>
                        <a:rPr lang="pt-BR" sz="800" u="none" strike="noStrike">
                          <a:effectLst/>
                        </a:rPr>
                        <a:t>F-143-01C</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Cadastramento de Gestor Responsável (GR) de Organização de Manutenção</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fev/24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131670752"/>
                  </a:ext>
                </a:extLst>
              </a:tr>
              <a:tr h="167130">
                <a:tc>
                  <a:txBody>
                    <a:bodyPr/>
                    <a:lstStyle/>
                    <a:p>
                      <a:pPr algn="l" fontAlgn="ctr"/>
                      <a:r>
                        <a:rPr lang="pt-BR" sz="800" u="none" strike="noStrike">
                          <a:effectLst/>
                        </a:rPr>
                        <a:t>F-143-01_2</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Declaração de Responsabilidade de Gestor Responsável (GR) de OM - RBAC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fev/24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902567305"/>
                  </a:ext>
                </a:extLst>
              </a:tr>
              <a:tr h="167130">
                <a:tc>
                  <a:txBody>
                    <a:bodyPr/>
                    <a:lstStyle/>
                    <a:p>
                      <a:pPr algn="l" fontAlgn="ctr"/>
                      <a:r>
                        <a:rPr lang="pt-BR" sz="800" u="none" strike="noStrike">
                          <a:effectLst/>
                        </a:rPr>
                        <a:t>F-143-03L</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Cadastramento de Responsável Técnico (RT) de Organização de Manutenção</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jan/25</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3208899579"/>
                  </a:ext>
                </a:extLst>
              </a:tr>
              <a:tr h="167130">
                <a:tc>
                  <a:txBody>
                    <a:bodyPr/>
                    <a:lstStyle/>
                    <a:p>
                      <a:pPr algn="l" fontAlgn="ctr"/>
                      <a:r>
                        <a:rPr lang="pt-BR" sz="800" u="none" strike="noStrike">
                          <a:effectLst/>
                        </a:rPr>
                        <a:t>F-143-03_2</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Declaração de Responsabilidade de Responsável Técnico (RT) de OM - RBAC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mai/24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442546885"/>
                  </a:ext>
                </a:extLst>
              </a:tr>
              <a:tr h="167130">
                <a:tc>
                  <a:txBody>
                    <a:bodyPr/>
                    <a:lstStyle/>
                    <a:p>
                      <a:pPr algn="l" fontAlgn="ctr"/>
                      <a:r>
                        <a:rPr lang="pt-BR" sz="800" u="none" strike="noStrike">
                          <a:effectLst/>
                        </a:rPr>
                        <a:t>F-143-05</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Solicitação de Inclusão de Serviço em EO de Organização de Manutenção - RBAC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mar/25</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361879617"/>
                  </a:ext>
                </a:extLst>
              </a:tr>
              <a:tr h="167130">
                <a:tc>
                  <a:txBody>
                    <a:bodyPr/>
                    <a:lstStyle/>
                    <a:p>
                      <a:pPr algn="l" fontAlgn="ctr"/>
                      <a:r>
                        <a:rPr lang="pt-BR" sz="800" u="none" strike="noStrike">
                          <a:effectLst/>
                        </a:rPr>
                        <a:t>F-143-07B</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Solicitação de Certificação Inicial de OM Doméstica - RBAC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640316660"/>
                  </a:ext>
                </a:extLst>
              </a:tr>
              <a:tr h="244725">
                <a:tc>
                  <a:txBody>
                    <a:bodyPr/>
                    <a:lstStyle/>
                    <a:p>
                      <a:pPr algn="l" fontAlgn="ctr"/>
                      <a:r>
                        <a:rPr lang="pt-BR" sz="800" u="none" strike="noStrike">
                          <a:effectLst/>
                        </a:rPr>
                        <a:t>F-143-11</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en-US" sz="800" u="none" strike="noStrike">
                          <a:effectLst/>
                        </a:rPr>
                        <a:t>Pre application for the RBAC 145 Maintenance Organization certification in accordance with the Bilateral Agreement between Brazil and United States </a:t>
                      </a:r>
                      <a:endParaRPr lang="en-US"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3164822128"/>
                  </a:ext>
                </a:extLst>
              </a:tr>
              <a:tr h="244725">
                <a:tc>
                  <a:txBody>
                    <a:bodyPr/>
                    <a:lstStyle/>
                    <a:p>
                      <a:pPr algn="l" fontAlgn="ctr"/>
                      <a:r>
                        <a:rPr lang="pt-BR" sz="800" u="none" strike="noStrike">
                          <a:effectLst/>
                        </a:rPr>
                        <a:t>F-143-13</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en-US" sz="800" u="none" strike="noStrike">
                          <a:effectLst/>
                        </a:rPr>
                        <a:t>Application for initial, continuation, change of the RBAC 145 Maintenance Organization certification in accordance with the Bilateral Agreement between Brazil and United States </a:t>
                      </a:r>
                      <a:endParaRPr lang="en-US"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137595402"/>
                  </a:ext>
                </a:extLst>
              </a:tr>
              <a:tr h="167130">
                <a:tc>
                  <a:txBody>
                    <a:bodyPr/>
                    <a:lstStyle/>
                    <a:p>
                      <a:pPr algn="l" fontAlgn="ctr"/>
                      <a:r>
                        <a:rPr lang="pt-BR" sz="800" u="none" strike="noStrike">
                          <a:effectLst/>
                        </a:rPr>
                        <a:t>F-143-40</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Declaração de Conformidade dos RBAC 43 e 145</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jan/24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91795017"/>
                  </a:ext>
                </a:extLst>
              </a:tr>
              <a:tr h="167130">
                <a:tc>
                  <a:txBody>
                    <a:bodyPr/>
                    <a:lstStyle/>
                    <a:p>
                      <a:pPr algn="l" fontAlgn="ctr"/>
                      <a:r>
                        <a:rPr lang="pt-BR" sz="800" u="none" strike="noStrike">
                          <a:effectLst/>
                        </a:rPr>
                        <a:t>F-143-41</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Lista de Ferramentas</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dez/24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007268003"/>
                  </a:ext>
                </a:extLst>
              </a:tr>
              <a:tr h="167130">
                <a:tc>
                  <a:txBody>
                    <a:bodyPr/>
                    <a:lstStyle/>
                    <a:p>
                      <a:pPr algn="l" fontAlgn="ctr"/>
                      <a:r>
                        <a:rPr lang="pt-BR" sz="800" u="none" strike="noStrike">
                          <a:effectLst/>
                        </a:rPr>
                        <a:t>F-143-42</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Lista de Funções de Manutenção Subcontratadas</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dez/24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995790638"/>
                  </a:ext>
                </a:extLst>
              </a:tr>
              <a:tr h="364104">
                <a:tc>
                  <a:txBody>
                    <a:bodyPr/>
                    <a:lstStyle/>
                    <a:p>
                      <a:pPr algn="l" fontAlgn="ctr"/>
                      <a:r>
                        <a:rPr lang="pt-BR" sz="800" u="none" strike="noStrike">
                          <a:effectLst/>
                        </a:rPr>
                        <a:t>F-143-45</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en-US" sz="800" u="none" strike="noStrike">
                          <a:effectLst/>
                        </a:rPr>
                        <a:t>Canadian Maintenance Organization (AMO) application for initial /amendment of a Brazilian Maintenance Organization Approval in accordance with the Technical Arrangement on Maintenance </a:t>
                      </a:r>
                      <a:endParaRPr lang="en-US"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fev/24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105707195"/>
                  </a:ext>
                </a:extLst>
              </a:tr>
              <a:tr h="244725">
                <a:tc>
                  <a:txBody>
                    <a:bodyPr/>
                    <a:lstStyle/>
                    <a:p>
                      <a:pPr algn="l" fontAlgn="ctr"/>
                      <a:r>
                        <a:rPr lang="pt-BR" sz="800" u="none" strike="noStrike">
                          <a:effectLst/>
                        </a:rPr>
                        <a:t>F-143-47</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CERTIFICADO DE ACEITAÇÃO DE ORGANIZAÇÃO DE MANUTENÇÃO – CAOM (MAINTENANCE ORGANIZATION ACCEPTANCE CERTIFICATE</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1278339938"/>
                  </a:ext>
                </a:extLst>
              </a:tr>
              <a:tr h="167130">
                <a:tc>
                  <a:txBody>
                    <a:bodyPr/>
                    <a:lstStyle/>
                    <a:p>
                      <a:pPr algn="l" fontAlgn="ctr"/>
                      <a:r>
                        <a:rPr lang="pt-BR" sz="800" u="none" strike="noStrike">
                          <a:effectLst/>
                        </a:rPr>
                        <a:t>F-145-27E</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Certificado de Verificação de Aeronavegabilidade</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mar/24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994279871"/>
                  </a:ext>
                </a:extLst>
              </a:tr>
              <a:tr h="167130">
                <a:tc>
                  <a:txBody>
                    <a:bodyPr/>
                    <a:lstStyle/>
                    <a:p>
                      <a:pPr algn="l" fontAlgn="ctr"/>
                      <a:r>
                        <a:rPr lang="pt-BR" sz="800" u="none" strike="noStrike">
                          <a:effectLst/>
                        </a:rPr>
                        <a:t>F-146-01_2</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Ferramenta de Autoavaliação e Plano de Implementação</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dez/24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121229991"/>
                  </a:ext>
                </a:extLst>
              </a:tr>
              <a:tr h="244725">
                <a:tc>
                  <a:txBody>
                    <a:bodyPr/>
                    <a:lstStyle/>
                    <a:p>
                      <a:pPr algn="l" fontAlgn="ctr"/>
                      <a:r>
                        <a:rPr lang="pt-BR" sz="800" u="none" strike="noStrike">
                          <a:effectLst/>
                        </a:rPr>
                        <a:t>F-245-10_2A</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AUTORIZAÇÃO ESPECIAL DE VOO INTERNACIONAL (AEVI) AERON. NOVAS SAINDO DA FÁBRICA</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fev/24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3054223781"/>
                  </a:ext>
                </a:extLst>
              </a:tr>
              <a:tr h="167130">
                <a:tc>
                  <a:txBody>
                    <a:bodyPr/>
                    <a:lstStyle/>
                    <a:p>
                      <a:pPr algn="l" fontAlgn="ctr"/>
                      <a:r>
                        <a:rPr lang="pt-BR" sz="800" u="none" strike="noStrike">
                          <a:effectLst/>
                        </a:rPr>
                        <a:t>F-245-10_3A</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AUTORIZAÇÃO ESPECIAL DE VOO INTERNACIONAL (AEVI) (AERONAVES USADAS)</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fev/24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13844943"/>
                  </a:ext>
                </a:extLst>
              </a:tr>
              <a:tr h="167130">
                <a:tc>
                  <a:txBody>
                    <a:bodyPr/>
                    <a:lstStyle/>
                    <a:p>
                      <a:pPr algn="l" fontAlgn="ctr"/>
                      <a:r>
                        <a:rPr lang="pt-BR" sz="800" u="none" strike="noStrike">
                          <a:effectLst/>
                        </a:rPr>
                        <a:t>F-900-71D</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Certificado de Organização de Manutenção</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jan/25</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2027211690"/>
                  </a:ext>
                </a:extLst>
              </a:tr>
              <a:tr h="167130">
                <a:tc>
                  <a:txBody>
                    <a:bodyPr/>
                    <a:lstStyle/>
                    <a:p>
                      <a:pPr algn="l" fontAlgn="ctr"/>
                      <a:r>
                        <a:rPr lang="pt-BR" sz="800" u="none" strike="noStrike">
                          <a:effectLst/>
                        </a:rPr>
                        <a:t>F-900-72F</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Especificações Operativas da Organização de Manutenção</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a:effectLst/>
                        </a:rPr>
                        <a:t>nov/24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4175016873"/>
                  </a:ext>
                </a:extLst>
              </a:tr>
              <a:tr h="167130">
                <a:tc>
                  <a:txBody>
                    <a:bodyPr/>
                    <a:lstStyle/>
                    <a:p>
                      <a:pPr algn="l" fontAlgn="ctr"/>
                      <a:r>
                        <a:rPr lang="pt-BR" sz="800" u="none" strike="noStrike">
                          <a:effectLst/>
                        </a:rPr>
                        <a:t>F-900-77A</a:t>
                      </a:r>
                      <a:endParaRPr lang="pt-BR" sz="800" b="1" i="0" u="none" strike="noStrike">
                        <a:solidFill>
                          <a:srgbClr val="555555"/>
                        </a:solidFill>
                        <a:effectLst/>
                        <a:latin typeface="Arial" panose="020B0604020202020204" pitchFamily="34" charset="0"/>
                      </a:endParaRPr>
                    </a:p>
                  </a:txBody>
                  <a:tcPr marL="53720" marR="5969" marT="5969" marB="0" anchor="ctr"/>
                </a:tc>
                <a:tc>
                  <a:txBody>
                    <a:bodyPr/>
                    <a:lstStyle/>
                    <a:p>
                      <a:pPr algn="l" fontAlgn="ctr"/>
                      <a:r>
                        <a:rPr lang="pt-BR" sz="800" u="none" strike="noStrike">
                          <a:effectLst/>
                        </a:rPr>
                        <a:t>Ficha de Demonstração de Equivalência</a:t>
                      </a:r>
                      <a:endParaRPr lang="pt-BR" sz="800" b="0" i="0" u="none" strike="noStrike">
                        <a:solidFill>
                          <a:srgbClr val="555555"/>
                        </a:solidFill>
                        <a:effectLst/>
                        <a:latin typeface="Arial" panose="020B0604020202020204" pitchFamily="34" charset="0"/>
                      </a:endParaRPr>
                    </a:p>
                  </a:txBody>
                  <a:tcPr marL="5969" marR="5969" marT="5969" marB="0" anchor="ctr"/>
                </a:tc>
                <a:tc>
                  <a:txBody>
                    <a:bodyPr/>
                    <a:lstStyle/>
                    <a:p>
                      <a:pPr algn="l" fontAlgn="ctr"/>
                      <a:r>
                        <a:rPr lang="pt-BR" sz="800" u="none" strike="noStrike" err="1">
                          <a:effectLst/>
                        </a:rPr>
                        <a:t>nov</a:t>
                      </a:r>
                      <a:r>
                        <a:rPr lang="pt-BR" sz="800" u="none" strike="noStrike">
                          <a:effectLst/>
                        </a:rPr>
                        <a:t>/24</a:t>
                      </a:r>
                      <a:endParaRPr lang="pt-BR" sz="800" b="0" i="0" u="none" strike="noStrike">
                        <a:solidFill>
                          <a:srgbClr val="555555"/>
                        </a:solidFill>
                        <a:effectLst/>
                        <a:latin typeface="Arial" panose="020B0604020202020204" pitchFamily="34" charset="0"/>
                      </a:endParaRPr>
                    </a:p>
                  </a:txBody>
                  <a:tcPr marL="53720" marR="5969" marT="5969" marB="0" anchor="ctr"/>
                </a:tc>
                <a:extLst>
                  <a:ext uri="{0D108BD9-81ED-4DB2-BD59-A6C34878D82A}">
                    <a16:rowId xmlns:a16="http://schemas.microsoft.com/office/drawing/2014/main" val="478944593"/>
                  </a:ext>
                </a:extLst>
              </a:tr>
            </a:tbl>
          </a:graphicData>
        </a:graphic>
      </p:graphicFrame>
      <p:sp>
        <p:nvSpPr>
          <p:cNvPr id="9" name="Espaço Reservado para Texto 2">
            <a:extLst>
              <a:ext uri="{FF2B5EF4-FFF2-40B4-BE49-F238E27FC236}">
                <a16:creationId xmlns:a16="http://schemas.microsoft.com/office/drawing/2014/main" id="{36A96E37-36C0-108C-4B01-F2E9245DD59D}"/>
              </a:ext>
            </a:extLst>
          </p:cNvPr>
          <p:cNvSpPr>
            <a:spLocks noGrp="1"/>
          </p:cNvSpPr>
          <p:nvPr>
            <p:ph type="body" sz="quarter" idx="10"/>
          </p:nvPr>
        </p:nvSpPr>
        <p:spPr>
          <a:xfrm>
            <a:off x="664614" y="2283231"/>
            <a:ext cx="4231236" cy="3435350"/>
          </a:xfrm>
        </p:spPr>
        <p:txBody>
          <a:bodyPr/>
          <a:lstStyle/>
          <a:p>
            <a:pPr marL="0" indent="0" algn="ctr">
              <a:lnSpc>
                <a:spcPct val="100000"/>
              </a:lnSpc>
              <a:spcBef>
                <a:spcPts val="2400"/>
              </a:spcBef>
              <a:buNone/>
            </a:pPr>
            <a:r>
              <a:rPr lang="pt-BR" sz="1600">
                <a:solidFill>
                  <a:srgbClr val="000000"/>
                </a:solidFill>
                <a:latin typeface="Times" panose="02020603050405020304" pitchFamily="18" charset="0"/>
                <a:cs typeface="Times" panose="02020603050405020304" pitchFamily="18" charset="0"/>
                <a:hlinkClick r:id="rId2"/>
              </a:rPr>
              <a:t>https://www.gov.br/anac/pt-br/assuntos/regulados/manutencao-aeronautica/formularios-padronizados</a:t>
            </a:r>
            <a:endParaRPr lang="pt-BR" sz="1600">
              <a:solidFill>
                <a:srgbClr val="000000"/>
              </a:solidFill>
              <a:latin typeface="Times" panose="02020603050405020304" pitchFamily="18" charset="0"/>
              <a:cs typeface="Times" panose="02020603050405020304" pitchFamily="18" charset="0"/>
            </a:endParaRPr>
          </a:p>
          <a:p>
            <a:pPr marL="0" indent="0" algn="ctr">
              <a:lnSpc>
                <a:spcPct val="100000"/>
              </a:lnSpc>
              <a:spcBef>
                <a:spcPts val="2400"/>
              </a:spcBef>
              <a:buNone/>
            </a:pPr>
            <a:r>
              <a:rPr lang="pt-BR" sz="1600">
                <a:solidFill>
                  <a:srgbClr val="000000"/>
                </a:solidFill>
                <a:latin typeface="Times" panose="02020603050405020304" pitchFamily="18" charset="0"/>
                <a:cs typeface="Times" panose="02020603050405020304" pitchFamily="18" charset="0"/>
                <a:hlinkClick r:id="rId3"/>
              </a:rPr>
              <a:t>https://www.gov.br/anac/pt-br/assuntos/regulados/manutencao-aeronautica/mais-om/certificacao-descomplicada/modelos-e-formularios-certificacao-descomplicada</a:t>
            </a:r>
            <a:endParaRPr lang="pt-BR" sz="1600">
              <a:solidFill>
                <a:srgbClr val="000000"/>
              </a:solidFill>
              <a:latin typeface="Times" panose="02020603050405020304" pitchFamily="18" charset="0"/>
              <a:cs typeface="Times" panose="02020603050405020304" pitchFamily="18" charset="0"/>
            </a:endParaRPr>
          </a:p>
          <a:p>
            <a:pPr marL="0" indent="0" algn="ctr">
              <a:lnSpc>
                <a:spcPct val="100000"/>
              </a:lnSpc>
              <a:spcBef>
                <a:spcPts val="2400"/>
              </a:spcBef>
              <a:buNone/>
            </a:pPr>
            <a:r>
              <a:rPr lang="pt-BR" sz="1600">
                <a:solidFill>
                  <a:srgbClr val="000000"/>
                </a:solidFill>
                <a:latin typeface="Times" panose="02020603050405020304" pitchFamily="18" charset="0"/>
                <a:cs typeface="Times" panose="02020603050405020304" pitchFamily="18" charset="0"/>
              </a:rPr>
              <a:t>SEI!</a:t>
            </a:r>
          </a:p>
        </p:txBody>
      </p:sp>
    </p:spTree>
    <p:extLst>
      <p:ext uri="{BB962C8B-B14F-4D97-AF65-F5344CB8AC3E}">
        <p14:creationId xmlns:p14="http://schemas.microsoft.com/office/powerpoint/2010/main" val="441292424"/>
      </p:ext>
    </p:extLst>
  </p:cSld>
  <p:clrMapOvr>
    <a:masterClrMapping/>
  </p:clrMapOvr>
</p:sld>
</file>

<file path=ppt/theme/theme1.xml><?xml version="1.0" encoding="utf-8"?>
<a:theme xmlns:a="http://schemas.openxmlformats.org/drawingml/2006/main" name="Capa Anac 2022 -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Fina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Interno para Conteúdo">
  <a:themeElements>
    <a:clrScheme name="Anac 2022">
      <a:dk1>
        <a:srgbClr val="2F5496"/>
      </a:dk1>
      <a:lt1>
        <a:srgbClr val="FFFFFF"/>
      </a:lt1>
      <a:dk2>
        <a:srgbClr val="2F5496"/>
      </a:dk2>
      <a:lt2>
        <a:srgbClr val="FFFFFF"/>
      </a:lt2>
      <a:accent1>
        <a:srgbClr val="00ADEE"/>
      </a:accent1>
      <a:accent2>
        <a:srgbClr val="006991"/>
      </a:accent2>
      <a:accent3>
        <a:srgbClr val="F58221"/>
      </a:accent3>
      <a:accent4>
        <a:srgbClr val="8DC63F"/>
      </a:accent4>
      <a:accent5>
        <a:srgbClr val="5B9BD5"/>
      </a:accent5>
      <a:accent6>
        <a:srgbClr val="70AD47"/>
      </a:accent6>
      <a:hlink>
        <a:srgbClr val="00B0F0"/>
      </a:hlink>
      <a:folHlink>
        <a:srgbClr val="00B0F0"/>
      </a:folHlink>
    </a:clrScheme>
    <a:fontScheme name="Personalizada 1">
      <a:majorFont>
        <a:latin typeface="Calibri"/>
        <a:ea typeface=""/>
        <a:cs typeface=""/>
      </a:majorFont>
      <a:minorFont>
        <a:latin typeface="Calibri Light"/>
        <a:ea typeface=""/>
        <a:cs typeface=""/>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1420</Words>
  <Application>Microsoft Office PowerPoint</Application>
  <PresentationFormat>Widescreen</PresentationFormat>
  <Paragraphs>215</Paragraphs>
  <Slides>24</Slides>
  <Notes>0</Notes>
  <HiddenSlides>0</HiddenSlides>
  <MMClips>0</MMClips>
  <ScaleCrop>false</ScaleCrop>
  <HeadingPairs>
    <vt:vector size="6" baseType="variant">
      <vt:variant>
        <vt:lpstr>Fontes usadas</vt:lpstr>
      </vt:variant>
      <vt:variant>
        <vt:i4>7</vt:i4>
      </vt:variant>
      <vt:variant>
        <vt:lpstr>Tema</vt:lpstr>
      </vt:variant>
      <vt:variant>
        <vt:i4>3</vt:i4>
      </vt:variant>
      <vt:variant>
        <vt:lpstr>Títulos de slides</vt:lpstr>
      </vt:variant>
      <vt:variant>
        <vt:i4>24</vt:i4>
      </vt:variant>
    </vt:vector>
  </HeadingPairs>
  <TitlesOfParts>
    <vt:vector size="34" baseType="lpstr">
      <vt:lpstr>Aptos Narrow</vt:lpstr>
      <vt:lpstr>Arial</vt:lpstr>
      <vt:lpstr>Calibri</vt:lpstr>
      <vt:lpstr>Calibri Light</vt:lpstr>
      <vt:lpstr>open_sansregular</vt:lpstr>
      <vt:lpstr>Times</vt:lpstr>
      <vt:lpstr>Times New Roman</vt:lpstr>
      <vt:lpstr>Capa Anac 2022 - 2023</vt:lpstr>
      <vt:lpstr>Slides Finais</vt:lpstr>
      <vt:lpstr>Slide Interno para Conteúdo</vt:lpstr>
      <vt:lpstr>Revisões de IS  Relacionadas a Oficinas</vt:lpstr>
      <vt:lpstr>Atualização Normativa</vt:lpstr>
      <vt:lpstr>Áreas Relacionadas - RBAC 145</vt:lpstr>
      <vt:lpstr>Mundo 145</vt:lpstr>
      <vt:lpstr>Certificação Descomplicada</vt:lpstr>
      <vt:lpstr>Painel 145</vt:lpstr>
      <vt:lpstr>Revisões de IS Relacionadas a Oficinas</vt:lpstr>
      <vt:lpstr>Instruções Suplementares 145</vt:lpstr>
      <vt:lpstr>Formulários 145</vt:lpstr>
      <vt:lpstr>Sistemas 145</vt:lpstr>
      <vt:lpstr>Portal Único de Notificação (Res nº 714)</vt:lpstr>
      <vt:lpstr>Instrução Suplementar nº 145-001 Rev. H</vt:lpstr>
      <vt:lpstr>Instrução Suplementar nº 145.151-001 Rev. F</vt:lpstr>
      <vt:lpstr>Instrução Suplementar nº 145.151-001 Rev. F</vt:lpstr>
      <vt:lpstr>Instrução Suplementar nº 145.009 Rev. E</vt:lpstr>
      <vt:lpstr>Instrução Suplementar nº 145-010 Rev. C</vt:lpstr>
      <vt:lpstr>Instrução Suplementar nº 21.197 Rev. A</vt:lpstr>
      <vt:lpstr>Instrução Suplementar nº 21.197 Rev. A</vt:lpstr>
      <vt:lpstr>Instrução Suplementar nº 145-002 Rev. C</vt:lpstr>
      <vt:lpstr>Acordo FAA - Anac</vt:lpstr>
      <vt:lpstr>Entendimento Subcontratação – IS 145-009</vt:lpstr>
      <vt:lpstr>Dúvidas</vt:lpstr>
      <vt:lpstr>Disposições Finais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Affonso Moreira Penna</dc:creator>
  <cp:lastModifiedBy>José Affonso Moreira Penna</cp:lastModifiedBy>
  <cp:revision>2</cp:revision>
  <dcterms:created xsi:type="dcterms:W3CDTF">2022-07-08T18:05:37Z</dcterms:created>
  <dcterms:modified xsi:type="dcterms:W3CDTF">2025-03-25T17:24:20Z</dcterms:modified>
</cp:coreProperties>
</file>