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4" r:id="rId4"/>
    <p:sldId id="269" r:id="rId5"/>
    <p:sldId id="265" r:id="rId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9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D3488A-9B75-16BF-9AC0-314A931FC2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822DEEE-7219-038D-A3C1-94635E4A1C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4D48112-907C-BDC1-FAD2-AE2AEE7D0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71244-DC53-466B-97AE-ED9F67EBDC17}" type="datetimeFigureOut">
              <a:rPr lang="pt-BR" smtClean="0"/>
              <a:t>30/04/2025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DCA8C3D-5A40-3412-D8F6-1D55F8207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8508009-9D80-AF91-F2AC-DC00980A8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216E8-F460-4AE8-A497-DDB6E53A84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5768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F6A171-5A1F-EAA4-60B2-BEEF08FFC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99C74E2-039C-2024-50CE-700D1BEDA0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C963AB4-1879-009D-CCFB-E70DD82A3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71244-DC53-466B-97AE-ED9F67EBDC17}" type="datetimeFigureOut">
              <a:rPr lang="pt-BR" smtClean="0"/>
              <a:t>30/04/2025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C05EB4C-45FD-7E8F-EDFE-D81896E35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0E4ED43-16C5-234F-C3FF-5E3CE86ED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216E8-F460-4AE8-A497-DDB6E53A84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1713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369169B-2652-9694-CB24-F1360B4648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B5DC355-962A-A994-190B-302ADC48A5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322E4F3-F2D4-CF3E-733E-28523371B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71244-DC53-466B-97AE-ED9F67EBDC17}" type="datetimeFigureOut">
              <a:rPr lang="pt-BR" smtClean="0"/>
              <a:t>30/04/2025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1EBF7E0-014B-86BF-9ADE-0F5CD3BA9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4EE2225-89A2-ABDC-3CD3-5B56D8983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216E8-F460-4AE8-A497-DDB6E53A84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323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279CDF-9C7C-4D05-693B-1BFF56875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0D380A4-A4A4-AF89-2132-2485AFF623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D931490-35A3-1F9D-A88B-EEFF28DB8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71244-DC53-466B-97AE-ED9F67EBDC17}" type="datetimeFigureOut">
              <a:rPr lang="pt-BR" smtClean="0"/>
              <a:t>30/04/2025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4880640-A88D-6F8B-1C23-4E13C2C66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FFE61C8-D47F-1A5A-8D50-6FA244053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216E8-F460-4AE8-A497-DDB6E53A84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9593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361A27-58ED-5F55-6FAE-41C417DD4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21F7DC0-EB84-62D9-80EF-C93D294C74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3F20660-7895-9CB4-AE75-84B570953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71244-DC53-466B-97AE-ED9F67EBDC17}" type="datetimeFigureOut">
              <a:rPr lang="pt-BR" smtClean="0"/>
              <a:t>30/04/2025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7CA6E92-DD8B-C7A5-660F-E3B9103D0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0224461-2B60-A07B-B5A2-A75FCC19A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216E8-F460-4AE8-A497-DDB6E53A84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5697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C10CD7-DD83-F200-4BF0-0DBEFB3C8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F0FAE24-A26E-1ADA-C27C-D49941DB8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E2B0F57-1FBC-F0A7-3FA3-86DDFE3764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143E8E1-60A2-7635-D8F7-8C71CF58F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71244-DC53-466B-97AE-ED9F67EBDC17}" type="datetimeFigureOut">
              <a:rPr lang="pt-BR" smtClean="0"/>
              <a:t>30/04/2025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094B2B6-8FA2-1724-268D-969D0F10B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909BA4A-85AB-917A-CB4E-8809299B9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216E8-F460-4AE8-A497-DDB6E53A84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2679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C8E7A5-EBC8-39F5-5916-62E5F6031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4616964-B174-268F-B35A-7095832013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CC8AEF6-11F5-E3DE-6561-A5E201794B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B37C872-9775-9A84-B92E-6BF1BD9914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0614BD8-F0FE-A2B8-A7B2-E326B6C302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EA82DD21-1FFE-92D6-5485-C0A4F0F14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71244-DC53-466B-97AE-ED9F67EBDC17}" type="datetimeFigureOut">
              <a:rPr lang="pt-BR" smtClean="0"/>
              <a:t>30/04/2025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4792019-7954-7A6A-8CAF-0E1DBEFEE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1F74E94-5FAF-D063-0744-0C0E7B15D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216E8-F460-4AE8-A497-DDB6E53A84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1088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C8AC0C-AA0D-359D-3740-B1B6F7DF2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D671650-D678-6CAB-F2AC-02CEB85BC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71244-DC53-466B-97AE-ED9F67EBDC17}" type="datetimeFigureOut">
              <a:rPr lang="pt-BR" smtClean="0"/>
              <a:t>30/04/2025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32E3427-A2D7-5E6D-43BE-4CF7B2F8A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2E7F189-79E1-78ED-3C97-F808B4676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216E8-F460-4AE8-A497-DDB6E53A84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2468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6C28440-57A0-3F8A-C05A-CE7C9C2AF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71244-DC53-466B-97AE-ED9F67EBDC17}" type="datetimeFigureOut">
              <a:rPr lang="pt-BR" smtClean="0"/>
              <a:t>30/04/2025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2E169C6-4222-5AE1-049D-788E38E0B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BD8BD6E-78A2-05FF-7B5F-0A87E8D83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216E8-F460-4AE8-A497-DDB6E53A84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7612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6A69D0-2235-1181-607D-CEB8EC61E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627E062-2E93-2C83-D90B-62D17C3B35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9D420BB-C155-D022-A19F-E8BC3EC8D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CB774B5-6661-4ACB-C826-392CFB401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71244-DC53-466B-97AE-ED9F67EBDC17}" type="datetimeFigureOut">
              <a:rPr lang="pt-BR" smtClean="0"/>
              <a:t>30/04/2025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A5A2E2D-D0BE-7185-D36A-E404D0225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BA32AA6-8C83-8A2A-01B7-73034BB53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216E8-F460-4AE8-A497-DDB6E53A84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3200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F51751-A1B9-E159-BB97-ED70295A6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2432BE7-44AE-7F31-A2DA-3B4DDBC5C7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E271E28-5B27-52C7-0C3C-2CADA30DBC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DA647E7-68C7-2353-82F5-C07907650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71244-DC53-466B-97AE-ED9F67EBDC17}" type="datetimeFigureOut">
              <a:rPr lang="pt-BR" smtClean="0"/>
              <a:t>30/04/2025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1E1A46F-9BEC-846B-1F00-087216392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2461B2C-CD93-2A37-DC4A-7E3C326AC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216E8-F460-4AE8-A497-DDB6E53A84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5030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74624E2-A5B4-F9D2-E02A-D4E0571EB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D43CD31-00B1-F7D6-5C0C-FDC030535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3009A4E-2178-CABB-5954-0850912863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171244-DC53-466B-97AE-ED9F67EBDC17}" type="datetimeFigureOut">
              <a:rPr lang="pt-BR" smtClean="0"/>
              <a:t>30/04/2025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862F981-B6FE-EA52-039B-E61DE4F9FD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FBF0D80-520F-1C12-6B98-9EAF3AF7F3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1216E8-F460-4AE8-A497-DDB6E53A84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9153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1" name="Rectangle 1040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Conexão SAF">
            <a:extLst>
              <a:ext uri="{FF2B5EF4-FFF2-40B4-BE49-F238E27FC236}">
                <a16:creationId xmlns:a16="http://schemas.microsoft.com/office/drawing/2014/main" id="{4802CFC4-0E63-84AD-3D2B-6A0CC516D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5748" y="200025"/>
            <a:ext cx="5809869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AD990549-3244-6AB7-2C02-AFD870A0D1B2}"/>
              </a:ext>
            </a:extLst>
          </p:cNvPr>
          <p:cNvSpPr/>
          <p:nvPr/>
        </p:nvSpPr>
        <p:spPr>
          <a:xfrm>
            <a:off x="6539648" y="3286125"/>
            <a:ext cx="5057775" cy="2819400"/>
          </a:xfrm>
          <a:prstGeom prst="roundRect">
            <a:avLst/>
          </a:prstGeom>
          <a:solidFill>
            <a:srgbClr val="E9E9D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u="sng" dirty="0">
                <a:solidFill>
                  <a:schemeClr val="tx1"/>
                </a:solidFill>
                <a:effectLst/>
                <a:latin typeface="Segoe UI Semibold" panose="020B0702040204020203" pitchFamily="34" charset="0"/>
                <a:ea typeface="Aptos" panose="020B0004020202020204" pitchFamily="34" charset="0"/>
                <a:cs typeface="Segoe UI Semibold" panose="020B0702040204020203" pitchFamily="34" charset="0"/>
              </a:rPr>
              <a:t>GT Regulação do Mandato</a:t>
            </a:r>
            <a:endParaRPr lang="pt-BR" sz="2000" b="1" u="sng" dirty="0">
              <a:solidFill>
                <a:schemeClr val="tx1"/>
              </a:solidFill>
              <a:effectLst/>
              <a:latin typeface="Segoe UI Semibold" panose="020B0702040204020203" pitchFamily="34" charset="0"/>
              <a:ea typeface="Aptos" panose="020B0004020202020204" pitchFamily="34" charset="0"/>
              <a:cs typeface="Segoe UI Semibold" panose="020B0702040204020203" pitchFamily="34" charset="0"/>
            </a:endParaRPr>
          </a:p>
          <a:p>
            <a:pPr algn="ctr"/>
            <a:endParaRPr lang="pt-BR" sz="2000" b="1" dirty="0">
              <a:solidFill>
                <a:schemeClr val="tx1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/>
            <a:endParaRPr lang="pt-BR" sz="2000" b="1" dirty="0">
              <a:solidFill>
                <a:schemeClr val="tx1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pt-BR" sz="2000" b="1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7ª reunião - 30/04/2025</a:t>
            </a:r>
            <a:endParaRPr lang="pt-BR" sz="4000" b="1" dirty="0"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582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3EC621-C18B-08F6-7BB2-64D60F30AC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AD2CFEA8-A9D1-B074-9D58-6ADA896994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57A84E60-65F3-4937-50CE-0FD0C6F4C0B0}"/>
              </a:ext>
            </a:extLst>
          </p:cNvPr>
          <p:cNvSpPr/>
          <p:nvPr/>
        </p:nvSpPr>
        <p:spPr>
          <a:xfrm>
            <a:off x="2095500" y="80212"/>
            <a:ext cx="8010525" cy="851511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b="1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Agenda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5BF83C7-8777-4E56-0F58-0FE49F1CB669}"/>
              </a:ext>
            </a:extLst>
          </p:cNvPr>
          <p:cNvSpPr txBox="1"/>
          <p:nvPr/>
        </p:nvSpPr>
        <p:spPr>
          <a:xfrm>
            <a:off x="1092898" y="1401908"/>
            <a:ext cx="1000620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pt-BR" sz="2400" dirty="0">
                <a:latin typeface="Aptos" panose="020B0004020202020204" pitchFamily="34" charset="0"/>
                <a:cs typeface="Times New Roman" panose="02020603050405020304" pitchFamily="18" charset="0"/>
              </a:rPr>
              <a:t>Apresentação do relatório preliminar dos Módulos 2, 3 e 4</a:t>
            </a:r>
          </a:p>
          <a:p>
            <a:pPr marL="342900" indent="-342900">
              <a:buFontTx/>
              <a:buChar char="-"/>
            </a:pPr>
            <a:endParaRPr lang="pt-BR" sz="240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pt-BR" sz="2400" dirty="0">
                <a:latin typeface="Aptos" panose="020B0004020202020204" pitchFamily="34" charset="0"/>
                <a:cs typeface="Times New Roman" panose="02020603050405020304" pitchFamily="18" charset="0"/>
              </a:rPr>
              <a:t>Debate e troca de ideias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397F443-DD44-EC8E-0173-02788979AB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51" b="94537" l="6813" r="96107">
                        <a14:foregroundMark x1="67397" y1="10689" x2="67397" y2="10689"/>
                        <a14:foregroundMark x1="68856" y1="11401" x2="76156" y2="15439"/>
                        <a14:foregroundMark x1="92701" y1="33017" x2="92701" y2="33017"/>
                        <a14:foregroundMark x1="93187" y1="46556" x2="91971" y2="58432"/>
                        <a14:foregroundMark x1="96350" y1="53207" x2="96350" y2="53207"/>
                        <a14:foregroundMark x1="60584" y1="9026" x2="34793" y2="9264"/>
                        <a14:foregroundMark x1="34793" y1="9264" x2="20925" y2="19477"/>
                        <a14:foregroundMark x1="20925" y1="19477" x2="13139" y2="29454"/>
                        <a14:foregroundMark x1="13139" y1="29454" x2="6813" y2="54394"/>
                        <a14:foregroundMark x1="6813" y1="54394" x2="8759" y2="60333"/>
                        <a14:foregroundMark x1="53771" y1="5938" x2="53771" y2="5938"/>
                        <a14:foregroundMark x1="46472" y1="5463" x2="46472" y2="5463"/>
                        <a14:foregroundMark x1="53771" y1="4988" x2="53771" y2="4988"/>
                        <a14:foregroundMark x1="30170" y1="88124" x2="59124" y2="90024"/>
                        <a14:foregroundMark x1="59124" y1="90024" x2="68613" y2="86698"/>
                        <a14:foregroundMark x1="52311" y1="91924" x2="52311" y2="91924"/>
                        <a14:foregroundMark x1="45742" y1="94537" x2="45742" y2="94537"/>
                        <a14:foregroundMark x1="52798" y1="93349" x2="52798" y2="93349"/>
                        <a14:foregroundMark x1="53041" y1="94062" x2="53041" y2="94062"/>
                        <a14:foregroundMark x1="96107" y1="47031" x2="96107" y2="4703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-28662"/>
            <a:ext cx="1051560" cy="1077145"/>
          </a:xfrm>
          <a:prstGeom prst="rect">
            <a:avLst/>
          </a:prstGeom>
        </p:spPr>
      </p:pic>
      <p:pic>
        <p:nvPicPr>
          <p:cNvPr id="5" name="Imagem 4" descr="Desenho de animal com a boca aberta&#10;&#10;O conteúdo gerado por IA pode estar incorreto.">
            <a:extLst>
              <a:ext uri="{FF2B5EF4-FFF2-40B4-BE49-F238E27FC236}">
                <a16:creationId xmlns:a16="http://schemas.microsoft.com/office/drawing/2014/main" id="{E4832E88-2E2A-9E36-0678-90F5FD8003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160" y="1997236"/>
            <a:ext cx="1510789" cy="106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40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DE95CD-5CEF-5249-E2C6-5E84F578E8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CFF94C4-F6F1-DDF7-CD73-A8EEEF82B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09519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800" dirty="0">
                <a:latin typeface="Aptos" panose="020B0004020202020204" pitchFamily="34" charset="0"/>
                <a:cs typeface="Times New Roman" panose="02020603050405020304" pitchFamily="18" charset="0"/>
              </a:rPr>
              <a:t>Apresentação do relatório preliminar dos Módulos:</a:t>
            </a:r>
          </a:p>
          <a:p>
            <a:pPr marL="0" indent="0" algn="ctr">
              <a:buNone/>
            </a:pPr>
            <a:endParaRPr lang="pt-BR" sz="280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28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2 - </a:t>
            </a:r>
            <a:r>
              <a:rPr lang="pt-BR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Critérios para dispensa de obrigações</a:t>
            </a:r>
          </a:p>
          <a:p>
            <a:pPr marL="0" indent="0">
              <a:buNone/>
            </a:pPr>
            <a:r>
              <a:rPr lang="pt-BR" sz="28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3 - </a:t>
            </a:r>
            <a:r>
              <a:rPr lang="pt-BR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Metodologia de monitoramento, reporte e verificação</a:t>
            </a:r>
          </a:p>
          <a:p>
            <a:pPr marL="0" indent="0">
              <a:buNone/>
            </a:pPr>
            <a:r>
              <a:rPr lang="pt-BR" sz="28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4 - </a:t>
            </a:r>
            <a:r>
              <a:rPr lang="pt-BR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Metodologia de monitoramento da disponibilidade de SAF</a:t>
            </a:r>
          </a:p>
          <a:p>
            <a:pPr marL="0" indent="0" algn="ctr">
              <a:buNone/>
            </a:pPr>
            <a:r>
              <a:rPr lang="pt-BR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pt-BR" sz="2800" dirty="0"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CD2B7BD-9C40-B23E-56F5-54A23D4B16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51" b="94537" l="6813" r="96107">
                        <a14:foregroundMark x1="67397" y1="10689" x2="67397" y2="10689"/>
                        <a14:foregroundMark x1="68856" y1="11401" x2="76156" y2="15439"/>
                        <a14:foregroundMark x1="92701" y1="33017" x2="92701" y2="33017"/>
                        <a14:foregroundMark x1="93187" y1="46556" x2="91971" y2="58432"/>
                        <a14:foregroundMark x1="96350" y1="53207" x2="96350" y2="53207"/>
                        <a14:foregroundMark x1="60584" y1="9026" x2="34793" y2="9264"/>
                        <a14:foregroundMark x1="34793" y1="9264" x2="20925" y2="19477"/>
                        <a14:foregroundMark x1="20925" y1="19477" x2="13139" y2="29454"/>
                        <a14:foregroundMark x1="13139" y1="29454" x2="6813" y2="54394"/>
                        <a14:foregroundMark x1="6813" y1="54394" x2="8759" y2="60333"/>
                        <a14:foregroundMark x1="53771" y1="5938" x2="53771" y2="5938"/>
                        <a14:foregroundMark x1="46472" y1="5463" x2="46472" y2="5463"/>
                        <a14:foregroundMark x1="53771" y1="4988" x2="53771" y2="4988"/>
                        <a14:foregroundMark x1="30170" y1="88124" x2="59124" y2="90024"/>
                        <a14:foregroundMark x1="59124" y1="90024" x2="68613" y2="86698"/>
                        <a14:foregroundMark x1="52311" y1="91924" x2="52311" y2="91924"/>
                        <a14:foregroundMark x1="45742" y1="94537" x2="45742" y2="94537"/>
                        <a14:foregroundMark x1="52798" y1="93349" x2="52798" y2="93349"/>
                        <a14:foregroundMark x1="53041" y1="94062" x2="53041" y2="94062"/>
                        <a14:foregroundMark x1="96107" y1="47031" x2="96107" y2="4703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-28662"/>
            <a:ext cx="1051560" cy="107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433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C633CF-4282-C129-A295-DF430973B4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DF79ACEA-A47C-4D2D-78AA-32BDB11052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09CEA2EF-FBBC-A529-BA55-11E7F264235F}"/>
              </a:ext>
            </a:extLst>
          </p:cNvPr>
          <p:cNvSpPr/>
          <p:nvPr/>
        </p:nvSpPr>
        <p:spPr>
          <a:xfrm>
            <a:off x="2095500" y="80212"/>
            <a:ext cx="7675517" cy="851511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pt-BR" sz="2400" b="1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Considerações finais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43FD54E2-70A3-21B1-F403-E269E4A5FB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51" b="94537" l="6813" r="96107">
                        <a14:foregroundMark x1="67397" y1="10689" x2="67397" y2="10689"/>
                        <a14:foregroundMark x1="68856" y1="11401" x2="76156" y2="15439"/>
                        <a14:foregroundMark x1="92701" y1="33017" x2="92701" y2="33017"/>
                        <a14:foregroundMark x1="93187" y1="46556" x2="91971" y2="58432"/>
                        <a14:foregroundMark x1="96350" y1="53207" x2="96350" y2="53207"/>
                        <a14:foregroundMark x1="60584" y1="9026" x2="34793" y2="9264"/>
                        <a14:foregroundMark x1="34793" y1="9264" x2="20925" y2="19477"/>
                        <a14:foregroundMark x1="20925" y1="19477" x2="13139" y2="29454"/>
                        <a14:foregroundMark x1="13139" y1="29454" x2="6813" y2="54394"/>
                        <a14:foregroundMark x1="6813" y1="54394" x2="8759" y2="60333"/>
                        <a14:foregroundMark x1="53771" y1="5938" x2="53771" y2="5938"/>
                        <a14:foregroundMark x1="46472" y1="5463" x2="46472" y2="5463"/>
                        <a14:foregroundMark x1="53771" y1="4988" x2="53771" y2="4988"/>
                        <a14:foregroundMark x1="30170" y1="88124" x2="59124" y2="90024"/>
                        <a14:foregroundMark x1="59124" y1="90024" x2="68613" y2="86698"/>
                        <a14:foregroundMark x1="52311" y1="91924" x2="52311" y2="91924"/>
                        <a14:foregroundMark x1="45742" y1="94537" x2="45742" y2="94537"/>
                        <a14:foregroundMark x1="52798" y1="93349" x2="52798" y2="93349"/>
                        <a14:foregroundMark x1="53041" y1="94062" x2="53041" y2="94062"/>
                        <a14:foregroundMark x1="96107" y1="47031" x2="96107" y2="4703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-28662"/>
            <a:ext cx="1051560" cy="107714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024A394C-69B1-614E-BC79-977CFFA27766}"/>
              </a:ext>
            </a:extLst>
          </p:cNvPr>
          <p:cNvSpPr txBox="1"/>
          <p:nvPr/>
        </p:nvSpPr>
        <p:spPr>
          <a:xfrm>
            <a:off x="-1" y="1355704"/>
            <a:ext cx="11854543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endParaRPr lang="pt-BR" sz="2000" b="1" i="1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pt-BR" sz="2000" b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Oportunidades de prover contribuições:</a:t>
            </a:r>
          </a:p>
          <a:p>
            <a:pPr marL="742950" lvl="1" indent="-285750">
              <a:buFontTx/>
              <a:buChar char="-"/>
            </a:pPr>
            <a:endParaRPr lang="pt-BR" sz="2000" b="1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Tx/>
              <a:buChar char="-"/>
            </a:pPr>
            <a:r>
              <a:rPr lang="pt-BR" sz="2000" b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Comentários e sugestões sobre o relatório preliminar dos módulos 2, 3 e 4 são bem vindos até 16/05/2025</a:t>
            </a:r>
          </a:p>
          <a:p>
            <a:pPr marL="742950" lvl="1" indent="-285750">
              <a:buFontTx/>
              <a:buChar char="-"/>
            </a:pPr>
            <a:endParaRPr lang="pt-BR" sz="2000" b="1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Tx/>
              <a:buChar char="-"/>
            </a:pPr>
            <a:r>
              <a:rPr lang="pt-BR" sz="2000" b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As reuniões seguintes focarão nos módulos 5, 6 e 1 sequencialmente (meios alternativos, </a:t>
            </a:r>
            <a:r>
              <a:rPr lang="pt-BR" sz="2000" b="1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Book &amp; </a:t>
            </a:r>
            <a:r>
              <a:rPr lang="pt-BR" sz="2000" b="1" i="1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Claim</a:t>
            </a:r>
            <a:r>
              <a:rPr lang="pt-BR" sz="2000" b="1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 </a:t>
            </a:r>
            <a:r>
              <a:rPr lang="pt-BR" sz="2000" b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regras de comercialização)</a:t>
            </a:r>
          </a:p>
          <a:p>
            <a:pPr marL="1200150" lvl="2" indent="-285750">
              <a:buFontTx/>
              <a:buChar char="-"/>
            </a:pPr>
            <a:endParaRPr lang="pt-BR" sz="2000" b="1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pt-BR" sz="2000" b="1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t-BR" sz="20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46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242ECF-E616-EF13-D4AA-01A775AAC9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4E5741A7-0564-0D0F-4C43-8D8A7A294F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15765" y="1472465"/>
            <a:ext cx="835211" cy="469806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AA3814E1-6FEC-0B87-AFBA-332919214C3D}"/>
              </a:ext>
            </a:extLst>
          </p:cNvPr>
          <p:cNvSpPr/>
          <p:nvPr/>
        </p:nvSpPr>
        <p:spPr>
          <a:xfrm>
            <a:off x="2095500" y="80212"/>
            <a:ext cx="8010525" cy="851511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Cronograma de reuniões</a:t>
            </a:r>
            <a:endParaRPr lang="pt-BR" sz="2400" dirty="0">
              <a:solidFill>
                <a:schemeClr val="tx1"/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957CAE7-ADC0-536E-EB8B-7060619424EC}"/>
              </a:ext>
            </a:extLst>
          </p:cNvPr>
          <p:cNvSpPr txBox="1"/>
          <p:nvPr/>
        </p:nvSpPr>
        <p:spPr>
          <a:xfrm>
            <a:off x="265583" y="1355704"/>
            <a:ext cx="9738387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latin typeface="Aptos" panose="020B0004020202020204" pitchFamily="34" charset="0"/>
                <a:cs typeface="Times New Roman" panose="02020603050405020304" pitchFamily="18" charset="0"/>
              </a:rPr>
              <a:t>Cronograma de reuniões por módulo</a:t>
            </a:r>
          </a:p>
          <a:p>
            <a:endParaRPr lang="pt-BR" sz="200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000" dirty="0">
                <a:latin typeface="Aptos" panose="020B0004020202020204" pitchFamily="34" charset="0"/>
                <a:cs typeface="Times New Roman" panose="02020603050405020304" pitchFamily="18" charset="0"/>
              </a:rPr>
              <a:t>12/12/2024 – Módulos 1, 2, 3, 4, 5 e 6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000" dirty="0">
                <a:latin typeface="Aptos" panose="020B0004020202020204" pitchFamily="34" charset="0"/>
                <a:cs typeface="Times New Roman" panose="02020603050405020304" pitchFamily="18" charset="0"/>
              </a:rPr>
              <a:t>05/02/2025 – Módulo 2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000" dirty="0">
                <a:latin typeface="Aptos" panose="020B0004020202020204" pitchFamily="34" charset="0"/>
                <a:cs typeface="Times New Roman" panose="02020603050405020304" pitchFamily="18" charset="0"/>
              </a:rPr>
              <a:t>12/02/2025 – Módulos 1, 2, 3 e 4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000" dirty="0">
                <a:latin typeface="Aptos" panose="020B0004020202020204" pitchFamily="34" charset="0"/>
                <a:cs typeface="Times New Roman" panose="02020603050405020304" pitchFamily="18" charset="0"/>
              </a:rPr>
              <a:t>12/03/2025 – Módulos 3 e 5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000" dirty="0">
                <a:latin typeface="Aptos" panose="020B0004020202020204" pitchFamily="34" charset="0"/>
                <a:cs typeface="Times New Roman" panose="02020603050405020304" pitchFamily="18" charset="0"/>
              </a:rPr>
              <a:t>26/03/2025 – Módulo 4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000" dirty="0">
                <a:latin typeface="Aptos" panose="020B0004020202020204" pitchFamily="34" charset="0"/>
                <a:cs typeface="Times New Roman" panose="02020603050405020304" pitchFamily="18" charset="0"/>
              </a:rPr>
              <a:t>09/04/2025 – Módulos 1, 2, 3 e 4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000" dirty="0">
                <a:latin typeface="Aptos" panose="020B0004020202020204" pitchFamily="34" charset="0"/>
                <a:cs typeface="Times New Roman" panose="02020603050405020304" pitchFamily="18" charset="0"/>
              </a:rPr>
              <a:t>23/04/2025 – Sumário módulos 2, 3 e 4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000" b="1" dirty="0">
                <a:latin typeface="Aptos" panose="020B0004020202020204" pitchFamily="34" charset="0"/>
                <a:cs typeface="Times New Roman" panose="02020603050405020304" pitchFamily="18" charset="0"/>
              </a:rPr>
              <a:t>07/05/2025 – Módulo 6 - Opções de meios alternativos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000" b="1" dirty="0">
                <a:latin typeface="Aptos" panose="020B0004020202020204" pitchFamily="34" charset="0"/>
                <a:cs typeface="Times New Roman" panose="02020603050405020304" pitchFamily="18" charset="0"/>
              </a:rPr>
              <a:t>21/05/2025 – Módulo 5 – </a:t>
            </a:r>
            <a:r>
              <a:rPr lang="pt-BR" sz="2000" b="1" i="1" dirty="0">
                <a:latin typeface="Aptos" panose="020B0004020202020204" pitchFamily="34" charset="0"/>
                <a:cs typeface="Times New Roman" panose="02020603050405020304" pitchFamily="18" charset="0"/>
              </a:rPr>
              <a:t>Book </a:t>
            </a:r>
            <a:r>
              <a:rPr lang="pt-BR" sz="2000" b="1" i="1" dirty="0" err="1">
                <a:latin typeface="Aptos" panose="020B0004020202020204" pitchFamily="34" charset="0"/>
                <a:cs typeface="Times New Roman" panose="02020603050405020304" pitchFamily="18" charset="0"/>
              </a:rPr>
              <a:t>and</a:t>
            </a:r>
            <a:r>
              <a:rPr lang="pt-BR" sz="2000" b="1" i="1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b="1" i="1" dirty="0" err="1">
                <a:latin typeface="Aptos" panose="020B0004020202020204" pitchFamily="34" charset="0"/>
                <a:cs typeface="Times New Roman" panose="02020603050405020304" pitchFamily="18" charset="0"/>
              </a:rPr>
              <a:t>Claim</a:t>
            </a:r>
            <a:endParaRPr lang="pt-BR" sz="2000" b="1" i="1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000" b="1" dirty="0">
                <a:latin typeface="Aptos" panose="020B0004020202020204" pitchFamily="34" charset="0"/>
                <a:cs typeface="Times New Roman" panose="02020603050405020304" pitchFamily="18" charset="0"/>
              </a:rPr>
              <a:t>04/06/2025 – Módulo 1 – Potenciais regras de comercialização de SAF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000" dirty="0">
                <a:latin typeface="Aptos" panose="020B0004020202020204" pitchFamily="34" charset="0"/>
                <a:cs typeface="Times New Roman" panose="02020603050405020304" pitchFamily="18" charset="0"/>
              </a:rPr>
              <a:t>18/06/2025 – Sumário módulos 1, 5 e 6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000" dirty="0">
                <a:latin typeface="Aptos" panose="020B0004020202020204" pitchFamily="34" charset="0"/>
                <a:cs typeface="Times New Roman" panose="02020603050405020304" pitchFamily="18" charset="0"/>
              </a:rPr>
              <a:t>02/07/2025 – Apresentação do relatório e conclusão do GT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CFEF07F-2B01-5752-C835-415FEAB385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51" b="94537" l="6813" r="96107">
                        <a14:foregroundMark x1="67397" y1="10689" x2="67397" y2="10689"/>
                        <a14:foregroundMark x1="68856" y1="11401" x2="76156" y2="15439"/>
                        <a14:foregroundMark x1="92701" y1="33017" x2="92701" y2="33017"/>
                        <a14:foregroundMark x1="93187" y1="46556" x2="91971" y2="58432"/>
                        <a14:foregroundMark x1="96350" y1="53207" x2="96350" y2="53207"/>
                        <a14:foregroundMark x1="60584" y1="9026" x2="34793" y2="9264"/>
                        <a14:foregroundMark x1="34793" y1="9264" x2="20925" y2="19477"/>
                        <a14:foregroundMark x1="20925" y1="19477" x2="13139" y2="29454"/>
                        <a14:foregroundMark x1="13139" y1="29454" x2="6813" y2="54394"/>
                        <a14:foregroundMark x1="6813" y1="54394" x2="8759" y2="60333"/>
                        <a14:foregroundMark x1="53771" y1="5938" x2="53771" y2="5938"/>
                        <a14:foregroundMark x1="46472" y1="5463" x2="46472" y2="5463"/>
                        <a14:foregroundMark x1="53771" y1="4988" x2="53771" y2="4988"/>
                        <a14:foregroundMark x1="30170" y1="88124" x2="59124" y2="90024"/>
                        <a14:foregroundMark x1="59124" y1="90024" x2="68613" y2="86698"/>
                        <a14:foregroundMark x1="52311" y1="91924" x2="52311" y2="91924"/>
                        <a14:foregroundMark x1="45742" y1="94537" x2="45742" y2="94537"/>
                        <a14:foregroundMark x1="52798" y1="93349" x2="52798" y2="93349"/>
                        <a14:foregroundMark x1="53041" y1="94062" x2="53041" y2="94062"/>
                        <a14:foregroundMark x1="96107" y1="47031" x2="96107" y2="4703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-28662"/>
            <a:ext cx="1051560" cy="107714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0219DEEC-D124-D5BB-C94A-26D817B658FF}"/>
              </a:ext>
            </a:extLst>
          </p:cNvPr>
          <p:cNvSpPr txBox="1"/>
          <p:nvPr/>
        </p:nvSpPr>
        <p:spPr>
          <a:xfrm>
            <a:off x="6520543" y="1423912"/>
            <a:ext cx="5510016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>
                <a:latin typeface="Aptos" panose="020B0004020202020204" pitchFamily="34" charset="0"/>
                <a:cs typeface="Times New Roman" panose="02020603050405020304" pitchFamily="18" charset="0"/>
              </a:rPr>
              <a:t>Módulos:</a:t>
            </a:r>
          </a:p>
          <a:p>
            <a:r>
              <a:rPr lang="pt-BR" sz="16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1 - </a:t>
            </a:r>
            <a:r>
              <a:rPr lang="pt-BR" sz="1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Potenciais regras de comercialização de SAF</a:t>
            </a:r>
          </a:p>
          <a:p>
            <a:r>
              <a:rPr lang="pt-BR" sz="16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2 - </a:t>
            </a:r>
            <a:r>
              <a:rPr lang="pt-BR" sz="1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Critérios para dispensa de obrigações</a:t>
            </a:r>
          </a:p>
          <a:p>
            <a:r>
              <a:rPr lang="pt-BR" sz="16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3 - </a:t>
            </a:r>
            <a:r>
              <a:rPr lang="pt-BR" sz="1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Metodologia de monitoramento, reporte e verificação</a:t>
            </a:r>
          </a:p>
          <a:p>
            <a:r>
              <a:rPr lang="pt-BR" sz="16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4 - </a:t>
            </a:r>
            <a:r>
              <a:rPr lang="pt-BR" sz="1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Metodologia de monitoramento da disponibilidade de SAF</a:t>
            </a:r>
          </a:p>
          <a:p>
            <a:r>
              <a:rPr lang="pt-BR" sz="16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5 - </a:t>
            </a:r>
            <a:r>
              <a:rPr lang="pt-BR" sz="1600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Book &amp; </a:t>
            </a:r>
            <a:r>
              <a:rPr lang="pt-BR" sz="1600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Claim</a:t>
            </a:r>
            <a:endParaRPr lang="pt-BR" sz="1600" i="1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pt-BR" sz="16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6 - O</a:t>
            </a:r>
            <a:r>
              <a:rPr lang="pt-BR" sz="1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pções de meios alternativos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b="1" dirty="0"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2CBD4BD-35F2-CE0C-5872-DF6F67F797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028" y="2063932"/>
            <a:ext cx="284852" cy="284852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402B5213-14F0-CE1E-926B-1CE6528DBF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028" y="2374242"/>
            <a:ext cx="284852" cy="284852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D033472C-AD4E-FA5D-169D-24A8B738A9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028" y="2673666"/>
            <a:ext cx="284852" cy="284852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2E1BFF3F-AB70-3363-DE35-14402DA31B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025" y="2978464"/>
            <a:ext cx="284852" cy="284852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1F1A2418-96C6-76A4-5D14-FB58F1E40F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027" y="3272379"/>
            <a:ext cx="284852" cy="284852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C4C19D87-5FA5-FD96-7333-C0D27656F9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025" y="3598546"/>
            <a:ext cx="284852" cy="284852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632CCF3F-E6D6-F181-5508-1F40D585A3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025" y="3914232"/>
            <a:ext cx="284852" cy="284852"/>
          </a:xfrm>
          <a:prstGeom prst="rect">
            <a:avLst/>
          </a:prstGeom>
        </p:spPr>
      </p:pic>
      <p:pic>
        <p:nvPicPr>
          <p:cNvPr id="1026" name="Picture 2" descr="Atenção - ícones de formas e símbolos grátis">
            <a:extLst>
              <a:ext uri="{FF2B5EF4-FFF2-40B4-BE49-F238E27FC236}">
                <a16:creationId xmlns:a16="http://schemas.microsoft.com/office/drawing/2014/main" id="{A3665823-C5E1-740B-D5B8-957DDB159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1970" y="3764769"/>
            <a:ext cx="2242287" cy="224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23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11159</TotalTime>
  <Words>265</Words>
  <Application>Microsoft Office PowerPoint</Application>
  <PresentationFormat>Widescreen</PresentationFormat>
  <Paragraphs>44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11" baseType="lpstr">
      <vt:lpstr>Aptos</vt:lpstr>
      <vt:lpstr>Aptos Display</vt:lpstr>
      <vt:lpstr>Arial</vt:lpstr>
      <vt:lpstr>Segoe UI Semibold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Darlan Silva dos Santos</dc:creator>
  <cp:lastModifiedBy>Ricardo Antonio Binotto Dupont</cp:lastModifiedBy>
  <cp:revision>35</cp:revision>
  <dcterms:created xsi:type="dcterms:W3CDTF">2024-12-09T22:22:09Z</dcterms:created>
  <dcterms:modified xsi:type="dcterms:W3CDTF">2025-04-30T18:18:03Z</dcterms:modified>
</cp:coreProperties>
</file>