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4"/>
    <p:sldMasterId id="2147483781" r:id="rId5"/>
  </p:sldMasterIdLst>
  <p:notesMasterIdLst>
    <p:notesMasterId r:id="rId13"/>
  </p:notesMasterIdLst>
  <p:handoutMasterIdLst>
    <p:handoutMasterId r:id="rId14"/>
  </p:handoutMasterIdLst>
  <p:sldIdLst>
    <p:sldId id="261" r:id="rId6"/>
    <p:sldId id="3340" r:id="rId7"/>
    <p:sldId id="289" r:id="rId8"/>
    <p:sldId id="3346" r:id="rId9"/>
    <p:sldId id="3342" r:id="rId10"/>
    <p:sldId id="3348" r:id="rId11"/>
    <p:sldId id="3337" r:id="rId1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B70B97-AE9C-5EDC-F0C1-C6FD30D7A750}" name="Marcos Carvalho de Sant'Ana" initials="MC" userId="S::marcos.c.santana@mdic.gov.br::1ed31568-03a2-4cf2-91b1-2890fd9f4e5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57A7"/>
    <a:srgbClr val="C9FBCE"/>
    <a:srgbClr val="F3D1D6"/>
    <a:srgbClr val="CCECFF"/>
    <a:srgbClr val="99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abeçalho 1">
            <a:extLst>
              <a:ext uri="{FF2B5EF4-FFF2-40B4-BE49-F238E27FC236}">
                <a16:creationId xmlns:a16="http://schemas.microsoft.com/office/drawing/2014/main" id="{4298F626-0B7B-47BA-936E-EB4E891C1F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Data 2">
            <a:extLst>
              <a:ext uri="{FF2B5EF4-FFF2-40B4-BE49-F238E27FC236}">
                <a16:creationId xmlns:a16="http://schemas.microsoft.com/office/drawing/2014/main" id="{FDA6A5E6-C2F2-4D4F-BEDE-8748A727E7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48F141-3A3B-4753-9D7D-4F93E92F48C1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8" name="Espaço Reservado para Rodapé 3">
            <a:extLst>
              <a:ext uri="{FF2B5EF4-FFF2-40B4-BE49-F238E27FC236}">
                <a16:creationId xmlns:a16="http://schemas.microsoft.com/office/drawing/2014/main" id="{8FC4C050-42E7-46E3-8F62-8722E3F42DD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9" name="Espaço Reservado para Número de Slide 4">
            <a:extLst>
              <a:ext uri="{FF2B5EF4-FFF2-40B4-BE49-F238E27FC236}">
                <a16:creationId xmlns:a16="http://schemas.microsoft.com/office/drawing/2014/main" id="{A1B6FFCF-A4B5-4771-95BF-176C0DDA54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45422-3DDC-46FB-9D21-11D1EDF5D1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4513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ço Reservado para Cabeçalho 1">
            <a:extLst>
              <a:ext uri="{FF2B5EF4-FFF2-40B4-BE49-F238E27FC236}">
                <a16:creationId xmlns:a16="http://schemas.microsoft.com/office/drawing/2014/main" id="{78178A4F-99DA-426F-9BF4-8014AB13215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9" name="Espaço Reservado para Data 2">
            <a:extLst>
              <a:ext uri="{FF2B5EF4-FFF2-40B4-BE49-F238E27FC236}">
                <a16:creationId xmlns:a16="http://schemas.microsoft.com/office/drawing/2014/main" id="{F995660B-F539-46EA-B3AB-7262F0A671C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50A8E-A906-4055-A2A1-49763862A9EE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10" name="Espaço Reservado para Imagem de Slide 3">
            <a:extLst>
              <a:ext uri="{FF2B5EF4-FFF2-40B4-BE49-F238E27FC236}">
                <a16:creationId xmlns:a16="http://schemas.microsoft.com/office/drawing/2014/main" id="{4BC5F673-7951-435B-AC96-370473B73E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11" name="Espaço Reservado para Anotações 4">
            <a:extLst>
              <a:ext uri="{FF2B5EF4-FFF2-40B4-BE49-F238E27FC236}">
                <a16:creationId xmlns:a16="http://schemas.microsoft.com/office/drawing/2014/main" id="{FC236A69-5AE2-4AC2-9C6D-D12DCF467F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2" name="Espaço Reservado para Rodapé 5">
            <a:extLst>
              <a:ext uri="{FF2B5EF4-FFF2-40B4-BE49-F238E27FC236}">
                <a16:creationId xmlns:a16="http://schemas.microsoft.com/office/drawing/2014/main" id="{8CB7ED6A-9FA7-4FB1-8E1D-62A8C0B944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13" name="Espaço Reservado para Número de Slide 6">
            <a:extLst>
              <a:ext uri="{FF2B5EF4-FFF2-40B4-BE49-F238E27FC236}">
                <a16:creationId xmlns:a16="http://schemas.microsoft.com/office/drawing/2014/main" id="{655D18CE-0CCF-45D3-A2BC-2BEF717EC0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43EF3-85F6-419D-8AE3-00DA5BAFEC8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3214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FC0312-8EC4-4D48-818D-741910B1636A}" type="slidenum">
              <a:rPr lang="en-BR" smtClean="0"/>
              <a:t>2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91391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FC0312-8EC4-4D48-818D-741910B1636A}" type="slidenum">
              <a:rPr lang="en-BR" smtClean="0"/>
              <a:t>4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086192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Uma pesquisa com empresas britânicas descobriu que mais de 60% dos inovadores de produtos e processos usaram padrões como fonte de informação para inovação (Guasch et al. 2007), </a:t>
            </a:r>
          </a:p>
          <a:p>
            <a:r>
              <a:rPr lang="pt-PT" dirty="0"/>
              <a:t>Segundo o organismo de normalização do Reino Unido, British Standards Institute (BSI) – cerca de 37,4% do crescimento da produtividade pode ser atribuído ao uso de padrões (BSI 2016)</a:t>
            </a:r>
            <a:endParaRPr lang="en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FC0312-8EC4-4D48-818D-741910B1636A}" type="slidenum">
              <a:rPr lang="en-BR" smtClean="0"/>
              <a:t>5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861948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FC0312-8EC4-4D48-818D-741910B1636A}" type="slidenum">
              <a:rPr lang="en-BR" smtClean="0"/>
              <a:t>6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85927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5"/>
            <a:ext cx="12192000" cy="92891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41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09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6461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68412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145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5E356F-BA39-45C4-A68D-0C72A23473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537FE7-357D-2CA6-1C77-3C354009D9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D36AD9A-E47E-FA03-0EA2-519B174CE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9D24905-8214-2440-5D2D-201CA9838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EA225D-BFC0-29DA-7671-3363E682A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596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5135B6-2136-48B2-9A8E-BBD12662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4162A45-22A3-CB3F-210F-CFBD697A8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283BE2D-2FCE-ED7D-F2D7-1613A2C7A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F0F82C-CB0B-0ACA-DAAB-49549915C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56CD74A-5258-A771-52CF-EC87ED4B8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066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627740-885C-7E7E-E924-E4B2A3CE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711A73-F0CD-20ED-5F01-38030F272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DCE27E-6891-F942-84AC-69C7741F0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AAF6AF2-D2A7-96DE-C3F4-283A8F7A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080017-C513-AD8D-5FA9-8684572B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3562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08EDCA-C0A4-37B0-97F5-8F2F0A702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9C72E6-DF2C-6664-C94A-F3D2F43B5E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367921B-A2DD-DFEB-F47A-E0BB702A9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C810B58-F73A-62EB-E709-3BDDE3B5E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A58C58D-4495-42DE-8107-1DA0306E1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6C7DD1-C2D5-F25E-63BD-FCAE4E86F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13152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866A68-59F8-3463-DFA1-4E9D3671B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26D623C-B7BD-5C3E-BE7D-217CE4C9B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CB0CA29-B1F2-9E9A-9B5F-A737D247E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5108148A-F568-B75B-078F-E658C5B382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422EF75-4F2D-DA30-F708-FDF6C6B0B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CB332DA-619A-561C-3767-67DEBC0C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EB699B90-585D-5DFC-2752-F897E98C2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4B3879AF-38F5-EE56-D8FE-7B3A89708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8873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FA60D0-CFD4-9122-4462-A56D5C931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EB14A9B0-AF88-B625-0394-60A74880D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E715ED1-7029-E614-7EF9-EA8AC13F1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D46FC1B-57D0-EC32-1F4D-C29EEE7B5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7365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6191EEF-11BB-6628-C636-296663E55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70C3C5C-B835-B908-8290-18F510168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7D7EDCD-068B-54F5-8A08-6A43F77AC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672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87576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E311DF-3502-3081-B4A7-22B0CE8A6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DACCC6-0F3B-C48C-0EB4-779B8A4C53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778BB0E-C4A2-3279-C2CB-475F69E8DB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AAF2308-EE65-2FF8-C04F-739B43A8C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1E0A66C-509D-40BB-423D-C85164AF9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3F1C6D-4A96-4EA8-80CF-7D042C4F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00574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457F65-B33C-34CC-A611-F9B9A6254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BCEF3A0-25C3-691F-BBE8-2D62DA3977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80F742-CCE3-66B1-ECF4-97D91F1A1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6E874CA-5E1F-3F7A-BAE8-316B320EE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2E52CEB-210E-72FC-9876-263F31941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35825E2-1E3E-05B9-6776-D260436DC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92424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332B51-BDC7-C902-93D4-DD630442D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628D604-64CB-5B8D-3EDC-2616189F9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7E52B0-4DA3-C5EE-2F57-CD7CB3FB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E367BD-3DA5-3E3A-AFEA-172EA6750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FCE4E0-095E-5E68-8844-4BCB1538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24453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090D8E7-CE58-7798-2607-59A7A302FD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3959F63-C991-FD3E-68DC-1101EC1409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FE8FA4-D4A9-D18C-7B35-71653681F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10E770C-ACD6-4BA0-0697-6F69124DC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3067ED7-0A3C-EAC3-E8BA-D96E86E66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1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4017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599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241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203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26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1158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6538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301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D57A288-3D12-DFAD-AFCE-3C55EA03C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241C4F4-BE88-AF6C-8848-6208D7C11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516BE16-0DF4-F232-2250-1EAD45CF56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6602E-B858-4CAC-A948-6160206C8D03}" type="datetimeFigureOut">
              <a:rPr lang="pt-BR" smtClean="0"/>
              <a:t>18/02/2025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95136A-A7F7-6A77-1330-BC4E002D6C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7CCEA16-A958-4C03-8198-E39201B804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74744-8238-457D-8724-C3C03B2DA3E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9929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tiq@mdic.gov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0703" y="5463508"/>
            <a:ext cx="435927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id="{C59A29B8-69D4-6EFE-CA03-F96E7F0B2F09}"/>
              </a:ext>
            </a:extLst>
          </p:cNvPr>
          <p:cNvSpPr txBox="1"/>
          <p:nvPr/>
        </p:nvSpPr>
        <p:spPr>
          <a:xfrm>
            <a:off x="1866070" y="480932"/>
            <a:ext cx="8908539" cy="4702142"/>
          </a:xfrm>
          <a:prstGeom prst="rect">
            <a:avLst/>
          </a:prstGeom>
        </p:spPr>
        <p:txBody>
          <a:bodyPr vert="horz" wrap="square" lIns="0" tIns="23707" rIns="0" bIns="0" rtlCol="0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defRPr/>
            </a:pPr>
            <a:endParaRPr lang="pt-PT" sz="3200" b="1" dirty="0">
              <a:solidFill>
                <a:srgbClr val="4472C4">
                  <a:lumMod val="50000"/>
                </a:srgbClr>
              </a:solidFill>
              <a:latin typeface="Montserrat Bold" panose="00000800000000000000" pitchFamily="2" charset="0"/>
              <a:sym typeface="Arial"/>
            </a:endParaRPr>
          </a:p>
          <a:p>
            <a:pPr algn="ctr" defTabSz="914377">
              <a:defRPr/>
            </a:pPr>
            <a:endParaRPr lang="pt-PT" sz="3200" b="1" dirty="0">
              <a:solidFill>
                <a:srgbClr val="4472C4">
                  <a:lumMod val="50000"/>
                </a:srgbClr>
              </a:solidFill>
              <a:latin typeface="Montserrat Bold" panose="00000800000000000000" pitchFamily="2" charset="0"/>
              <a:sym typeface="Arial"/>
            </a:endParaRPr>
          </a:p>
          <a:p>
            <a:pPr algn="ctr" defTabSz="914377">
              <a:defRPr/>
            </a:pPr>
            <a:r>
              <a:rPr lang="pt-PT" sz="3200" b="1" dirty="0">
                <a:solidFill>
                  <a:srgbClr val="4472C4">
                    <a:lumMod val="50000"/>
                  </a:srgbClr>
                </a:solidFill>
                <a:latin typeface="Montserrat Bold" panose="00000800000000000000" pitchFamily="2" charset="0"/>
                <a:sym typeface="Arial"/>
              </a:rPr>
              <a:t>5ª Reunião GT Políticas de Incentivo e Financiamento</a:t>
            </a:r>
          </a:p>
          <a:p>
            <a:pPr algn="ctr" defTabSz="914377">
              <a:defRPr/>
            </a:pPr>
            <a:endParaRPr lang="pt-BR" sz="3200" b="1" dirty="0">
              <a:solidFill>
                <a:srgbClr val="4472C4">
                  <a:lumMod val="50000"/>
                </a:srgbClr>
              </a:solidFill>
              <a:latin typeface="Montserrat Bold" panose="00000800000000000000" pitchFamily="2" charset="0"/>
              <a:sym typeface="Arial"/>
            </a:endParaRPr>
          </a:p>
          <a:p>
            <a:pPr algn="ctr" defTabSz="914377">
              <a:defRPr/>
            </a:pPr>
            <a:r>
              <a:rPr lang="pt-BR" sz="3200" b="1" dirty="0">
                <a:solidFill>
                  <a:srgbClr val="4472C4">
                    <a:lumMod val="50000"/>
                  </a:srgbClr>
                </a:solidFill>
                <a:latin typeface="Montserrat Bold" panose="00000800000000000000" pitchFamily="2" charset="0"/>
                <a:sym typeface="Arial"/>
              </a:rPr>
              <a:t>Conexão SAF</a:t>
            </a:r>
          </a:p>
          <a:p>
            <a:pPr algn="ctr" defTabSz="914377">
              <a:defRPr/>
            </a:pPr>
            <a:endParaRPr lang="pt-BR" sz="3200" b="1" dirty="0">
              <a:solidFill>
                <a:srgbClr val="4472C4">
                  <a:lumMod val="50000"/>
                </a:srgbClr>
              </a:solidFill>
              <a:latin typeface="Montserrat Bold" panose="00000800000000000000" pitchFamily="2" charset="0"/>
              <a:sym typeface="Arial"/>
            </a:endParaRPr>
          </a:p>
          <a:p>
            <a:pPr algn="ctr" defTabSz="914377">
              <a:defRPr/>
            </a:pPr>
            <a:r>
              <a:rPr lang="pt-BR" sz="3200" b="1" dirty="0">
                <a:solidFill>
                  <a:srgbClr val="4472C4">
                    <a:lumMod val="50000"/>
                  </a:srgbClr>
                </a:solidFill>
                <a:latin typeface="Montserrat Bold" panose="00000800000000000000" pitchFamily="2" charset="0"/>
                <a:sym typeface="Arial"/>
              </a:rPr>
              <a:t>Infraestrutura da Qualidade</a:t>
            </a:r>
          </a:p>
          <a:p>
            <a:pPr algn="ctr" defTabSz="914377">
              <a:defRPr/>
            </a:pPr>
            <a:endParaRPr lang="pt-BR" sz="2400" b="1" dirty="0">
              <a:solidFill>
                <a:srgbClr val="4472C4">
                  <a:lumMod val="50000"/>
                </a:srgbClr>
              </a:solidFill>
              <a:latin typeface="Montserrat Bold" panose="00000800000000000000" pitchFamily="2" charset="0"/>
              <a:sym typeface="Arial"/>
            </a:endParaRPr>
          </a:p>
          <a:p>
            <a:pPr algn="ctr" defTabSz="914377">
              <a:defRPr/>
            </a:pPr>
            <a:r>
              <a:rPr lang="pt-BR" sz="2400" b="1" dirty="0">
                <a:solidFill>
                  <a:srgbClr val="4472C4">
                    <a:lumMod val="50000"/>
                  </a:srgbClr>
                </a:solidFill>
                <a:latin typeface="Montserrat Bold" panose="00000800000000000000" pitchFamily="2" charset="0"/>
                <a:sym typeface="Arial"/>
              </a:rPr>
              <a:t>18 de fevereiro de 2025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C968728-9B74-1FC0-81D3-91CA7A664F50}"/>
              </a:ext>
            </a:extLst>
          </p:cNvPr>
          <p:cNvSpPr txBox="1"/>
          <p:nvPr/>
        </p:nvSpPr>
        <p:spPr>
          <a:xfrm>
            <a:off x="3839898" y="5713420"/>
            <a:ext cx="2139623" cy="7491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pt-BR" sz="1067" kern="0">
                <a:solidFill>
                  <a:srgbClr val="000000"/>
                </a:solidFill>
                <a:latin typeface="Montserrat" pitchFamily="2" charset="0"/>
                <a:cs typeface="Arial"/>
                <a:sym typeface="Arial"/>
              </a:rPr>
              <a:t>MINISTÉRIO DO </a:t>
            </a:r>
            <a:r>
              <a:rPr lang="pt-BR" sz="1067" b="1" kern="0">
                <a:solidFill>
                  <a:srgbClr val="000000"/>
                </a:solidFill>
                <a:latin typeface="Montserrat" pitchFamily="2" charset="0"/>
                <a:cs typeface="Arial"/>
                <a:sym typeface="Arial"/>
              </a:rPr>
              <a:t>DESENVOLVIMENTO,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193317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1ABF403-09DA-7041-BCD3-9AF097412A0D}"/>
              </a:ext>
            </a:extLst>
          </p:cNvPr>
          <p:cNvSpPr txBox="1"/>
          <p:nvPr/>
        </p:nvSpPr>
        <p:spPr>
          <a:xfrm>
            <a:off x="1260629" y="376167"/>
            <a:ext cx="872675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Infraestrutura</a:t>
            </a:r>
            <a:r>
              <a:rPr lang="en-US" sz="36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da </a:t>
            </a:r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Qualidade</a:t>
            </a:r>
            <a:endParaRPr lang="en-US" sz="36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C9D936-4988-10A8-9A5A-C81DFC8E4EE4}"/>
              </a:ext>
            </a:extLst>
          </p:cNvPr>
          <p:cNvSpPr txBox="1"/>
          <p:nvPr/>
        </p:nvSpPr>
        <p:spPr>
          <a:xfrm>
            <a:off x="970255" y="1533465"/>
            <a:ext cx="10251489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Sistema complexo que engloba variados atores, públicos e privados, e que é necessário para apoiar e melhorar a qualidade e segurança de produtos, serviços e processos, bem como proteger o meio ambiente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2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Seus elementos são: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Metrologia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Normalização Técnica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Regulamentação Técnica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Avaliação da Conformidade (ensaios, inspeções, certificações </a:t>
            </a:r>
            <a:r>
              <a:rPr lang="pt-BR" sz="22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etc</a:t>
            </a: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Acreditação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Vigilância de Mercado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8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5578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m 9">
            <a:extLst>
              <a:ext uri="{FF2B5EF4-FFF2-40B4-BE49-F238E27FC236}">
                <a16:creationId xmlns:a16="http://schemas.microsoft.com/office/drawing/2014/main" id="{1F9E6429-0627-CA99-DC75-F6BEF7FAA5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777" y="1276925"/>
            <a:ext cx="10610851" cy="5438775"/>
          </a:xfrm>
          <a:prstGeom prst="rect">
            <a:avLst/>
          </a:prstGeom>
        </p:spPr>
      </p:pic>
      <p:sp>
        <p:nvSpPr>
          <p:cNvPr id="3" name="CaixaDeTexto 2">
            <a:extLst>
              <a:ext uri="{FF2B5EF4-FFF2-40B4-BE49-F238E27FC236}">
                <a16:creationId xmlns:a16="http://schemas.microsoft.com/office/drawing/2014/main" id="{F20A9B5E-9618-3D5C-E1AC-B845BD4B511B}"/>
              </a:ext>
            </a:extLst>
          </p:cNvPr>
          <p:cNvSpPr txBox="1"/>
          <p:nvPr/>
        </p:nvSpPr>
        <p:spPr>
          <a:xfrm>
            <a:off x="914163" y="305690"/>
            <a:ext cx="10004078" cy="6771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 defTabSz="1219170">
              <a:buClr>
                <a:srgbClr val="000000"/>
              </a:buClr>
            </a:pPr>
            <a:r>
              <a:rPr lang="pt-BR" sz="3600" b="1" kern="0" dirty="0">
                <a:solidFill>
                  <a:schemeClr val="accent1">
                    <a:lumMod val="7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Elementos</a:t>
            </a:r>
            <a:endParaRPr lang="pt-BR" sz="3600" kern="0" dirty="0">
              <a:solidFill>
                <a:schemeClr val="accent1">
                  <a:lumMod val="75000"/>
                </a:schemeClr>
              </a:solidFill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6461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1ABF403-09DA-7041-BCD3-9AF097412A0D}"/>
              </a:ext>
            </a:extLst>
          </p:cNvPr>
          <p:cNvSpPr txBox="1"/>
          <p:nvPr/>
        </p:nvSpPr>
        <p:spPr>
          <a:xfrm>
            <a:off x="1260629" y="699333"/>
            <a:ext cx="872675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Por que </a:t>
            </a:r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uma</a:t>
            </a:r>
            <a:r>
              <a:rPr lang="en-US" sz="36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</a:t>
            </a:r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Estratégia</a:t>
            </a:r>
            <a:r>
              <a:rPr lang="en-US" sz="36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para a IQ?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C9D936-4988-10A8-9A5A-C81DFC8E4EE4}"/>
              </a:ext>
            </a:extLst>
          </p:cNvPr>
          <p:cNvSpPr txBox="1"/>
          <p:nvPr/>
        </p:nvSpPr>
        <p:spPr>
          <a:xfrm>
            <a:off x="748313" y="2092456"/>
            <a:ext cx="1025148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Infraestrutura da Qualidade no Brasil com razoável grau de maturidade, mas muitas ações dispersas e descontinuadas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2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Falta de diálogo e coordenação entre os atores para o fortalecimento da IQ, sinergia nos trabalhos e uso mais eficiente dos recursos disponíveis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2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Falta de sensibilização do público em geral sobre a relevância da IQ, inclusive no setor produtivo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8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50313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1ABF403-09DA-7041-BCD3-9AF097412A0D}"/>
              </a:ext>
            </a:extLst>
          </p:cNvPr>
          <p:cNvSpPr txBox="1"/>
          <p:nvPr/>
        </p:nvSpPr>
        <p:spPr>
          <a:xfrm>
            <a:off x="851127" y="206087"/>
            <a:ext cx="9578465" cy="55399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0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Nova </a:t>
            </a:r>
            <a:r>
              <a:rPr lang="en-US" sz="30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Indústria</a:t>
            </a:r>
            <a:r>
              <a:rPr lang="en-US" sz="30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</a:t>
            </a:r>
            <a:r>
              <a:rPr lang="en-US" sz="30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Brasil</a:t>
            </a:r>
            <a:r>
              <a:rPr lang="en-US" sz="30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e SAF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5C9D936-4988-10A8-9A5A-C81DFC8E4EE4}"/>
              </a:ext>
            </a:extLst>
          </p:cNvPr>
          <p:cNvSpPr txBox="1"/>
          <p:nvPr/>
        </p:nvSpPr>
        <p:spPr>
          <a:xfrm>
            <a:off x="987253" y="889196"/>
            <a:ext cx="3639067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lvl="1"/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lvl="1"/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Desafios de adensamento das cadeias prioritárias da Missão 5: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t-BR" sz="22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Novas fontes de energia (SAF, diesel verde, hidrogênio)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pt-BR" sz="22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(...)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lvl="1"/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  <a:p>
            <a:pPr lvl="1"/>
            <a:endParaRPr lang="pt-BR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</p:txBody>
      </p:sp>
      <p:pic>
        <p:nvPicPr>
          <p:cNvPr id="18" name="Imagem 17">
            <a:extLst>
              <a:ext uri="{FF2B5EF4-FFF2-40B4-BE49-F238E27FC236}">
                <a16:creationId xmlns:a16="http://schemas.microsoft.com/office/drawing/2014/main" id="{286BB57F-C118-ACCD-5932-6D5EE6A745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259" y="1045247"/>
            <a:ext cx="4485333" cy="5606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12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>
            <a:extLst>
              <a:ext uri="{FF2B5EF4-FFF2-40B4-BE49-F238E27FC236}">
                <a16:creationId xmlns:a16="http://schemas.microsoft.com/office/drawing/2014/main" id="{61ABF403-09DA-7041-BCD3-9AF097412A0D}"/>
              </a:ext>
            </a:extLst>
          </p:cNvPr>
          <p:cNvSpPr txBox="1"/>
          <p:nvPr/>
        </p:nvSpPr>
        <p:spPr>
          <a:xfrm>
            <a:off x="3173274" y="460326"/>
            <a:ext cx="5845452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Potenciais</a:t>
            </a:r>
            <a:r>
              <a:rPr lang="en-US" sz="3600" b="1" dirty="0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 </a:t>
            </a:r>
            <a:r>
              <a:rPr lang="en-US" sz="3600" b="1" dirty="0" err="1">
                <a:solidFill>
                  <a:srgbClr val="3757A7"/>
                </a:solidFill>
                <a:latin typeface="Poppins" pitchFamily="2" charset="77"/>
                <a:ea typeface="+mj-ea"/>
                <a:cs typeface="Poppins" pitchFamily="2" charset="77"/>
              </a:rPr>
              <a:t>entregas</a:t>
            </a:r>
            <a:endParaRPr lang="en-US" sz="3600" b="1" dirty="0">
              <a:solidFill>
                <a:srgbClr val="3757A7"/>
              </a:solidFill>
              <a:latin typeface="Poppins" pitchFamily="2" charset="77"/>
              <a:ea typeface="+mj-ea"/>
              <a:cs typeface="Poppins" pitchFamily="2" charset="77"/>
            </a:endParaRPr>
          </a:p>
        </p:txBody>
      </p:sp>
      <p:sp>
        <p:nvSpPr>
          <p:cNvPr id="2" name="Google Shape;11051;p67">
            <a:extLst>
              <a:ext uri="{FF2B5EF4-FFF2-40B4-BE49-F238E27FC236}">
                <a16:creationId xmlns:a16="http://schemas.microsoft.com/office/drawing/2014/main" id="{BBDAF692-646E-9FCF-8946-1F679422B15C}"/>
              </a:ext>
            </a:extLst>
          </p:cNvPr>
          <p:cNvSpPr/>
          <p:nvPr/>
        </p:nvSpPr>
        <p:spPr>
          <a:xfrm>
            <a:off x="1721449" y="320076"/>
            <a:ext cx="938624" cy="926833"/>
          </a:xfrm>
          <a:custGeom>
            <a:avLst/>
            <a:gdLst/>
            <a:ahLst/>
            <a:cxnLst/>
            <a:rect l="l" t="t" r="r" b="b"/>
            <a:pathLst>
              <a:path w="11693" h="11693" extrusionOk="0">
                <a:moveTo>
                  <a:pt x="10252" y="584"/>
                </a:moveTo>
                <a:lnTo>
                  <a:pt x="10252" y="1263"/>
                </a:lnTo>
                <a:cubicBezTo>
                  <a:pt x="10252" y="1358"/>
                  <a:pt x="10323" y="1429"/>
                  <a:pt x="10406" y="1429"/>
                </a:cubicBezTo>
                <a:lnTo>
                  <a:pt x="11097" y="1429"/>
                </a:lnTo>
                <a:lnTo>
                  <a:pt x="9609" y="2918"/>
                </a:lnTo>
                <a:lnTo>
                  <a:pt x="9001" y="2918"/>
                </a:lnTo>
                <a:lnTo>
                  <a:pt x="9978" y="1941"/>
                </a:lnTo>
                <a:cubicBezTo>
                  <a:pt x="10037" y="1882"/>
                  <a:pt x="10037" y="1751"/>
                  <a:pt x="9978" y="1691"/>
                </a:cubicBezTo>
                <a:cubicBezTo>
                  <a:pt x="9948" y="1667"/>
                  <a:pt x="9903" y="1656"/>
                  <a:pt x="9859" y="1656"/>
                </a:cubicBezTo>
                <a:cubicBezTo>
                  <a:pt x="9814" y="1656"/>
                  <a:pt x="9769" y="1667"/>
                  <a:pt x="9740" y="1691"/>
                </a:cubicBezTo>
                <a:lnTo>
                  <a:pt x="8763" y="2679"/>
                </a:lnTo>
                <a:lnTo>
                  <a:pt x="8763" y="2072"/>
                </a:lnTo>
                <a:lnTo>
                  <a:pt x="10252" y="584"/>
                </a:lnTo>
                <a:close/>
                <a:moveTo>
                  <a:pt x="4739" y="2537"/>
                </a:moveTo>
                <a:cubicBezTo>
                  <a:pt x="5894" y="2537"/>
                  <a:pt x="6942" y="2977"/>
                  <a:pt x="7739" y="3703"/>
                </a:cubicBezTo>
                <a:lnTo>
                  <a:pt x="4620" y="6811"/>
                </a:lnTo>
                <a:cubicBezTo>
                  <a:pt x="4560" y="6870"/>
                  <a:pt x="4560" y="7001"/>
                  <a:pt x="4620" y="7049"/>
                </a:cubicBezTo>
                <a:cubicBezTo>
                  <a:pt x="4656" y="7085"/>
                  <a:pt x="4703" y="7097"/>
                  <a:pt x="4739" y="7097"/>
                </a:cubicBezTo>
                <a:cubicBezTo>
                  <a:pt x="4787" y="7097"/>
                  <a:pt x="4834" y="7085"/>
                  <a:pt x="4858" y="7049"/>
                </a:cubicBezTo>
                <a:lnTo>
                  <a:pt x="5632" y="6275"/>
                </a:lnTo>
                <a:cubicBezTo>
                  <a:pt x="5775" y="6478"/>
                  <a:pt x="5846" y="6692"/>
                  <a:pt x="5846" y="6930"/>
                </a:cubicBezTo>
                <a:cubicBezTo>
                  <a:pt x="5846" y="7549"/>
                  <a:pt x="5358" y="8037"/>
                  <a:pt x="4739" y="8037"/>
                </a:cubicBezTo>
                <a:cubicBezTo>
                  <a:pt x="4132" y="8037"/>
                  <a:pt x="3644" y="7549"/>
                  <a:pt x="3644" y="6930"/>
                </a:cubicBezTo>
                <a:cubicBezTo>
                  <a:pt x="3644" y="6323"/>
                  <a:pt x="4132" y="5835"/>
                  <a:pt x="4739" y="5835"/>
                </a:cubicBezTo>
                <a:cubicBezTo>
                  <a:pt x="4822" y="5835"/>
                  <a:pt x="4882" y="5835"/>
                  <a:pt x="4953" y="5847"/>
                </a:cubicBezTo>
                <a:cubicBezTo>
                  <a:pt x="4962" y="5848"/>
                  <a:pt x="4970" y="5848"/>
                  <a:pt x="4979" y="5848"/>
                </a:cubicBezTo>
                <a:cubicBezTo>
                  <a:pt x="5055" y="5848"/>
                  <a:pt x="5133" y="5801"/>
                  <a:pt x="5144" y="5716"/>
                </a:cubicBezTo>
                <a:cubicBezTo>
                  <a:pt x="5156" y="5620"/>
                  <a:pt x="5096" y="5537"/>
                  <a:pt x="5013" y="5525"/>
                </a:cubicBezTo>
                <a:cubicBezTo>
                  <a:pt x="4918" y="5513"/>
                  <a:pt x="4834" y="5489"/>
                  <a:pt x="4739" y="5489"/>
                </a:cubicBezTo>
                <a:cubicBezTo>
                  <a:pt x="3941" y="5489"/>
                  <a:pt x="3298" y="6144"/>
                  <a:pt x="3298" y="6942"/>
                </a:cubicBezTo>
                <a:cubicBezTo>
                  <a:pt x="3298" y="7740"/>
                  <a:pt x="3953" y="8383"/>
                  <a:pt x="4739" y="8383"/>
                </a:cubicBezTo>
                <a:cubicBezTo>
                  <a:pt x="5549" y="8383"/>
                  <a:pt x="6192" y="7728"/>
                  <a:pt x="6192" y="6942"/>
                </a:cubicBezTo>
                <a:cubicBezTo>
                  <a:pt x="6192" y="6609"/>
                  <a:pt x="6084" y="6299"/>
                  <a:pt x="5870" y="6049"/>
                </a:cubicBezTo>
                <a:lnTo>
                  <a:pt x="6406" y="5513"/>
                </a:lnTo>
                <a:cubicBezTo>
                  <a:pt x="6751" y="5906"/>
                  <a:pt x="6942" y="6418"/>
                  <a:pt x="6942" y="6942"/>
                </a:cubicBezTo>
                <a:cubicBezTo>
                  <a:pt x="6942" y="8156"/>
                  <a:pt x="5965" y="9133"/>
                  <a:pt x="4739" y="9133"/>
                </a:cubicBezTo>
                <a:cubicBezTo>
                  <a:pt x="3525" y="9133"/>
                  <a:pt x="2536" y="8156"/>
                  <a:pt x="2536" y="6942"/>
                </a:cubicBezTo>
                <a:cubicBezTo>
                  <a:pt x="2536" y="5716"/>
                  <a:pt x="3525" y="4739"/>
                  <a:pt x="4739" y="4739"/>
                </a:cubicBezTo>
                <a:cubicBezTo>
                  <a:pt x="5120" y="4739"/>
                  <a:pt x="5477" y="4823"/>
                  <a:pt x="5787" y="5001"/>
                </a:cubicBezTo>
                <a:cubicBezTo>
                  <a:pt x="5812" y="5016"/>
                  <a:pt x="5840" y="5022"/>
                  <a:pt x="5868" y="5022"/>
                </a:cubicBezTo>
                <a:cubicBezTo>
                  <a:pt x="5930" y="5022"/>
                  <a:pt x="5992" y="4988"/>
                  <a:pt x="6025" y="4930"/>
                </a:cubicBezTo>
                <a:cubicBezTo>
                  <a:pt x="6073" y="4834"/>
                  <a:pt x="6037" y="4739"/>
                  <a:pt x="5953" y="4692"/>
                </a:cubicBezTo>
                <a:cubicBezTo>
                  <a:pt x="5572" y="4501"/>
                  <a:pt x="5156" y="4370"/>
                  <a:pt x="4739" y="4370"/>
                </a:cubicBezTo>
                <a:cubicBezTo>
                  <a:pt x="3346" y="4370"/>
                  <a:pt x="2203" y="5525"/>
                  <a:pt x="2203" y="6918"/>
                </a:cubicBezTo>
                <a:cubicBezTo>
                  <a:pt x="2203" y="8323"/>
                  <a:pt x="3346" y="9466"/>
                  <a:pt x="4739" y="9466"/>
                </a:cubicBezTo>
                <a:cubicBezTo>
                  <a:pt x="6144" y="9466"/>
                  <a:pt x="7287" y="8323"/>
                  <a:pt x="7287" y="6918"/>
                </a:cubicBezTo>
                <a:cubicBezTo>
                  <a:pt x="7287" y="6299"/>
                  <a:pt x="7061" y="5716"/>
                  <a:pt x="6668" y="5239"/>
                </a:cubicBezTo>
                <a:lnTo>
                  <a:pt x="7204" y="4704"/>
                </a:lnTo>
                <a:cubicBezTo>
                  <a:pt x="7751" y="5311"/>
                  <a:pt x="8049" y="6085"/>
                  <a:pt x="8049" y="6918"/>
                </a:cubicBezTo>
                <a:cubicBezTo>
                  <a:pt x="8049" y="8740"/>
                  <a:pt x="6561" y="10228"/>
                  <a:pt x="4739" y="10228"/>
                </a:cubicBezTo>
                <a:cubicBezTo>
                  <a:pt x="2929" y="10228"/>
                  <a:pt x="1441" y="8740"/>
                  <a:pt x="1441" y="6918"/>
                </a:cubicBezTo>
                <a:cubicBezTo>
                  <a:pt x="1441" y="5108"/>
                  <a:pt x="2929" y="3620"/>
                  <a:pt x="4739" y="3620"/>
                </a:cubicBezTo>
                <a:cubicBezTo>
                  <a:pt x="5382" y="3620"/>
                  <a:pt x="5989" y="3799"/>
                  <a:pt x="6525" y="4132"/>
                </a:cubicBezTo>
                <a:cubicBezTo>
                  <a:pt x="6558" y="4151"/>
                  <a:pt x="6594" y="4161"/>
                  <a:pt x="6628" y="4161"/>
                </a:cubicBezTo>
                <a:cubicBezTo>
                  <a:pt x="6679" y="4161"/>
                  <a:pt x="6727" y="4139"/>
                  <a:pt x="6763" y="4096"/>
                </a:cubicBezTo>
                <a:cubicBezTo>
                  <a:pt x="6811" y="4025"/>
                  <a:pt x="6799" y="3918"/>
                  <a:pt x="6727" y="3858"/>
                </a:cubicBezTo>
                <a:cubicBezTo>
                  <a:pt x="6144" y="3477"/>
                  <a:pt x="5453" y="3275"/>
                  <a:pt x="4763" y="3275"/>
                </a:cubicBezTo>
                <a:cubicBezTo>
                  <a:pt x="2751" y="3275"/>
                  <a:pt x="1108" y="4918"/>
                  <a:pt x="1108" y="6918"/>
                </a:cubicBezTo>
                <a:cubicBezTo>
                  <a:pt x="1108" y="8930"/>
                  <a:pt x="2751" y="10573"/>
                  <a:pt x="4763" y="10573"/>
                </a:cubicBezTo>
                <a:cubicBezTo>
                  <a:pt x="6763" y="10573"/>
                  <a:pt x="8406" y="8930"/>
                  <a:pt x="8406" y="6918"/>
                </a:cubicBezTo>
                <a:cubicBezTo>
                  <a:pt x="8406" y="6013"/>
                  <a:pt x="8061" y="5132"/>
                  <a:pt x="7454" y="4465"/>
                </a:cubicBezTo>
                <a:lnTo>
                  <a:pt x="7989" y="3930"/>
                </a:lnTo>
                <a:cubicBezTo>
                  <a:pt x="8704" y="4739"/>
                  <a:pt x="9144" y="5775"/>
                  <a:pt x="9144" y="6942"/>
                </a:cubicBezTo>
                <a:cubicBezTo>
                  <a:pt x="9144" y="9359"/>
                  <a:pt x="7168" y="11347"/>
                  <a:pt x="4739" y="11347"/>
                </a:cubicBezTo>
                <a:cubicBezTo>
                  <a:pt x="2322" y="11347"/>
                  <a:pt x="334" y="9359"/>
                  <a:pt x="334" y="6942"/>
                </a:cubicBezTo>
                <a:cubicBezTo>
                  <a:pt x="334" y="4513"/>
                  <a:pt x="2322" y="2537"/>
                  <a:pt x="4739" y="2537"/>
                </a:cubicBezTo>
                <a:close/>
                <a:moveTo>
                  <a:pt x="10403" y="1"/>
                </a:moveTo>
                <a:cubicBezTo>
                  <a:pt x="10360" y="1"/>
                  <a:pt x="10315" y="16"/>
                  <a:pt x="10275" y="48"/>
                </a:cubicBezTo>
                <a:lnTo>
                  <a:pt x="8466" y="1882"/>
                </a:lnTo>
                <a:cubicBezTo>
                  <a:pt x="8430" y="1906"/>
                  <a:pt x="8418" y="1953"/>
                  <a:pt x="8418" y="1989"/>
                </a:cubicBezTo>
                <a:lnTo>
                  <a:pt x="8418" y="3025"/>
                </a:lnTo>
                <a:lnTo>
                  <a:pt x="7978" y="3465"/>
                </a:lnTo>
                <a:cubicBezTo>
                  <a:pt x="7120" y="2679"/>
                  <a:pt x="5989" y="2203"/>
                  <a:pt x="4739" y="2203"/>
                </a:cubicBezTo>
                <a:cubicBezTo>
                  <a:pt x="2120" y="2203"/>
                  <a:pt x="0" y="4334"/>
                  <a:pt x="0" y="6954"/>
                </a:cubicBezTo>
                <a:cubicBezTo>
                  <a:pt x="0" y="9573"/>
                  <a:pt x="2120" y="11692"/>
                  <a:pt x="4739" y="11692"/>
                </a:cubicBezTo>
                <a:cubicBezTo>
                  <a:pt x="7358" y="11692"/>
                  <a:pt x="9490" y="9573"/>
                  <a:pt x="9490" y="6954"/>
                </a:cubicBezTo>
                <a:cubicBezTo>
                  <a:pt x="9490" y="5704"/>
                  <a:pt x="9013" y="4573"/>
                  <a:pt x="8228" y="3715"/>
                </a:cubicBezTo>
                <a:lnTo>
                  <a:pt x="8668" y="3275"/>
                </a:lnTo>
                <a:lnTo>
                  <a:pt x="9704" y="3275"/>
                </a:lnTo>
                <a:cubicBezTo>
                  <a:pt x="9740" y="3275"/>
                  <a:pt x="9787" y="3263"/>
                  <a:pt x="9823" y="3227"/>
                </a:cubicBezTo>
                <a:lnTo>
                  <a:pt x="11645" y="1394"/>
                </a:lnTo>
                <a:cubicBezTo>
                  <a:pt x="11680" y="1346"/>
                  <a:pt x="11692" y="1263"/>
                  <a:pt x="11668" y="1203"/>
                </a:cubicBezTo>
                <a:cubicBezTo>
                  <a:pt x="11633" y="1144"/>
                  <a:pt x="11573" y="1096"/>
                  <a:pt x="11502" y="1096"/>
                </a:cubicBezTo>
                <a:lnTo>
                  <a:pt x="10573" y="1096"/>
                </a:lnTo>
                <a:lnTo>
                  <a:pt x="10573" y="179"/>
                </a:lnTo>
                <a:cubicBezTo>
                  <a:pt x="10573" y="108"/>
                  <a:pt x="10537" y="48"/>
                  <a:pt x="10466" y="12"/>
                </a:cubicBezTo>
                <a:cubicBezTo>
                  <a:pt x="10446" y="5"/>
                  <a:pt x="10425" y="1"/>
                  <a:pt x="10403" y="1"/>
                </a:cubicBezTo>
                <a:close/>
              </a:path>
            </a:pathLst>
          </a:custGeom>
          <a:solidFill>
            <a:schemeClr val="tx2"/>
          </a:solidFill>
          <a:ln>
            <a:solidFill>
              <a:srgbClr val="3757A7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Rectangle 23">
            <a:extLst>
              <a:ext uri="{FF2B5EF4-FFF2-40B4-BE49-F238E27FC236}">
                <a16:creationId xmlns:a16="http://schemas.microsoft.com/office/drawing/2014/main" id="{894D2B77-C2A2-DAA2-1CC3-218F584D45D7}"/>
              </a:ext>
            </a:extLst>
          </p:cNvPr>
          <p:cNvSpPr/>
          <p:nvPr/>
        </p:nvSpPr>
        <p:spPr>
          <a:xfrm>
            <a:off x="1184110" y="3104370"/>
            <a:ext cx="9076444" cy="900000"/>
          </a:xfrm>
          <a:prstGeom prst="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0" i="0" dirty="0">
                <a:solidFill>
                  <a:schemeClr val="bg1"/>
                </a:solidFill>
                <a:effectLst/>
                <a:latin typeface="rawline"/>
              </a:rPr>
              <a:t>    Aprimoramento da infraestrutura laboratorial no Brasil</a:t>
            </a:r>
            <a:endParaRPr lang="en-US" sz="1600" b="1" dirty="0">
              <a:solidFill>
                <a:schemeClr val="bg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A9DC1B53-3BBF-F833-9CD3-E5B19349145F}"/>
              </a:ext>
            </a:extLst>
          </p:cNvPr>
          <p:cNvSpPr/>
          <p:nvPr/>
        </p:nvSpPr>
        <p:spPr>
          <a:xfrm>
            <a:off x="1184110" y="2204370"/>
            <a:ext cx="9076444" cy="9000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0" i="0" dirty="0">
                <a:solidFill>
                  <a:schemeClr val="tx1"/>
                </a:solidFill>
                <a:effectLst/>
                <a:latin typeface="rawline"/>
              </a:rPr>
              <a:t>Elaboração de projetos para endereçar gargalos de IQ em cadeias prioritárias da Nova Indústria Brasil (NIB)</a:t>
            </a:r>
            <a:endParaRPr lang="en-US" sz="1600" b="1" dirty="0">
              <a:solidFill>
                <a:schemeClr val="tx1"/>
              </a:solidFill>
              <a:latin typeface="Lato" panose="020F0502020204030203" pitchFamily="34" charset="0"/>
              <a:ea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8" name="Rectangle 23">
            <a:extLst>
              <a:ext uri="{FF2B5EF4-FFF2-40B4-BE49-F238E27FC236}">
                <a16:creationId xmlns:a16="http://schemas.microsoft.com/office/drawing/2014/main" id="{E3F4BC2D-5A5C-6F58-9EC9-7706BF243612}"/>
              </a:ext>
            </a:extLst>
          </p:cNvPr>
          <p:cNvSpPr/>
          <p:nvPr/>
        </p:nvSpPr>
        <p:spPr>
          <a:xfrm>
            <a:off x="1184110" y="4004370"/>
            <a:ext cx="9076444" cy="9000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rawline"/>
              </a:rPr>
              <a:t>Promoção de diálogo entre indústria, academia e atores de IQ, incluindo a realização de rodadas de </a:t>
            </a:r>
            <a:r>
              <a:rPr lang="pt-BR" sz="1600" dirty="0" err="1">
                <a:solidFill>
                  <a:schemeClr val="tx1"/>
                </a:solidFill>
                <a:latin typeface="rawline"/>
              </a:rPr>
              <a:t>matchmaking</a:t>
            </a:r>
            <a:r>
              <a:rPr lang="pt-BR" sz="1600" dirty="0">
                <a:solidFill>
                  <a:schemeClr val="tx1"/>
                </a:solidFill>
                <a:latin typeface="rawline"/>
              </a:rPr>
              <a:t>, com vistas ao estabelecimento de </a:t>
            </a:r>
            <a:r>
              <a:rPr lang="pt-BR" sz="1600">
                <a:solidFill>
                  <a:schemeClr val="tx1"/>
                </a:solidFill>
                <a:latin typeface="rawline"/>
              </a:rPr>
              <a:t>parcerias estratégicas</a:t>
            </a:r>
            <a:endParaRPr lang="en-US" sz="1600" dirty="0">
              <a:solidFill>
                <a:schemeClr val="tx1"/>
              </a:solidFill>
              <a:latin typeface="rawline"/>
            </a:endParaRPr>
          </a:p>
        </p:txBody>
      </p:sp>
    </p:spTree>
    <p:extLst>
      <p:ext uri="{BB962C8B-B14F-4D97-AF65-F5344CB8AC3E}">
        <p14:creationId xmlns:p14="http://schemas.microsoft.com/office/powerpoint/2010/main" val="346715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OneDrive - mtegovbr\Materiais de uso comum\ID Visual Novo Governo - 2023\Marca dos Ministérios\Logo Ministérios -_Horizontal - MF e Gov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7571" y="5592904"/>
            <a:ext cx="4359275" cy="127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bject 4">
            <a:extLst>
              <a:ext uri="{FF2B5EF4-FFF2-40B4-BE49-F238E27FC236}">
                <a16:creationId xmlns:a16="http://schemas.microsoft.com/office/drawing/2014/main" id="{C59A29B8-69D4-6EFE-CA03-F96E7F0B2F09}"/>
              </a:ext>
            </a:extLst>
          </p:cNvPr>
          <p:cNvSpPr txBox="1"/>
          <p:nvPr/>
        </p:nvSpPr>
        <p:spPr>
          <a:xfrm>
            <a:off x="2203561" y="567596"/>
            <a:ext cx="8412480" cy="5302307"/>
          </a:xfrm>
          <a:prstGeom prst="rect">
            <a:avLst/>
          </a:prstGeom>
        </p:spPr>
        <p:txBody>
          <a:bodyPr vert="horz" wrap="square" lIns="0" tIns="23707" rIns="0" bIns="0" rtlCol="0" anchor="t">
            <a:spAutoFit/>
          </a:bodyPr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377">
              <a:defRPr/>
            </a:pPr>
            <a:r>
              <a:rPr lang="pt-BR" sz="4250" b="1" cap="small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OBRIGADO!</a:t>
            </a:r>
            <a:endParaRPr lang="pt-BR" sz="4250" b="1" cap="small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endParaRPr lang="pt-BR" sz="2650" b="1" cap="small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r>
              <a:rPr lang="pt-BR" sz="2650" b="1" cap="small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Tiago Munk</a:t>
            </a:r>
          </a:p>
          <a:p>
            <a:pPr algn="ctr" defTabSz="914377">
              <a:defRPr/>
            </a:pPr>
            <a:endParaRPr lang="pt-BR" sz="2650" b="1" cap="small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r>
              <a:rPr lang="pt-BR" sz="2650" b="1" cap="small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Diretor Substituto do Departamento de Política de Propriedade Intelectual e Infraestrutura da Qualidade (DEPIQ)</a:t>
            </a:r>
          </a:p>
          <a:p>
            <a:pPr algn="ctr" defTabSz="914377">
              <a:defRPr/>
            </a:pPr>
            <a:endParaRPr lang="pt-BR" u="sng" cap="small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endParaRPr lang="pt-BR" u="sng" cap="small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r>
              <a:rPr lang="pt-BR" b="1" u="sng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ctiq@mdic.gov.br</a:t>
            </a:r>
            <a:endParaRPr lang="pt-BR" b="1" u="sng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914377">
              <a:defRPr/>
            </a:pPr>
            <a:r>
              <a:rPr lang="pt-BR" b="1" u="sng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tiago.munk@mdic.gov.br</a:t>
            </a:r>
          </a:p>
          <a:p>
            <a:pPr algn="ctr" defTabSz="914377">
              <a:defRPr/>
            </a:pPr>
            <a:endParaRPr lang="pt-BR" sz="1300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  <a:p>
            <a:pPr algn="ctr" defTabSz="914377">
              <a:defRPr/>
            </a:pPr>
            <a:endParaRPr lang="pt-BR" sz="1300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  <a:sym typeface="Arial"/>
            </a:endParaRPr>
          </a:p>
          <a:p>
            <a:pPr marL="478155" defTabSz="914377">
              <a:defRPr/>
            </a:pPr>
            <a:r>
              <a:rPr lang="pt-BR" sz="1450" b="1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Esplanada dos Ministérios, Bloco J, 7º andar, sala 701</a:t>
            </a:r>
            <a:endParaRPr lang="pt-BR" sz="1450" b="1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78155" defTabSz="914377">
              <a:defRPr/>
            </a:pPr>
            <a:r>
              <a:rPr lang="pt-BR" sz="1450" b="1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70053-900	Brasília – DF</a:t>
            </a:r>
            <a:endParaRPr lang="pt-BR" sz="1450" b="1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478155" defTabSz="914377">
              <a:defRPr/>
            </a:pPr>
            <a:r>
              <a:rPr lang="pt-BR" sz="1450" b="1" dirty="0">
                <a:solidFill>
                  <a:srgbClr val="3757A7"/>
                </a:solidFill>
                <a:latin typeface="Poppins" panose="00000500000000000000" pitchFamily="2" charset="0"/>
                <a:cs typeface="Poppins" panose="00000500000000000000" pitchFamily="2" charset="0"/>
                <a:sym typeface="Arial"/>
              </a:rPr>
              <a:t>(61) 2027-8201</a:t>
            </a:r>
            <a:endParaRPr lang="pt-BR" sz="1450" b="1" dirty="0">
              <a:solidFill>
                <a:srgbClr val="3757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5C968728-9B74-1FC0-81D3-91CA7A664F50}"/>
              </a:ext>
            </a:extLst>
          </p:cNvPr>
          <p:cNvSpPr txBox="1"/>
          <p:nvPr/>
        </p:nvSpPr>
        <p:spPr>
          <a:xfrm>
            <a:off x="3796766" y="5842816"/>
            <a:ext cx="2139623" cy="7491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pt-BR" sz="1067" b="1" kern="0">
                <a:solidFill>
                  <a:srgbClr val="000000"/>
                </a:solidFill>
                <a:latin typeface="Montserrat" pitchFamily="2" charset="0"/>
                <a:cs typeface="Arial"/>
                <a:sym typeface="Arial"/>
              </a:rPr>
              <a:t>MINISTÉRIO DO DESENVOLVIMENTO, INDÚSTRIA, COMÉRCIO E SERVIÇOS</a:t>
            </a:r>
          </a:p>
        </p:txBody>
      </p:sp>
    </p:spTree>
    <p:extLst>
      <p:ext uri="{BB962C8B-B14F-4D97-AF65-F5344CB8AC3E}">
        <p14:creationId xmlns:p14="http://schemas.microsoft.com/office/powerpoint/2010/main" val="8896718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6a993b-c007-42eb-b730-072487083fe1" xsi:nil="true"/>
    <lcf76f155ced4ddcb4097134ff3c332f xmlns="a1018386-3725-42f3-8f1c-9695e47eeb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88E9B887857464BA57BBCE17C5691E8" ma:contentTypeVersion="15" ma:contentTypeDescription="Crie um novo documento." ma:contentTypeScope="" ma:versionID="e08ca3ffc666cefd2889ab1de2fd7ea6">
  <xsd:schema xmlns:xsd="http://www.w3.org/2001/XMLSchema" xmlns:xs="http://www.w3.org/2001/XMLSchema" xmlns:p="http://schemas.microsoft.com/office/2006/metadata/properties" xmlns:ns2="a1018386-3725-42f3-8f1c-9695e47eeb60" xmlns:ns3="a86a993b-c007-42eb-b730-072487083fe1" targetNamespace="http://schemas.microsoft.com/office/2006/metadata/properties" ma:root="true" ma:fieldsID="964921b6cd9411b82f70bbc7e940aaf4" ns2:_="" ns3:_="">
    <xsd:import namespace="a1018386-3725-42f3-8f1c-9695e47eeb60"/>
    <xsd:import namespace="a86a993b-c007-42eb-b730-072487083f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018386-3725-42f3-8f1c-9695e47ee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a993b-c007-42eb-b730-072487083fe1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8fba070d-00d2-4321-b21d-b2b38f078959}" ma:internalName="TaxCatchAll" ma:showField="CatchAllData" ma:web="a86a993b-c007-42eb-b730-072487083f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A95BD8-8320-4244-B303-909C09E2502E}">
  <ds:schemaRefs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purl.org/dc/dcmitype/"/>
    <ds:schemaRef ds:uri="a86a993b-c007-42eb-b730-072487083fe1"/>
    <ds:schemaRef ds:uri="a1018386-3725-42f3-8f1c-9695e47eeb60"/>
  </ds:schemaRefs>
</ds:datastoreItem>
</file>

<file path=customXml/itemProps2.xml><?xml version="1.0" encoding="utf-8"?>
<ds:datastoreItem xmlns:ds="http://schemas.openxmlformats.org/officeDocument/2006/customXml" ds:itemID="{5A2F0602-F80C-4DEC-9431-C2D33510D4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6B8E69-F8B4-47D7-ACDB-CCE0BADB7C11}">
  <ds:schemaRefs>
    <ds:schemaRef ds:uri="a1018386-3725-42f3-8f1c-9695e47eeb60"/>
    <ds:schemaRef ds:uri="a86a993b-c007-42eb-b730-072487083fe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1137</TotalTime>
  <Words>376</Words>
  <Application>Microsoft Office PowerPoint</Application>
  <PresentationFormat>Widescreen</PresentationFormat>
  <Paragraphs>64</Paragraphs>
  <Slides>7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Lato</vt:lpstr>
      <vt:lpstr>Montserrat</vt:lpstr>
      <vt:lpstr>Montserrat Bold</vt:lpstr>
      <vt:lpstr>Montserrat ExtraBold</vt:lpstr>
      <vt:lpstr>Montserrat Light</vt:lpstr>
      <vt:lpstr>Poppins</vt:lpstr>
      <vt:lpstr>rawline</vt:lpstr>
      <vt:lpstr>Tema do Office</vt:lpstr>
      <vt:lpstr>1_Tema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Tiago Munk</dc:creator>
  <cp:lastModifiedBy>Tiago Munk</cp:lastModifiedBy>
  <cp:revision>43</cp:revision>
  <cp:lastPrinted>2024-11-28T17:34:58Z</cp:lastPrinted>
  <dcterms:created xsi:type="dcterms:W3CDTF">2024-02-10T13:50:25Z</dcterms:created>
  <dcterms:modified xsi:type="dcterms:W3CDTF">2025-02-18T12:52:25Z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0x010100988E9B887857464BA57BBCE17C5691E8</vt:lpwstr>
  </property>
  <property fmtid="{D5CDD505-2E9C-101B-9397-08002B2CF9AE}" pid="3" name="MediaServiceImageTags">
    <vt:lpwstr/>
  </property>
</Properties>
</file>