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sldIdLst>
    <p:sldId id="264" r:id="rId5"/>
    <p:sldId id="283" r:id="rId6"/>
    <p:sldId id="307" r:id="rId7"/>
    <p:sldId id="260" r:id="rId8"/>
    <p:sldId id="306" r:id="rId9"/>
    <p:sldId id="287" r:id="rId10"/>
    <p:sldId id="261" r:id="rId11"/>
    <p:sldId id="308" r:id="rId12"/>
    <p:sldId id="293" r:id="rId13"/>
    <p:sldId id="30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47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Caroline Suzuki Bellucci" userId="cd4269f7-3b41-427e-8361-b014530d7818" providerId="ADAL" clId="{7C7A26BD-D8CF-4EA2-BC08-8DE9C9B9E143}"/>
    <pc:docChg chg="undo custSel addSld delSld modSld">
      <pc:chgData name="Ana Caroline Suzuki Bellucci" userId="cd4269f7-3b41-427e-8361-b014530d7818" providerId="ADAL" clId="{7C7A26BD-D8CF-4EA2-BC08-8DE9C9B9E143}" dt="2024-12-13T13:28:01.947" v="200" actId="207"/>
      <pc:docMkLst>
        <pc:docMk/>
      </pc:docMkLst>
      <pc:sldChg chg="modSp add mod">
        <pc:chgData name="Ana Caroline Suzuki Bellucci" userId="cd4269f7-3b41-427e-8361-b014530d7818" providerId="ADAL" clId="{7C7A26BD-D8CF-4EA2-BC08-8DE9C9B9E143}" dt="2024-12-13T13:28:01.947" v="200" actId="207"/>
        <pc:sldMkLst>
          <pc:docMk/>
          <pc:sldMk cId="1041757148" sldId="308"/>
        </pc:sldMkLst>
        <pc:spChg chg="mod">
          <ac:chgData name="Ana Caroline Suzuki Bellucci" userId="cd4269f7-3b41-427e-8361-b014530d7818" providerId="ADAL" clId="{7C7A26BD-D8CF-4EA2-BC08-8DE9C9B9E143}" dt="2024-12-13T13:18:24.620" v="14" actId="20577"/>
          <ac:spMkLst>
            <pc:docMk/>
            <pc:sldMk cId="1041757148" sldId="308"/>
            <ac:spMk id="2" creationId="{F29B2A16-9BA3-B09F-B0A9-BB2F61528EAA}"/>
          </ac:spMkLst>
        </pc:spChg>
        <pc:spChg chg="mod">
          <ac:chgData name="Ana Caroline Suzuki Bellucci" userId="cd4269f7-3b41-427e-8361-b014530d7818" providerId="ADAL" clId="{7C7A26BD-D8CF-4EA2-BC08-8DE9C9B9E143}" dt="2024-12-13T13:28:01.947" v="200" actId="207"/>
          <ac:spMkLst>
            <pc:docMk/>
            <pc:sldMk cId="1041757148" sldId="308"/>
            <ac:spMk id="4" creationId="{14AD324C-92BE-5189-DC52-99176E100316}"/>
          </ac:spMkLst>
        </pc:spChg>
      </pc:sldChg>
      <pc:sldChg chg="new del">
        <pc:chgData name="Ana Caroline Suzuki Bellucci" userId="cd4269f7-3b41-427e-8361-b014530d7818" providerId="ADAL" clId="{7C7A26BD-D8CF-4EA2-BC08-8DE9C9B9E143}" dt="2024-12-13T13:18:17.337" v="1" actId="680"/>
        <pc:sldMkLst>
          <pc:docMk/>
          <pc:sldMk cId="2426693678" sldId="308"/>
        </pc:sldMkLst>
      </pc:sldChg>
    </pc:docChg>
  </pc:docChgLst>
  <pc:docChgLst>
    <pc:chgData name="Ana Caroline Suzuki Bellucci" userId="cd4269f7-3b41-427e-8361-b014530d7818" providerId="ADAL" clId="{52D70F11-F70E-478A-8E91-BACD512B2571}"/>
    <pc:docChg chg="delSld">
      <pc:chgData name="Ana Caroline Suzuki Bellucci" userId="cd4269f7-3b41-427e-8361-b014530d7818" providerId="ADAL" clId="{52D70F11-F70E-478A-8E91-BACD512B2571}" dt="2024-12-19T11:54:45.037" v="0" actId="47"/>
      <pc:docMkLst>
        <pc:docMk/>
      </pc:docMkLst>
      <pc:sldChg chg="del">
        <pc:chgData name="Ana Caroline Suzuki Bellucci" userId="cd4269f7-3b41-427e-8361-b014530d7818" providerId="ADAL" clId="{52D70F11-F70E-478A-8E91-BACD512B2571}" dt="2024-12-19T11:54:45.037" v="0" actId="47"/>
        <pc:sldMkLst>
          <pc:docMk/>
          <pc:sldMk cId="4053551526" sldId="29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8BE437-A45E-4C89-B9B8-13402887BF98}" type="doc">
      <dgm:prSet loTypeId="urn:microsoft.com/office/officeart/2005/8/layout/vList5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EA41A903-7FB0-43DF-949A-37F239D6AB2C}">
      <dgm:prSet/>
      <dgm:spPr/>
      <dgm:t>
        <a:bodyPr/>
        <a:lstStyle/>
        <a:p>
          <a:r>
            <a:rPr lang="pt-BR" dirty="0"/>
            <a:t>Avaliação dos instrumentos da NIB para o incentivo à produção de SAF</a:t>
          </a:r>
        </a:p>
      </dgm:t>
    </dgm:pt>
    <dgm:pt modelId="{F4B66AEA-684A-4AE2-83D2-FE5E7B23A5EE}" type="parTrans" cxnId="{BF8DCEAF-97FE-4282-9754-F9B70A8324DA}">
      <dgm:prSet/>
      <dgm:spPr/>
      <dgm:t>
        <a:bodyPr/>
        <a:lstStyle/>
        <a:p>
          <a:endParaRPr lang="pt-BR"/>
        </a:p>
      </dgm:t>
    </dgm:pt>
    <dgm:pt modelId="{DA81F588-94CC-45E9-8625-FD970E84953C}" type="sibTrans" cxnId="{BF8DCEAF-97FE-4282-9754-F9B70A8324DA}">
      <dgm:prSet/>
      <dgm:spPr/>
      <dgm:t>
        <a:bodyPr/>
        <a:lstStyle/>
        <a:p>
          <a:endParaRPr lang="pt-BR"/>
        </a:p>
      </dgm:t>
    </dgm:pt>
    <dgm:pt modelId="{555B5F08-ECE0-43F6-9360-F3EFACF411A8}">
      <dgm:prSet custT="1"/>
      <dgm:spPr/>
      <dgm:t>
        <a:bodyPr/>
        <a:lstStyle/>
        <a:p>
          <a:r>
            <a:rPr lang="pt-BR" sz="1800" dirty="0"/>
            <a:t>Financiamentos e Empréstimos;</a:t>
          </a:r>
        </a:p>
      </dgm:t>
    </dgm:pt>
    <dgm:pt modelId="{17E9113C-5EF6-4346-8BDF-156F1D403FF4}" type="parTrans" cxnId="{467819D5-8163-4CED-9469-D1637A69E9A8}">
      <dgm:prSet/>
      <dgm:spPr/>
      <dgm:t>
        <a:bodyPr/>
        <a:lstStyle/>
        <a:p>
          <a:endParaRPr lang="pt-BR"/>
        </a:p>
      </dgm:t>
    </dgm:pt>
    <dgm:pt modelId="{8D5BB052-788E-4272-A912-07FA9E48BE8E}" type="sibTrans" cxnId="{467819D5-8163-4CED-9469-D1637A69E9A8}">
      <dgm:prSet/>
      <dgm:spPr/>
      <dgm:t>
        <a:bodyPr/>
        <a:lstStyle/>
        <a:p>
          <a:endParaRPr lang="pt-BR"/>
        </a:p>
      </dgm:t>
    </dgm:pt>
    <dgm:pt modelId="{4F8B021A-8DC5-43D1-A0B5-A6F20A845F14}">
      <dgm:prSet custT="1"/>
      <dgm:spPr/>
      <dgm:t>
        <a:bodyPr/>
        <a:lstStyle/>
        <a:p>
          <a:r>
            <a:rPr lang="pt-BR" sz="1800" dirty="0"/>
            <a:t>Subvenções;</a:t>
          </a:r>
        </a:p>
      </dgm:t>
    </dgm:pt>
    <dgm:pt modelId="{64D515C3-8AEA-495C-B0B7-8EE18B8DCD1B}" type="parTrans" cxnId="{D7807EF4-46A8-49CC-ABB6-41BC669885F4}">
      <dgm:prSet/>
      <dgm:spPr/>
      <dgm:t>
        <a:bodyPr/>
        <a:lstStyle/>
        <a:p>
          <a:endParaRPr lang="pt-BR"/>
        </a:p>
      </dgm:t>
    </dgm:pt>
    <dgm:pt modelId="{B39E0A60-9755-429D-8F4A-A93D1C38A71E}" type="sibTrans" cxnId="{D7807EF4-46A8-49CC-ABB6-41BC669885F4}">
      <dgm:prSet/>
      <dgm:spPr/>
      <dgm:t>
        <a:bodyPr/>
        <a:lstStyle/>
        <a:p>
          <a:endParaRPr lang="pt-BR"/>
        </a:p>
      </dgm:t>
    </dgm:pt>
    <dgm:pt modelId="{F7124424-F6F5-46D4-9A66-99757D57A495}">
      <dgm:prSet custT="1"/>
      <dgm:spPr/>
      <dgm:t>
        <a:bodyPr/>
        <a:lstStyle/>
        <a:p>
          <a:r>
            <a:rPr lang="pt-BR" sz="1800" strike="sngStrike" dirty="0"/>
            <a:t>Créditos tributários;</a:t>
          </a:r>
          <a:r>
            <a:rPr lang="pt-BR" sz="1800" strike="noStrike" dirty="0"/>
            <a:t> (será tratado em GT próprio)</a:t>
          </a:r>
        </a:p>
      </dgm:t>
    </dgm:pt>
    <dgm:pt modelId="{7F10EFFC-90C0-468E-80BB-4A2FC705AD40}" type="parTrans" cxnId="{555B81F4-7296-4A43-8F77-52E57E1D59B5}">
      <dgm:prSet/>
      <dgm:spPr/>
      <dgm:t>
        <a:bodyPr/>
        <a:lstStyle/>
        <a:p>
          <a:endParaRPr lang="pt-BR"/>
        </a:p>
      </dgm:t>
    </dgm:pt>
    <dgm:pt modelId="{4BE3847A-75B5-4C8F-9F42-FECE6F0608F2}" type="sibTrans" cxnId="{555B81F4-7296-4A43-8F77-52E57E1D59B5}">
      <dgm:prSet/>
      <dgm:spPr/>
      <dgm:t>
        <a:bodyPr/>
        <a:lstStyle/>
        <a:p>
          <a:endParaRPr lang="pt-BR"/>
        </a:p>
      </dgm:t>
    </dgm:pt>
    <dgm:pt modelId="{2CC92AEB-B829-405D-800C-DDC2EDB96572}">
      <dgm:prSet custT="1"/>
      <dgm:spPr/>
      <dgm:t>
        <a:bodyPr/>
        <a:lstStyle/>
        <a:p>
          <a:r>
            <a:rPr lang="pt-BR" sz="1800" dirty="0"/>
            <a:t>Participação acionária; </a:t>
          </a:r>
        </a:p>
      </dgm:t>
    </dgm:pt>
    <dgm:pt modelId="{278A51D7-3CE5-4C69-BB7B-786D1802667B}" type="parTrans" cxnId="{035EF77D-9657-445E-8B61-505F7CE6F2EE}">
      <dgm:prSet/>
      <dgm:spPr/>
      <dgm:t>
        <a:bodyPr/>
        <a:lstStyle/>
        <a:p>
          <a:endParaRPr lang="pt-BR"/>
        </a:p>
      </dgm:t>
    </dgm:pt>
    <dgm:pt modelId="{A079A1EE-7D8C-4FB7-8320-19155A1EE5A9}" type="sibTrans" cxnId="{035EF77D-9657-445E-8B61-505F7CE6F2EE}">
      <dgm:prSet/>
      <dgm:spPr/>
      <dgm:t>
        <a:bodyPr/>
        <a:lstStyle/>
        <a:p>
          <a:endParaRPr lang="pt-BR"/>
        </a:p>
      </dgm:t>
    </dgm:pt>
    <dgm:pt modelId="{99AA0124-BA0C-4AC8-A6EF-6B036A2E1D65}">
      <dgm:prSet custT="1"/>
      <dgm:spPr/>
      <dgm:t>
        <a:bodyPr/>
        <a:lstStyle/>
        <a:p>
          <a:r>
            <a:rPr lang="pt-BR" sz="1800" dirty="0"/>
            <a:t>Requisitos de conteúdo local;</a:t>
          </a:r>
        </a:p>
      </dgm:t>
    </dgm:pt>
    <dgm:pt modelId="{A71A5652-5DA8-4595-AB5E-A30C7B8AC1CA}" type="parTrans" cxnId="{4B5BD713-962F-4E43-9233-92DD6010BAC9}">
      <dgm:prSet/>
      <dgm:spPr/>
      <dgm:t>
        <a:bodyPr/>
        <a:lstStyle/>
        <a:p>
          <a:endParaRPr lang="pt-BR"/>
        </a:p>
      </dgm:t>
    </dgm:pt>
    <dgm:pt modelId="{2C7DF6AE-4F10-496F-8290-68B1EDE1642A}" type="sibTrans" cxnId="{4B5BD713-962F-4E43-9233-92DD6010BAC9}">
      <dgm:prSet/>
      <dgm:spPr/>
      <dgm:t>
        <a:bodyPr/>
        <a:lstStyle/>
        <a:p>
          <a:endParaRPr lang="pt-BR"/>
        </a:p>
      </dgm:t>
    </dgm:pt>
    <dgm:pt modelId="{6C8A14D8-9917-46FA-9BED-0A3B4ADA9800}">
      <dgm:prSet custT="1"/>
      <dgm:spPr/>
      <dgm:t>
        <a:bodyPr/>
        <a:lstStyle/>
        <a:p>
          <a:r>
            <a:rPr lang="pt-BR" sz="1800" dirty="0"/>
            <a:t>Comércio exterior;</a:t>
          </a:r>
        </a:p>
      </dgm:t>
    </dgm:pt>
    <dgm:pt modelId="{DBA9A237-7B8D-4D9E-A426-A36D77B952DE}" type="parTrans" cxnId="{0CF49B42-EC2F-4A41-BAFF-63DAFCDACC54}">
      <dgm:prSet/>
      <dgm:spPr/>
      <dgm:t>
        <a:bodyPr/>
        <a:lstStyle/>
        <a:p>
          <a:endParaRPr lang="pt-BR"/>
        </a:p>
      </dgm:t>
    </dgm:pt>
    <dgm:pt modelId="{2C4F0ECD-5D83-4C49-9AC4-377AD0C2FB18}" type="sibTrans" cxnId="{0CF49B42-EC2F-4A41-BAFF-63DAFCDACC54}">
      <dgm:prSet/>
      <dgm:spPr/>
      <dgm:t>
        <a:bodyPr/>
        <a:lstStyle/>
        <a:p>
          <a:endParaRPr lang="pt-BR"/>
        </a:p>
      </dgm:t>
    </dgm:pt>
    <dgm:pt modelId="{8E1082E0-D596-4A68-9868-A9227120DC1C}">
      <dgm:prSet custT="1"/>
      <dgm:spPr/>
      <dgm:t>
        <a:bodyPr/>
        <a:lstStyle/>
        <a:p>
          <a:r>
            <a:rPr lang="pt-BR" sz="1800" dirty="0"/>
            <a:t>Margem de preferência;</a:t>
          </a:r>
        </a:p>
      </dgm:t>
    </dgm:pt>
    <dgm:pt modelId="{6106079D-0D2A-497C-8A43-1108C2890EB6}" type="parTrans" cxnId="{BA1D99DB-A1CE-444B-9982-D7DD7A2523CF}">
      <dgm:prSet/>
      <dgm:spPr/>
      <dgm:t>
        <a:bodyPr/>
        <a:lstStyle/>
        <a:p>
          <a:endParaRPr lang="pt-BR"/>
        </a:p>
      </dgm:t>
    </dgm:pt>
    <dgm:pt modelId="{46CE1797-598F-437D-918D-23DF5202D507}" type="sibTrans" cxnId="{BA1D99DB-A1CE-444B-9982-D7DD7A2523CF}">
      <dgm:prSet/>
      <dgm:spPr/>
      <dgm:t>
        <a:bodyPr/>
        <a:lstStyle/>
        <a:p>
          <a:endParaRPr lang="pt-BR"/>
        </a:p>
      </dgm:t>
    </dgm:pt>
    <dgm:pt modelId="{68D16EA1-6B4D-4661-A674-7BCDC8180755}">
      <dgm:prSet custT="1"/>
      <dgm:spPr/>
      <dgm:t>
        <a:bodyPr/>
        <a:lstStyle/>
        <a:p>
          <a:r>
            <a:rPr lang="pt-BR" sz="1800" dirty="0"/>
            <a:t>Transferência de tecnologia;</a:t>
          </a:r>
        </a:p>
      </dgm:t>
    </dgm:pt>
    <dgm:pt modelId="{6846BFB1-8FE7-42A4-A016-E3DA6768CA91}" type="parTrans" cxnId="{4704D5D0-B4A1-4261-AD34-692E711B2F58}">
      <dgm:prSet/>
      <dgm:spPr/>
      <dgm:t>
        <a:bodyPr/>
        <a:lstStyle/>
        <a:p>
          <a:endParaRPr lang="pt-BR"/>
        </a:p>
      </dgm:t>
    </dgm:pt>
    <dgm:pt modelId="{4BDD6637-C1DA-462F-899B-A381C85FA57C}" type="sibTrans" cxnId="{4704D5D0-B4A1-4261-AD34-692E711B2F58}">
      <dgm:prSet/>
      <dgm:spPr/>
      <dgm:t>
        <a:bodyPr/>
        <a:lstStyle/>
        <a:p>
          <a:endParaRPr lang="pt-BR"/>
        </a:p>
      </dgm:t>
    </dgm:pt>
    <dgm:pt modelId="{0B6B9A20-B5DF-46E6-AEC5-A2DC3A50ECF6}">
      <dgm:prSet custT="1"/>
      <dgm:spPr/>
      <dgm:t>
        <a:bodyPr/>
        <a:lstStyle/>
        <a:p>
          <a:r>
            <a:rPr lang="pt-BR" sz="1800" dirty="0"/>
            <a:t>Propriedade intelectual;</a:t>
          </a:r>
        </a:p>
      </dgm:t>
    </dgm:pt>
    <dgm:pt modelId="{87EB7198-CD03-4013-8233-39F3A65F4A03}" type="parTrans" cxnId="{AFD65E9D-D1E6-40EF-952E-4AF0FAE2535E}">
      <dgm:prSet/>
      <dgm:spPr/>
      <dgm:t>
        <a:bodyPr/>
        <a:lstStyle/>
        <a:p>
          <a:endParaRPr lang="pt-BR"/>
        </a:p>
      </dgm:t>
    </dgm:pt>
    <dgm:pt modelId="{BC69A520-6B91-4A26-90A7-0CDC7265EAF7}" type="sibTrans" cxnId="{AFD65E9D-D1E6-40EF-952E-4AF0FAE2535E}">
      <dgm:prSet/>
      <dgm:spPr/>
      <dgm:t>
        <a:bodyPr/>
        <a:lstStyle/>
        <a:p>
          <a:endParaRPr lang="pt-BR"/>
        </a:p>
      </dgm:t>
    </dgm:pt>
    <dgm:pt modelId="{06A95228-D1D0-48D2-BB02-956E86DDCA50}">
      <dgm:prSet custT="1"/>
      <dgm:spPr/>
      <dgm:t>
        <a:bodyPr/>
        <a:lstStyle/>
        <a:p>
          <a:r>
            <a:rPr lang="pt-BR" sz="1800" dirty="0"/>
            <a:t>Infraestrutura da qualidade;</a:t>
          </a:r>
        </a:p>
      </dgm:t>
    </dgm:pt>
    <dgm:pt modelId="{79563FDF-C1B8-4D3D-B479-388B727E6BA2}" type="parTrans" cxnId="{56B422E9-A176-4F8D-83D4-FFBF25597EDD}">
      <dgm:prSet/>
      <dgm:spPr/>
      <dgm:t>
        <a:bodyPr/>
        <a:lstStyle/>
        <a:p>
          <a:endParaRPr lang="pt-BR"/>
        </a:p>
      </dgm:t>
    </dgm:pt>
    <dgm:pt modelId="{46D3323F-4A03-4681-820B-F424D3A5DB04}" type="sibTrans" cxnId="{56B422E9-A176-4F8D-83D4-FFBF25597EDD}">
      <dgm:prSet/>
      <dgm:spPr/>
      <dgm:t>
        <a:bodyPr/>
        <a:lstStyle/>
        <a:p>
          <a:endParaRPr lang="pt-BR"/>
        </a:p>
      </dgm:t>
    </dgm:pt>
    <dgm:pt modelId="{8C1B94D6-8400-4BBD-A937-09C9F3D879F1}">
      <dgm:prSet custT="1"/>
      <dgm:spPr/>
      <dgm:t>
        <a:bodyPr/>
        <a:lstStyle/>
        <a:p>
          <a:r>
            <a:rPr lang="pt-BR" sz="1800" strike="sngStrike" dirty="0"/>
            <a:t>Regulação;</a:t>
          </a:r>
          <a:r>
            <a:rPr lang="pt-BR" sz="1800" dirty="0"/>
            <a:t> </a:t>
          </a:r>
          <a:r>
            <a:rPr lang="pt-BR" sz="1800" strike="noStrike" dirty="0"/>
            <a:t>(será tratado em GT próprio)</a:t>
          </a:r>
          <a:endParaRPr lang="pt-BR" sz="1800" dirty="0"/>
        </a:p>
      </dgm:t>
    </dgm:pt>
    <dgm:pt modelId="{7476406D-2C30-4616-AC78-C03D1D02F431}" type="parTrans" cxnId="{01A31533-1D57-4719-81C2-BE55D0534E85}">
      <dgm:prSet/>
      <dgm:spPr/>
      <dgm:t>
        <a:bodyPr/>
        <a:lstStyle/>
        <a:p>
          <a:endParaRPr lang="pt-BR"/>
        </a:p>
      </dgm:t>
    </dgm:pt>
    <dgm:pt modelId="{89F9DA81-84AF-4A1F-AAEC-69D77C139998}" type="sibTrans" cxnId="{01A31533-1D57-4719-81C2-BE55D0534E85}">
      <dgm:prSet/>
      <dgm:spPr/>
      <dgm:t>
        <a:bodyPr/>
        <a:lstStyle/>
        <a:p>
          <a:endParaRPr lang="pt-BR"/>
        </a:p>
      </dgm:t>
    </dgm:pt>
    <dgm:pt modelId="{5477FC65-4E7F-46F9-88D5-27C32003BEBF}">
      <dgm:prSet custT="1"/>
      <dgm:spPr/>
      <dgm:t>
        <a:bodyPr/>
        <a:lstStyle/>
        <a:p>
          <a:r>
            <a:rPr lang="pt-BR" sz="1800" dirty="0"/>
            <a:t>Encomendas tecnológicas;</a:t>
          </a:r>
        </a:p>
      </dgm:t>
    </dgm:pt>
    <dgm:pt modelId="{0C81755E-2263-4FB3-AD32-874AC6E15FC7}" type="parTrans" cxnId="{0FC198D5-2E02-466A-BA21-D8D96DCAEA17}">
      <dgm:prSet/>
      <dgm:spPr/>
      <dgm:t>
        <a:bodyPr/>
        <a:lstStyle/>
        <a:p>
          <a:endParaRPr lang="pt-BR"/>
        </a:p>
      </dgm:t>
    </dgm:pt>
    <dgm:pt modelId="{3C89548E-B163-4731-A507-C3584DA52F62}" type="sibTrans" cxnId="{0FC198D5-2E02-466A-BA21-D8D96DCAEA17}">
      <dgm:prSet/>
      <dgm:spPr/>
      <dgm:t>
        <a:bodyPr/>
        <a:lstStyle/>
        <a:p>
          <a:endParaRPr lang="pt-BR"/>
        </a:p>
      </dgm:t>
    </dgm:pt>
    <dgm:pt modelId="{C22E16FC-6339-4A30-A038-1BEBC4161724}">
      <dgm:prSet custT="1"/>
      <dgm:spPr/>
      <dgm:t>
        <a:bodyPr/>
        <a:lstStyle/>
        <a:p>
          <a:r>
            <a:rPr lang="pt-BR" sz="1800" dirty="0"/>
            <a:t>Compras governamentais;</a:t>
          </a:r>
        </a:p>
      </dgm:t>
    </dgm:pt>
    <dgm:pt modelId="{4801E822-51DB-465E-80A9-C4AE8A9BC109}" type="parTrans" cxnId="{19A9CCBE-DE8D-4A13-B0F2-8F1061DE5FE9}">
      <dgm:prSet/>
      <dgm:spPr/>
      <dgm:t>
        <a:bodyPr/>
        <a:lstStyle/>
        <a:p>
          <a:endParaRPr lang="pt-BR"/>
        </a:p>
      </dgm:t>
    </dgm:pt>
    <dgm:pt modelId="{35F0B583-C76E-41B5-B596-223507686E3B}" type="sibTrans" cxnId="{19A9CCBE-DE8D-4A13-B0F2-8F1061DE5FE9}">
      <dgm:prSet/>
      <dgm:spPr/>
      <dgm:t>
        <a:bodyPr/>
        <a:lstStyle/>
        <a:p>
          <a:endParaRPr lang="pt-BR"/>
        </a:p>
      </dgm:t>
    </dgm:pt>
    <dgm:pt modelId="{A5268F20-368C-42C2-9569-96517BCD1497}">
      <dgm:prSet custT="1"/>
      <dgm:spPr/>
      <dgm:t>
        <a:bodyPr/>
        <a:lstStyle/>
        <a:p>
          <a:r>
            <a:rPr lang="pt-BR" sz="1800" dirty="0"/>
            <a:t>Investimento público;</a:t>
          </a:r>
        </a:p>
      </dgm:t>
    </dgm:pt>
    <dgm:pt modelId="{00D2ADCE-139F-430E-A8CF-1F12107A2DF1}" type="parTrans" cxnId="{5956F1B6-4D44-462C-ABCC-71E6446B0163}">
      <dgm:prSet/>
      <dgm:spPr/>
      <dgm:t>
        <a:bodyPr/>
        <a:lstStyle/>
        <a:p>
          <a:endParaRPr lang="pt-BR"/>
        </a:p>
      </dgm:t>
    </dgm:pt>
    <dgm:pt modelId="{835C5E41-EE53-4F62-9BDA-CAB01EA6DB25}" type="sibTrans" cxnId="{5956F1B6-4D44-462C-ABCC-71E6446B0163}">
      <dgm:prSet/>
      <dgm:spPr/>
      <dgm:t>
        <a:bodyPr/>
        <a:lstStyle/>
        <a:p>
          <a:endParaRPr lang="pt-BR"/>
        </a:p>
      </dgm:t>
    </dgm:pt>
    <dgm:pt modelId="{484F5FCA-0CEF-4B60-B6CA-FF1333A50F28}" type="pres">
      <dgm:prSet presAssocID="{668BE437-A45E-4C89-B9B8-13402887BF98}" presName="Name0" presStyleCnt="0">
        <dgm:presLayoutVars>
          <dgm:dir/>
          <dgm:animLvl val="lvl"/>
          <dgm:resizeHandles val="exact"/>
        </dgm:presLayoutVars>
      </dgm:prSet>
      <dgm:spPr/>
    </dgm:pt>
    <dgm:pt modelId="{079B42ED-FF59-4C81-8201-298519917F3F}" type="pres">
      <dgm:prSet presAssocID="{EA41A903-7FB0-43DF-949A-37F239D6AB2C}" presName="linNode" presStyleCnt="0"/>
      <dgm:spPr/>
    </dgm:pt>
    <dgm:pt modelId="{57DFD552-A921-4BCA-A9AF-AF32EFF166B5}" type="pres">
      <dgm:prSet presAssocID="{EA41A903-7FB0-43DF-949A-37F239D6AB2C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5F90993A-A721-4DED-BF55-61587D8DF5CA}" type="pres">
      <dgm:prSet presAssocID="{EA41A903-7FB0-43DF-949A-37F239D6AB2C}" presName="descendantText" presStyleLbl="alignAccFollowNode1" presStyleIdx="0" presStyleCnt="1" custScaleY="112418" custLinFactNeighborX="-4167" custLinFactNeighborY="-750">
        <dgm:presLayoutVars>
          <dgm:bulletEnabled val="1"/>
        </dgm:presLayoutVars>
      </dgm:prSet>
      <dgm:spPr/>
    </dgm:pt>
  </dgm:ptLst>
  <dgm:cxnLst>
    <dgm:cxn modelId="{154CA20B-1D0E-4CF7-ADFE-DFDF07CEBCFB}" type="presOf" srcId="{C22E16FC-6339-4A30-A038-1BEBC4161724}" destId="{5F90993A-A721-4DED-BF55-61587D8DF5CA}" srcOrd="0" destOrd="12" presId="urn:microsoft.com/office/officeart/2005/8/layout/vList5"/>
    <dgm:cxn modelId="{6BD6D112-2DCF-4869-A6A2-95A451D59108}" type="presOf" srcId="{06A95228-D1D0-48D2-BB02-956E86DDCA50}" destId="{5F90993A-A721-4DED-BF55-61587D8DF5CA}" srcOrd="0" destOrd="9" presId="urn:microsoft.com/office/officeart/2005/8/layout/vList5"/>
    <dgm:cxn modelId="{4B5BD713-962F-4E43-9233-92DD6010BAC9}" srcId="{EA41A903-7FB0-43DF-949A-37F239D6AB2C}" destId="{99AA0124-BA0C-4AC8-A6EF-6B036A2E1D65}" srcOrd="4" destOrd="0" parTransId="{A71A5652-5DA8-4595-AB5E-A30C7B8AC1CA}" sibTransId="{2C7DF6AE-4F10-496F-8290-68B1EDE1642A}"/>
    <dgm:cxn modelId="{27527A1A-A007-4DC0-988E-7B40A3BF204A}" type="presOf" srcId="{4F8B021A-8DC5-43D1-A0B5-A6F20A845F14}" destId="{5F90993A-A721-4DED-BF55-61587D8DF5CA}" srcOrd="0" destOrd="1" presId="urn:microsoft.com/office/officeart/2005/8/layout/vList5"/>
    <dgm:cxn modelId="{DE3DBC2A-F776-4FD5-8325-3F57C9501C4E}" type="presOf" srcId="{8C1B94D6-8400-4BBD-A937-09C9F3D879F1}" destId="{5F90993A-A721-4DED-BF55-61587D8DF5CA}" srcOrd="0" destOrd="10" presId="urn:microsoft.com/office/officeart/2005/8/layout/vList5"/>
    <dgm:cxn modelId="{D7E1F531-27B1-4F5B-9E24-949A9342B2CB}" type="presOf" srcId="{8E1082E0-D596-4A68-9868-A9227120DC1C}" destId="{5F90993A-A721-4DED-BF55-61587D8DF5CA}" srcOrd="0" destOrd="6" presId="urn:microsoft.com/office/officeart/2005/8/layout/vList5"/>
    <dgm:cxn modelId="{01A31533-1D57-4719-81C2-BE55D0534E85}" srcId="{EA41A903-7FB0-43DF-949A-37F239D6AB2C}" destId="{8C1B94D6-8400-4BBD-A937-09C9F3D879F1}" srcOrd="10" destOrd="0" parTransId="{7476406D-2C30-4616-AC78-C03D1D02F431}" sibTransId="{89F9DA81-84AF-4A1F-AAEC-69D77C139998}"/>
    <dgm:cxn modelId="{FCE83733-0E05-46E1-9FAD-E4A2268F14CE}" type="presOf" srcId="{555B5F08-ECE0-43F6-9360-F3EFACF411A8}" destId="{5F90993A-A721-4DED-BF55-61587D8DF5CA}" srcOrd="0" destOrd="0" presId="urn:microsoft.com/office/officeart/2005/8/layout/vList5"/>
    <dgm:cxn modelId="{B36C9536-600D-4E3B-8985-83DC489FFBAD}" type="presOf" srcId="{A5268F20-368C-42C2-9569-96517BCD1497}" destId="{5F90993A-A721-4DED-BF55-61587D8DF5CA}" srcOrd="0" destOrd="13" presId="urn:microsoft.com/office/officeart/2005/8/layout/vList5"/>
    <dgm:cxn modelId="{0352CD5F-7028-4C03-B275-3E0D6EE37A51}" type="presOf" srcId="{F7124424-F6F5-46D4-9A66-99757D57A495}" destId="{5F90993A-A721-4DED-BF55-61587D8DF5CA}" srcOrd="0" destOrd="2" presId="urn:microsoft.com/office/officeart/2005/8/layout/vList5"/>
    <dgm:cxn modelId="{0CF49B42-EC2F-4A41-BAFF-63DAFCDACC54}" srcId="{EA41A903-7FB0-43DF-949A-37F239D6AB2C}" destId="{6C8A14D8-9917-46FA-9BED-0A3B4ADA9800}" srcOrd="5" destOrd="0" parTransId="{DBA9A237-7B8D-4D9E-A426-A36D77B952DE}" sibTransId="{2C4F0ECD-5D83-4C49-9AC4-377AD0C2FB18}"/>
    <dgm:cxn modelId="{9EAE3F4F-38C4-4179-9CDB-41E17578AA2C}" type="presOf" srcId="{EA41A903-7FB0-43DF-949A-37F239D6AB2C}" destId="{57DFD552-A921-4BCA-A9AF-AF32EFF166B5}" srcOrd="0" destOrd="0" presId="urn:microsoft.com/office/officeart/2005/8/layout/vList5"/>
    <dgm:cxn modelId="{035EF77D-9657-445E-8B61-505F7CE6F2EE}" srcId="{EA41A903-7FB0-43DF-949A-37F239D6AB2C}" destId="{2CC92AEB-B829-405D-800C-DDC2EDB96572}" srcOrd="3" destOrd="0" parTransId="{278A51D7-3CE5-4C69-BB7B-786D1802667B}" sibTransId="{A079A1EE-7D8C-4FB7-8320-19155A1EE5A9}"/>
    <dgm:cxn modelId="{DCF50680-D304-4107-B5EE-D8A534E976C5}" type="presOf" srcId="{2CC92AEB-B829-405D-800C-DDC2EDB96572}" destId="{5F90993A-A721-4DED-BF55-61587D8DF5CA}" srcOrd="0" destOrd="3" presId="urn:microsoft.com/office/officeart/2005/8/layout/vList5"/>
    <dgm:cxn modelId="{8E2FD28D-8F89-49F1-A363-446FD9724498}" type="presOf" srcId="{668BE437-A45E-4C89-B9B8-13402887BF98}" destId="{484F5FCA-0CEF-4B60-B6CA-FF1333A50F28}" srcOrd="0" destOrd="0" presId="urn:microsoft.com/office/officeart/2005/8/layout/vList5"/>
    <dgm:cxn modelId="{AFD65E9D-D1E6-40EF-952E-4AF0FAE2535E}" srcId="{EA41A903-7FB0-43DF-949A-37F239D6AB2C}" destId="{0B6B9A20-B5DF-46E6-AEC5-A2DC3A50ECF6}" srcOrd="8" destOrd="0" parTransId="{87EB7198-CD03-4013-8233-39F3A65F4A03}" sibTransId="{BC69A520-6B91-4A26-90A7-0CDC7265EAF7}"/>
    <dgm:cxn modelId="{35E0C3A1-DAA8-4D0B-B8CE-545B698E4BF5}" type="presOf" srcId="{99AA0124-BA0C-4AC8-A6EF-6B036A2E1D65}" destId="{5F90993A-A721-4DED-BF55-61587D8DF5CA}" srcOrd="0" destOrd="4" presId="urn:microsoft.com/office/officeart/2005/8/layout/vList5"/>
    <dgm:cxn modelId="{60EF83AA-801E-4ECC-871E-D2C6E982E603}" type="presOf" srcId="{5477FC65-4E7F-46F9-88D5-27C32003BEBF}" destId="{5F90993A-A721-4DED-BF55-61587D8DF5CA}" srcOrd="0" destOrd="11" presId="urn:microsoft.com/office/officeart/2005/8/layout/vList5"/>
    <dgm:cxn modelId="{BF8DCEAF-97FE-4282-9754-F9B70A8324DA}" srcId="{668BE437-A45E-4C89-B9B8-13402887BF98}" destId="{EA41A903-7FB0-43DF-949A-37F239D6AB2C}" srcOrd="0" destOrd="0" parTransId="{F4B66AEA-684A-4AE2-83D2-FE5E7B23A5EE}" sibTransId="{DA81F588-94CC-45E9-8625-FD970E84953C}"/>
    <dgm:cxn modelId="{5956F1B6-4D44-462C-ABCC-71E6446B0163}" srcId="{EA41A903-7FB0-43DF-949A-37F239D6AB2C}" destId="{A5268F20-368C-42C2-9569-96517BCD1497}" srcOrd="13" destOrd="0" parTransId="{00D2ADCE-139F-430E-A8CF-1F12107A2DF1}" sibTransId="{835C5E41-EE53-4F62-9BDA-CAB01EA6DB25}"/>
    <dgm:cxn modelId="{9282C8BD-03E1-40D2-9276-A976D7FA527E}" type="presOf" srcId="{6C8A14D8-9917-46FA-9BED-0A3B4ADA9800}" destId="{5F90993A-A721-4DED-BF55-61587D8DF5CA}" srcOrd="0" destOrd="5" presId="urn:microsoft.com/office/officeart/2005/8/layout/vList5"/>
    <dgm:cxn modelId="{19A9CCBE-DE8D-4A13-B0F2-8F1061DE5FE9}" srcId="{EA41A903-7FB0-43DF-949A-37F239D6AB2C}" destId="{C22E16FC-6339-4A30-A038-1BEBC4161724}" srcOrd="12" destOrd="0" parTransId="{4801E822-51DB-465E-80A9-C4AE8A9BC109}" sibTransId="{35F0B583-C76E-41B5-B596-223507686E3B}"/>
    <dgm:cxn modelId="{4704D5D0-B4A1-4261-AD34-692E711B2F58}" srcId="{EA41A903-7FB0-43DF-949A-37F239D6AB2C}" destId="{68D16EA1-6B4D-4661-A674-7BCDC8180755}" srcOrd="7" destOrd="0" parTransId="{6846BFB1-8FE7-42A4-A016-E3DA6768CA91}" sibTransId="{4BDD6637-C1DA-462F-899B-A381C85FA57C}"/>
    <dgm:cxn modelId="{467819D5-8163-4CED-9469-D1637A69E9A8}" srcId="{EA41A903-7FB0-43DF-949A-37F239D6AB2C}" destId="{555B5F08-ECE0-43F6-9360-F3EFACF411A8}" srcOrd="0" destOrd="0" parTransId="{17E9113C-5EF6-4346-8BDF-156F1D403FF4}" sibTransId="{8D5BB052-788E-4272-A912-07FA9E48BE8E}"/>
    <dgm:cxn modelId="{0FC198D5-2E02-466A-BA21-D8D96DCAEA17}" srcId="{EA41A903-7FB0-43DF-949A-37F239D6AB2C}" destId="{5477FC65-4E7F-46F9-88D5-27C32003BEBF}" srcOrd="11" destOrd="0" parTransId="{0C81755E-2263-4FB3-AD32-874AC6E15FC7}" sibTransId="{3C89548E-B163-4731-A507-C3584DA52F62}"/>
    <dgm:cxn modelId="{BA1D99DB-A1CE-444B-9982-D7DD7A2523CF}" srcId="{EA41A903-7FB0-43DF-949A-37F239D6AB2C}" destId="{8E1082E0-D596-4A68-9868-A9227120DC1C}" srcOrd="6" destOrd="0" parTransId="{6106079D-0D2A-497C-8A43-1108C2890EB6}" sibTransId="{46CE1797-598F-437D-918D-23DF5202D507}"/>
    <dgm:cxn modelId="{56B422E9-A176-4F8D-83D4-FFBF25597EDD}" srcId="{EA41A903-7FB0-43DF-949A-37F239D6AB2C}" destId="{06A95228-D1D0-48D2-BB02-956E86DDCA50}" srcOrd="9" destOrd="0" parTransId="{79563FDF-C1B8-4D3D-B479-388B727E6BA2}" sibTransId="{46D3323F-4A03-4681-820B-F424D3A5DB04}"/>
    <dgm:cxn modelId="{C5D398E9-469A-4D72-9EA1-F1F9703EF77B}" type="presOf" srcId="{0B6B9A20-B5DF-46E6-AEC5-A2DC3A50ECF6}" destId="{5F90993A-A721-4DED-BF55-61587D8DF5CA}" srcOrd="0" destOrd="8" presId="urn:microsoft.com/office/officeart/2005/8/layout/vList5"/>
    <dgm:cxn modelId="{BFCC05F4-0990-4018-BA64-06AF13BCFB00}" type="presOf" srcId="{68D16EA1-6B4D-4661-A674-7BCDC8180755}" destId="{5F90993A-A721-4DED-BF55-61587D8DF5CA}" srcOrd="0" destOrd="7" presId="urn:microsoft.com/office/officeart/2005/8/layout/vList5"/>
    <dgm:cxn modelId="{D7807EF4-46A8-49CC-ABB6-41BC669885F4}" srcId="{EA41A903-7FB0-43DF-949A-37F239D6AB2C}" destId="{4F8B021A-8DC5-43D1-A0B5-A6F20A845F14}" srcOrd="1" destOrd="0" parTransId="{64D515C3-8AEA-495C-B0B7-8EE18B8DCD1B}" sibTransId="{B39E0A60-9755-429D-8F4A-A93D1C38A71E}"/>
    <dgm:cxn modelId="{555B81F4-7296-4A43-8F77-52E57E1D59B5}" srcId="{EA41A903-7FB0-43DF-949A-37F239D6AB2C}" destId="{F7124424-F6F5-46D4-9A66-99757D57A495}" srcOrd="2" destOrd="0" parTransId="{7F10EFFC-90C0-468E-80BB-4A2FC705AD40}" sibTransId="{4BE3847A-75B5-4C8F-9F42-FECE6F0608F2}"/>
    <dgm:cxn modelId="{46FB2A47-DA1B-49D5-B733-62218AB62855}" type="presParOf" srcId="{484F5FCA-0CEF-4B60-B6CA-FF1333A50F28}" destId="{079B42ED-FF59-4C81-8201-298519917F3F}" srcOrd="0" destOrd="0" presId="urn:microsoft.com/office/officeart/2005/8/layout/vList5"/>
    <dgm:cxn modelId="{4D1BD24C-9456-4833-974B-0795D9A42609}" type="presParOf" srcId="{079B42ED-FF59-4C81-8201-298519917F3F}" destId="{57DFD552-A921-4BCA-A9AF-AF32EFF166B5}" srcOrd="0" destOrd="0" presId="urn:microsoft.com/office/officeart/2005/8/layout/vList5"/>
    <dgm:cxn modelId="{218EA46E-95CC-4142-97EE-A3FF0E5C8EEC}" type="presParOf" srcId="{079B42ED-FF59-4C81-8201-298519917F3F}" destId="{5F90993A-A721-4DED-BF55-61587D8DF5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0993A-A721-4DED-BF55-61587D8DF5CA}">
      <dsp:nvSpPr>
        <dsp:cNvPr id="0" name=""/>
        <dsp:cNvSpPr/>
      </dsp:nvSpPr>
      <dsp:spPr>
        <a:xfrm rot="5400000">
          <a:off x="4676368" y="-978398"/>
          <a:ext cx="4113071" cy="6479799"/>
        </a:xfrm>
        <a:prstGeom prst="round2SameRect">
          <a:avLst/>
        </a:prstGeom>
        <a:solidFill>
          <a:schemeClr val="accent6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Financiamentos e Empréstimos;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Subvenções;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strike="sngStrike" kern="1200" dirty="0"/>
            <a:t>Créditos tributários;</a:t>
          </a:r>
          <a:r>
            <a:rPr lang="pt-BR" sz="1800" strike="noStrike" kern="1200" dirty="0"/>
            <a:t> (será tratado em GT próprio)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Participação acionária;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Requisitos de conteúdo local;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Comércio exterior;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Margem de preferência;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Transferência de tecnologia;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Propriedade intelectual;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Infraestrutura da qualidade;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strike="sngStrike" kern="1200" dirty="0"/>
            <a:t>Regulação;</a:t>
          </a:r>
          <a:r>
            <a:rPr lang="pt-BR" sz="1800" kern="1200" dirty="0"/>
            <a:t> </a:t>
          </a:r>
          <a:r>
            <a:rPr lang="pt-BR" sz="1800" strike="noStrike" kern="1200" dirty="0"/>
            <a:t>(será tratado em GT próprio)</a:t>
          </a: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Encomendas tecnológicas;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Compras governamentais;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Investimento público;</a:t>
          </a:r>
        </a:p>
      </dsp:txBody>
      <dsp:txXfrm rot="-5400000">
        <a:off x="3493004" y="405750"/>
        <a:ext cx="6279015" cy="3711503"/>
      </dsp:txXfrm>
    </dsp:sp>
    <dsp:sp modelId="{57DFD552-A921-4BCA-A9AF-AF32EFF166B5}">
      <dsp:nvSpPr>
        <dsp:cNvPr id="0" name=""/>
        <dsp:cNvSpPr/>
      </dsp:nvSpPr>
      <dsp:spPr>
        <a:xfrm>
          <a:off x="0" y="2235"/>
          <a:ext cx="3644887" cy="4573413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200" kern="1200" dirty="0"/>
            <a:t>Avaliação dos instrumentos da NIB para o incentivo à produção de SAF</a:t>
          </a:r>
        </a:p>
      </dsp:txBody>
      <dsp:txXfrm>
        <a:off x="177929" y="180164"/>
        <a:ext cx="3289029" cy="4217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18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11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001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89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980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931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79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703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727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233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F4D5D-4E96-4B43-9FF4-51151FA9F45E}" type="datetimeFigureOut">
              <a:rPr lang="pt-BR" smtClean="0"/>
              <a:t>19/12/2024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F40C1-981C-4AAD-B987-1B8BF600AD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762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Imagem 6" descr="Texto&#10;&#10;Descrição gerada automaticamente">
            <a:extLst>
              <a:ext uri="{FF2B5EF4-FFF2-40B4-BE49-F238E27FC236}">
                <a16:creationId xmlns:a16="http://schemas.microsoft.com/office/drawing/2014/main" id="{735F4706-29F9-4643-6A7F-ECAE230AC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8277" y="4778191"/>
            <a:ext cx="7822223" cy="1388446"/>
          </a:xfrm>
          <a:prstGeom prst="rect">
            <a:avLst/>
          </a:prstGeom>
          <a:noFill/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1141E05-84B8-DEB4-47F0-BB31583A3FAC}"/>
              </a:ext>
            </a:extLst>
          </p:cNvPr>
          <p:cNvSpPr txBox="1">
            <a:spLocks/>
          </p:cNvSpPr>
          <p:nvPr/>
        </p:nvSpPr>
        <p:spPr>
          <a:xfrm>
            <a:off x="950934" y="1438177"/>
            <a:ext cx="10290131" cy="44818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US" sz="36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Espaço Reservado para Texto 2">
            <a:extLst>
              <a:ext uri="{FF2B5EF4-FFF2-40B4-BE49-F238E27FC236}">
                <a16:creationId xmlns:a16="http://schemas.microsoft.com/office/drawing/2014/main" id="{1232252E-EC0B-3F08-0494-E8CDE3CE7902}"/>
              </a:ext>
            </a:extLst>
          </p:cNvPr>
          <p:cNvSpPr txBox="1">
            <a:spLocks/>
          </p:cNvSpPr>
          <p:nvPr/>
        </p:nvSpPr>
        <p:spPr>
          <a:xfrm>
            <a:off x="874775" y="1886365"/>
            <a:ext cx="10366290" cy="27322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Conexão SAF – GT 2</a:t>
            </a:r>
          </a:p>
          <a:p>
            <a:r>
              <a:rPr lang="pt-BR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Políticas de Incentivo e financiamento</a:t>
            </a:r>
          </a:p>
          <a:p>
            <a:endParaRPr lang="pt-BR" sz="3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t-BR" sz="2400" dirty="0">
                <a:solidFill>
                  <a:schemeClr val="tx1"/>
                </a:solidFill>
              </a:rPr>
              <a:t>Proposta de trabalho</a:t>
            </a:r>
          </a:p>
        </p:txBody>
      </p:sp>
    </p:spTree>
    <p:extLst>
      <p:ext uri="{BB962C8B-B14F-4D97-AF65-F5344CB8AC3E}">
        <p14:creationId xmlns:p14="http://schemas.microsoft.com/office/powerpoint/2010/main" val="1082650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D661F6E4-6AFA-FC47-B665-765BBD6035A2}"/>
              </a:ext>
            </a:extLst>
          </p:cNvPr>
          <p:cNvSpPr/>
          <p:nvPr/>
        </p:nvSpPr>
        <p:spPr>
          <a:xfrm>
            <a:off x="950933" y="3277658"/>
            <a:ext cx="10290131" cy="70788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4000" b="1" dirty="0">
                <a:solidFill>
                  <a:srgbClr val="FF0000"/>
                </a:solidFill>
              </a:rPr>
              <a:t>Obrigada!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2CAA590-2945-A39F-9673-3FA83EAFCFE4}"/>
              </a:ext>
            </a:extLst>
          </p:cNvPr>
          <p:cNvSpPr/>
          <p:nvPr/>
        </p:nvSpPr>
        <p:spPr>
          <a:xfrm>
            <a:off x="389299" y="1003730"/>
            <a:ext cx="11416419" cy="10156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pt-BR" sz="2000" b="0" kern="0" spc="0" dirty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SECRETARIA DE DESENVOLVIMENTO INDUSTRIAL, INOVAÇÃO, COMÉRCIO E SERVIÇOS (SDIC)</a:t>
            </a:r>
            <a:br>
              <a:rPr lang="pt-BR" sz="2000" b="0" kern="0" spc="0" dirty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</a:br>
            <a:r>
              <a:rPr lang="pt-BR" sz="2000" b="0" kern="0" spc="0" dirty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SECRETARIA DE ECONOMIA VERDE, DESCARBONIZAÇÃO E BIOINDÚSTRIA (SEV)</a:t>
            </a:r>
            <a:br>
              <a:rPr lang="pt-BR" sz="2000" b="0" kern="0" spc="0" dirty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</a:br>
            <a:r>
              <a:rPr lang="pt-BR" sz="2000" b="0" kern="0" spc="0" dirty="0">
                <a:solidFill>
                  <a:prstClr val="black"/>
                </a:solidFill>
                <a:latin typeface="Calibri" panose="020F0502020204030204"/>
                <a:ea typeface="Montserrat Black"/>
                <a:cs typeface="Montserrat Black"/>
                <a:sym typeface="Montserrat Black"/>
              </a:rPr>
              <a:t>BANCO NACIONAL DE DESENVOLVIMENTO ECONÔMICO E SOCIAL (BNDES)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47333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1F8A3F96-06ED-02F1-8DAB-FE31AA4FD401}"/>
              </a:ext>
            </a:extLst>
          </p:cNvPr>
          <p:cNvSpPr txBox="1">
            <a:spLocks/>
          </p:cNvSpPr>
          <p:nvPr/>
        </p:nvSpPr>
        <p:spPr>
          <a:xfrm>
            <a:off x="557623" y="626538"/>
            <a:ext cx="9369585" cy="6108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Abertura</a:t>
            </a:r>
            <a:endParaRPr kumimoji="0" lang="pt-BR" sz="3000" b="0" i="0" u="none" strike="noStrike" kern="1200" cap="none" spc="1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j-ea"/>
              <a:cs typeface="+mj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0D85C3D-82D2-D036-2AF1-246ABAF4DDC6}"/>
              </a:ext>
            </a:extLst>
          </p:cNvPr>
          <p:cNvSpPr/>
          <p:nvPr/>
        </p:nvSpPr>
        <p:spPr>
          <a:xfrm>
            <a:off x="726162" y="1684994"/>
            <a:ext cx="1044642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/>
              <a:t>Carlos Leonardo </a:t>
            </a:r>
            <a:r>
              <a:rPr lang="pt-BR" sz="2800" b="1" dirty="0" err="1"/>
              <a:t>Teofilo</a:t>
            </a:r>
            <a:r>
              <a:rPr lang="pt-BR" sz="2800" b="1" dirty="0"/>
              <a:t> </a:t>
            </a:r>
            <a:r>
              <a:rPr lang="pt-BR" sz="2800" b="1" dirty="0" err="1"/>
              <a:t>Durans</a:t>
            </a:r>
            <a:endParaRPr lang="pt-BR" sz="2800" b="1" dirty="0"/>
          </a:p>
          <a:p>
            <a:pPr lvl="1"/>
            <a:r>
              <a:rPr lang="pt-BR" sz="2000" b="1" dirty="0"/>
              <a:t>	</a:t>
            </a:r>
            <a:r>
              <a:rPr lang="pt-BR" sz="2000" dirty="0"/>
              <a:t>Diretor do Departamento de Desenvolvimento da Indústria de Insumos e Materiais Intermediários - DINTE</a:t>
            </a:r>
          </a:p>
          <a:p>
            <a:endParaRPr lang="pt-BR" sz="1100" b="1" dirty="0"/>
          </a:p>
          <a:p>
            <a:pPr lvl="1"/>
            <a:endParaRPr lang="pt-BR" sz="1100" b="1" dirty="0"/>
          </a:p>
          <a:p>
            <a:r>
              <a:rPr lang="pt-BR" sz="2800" b="1" dirty="0"/>
              <a:t>José Ricardo Ramos Sales</a:t>
            </a:r>
          </a:p>
          <a:p>
            <a:pPr lvl="1"/>
            <a:r>
              <a:rPr lang="pt-BR" sz="2000" b="1" dirty="0"/>
              <a:t>	</a:t>
            </a:r>
            <a:r>
              <a:rPr lang="pt-BR" sz="2000" dirty="0"/>
              <a:t>Coordenador-Geral de Bioindústria</a:t>
            </a:r>
          </a:p>
          <a:p>
            <a:endParaRPr lang="pt-BR" sz="2800" b="1" dirty="0"/>
          </a:p>
          <a:p>
            <a:r>
              <a:rPr lang="pt-BR" sz="2800" b="1" dirty="0"/>
              <a:t>Mauro Arnaud de Queiros Mattoso</a:t>
            </a:r>
          </a:p>
          <a:p>
            <a:pPr lvl="1"/>
            <a:r>
              <a:rPr lang="pt-BR" sz="2000" b="1" dirty="0"/>
              <a:t>	</a:t>
            </a:r>
            <a:r>
              <a:rPr lang="pt-BR" sz="2000" dirty="0"/>
              <a:t>Chefe do Departamento do Complexo Agroalimentar e Biocombustíveis</a:t>
            </a:r>
          </a:p>
          <a:p>
            <a:pPr lvl="1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94236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1F8A3F96-06ED-02F1-8DAB-FE31AA4FD401}"/>
              </a:ext>
            </a:extLst>
          </p:cNvPr>
          <p:cNvSpPr txBox="1">
            <a:spLocks/>
          </p:cNvSpPr>
          <p:nvPr/>
        </p:nvSpPr>
        <p:spPr>
          <a:xfrm>
            <a:off x="557623" y="626538"/>
            <a:ext cx="9369585" cy="610863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1" i="0" u="none" strike="noStrike" kern="1200" cap="none" spc="1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Pauta</a:t>
            </a:r>
            <a:endParaRPr kumimoji="0" lang="pt-BR" sz="3000" b="0" i="0" u="none" strike="noStrike" kern="1200" cap="none" spc="10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Demi"/>
              <a:ea typeface="+mj-ea"/>
              <a:cs typeface="+mj-cs"/>
            </a:endParaRPr>
          </a:p>
        </p:txBody>
      </p:sp>
      <p:sp>
        <p:nvSpPr>
          <p:cNvPr id="2" name="Espaço Reservado para Texto 2">
            <a:extLst>
              <a:ext uri="{FF2B5EF4-FFF2-40B4-BE49-F238E27FC236}">
                <a16:creationId xmlns:a16="http://schemas.microsoft.com/office/drawing/2014/main" id="{534E3AB6-6288-624A-661B-C2EC3DFED1D5}"/>
              </a:ext>
            </a:extLst>
          </p:cNvPr>
          <p:cNvSpPr txBox="1">
            <a:spLocks/>
          </p:cNvSpPr>
          <p:nvPr/>
        </p:nvSpPr>
        <p:spPr>
          <a:xfrm>
            <a:off x="828221" y="1615648"/>
            <a:ext cx="10008777" cy="4685563"/>
          </a:xfrm>
          <a:prstGeom prst="rect">
            <a:avLst/>
          </a:prstGeom>
          <a:solidFill>
            <a:schemeClr val="bg1">
              <a:alpha val="64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</a:rPr>
              <a:t>Apresentação da proposta de trabalho do GT</a:t>
            </a:r>
          </a:p>
          <a:p>
            <a:pPr marL="1143000" lvl="1" indent="-457200"/>
            <a:r>
              <a:rPr lang="pt-BR" sz="2400" dirty="0"/>
              <a:t>Objetivo</a:t>
            </a:r>
          </a:p>
          <a:p>
            <a:pPr marL="1143000" lvl="1" indent="-457200"/>
            <a:r>
              <a:rPr lang="pt-BR" sz="2400" dirty="0"/>
              <a:t>Temas</a:t>
            </a:r>
          </a:p>
          <a:p>
            <a:pPr marL="1143000" lvl="1" indent="-457200"/>
            <a:r>
              <a:rPr lang="pt-BR" sz="2400" dirty="0"/>
              <a:t>Resultados esperados</a:t>
            </a:r>
          </a:p>
          <a:p>
            <a:pPr marL="1143000" lvl="1" indent="-457200"/>
            <a:r>
              <a:rPr lang="pt-BR" sz="2400" dirty="0"/>
              <a:t>Metodologia de trabalho</a:t>
            </a:r>
          </a:p>
          <a:p>
            <a:pPr marL="1143000" lvl="1" indent="-457200"/>
            <a:r>
              <a:rPr lang="pt-BR" sz="2400" dirty="0"/>
              <a:t>Cronograma</a:t>
            </a:r>
          </a:p>
          <a:p>
            <a:pPr marL="1143000" lvl="1" indent="-457200"/>
            <a:endParaRPr lang="pt-BR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pt-BR" sz="2800" dirty="0">
                <a:solidFill>
                  <a:schemeClr val="tx1"/>
                </a:solidFill>
              </a:rPr>
              <a:t>Palavra aberta</a:t>
            </a:r>
          </a:p>
        </p:txBody>
      </p:sp>
    </p:spTree>
    <p:extLst>
      <p:ext uri="{BB962C8B-B14F-4D97-AF65-F5344CB8AC3E}">
        <p14:creationId xmlns:p14="http://schemas.microsoft.com/office/powerpoint/2010/main" val="1925455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3817771D-1130-689A-8B89-A83415657950}"/>
              </a:ext>
            </a:extLst>
          </p:cNvPr>
          <p:cNvSpPr txBox="1">
            <a:spLocks/>
          </p:cNvSpPr>
          <p:nvPr/>
        </p:nvSpPr>
        <p:spPr>
          <a:xfrm>
            <a:off x="504454" y="351660"/>
            <a:ext cx="10173369" cy="6108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</a:rPr>
              <a:t>Objetivos do GT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550473E4-D8A6-1DC8-3B79-719788D98CB8}"/>
              </a:ext>
            </a:extLst>
          </p:cNvPr>
          <p:cNvSpPr txBox="1">
            <a:spLocks/>
          </p:cNvSpPr>
          <p:nvPr/>
        </p:nvSpPr>
        <p:spPr>
          <a:xfrm>
            <a:off x="6422692" y="2440452"/>
            <a:ext cx="5067658" cy="5743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1400" dirty="0">
              <a:ea typeface="+mn-lt"/>
              <a:cs typeface="+mn-lt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F0CBA5C4-8B57-C947-07C1-A1D76EDDF810}"/>
              </a:ext>
            </a:extLst>
          </p:cNvPr>
          <p:cNvSpPr txBox="1">
            <a:spLocks/>
          </p:cNvSpPr>
          <p:nvPr/>
        </p:nvSpPr>
        <p:spPr>
          <a:xfrm>
            <a:off x="6422692" y="4294026"/>
            <a:ext cx="5056134" cy="16511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 dirty="0">
              <a:ea typeface="+mn-lt"/>
              <a:cs typeface="+mn-lt"/>
            </a:endParaRPr>
          </a:p>
        </p:txBody>
      </p:sp>
      <p:sp>
        <p:nvSpPr>
          <p:cNvPr id="14" name="Espaço Reservado para Texto 6">
            <a:extLst>
              <a:ext uri="{FF2B5EF4-FFF2-40B4-BE49-F238E27FC236}">
                <a16:creationId xmlns:a16="http://schemas.microsoft.com/office/drawing/2014/main" id="{71E1B8A6-1FAC-6956-E2AF-20052417F311}"/>
              </a:ext>
            </a:extLst>
          </p:cNvPr>
          <p:cNvSpPr txBox="1">
            <a:spLocks/>
          </p:cNvSpPr>
          <p:nvPr/>
        </p:nvSpPr>
        <p:spPr>
          <a:xfrm>
            <a:off x="6451499" y="5689940"/>
            <a:ext cx="4827176" cy="589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 dirty="0">
              <a:ea typeface="+mn-lt"/>
              <a:cs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36FB700-EF49-D06D-1808-5CC27B01E671}"/>
              </a:ext>
            </a:extLst>
          </p:cNvPr>
          <p:cNvSpPr txBox="1"/>
          <p:nvPr/>
        </p:nvSpPr>
        <p:spPr>
          <a:xfrm>
            <a:off x="515978" y="1758115"/>
            <a:ext cx="109743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Mapear políticas de financiamento do SAF, inclusive taxas de juros e demais condições.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Avaliar mecanismos de fomento e incentivo para projetos de escala comercial de SAF (nacional e internacional).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Avaliar o apoio às exportações de SAF.</a:t>
            </a:r>
          </a:p>
        </p:txBody>
      </p:sp>
    </p:spTree>
    <p:extLst>
      <p:ext uri="{BB962C8B-B14F-4D97-AF65-F5344CB8AC3E}">
        <p14:creationId xmlns:p14="http://schemas.microsoft.com/office/powerpoint/2010/main" val="305250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3817771D-1130-689A-8B89-A83415657950}"/>
              </a:ext>
            </a:extLst>
          </p:cNvPr>
          <p:cNvSpPr txBox="1">
            <a:spLocks/>
          </p:cNvSpPr>
          <p:nvPr/>
        </p:nvSpPr>
        <p:spPr>
          <a:xfrm>
            <a:off x="504454" y="351660"/>
            <a:ext cx="10173369" cy="6108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</a:rPr>
              <a:t>Temas</a:t>
            </a:r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550473E4-D8A6-1DC8-3B79-719788D98CB8}"/>
              </a:ext>
            </a:extLst>
          </p:cNvPr>
          <p:cNvSpPr txBox="1">
            <a:spLocks/>
          </p:cNvSpPr>
          <p:nvPr/>
        </p:nvSpPr>
        <p:spPr>
          <a:xfrm>
            <a:off x="6422692" y="2440452"/>
            <a:ext cx="5067658" cy="5743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1400" dirty="0">
              <a:ea typeface="+mn-lt"/>
              <a:cs typeface="+mn-lt"/>
            </a:endParaRPr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F0CBA5C4-8B57-C947-07C1-A1D76EDDF810}"/>
              </a:ext>
            </a:extLst>
          </p:cNvPr>
          <p:cNvSpPr txBox="1">
            <a:spLocks/>
          </p:cNvSpPr>
          <p:nvPr/>
        </p:nvSpPr>
        <p:spPr>
          <a:xfrm>
            <a:off x="6422692" y="4294026"/>
            <a:ext cx="5056134" cy="16511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 dirty="0">
              <a:ea typeface="+mn-lt"/>
              <a:cs typeface="+mn-lt"/>
            </a:endParaRPr>
          </a:p>
        </p:txBody>
      </p:sp>
      <p:sp>
        <p:nvSpPr>
          <p:cNvPr id="14" name="Espaço Reservado para Texto 6">
            <a:extLst>
              <a:ext uri="{FF2B5EF4-FFF2-40B4-BE49-F238E27FC236}">
                <a16:creationId xmlns:a16="http://schemas.microsoft.com/office/drawing/2014/main" id="{71E1B8A6-1FAC-6956-E2AF-20052417F311}"/>
              </a:ext>
            </a:extLst>
          </p:cNvPr>
          <p:cNvSpPr txBox="1">
            <a:spLocks/>
          </p:cNvSpPr>
          <p:nvPr/>
        </p:nvSpPr>
        <p:spPr>
          <a:xfrm>
            <a:off x="6451499" y="5689940"/>
            <a:ext cx="4827176" cy="5894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endParaRPr lang="pt-BR" sz="1400" dirty="0">
              <a:ea typeface="+mn-lt"/>
              <a:cs typeface="+mn-lt"/>
            </a:endParaRP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D5253650-601C-7BD6-E7EF-F4D4C063A6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7487549"/>
              </p:ext>
            </p:extLst>
          </p:nvPr>
        </p:nvGraphicFramePr>
        <p:xfrm>
          <a:off x="913325" y="1554289"/>
          <a:ext cx="10124687" cy="4577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71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Resultados esperados</a:t>
            </a:r>
            <a:endParaRPr lang="en-US" sz="3000" b="1" dirty="0">
              <a:latin typeface="Franklin Gothic Demi" panose="020B07030201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4F9C6B4-4D84-408B-DD1A-E0D8254D19C8}"/>
              </a:ext>
            </a:extLst>
          </p:cNvPr>
          <p:cNvSpPr txBox="1"/>
          <p:nvPr/>
        </p:nvSpPr>
        <p:spPr>
          <a:xfrm>
            <a:off x="490797" y="2127694"/>
            <a:ext cx="110447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sz="2400" dirty="0"/>
              <a:t>Diagnóstico dos mecanismos de fomento à produção, consumo e exportação de SAF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pt-BR" sz="24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pt-BR" sz="2400" dirty="0"/>
              <a:t>Plano de ação com medidas para incentivar a produção, consumo e exportação de SAF</a:t>
            </a:r>
          </a:p>
        </p:txBody>
      </p:sp>
    </p:spTree>
    <p:extLst>
      <p:ext uri="{BB962C8B-B14F-4D97-AF65-F5344CB8AC3E}">
        <p14:creationId xmlns:p14="http://schemas.microsoft.com/office/powerpoint/2010/main" val="393698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Metodologia proposta</a:t>
            </a:r>
            <a:endParaRPr lang="en-US" sz="3000" b="1" dirty="0">
              <a:latin typeface="Franklin Gothic Demi" panose="020B0703020102020204" pitchFamily="34" charset="0"/>
            </a:endParaRPr>
          </a:p>
        </p:txBody>
      </p:sp>
      <p:sp>
        <p:nvSpPr>
          <p:cNvPr id="3" name="Espaço Reservado para Texto 6">
            <a:extLst>
              <a:ext uri="{FF2B5EF4-FFF2-40B4-BE49-F238E27FC236}">
                <a16:creationId xmlns:a16="http://schemas.microsoft.com/office/drawing/2014/main" id="{09967438-3109-C06E-8499-1F1C703C4A31}"/>
              </a:ext>
            </a:extLst>
          </p:cNvPr>
          <p:cNvSpPr txBox="1">
            <a:spLocks/>
          </p:cNvSpPr>
          <p:nvPr/>
        </p:nvSpPr>
        <p:spPr>
          <a:xfrm>
            <a:off x="901200" y="1564878"/>
            <a:ext cx="9879728" cy="38980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Tx/>
              <a:buChar char="-"/>
            </a:pPr>
            <a:r>
              <a:rPr lang="pt-BR" sz="2200"/>
              <a:t>Levantamento inicial de informações por meio de formulário direcionado aos participantes do GT.</a:t>
            </a:r>
          </a:p>
          <a:p>
            <a:pPr marL="342900" indent="-342900">
              <a:buFontTx/>
              <a:buChar char="-"/>
            </a:pPr>
            <a:r>
              <a:rPr lang="pt-BR" sz="2200"/>
              <a:t>Criação de grupo no Teams para compartilhamento de documentos, mensagens e realização de reuniões.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dos documentos de forma compartilhada no Teams.</a:t>
            </a:r>
          </a:p>
          <a:p>
            <a:pPr marL="342900" indent="-342900">
              <a:buFontTx/>
              <a:buChar char="-"/>
            </a:pPr>
            <a:r>
              <a:rPr lang="pt-BR" sz="2200"/>
              <a:t>Realização de reuniões apenas virtuais.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de memórias de reuniões.</a:t>
            </a:r>
          </a:p>
          <a:p>
            <a:pPr marL="342900" indent="-342900">
              <a:buFontTx/>
              <a:buChar char="-"/>
            </a:pPr>
            <a:r>
              <a:rPr lang="pt-BR" sz="2200"/>
              <a:t>Elaboração de Plano de Ação do GT.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47301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Cronograma alternativo</a:t>
            </a:r>
            <a:endParaRPr lang="en-US" sz="3000" b="1" dirty="0">
              <a:latin typeface="Franklin Gothic Demi" panose="020B07030201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AD324C-92BE-5189-DC52-99176E100316}"/>
              </a:ext>
            </a:extLst>
          </p:cNvPr>
          <p:cNvSpPr txBox="1"/>
          <p:nvPr/>
        </p:nvSpPr>
        <p:spPr>
          <a:xfrm>
            <a:off x="490797" y="1313894"/>
            <a:ext cx="1044014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 - 11/12/24 (16:00) - 1 ª Reunião: Apresentação da proposta de trabalho e validação da metodologia.</a:t>
            </a:r>
          </a:p>
          <a:p>
            <a:r>
              <a:rPr lang="pt-BR" sz="2200" dirty="0"/>
              <a:t>- 11/12/2024: Disponibilização de formulário para contribuições dos participantes.</a:t>
            </a:r>
          </a:p>
          <a:p>
            <a:r>
              <a:rPr lang="pt-BR" sz="2200" dirty="0"/>
              <a:t>- 18/12/24 (10:00) - 2ª Reunião: </a:t>
            </a:r>
            <a:r>
              <a:rPr lang="pt-BR" sz="2200" dirty="0">
                <a:solidFill>
                  <a:srgbClr val="FF0000"/>
                </a:solidFill>
              </a:rPr>
              <a:t>Validação da metodologia e aprovação do cronograma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17/01/25</a:t>
            </a:r>
            <a:r>
              <a:rPr lang="pt-BR" sz="2200" dirty="0"/>
              <a:t>: Prazo para resposta ao formulário.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28/01/25 </a:t>
            </a:r>
            <a:r>
              <a:rPr lang="pt-BR" sz="2200" dirty="0"/>
              <a:t>(10:00) - 3ª Reunião para discussão dos instrumentos.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11/02/25</a:t>
            </a:r>
            <a:r>
              <a:rPr lang="pt-BR" sz="2200" dirty="0"/>
              <a:t> (10:00) - 4ª Reunião para discussão dos instrumentos.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18/02/25</a:t>
            </a:r>
            <a:r>
              <a:rPr lang="pt-BR" sz="2200" dirty="0"/>
              <a:t> (10:00) - 5ª Reunião para discussão dos instrumentos.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25/02/25</a:t>
            </a:r>
            <a:r>
              <a:rPr lang="pt-BR" sz="2200" dirty="0"/>
              <a:t> (10:00) - 6ª Reunião para discussão dos instrumentos.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18/03/25 </a:t>
            </a:r>
            <a:r>
              <a:rPr lang="pt-BR" sz="2200" dirty="0"/>
              <a:t>(10:00) - 7ª Reunião para discussão dos instrumentos.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1º/04/25 </a:t>
            </a:r>
            <a:r>
              <a:rPr lang="pt-BR" sz="2200" dirty="0"/>
              <a:t>– Envio da versão preliminar do Plano de Ação.</a:t>
            </a:r>
          </a:p>
          <a:p>
            <a:r>
              <a:rPr lang="pt-BR" sz="2200" dirty="0"/>
              <a:t>- </a:t>
            </a:r>
            <a:r>
              <a:rPr lang="pt-BR" sz="2200" dirty="0">
                <a:solidFill>
                  <a:srgbClr val="FF0000"/>
                </a:solidFill>
              </a:rPr>
              <a:t>22/04/25</a:t>
            </a:r>
            <a:r>
              <a:rPr lang="pt-BR" sz="2200" dirty="0"/>
              <a:t> (10:00) -  8ª Reunião: Avaliação e aprovação do Plano de Ação.</a:t>
            </a:r>
          </a:p>
          <a:p>
            <a:r>
              <a:rPr lang="pt-BR" sz="2200" dirty="0">
                <a:solidFill>
                  <a:srgbClr val="FF0000"/>
                </a:solidFill>
              </a:rPr>
              <a:t>- 29/04/25 (10:00) -  9ª Reunião: Avaliação e aprovação do Plano de Ação.</a:t>
            </a:r>
          </a:p>
          <a:p>
            <a:r>
              <a:rPr lang="pt-BR" sz="2200" dirty="0">
                <a:solidFill>
                  <a:srgbClr val="FF0000"/>
                </a:solidFill>
              </a:rPr>
              <a:t>- 06/05/25 (10:00) -  10ª Reunião: Avaliação e aprovação do Plano de Ação.</a:t>
            </a:r>
          </a:p>
          <a:p>
            <a:r>
              <a:rPr lang="pt-BR" sz="2200" dirty="0"/>
              <a:t>- 27/05/25 - Encaminhamento do Plano de Ação ao GT Conexão SAF.</a:t>
            </a:r>
          </a:p>
        </p:txBody>
      </p:sp>
    </p:spTree>
    <p:extLst>
      <p:ext uri="{BB962C8B-B14F-4D97-AF65-F5344CB8AC3E}">
        <p14:creationId xmlns:p14="http://schemas.microsoft.com/office/powerpoint/2010/main" val="1041757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4BB6B65-4B4F-B360-088D-233E72D49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F29B2A16-9BA3-B09F-B0A9-BB2F61528EAA}"/>
              </a:ext>
            </a:extLst>
          </p:cNvPr>
          <p:cNvSpPr txBox="1">
            <a:spLocks/>
          </p:cNvSpPr>
          <p:nvPr/>
        </p:nvSpPr>
        <p:spPr>
          <a:xfrm>
            <a:off x="490797" y="404154"/>
            <a:ext cx="10290131" cy="59422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pt-BR" sz="3000" b="1" kern="0" dirty="0">
                <a:solidFill>
                  <a:prstClr val="black"/>
                </a:solidFill>
                <a:latin typeface="Franklin Gothic Demi" panose="020B0703020102020204" pitchFamily="34" charset="0"/>
                <a:ea typeface="Montserrat Black"/>
                <a:cs typeface="Montserrat Black"/>
                <a:sym typeface="Montserrat Black"/>
              </a:rPr>
              <a:t>Palavra aberta</a:t>
            </a:r>
            <a:endParaRPr lang="en-US" sz="3000" b="1" dirty="0">
              <a:latin typeface="Franklin Gothic Demi" panose="020B0703020102020204" pitchFamily="34" charset="0"/>
            </a:endParaRPr>
          </a:p>
        </p:txBody>
      </p:sp>
      <p:sp>
        <p:nvSpPr>
          <p:cNvPr id="4" name="Espaço Reservado para Texto 2">
            <a:extLst>
              <a:ext uri="{FF2B5EF4-FFF2-40B4-BE49-F238E27FC236}">
                <a16:creationId xmlns:a16="http://schemas.microsoft.com/office/drawing/2014/main" id="{AD2F1F23-2C49-3F41-B474-6CC296267A49}"/>
              </a:ext>
            </a:extLst>
          </p:cNvPr>
          <p:cNvSpPr txBox="1">
            <a:spLocks/>
          </p:cNvSpPr>
          <p:nvPr/>
        </p:nvSpPr>
        <p:spPr>
          <a:xfrm>
            <a:off x="954969" y="1570651"/>
            <a:ext cx="10008777" cy="354820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chemeClr val="tx1"/>
                </a:solidFill>
              </a:rPr>
              <a:t>Dúvidas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chemeClr val="tx1"/>
                </a:solidFill>
              </a:rPr>
              <a:t>Considerações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chemeClr val="tx1"/>
                </a:solidFill>
              </a:rPr>
              <a:t>Outras propostas</a:t>
            </a:r>
          </a:p>
        </p:txBody>
      </p:sp>
    </p:spTree>
    <p:extLst>
      <p:ext uri="{BB962C8B-B14F-4D97-AF65-F5344CB8AC3E}">
        <p14:creationId xmlns:p14="http://schemas.microsoft.com/office/powerpoint/2010/main" val="1902532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61A1B7FB8C86E4AA22705A54C5031DE" ma:contentTypeVersion="12" ma:contentTypeDescription="Crie um novo documento." ma:contentTypeScope="" ma:versionID="827998ee3a597071361b8622d683f3f2">
  <xsd:schema xmlns:xsd="http://www.w3.org/2001/XMLSchema" xmlns:xs="http://www.w3.org/2001/XMLSchema" xmlns:p="http://schemas.microsoft.com/office/2006/metadata/properties" xmlns:ns2="0db024c0-f0bb-4f64-a084-640297aac1ee" xmlns:ns3="df91127e-e19c-43f6-bf20-7d1ef289ff64" targetNamespace="http://schemas.microsoft.com/office/2006/metadata/properties" ma:root="true" ma:fieldsID="d0bf07d6d6f21434ef03478b4c38089f" ns2:_="" ns3:_="">
    <xsd:import namespace="0db024c0-f0bb-4f64-a084-640297aac1ee"/>
    <xsd:import namespace="df91127e-e19c-43f6-bf20-7d1ef289ff64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024c0-f0bb-4f64-a084-640297aac1e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6affb6ac-fb53-4e05-9b81-1805607b1b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1127e-e19c-43f6-bf20-7d1ef289ff64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909a66b-c36a-41d6-b5df-43d64fbf5af3}" ma:internalName="TaxCatchAll" ma:showField="CatchAllData" ma:web="df91127e-e19c-43f6-bf20-7d1ef289ff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b024c0-f0bb-4f64-a084-640297aac1ee">
      <Terms xmlns="http://schemas.microsoft.com/office/infopath/2007/PartnerControls"/>
    </lcf76f155ced4ddcb4097134ff3c332f>
    <TaxCatchAll xmlns="df91127e-e19c-43f6-bf20-7d1ef289ff64" xsi:nil="true"/>
  </documentManagement>
</p:properties>
</file>

<file path=customXml/itemProps1.xml><?xml version="1.0" encoding="utf-8"?>
<ds:datastoreItem xmlns:ds="http://schemas.openxmlformats.org/officeDocument/2006/customXml" ds:itemID="{42E3453E-7A14-4387-A186-DEB3FCE3F7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ED64E2-8FE0-4AB9-9162-07AC5E049ACF}"/>
</file>

<file path=customXml/itemProps3.xml><?xml version="1.0" encoding="utf-8"?>
<ds:datastoreItem xmlns:ds="http://schemas.openxmlformats.org/officeDocument/2006/customXml" ds:itemID="{33C4DE25-75AD-4FDE-A393-E80CBBDB2B0D}">
  <ds:schemaRefs>
    <ds:schemaRef ds:uri="http://schemas.microsoft.com/office/2006/documentManagement/types"/>
    <ds:schemaRef ds:uri="000a5b42-442b-471a-a062-c44d3101f961"/>
    <ds:schemaRef ds:uri="ea93eb82-a12c-4075-8473-38b9132fb4a5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2039</TotalTime>
  <Words>527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Franklin Gothic Demi</vt:lpstr>
      <vt:lpstr>Wingdings</vt:lpstr>
      <vt:lpstr>Tema do Office 2013 - 2022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Adriana Maria de Sousa Nogueira</dc:creator>
  <cp:lastModifiedBy>Ana Caroline Suzuki Bellucci</cp:lastModifiedBy>
  <cp:revision>51</cp:revision>
  <dcterms:created xsi:type="dcterms:W3CDTF">2023-06-23T18:09:05Z</dcterms:created>
  <dcterms:modified xsi:type="dcterms:W3CDTF">2024-12-19T11:54:50Z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0x010100A61A1B7FB8C86E4AA22705A54C5031DE</vt:lpwstr>
  </property>
  <property fmtid="{D5CDD505-2E9C-101B-9397-08002B2CF9AE}" pid="3" name="MediaServiceImageTags">
    <vt:lpwstr/>
  </property>
  <property fmtid="{D5CDD505-2E9C-101B-9397-08002B2CF9AE}" pid="4" name="Order">
    <vt:r8>243800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</Properties>
</file>