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5" r:id="rId7"/>
    <p:sldId id="276" r:id="rId8"/>
    <p:sldId id="274" r:id="rId9"/>
    <p:sldId id="264" r:id="rId10"/>
    <p:sldId id="258" r:id="rId11"/>
    <p:sldId id="270" r:id="rId12"/>
    <p:sldId id="271" r:id="rId13"/>
    <p:sldId id="272" r:id="rId14"/>
    <p:sldId id="273" r:id="rId15"/>
    <p:sldId id="259" r:id="rId16"/>
    <p:sldId id="267" r:id="rId17"/>
    <p:sldId id="266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3488A-9B75-16BF-9AC0-314A931FC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22DEEE-7219-038D-A3C1-94635E4A1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D48112-907C-BDC1-FAD2-AE2AEE7D0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1244-DC53-466B-97AE-ED9F67EBDC17}" type="datetimeFigureOut">
              <a:rPr lang="pt-BR" smtClean="0"/>
              <a:t>16/12/2024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CA8C3D-5A40-3412-D8F6-1D55F820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508009-9D80-AF91-F2AC-DC00980A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E8-F460-4AE8-A497-DDB6E53A84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76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A171-5A1F-EAA4-60B2-BEEF08FFC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99C74E2-039C-2024-50CE-700D1BEDA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963AB4-1879-009D-CCFB-E70DD82A3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1244-DC53-466B-97AE-ED9F67EBDC17}" type="datetimeFigureOut">
              <a:rPr lang="pt-BR" smtClean="0"/>
              <a:t>16/12/2024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05EB4C-45FD-7E8F-EDFE-D81896E3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E4ED43-16C5-234F-C3FF-5E3CE86ED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E8-F460-4AE8-A497-DDB6E53A84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71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69169B-2652-9694-CB24-F1360B4648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B5DC355-962A-A994-190B-302ADC48A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22E4F3-F2D4-CF3E-733E-28523371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1244-DC53-466B-97AE-ED9F67EBDC17}" type="datetimeFigureOut">
              <a:rPr lang="pt-BR" smtClean="0"/>
              <a:t>16/12/2024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EBF7E0-014B-86BF-9ADE-0F5CD3BA9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EE2225-89A2-ABDC-3CD3-5B56D8983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E8-F460-4AE8-A497-DDB6E53A84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2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279CDF-9C7C-4D05-693B-1BFF5687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D380A4-A4A4-AF89-2132-2485AFF62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931490-35A3-1F9D-A88B-EEFF28DB8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1244-DC53-466B-97AE-ED9F67EBDC17}" type="datetimeFigureOut">
              <a:rPr lang="pt-BR" smtClean="0"/>
              <a:t>16/12/2024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880640-A88D-6F8B-1C23-4E13C2C6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FE61C8-D47F-1A5A-8D50-6FA244053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E8-F460-4AE8-A497-DDB6E53A84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593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361A27-58ED-5F55-6FAE-41C417DD4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1F7DC0-EB84-62D9-80EF-C93D294C7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F20660-7895-9CB4-AE75-84B570953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1244-DC53-466B-97AE-ED9F67EBDC17}" type="datetimeFigureOut">
              <a:rPr lang="pt-BR" smtClean="0"/>
              <a:t>16/12/2024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CA6E92-DD8B-C7A5-660F-E3B9103D0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224461-2B60-A07B-B5A2-A75FCC19A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E8-F460-4AE8-A497-DDB6E53A84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69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10CD7-DD83-F200-4BF0-0DBEFB3C8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0FAE24-A26E-1ADA-C27C-D49941DB8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E2B0F57-1FBC-F0A7-3FA3-86DDFE376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143E8E1-60A2-7635-D8F7-8C71CF58F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1244-DC53-466B-97AE-ED9F67EBDC17}" type="datetimeFigureOut">
              <a:rPr lang="pt-BR" smtClean="0"/>
              <a:t>16/12/2024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094B2B6-8FA2-1724-268D-969D0F10B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09BA4A-85AB-917A-CB4E-8809299B9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E8-F460-4AE8-A497-DDB6E53A84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267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8E7A5-EBC8-39F5-5916-62E5F6031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616964-B174-268F-B35A-709583201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CC8AEF6-11F5-E3DE-6561-A5E201794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B37C872-9775-9A84-B92E-6BF1BD9914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614BD8-F0FE-A2B8-A7B2-E326B6C302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A82DD21-1FFE-92D6-5485-C0A4F0F14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1244-DC53-466B-97AE-ED9F67EBDC17}" type="datetimeFigureOut">
              <a:rPr lang="pt-BR" smtClean="0"/>
              <a:t>16/12/2024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4792019-7954-7A6A-8CAF-0E1DBEFE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1F74E94-5FAF-D063-0744-0C0E7B15D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E8-F460-4AE8-A497-DDB6E53A84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08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C8AC0C-AA0D-359D-3740-B1B6F7DF2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D671650-D678-6CAB-F2AC-02CEB85B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1244-DC53-466B-97AE-ED9F67EBDC17}" type="datetimeFigureOut">
              <a:rPr lang="pt-BR" smtClean="0"/>
              <a:t>16/12/2024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32E3427-A2D7-5E6D-43BE-4CF7B2F8A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2E7F189-79E1-78ED-3C97-F808B467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E8-F460-4AE8-A497-DDB6E53A84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46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6C28440-57A0-3F8A-C05A-CE7C9C2AF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1244-DC53-466B-97AE-ED9F67EBDC17}" type="datetimeFigureOut">
              <a:rPr lang="pt-BR" smtClean="0"/>
              <a:t>16/12/2024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E169C6-4222-5AE1-049D-788E38E0B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BD8BD6E-78A2-05FF-7B5F-0A87E8D83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E8-F460-4AE8-A497-DDB6E53A84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61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A69D0-2235-1181-607D-CEB8EC61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27E062-2E93-2C83-D90B-62D17C3B3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9D420BB-C155-D022-A19F-E8BC3EC8D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CB774B5-6661-4ACB-C826-392CFB401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1244-DC53-466B-97AE-ED9F67EBDC17}" type="datetimeFigureOut">
              <a:rPr lang="pt-BR" smtClean="0"/>
              <a:t>16/12/2024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A5A2E2D-D0BE-7185-D36A-E404D022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A32AA6-8C83-8A2A-01B7-73034BB53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E8-F460-4AE8-A497-DDB6E53A84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200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51751-A1B9-E159-BB97-ED70295A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2432BE7-44AE-7F31-A2DA-3B4DDBC5C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E271E28-5B27-52C7-0C3C-2CADA30DB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A647E7-68C7-2353-82F5-C07907650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1244-DC53-466B-97AE-ED9F67EBDC17}" type="datetimeFigureOut">
              <a:rPr lang="pt-BR" smtClean="0"/>
              <a:t>16/12/2024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E1A46F-9BEC-846B-1F00-087216392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2461B2C-CD93-2A37-DC4A-7E3C326AC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E8-F460-4AE8-A497-DDB6E53A84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503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74624E2-A5B4-F9D2-E02A-D4E0571EB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D43CD31-00B1-F7D6-5C0C-FDC030535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009A4E-2178-CABB-5954-085091286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171244-DC53-466B-97AE-ED9F67EBDC17}" type="datetimeFigureOut">
              <a:rPr lang="pt-BR" smtClean="0"/>
              <a:t>16/12/2024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62F981-B6FE-EA52-039B-E61DE4F9F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BF0D80-520F-1C12-6B98-9EAF3AF7F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1216E8-F460-4AE8-A497-DDB6E53A84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915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mailto:mnobre@anp.gov.b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rilia.folegatti@embrapa.br" TargetMode="External"/><Relationship Id="rId5" Type="http://schemas.openxmlformats.org/officeDocument/2006/relationships/hyperlink" Target="mailto:fvinhado@anp.gov.br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www.gov.br/anp/pt-br/assuntos/renovabio/renovacalc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Conexão SAF">
            <a:extLst>
              <a:ext uri="{FF2B5EF4-FFF2-40B4-BE49-F238E27FC236}">
                <a16:creationId xmlns:a16="http://schemas.microsoft.com/office/drawing/2014/main" id="{4802CFC4-0E63-84AD-3D2B-6A0CC516D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48" y="200025"/>
            <a:ext cx="580986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D990549-3244-6AB7-2C02-AFD870A0D1B2}"/>
              </a:ext>
            </a:extLst>
          </p:cNvPr>
          <p:cNvSpPr/>
          <p:nvPr/>
        </p:nvSpPr>
        <p:spPr>
          <a:xfrm>
            <a:off x="6539647" y="200025"/>
            <a:ext cx="5057775" cy="5943600"/>
          </a:xfrm>
          <a:prstGeom prst="roundRect">
            <a:avLst/>
          </a:prstGeom>
          <a:solidFill>
            <a:srgbClr val="E9E9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GT Certificação Ambiental e Qualidade do SAF </a:t>
            </a:r>
            <a:endParaRPr lang="pt-BR" sz="2000" b="1" u="sng" dirty="0">
              <a:solidFill>
                <a:schemeClr val="tx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algn="ctr"/>
            <a:endParaRPr lang="pt-BR" sz="2000" b="1" dirty="0">
              <a:solidFill>
                <a:schemeClr val="tx1"/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algn="ctr"/>
            <a:endParaRPr lang="pt-BR" sz="2000" b="1" dirty="0">
              <a:solidFill>
                <a:schemeClr val="tx1"/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1ª reunião - 16/12/2024</a:t>
            </a:r>
          </a:p>
          <a:p>
            <a:pPr algn="ctr"/>
            <a:endParaRPr lang="pt-BR" sz="2000" b="1" dirty="0">
              <a:solidFill>
                <a:schemeClr val="tx1"/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algn="ctr"/>
            <a:endParaRPr lang="pt-BR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600" b="1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Fábio S. Vinhado – ANP</a:t>
            </a:r>
          </a:p>
          <a:p>
            <a:pPr algn="ctr"/>
            <a:r>
              <a:rPr lang="pt-BR" sz="1600" b="1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Maria Auxiliadora Nobre – ANP</a:t>
            </a:r>
          </a:p>
          <a:p>
            <a:pPr algn="ctr"/>
            <a:r>
              <a:rPr lang="pt-BR" sz="1600" b="1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Marília I. Folegatti - Embrapa</a:t>
            </a:r>
          </a:p>
          <a:p>
            <a:pPr algn="ctr"/>
            <a:endParaRPr lang="pt-BR" sz="4000" b="1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582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C62BB-F8CA-A95B-2F0F-2C9CD890B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141E7C17-2AF6-4CF8-C3E2-46AC8BDA7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E5FDCE8-9815-8596-E848-032AEABA6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1" b="94537" l="6813" r="96107">
                        <a14:foregroundMark x1="67397" y1="10689" x2="67397" y2="10689"/>
                        <a14:foregroundMark x1="68856" y1="11401" x2="76156" y2="15439"/>
                        <a14:foregroundMark x1="92701" y1="33017" x2="92701" y2="33017"/>
                        <a14:foregroundMark x1="93187" y1="46556" x2="91971" y2="58432"/>
                        <a14:foregroundMark x1="96350" y1="53207" x2="96350" y2="53207"/>
                        <a14:foregroundMark x1="60584" y1="9026" x2="34793" y2="9264"/>
                        <a14:foregroundMark x1="34793" y1="9264" x2="20925" y2="19477"/>
                        <a14:foregroundMark x1="20925" y1="19477" x2="13139" y2="29454"/>
                        <a14:foregroundMark x1="13139" y1="29454" x2="6813" y2="54394"/>
                        <a14:foregroundMark x1="6813" y1="54394" x2="8759" y2="60333"/>
                        <a14:foregroundMark x1="53771" y1="5938" x2="53771" y2="5938"/>
                        <a14:foregroundMark x1="46472" y1="5463" x2="46472" y2="5463"/>
                        <a14:foregroundMark x1="53771" y1="4988" x2="53771" y2="4988"/>
                        <a14:foregroundMark x1="30170" y1="88124" x2="59124" y2="90024"/>
                        <a14:foregroundMark x1="59124" y1="90024" x2="68613" y2="86698"/>
                        <a14:foregroundMark x1="52311" y1="91924" x2="52311" y2="91924"/>
                        <a14:foregroundMark x1="45742" y1="94537" x2="45742" y2="94537"/>
                        <a14:foregroundMark x1="52798" y1="93349" x2="52798" y2="93349"/>
                        <a14:foregroundMark x1="53041" y1="94062" x2="53041" y2="94062"/>
                        <a14:foregroundMark x1="96107" y1="47031" x2="96107" y2="470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28662"/>
            <a:ext cx="1051560" cy="107714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2CD11A0-959D-F535-A52F-BAFE82CF7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775" y="1674212"/>
            <a:ext cx="10418517" cy="5065890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9800DA46-5FCA-A062-070F-FC57E79CC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0743" y="1063872"/>
            <a:ext cx="8870759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RenovaCalc</a:t>
            </a:r>
            <a:r>
              <a:rPr lang="pt-BR" altLang="pt-BR" sz="2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rota HEFA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B469BB7-D8F5-AF1B-63F0-4927F904DEC8}"/>
              </a:ext>
            </a:extLst>
          </p:cNvPr>
          <p:cNvSpPr/>
          <p:nvPr/>
        </p:nvSpPr>
        <p:spPr>
          <a:xfrm>
            <a:off x="2095500" y="80212"/>
            <a:ext cx="8010525" cy="85151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 dirty="0">
                <a:solidFill>
                  <a:schemeClr val="tx1"/>
                </a:solidFill>
                <a:cs typeface="Arial" panose="020B0604020202020204" pitchFamily="34" charset="0"/>
              </a:rPr>
              <a:t>Breve contextualização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 dirty="0">
                <a:solidFill>
                  <a:schemeClr val="tx1"/>
                </a:solidFill>
                <a:cs typeface="Arial" panose="020B0604020202020204" pitchFamily="34" charset="0"/>
              </a:rPr>
              <a:t>RenovaBio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85D70D9-EE86-9615-7CC7-8FD2A457EC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70" y="54675"/>
            <a:ext cx="835082" cy="8094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362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6BC80-6F49-21A3-4412-9E0C87361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C6C0DFEA-2A6E-68CA-71ED-DB918B0E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9B79BB5-2C05-B0A2-A6CF-7A4A9983F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1" b="94537" l="6813" r="96107">
                        <a14:foregroundMark x1="67397" y1="10689" x2="67397" y2="10689"/>
                        <a14:foregroundMark x1="68856" y1="11401" x2="76156" y2="15439"/>
                        <a14:foregroundMark x1="92701" y1="33017" x2="92701" y2="33017"/>
                        <a14:foregroundMark x1="93187" y1="46556" x2="91971" y2="58432"/>
                        <a14:foregroundMark x1="96350" y1="53207" x2="96350" y2="53207"/>
                        <a14:foregroundMark x1="60584" y1="9026" x2="34793" y2="9264"/>
                        <a14:foregroundMark x1="34793" y1="9264" x2="20925" y2="19477"/>
                        <a14:foregroundMark x1="20925" y1="19477" x2="13139" y2="29454"/>
                        <a14:foregroundMark x1="13139" y1="29454" x2="6813" y2="54394"/>
                        <a14:foregroundMark x1="6813" y1="54394" x2="8759" y2="60333"/>
                        <a14:foregroundMark x1="53771" y1="5938" x2="53771" y2="5938"/>
                        <a14:foregroundMark x1="46472" y1="5463" x2="46472" y2="5463"/>
                        <a14:foregroundMark x1="53771" y1="4988" x2="53771" y2="4988"/>
                        <a14:foregroundMark x1="30170" y1="88124" x2="59124" y2="90024"/>
                        <a14:foregroundMark x1="59124" y1="90024" x2="68613" y2="86698"/>
                        <a14:foregroundMark x1="52311" y1="91924" x2="52311" y2="91924"/>
                        <a14:foregroundMark x1="45742" y1="94537" x2="45742" y2="94537"/>
                        <a14:foregroundMark x1="52798" y1="93349" x2="52798" y2="93349"/>
                        <a14:foregroundMark x1="53041" y1="94062" x2="53041" y2="94062"/>
                        <a14:foregroundMark x1="96107" y1="47031" x2="96107" y2="470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28662"/>
            <a:ext cx="1051560" cy="107714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A829087-A4A8-877F-85A9-BD4F0CB47FF4}"/>
              </a:ext>
            </a:extLst>
          </p:cNvPr>
          <p:cNvSpPr/>
          <p:nvPr/>
        </p:nvSpPr>
        <p:spPr>
          <a:xfrm>
            <a:off x="2095500" y="80212"/>
            <a:ext cx="8010525" cy="85151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 dirty="0">
                <a:solidFill>
                  <a:schemeClr val="tx1"/>
                </a:solidFill>
                <a:cs typeface="Arial" panose="020B0604020202020204" pitchFamily="34" charset="0"/>
              </a:rPr>
              <a:t>Algumas perguntas a serem avaliadas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9CC15EF-D976-BE2D-718B-E401E27057C7}"/>
              </a:ext>
            </a:extLst>
          </p:cNvPr>
          <p:cNvSpPr txBox="1"/>
          <p:nvPr/>
        </p:nvSpPr>
        <p:spPr>
          <a:xfrm>
            <a:off x="847592" y="1341961"/>
            <a:ext cx="10496815" cy="4892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200" kern="100" dirty="0">
                <a:effectLst/>
                <a:ea typeface="Aptos" panose="020B0004020202020204" pitchFamily="34" charset="0"/>
                <a:cs typeface="Calibri" panose="020F0502020204030204" pitchFamily="34" charset="0"/>
              </a:rPr>
              <a:t> </a:t>
            </a:r>
            <a:endParaRPr lang="pt-BR" sz="2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pt-BR" sz="2200" kern="100" dirty="0">
                <a:effectLst/>
                <a:ea typeface="Aptos" panose="020B0004020202020204" pitchFamily="34" charset="0"/>
                <a:cs typeface="Calibri" panose="020F0502020204030204" pitchFamily="34" charset="0"/>
              </a:rPr>
              <a:t>a) Maior alinhamento metodológico entre os critérios de certificação do RenovaBio e do CORSIA podem facilitar ou dificultar a produção de SAF no Brasil?</a:t>
            </a:r>
          </a:p>
          <a:p>
            <a:pPr lvl="0" algn="just">
              <a:lnSpc>
                <a:spcPct val="107000"/>
              </a:lnSpc>
            </a:pPr>
            <a:endParaRPr lang="pt-BR" sz="2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pt-BR" sz="2200" kern="100" dirty="0">
                <a:effectLst/>
                <a:ea typeface="Aptos" panose="020B0004020202020204" pitchFamily="34" charset="0"/>
                <a:cs typeface="Calibri" panose="020F0502020204030204" pitchFamily="34" charset="0"/>
              </a:rPr>
              <a:t>b) Maior alinhamento metodológico entre os critérios de certificação do RenovaBio e do CORSIA pode ser benéfico para as companhias aéreas (parte obrigada) e para possível exportação do nosso SAF?</a:t>
            </a:r>
          </a:p>
          <a:p>
            <a:pPr lvl="0" algn="just">
              <a:lnSpc>
                <a:spcPct val="107000"/>
              </a:lnSpc>
            </a:pPr>
            <a:endParaRPr lang="pt-BR" sz="22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pt-BR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c) </a:t>
            </a:r>
            <a:r>
              <a:rPr lang="pt-BR" sz="2200" kern="100" dirty="0">
                <a:effectLst/>
                <a:ea typeface="Aptos" panose="020B0004020202020204" pitchFamily="34" charset="0"/>
                <a:cs typeface="Calibri" panose="020F0502020204030204" pitchFamily="34" charset="0"/>
              </a:rPr>
              <a:t>Na ASTM, fórum que define especificações internacionais dos combustíveis de aviação, o QAV coprocessado consta na norma de QAV fóssil. Por outro lado, ele é considerado SAF no CORSIA. Quais os benefícios de considerarmos o coprocessado como SAF, como ocorre no CORSIA? Com ele, já teremos SAF para 2027? E o estímulo à produção nacional do SAF 100% pode ser afetado?</a:t>
            </a:r>
            <a:endParaRPr lang="pt-BR" sz="2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10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60BCE-C7C6-3EAC-367A-34B9731A1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B0A9C16D-B37E-F987-5968-159D2A0A4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2550726-3FE5-5F99-7DF7-5EDB4B02803D}"/>
              </a:ext>
            </a:extLst>
          </p:cNvPr>
          <p:cNvSpPr/>
          <p:nvPr/>
        </p:nvSpPr>
        <p:spPr>
          <a:xfrm>
            <a:off x="2095500" y="80212"/>
            <a:ext cx="8010525" cy="85151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</a:t>
            </a:r>
            <a:r>
              <a:rPr lang="pt-BR" sz="2600" b="1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visão de entregas e cronograma</a:t>
            </a:r>
            <a:endParaRPr lang="pt-BR" sz="2600" dirty="0">
              <a:solidFill>
                <a:schemeClr val="tx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8CB40FE-395E-EE0B-6050-D53AD033E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1" b="94537" l="6813" r="96107">
                        <a14:foregroundMark x1="67397" y1="10689" x2="67397" y2="10689"/>
                        <a14:foregroundMark x1="68856" y1="11401" x2="76156" y2="15439"/>
                        <a14:foregroundMark x1="92701" y1="33017" x2="92701" y2="33017"/>
                        <a14:foregroundMark x1="93187" y1="46556" x2="91971" y2="58432"/>
                        <a14:foregroundMark x1="96350" y1="53207" x2="96350" y2="53207"/>
                        <a14:foregroundMark x1="60584" y1="9026" x2="34793" y2="9264"/>
                        <a14:foregroundMark x1="34793" y1="9264" x2="20925" y2="19477"/>
                        <a14:foregroundMark x1="20925" y1="19477" x2="13139" y2="29454"/>
                        <a14:foregroundMark x1="13139" y1="29454" x2="6813" y2="54394"/>
                        <a14:foregroundMark x1="6813" y1="54394" x2="8759" y2="60333"/>
                        <a14:foregroundMark x1="53771" y1="5938" x2="53771" y2="5938"/>
                        <a14:foregroundMark x1="46472" y1="5463" x2="46472" y2="5463"/>
                        <a14:foregroundMark x1="53771" y1="4988" x2="53771" y2="4988"/>
                        <a14:foregroundMark x1="30170" y1="88124" x2="59124" y2="90024"/>
                        <a14:foregroundMark x1="59124" y1="90024" x2="68613" y2="86698"/>
                        <a14:foregroundMark x1="52311" y1="91924" x2="52311" y2="91924"/>
                        <a14:foregroundMark x1="45742" y1="94537" x2="45742" y2="94537"/>
                        <a14:foregroundMark x1="52798" y1="93349" x2="52798" y2="93349"/>
                        <a14:foregroundMark x1="53041" y1="94062" x2="53041" y2="94062"/>
                        <a14:foregroundMark x1="96107" y1="47031" x2="96107" y2="470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28662"/>
            <a:ext cx="1051560" cy="1077145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058C72D-7E9F-8A18-021D-165FD1291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781004"/>
              </p:ext>
            </p:extLst>
          </p:nvPr>
        </p:nvGraphicFramePr>
        <p:xfrm>
          <a:off x="735584" y="3746796"/>
          <a:ext cx="10035195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3111">
                  <a:extLst>
                    <a:ext uri="{9D8B030D-6E8A-4147-A177-3AD203B41FA5}">
                      <a16:colId xmlns:a16="http://schemas.microsoft.com/office/drawing/2014/main" val="58666502"/>
                    </a:ext>
                  </a:extLst>
                </a:gridCol>
                <a:gridCol w="2052084">
                  <a:extLst>
                    <a:ext uri="{9D8B030D-6E8A-4147-A177-3AD203B41FA5}">
                      <a16:colId xmlns:a16="http://schemas.microsoft.com/office/drawing/2014/main" val="1928305895"/>
                    </a:ext>
                  </a:extLst>
                </a:gridCol>
              </a:tblGrid>
              <a:tr h="22163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Entrega prevista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Prazos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5944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Disponibilização de apresentações e memórias de reunião no âmbito do GT.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mensal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716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Relatório parcial sobre o alinhamento metodológico RenovaBio e </a:t>
                      </a:r>
                      <a:r>
                        <a:rPr lang="pt-BR" sz="2000" dirty="0" err="1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Corsia</a:t>
                      </a: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pt-BR" sz="2000" kern="100" dirty="0"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Até 15/05/2024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905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Relatório final sobre o alinhamento metodológico RenovaBio e </a:t>
                      </a:r>
                      <a:r>
                        <a:rPr lang="pt-BR" sz="2000" dirty="0" err="1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Corsia</a:t>
                      </a: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pt-BR" sz="2000" kern="100" dirty="0"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Até 31/07/2024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627586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07D41448-462C-424C-E97E-0E608CF22A8D}"/>
              </a:ext>
            </a:extLst>
          </p:cNvPr>
          <p:cNvSpPr txBox="1"/>
          <p:nvPr/>
        </p:nvSpPr>
        <p:spPr>
          <a:xfrm>
            <a:off x="891993" y="1218389"/>
            <a:ext cx="88707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200" b="1" dirty="0">
                <a:latin typeface="Calibri" panose="020F0502020204030204" pitchFamily="34" charset="0"/>
                <a:cs typeface="Calibri" panose="020F0502020204030204" pitchFamily="34" charset="0"/>
              </a:rPr>
              <a:t>Reuniões: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1ª reunião: 16/12/2024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A cada 15 dias a partir de janeiro de 2025 – segundas-feiras 10 h – 12 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5 ou 6 reuniões para apresentações dos stakeholders.</a:t>
            </a:r>
          </a:p>
        </p:txBody>
      </p:sp>
    </p:spTree>
    <p:extLst>
      <p:ext uri="{BB962C8B-B14F-4D97-AF65-F5344CB8AC3E}">
        <p14:creationId xmlns:p14="http://schemas.microsoft.com/office/powerpoint/2010/main" val="315904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9EC48-2133-1A58-BE2B-E47BF9D57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0A8C958A-7578-33A5-3154-4A6F58CAF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9688B4E-A17E-F446-53BA-3039DB891BF6}"/>
              </a:ext>
            </a:extLst>
          </p:cNvPr>
          <p:cNvSpPr/>
          <p:nvPr/>
        </p:nvSpPr>
        <p:spPr>
          <a:xfrm>
            <a:off x="2095500" y="80212"/>
            <a:ext cx="8010525" cy="85151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Próximas reuniões</a:t>
            </a:r>
            <a:endParaRPr lang="pt-BR" sz="2600" dirty="0">
              <a:solidFill>
                <a:schemeClr val="tx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F0E5C0F-CD25-3D82-B165-5BB920A3F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1" b="94537" l="6813" r="96107">
                        <a14:foregroundMark x1="67397" y1="10689" x2="67397" y2="10689"/>
                        <a14:foregroundMark x1="68856" y1="11401" x2="76156" y2="15439"/>
                        <a14:foregroundMark x1="92701" y1="33017" x2="92701" y2="33017"/>
                        <a14:foregroundMark x1="93187" y1="46556" x2="91971" y2="58432"/>
                        <a14:foregroundMark x1="96350" y1="53207" x2="96350" y2="53207"/>
                        <a14:foregroundMark x1="60584" y1="9026" x2="34793" y2="9264"/>
                        <a14:foregroundMark x1="34793" y1="9264" x2="20925" y2="19477"/>
                        <a14:foregroundMark x1="20925" y1="19477" x2="13139" y2="29454"/>
                        <a14:foregroundMark x1="13139" y1="29454" x2="6813" y2="54394"/>
                        <a14:foregroundMark x1="6813" y1="54394" x2="8759" y2="60333"/>
                        <a14:foregroundMark x1="53771" y1="5938" x2="53771" y2="5938"/>
                        <a14:foregroundMark x1="46472" y1="5463" x2="46472" y2="5463"/>
                        <a14:foregroundMark x1="53771" y1="4988" x2="53771" y2="4988"/>
                        <a14:foregroundMark x1="30170" y1="88124" x2="59124" y2="90024"/>
                        <a14:foregroundMark x1="59124" y1="90024" x2="68613" y2="86698"/>
                        <a14:foregroundMark x1="52311" y1="91924" x2="52311" y2="91924"/>
                        <a14:foregroundMark x1="45742" y1="94537" x2="45742" y2="94537"/>
                        <a14:foregroundMark x1="52798" y1="93349" x2="52798" y2="93349"/>
                        <a14:foregroundMark x1="53041" y1="94062" x2="53041" y2="94062"/>
                        <a14:foregroundMark x1="96107" y1="47031" x2="96107" y2="470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28662"/>
            <a:ext cx="1051560" cy="107714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D014F89-A643-63B9-3563-E88624E5E445}"/>
              </a:ext>
            </a:extLst>
          </p:cNvPr>
          <p:cNvSpPr txBox="1"/>
          <p:nvPr/>
        </p:nvSpPr>
        <p:spPr>
          <a:xfrm>
            <a:off x="1115934" y="1727832"/>
            <a:ext cx="9214070" cy="30162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Aptos" panose="020B0004020202020204" pitchFamily="34" charset="0"/>
                <a:cs typeface="Times New Roman" panose="02020603050405020304" pitchFamily="18" charset="0"/>
              </a:rPr>
              <a:t>Próximas reuniões:</a:t>
            </a:r>
          </a:p>
          <a:p>
            <a:pPr algn="ctr"/>
            <a:endParaRPr lang="pt-BR" sz="17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pt-BR" sz="1700" dirty="0">
                <a:latin typeface="Aptos" panose="020B0004020202020204" pitchFamily="34" charset="0"/>
                <a:cs typeface="Times New Roman" panose="02020603050405020304" pitchFamily="18" charset="0"/>
              </a:rPr>
              <a:t>16/12/2024 – Reunião inicial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pt-BR" sz="1700" dirty="0">
                <a:latin typeface="Aptos" panose="020B0004020202020204" pitchFamily="34" charset="0"/>
                <a:cs typeface="Times New Roman" panose="02020603050405020304" pitchFamily="18" charset="0"/>
              </a:rPr>
              <a:t>27/01/2025 – Apresentações comparações RenovaBio e </a:t>
            </a:r>
            <a:r>
              <a:rPr lang="pt-BR" sz="1700" dirty="0" err="1">
                <a:latin typeface="Aptos" panose="020B0004020202020204" pitchFamily="34" charset="0"/>
                <a:cs typeface="Times New Roman" panose="02020603050405020304" pitchFamily="18" charset="0"/>
              </a:rPr>
              <a:t>Corsia</a:t>
            </a:r>
            <a:endParaRPr lang="pt-BR" sz="17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pt-BR" sz="1700" dirty="0">
                <a:latin typeface="Aptos" panose="020B0004020202020204" pitchFamily="34" charset="0"/>
                <a:cs typeface="Times New Roman" panose="02020603050405020304" pitchFamily="18" charset="0"/>
              </a:rPr>
              <a:t>10/02/2025 – Apresentação de stakeholders 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pt-BR" sz="1700" dirty="0">
                <a:latin typeface="Aptos" panose="020B0004020202020204" pitchFamily="34" charset="0"/>
                <a:cs typeface="Times New Roman" panose="02020603050405020304" pitchFamily="18" charset="0"/>
              </a:rPr>
              <a:t>24/02/2025 – Apresentação de stakeholders 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pt-BR" sz="1700" dirty="0">
                <a:latin typeface="Aptos" panose="020B0004020202020204" pitchFamily="34" charset="0"/>
                <a:cs typeface="Times New Roman" panose="02020603050405020304" pitchFamily="18" charset="0"/>
              </a:rPr>
              <a:t>10/03/2025 – Apresentação de stakeholders 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pt-BR" sz="1700" dirty="0">
                <a:latin typeface="Aptos" panose="020B0004020202020204" pitchFamily="34" charset="0"/>
                <a:cs typeface="Times New Roman" panose="02020603050405020304" pitchFamily="18" charset="0"/>
              </a:rPr>
              <a:t>24/03/2025 – Apresentação de stakeholders 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pt-BR" sz="1700" dirty="0">
                <a:latin typeface="Aptos" panose="020B0004020202020204" pitchFamily="34" charset="0"/>
                <a:cs typeface="Times New Roman" panose="02020603050405020304" pitchFamily="18" charset="0"/>
              </a:rPr>
              <a:t>07/04/2025 – Discussão relatório (se encerradas apresentações dos stakeholders)</a:t>
            </a:r>
          </a:p>
          <a:p>
            <a:pPr lvl="1" algn="ctr"/>
            <a:r>
              <a:rPr lang="pt-BR" sz="1700" dirty="0">
                <a:latin typeface="Aptos" panose="020B0004020202020204" pitchFamily="34" charset="0"/>
                <a:cs typeface="Times New Roman" panose="02020603050405020304" pitchFamily="18" charset="0"/>
              </a:rPr>
              <a:t>(...)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pt-BR" sz="1700" dirty="0">
                <a:latin typeface="Aptos" panose="020B0004020202020204" pitchFamily="34" charset="0"/>
                <a:cs typeface="Times New Roman" panose="02020603050405020304" pitchFamily="18" charset="0"/>
              </a:rPr>
              <a:t>21/07/2025 – Reunião de fechamento </a:t>
            </a:r>
          </a:p>
        </p:txBody>
      </p:sp>
    </p:spTree>
    <p:extLst>
      <p:ext uri="{BB962C8B-B14F-4D97-AF65-F5344CB8AC3E}">
        <p14:creationId xmlns:p14="http://schemas.microsoft.com/office/powerpoint/2010/main" val="172383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FA88E-2216-7F62-1538-2B273D359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EC18EE37-9861-2C90-39CD-37D133FFC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3560A37-E4C6-C7F6-D516-55384FC61BCD}"/>
              </a:ext>
            </a:extLst>
          </p:cNvPr>
          <p:cNvSpPr txBox="1"/>
          <p:nvPr/>
        </p:nvSpPr>
        <p:spPr>
          <a:xfrm>
            <a:off x="4562947" y="2769658"/>
            <a:ext cx="34765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latin typeface="Aptos" panose="020B0004020202020204" pitchFamily="34" charset="0"/>
                <a:cs typeface="Times New Roman" panose="02020603050405020304" pitchFamily="18" charset="0"/>
              </a:rPr>
              <a:t>OBRIGADO!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9F256E3-4539-0383-C71C-BF82CC372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1" b="94537" l="6813" r="96107">
                        <a14:foregroundMark x1="67397" y1="10689" x2="67397" y2="10689"/>
                        <a14:foregroundMark x1="68856" y1="11401" x2="76156" y2="15439"/>
                        <a14:foregroundMark x1="92701" y1="33017" x2="92701" y2="33017"/>
                        <a14:foregroundMark x1="93187" y1="46556" x2="91971" y2="58432"/>
                        <a14:foregroundMark x1="96350" y1="53207" x2="96350" y2="53207"/>
                        <a14:foregroundMark x1="60584" y1="9026" x2="34793" y2="9264"/>
                        <a14:foregroundMark x1="34793" y1="9264" x2="20925" y2="19477"/>
                        <a14:foregroundMark x1="20925" y1="19477" x2="13139" y2="29454"/>
                        <a14:foregroundMark x1="13139" y1="29454" x2="6813" y2="54394"/>
                        <a14:foregroundMark x1="6813" y1="54394" x2="8759" y2="60333"/>
                        <a14:foregroundMark x1="53771" y1="5938" x2="53771" y2="5938"/>
                        <a14:foregroundMark x1="46472" y1="5463" x2="46472" y2="5463"/>
                        <a14:foregroundMark x1="53771" y1="4988" x2="53771" y2="4988"/>
                        <a14:foregroundMark x1="30170" y1="88124" x2="59124" y2="90024"/>
                        <a14:foregroundMark x1="59124" y1="90024" x2="68613" y2="86698"/>
                        <a14:foregroundMark x1="52311" y1="91924" x2="52311" y2="91924"/>
                        <a14:foregroundMark x1="45742" y1="94537" x2="45742" y2="94537"/>
                        <a14:foregroundMark x1="52798" y1="93349" x2="52798" y2="93349"/>
                        <a14:foregroundMark x1="53041" y1="94062" x2="53041" y2="94062"/>
                        <a14:foregroundMark x1="96107" y1="47031" x2="96107" y2="470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28662"/>
            <a:ext cx="1051560" cy="107714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918FB97-4D8E-13B2-C958-7E29D21D6395}"/>
              </a:ext>
            </a:extLst>
          </p:cNvPr>
          <p:cNvSpPr txBox="1"/>
          <p:nvPr/>
        </p:nvSpPr>
        <p:spPr>
          <a:xfrm>
            <a:off x="686555" y="4691635"/>
            <a:ext cx="32879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hlinkClick r:id="rId5"/>
              </a:rPr>
              <a:t>fvinhado@anp.gov.br</a:t>
            </a:r>
            <a:endParaRPr lang="pt-BR" sz="1800" dirty="0"/>
          </a:p>
          <a:p>
            <a:pPr algn="just"/>
            <a:r>
              <a:rPr lang="pt-BR" sz="1800" dirty="0">
                <a:hlinkClick r:id="rId6"/>
              </a:rPr>
              <a:t>marilia.folegatti@embrapa.br</a:t>
            </a:r>
            <a:endParaRPr lang="pt-BR" sz="1800" dirty="0"/>
          </a:p>
          <a:p>
            <a:pPr algn="just"/>
            <a:r>
              <a:rPr lang="pt-BR" sz="1800" dirty="0">
                <a:hlinkClick r:id="rId7"/>
              </a:rPr>
              <a:t>mnobre@anp.gov.br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79238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4EAA7D7-E96A-2E32-BA59-880C273A2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856B8C6-558F-C24C-BAFD-BFA6A2652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1" b="94537" l="6813" r="96107">
                        <a14:foregroundMark x1="67397" y1="10689" x2="67397" y2="10689"/>
                        <a14:foregroundMark x1="68856" y1="11401" x2="76156" y2="15439"/>
                        <a14:foregroundMark x1="92701" y1="33017" x2="92701" y2="33017"/>
                        <a14:foregroundMark x1="93187" y1="46556" x2="91971" y2="58432"/>
                        <a14:foregroundMark x1="96350" y1="53207" x2="96350" y2="53207"/>
                        <a14:foregroundMark x1="60584" y1="9026" x2="34793" y2="9264"/>
                        <a14:foregroundMark x1="34793" y1="9264" x2="20925" y2="19477"/>
                        <a14:foregroundMark x1="20925" y1="19477" x2="13139" y2="29454"/>
                        <a14:foregroundMark x1="13139" y1="29454" x2="6813" y2="54394"/>
                        <a14:foregroundMark x1="6813" y1="54394" x2="8759" y2="60333"/>
                        <a14:foregroundMark x1="53771" y1="5938" x2="53771" y2="5938"/>
                        <a14:foregroundMark x1="46472" y1="5463" x2="46472" y2="5463"/>
                        <a14:foregroundMark x1="53771" y1="4988" x2="53771" y2="4988"/>
                        <a14:foregroundMark x1="30170" y1="88124" x2="59124" y2="90024"/>
                        <a14:foregroundMark x1="59124" y1="90024" x2="68613" y2="86698"/>
                        <a14:foregroundMark x1="52311" y1="91924" x2="52311" y2="91924"/>
                        <a14:foregroundMark x1="45742" y1="94537" x2="45742" y2="94537"/>
                        <a14:foregroundMark x1="52798" y1="93349" x2="52798" y2="93349"/>
                        <a14:foregroundMark x1="53041" y1="94062" x2="53041" y2="94062"/>
                        <a14:foregroundMark x1="96107" y1="47031" x2="96107" y2="470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28662"/>
            <a:ext cx="1051560" cy="107714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04303B3-40F5-E9C8-48BB-842F9DC6F3EF}"/>
              </a:ext>
            </a:extLst>
          </p:cNvPr>
          <p:cNvSpPr txBox="1">
            <a:spLocks/>
          </p:cNvSpPr>
          <p:nvPr/>
        </p:nvSpPr>
        <p:spPr>
          <a:xfrm>
            <a:off x="1096426" y="181269"/>
            <a:ext cx="9504000" cy="547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O que é a Conexão SAF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639B896-15C5-C786-3A52-915DEE412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426" y="810880"/>
            <a:ext cx="9848850" cy="432602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5AD233C-B94B-35F5-C096-FD2F53FE740F}"/>
              </a:ext>
            </a:extLst>
          </p:cNvPr>
          <p:cNvSpPr txBox="1"/>
          <p:nvPr/>
        </p:nvSpPr>
        <p:spPr>
          <a:xfrm>
            <a:off x="7781925" y="6400039"/>
            <a:ext cx="4238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https://hotsites.anac.gov.br/conexaosaf/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D6BF5EB-34FF-314D-DC9E-CDCBE8758827}"/>
              </a:ext>
            </a:extLst>
          </p:cNvPr>
          <p:cNvSpPr txBox="1"/>
          <p:nvPr/>
        </p:nvSpPr>
        <p:spPr>
          <a:xfrm>
            <a:off x="390525" y="5476709"/>
            <a:ext cx="114109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A Conexão SAF é um fórum informal que visa a congregar atores públicos e privados para a identificação e elaboração de propostas e soluções que permitam ao setor de aviação brasileiro realizar a sua descarbonização por meio do uso de SAF.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152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4EAA7D7-E96A-2E32-BA59-880C273A2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856B8C6-558F-C24C-BAFD-BFA6A2652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1" b="94537" l="6813" r="96107">
                        <a14:foregroundMark x1="67397" y1="10689" x2="67397" y2="10689"/>
                        <a14:foregroundMark x1="68856" y1="11401" x2="76156" y2="15439"/>
                        <a14:foregroundMark x1="92701" y1="33017" x2="92701" y2="33017"/>
                        <a14:foregroundMark x1="93187" y1="46556" x2="91971" y2="58432"/>
                        <a14:foregroundMark x1="96350" y1="53207" x2="96350" y2="53207"/>
                        <a14:foregroundMark x1="60584" y1="9026" x2="34793" y2="9264"/>
                        <a14:foregroundMark x1="34793" y1="9264" x2="20925" y2="19477"/>
                        <a14:foregroundMark x1="20925" y1="19477" x2="13139" y2="29454"/>
                        <a14:foregroundMark x1="13139" y1="29454" x2="6813" y2="54394"/>
                        <a14:foregroundMark x1="6813" y1="54394" x2="8759" y2="60333"/>
                        <a14:foregroundMark x1="53771" y1="5938" x2="53771" y2="5938"/>
                        <a14:foregroundMark x1="46472" y1="5463" x2="46472" y2="5463"/>
                        <a14:foregroundMark x1="53771" y1="4988" x2="53771" y2="4988"/>
                        <a14:foregroundMark x1="30170" y1="88124" x2="59124" y2="90024"/>
                        <a14:foregroundMark x1="59124" y1="90024" x2="68613" y2="86698"/>
                        <a14:foregroundMark x1="52311" y1="91924" x2="52311" y2="91924"/>
                        <a14:foregroundMark x1="45742" y1="94537" x2="45742" y2="94537"/>
                        <a14:foregroundMark x1="52798" y1="93349" x2="52798" y2="93349"/>
                        <a14:foregroundMark x1="53041" y1="94062" x2="53041" y2="94062"/>
                        <a14:foregroundMark x1="96107" y1="47031" x2="96107" y2="470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28662"/>
            <a:ext cx="1051560" cy="107714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206A6F5-B02C-0154-D794-2B5D8F3F09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661" y="1033838"/>
            <a:ext cx="10972801" cy="241627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DFE9511-51BA-BAD9-E780-A95CB7D74DE3}"/>
              </a:ext>
            </a:extLst>
          </p:cNvPr>
          <p:cNvSpPr txBox="1"/>
          <p:nvPr/>
        </p:nvSpPr>
        <p:spPr>
          <a:xfrm>
            <a:off x="694661" y="3892814"/>
            <a:ext cx="1080267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Art. 1º Esta Lei:</a:t>
            </a:r>
          </a:p>
          <a:p>
            <a:pPr algn="just"/>
            <a:r>
              <a:rPr lang="pt-B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- institui o Programa Nacional de Combustível Sustentável de Aviação (</a:t>
            </a:r>
            <a:r>
              <a:rPr lang="pt-BR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ProBioQAV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), o Programa Nacional de Diesel Verde (PNDV) e o Programa Nacional de Descarbonização do Produtor e Importador de Gás Natural e de Incentivo ao </a:t>
            </a:r>
            <a:r>
              <a:rPr lang="pt-BR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Biometano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/>
            <a:r>
              <a:rPr lang="pt-B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 - altera os limites máximo e mínimo do teor de mistura de etanol anidro à gasolina C comercializada ao consumidor final e do teor de mistura de biodiesel ao diesel comercializado ao consumidor final;</a:t>
            </a:r>
          </a:p>
          <a:p>
            <a:pPr algn="just"/>
            <a:r>
              <a:rPr lang="pt-B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III - dispõe sobre a regulamentação e a fiscalização das atividades de captura e de estocagem geológica de dióxido de carbono e de produção e comercialização dos combustíveis sintéticos;</a:t>
            </a:r>
          </a:p>
          <a:p>
            <a:pPr algn="just"/>
            <a:r>
              <a:rPr lang="pt-B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IV – integra iniciativas e medidas adotadas no âmbito da Política Nacional de Biocombustíveis (RenovaBio), do Programa Mobilidade Verde e Inovação (Programa Mover), do Programa Brasileiro de Etiquetagem Veicular (PBEV) e do Programa de Controle de Emissões Veiculares (Proconve).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FA01C850-3987-B05E-7309-C638892CCAC2}"/>
              </a:ext>
            </a:extLst>
          </p:cNvPr>
          <p:cNvSpPr/>
          <p:nvPr/>
        </p:nvSpPr>
        <p:spPr>
          <a:xfrm>
            <a:off x="627321" y="4104167"/>
            <a:ext cx="7570381" cy="39340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77A9952-6532-376C-E69F-5E2636570850}"/>
              </a:ext>
            </a:extLst>
          </p:cNvPr>
          <p:cNvSpPr/>
          <p:nvPr/>
        </p:nvSpPr>
        <p:spPr>
          <a:xfrm>
            <a:off x="2090737" y="84154"/>
            <a:ext cx="8010525" cy="85151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Lei nº 14.993/2024</a:t>
            </a:r>
            <a:endParaRPr lang="pt-BR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78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4EAA7D7-E96A-2E32-BA59-880C273A2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856B8C6-558F-C24C-BAFD-BFA6A2652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1" b="94537" l="6813" r="96107">
                        <a14:foregroundMark x1="67397" y1="10689" x2="67397" y2="10689"/>
                        <a14:foregroundMark x1="68856" y1="11401" x2="76156" y2="15439"/>
                        <a14:foregroundMark x1="92701" y1="33017" x2="92701" y2="33017"/>
                        <a14:foregroundMark x1="93187" y1="46556" x2="91971" y2="58432"/>
                        <a14:foregroundMark x1="96350" y1="53207" x2="96350" y2="53207"/>
                        <a14:foregroundMark x1="60584" y1="9026" x2="34793" y2="9264"/>
                        <a14:foregroundMark x1="34793" y1="9264" x2="20925" y2="19477"/>
                        <a14:foregroundMark x1="20925" y1="19477" x2="13139" y2="29454"/>
                        <a14:foregroundMark x1="13139" y1="29454" x2="6813" y2="54394"/>
                        <a14:foregroundMark x1="6813" y1="54394" x2="8759" y2="60333"/>
                        <a14:foregroundMark x1="53771" y1="5938" x2="53771" y2="5938"/>
                        <a14:foregroundMark x1="46472" y1="5463" x2="46472" y2="5463"/>
                        <a14:foregroundMark x1="53771" y1="4988" x2="53771" y2="4988"/>
                        <a14:foregroundMark x1="30170" y1="88124" x2="59124" y2="90024"/>
                        <a14:foregroundMark x1="59124" y1="90024" x2="68613" y2="86698"/>
                        <a14:foregroundMark x1="52311" y1="91924" x2="52311" y2="91924"/>
                        <a14:foregroundMark x1="45742" y1="94537" x2="45742" y2="94537"/>
                        <a14:foregroundMark x1="52798" y1="93349" x2="52798" y2="93349"/>
                        <a14:foregroundMark x1="53041" y1="94062" x2="53041" y2="94062"/>
                        <a14:foregroundMark x1="96107" y1="47031" x2="96107" y2="470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28662"/>
            <a:ext cx="1051560" cy="1077145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A77A9952-6532-376C-E69F-5E2636570850}"/>
              </a:ext>
            </a:extLst>
          </p:cNvPr>
          <p:cNvSpPr/>
          <p:nvPr/>
        </p:nvSpPr>
        <p:spPr>
          <a:xfrm>
            <a:off x="2090737" y="84154"/>
            <a:ext cx="8010525" cy="85151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Lei nº 14.993/2024</a:t>
            </a:r>
            <a:endParaRPr lang="pt-BR" sz="2600" dirty="0">
              <a:solidFill>
                <a:schemeClr val="tx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F19E699-F40F-78AE-5500-D2A0288F82AF}"/>
              </a:ext>
            </a:extLst>
          </p:cNvPr>
          <p:cNvSpPr txBox="1"/>
          <p:nvPr/>
        </p:nvSpPr>
        <p:spPr>
          <a:xfrm>
            <a:off x="3059356" y="2979576"/>
            <a:ext cx="71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E100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3BBB120-2C89-6664-3F49-6D114B016A6E}"/>
              </a:ext>
            </a:extLst>
          </p:cNvPr>
          <p:cNvSpPr txBox="1"/>
          <p:nvPr/>
        </p:nvSpPr>
        <p:spPr>
          <a:xfrm>
            <a:off x="176048" y="1819320"/>
            <a:ext cx="553895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100" dirty="0"/>
              <a:t>Cria mandato para combustível de aviação sustentável (SAF)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B659210-169C-C2EE-4914-EB2F99C11353}"/>
              </a:ext>
            </a:extLst>
          </p:cNvPr>
          <p:cNvSpPr txBox="1"/>
          <p:nvPr/>
        </p:nvSpPr>
        <p:spPr>
          <a:xfrm>
            <a:off x="2355322" y="3800475"/>
            <a:ext cx="1180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/>
              <a:t>1 a 10%</a:t>
            </a:r>
          </a:p>
        </p:txBody>
      </p:sp>
      <p:pic>
        <p:nvPicPr>
          <p:cNvPr id="6" name="Picture 2" descr="Resultado de imagem para co2 icon">
            <a:extLst>
              <a:ext uri="{FF2B5EF4-FFF2-40B4-BE49-F238E27FC236}">
                <a16:creationId xmlns:a16="http://schemas.microsoft.com/office/drawing/2014/main" id="{41941033-7BD6-4742-06BF-77DC9AEDF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322" y="2718904"/>
            <a:ext cx="1180404" cy="742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2CB5DFD-53B3-3E08-E4B2-E74F4BEDCCBA}"/>
              </a:ext>
            </a:extLst>
          </p:cNvPr>
          <p:cNvSpPr txBox="1"/>
          <p:nvPr/>
        </p:nvSpPr>
        <p:spPr>
          <a:xfrm>
            <a:off x="5919952" y="1819320"/>
            <a:ext cx="6096000" cy="4368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Metas para os operadores aéreos:</a:t>
            </a:r>
            <a:endParaRPr lang="pt-BR" sz="14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 – 1% (um por cento), a partir de 1º de janeiro de 2027;</a:t>
            </a:r>
            <a:endParaRPr lang="pt-B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II – 2% (dois por cento), a partir de 1º de janeiro de 2029;</a:t>
            </a:r>
            <a:endParaRPr lang="pt-B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III – 3% (três por cento), a partir de 1º de janeiro de 2030;</a:t>
            </a:r>
            <a:endParaRPr lang="pt-B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IV – 4% (quatro por cento), a partir de 1º de janeiro de 2031;</a:t>
            </a:r>
            <a:endParaRPr lang="pt-B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V – 5% (cinco por cento), a partir de 1º de janeiro de 2032;</a:t>
            </a:r>
            <a:endParaRPr lang="pt-B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VI – 6% (seis por cento), a partir de 1º de janeiro de 2033;</a:t>
            </a:r>
            <a:endParaRPr lang="pt-B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VII – 7% (sete por cento), a partir de 1º de janeiro de 2034;</a:t>
            </a:r>
            <a:endParaRPr lang="pt-B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VIII – 8% (oito por cento), a partir de 1º de janeiro de 2035;</a:t>
            </a:r>
            <a:endParaRPr lang="pt-B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IX – 9% (nove por cento), a partir de 1º de janeiro de 2036;</a:t>
            </a:r>
            <a:endParaRPr lang="pt-B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X – 10% (dez por cento), a partir de 1º de janeiro de 2037.</a:t>
            </a:r>
            <a:endParaRPr lang="pt-B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5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4EAA7D7-E96A-2E32-BA59-880C273A2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D42607A-6580-E9E7-5CF9-D4C6D2855EE0}"/>
              </a:ext>
            </a:extLst>
          </p:cNvPr>
          <p:cNvSpPr/>
          <p:nvPr/>
        </p:nvSpPr>
        <p:spPr>
          <a:xfrm>
            <a:off x="2090737" y="84154"/>
            <a:ext cx="8010525" cy="85151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Lei nº 14.993/2024</a:t>
            </a:r>
            <a:endParaRPr lang="pt-BR" sz="2600" dirty="0">
              <a:solidFill>
                <a:schemeClr val="tx1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856B8C6-558F-C24C-BAFD-BFA6A2652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1" b="94537" l="6813" r="96107">
                        <a14:foregroundMark x1="67397" y1="10689" x2="67397" y2="10689"/>
                        <a14:foregroundMark x1="68856" y1="11401" x2="76156" y2="15439"/>
                        <a14:foregroundMark x1="92701" y1="33017" x2="92701" y2="33017"/>
                        <a14:foregroundMark x1="93187" y1="46556" x2="91971" y2="58432"/>
                        <a14:foregroundMark x1="96350" y1="53207" x2="96350" y2="53207"/>
                        <a14:foregroundMark x1="60584" y1="9026" x2="34793" y2="9264"/>
                        <a14:foregroundMark x1="34793" y1="9264" x2="20925" y2="19477"/>
                        <a14:foregroundMark x1="20925" y1="19477" x2="13139" y2="29454"/>
                        <a14:foregroundMark x1="13139" y1="29454" x2="6813" y2="54394"/>
                        <a14:foregroundMark x1="6813" y1="54394" x2="8759" y2="60333"/>
                        <a14:foregroundMark x1="53771" y1="5938" x2="53771" y2="5938"/>
                        <a14:foregroundMark x1="46472" y1="5463" x2="46472" y2="5463"/>
                        <a14:foregroundMark x1="53771" y1="4988" x2="53771" y2="4988"/>
                        <a14:foregroundMark x1="30170" y1="88124" x2="59124" y2="90024"/>
                        <a14:foregroundMark x1="59124" y1="90024" x2="68613" y2="86698"/>
                        <a14:foregroundMark x1="52311" y1="91924" x2="52311" y2="91924"/>
                        <a14:foregroundMark x1="45742" y1="94537" x2="45742" y2="94537"/>
                        <a14:foregroundMark x1="52798" y1="93349" x2="52798" y2="93349"/>
                        <a14:foregroundMark x1="53041" y1="94062" x2="53041" y2="94062"/>
                        <a14:foregroundMark x1="96107" y1="47031" x2="96107" y2="470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28662"/>
            <a:ext cx="1051560" cy="107714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2D64D11-0CF0-E9F6-0C13-7A1C0591161A}"/>
              </a:ext>
            </a:extLst>
          </p:cNvPr>
          <p:cNvSpPr txBox="1"/>
          <p:nvPr/>
        </p:nvSpPr>
        <p:spPr>
          <a:xfrm>
            <a:off x="881981" y="1251460"/>
            <a:ext cx="7999152" cy="4880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1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“Art. 8º A ANP estabelecerá os valores das emissões totais equivalentes por unidade de energia computados no ciclo do poço à queima de cada rota tecnológica de produção de SAF, para fins de contabilizar a descarbonização em face do querosene de aviação fóssil.</a:t>
            </a:r>
            <a:endParaRPr lang="pt-BR" sz="21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1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Parágrafo único. Além do disposto na RenovaBio, a ANP deverá observar as seguintes diretrizes na elaboração da análise do ciclo do poço à queima:</a:t>
            </a:r>
            <a:endParaRPr lang="pt-BR" sz="21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1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 - reconhecimento da importância do aproveitamento de SAF produzido e utilizado no País para o cumprimento de compromissos internacionais de descarbonização pelos operadores aéreos; e</a:t>
            </a:r>
            <a:endParaRPr lang="pt-BR" sz="21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1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II - busca pelo alinhamento metodológico à Organização de Aviação Civil Internacional em relação aos requisitos de elegibilidade e de certificação para o SAF.”</a:t>
            </a:r>
            <a:endParaRPr lang="pt-BR" sz="21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Conector: Angulado 6">
            <a:extLst>
              <a:ext uri="{FF2B5EF4-FFF2-40B4-BE49-F238E27FC236}">
                <a16:creationId xmlns:a16="http://schemas.microsoft.com/office/drawing/2014/main" id="{A9D7345E-F135-19A7-4AFB-9D99C7CCE17C}"/>
              </a:ext>
            </a:extLst>
          </p:cNvPr>
          <p:cNvCxnSpPr>
            <a:cxnSpLocks/>
          </p:cNvCxnSpPr>
          <p:nvPr/>
        </p:nvCxnSpPr>
        <p:spPr>
          <a:xfrm>
            <a:off x="8881133" y="3377897"/>
            <a:ext cx="861233" cy="292392"/>
          </a:xfrm>
          <a:prstGeom prst="bentConnector3">
            <a:avLst/>
          </a:prstGeom>
          <a:ln w="317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C184761-4C19-47E2-08CC-75BA70C732C7}"/>
              </a:ext>
            </a:extLst>
          </p:cNvPr>
          <p:cNvSpPr txBox="1"/>
          <p:nvPr/>
        </p:nvSpPr>
        <p:spPr>
          <a:xfrm>
            <a:off x="9942828" y="3377897"/>
            <a:ext cx="1921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 Nova" panose="020B0504020202020204" pitchFamily="34" charset="0"/>
              </a:rPr>
              <a:t>Certificação Ambiental</a:t>
            </a:r>
          </a:p>
        </p:txBody>
      </p:sp>
    </p:spTree>
    <p:extLst>
      <p:ext uri="{BB962C8B-B14F-4D97-AF65-F5344CB8AC3E}">
        <p14:creationId xmlns:p14="http://schemas.microsoft.com/office/powerpoint/2010/main" val="2184651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010B9-4B5D-59E6-951F-5D03568E5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231EEAB-BAAD-3A4A-CEA3-42BCC29C2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D5FDB49-CFC5-776F-759B-011166886B8F}"/>
              </a:ext>
            </a:extLst>
          </p:cNvPr>
          <p:cNvSpPr/>
          <p:nvPr/>
        </p:nvSpPr>
        <p:spPr>
          <a:xfrm>
            <a:off x="2095500" y="80212"/>
            <a:ext cx="8010525" cy="85151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Qualidade dos querosenes de aviação</a:t>
            </a:r>
            <a:endParaRPr lang="pt-BR" sz="2600" dirty="0">
              <a:solidFill>
                <a:schemeClr val="tx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3ABA683-F29A-D549-7FDB-585FD1442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1" b="94537" l="6813" r="96107">
                        <a14:foregroundMark x1="67397" y1="10689" x2="67397" y2="10689"/>
                        <a14:foregroundMark x1="68856" y1="11401" x2="76156" y2="15439"/>
                        <a14:foregroundMark x1="92701" y1="33017" x2="92701" y2="33017"/>
                        <a14:foregroundMark x1="93187" y1="46556" x2="91971" y2="58432"/>
                        <a14:foregroundMark x1="96350" y1="53207" x2="96350" y2="53207"/>
                        <a14:foregroundMark x1="60584" y1="9026" x2="34793" y2="9264"/>
                        <a14:foregroundMark x1="34793" y1="9264" x2="20925" y2="19477"/>
                        <a14:foregroundMark x1="20925" y1="19477" x2="13139" y2="29454"/>
                        <a14:foregroundMark x1="13139" y1="29454" x2="6813" y2="54394"/>
                        <a14:foregroundMark x1="6813" y1="54394" x2="8759" y2="60333"/>
                        <a14:foregroundMark x1="53771" y1="5938" x2="53771" y2="5938"/>
                        <a14:foregroundMark x1="46472" y1="5463" x2="46472" y2="5463"/>
                        <a14:foregroundMark x1="53771" y1="4988" x2="53771" y2="4988"/>
                        <a14:foregroundMark x1="30170" y1="88124" x2="59124" y2="90024"/>
                        <a14:foregroundMark x1="59124" y1="90024" x2="68613" y2="86698"/>
                        <a14:foregroundMark x1="52311" y1="91924" x2="52311" y2="91924"/>
                        <a14:foregroundMark x1="45742" y1="94537" x2="45742" y2="94537"/>
                        <a14:foregroundMark x1="52798" y1="93349" x2="52798" y2="93349"/>
                        <a14:foregroundMark x1="53041" y1="94062" x2="53041" y2="94062"/>
                        <a14:foregroundMark x1="96107" y1="47031" x2="96107" y2="470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28662"/>
            <a:ext cx="1051560" cy="107714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5A8BDED-0610-C0FA-16DA-349AC7CC3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574" y="2225634"/>
            <a:ext cx="2105025" cy="177165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4DACDE8-47E8-D823-75C5-D4D74F498C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7594" y="2235259"/>
            <a:ext cx="1713372" cy="177165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EEB32D9-05FC-D282-A12F-98B926565DA5}"/>
              </a:ext>
            </a:extLst>
          </p:cNvPr>
          <p:cNvSpPr txBox="1"/>
          <p:nvPr/>
        </p:nvSpPr>
        <p:spPr>
          <a:xfrm>
            <a:off x="727470" y="968434"/>
            <a:ext cx="73834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900" dirty="0">
                <a:latin typeface="Calibri" panose="020F0502020204030204" pitchFamily="34" charset="0"/>
                <a:cs typeface="Calibri" panose="020F0502020204030204" pitchFamily="34" charset="0"/>
              </a:rPr>
              <a:t>Definição dos parâmetros técnicos que garantem a adequação ao uso.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900" dirty="0">
                <a:latin typeface="Calibri" panose="020F0502020204030204" pitchFamily="34" charset="0"/>
                <a:cs typeface="Calibri" panose="020F0502020204030204" pitchFamily="34" charset="0"/>
              </a:rPr>
              <a:t>Necessidade de uma harmonização em nível internacional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900" dirty="0">
                <a:latin typeface="Calibri" panose="020F0502020204030204" pitchFamily="34" charset="0"/>
                <a:cs typeface="Calibri" panose="020F0502020204030204" pitchFamily="34" charset="0"/>
              </a:rPr>
              <a:t>Evolução histórica dos parâmetros e normas técnicas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6BDCB3B-B567-905B-5D96-086408BE707A}"/>
              </a:ext>
            </a:extLst>
          </p:cNvPr>
          <p:cNvSpPr txBox="1"/>
          <p:nvPr/>
        </p:nvSpPr>
        <p:spPr>
          <a:xfrm>
            <a:off x="3010347" y="2675792"/>
            <a:ext cx="3085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>
                <a:latin typeface="Arial Nova" panose="020B0504020202020204" pitchFamily="34" charset="0"/>
              </a:rPr>
              <a:t>ASTM D1655 – Jet A/A-1 e co-processamento</a:t>
            </a:r>
          </a:p>
          <a:p>
            <a:pPr marL="285750" indent="-285750">
              <a:buFontTx/>
              <a:buChar char="-"/>
            </a:pPr>
            <a:r>
              <a:rPr lang="pt-BR" dirty="0">
                <a:latin typeface="Arial Nova" panose="020B0504020202020204" pitchFamily="34" charset="0"/>
              </a:rPr>
              <a:t>ASTM D7566 – </a:t>
            </a:r>
            <a:r>
              <a:rPr lang="pt-BR" dirty="0" err="1">
                <a:latin typeface="Arial Nova" panose="020B0504020202020204" pitchFamily="34" charset="0"/>
              </a:rPr>
              <a:t>SAFs</a:t>
            </a:r>
            <a:endParaRPr lang="pt-BR" dirty="0">
              <a:latin typeface="Arial Nova" panose="020B05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dirty="0">
                <a:latin typeface="Arial Nova" panose="020B0504020202020204" pitchFamily="34" charset="0"/>
              </a:rPr>
              <a:t>ASTM D4054 – Novos </a:t>
            </a:r>
            <a:r>
              <a:rPr lang="pt-BR" dirty="0" err="1">
                <a:latin typeface="Arial Nova" panose="020B0504020202020204" pitchFamily="34" charset="0"/>
              </a:rPr>
              <a:t>SAFs</a:t>
            </a:r>
            <a:endParaRPr lang="pt-BR" dirty="0">
              <a:latin typeface="Arial Nova" panose="020B05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7B84CA7-2E39-A834-85FB-B1558E2B4D38}"/>
              </a:ext>
            </a:extLst>
          </p:cNvPr>
          <p:cNvSpPr txBox="1"/>
          <p:nvPr/>
        </p:nvSpPr>
        <p:spPr>
          <a:xfrm>
            <a:off x="8274663" y="2858703"/>
            <a:ext cx="3257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 err="1">
                <a:latin typeface="Arial Nova" panose="020B0504020202020204" pitchFamily="34" charset="0"/>
              </a:rPr>
              <a:t>Def</a:t>
            </a:r>
            <a:r>
              <a:rPr lang="pt-BR" dirty="0">
                <a:latin typeface="Arial Nova" panose="020B0504020202020204" pitchFamily="34" charset="0"/>
              </a:rPr>
              <a:t> Stan 91-091 – Jet A-1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AE74E40-BA8A-10E4-5E9D-FEF9D779E2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3088" y="4728529"/>
            <a:ext cx="2457450" cy="138112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FBE3C9C-0986-520B-DDBA-912F901FA705}"/>
              </a:ext>
            </a:extLst>
          </p:cNvPr>
          <p:cNvSpPr txBox="1"/>
          <p:nvPr/>
        </p:nvSpPr>
        <p:spPr>
          <a:xfrm>
            <a:off x="4937463" y="6165058"/>
            <a:ext cx="190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- RANP 856/2021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ABDD9465-E5CE-539B-A396-135590244A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913" y="4710241"/>
            <a:ext cx="3790950" cy="214312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33868FB9-22C1-D75E-C5E6-E23CF765B8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8533" y="4330367"/>
            <a:ext cx="1352550" cy="43815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8674EAB0-33AB-F096-44FE-2A43C3D6CE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21552" y="4977973"/>
            <a:ext cx="1163237" cy="613057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1ECCDEE3-0A19-AB30-D89B-636C478DF6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47804" y="4959519"/>
            <a:ext cx="964894" cy="649963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67BF08E0-C3FC-5DB1-6861-1CF27D3EB6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80950" y="5717563"/>
            <a:ext cx="1479620" cy="8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2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77F25-092D-B42E-F618-82EB4C4F4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85449A9-E1C5-9986-8BE0-E1B4D7424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E76F300-B4EB-3F96-376B-1FBB28A8F18E}"/>
              </a:ext>
            </a:extLst>
          </p:cNvPr>
          <p:cNvSpPr/>
          <p:nvPr/>
        </p:nvSpPr>
        <p:spPr>
          <a:xfrm>
            <a:off x="2095500" y="80212"/>
            <a:ext cx="8010525" cy="85151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 dirty="0">
                <a:solidFill>
                  <a:schemeClr val="tx1"/>
                </a:solidFill>
                <a:cs typeface="Arial" panose="020B0604020202020204" pitchFamily="34" charset="0"/>
              </a:rPr>
              <a:t>Tópicos de discussão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75F889A-0029-F663-1E1B-1CB11352A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1" b="94537" l="6813" r="96107">
                        <a14:foregroundMark x1="67397" y1="10689" x2="67397" y2="10689"/>
                        <a14:foregroundMark x1="68856" y1="11401" x2="76156" y2="15439"/>
                        <a14:foregroundMark x1="92701" y1="33017" x2="92701" y2="33017"/>
                        <a14:foregroundMark x1="93187" y1="46556" x2="91971" y2="58432"/>
                        <a14:foregroundMark x1="96350" y1="53207" x2="96350" y2="53207"/>
                        <a14:foregroundMark x1="60584" y1="9026" x2="34793" y2="9264"/>
                        <a14:foregroundMark x1="34793" y1="9264" x2="20925" y2="19477"/>
                        <a14:foregroundMark x1="20925" y1="19477" x2="13139" y2="29454"/>
                        <a14:foregroundMark x1="13139" y1="29454" x2="6813" y2="54394"/>
                        <a14:foregroundMark x1="6813" y1="54394" x2="8759" y2="60333"/>
                        <a14:foregroundMark x1="53771" y1="5938" x2="53771" y2="5938"/>
                        <a14:foregroundMark x1="46472" y1="5463" x2="46472" y2="5463"/>
                        <a14:foregroundMark x1="53771" y1="4988" x2="53771" y2="4988"/>
                        <a14:foregroundMark x1="30170" y1="88124" x2="59124" y2="90024"/>
                        <a14:foregroundMark x1="59124" y1="90024" x2="68613" y2="86698"/>
                        <a14:foregroundMark x1="52311" y1="91924" x2="52311" y2="91924"/>
                        <a14:foregroundMark x1="45742" y1="94537" x2="45742" y2="94537"/>
                        <a14:foregroundMark x1="52798" y1="93349" x2="52798" y2="93349"/>
                        <a14:foregroundMark x1="53041" y1="94062" x2="53041" y2="94062"/>
                        <a14:foregroundMark x1="96107" y1="47031" x2="96107" y2="470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28662"/>
            <a:ext cx="1051560" cy="107714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8ADD98F-A8E7-9E20-FDCA-1F8AEB6E75D8}"/>
              </a:ext>
            </a:extLst>
          </p:cNvPr>
          <p:cNvSpPr txBox="1"/>
          <p:nvPr/>
        </p:nvSpPr>
        <p:spPr>
          <a:xfrm>
            <a:off x="363509" y="1214029"/>
            <a:ext cx="11333567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1. Comparação dos critérios de certificação RenovaBio e </a:t>
            </a:r>
            <a:r>
              <a:rPr lang="pt-BR" sz="2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Corsia</a:t>
            </a:r>
            <a:r>
              <a:rPr lang="pt-BR" sz="22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;</a:t>
            </a:r>
            <a:endParaRPr lang="pt-BR" sz="22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2. Análise de política comparada: questões de certificação ligadas aos critérios de sustentabilidade ambiental em consonância com regulamentos internacionais e nacionais </a:t>
            </a:r>
          </a:p>
          <a:p>
            <a:pPr algn="just"/>
            <a:r>
              <a:rPr lang="pt-BR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-Cases de como outros países consideram o alinhamento metodológico.</a:t>
            </a:r>
          </a:p>
          <a:p>
            <a:pPr algn="just">
              <a:spcAft>
                <a:spcPts val="1200"/>
              </a:spcAft>
            </a:pPr>
            <a:r>
              <a:rPr lang="pt-BR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-Vantagens e desvantagens de o Brasil adotar integralmente os critérios do </a:t>
            </a:r>
            <a:r>
              <a:rPr lang="pt-BR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Corsia</a:t>
            </a:r>
            <a:r>
              <a:rPr lang="pt-BR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(LUC, coprocessado etc.);</a:t>
            </a:r>
          </a:p>
          <a:p>
            <a:pPr algn="just">
              <a:spcAft>
                <a:spcPts val="1200"/>
              </a:spcAft>
            </a:pPr>
            <a:r>
              <a:rPr lang="pt-BR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3. </a:t>
            </a:r>
            <a:r>
              <a:rPr lang="pt-BR" sz="2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Requisitos e elementos de compatibilização mínimos (RenovaBio/</a:t>
            </a:r>
            <a:r>
              <a:rPr lang="pt-BR" sz="2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Corsia</a:t>
            </a:r>
            <a:r>
              <a:rPr lang="pt-BR" sz="2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);</a:t>
            </a:r>
          </a:p>
          <a:p>
            <a:pPr algn="just">
              <a:spcAft>
                <a:spcPts val="1200"/>
              </a:spcAft>
            </a:pPr>
            <a:r>
              <a:rPr lang="pt-BR" sz="22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4. </a:t>
            </a:r>
            <a:r>
              <a:rPr lang="pt-BR" sz="2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RenovaBio/</a:t>
            </a:r>
            <a:r>
              <a:rPr lang="pt-BR" sz="2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RenovaCalc</a:t>
            </a:r>
            <a:r>
              <a:rPr lang="pt-BR" sz="2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– Adição de novas Rotas Tecnológicas (ATJ, FT </a:t>
            </a:r>
            <a:r>
              <a:rPr lang="pt-BR" sz="2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etc</a:t>
            </a:r>
            <a:r>
              <a:rPr lang="pt-BR" sz="2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) e alteração de Rota Tecnológica já existente HEFA - combustíveis alternativos sintetizados por ácidos graxos e ésteres </a:t>
            </a:r>
            <a:r>
              <a:rPr lang="pt-BR" sz="2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hidroprocessados</a:t>
            </a:r>
            <a:r>
              <a:rPr lang="pt-BR" sz="2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;</a:t>
            </a:r>
            <a:endParaRPr lang="pt-BR" sz="22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pt-BR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5. </a:t>
            </a:r>
            <a:r>
              <a:rPr lang="pt-BR" sz="2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Avaliar mecanismos de certificação acelerada;</a:t>
            </a:r>
          </a:p>
          <a:p>
            <a:pPr algn="just"/>
            <a:r>
              <a:rPr lang="pt-BR" sz="22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6. </a:t>
            </a:r>
            <a:r>
              <a:rPr lang="pt-BR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Processo de certificação de rotas junto à ASTM e à ANP no que se refere às especificações de qualidade e segurança de uso, incluindo características físico-químicas.</a:t>
            </a:r>
          </a:p>
          <a:p>
            <a:pPr algn="just"/>
            <a:r>
              <a:rPr lang="pt-BR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-Atualização de rotas na regulamentação da ANP.</a:t>
            </a:r>
          </a:p>
          <a:p>
            <a:pPr algn="just"/>
            <a:r>
              <a:rPr lang="pt-BR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-Designação de misturas (</a:t>
            </a:r>
            <a:r>
              <a:rPr lang="pt-BR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Jet-A</a:t>
            </a:r>
            <a:r>
              <a:rPr lang="pt-BR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/A1 x Jet-C).</a:t>
            </a:r>
            <a:endParaRPr lang="pt-BR" sz="2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10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40CA9-9749-EE3D-9916-AD90C6F5A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9092E21-1A78-4222-65C9-A883E4D90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FF3BBAD-5F1F-08BA-11FA-E2E35E564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1" b="94537" l="6813" r="96107">
                        <a14:foregroundMark x1="67397" y1="10689" x2="67397" y2="10689"/>
                        <a14:foregroundMark x1="68856" y1="11401" x2="76156" y2="15439"/>
                        <a14:foregroundMark x1="92701" y1="33017" x2="92701" y2="33017"/>
                        <a14:foregroundMark x1="93187" y1="46556" x2="91971" y2="58432"/>
                        <a14:foregroundMark x1="96350" y1="53207" x2="96350" y2="53207"/>
                        <a14:foregroundMark x1="60584" y1="9026" x2="34793" y2="9264"/>
                        <a14:foregroundMark x1="34793" y1="9264" x2="20925" y2="19477"/>
                        <a14:foregroundMark x1="20925" y1="19477" x2="13139" y2="29454"/>
                        <a14:foregroundMark x1="13139" y1="29454" x2="6813" y2="54394"/>
                        <a14:foregroundMark x1="6813" y1="54394" x2="8759" y2="60333"/>
                        <a14:foregroundMark x1="53771" y1="5938" x2="53771" y2="5938"/>
                        <a14:foregroundMark x1="46472" y1="5463" x2="46472" y2="5463"/>
                        <a14:foregroundMark x1="53771" y1="4988" x2="53771" y2="4988"/>
                        <a14:foregroundMark x1="30170" y1="88124" x2="59124" y2="90024"/>
                        <a14:foregroundMark x1="59124" y1="90024" x2="68613" y2="86698"/>
                        <a14:foregroundMark x1="52311" y1="91924" x2="52311" y2="91924"/>
                        <a14:foregroundMark x1="45742" y1="94537" x2="45742" y2="94537"/>
                        <a14:foregroundMark x1="52798" y1="93349" x2="52798" y2="93349"/>
                        <a14:foregroundMark x1="53041" y1="94062" x2="53041" y2="94062"/>
                        <a14:foregroundMark x1="96107" y1="47031" x2="96107" y2="470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28662"/>
            <a:ext cx="1051560" cy="107714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D9A45DE4-146F-B642-1415-39A8EE43EC63}"/>
              </a:ext>
            </a:extLst>
          </p:cNvPr>
          <p:cNvSpPr/>
          <p:nvPr/>
        </p:nvSpPr>
        <p:spPr>
          <a:xfrm>
            <a:off x="2095500" y="80212"/>
            <a:ext cx="8010525" cy="85151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 dirty="0">
                <a:solidFill>
                  <a:schemeClr val="tx1"/>
                </a:solidFill>
                <a:cs typeface="Arial" panose="020B0604020202020204" pitchFamily="34" charset="0"/>
              </a:rPr>
              <a:t>Breve contextualização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 dirty="0">
                <a:solidFill>
                  <a:schemeClr val="tx1"/>
                </a:solidFill>
                <a:cs typeface="Arial" panose="020B0604020202020204" pitchFamily="34" charset="0"/>
              </a:rPr>
              <a:t>RenovaBio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5CDBBB1-EBB2-5B2A-9268-476C4ED461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70" y="54675"/>
            <a:ext cx="835082" cy="809444"/>
          </a:xfrm>
          <a:prstGeom prst="rect">
            <a:avLst/>
          </a:prstGeom>
          <a:ln>
            <a:noFill/>
          </a:ln>
        </p:spPr>
      </p:pic>
      <p:grpSp>
        <p:nvGrpSpPr>
          <p:cNvPr id="7" name="Agrupar 47">
            <a:extLst>
              <a:ext uri="{FF2B5EF4-FFF2-40B4-BE49-F238E27FC236}">
                <a16:creationId xmlns:a16="http://schemas.microsoft.com/office/drawing/2014/main" id="{61A419FD-4CD5-16A3-572F-6EA9FDD50893}"/>
              </a:ext>
            </a:extLst>
          </p:cNvPr>
          <p:cNvGrpSpPr/>
          <p:nvPr/>
        </p:nvGrpSpPr>
        <p:grpSpPr>
          <a:xfrm>
            <a:off x="984632" y="1390774"/>
            <a:ext cx="6623912" cy="1754132"/>
            <a:chOff x="996665" y="1071721"/>
            <a:chExt cx="7107870" cy="1754132"/>
          </a:xfrm>
        </p:grpSpPr>
        <p:grpSp>
          <p:nvGrpSpPr>
            <p:cNvPr id="9" name="Agrupar 6">
              <a:extLst>
                <a:ext uri="{FF2B5EF4-FFF2-40B4-BE49-F238E27FC236}">
                  <a16:creationId xmlns:a16="http://schemas.microsoft.com/office/drawing/2014/main" id="{3E144A08-6D45-02F9-BC2A-2DAD530EA9C6}"/>
                </a:ext>
              </a:extLst>
            </p:cNvPr>
            <p:cNvGrpSpPr/>
            <p:nvPr/>
          </p:nvGrpSpPr>
          <p:grpSpPr>
            <a:xfrm>
              <a:off x="3274046" y="1303590"/>
              <a:ext cx="2440907" cy="1399271"/>
              <a:chOff x="3323206" y="1303590"/>
              <a:chExt cx="2440907" cy="1399271"/>
            </a:xfrm>
          </p:grpSpPr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685BF434-2401-D3F9-2352-11C955E1DFD8}"/>
                  </a:ext>
                </a:extLst>
              </p:cNvPr>
              <p:cNvSpPr/>
              <p:nvPr/>
            </p:nvSpPr>
            <p:spPr>
              <a:xfrm>
                <a:off x="3323206" y="2223713"/>
                <a:ext cx="2438590" cy="479148"/>
              </a:xfrm>
              <a:custGeom>
                <a:avLst/>
                <a:gdLst>
                  <a:gd name="connsiteX0" fmla="*/ 0 w 3124081"/>
                  <a:gd name="connsiteY0" fmla="*/ 0 h 1249632"/>
                  <a:gd name="connsiteX1" fmla="*/ 3124081 w 3124081"/>
                  <a:gd name="connsiteY1" fmla="*/ 0 h 1249632"/>
                  <a:gd name="connsiteX2" fmla="*/ 3124081 w 3124081"/>
                  <a:gd name="connsiteY2" fmla="*/ 1249632 h 1249632"/>
                  <a:gd name="connsiteX3" fmla="*/ 0 w 3124081"/>
                  <a:gd name="connsiteY3" fmla="*/ 1249632 h 1249632"/>
                  <a:gd name="connsiteX4" fmla="*/ 0 w 3124081"/>
                  <a:gd name="connsiteY4" fmla="*/ 0 h 124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24081" h="1249632">
                    <a:moveTo>
                      <a:pt x="0" y="0"/>
                    </a:moveTo>
                    <a:lnTo>
                      <a:pt x="3124081" y="0"/>
                    </a:lnTo>
                    <a:lnTo>
                      <a:pt x="3124081" y="1249632"/>
                    </a:lnTo>
                    <a:lnTo>
                      <a:pt x="0" y="1249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1200" b="1" kern="1200" dirty="0" err="1">
                    <a:solidFill>
                      <a:schemeClr val="tx1"/>
                    </a:solidFill>
                  </a:rPr>
                  <a:t>Biometano</a:t>
                </a:r>
                <a:endParaRPr lang="pt-BR" sz="1200" b="1" kern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7" name="Imagem 16">
                <a:extLst>
                  <a:ext uri="{FF2B5EF4-FFF2-40B4-BE49-F238E27FC236}">
                    <a16:creationId xmlns:a16="http://schemas.microsoft.com/office/drawing/2014/main" id="{BA578711-6683-3192-BB1F-5BBA025ABE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325522" y="1303590"/>
                <a:ext cx="2438591" cy="949135"/>
              </a:xfrm>
              <a:prstGeom prst="rect">
                <a:avLst/>
              </a:prstGeom>
            </p:spPr>
          </p:pic>
        </p:grpSp>
        <p:grpSp>
          <p:nvGrpSpPr>
            <p:cNvPr id="10" name="Agrupar 12">
              <a:extLst>
                <a:ext uri="{FF2B5EF4-FFF2-40B4-BE49-F238E27FC236}">
                  <a16:creationId xmlns:a16="http://schemas.microsoft.com/office/drawing/2014/main" id="{19BEEF29-FDD8-2C66-933E-F565AA6D7BF3}"/>
                </a:ext>
              </a:extLst>
            </p:cNvPr>
            <p:cNvGrpSpPr/>
            <p:nvPr/>
          </p:nvGrpSpPr>
          <p:grpSpPr>
            <a:xfrm>
              <a:off x="5686461" y="1429002"/>
              <a:ext cx="2418074" cy="1396851"/>
              <a:chOff x="5715958" y="1511946"/>
              <a:chExt cx="2418074" cy="1396851"/>
            </a:xfrm>
          </p:grpSpPr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BBFE941F-6F28-6186-A0E1-65224935AC5E}"/>
                  </a:ext>
                </a:extLst>
              </p:cNvPr>
              <p:cNvSpPr/>
              <p:nvPr/>
            </p:nvSpPr>
            <p:spPr>
              <a:xfrm>
                <a:off x="5747403" y="2429649"/>
                <a:ext cx="2386628" cy="479148"/>
              </a:xfrm>
              <a:custGeom>
                <a:avLst/>
                <a:gdLst>
                  <a:gd name="connsiteX0" fmla="*/ 0 w 3124081"/>
                  <a:gd name="connsiteY0" fmla="*/ 0 h 1249632"/>
                  <a:gd name="connsiteX1" fmla="*/ 3124081 w 3124081"/>
                  <a:gd name="connsiteY1" fmla="*/ 0 h 1249632"/>
                  <a:gd name="connsiteX2" fmla="*/ 3124081 w 3124081"/>
                  <a:gd name="connsiteY2" fmla="*/ 1249632 h 1249632"/>
                  <a:gd name="connsiteX3" fmla="*/ 0 w 3124081"/>
                  <a:gd name="connsiteY3" fmla="*/ 1249632 h 1249632"/>
                  <a:gd name="connsiteX4" fmla="*/ 0 w 3124081"/>
                  <a:gd name="connsiteY4" fmla="*/ 0 h 124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24081" h="1249632">
                    <a:moveTo>
                      <a:pt x="0" y="0"/>
                    </a:moveTo>
                    <a:lnTo>
                      <a:pt x="3124081" y="0"/>
                    </a:lnTo>
                    <a:lnTo>
                      <a:pt x="3124081" y="1249632"/>
                    </a:lnTo>
                    <a:lnTo>
                      <a:pt x="0" y="1249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1200" b="1" dirty="0">
                    <a:solidFill>
                      <a:schemeClr val="tx1"/>
                    </a:solidFill>
                  </a:rPr>
                  <a:t>Combustíveis alternativos </a:t>
                </a:r>
                <a:br>
                  <a:rPr lang="pt-BR" sz="1200" b="1" dirty="0">
                    <a:solidFill>
                      <a:schemeClr val="tx1"/>
                    </a:solidFill>
                  </a:rPr>
                </a:br>
                <a:r>
                  <a:rPr lang="pt-BR" sz="1200" b="1" dirty="0">
                    <a:solidFill>
                      <a:schemeClr val="tx1"/>
                    </a:solidFill>
                  </a:rPr>
                  <a:t>(rota HEFA)</a:t>
                </a:r>
                <a:endParaRPr lang="pt-BR" sz="1200" b="1" kern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5" name="Imagem 14">
                <a:extLst>
                  <a:ext uri="{FF2B5EF4-FFF2-40B4-BE49-F238E27FC236}">
                    <a16:creationId xmlns:a16="http://schemas.microsoft.com/office/drawing/2014/main" id="{9F42A972-44F2-1534-F18F-1FA6B64162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715958" y="1511946"/>
                <a:ext cx="2418074" cy="925983"/>
              </a:xfrm>
              <a:prstGeom prst="rect">
                <a:avLst/>
              </a:prstGeom>
            </p:spPr>
          </p:pic>
        </p:grp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B9097240-A9FA-BDAD-AB6A-3E45CB2132EC}"/>
                </a:ext>
              </a:extLst>
            </p:cNvPr>
            <p:cNvGrpSpPr/>
            <p:nvPr/>
          </p:nvGrpSpPr>
          <p:grpSpPr>
            <a:xfrm>
              <a:off x="996665" y="1071721"/>
              <a:ext cx="2326542" cy="1418621"/>
              <a:chOff x="996665" y="1071721"/>
              <a:chExt cx="2326542" cy="1418621"/>
            </a:xfrm>
          </p:grpSpPr>
          <p:pic>
            <p:nvPicPr>
              <p:cNvPr id="12" name="Imagem 11">
                <a:extLst>
                  <a:ext uri="{FF2B5EF4-FFF2-40B4-BE49-F238E27FC236}">
                    <a16:creationId xmlns:a16="http://schemas.microsoft.com/office/drawing/2014/main" id="{89F5AB66-005A-540C-4D5F-6D0032AC92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996665" y="1071721"/>
                <a:ext cx="2326542" cy="949135"/>
              </a:xfrm>
              <a:prstGeom prst="rect">
                <a:avLst/>
              </a:prstGeom>
            </p:spPr>
          </p:pic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2877BAA6-6458-27F3-79C8-BD327D1211A4}"/>
                  </a:ext>
                </a:extLst>
              </p:cNvPr>
              <p:cNvSpPr/>
              <p:nvPr/>
            </p:nvSpPr>
            <p:spPr>
              <a:xfrm>
                <a:off x="996665" y="2011194"/>
                <a:ext cx="2326542" cy="479148"/>
              </a:xfrm>
              <a:custGeom>
                <a:avLst/>
                <a:gdLst>
                  <a:gd name="connsiteX0" fmla="*/ 0 w 3124081"/>
                  <a:gd name="connsiteY0" fmla="*/ 0 h 1249632"/>
                  <a:gd name="connsiteX1" fmla="*/ 3124081 w 3124081"/>
                  <a:gd name="connsiteY1" fmla="*/ 0 h 1249632"/>
                  <a:gd name="connsiteX2" fmla="*/ 3124081 w 3124081"/>
                  <a:gd name="connsiteY2" fmla="*/ 1249632 h 1249632"/>
                  <a:gd name="connsiteX3" fmla="*/ 0 w 3124081"/>
                  <a:gd name="connsiteY3" fmla="*/ 1249632 h 1249632"/>
                  <a:gd name="connsiteX4" fmla="*/ 0 w 3124081"/>
                  <a:gd name="connsiteY4" fmla="*/ 0 h 124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24081" h="1249632">
                    <a:moveTo>
                      <a:pt x="0" y="0"/>
                    </a:moveTo>
                    <a:lnTo>
                      <a:pt x="3124081" y="0"/>
                    </a:lnTo>
                    <a:lnTo>
                      <a:pt x="3124081" y="1249632"/>
                    </a:lnTo>
                    <a:lnTo>
                      <a:pt x="0" y="1249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1200" b="1" kern="1200" dirty="0">
                    <a:solidFill>
                      <a:schemeClr val="tx1"/>
                    </a:solidFill>
                  </a:rPr>
                  <a:t>Biodiesel</a:t>
                </a:r>
              </a:p>
            </p:txBody>
          </p:sp>
        </p:grpSp>
      </p:grpSp>
      <p:grpSp>
        <p:nvGrpSpPr>
          <p:cNvPr id="18" name="Agrupar 48">
            <a:extLst>
              <a:ext uri="{FF2B5EF4-FFF2-40B4-BE49-F238E27FC236}">
                <a16:creationId xmlns:a16="http://schemas.microsoft.com/office/drawing/2014/main" id="{11FCBE95-9DF5-7896-5896-AD1665D28A4A}"/>
              </a:ext>
            </a:extLst>
          </p:cNvPr>
          <p:cNvGrpSpPr/>
          <p:nvPr/>
        </p:nvGrpSpPr>
        <p:grpSpPr>
          <a:xfrm>
            <a:off x="2951710" y="3109780"/>
            <a:ext cx="6607950" cy="1902538"/>
            <a:chOff x="3146229" y="2884125"/>
            <a:chExt cx="7176195" cy="1902538"/>
          </a:xfrm>
        </p:grpSpPr>
        <p:grpSp>
          <p:nvGrpSpPr>
            <p:cNvPr id="19" name="Agrupar 42">
              <a:extLst>
                <a:ext uri="{FF2B5EF4-FFF2-40B4-BE49-F238E27FC236}">
                  <a16:creationId xmlns:a16="http://schemas.microsoft.com/office/drawing/2014/main" id="{EFB16D0D-7B41-08D1-5B4D-876C45CEE89F}"/>
                </a:ext>
              </a:extLst>
            </p:cNvPr>
            <p:cNvGrpSpPr/>
            <p:nvPr/>
          </p:nvGrpSpPr>
          <p:grpSpPr>
            <a:xfrm>
              <a:off x="7858154" y="3238703"/>
              <a:ext cx="2464270" cy="1547960"/>
              <a:chOff x="8659421" y="3378007"/>
              <a:chExt cx="2464270" cy="1547960"/>
            </a:xfrm>
          </p:grpSpPr>
          <p:pic>
            <p:nvPicPr>
              <p:cNvPr id="26" name="Imagem 25">
                <a:extLst>
                  <a:ext uri="{FF2B5EF4-FFF2-40B4-BE49-F238E27FC236}">
                    <a16:creationId xmlns:a16="http://schemas.microsoft.com/office/drawing/2014/main" id="{7CC5BD10-B838-F61A-1C5F-BC604006A8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659421" y="3378007"/>
                <a:ext cx="2464270" cy="949135"/>
              </a:xfrm>
              <a:prstGeom prst="rect">
                <a:avLst/>
              </a:prstGeom>
            </p:spPr>
          </p:pic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35408761-4DF6-5EE2-216F-0ACDD8AEF6AA}"/>
                  </a:ext>
                </a:extLst>
              </p:cNvPr>
              <p:cNvSpPr/>
              <p:nvPr/>
            </p:nvSpPr>
            <p:spPr>
              <a:xfrm>
                <a:off x="8663885" y="4340201"/>
                <a:ext cx="2459806" cy="585766"/>
              </a:xfrm>
              <a:custGeom>
                <a:avLst/>
                <a:gdLst>
                  <a:gd name="connsiteX0" fmla="*/ 0 w 3124081"/>
                  <a:gd name="connsiteY0" fmla="*/ 0 h 1249632"/>
                  <a:gd name="connsiteX1" fmla="*/ 3124081 w 3124081"/>
                  <a:gd name="connsiteY1" fmla="*/ 0 h 1249632"/>
                  <a:gd name="connsiteX2" fmla="*/ 3124081 w 3124081"/>
                  <a:gd name="connsiteY2" fmla="*/ 1249632 h 1249632"/>
                  <a:gd name="connsiteX3" fmla="*/ 0 w 3124081"/>
                  <a:gd name="connsiteY3" fmla="*/ 1249632 h 1249632"/>
                  <a:gd name="connsiteX4" fmla="*/ 0 w 3124081"/>
                  <a:gd name="connsiteY4" fmla="*/ 0 h 124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24081" h="1249632">
                    <a:moveTo>
                      <a:pt x="0" y="0"/>
                    </a:moveTo>
                    <a:lnTo>
                      <a:pt x="3124081" y="0"/>
                    </a:lnTo>
                    <a:lnTo>
                      <a:pt x="3124081" y="1249632"/>
                    </a:lnTo>
                    <a:lnTo>
                      <a:pt x="0" y="1249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1200" b="1" kern="1200" dirty="0">
                    <a:solidFill>
                      <a:schemeClr val="tx1"/>
                    </a:solidFill>
                  </a:rPr>
                  <a:t>Etanol combustível de </a:t>
                </a:r>
              </a:p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1200" b="1" kern="1200" dirty="0">
                    <a:solidFill>
                      <a:schemeClr val="tx1"/>
                    </a:solidFill>
                  </a:rPr>
                  <a:t>segunda geração</a:t>
                </a:r>
              </a:p>
            </p:txBody>
          </p:sp>
        </p:grpSp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105A092C-6FF8-71B1-427D-6C3588201349}"/>
                </a:ext>
              </a:extLst>
            </p:cNvPr>
            <p:cNvGrpSpPr/>
            <p:nvPr/>
          </p:nvGrpSpPr>
          <p:grpSpPr>
            <a:xfrm>
              <a:off x="5465593" y="3020383"/>
              <a:ext cx="2568744" cy="1522070"/>
              <a:chOff x="5622910" y="3020383"/>
              <a:chExt cx="2568744" cy="1522070"/>
            </a:xfrm>
          </p:grpSpPr>
          <p:pic>
            <p:nvPicPr>
              <p:cNvPr id="24" name="Imagem 23">
                <a:extLst>
                  <a:ext uri="{FF2B5EF4-FFF2-40B4-BE49-F238E27FC236}">
                    <a16:creationId xmlns:a16="http://schemas.microsoft.com/office/drawing/2014/main" id="{DB0D8F25-FD3F-EBC4-C778-7260324075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710030" y="3020383"/>
                <a:ext cx="2481624" cy="949134"/>
              </a:xfrm>
              <a:prstGeom prst="rect">
                <a:avLst/>
              </a:prstGeom>
            </p:spPr>
          </p:pic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F83A358C-2CA6-6E73-6B8C-C334D117B237}"/>
                  </a:ext>
                </a:extLst>
              </p:cNvPr>
              <p:cNvSpPr/>
              <p:nvPr/>
            </p:nvSpPr>
            <p:spPr>
              <a:xfrm>
                <a:off x="5622910" y="3956687"/>
                <a:ext cx="2481624" cy="585766"/>
              </a:xfrm>
              <a:custGeom>
                <a:avLst/>
                <a:gdLst>
                  <a:gd name="connsiteX0" fmla="*/ 0 w 3124081"/>
                  <a:gd name="connsiteY0" fmla="*/ 0 h 1249632"/>
                  <a:gd name="connsiteX1" fmla="*/ 3124081 w 3124081"/>
                  <a:gd name="connsiteY1" fmla="*/ 0 h 1249632"/>
                  <a:gd name="connsiteX2" fmla="*/ 3124081 w 3124081"/>
                  <a:gd name="connsiteY2" fmla="*/ 1249632 h 1249632"/>
                  <a:gd name="connsiteX3" fmla="*/ 0 w 3124081"/>
                  <a:gd name="connsiteY3" fmla="*/ 1249632 h 1249632"/>
                  <a:gd name="connsiteX4" fmla="*/ 0 w 3124081"/>
                  <a:gd name="connsiteY4" fmla="*/ 0 h 124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24081" h="1249632">
                    <a:moveTo>
                      <a:pt x="0" y="0"/>
                    </a:moveTo>
                    <a:lnTo>
                      <a:pt x="3124081" y="0"/>
                    </a:lnTo>
                    <a:lnTo>
                      <a:pt x="3124081" y="1249632"/>
                    </a:lnTo>
                    <a:lnTo>
                      <a:pt x="0" y="1249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lvl="0" algn="ctr" defTabSz="755650">
                  <a:spcBef>
                    <a:spcPct val="0"/>
                  </a:spcBef>
                </a:pPr>
                <a:r>
                  <a:rPr lang="pt-BR" sz="1200" b="1" dirty="0">
                    <a:solidFill>
                      <a:schemeClr val="tx1"/>
                    </a:solidFill>
                  </a:rPr>
                  <a:t>Etanol combustível de primeira </a:t>
                </a:r>
              </a:p>
              <a:p>
                <a:pPr lvl="0" algn="ctr" defTabSz="755650">
                  <a:spcBef>
                    <a:spcPct val="0"/>
                  </a:spcBef>
                </a:pPr>
                <a:r>
                  <a:rPr lang="pt-BR" sz="1200" b="1" dirty="0">
                    <a:solidFill>
                      <a:schemeClr val="tx1"/>
                    </a:solidFill>
                  </a:rPr>
                  <a:t>e segunda geração </a:t>
                </a:r>
                <a:br>
                  <a:rPr lang="pt-BR" sz="1200" b="1" dirty="0">
                    <a:solidFill>
                      <a:schemeClr val="tx1"/>
                    </a:solidFill>
                  </a:rPr>
                </a:br>
                <a:r>
                  <a:rPr lang="pt-BR" sz="1200" b="1" dirty="0">
                    <a:solidFill>
                      <a:schemeClr val="tx1"/>
                    </a:solidFill>
                  </a:rPr>
                  <a:t>(usina integrada) </a:t>
                </a:r>
              </a:p>
            </p:txBody>
          </p:sp>
        </p:grpSp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EBF13D81-2110-095B-ADCA-D779E24BF52B}"/>
                </a:ext>
              </a:extLst>
            </p:cNvPr>
            <p:cNvGrpSpPr/>
            <p:nvPr/>
          </p:nvGrpSpPr>
          <p:grpSpPr>
            <a:xfrm>
              <a:off x="3146229" y="2884125"/>
              <a:ext cx="2396556" cy="1534119"/>
              <a:chOff x="3146229" y="2884125"/>
              <a:chExt cx="2396556" cy="1534119"/>
            </a:xfrm>
          </p:grpSpPr>
          <p:pic>
            <p:nvPicPr>
              <p:cNvPr id="22" name="Imagem 21">
                <a:extLst>
                  <a:ext uri="{FF2B5EF4-FFF2-40B4-BE49-F238E27FC236}">
                    <a16:creationId xmlns:a16="http://schemas.microsoft.com/office/drawing/2014/main" id="{7E3881FF-B62B-FEE4-3721-9BCC74E560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3156157" y="2884125"/>
                <a:ext cx="2386628" cy="949134"/>
              </a:xfrm>
              <a:prstGeom prst="rect">
                <a:avLst/>
              </a:prstGeom>
            </p:spPr>
          </p:pic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8123E1B3-3DD3-DB77-CFBD-A72182E1ECB4}"/>
                  </a:ext>
                </a:extLst>
              </p:cNvPr>
              <p:cNvSpPr/>
              <p:nvPr/>
            </p:nvSpPr>
            <p:spPr>
              <a:xfrm>
                <a:off x="3146229" y="3803762"/>
                <a:ext cx="2396556" cy="614482"/>
              </a:xfrm>
              <a:custGeom>
                <a:avLst/>
                <a:gdLst>
                  <a:gd name="connsiteX0" fmla="*/ 0 w 3124081"/>
                  <a:gd name="connsiteY0" fmla="*/ 0 h 1249632"/>
                  <a:gd name="connsiteX1" fmla="*/ 3124081 w 3124081"/>
                  <a:gd name="connsiteY1" fmla="*/ 0 h 1249632"/>
                  <a:gd name="connsiteX2" fmla="*/ 3124081 w 3124081"/>
                  <a:gd name="connsiteY2" fmla="*/ 1249632 h 1249632"/>
                  <a:gd name="connsiteX3" fmla="*/ 0 w 3124081"/>
                  <a:gd name="connsiteY3" fmla="*/ 1249632 h 1249632"/>
                  <a:gd name="connsiteX4" fmla="*/ 0 w 3124081"/>
                  <a:gd name="connsiteY4" fmla="*/ 0 h 124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24081" h="1249632">
                    <a:moveTo>
                      <a:pt x="0" y="0"/>
                    </a:moveTo>
                    <a:lnTo>
                      <a:pt x="3124081" y="0"/>
                    </a:lnTo>
                    <a:lnTo>
                      <a:pt x="3124081" y="1249632"/>
                    </a:lnTo>
                    <a:lnTo>
                      <a:pt x="0" y="1249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marL="0" lvl="0" indent="0" algn="ctr" defTabSz="755650">
                  <a:spcBef>
                    <a:spcPct val="0"/>
                  </a:spcBef>
                  <a:buNone/>
                </a:pPr>
                <a:r>
                  <a:rPr lang="pt-BR" sz="1200" b="1" kern="1200" dirty="0">
                    <a:solidFill>
                      <a:schemeClr val="tx1"/>
                    </a:solidFill>
                  </a:rPr>
                  <a:t>Etanol combustível de primeira geração de </a:t>
                </a:r>
              </a:p>
              <a:p>
                <a:pPr marL="0" lvl="0" indent="0" algn="ctr" defTabSz="755650">
                  <a:spcBef>
                    <a:spcPct val="0"/>
                  </a:spcBef>
                  <a:buNone/>
                </a:pPr>
                <a:r>
                  <a:rPr lang="pt-BR" sz="1200" b="1" kern="1200" dirty="0">
                    <a:solidFill>
                      <a:schemeClr val="tx1"/>
                    </a:solidFill>
                  </a:rPr>
                  <a:t>cana-de-açúcar </a:t>
                </a:r>
              </a:p>
            </p:txBody>
          </p:sp>
        </p:grpSp>
      </p:grpSp>
      <p:grpSp>
        <p:nvGrpSpPr>
          <p:cNvPr id="28" name="Agrupar 49">
            <a:extLst>
              <a:ext uri="{FF2B5EF4-FFF2-40B4-BE49-F238E27FC236}">
                <a16:creationId xmlns:a16="http://schemas.microsoft.com/office/drawing/2014/main" id="{57888DCD-840E-B532-BDD7-8DC00FA62867}"/>
              </a:ext>
            </a:extLst>
          </p:cNvPr>
          <p:cNvGrpSpPr/>
          <p:nvPr/>
        </p:nvGrpSpPr>
        <p:grpSpPr>
          <a:xfrm>
            <a:off x="4542955" y="4973793"/>
            <a:ext cx="6678850" cy="1884207"/>
            <a:chOff x="1262923" y="4508807"/>
            <a:chExt cx="7244546" cy="1884207"/>
          </a:xfrm>
        </p:grpSpPr>
        <p:grpSp>
          <p:nvGrpSpPr>
            <p:cNvPr id="29" name="Agrupar 43">
              <a:extLst>
                <a:ext uri="{FF2B5EF4-FFF2-40B4-BE49-F238E27FC236}">
                  <a16:creationId xmlns:a16="http://schemas.microsoft.com/office/drawing/2014/main" id="{348C6D95-0341-4DA7-29E4-0495FA4CA3E9}"/>
                </a:ext>
              </a:extLst>
            </p:cNvPr>
            <p:cNvGrpSpPr/>
            <p:nvPr/>
          </p:nvGrpSpPr>
          <p:grpSpPr>
            <a:xfrm>
              <a:off x="6085931" y="4875060"/>
              <a:ext cx="2421538" cy="1517954"/>
              <a:chOff x="6085931" y="4875060"/>
              <a:chExt cx="2421538" cy="1517954"/>
            </a:xfrm>
          </p:grpSpPr>
          <p:pic>
            <p:nvPicPr>
              <p:cNvPr id="36" name="Imagem 35">
                <a:extLst>
                  <a:ext uri="{FF2B5EF4-FFF2-40B4-BE49-F238E27FC236}">
                    <a16:creationId xmlns:a16="http://schemas.microsoft.com/office/drawing/2014/main" id="{BC15A2D2-61B9-D085-3336-A8BCDFD0C9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6085931" y="4875060"/>
                <a:ext cx="2421537" cy="925984"/>
              </a:xfrm>
              <a:prstGeom prst="rect">
                <a:avLst/>
              </a:prstGeom>
            </p:spPr>
          </p:pic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8DB9BF41-CCB5-3AD9-9BF4-ABFC476471F3}"/>
                  </a:ext>
                </a:extLst>
              </p:cNvPr>
              <p:cNvSpPr/>
              <p:nvPr/>
            </p:nvSpPr>
            <p:spPr>
              <a:xfrm>
                <a:off x="6094311" y="5807248"/>
                <a:ext cx="2413158" cy="585766"/>
              </a:xfrm>
              <a:custGeom>
                <a:avLst/>
                <a:gdLst>
                  <a:gd name="connsiteX0" fmla="*/ 0 w 3124081"/>
                  <a:gd name="connsiteY0" fmla="*/ 0 h 1249632"/>
                  <a:gd name="connsiteX1" fmla="*/ 3124081 w 3124081"/>
                  <a:gd name="connsiteY1" fmla="*/ 0 h 1249632"/>
                  <a:gd name="connsiteX2" fmla="*/ 3124081 w 3124081"/>
                  <a:gd name="connsiteY2" fmla="*/ 1249632 h 1249632"/>
                  <a:gd name="connsiteX3" fmla="*/ 0 w 3124081"/>
                  <a:gd name="connsiteY3" fmla="*/ 1249632 h 1249632"/>
                  <a:gd name="connsiteX4" fmla="*/ 0 w 3124081"/>
                  <a:gd name="connsiteY4" fmla="*/ 0 h 124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24081" h="1249632">
                    <a:moveTo>
                      <a:pt x="0" y="0"/>
                    </a:moveTo>
                    <a:lnTo>
                      <a:pt x="3124081" y="0"/>
                    </a:lnTo>
                    <a:lnTo>
                      <a:pt x="3124081" y="1249632"/>
                    </a:lnTo>
                    <a:lnTo>
                      <a:pt x="0" y="1249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1200" b="1" kern="1200" dirty="0">
                    <a:solidFill>
                      <a:schemeClr val="tx1"/>
                    </a:solidFill>
                  </a:rPr>
                  <a:t>Etanol combustível importado produzido a partir de milho</a:t>
                </a:r>
              </a:p>
            </p:txBody>
          </p:sp>
        </p:grpSp>
        <p:grpSp>
          <p:nvGrpSpPr>
            <p:cNvPr id="30" name="Agrupar 44">
              <a:extLst>
                <a:ext uri="{FF2B5EF4-FFF2-40B4-BE49-F238E27FC236}">
                  <a16:creationId xmlns:a16="http://schemas.microsoft.com/office/drawing/2014/main" id="{E1CF80A8-2B9B-A739-BBCD-25E67AE7F18E}"/>
                </a:ext>
              </a:extLst>
            </p:cNvPr>
            <p:cNvGrpSpPr/>
            <p:nvPr/>
          </p:nvGrpSpPr>
          <p:grpSpPr>
            <a:xfrm>
              <a:off x="3644061" y="4677305"/>
              <a:ext cx="2460430" cy="1487392"/>
              <a:chOff x="3481125" y="4689856"/>
              <a:chExt cx="2460430" cy="1487392"/>
            </a:xfrm>
          </p:grpSpPr>
          <p:pic>
            <p:nvPicPr>
              <p:cNvPr id="34" name="Imagem 33">
                <a:extLst>
                  <a:ext uri="{FF2B5EF4-FFF2-40B4-BE49-F238E27FC236}">
                    <a16:creationId xmlns:a16="http://schemas.microsoft.com/office/drawing/2014/main" id="{CCCCEA08-7F86-47F7-1C8A-9D1F38D394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481125" y="4689856"/>
                <a:ext cx="2438591" cy="949135"/>
              </a:xfrm>
              <a:prstGeom prst="rect">
                <a:avLst/>
              </a:prstGeom>
            </p:spPr>
          </p:pic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B64F8344-AFE7-97DC-31EE-72D9A3D65737}"/>
                  </a:ext>
                </a:extLst>
              </p:cNvPr>
              <p:cNvSpPr/>
              <p:nvPr/>
            </p:nvSpPr>
            <p:spPr>
              <a:xfrm>
                <a:off x="3502965" y="5591482"/>
                <a:ext cx="2438590" cy="585766"/>
              </a:xfrm>
              <a:custGeom>
                <a:avLst/>
                <a:gdLst>
                  <a:gd name="connsiteX0" fmla="*/ 0 w 3124081"/>
                  <a:gd name="connsiteY0" fmla="*/ 0 h 1249632"/>
                  <a:gd name="connsiteX1" fmla="*/ 3124081 w 3124081"/>
                  <a:gd name="connsiteY1" fmla="*/ 0 h 1249632"/>
                  <a:gd name="connsiteX2" fmla="*/ 3124081 w 3124081"/>
                  <a:gd name="connsiteY2" fmla="*/ 1249632 h 1249632"/>
                  <a:gd name="connsiteX3" fmla="*/ 0 w 3124081"/>
                  <a:gd name="connsiteY3" fmla="*/ 1249632 h 1249632"/>
                  <a:gd name="connsiteX4" fmla="*/ 0 w 3124081"/>
                  <a:gd name="connsiteY4" fmla="*/ 0 h 124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24081" h="1249632">
                    <a:moveTo>
                      <a:pt x="0" y="0"/>
                    </a:moveTo>
                    <a:lnTo>
                      <a:pt x="3124081" y="0"/>
                    </a:lnTo>
                    <a:lnTo>
                      <a:pt x="3124081" y="1249632"/>
                    </a:lnTo>
                    <a:lnTo>
                      <a:pt x="0" y="1249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200" b="1" dirty="0">
                    <a:solidFill>
                      <a:schemeClr val="tx1"/>
                    </a:solidFill>
                  </a:rPr>
                  <a:t>Etanol combustível de milho</a:t>
                </a:r>
              </a:p>
            </p:txBody>
          </p:sp>
        </p:grpSp>
        <p:grpSp>
          <p:nvGrpSpPr>
            <p:cNvPr id="31" name="Agrupar 46">
              <a:extLst>
                <a:ext uri="{FF2B5EF4-FFF2-40B4-BE49-F238E27FC236}">
                  <a16:creationId xmlns:a16="http://schemas.microsoft.com/office/drawing/2014/main" id="{79864745-4197-4128-EA72-7769AA41FC45}"/>
                </a:ext>
              </a:extLst>
            </p:cNvPr>
            <p:cNvGrpSpPr/>
            <p:nvPr/>
          </p:nvGrpSpPr>
          <p:grpSpPr>
            <a:xfrm>
              <a:off x="1262923" y="4508807"/>
              <a:ext cx="2461616" cy="1528663"/>
              <a:chOff x="1101436" y="4554050"/>
              <a:chExt cx="2461616" cy="1528663"/>
            </a:xfrm>
          </p:grpSpPr>
          <p:pic>
            <p:nvPicPr>
              <p:cNvPr id="32" name="Imagem 31">
                <a:extLst>
                  <a:ext uri="{FF2B5EF4-FFF2-40B4-BE49-F238E27FC236}">
                    <a16:creationId xmlns:a16="http://schemas.microsoft.com/office/drawing/2014/main" id="{FC8E5DF1-59C3-1EE8-1D33-2217692BD9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101436" y="4554050"/>
                <a:ext cx="2461616" cy="949135"/>
              </a:xfrm>
              <a:prstGeom prst="rect">
                <a:avLst/>
              </a:prstGeom>
            </p:spPr>
          </p:pic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451A81AD-9D68-B83F-5B50-D77F93149451}"/>
                  </a:ext>
                </a:extLst>
              </p:cNvPr>
              <p:cNvSpPr/>
              <p:nvPr/>
            </p:nvSpPr>
            <p:spPr>
              <a:xfrm>
                <a:off x="1101436" y="5496947"/>
                <a:ext cx="2461616" cy="585766"/>
              </a:xfrm>
              <a:custGeom>
                <a:avLst/>
                <a:gdLst>
                  <a:gd name="connsiteX0" fmla="*/ 0 w 3124081"/>
                  <a:gd name="connsiteY0" fmla="*/ 0 h 1249632"/>
                  <a:gd name="connsiteX1" fmla="*/ 3124081 w 3124081"/>
                  <a:gd name="connsiteY1" fmla="*/ 0 h 1249632"/>
                  <a:gd name="connsiteX2" fmla="*/ 3124081 w 3124081"/>
                  <a:gd name="connsiteY2" fmla="*/ 1249632 h 1249632"/>
                  <a:gd name="connsiteX3" fmla="*/ 0 w 3124081"/>
                  <a:gd name="connsiteY3" fmla="*/ 1249632 h 1249632"/>
                  <a:gd name="connsiteX4" fmla="*/ 0 w 3124081"/>
                  <a:gd name="connsiteY4" fmla="*/ 0 h 124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24081" h="1249632">
                    <a:moveTo>
                      <a:pt x="0" y="0"/>
                    </a:moveTo>
                    <a:lnTo>
                      <a:pt x="3124081" y="0"/>
                    </a:lnTo>
                    <a:lnTo>
                      <a:pt x="3124081" y="1249632"/>
                    </a:lnTo>
                    <a:lnTo>
                      <a:pt x="0" y="1249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1200" b="1" kern="1200" dirty="0">
                    <a:solidFill>
                      <a:schemeClr val="tx1"/>
                    </a:solidFill>
                  </a:rPr>
                  <a:t>Etanol combustível de cana-de-açúcar ou milho (milho “</a:t>
                </a:r>
                <a:r>
                  <a:rPr lang="pt-BR" sz="1200" b="1" kern="1200" dirty="0" err="1">
                    <a:solidFill>
                      <a:schemeClr val="tx1"/>
                    </a:solidFill>
                  </a:rPr>
                  <a:t>flex</a:t>
                </a:r>
                <a:r>
                  <a:rPr lang="pt-BR" sz="1200" b="1" kern="1200" dirty="0">
                    <a:solidFill>
                      <a:schemeClr val="tx1"/>
                    </a:solidFill>
                  </a:rPr>
                  <a:t>”)</a:t>
                </a:r>
              </a:p>
            </p:txBody>
          </p:sp>
        </p:grpSp>
      </p:grp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BC19521C-F495-9FF1-BB15-79FDC3E313D7}"/>
              </a:ext>
            </a:extLst>
          </p:cNvPr>
          <p:cNvSpPr txBox="1"/>
          <p:nvPr/>
        </p:nvSpPr>
        <p:spPr>
          <a:xfrm>
            <a:off x="8480112" y="1100221"/>
            <a:ext cx="32509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>
                <a:solidFill>
                  <a:prstClr val="black"/>
                </a:solidFill>
                <a:latin typeface="Calibri Light" panose="020F0302020204030204" pitchFamily="34" charset="0"/>
              </a:rPr>
              <a:t>Art. 4º da RANP 758:</a:t>
            </a:r>
          </a:p>
          <a:p>
            <a:pPr algn="ctr"/>
            <a:r>
              <a:rPr lang="pt-BR" b="1" i="1" dirty="0">
                <a:solidFill>
                  <a:prstClr val="black"/>
                </a:solidFill>
                <a:latin typeface="Calibri Light" panose="020F0302020204030204" pitchFamily="34" charset="0"/>
              </a:rPr>
              <a:t>Rotas de produção de biocombustíveis aptas a obter o Certificado da Produção Eficiente de Biocombustíveis </a:t>
            </a:r>
            <a:endParaRPr lang="pt-BR" i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4C9024E5-80C8-7414-D1C1-4839EAA9D83D}"/>
              </a:ext>
            </a:extLst>
          </p:cNvPr>
          <p:cNvSpPr/>
          <p:nvPr/>
        </p:nvSpPr>
        <p:spPr>
          <a:xfrm>
            <a:off x="5087416" y="1539801"/>
            <a:ext cx="2895603" cy="1605105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57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415C0-3032-F8C1-E23B-A223CE639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C0A01EFD-165C-9883-4421-549BA4134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C1C0523-8F5F-8B75-C0B6-8ADFFF151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1" b="94537" l="6813" r="96107">
                        <a14:foregroundMark x1="67397" y1="10689" x2="67397" y2="10689"/>
                        <a14:foregroundMark x1="68856" y1="11401" x2="76156" y2="15439"/>
                        <a14:foregroundMark x1="92701" y1="33017" x2="92701" y2="33017"/>
                        <a14:foregroundMark x1="93187" y1="46556" x2="91971" y2="58432"/>
                        <a14:foregroundMark x1="96350" y1="53207" x2="96350" y2="53207"/>
                        <a14:foregroundMark x1="60584" y1="9026" x2="34793" y2="9264"/>
                        <a14:foregroundMark x1="34793" y1="9264" x2="20925" y2="19477"/>
                        <a14:foregroundMark x1="20925" y1="19477" x2="13139" y2="29454"/>
                        <a14:foregroundMark x1="13139" y1="29454" x2="6813" y2="54394"/>
                        <a14:foregroundMark x1="6813" y1="54394" x2="8759" y2="60333"/>
                        <a14:foregroundMark x1="53771" y1="5938" x2="53771" y2="5938"/>
                        <a14:foregroundMark x1="46472" y1="5463" x2="46472" y2="5463"/>
                        <a14:foregroundMark x1="53771" y1="4988" x2="53771" y2="4988"/>
                        <a14:foregroundMark x1="30170" y1="88124" x2="59124" y2="90024"/>
                        <a14:foregroundMark x1="59124" y1="90024" x2="68613" y2="86698"/>
                        <a14:foregroundMark x1="52311" y1="91924" x2="52311" y2="91924"/>
                        <a14:foregroundMark x1="45742" y1="94537" x2="45742" y2="94537"/>
                        <a14:foregroundMark x1="52798" y1="93349" x2="52798" y2="93349"/>
                        <a14:foregroundMark x1="53041" y1="94062" x2="53041" y2="94062"/>
                        <a14:foregroundMark x1="96107" y1="47031" x2="96107" y2="470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28662"/>
            <a:ext cx="1051560" cy="107714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7C5A65A-5F3C-1A01-660E-39431CD8E04A}"/>
              </a:ext>
            </a:extLst>
          </p:cNvPr>
          <p:cNvSpPr txBox="1"/>
          <p:nvPr/>
        </p:nvSpPr>
        <p:spPr>
          <a:xfrm>
            <a:off x="840053" y="865790"/>
            <a:ext cx="10543727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i="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RenovaCalc</a:t>
            </a:r>
            <a:endParaRPr lang="pt-BR" sz="2000" b="1" i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0" i="0" dirty="0">
                <a:solidFill>
                  <a:srgbClr val="333333"/>
                </a:solidFill>
                <a:effectLst/>
              </a:rPr>
              <a:t>Ferramenta de cálculo da intensidade de carbono de biocombustíveis, desenvolvida com base nas premissas metodológicas apresentadas no Anexo I.</a:t>
            </a:r>
            <a:endParaRPr lang="pt-BR" sz="20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C05D0CC4-E139-6CBA-799F-1634D37D69A2}"/>
              </a:ext>
            </a:extLst>
          </p:cNvPr>
          <p:cNvSpPr txBox="1"/>
          <p:nvPr/>
        </p:nvSpPr>
        <p:spPr>
          <a:xfrm>
            <a:off x="824135" y="2268767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5"/>
              </a:rPr>
              <a:t>https://www.gov.br/anp/pt-br/assuntos/renovabio/renovacalc</a:t>
            </a:r>
            <a:endParaRPr lang="pt-BR" dirty="0"/>
          </a:p>
          <a:p>
            <a:endParaRPr lang="pt-BR" dirty="0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7D36D75E-04EB-AF5B-171C-6D505ABC2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632" y="2957965"/>
            <a:ext cx="10145881" cy="3900034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111349C5-3D0A-1EAD-8976-68651DF389E0}"/>
              </a:ext>
            </a:extLst>
          </p:cNvPr>
          <p:cNvSpPr/>
          <p:nvPr/>
        </p:nvSpPr>
        <p:spPr>
          <a:xfrm>
            <a:off x="2095500" y="80212"/>
            <a:ext cx="8010525" cy="85151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 dirty="0">
                <a:solidFill>
                  <a:schemeClr val="tx1"/>
                </a:solidFill>
                <a:cs typeface="Arial" panose="020B0604020202020204" pitchFamily="34" charset="0"/>
              </a:rPr>
              <a:t>Breve contextualização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 dirty="0">
                <a:solidFill>
                  <a:schemeClr val="tx1"/>
                </a:solidFill>
                <a:cs typeface="Arial" panose="020B0604020202020204" pitchFamily="34" charset="0"/>
              </a:rPr>
              <a:t>RenovaBio</a:t>
            </a: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36C105D0-6995-5D72-9790-A310645C87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70" y="54675"/>
            <a:ext cx="835082" cy="8094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780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f91127e-e19c-43f6-bf20-7d1ef289ff64" xsi:nil="true"/>
    <lcf76f155ced4ddcb4097134ff3c332f xmlns="0db024c0-f0bb-4f64-a084-640297aac1e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61A1B7FB8C86E4AA22705A54C5031DE" ma:contentTypeVersion="12" ma:contentTypeDescription="Crie um novo documento." ma:contentTypeScope="" ma:versionID="827998ee3a597071361b8622d683f3f2">
  <xsd:schema xmlns:xsd="http://www.w3.org/2001/XMLSchema" xmlns:xs="http://www.w3.org/2001/XMLSchema" xmlns:p="http://schemas.microsoft.com/office/2006/metadata/properties" xmlns:ns2="0db024c0-f0bb-4f64-a084-640297aac1ee" xmlns:ns3="df91127e-e19c-43f6-bf20-7d1ef289ff64" targetNamespace="http://schemas.microsoft.com/office/2006/metadata/properties" ma:root="true" ma:fieldsID="d0bf07d6d6f21434ef03478b4c38089f" ns2:_="" ns3:_="">
    <xsd:import namespace="0db024c0-f0bb-4f64-a084-640297aac1ee"/>
    <xsd:import namespace="df91127e-e19c-43f6-bf20-7d1ef289ff6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b024c0-f0bb-4f64-a084-640297aac1e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Marcações de imagem" ma:readOnly="false" ma:fieldId="{5cf76f15-5ced-4ddc-b409-7134ff3c332f}" ma:taxonomyMulti="true" ma:sspId="6affb6ac-fb53-4e05-9b81-1805607b1b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91127e-e19c-43f6-bf20-7d1ef289ff6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9909a66b-c36a-41d6-b5df-43d64fbf5af3}" ma:internalName="TaxCatchAll" ma:showField="CatchAllData" ma:web="df91127e-e19c-43f6-bf20-7d1ef289ff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F7E534-1D47-491B-AC1A-6B2653C58CBE}">
  <ds:schemaRefs>
    <ds:schemaRef ds:uri="http://schemas.microsoft.com/office/2006/metadata/properties"/>
    <ds:schemaRef ds:uri="http://schemas.microsoft.com/office/infopath/2007/PartnerControls"/>
    <ds:schemaRef ds:uri="640767ee-3055-4e0d-9269-cbde89631ad6"/>
    <ds:schemaRef ds:uri="5b765007-c0e1-457f-9e70-a73f5b49b976"/>
  </ds:schemaRefs>
</ds:datastoreItem>
</file>

<file path=customXml/itemProps2.xml><?xml version="1.0" encoding="utf-8"?>
<ds:datastoreItem xmlns:ds="http://schemas.openxmlformats.org/officeDocument/2006/customXml" ds:itemID="{6BB0B0A7-D365-409B-89AD-54BEBFA050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FFDFF9-7871-4E89-BC5E-B1F70932A627}"/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1240</Words>
  <Application>Microsoft Office PowerPoint</Application>
  <PresentationFormat>Widescreen</PresentationFormat>
  <Paragraphs>119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3" baseType="lpstr">
      <vt:lpstr>Aptos</vt:lpstr>
      <vt:lpstr>Aptos Display</vt:lpstr>
      <vt:lpstr>Arial</vt:lpstr>
      <vt:lpstr>Arial Nova</vt:lpstr>
      <vt:lpstr>Calibri</vt:lpstr>
      <vt:lpstr>Calibri Light</vt:lpstr>
      <vt:lpstr>Roboto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Darlan Silva dos Santos</dc:creator>
  <cp:lastModifiedBy>Fabio da Silva Vinhado</cp:lastModifiedBy>
  <cp:revision>10</cp:revision>
  <dcterms:created xsi:type="dcterms:W3CDTF">2024-12-09T22:22:09Z</dcterms:created>
  <dcterms:modified xsi:type="dcterms:W3CDTF">2024-12-16T12:51:02Z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0x010100A61A1B7FB8C86E4AA22705A54C5031DE</vt:lpwstr>
  </property>
  <property fmtid="{D5CDD505-2E9C-101B-9397-08002B2CF9AE}" pid="3" name="MediaServiceImageTags">
    <vt:lpwstr/>
  </property>
</Properties>
</file>