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1376" r:id="rId2"/>
    <p:sldId id="1396" r:id="rId3"/>
    <p:sldId id="1278" r:id="rId4"/>
    <p:sldId id="1400" r:id="rId5"/>
    <p:sldId id="1403" r:id="rId6"/>
    <p:sldId id="1420" r:id="rId7"/>
    <p:sldId id="1399" r:id="rId8"/>
    <p:sldId id="1421" r:id="rId9"/>
    <p:sldId id="1422" r:id="rId10"/>
    <p:sldId id="1423" r:id="rId11"/>
    <p:sldId id="256" r:id="rId12"/>
    <p:sldId id="258" r:id="rId13"/>
    <p:sldId id="257" r:id="rId14"/>
    <p:sldId id="261" r:id="rId15"/>
    <p:sldId id="1424" r:id="rId16"/>
    <p:sldId id="1425" r:id="rId17"/>
    <p:sldId id="1416" r:id="rId18"/>
    <p:sldId id="1417" r:id="rId19"/>
    <p:sldId id="286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dnando Cavalcanti da Silva Albuquerque" initials="FA" lastIdx="3" clrIdx="0">
    <p:extLst>
      <p:ext uri="{19B8F6BF-5375-455C-9EA6-DF929625EA0E}">
        <p15:presenceInfo xmlns:p15="http://schemas.microsoft.com/office/powerpoint/2012/main" userId="S::ferdnando.cavalcanti@ana.gov.br::4ffe69be-454e-45ef-b6d2-51d430282441" providerId="AD"/>
      </p:ext>
    </p:extLst>
  </p:cmAuthor>
  <p:cmAuthor id="2" name="Viviane dos Santos Brandão" initials="VdSB" lastIdx="3" clrIdx="1">
    <p:extLst>
      <p:ext uri="{19B8F6BF-5375-455C-9EA6-DF929625EA0E}">
        <p15:presenceInfo xmlns:p15="http://schemas.microsoft.com/office/powerpoint/2012/main" userId="S::vbrandao@ana.gov.br::1cfa482e-277a-4bfe-aeee-af1f9c98df57" providerId="AD"/>
      </p:ext>
    </p:extLst>
  </p:cmAuthor>
  <p:cmAuthor id="3" name="Patrick Thadeu Thomas" initials="PTT" lastIdx="1" clrIdx="2">
    <p:extLst>
      <p:ext uri="{19B8F6BF-5375-455C-9EA6-DF929625EA0E}">
        <p15:presenceInfo xmlns:p15="http://schemas.microsoft.com/office/powerpoint/2012/main" userId="S::patrick@ana.gov.br::5dda3600-5de3-40f0-a4b9-28f415e66c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518F"/>
    <a:srgbClr val="5B351B"/>
    <a:srgbClr val="D7E5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C51F70-48BD-44FB-8460-A19108FC3B13}" v="11" dt="2024-06-03T21:38:24.910"/>
  </p1510:revLst>
</p1510:revInfo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F6FC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F6FC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F6FC6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62" autoAdjust="0"/>
    <p:restoredTop sz="96283" autoAdjust="0"/>
  </p:normalViewPr>
  <p:slideViewPr>
    <p:cSldViewPr snapToGrid="0">
      <p:cViewPr varScale="1">
        <p:scale>
          <a:sx n="111" d="100"/>
          <a:sy n="111" d="100"/>
        </p:scale>
        <p:origin x="67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hape 4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1" name="Shape 4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88141-6197-4526-A082-2D651CC879A3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9663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mage"/>
          <p:cNvSpPr>
            <a:spLocks noGrp="1"/>
          </p:cNvSpPr>
          <p:nvPr>
            <p:ph type="pic" sz="half" idx="13"/>
          </p:nvPr>
        </p:nvSpPr>
        <p:spPr>
          <a:xfrm>
            <a:off x="1" y="1274616"/>
            <a:ext cx="6095999" cy="4336474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Image"/>
          <p:cNvSpPr>
            <a:spLocks noGrp="1"/>
          </p:cNvSpPr>
          <p:nvPr>
            <p:ph type="pic" sz="half" idx="13"/>
          </p:nvPr>
        </p:nvSpPr>
        <p:spPr>
          <a:xfrm>
            <a:off x="3220872" y="0"/>
            <a:ext cx="8971130" cy="3429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Image"/>
          <p:cNvSpPr>
            <a:spLocks noGrp="1"/>
          </p:cNvSpPr>
          <p:nvPr>
            <p:ph type="pic" sz="half" idx="13"/>
          </p:nvPr>
        </p:nvSpPr>
        <p:spPr>
          <a:xfrm>
            <a:off x="0" y="0"/>
            <a:ext cx="12192000" cy="272821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Image"/>
          <p:cNvSpPr>
            <a:spLocks noGrp="1"/>
          </p:cNvSpPr>
          <p:nvPr>
            <p:ph type="pic" sz="half" idx="13"/>
          </p:nvPr>
        </p:nvSpPr>
        <p:spPr>
          <a:xfrm>
            <a:off x="-1" y="1778000"/>
            <a:ext cx="5080000" cy="5080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79" name="Image"/>
          <p:cNvSpPr>
            <a:spLocks noGrp="1"/>
          </p:cNvSpPr>
          <p:nvPr>
            <p:ph type="pic" sz="half" idx="14"/>
          </p:nvPr>
        </p:nvSpPr>
        <p:spPr>
          <a:xfrm rot="10800000">
            <a:off x="7112000" y="0"/>
            <a:ext cx="5080000" cy="507999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Image"/>
          <p:cNvSpPr>
            <a:spLocks noGrp="1"/>
          </p:cNvSpPr>
          <p:nvPr>
            <p:ph type="pic" sz="quarter" idx="13"/>
          </p:nvPr>
        </p:nvSpPr>
        <p:spPr>
          <a:xfrm>
            <a:off x="5391649" y="0"/>
            <a:ext cx="3254921" cy="3420932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8" name="Image"/>
          <p:cNvSpPr>
            <a:spLocks noGrp="1"/>
          </p:cNvSpPr>
          <p:nvPr>
            <p:ph type="pic" sz="quarter" idx="14"/>
          </p:nvPr>
        </p:nvSpPr>
        <p:spPr>
          <a:xfrm>
            <a:off x="8646569" y="3420931"/>
            <a:ext cx="3230621" cy="3453204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Image"/>
          <p:cNvSpPr>
            <a:spLocks noGrp="1"/>
          </p:cNvSpPr>
          <p:nvPr>
            <p:ph type="pic" idx="13"/>
          </p:nvPr>
        </p:nvSpPr>
        <p:spPr>
          <a:xfrm>
            <a:off x="0" y="2698954"/>
            <a:ext cx="12192000" cy="4159046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Image"/>
          <p:cNvSpPr>
            <a:spLocks noGrp="1"/>
          </p:cNvSpPr>
          <p:nvPr>
            <p:ph type="pic" sz="quarter" idx="13"/>
          </p:nvPr>
        </p:nvSpPr>
        <p:spPr>
          <a:xfrm>
            <a:off x="4056717" y="110706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5" name="Image"/>
          <p:cNvSpPr>
            <a:spLocks noGrp="1"/>
          </p:cNvSpPr>
          <p:nvPr>
            <p:ph type="pic" sz="quarter" idx="14"/>
          </p:nvPr>
        </p:nvSpPr>
        <p:spPr>
          <a:xfrm>
            <a:off x="6984564" y="110706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6" name="Image"/>
          <p:cNvSpPr>
            <a:spLocks noGrp="1"/>
          </p:cNvSpPr>
          <p:nvPr>
            <p:ph type="pic" sz="quarter" idx="15"/>
          </p:nvPr>
        </p:nvSpPr>
        <p:spPr>
          <a:xfrm>
            <a:off x="9912411" y="110706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7" name="Image"/>
          <p:cNvSpPr>
            <a:spLocks noGrp="1"/>
          </p:cNvSpPr>
          <p:nvPr>
            <p:ph type="pic" sz="quarter" idx="16"/>
          </p:nvPr>
        </p:nvSpPr>
        <p:spPr>
          <a:xfrm>
            <a:off x="4056717" y="400612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8" name="Image"/>
          <p:cNvSpPr>
            <a:spLocks noGrp="1"/>
          </p:cNvSpPr>
          <p:nvPr>
            <p:ph type="pic" sz="quarter" idx="17"/>
          </p:nvPr>
        </p:nvSpPr>
        <p:spPr>
          <a:xfrm>
            <a:off x="6984564" y="400612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9" name="Image"/>
          <p:cNvSpPr>
            <a:spLocks noGrp="1"/>
          </p:cNvSpPr>
          <p:nvPr>
            <p:ph type="pic" sz="quarter" idx="18"/>
          </p:nvPr>
        </p:nvSpPr>
        <p:spPr>
          <a:xfrm>
            <a:off x="9912411" y="400612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50" name="Image"/>
          <p:cNvSpPr>
            <a:spLocks noGrp="1"/>
          </p:cNvSpPr>
          <p:nvPr>
            <p:ph type="pic" sz="quarter" idx="19"/>
          </p:nvPr>
        </p:nvSpPr>
        <p:spPr>
          <a:xfrm>
            <a:off x="1033683" y="400612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51" name="Image"/>
          <p:cNvSpPr>
            <a:spLocks noGrp="1"/>
          </p:cNvSpPr>
          <p:nvPr>
            <p:ph type="pic" sz="quarter" idx="20"/>
          </p:nvPr>
        </p:nvSpPr>
        <p:spPr>
          <a:xfrm>
            <a:off x="1033683" y="110706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Image"/>
          <p:cNvSpPr>
            <a:spLocks noGrp="1"/>
          </p:cNvSpPr>
          <p:nvPr>
            <p:ph type="pic" sz="half" idx="13"/>
          </p:nvPr>
        </p:nvSpPr>
        <p:spPr>
          <a:xfrm>
            <a:off x="3327400" y="-2"/>
            <a:ext cx="4102100" cy="6832687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Image"/>
          <p:cNvSpPr>
            <a:spLocks noGrp="1"/>
          </p:cNvSpPr>
          <p:nvPr>
            <p:ph type="pic" sz="quarter" idx="13"/>
          </p:nvPr>
        </p:nvSpPr>
        <p:spPr>
          <a:xfrm>
            <a:off x="6478940" y="2196146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87" name="Image"/>
          <p:cNvSpPr>
            <a:spLocks noGrp="1"/>
          </p:cNvSpPr>
          <p:nvPr>
            <p:ph type="pic" sz="quarter" idx="14"/>
          </p:nvPr>
        </p:nvSpPr>
        <p:spPr>
          <a:xfrm>
            <a:off x="3777324" y="2196146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88" name="Image"/>
          <p:cNvSpPr>
            <a:spLocks noGrp="1"/>
          </p:cNvSpPr>
          <p:nvPr>
            <p:ph type="pic" sz="quarter" idx="15"/>
          </p:nvPr>
        </p:nvSpPr>
        <p:spPr>
          <a:xfrm>
            <a:off x="9180555" y="2196146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89" name="Image"/>
          <p:cNvSpPr>
            <a:spLocks noGrp="1"/>
          </p:cNvSpPr>
          <p:nvPr>
            <p:ph type="pic" sz="quarter" idx="16"/>
          </p:nvPr>
        </p:nvSpPr>
        <p:spPr>
          <a:xfrm>
            <a:off x="1075707" y="2196146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90" name="Image"/>
          <p:cNvSpPr>
            <a:spLocks noGrp="1"/>
          </p:cNvSpPr>
          <p:nvPr>
            <p:ph type="pic" sz="quarter" idx="17"/>
          </p:nvPr>
        </p:nvSpPr>
        <p:spPr>
          <a:xfrm>
            <a:off x="6478940" y="4364159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91" name="Image"/>
          <p:cNvSpPr>
            <a:spLocks noGrp="1"/>
          </p:cNvSpPr>
          <p:nvPr>
            <p:ph type="pic" sz="quarter" idx="18"/>
          </p:nvPr>
        </p:nvSpPr>
        <p:spPr>
          <a:xfrm>
            <a:off x="3777324" y="4364159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92" name="Image"/>
          <p:cNvSpPr>
            <a:spLocks noGrp="1"/>
          </p:cNvSpPr>
          <p:nvPr>
            <p:ph type="pic" sz="quarter" idx="19"/>
          </p:nvPr>
        </p:nvSpPr>
        <p:spPr>
          <a:xfrm>
            <a:off x="9180555" y="4364159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93" name="Image"/>
          <p:cNvSpPr>
            <a:spLocks noGrp="1"/>
          </p:cNvSpPr>
          <p:nvPr>
            <p:ph type="pic" sz="quarter" idx="20"/>
          </p:nvPr>
        </p:nvSpPr>
        <p:spPr>
          <a:xfrm>
            <a:off x="1075707" y="4364159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ctangle"/>
          <p:cNvSpPr/>
          <p:nvPr/>
        </p:nvSpPr>
        <p:spPr>
          <a:xfrm>
            <a:off x="5427405" y="0"/>
            <a:ext cx="6764595" cy="6858000"/>
          </a:xfrm>
          <a:prstGeom prst="rect">
            <a:avLst/>
          </a:prstGeom>
          <a:solidFill>
            <a:srgbClr val="0F6FC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Image"/>
          <p:cNvSpPr>
            <a:spLocks noGrp="1"/>
          </p:cNvSpPr>
          <p:nvPr>
            <p:ph type="pic" sz="quarter" idx="13"/>
          </p:nvPr>
        </p:nvSpPr>
        <p:spPr>
          <a:xfrm>
            <a:off x="9699684" y="4513898"/>
            <a:ext cx="1798413" cy="179841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03" name="Image"/>
          <p:cNvSpPr>
            <a:spLocks noGrp="1"/>
          </p:cNvSpPr>
          <p:nvPr>
            <p:ph type="pic" sz="quarter" idx="14"/>
          </p:nvPr>
        </p:nvSpPr>
        <p:spPr>
          <a:xfrm>
            <a:off x="6150855" y="551498"/>
            <a:ext cx="1798413" cy="179841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04" name="Image"/>
          <p:cNvSpPr>
            <a:spLocks noGrp="1"/>
          </p:cNvSpPr>
          <p:nvPr>
            <p:ph type="pic" sz="quarter" idx="15"/>
          </p:nvPr>
        </p:nvSpPr>
        <p:spPr>
          <a:xfrm>
            <a:off x="9699684" y="551498"/>
            <a:ext cx="1798413" cy="179841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05" name="Image"/>
          <p:cNvSpPr>
            <a:spLocks noGrp="1"/>
          </p:cNvSpPr>
          <p:nvPr>
            <p:ph type="pic" sz="quarter" idx="16"/>
          </p:nvPr>
        </p:nvSpPr>
        <p:spPr>
          <a:xfrm>
            <a:off x="7842281" y="2532697"/>
            <a:ext cx="1798412" cy="179841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06" name="Image"/>
          <p:cNvSpPr>
            <a:spLocks noGrp="1"/>
          </p:cNvSpPr>
          <p:nvPr>
            <p:ph type="pic" sz="quarter" idx="17"/>
          </p:nvPr>
        </p:nvSpPr>
        <p:spPr>
          <a:xfrm>
            <a:off x="6150855" y="4513898"/>
            <a:ext cx="1798413" cy="179841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Image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Image"/>
          <p:cNvSpPr>
            <a:spLocks noGrp="1"/>
          </p:cNvSpPr>
          <p:nvPr>
            <p:ph type="pic" sz="half" idx="13"/>
          </p:nvPr>
        </p:nvSpPr>
        <p:spPr>
          <a:xfrm>
            <a:off x="0" y="0"/>
            <a:ext cx="4696691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Image"/>
          <p:cNvSpPr>
            <a:spLocks noGrp="1"/>
          </p:cNvSpPr>
          <p:nvPr>
            <p:ph type="pic" idx="13"/>
          </p:nvPr>
        </p:nvSpPr>
        <p:spPr>
          <a:xfrm>
            <a:off x="6841066" y="0"/>
            <a:ext cx="5350934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Image"/>
          <p:cNvSpPr>
            <a:spLocks noGrp="1"/>
          </p:cNvSpPr>
          <p:nvPr>
            <p:ph type="pic" idx="13"/>
          </p:nvPr>
        </p:nvSpPr>
        <p:spPr>
          <a:xfrm>
            <a:off x="6107290" y="0"/>
            <a:ext cx="6084710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Image"/>
          <p:cNvSpPr>
            <a:spLocks noGrp="1"/>
          </p:cNvSpPr>
          <p:nvPr>
            <p:ph type="pic" sz="quarter" idx="13"/>
          </p:nvPr>
        </p:nvSpPr>
        <p:spPr>
          <a:xfrm>
            <a:off x="5855754" y="373811"/>
            <a:ext cx="1448141" cy="144814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0" name="Image"/>
          <p:cNvSpPr>
            <a:spLocks noGrp="1"/>
          </p:cNvSpPr>
          <p:nvPr>
            <p:ph type="pic" sz="quarter" idx="14"/>
          </p:nvPr>
        </p:nvSpPr>
        <p:spPr>
          <a:xfrm>
            <a:off x="7422225" y="373811"/>
            <a:ext cx="1448141" cy="144814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1" name="Image"/>
          <p:cNvSpPr>
            <a:spLocks noGrp="1"/>
          </p:cNvSpPr>
          <p:nvPr>
            <p:ph type="pic" sz="quarter" idx="15"/>
          </p:nvPr>
        </p:nvSpPr>
        <p:spPr>
          <a:xfrm>
            <a:off x="8967754" y="373811"/>
            <a:ext cx="1448141" cy="144814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2" name="Image"/>
          <p:cNvSpPr>
            <a:spLocks noGrp="1"/>
          </p:cNvSpPr>
          <p:nvPr>
            <p:ph type="pic" sz="quarter" idx="16"/>
          </p:nvPr>
        </p:nvSpPr>
        <p:spPr>
          <a:xfrm>
            <a:off x="10528033" y="367810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3" name="Image"/>
          <p:cNvSpPr>
            <a:spLocks noGrp="1"/>
          </p:cNvSpPr>
          <p:nvPr>
            <p:ph type="pic" sz="quarter" idx="17"/>
          </p:nvPr>
        </p:nvSpPr>
        <p:spPr>
          <a:xfrm>
            <a:off x="5855754" y="1928403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4" name="Image"/>
          <p:cNvSpPr>
            <a:spLocks noGrp="1"/>
          </p:cNvSpPr>
          <p:nvPr>
            <p:ph type="pic" sz="quarter" idx="18"/>
          </p:nvPr>
        </p:nvSpPr>
        <p:spPr>
          <a:xfrm>
            <a:off x="7422225" y="1928403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5" name="Image"/>
          <p:cNvSpPr>
            <a:spLocks noGrp="1"/>
          </p:cNvSpPr>
          <p:nvPr>
            <p:ph type="pic" sz="quarter" idx="19"/>
          </p:nvPr>
        </p:nvSpPr>
        <p:spPr>
          <a:xfrm>
            <a:off x="8967754" y="1928403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6" name="Image"/>
          <p:cNvSpPr>
            <a:spLocks noGrp="1"/>
          </p:cNvSpPr>
          <p:nvPr>
            <p:ph type="pic" sz="quarter" idx="20"/>
          </p:nvPr>
        </p:nvSpPr>
        <p:spPr>
          <a:xfrm>
            <a:off x="10528033" y="1928403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7" name="Image"/>
          <p:cNvSpPr>
            <a:spLocks noGrp="1"/>
          </p:cNvSpPr>
          <p:nvPr>
            <p:ph type="pic" sz="quarter" idx="21"/>
          </p:nvPr>
        </p:nvSpPr>
        <p:spPr>
          <a:xfrm>
            <a:off x="4292248" y="1928403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8" name="Image"/>
          <p:cNvSpPr>
            <a:spLocks noGrp="1"/>
          </p:cNvSpPr>
          <p:nvPr>
            <p:ph type="pic" sz="quarter" idx="22"/>
          </p:nvPr>
        </p:nvSpPr>
        <p:spPr>
          <a:xfrm>
            <a:off x="5855754" y="3494999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9" name="Image"/>
          <p:cNvSpPr>
            <a:spLocks noGrp="1"/>
          </p:cNvSpPr>
          <p:nvPr>
            <p:ph type="pic" sz="quarter" idx="23"/>
          </p:nvPr>
        </p:nvSpPr>
        <p:spPr>
          <a:xfrm>
            <a:off x="7422225" y="3494999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0" name="Image"/>
          <p:cNvSpPr>
            <a:spLocks noGrp="1"/>
          </p:cNvSpPr>
          <p:nvPr>
            <p:ph type="pic" sz="quarter" idx="24"/>
          </p:nvPr>
        </p:nvSpPr>
        <p:spPr>
          <a:xfrm>
            <a:off x="8967754" y="3494999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1" name="Image"/>
          <p:cNvSpPr>
            <a:spLocks noGrp="1"/>
          </p:cNvSpPr>
          <p:nvPr>
            <p:ph type="pic" sz="quarter" idx="25"/>
          </p:nvPr>
        </p:nvSpPr>
        <p:spPr>
          <a:xfrm>
            <a:off x="10528033" y="3494999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2" name="Image"/>
          <p:cNvSpPr>
            <a:spLocks noGrp="1"/>
          </p:cNvSpPr>
          <p:nvPr>
            <p:ph type="pic" sz="quarter" idx="26"/>
          </p:nvPr>
        </p:nvSpPr>
        <p:spPr>
          <a:xfrm>
            <a:off x="4292248" y="3494999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3" name="Image"/>
          <p:cNvSpPr>
            <a:spLocks noGrp="1"/>
          </p:cNvSpPr>
          <p:nvPr>
            <p:ph type="pic" sz="quarter" idx="27"/>
          </p:nvPr>
        </p:nvSpPr>
        <p:spPr>
          <a:xfrm>
            <a:off x="4292248" y="367810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4" name="Image"/>
          <p:cNvSpPr>
            <a:spLocks noGrp="1"/>
          </p:cNvSpPr>
          <p:nvPr>
            <p:ph type="pic" sz="quarter" idx="28"/>
          </p:nvPr>
        </p:nvSpPr>
        <p:spPr>
          <a:xfrm>
            <a:off x="5855754" y="5061737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5" name="Image"/>
          <p:cNvSpPr>
            <a:spLocks noGrp="1"/>
          </p:cNvSpPr>
          <p:nvPr>
            <p:ph type="pic" sz="quarter" idx="29"/>
          </p:nvPr>
        </p:nvSpPr>
        <p:spPr>
          <a:xfrm>
            <a:off x="7422225" y="5061737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6" name="Image"/>
          <p:cNvSpPr>
            <a:spLocks noGrp="1"/>
          </p:cNvSpPr>
          <p:nvPr>
            <p:ph type="pic" sz="quarter" idx="30"/>
          </p:nvPr>
        </p:nvSpPr>
        <p:spPr>
          <a:xfrm>
            <a:off x="8967754" y="5061737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7" name="Image"/>
          <p:cNvSpPr>
            <a:spLocks noGrp="1"/>
          </p:cNvSpPr>
          <p:nvPr>
            <p:ph type="pic" sz="quarter" idx="31"/>
          </p:nvPr>
        </p:nvSpPr>
        <p:spPr>
          <a:xfrm>
            <a:off x="10528033" y="5061737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8" name="Image"/>
          <p:cNvSpPr>
            <a:spLocks noGrp="1"/>
          </p:cNvSpPr>
          <p:nvPr>
            <p:ph type="pic" sz="quarter" idx="32"/>
          </p:nvPr>
        </p:nvSpPr>
        <p:spPr>
          <a:xfrm>
            <a:off x="4292248" y="5061737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Image"/>
          <p:cNvSpPr>
            <a:spLocks noGrp="1"/>
          </p:cNvSpPr>
          <p:nvPr>
            <p:ph type="pic" idx="13"/>
          </p:nvPr>
        </p:nvSpPr>
        <p:spPr>
          <a:xfrm>
            <a:off x="6099585" y="0"/>
            <a:ext cx="6092415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257" y="1647061"/>
            <a:ext cx="5088124" cy="4437217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Image"/>
          <p:cNvSpPr>
            <a:spLocks noGrp="1"/>
          </p:cNvSpPr>
          <p:nvPr>
            <p:ph type="pic" sz="quarter" idx="13"/>
          </p:nvPr>
        </p:nvSpPr>
        <p:spPr>
          <a:xfrm>
            <a:off x="6751635" y="1818289"/>
            <a:ext cx="4435368" cy="27185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610154" y="1046000"/>
            <a:ext cx="4783588" cy="4766001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Image"/>
          <p:cNvSpPr>
            <a:spLocks noGrp="1"/>
          </p:cNvSpPr>
          <p:nvPr>
            <p:ph type="pic" sz="quarter" idx="13"/>
          </p:nvPr>
        </p:nvSpPr>
        <p:spPr>
          <a:xfrm flipH="1">
            <a:off x="7614208" y="1207938"/>
            <a:ext cx="3595555" cy="3016795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image3.png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098" y="1200542"/>
            <a:ext cx="8486187" cy="5657458"/>
          </a:xfrm>
          <a:prstGeom prst="rect">
            <a:avLst/>
          </a:prstGeom>
          <a:ln w="12700">
            <a:miter lim="400000"/>
          </a:ln>
        </p:spPr>
      </p:pic>
      <p:sp>
        <p:nvSpPr>
          <p:cNvPr id="359" name="Image"/>
          <p:cNvSpPr>
            <a:spLocks noGrp="1"/>
          </p:cNvSpPr>
          <p:nvPr>
            <p:ph type="pic" sz="quarter" idx="13"/>
          </p:nvPr>
        </p:nvSpPr>
        <p:spPr>
          <a:xfrm rot="482347" flipH="1">
            <a:off x="7329906" y="1618098"/>
            <a:ext cx="3418561" cy="3614574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image4.png" descr="imag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686" y="951345"/>
            <a:ext cx="3367314" cy="526915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8" name="image4.png" descr="imag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846" y="951345"/>
            <a:ext cx="3367314" cy="5269156"/>
          </a:xfrm>
          <a:prstGeom prst="rect">
            <a:avLst/>
          </a:prstGeom>
          <a:ln w="12700">
            <a:miter lim="400000"/>
          </a:ln>
        </p:spPr>
      </p:pic>
      <p:sp>
        <p:nvSpPr>
          <p:cNvPr id="369" name="Image"/>
          <p:cNvSpPr>
            <a:spLocks noGrp="1"/>
          </p:cNvSpPr>
          <p:nvPr>
            <p:ph type="pic" sz="quarter" idx="13"/>
          </p:nvPr>
        </p:nvSpPr>
        <p:spPr>
          <a:xfrm>
            <a:off x="9446159" y="1759914"/>
            <a:ext cx="2075366" cy="362857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70" name="Image"/>
          <p:cNvSpPr>
            <a:spLocks noGrp="1"/>
          </p:cNvSpPr>
          <p:nvPr>
            <p:ph type="pic" sz="quarter" idx="14"/>
          </p:nvPr>
        </p:nvSpPr>
        <p:spPr>
          <a:xfrm>
            <a:off x="6700319" y="1759914"/>
            <a:ext cx="2075366" cy="362857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image5.png" descr="imag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613" y="1301750"/>
            <a:ext cx="4183462" cy="6591201"/>
          </a:xfrm>
          <a:prstGeom prst="rect">
            <a:avLst/>
          </a:prstGeom>
          <a:ln w="12700">
            <a:miter lim="400000"/>
          </a:ln>
          <a:effectLst>
            <a:outerShdw blurRad="177800" dist="1270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379" name="Image"/>
          <p:cNvSpPr>
            <a:spLocks noGrp="1"/>
          </p:cNvSpPr>
          <p:nvPr>
            <p:ph type="pic" sz="half" idx="13"/>
          </p:nvPr>
        </p:nvSpPr>
        <p:spPr>
          <a:xfrm>
            <a:off x="7044204" y="1848853"/>
            <a:ext cx="3737810" cy="555056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image5.png" descr="imag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121" y="1432379"/>
            <a:ext cx="2894383" cy="4560207"/>
          </a:xfrm>
          <a:prstGeom prst="rect">
            <a:avLst/>
          </a:prstGeom>
          <a:ln w="12700">
            <a:miter lim="400000"/>
          </a:ln>
          <a:effectLst>
            <a:outerShdw blurRad="177800" dist="1270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388" name="Image"/>
          <p:cNvSpPr>
            <a:spLocks noGrp="1"/>
          </p:cNvSpPr>
          <p:nvPr>
            <p:ph type="pic" sz="quarter" idx="13"/>
          </p:nvPr>
        </p:nvSpPr>
        <p:spPr>
          <a:xfrm>
            <a:off x="7936286" y="1759708"/>
            <a:ext cx="2586053" cy="3840232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image6.png" descr="imag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133" y="1564517"/>
            <a:ext cx="8344654" cy="4665801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Image"/>
          <p:cNvSpPr>
            <a:spLocks noGrp="1"/>
          </p:cNvSpPr>
          <p:nvPr>
            <p:ph type="pic" sz="half" idx="13"/>
          </p:nvPr>
        </p:nvSpPr>
        <p:spPr>
          <a:xfrm>
            <a:off x="7377193" y="1921790"/>
            <a:ext cx="5176435" cy="3254645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image7.png" descr="imag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382266" y="952543"/>
            <a:ext cx="7217948" cy="5774358"/>
          </a:xfrm>
          <a:prstGeom prst="rect">
            <a:avLst/>
          </a:prstGeom>
          <a:ln w="12700">
            <a:miter lim="400000"/>
          </a:ln>
          <a:effectLst>
            <a:outerShdw blurRad="1651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406" name="Image"/>
          <p:cNvSpPr>
            <a:spLocks noGrp="1"/>
          </p:cNvSpPr>
          <p:nvPr>
            <p:ph type="pic" sz="quarter" idx="13"/>
          </p:nvPr>
        </p:nvSpPr>
        <p:spPr>
          <a:xfrm flipH="1">
            <a:off x="7693952" y="2400867"/>
            <a:ext cx="3474790" cy="2362232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4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Image"/>
          <p:cNvSpPr>
            <a:spLocks noGrp="1"/>
          </p:cNvSpPr>
          <p:nvPr>
            <p:ph type="pic" sz="quarter" idx="13"/>
          </p:nvPr>
        </p:nvSpPr>
        <p:spPr>
          <a:xfrm>
            <a:off x="1758937" y="4172672"/>
            <a:ext cx="1659868" cy="166096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415" name="Image"/>
          <p:cNvSpPr>
            <a:spLocks noGrp="1"/>
          </p:cNvSpPr>
          <p:nvPr>
            <p:ph type="pic" sz="quarter" idx="14"/>
          </p:nvPr>
        </p:nvSpPr>
        <p:spPr>
          <a:xfrm>
            <a:off x="5266066" y="4172672"/>
            <a:ext cx="1659869" cy="166096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416" name="Image"/>
          <p:cNvSpPr>
            <a:spLocks noGrp="1"/>
          </p:cNvSpPr>
          <p:nvPr>
            <p:ph type="pic" sz="quarter" idx="15"/>
          </p:nvPr>
        </p:nvSpPr>
        <p:spPr>
          <a:xfrm>
            <a:off x="8773194" y="4172672"/>
            <a:ext cx="1659869" cy="166096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4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ACE70-47C2-F396-094E-1A12B71DA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03738-93D7-39DF-0BF3-4D03C612D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79638-2E5A-7E16-43E9-6F62F2ECB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1C52-E5B0-4BE8-9B32-C3C8C6BF1E95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25E23-1B8C-2629-137D-7E2B0FF4B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06514-F298-916C-9EC5-49CF733AB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F430-1573-4F8F-AE0C-2105A3E61061}" type="slidenum">
              <a:rPr lang="en-AU" smtClean="0"/>
              <a:t>‹nº›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42960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34C47-B894-89A1-50F2-74DE56ECE0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E838AF-100E-76C9-CD79-72E585EC0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DFBA7-79E2-C84B-2067-D3AD5A5BC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11C52-E5B0-4BE8-9B32-C3C8C6BF1E95}" type="datetimeFigureOut">
              <a:rPr lang="en-AU" smtClean="0"/>
              <a:t>4/06/2024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F531E-4E6B-8FF2-6C69-63A37D290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1FD80-B6E4-2878-1BAB-0057C8C51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4F430-1573-4F8F-AE0C-2105A3E61061}" type="slidenum">
              <a:rPr lang="en-AU" smtClean="0"/>
              <a:t>‹nº›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834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037580"/>
            <a:ext cx="28448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7" r:id="rId4"/>
    <p:sldLayoutId id="2147483658" r:id="rId5"/>
    <p:sldLayoutId id="2147483663" r:id="rId6"/>
    <p:sldLayoutId id="2147483664" r:id="rId7"/>
    <p:sldLayoutId id="2147483665" r:id="rId8"/>
    <p:sldLayoutId id="2147483668" r:id="rId9"/>
    <p:sldLayoutId id="2147483669" r:id="rId10"/>
    <p:sldLayoutId id="2147483672" r:id="rId11"/>
    <p:sldLayoutId id="2147483673" r:id="rId12"/>
    <p:sldLayoutId id="2147483674" r:id="rId13"/>
    <p:sldLayoutId id="2147483676" r:id="rId14"/>
    <p:sldLayoutId id="2147483678" r:id="rId15"/>
    <p:sldLayoutId id="2147483679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687" r:id="rId23"/>
    <p:sldLayoutId id="2147483688" r:id="rId24"/>
    <p:sldLayoutId id="2147483689" r:id="rId25"/>
    <p:sldLayoutId id="2147483690" r:id="rId26"/>
    <p:sldLayoutId id="2147483691" r:id="rId27"/>
    <p:sldLayoutId id="2147483692" r:id="rId28"/>
    <p:sldLayoutId id="2147483693" r:id="rId29"/>
  </p:sldLayoutIdLst>
  <p:transition spd="med"/>
  <p:txStyles>
    <p:titleStyle>
      <a:lvl1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228600" marR="0" indent="-228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1pPr>
      <a:lvl2pPr marL="723900" marR="0" indent="-2667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2pPr>
      <a:lvl3pPr marL="1234439" marR="0" indent="-320039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3pPr>
      <a:lvl4pPr marL="17272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4pPr>
      <a:lvl5pPr marL="21844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5pPr>
      <a:lvl6pPr marL="26416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30988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35560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40132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bodyStyle>
    <p:otherStyle>
      <a:lvl1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New-ID-ANA-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887"/>
            <a:ext cx="1219199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34" name="Subtítulo da apresentação"/>
          <p:cNvSpPr txBox="1"/>
          <p:nvPr/>
        </p:nvSpPr>
        <p:spPr>
          <a:xfrm>
            <a:off x="417941" y="5168707"/>
            <a:ext cx="5759787" cy="501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50000"/>
              </a:lnSpc>
              <a:defRPr sz="2000" spc="600">
                <a:solidFill>
                  <a:srgbClr val="D6D5D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r>
              <a:rPr lang="pt-BR" dirty="0"/>
              <a:t>4 de junho de 2024</a:t>
            </a:r>
            <a:endParaRPr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7EF3DC4-8C2C-4131-947A-36D798A18A54}"/>
              </a:ext>
            </a:extLst>
          </p:cNvPr>
          <p:cNvSpPr/>
          <p:nvPr/>
        </p:nvSpPr>
        <p:spPr>
          <a:xfrm>
            <a:off x="264608" y="-76839"/>
            <a:ext cx="745131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600" dirty="0">
              <a:solidFill>
                <a:schemeClr val="bg1"/>
              </a:solidFill>
            </a:endParaRPr>
          </a:p>
          <a:p>
            <a:r>
              <a:rPr lang="pt-BR" sz="3600" dirty="0">
                <a:solidFill>
                  <a:schemeClr val="bg1"/>
                </a:solidFill>
              </a:rPr>
              <a:t> </a:t>
            </a:r>
          </a:p>
          <a:p>
            <a:r>
              <a:rPr lang="pt-BR" sz="3600" dirty="0">
                <a:solidFill>
                  <a:schemeClr val="bg1"/>
                </a:solidFill>
              </a:rPr>
              <a:t>Declaração de Situação Crítica de Escassez Quantitativa dos Recursos Hídricos na Região Hidrográfica do Paraguai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/>
              <a:t>#</a:t>
            </a:r>
            <a:r>
              <a:rPr dirty="0" err="1"/>
              <a:t>AÁguaÉUmaSó</a:t>
            </a:r>
            <a:endParaRPr dirty="0"/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Text Box 3">
            <a:extLst>
              <a:ext uri="{FF2B5EF4-FFF2-40B4-BE49-F238E27FC236}">
                <a16:creationId xmlns:a16="http://schemas.microsoft.com/office/drawing/2014/main" id="{4D5D071F-D5E8-4F20-AE56-F82C95BBE81E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Base Legal da </a:t>
            </a:r>
            <a:r>
              <a:rPr lang="pt-BR" altLang="pt-BR" sz="3000" b="1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Declaração de Escassez</a:t>
            </a:r>
            <a:endParaRPr lang="pt-BR" altLang="pt-BR" sz="3000" dirty="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A689647C-6DC2-40EC-8509-7D39E28391AD}"/>
              </a:ext>
            </a:extLst>
          </p:cNvPr>
          <p:cNvSpPr txBox="1">
            <a:spLocks/>
          </p:cNvSpPr>
          <p:nvPr/>
        </p:nvSpPr>
        <p:spPr bwMode="auto">
          <a:xfrm>
            <a:off x="202779" y="2403288"/>
            <a:ext cx="11410101" cy="375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pt-BR" altLang="pt-BR" sz="1400" dirty="0">
                <a:solidFill>
                  <a:srgbClr val="233C81"/>
                </a:solidFill>
                <a:latin typeface="+mn-lt"/>
                <a:ea typeface="Montserrat Bold" charset="0"/>
                <a:cs typeface="Montserrat Bold" charset="0"/>
                <a:sym typeface="Montserrat Bold" charset="0"/>
              </a:rPr>
              <a:t>Art. 4 A atuação da ANA obedecerá ... cabendo-lhe: </a:t>
            </a:r>
          </a:p>
        </p:txBody>
      </p:sp>
      <p:sp>
        <p:nvSpPr>
          <p:cNvPr id="21" name="Lorem ipsum dolor sit amet, consectetur adipiscing elit. Aliquam in pulvinar diam. Donec dictum porttitor diam eu tempor.">
            <a:extLst>
              <a:ext uri="{FF2B5EF4-FFF2-40B4-BE49-F238E27FC236}">
                <a16:creationId xmlns:a16="http://schemas.microsoft.com/office/drawing/2014/main" id="{8C5014D2-CCFA-4408-9108-BC91613E247D}"/>
              </a:ext>
            </a:extLst>
          </p:cNvPr>
          <p:cNvSpPr txBox="1"/>
          <p:nvPr/>
        </p:nvSpPr>
        <p:spPr>
          <a:xfrm>
            <a:off x="202779" y="2071655"/>
            <a:ext cx="8403564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150000"/>
              </a:lnSpc>
              <a:defRPr sz="1400">
                <a:solidFill>
                  <a:srgbClr val="233C81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>
              <a:lnSpc>
                <a:spcPct val="100000"/>
              </a:lnSpc>
            </a:pPr>
            <a:r>
              <a:rPr lang="pt-BR" altLang="pt-BR" b="1" dirty="0">
                <a:latin typeface="+mn-lt"/>
                <a:ea typeface="Montserrat Bold" charset="0"/>
                <a:cs typeface="Montserrat Bold" charset="0"/>
                <a:sym typeface="Montserrat Bold" charset="0"/>
              </a:rPr>
              <a:t>Lei 9.984</a:t>
            </a:r>
            <a:r>
              <a:rPr lang="pt-BR" altLang="pt-BR" dirty="0">
                <a:latin typeface="+mn-lt"/>
                <a:ea typeface="Montserrat Bold" charset="0"/>
                <a:cs typeface="Montserrat Bold" charset="0"/>
                <a:sym typeface="Montserrat Bold" charset="0"/>
              </a:rPr>
              <a:t>, de 17 de julho de 2000, alterada pela Lei 14.026, de 15 de julho de 2020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566A740-8F91-453C-996E-05CB5EA24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98" y="3017754"/>
            <a:ext cx="11707422" cy="170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900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pt-BR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XXIII - declarar </a:t>
            </a:r>
            <a:r>
              <a:rPr lang="pt-BR" b="1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a situação crítica de escassez quantitativa ou qualitativa de recursos hídricos </a:t>
            </a:r>
            <a:r>
              <a:rPr lang="pt-BR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nos corpos hídricos que </a:t>
            </a:r>
            <a:r>
              <a:rPr lang="pt-BR" b="1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impactem o atendimento aos usos múltiplos localizados em rios de domínio da União</a:t>
            </a:r>
            <a:r>
              <a:rPr lang="pt-BR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, por </a:t>
            </a:r>
            <a:r>
              <a:rPr lang="pt-BR" b="1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prazo determinado</a:t>
            </a:r>
            <a:r>
              <a:rPr lang="pt-BR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, com base em estudos e dados de monitoramento, observados os critérios estabelecidos pelo Conselho Nacional de Recursos Hídricos, quando houver; e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566A740-8F91-453C-996E-05CB5EA24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98" y="4959698"/>
            <a:ext cx="11707422" cy="1287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900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pt-BR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XXIV - </a:t>
            </a:r>
            <a:r>
              <a:rPr lang="pt-BR" b="1" u="sng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estabelecer </a:t>
            </a:r>
            <a:r>
              <a:rPr lang="pt-BR" b="1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e fiscalizar o cumprimento de </a:t>
            </a:r>
            <a:r>
              <a:rPr lang="pt-BR" b="1" u="sng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regras de uso da água</a:t>
            </a:r>
            <a:r>
              <a:rPr lang="pt-BR" b="1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, </a:t>
            </a:r>
            <a:r>
              <a:rPr lang="pt-BR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a fim de </a:t>
            </a:r>
            <a:r>
              <a:rPr lang="pt-BR" b="1" u="sng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assegurar os usos múltiplos</a:t>
            </a:r>
            <a:r>
              <a:rPr lang="pt-BR" b="1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 durante a vigência da declaração</a:t>
            </a:r>
            <a:r>
              <a:rPr lang="pt-BR" dirty="0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 de situação crítica de escassez de recursos hídricos a que se refere o inciso XXIII do caput deste artigo.</a:t>
            </a:r>
          </a:p>
        </p:txBody>
      </p:sp>
    </p:spTree>
    <p:extLst>
      <p:ext uri="{BB962C8B-B14F-4D97-AF65-F5344CB8AC3E}">
        <p14:creationId xmlns:p14="http://schemas.microsoft.com/office/powerpoint/2010/main" val="197454430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Rectangle"/>
          <p:cNvSpPr/>
          <p:nvPr/>
        </p:nvSpPr>
        <p:spPr>
          <a:xfrm>
            <a:off x="-2" y="-1599059"/>
            <a:ext cx="12191999" cy="3483615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/>
              <a:t>#</a:t>
            </a:r>
            <a:r>
              <a:rPr dirty="0" err="1"/>
              <a:t>AÁguaÉUmaSó</a:t>
            </a:r>
            <a:endParaRPr dirty="0"/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825A706D-7E99-467B-B84D-8271B69E8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4755" y="2692343"/>
            <a:ext cx="5752021" cy="1287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900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pt-BR" dirty="0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Declarou </a:t>
            </a:r>
            <a:r>
              <a:rPr lang="pt-BR" b="1" dirty="0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situação crítica de escassez quantitativa </a:t>
            </a:r>
            <a:r>
              <a:rPr lang="pt-BR" dirty="0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dos recursos hídricos na </a:t>
            </a:r>
            <a:r>
              <a:rPr lang="pt-BR" b="1" dirty="0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Região Hidrográfica do Paraná, até 30 de novembro de 2021</a:t>
            </a:r>
            <a:endParaRPr lang="pt-BR" b="1" u="sng" dirty="0">
              <a:solidFill>
                <a:srgbClr val="233C81"/>
              </a:solidFill>
              <a:latin typeface="+mj-lt"/>
              <a:sym typeface="Helvetica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B7EA3C3-1FB7-4273-850B-694052507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215" y="2284957"/>
            <a:ext cx="2866511" cy="4137072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D5ECDDD6-4924-4108-8E37-8C83B363BB82}"/>
              </a:ext>
            </a:extLst>
          </p:cNvPr>
          <p:cNvSpPr/>
          <p:nvPr/>
        </p:nvSpPr>
        <p:spPr>
          <a:xfrm>
            <a:off x="6094755" y="2323011"/>
            <a:ext cx="4480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002060"/>
                </a:solidFill>
                <a:latin typeface="CenturyGothic"/>
                <a:sym typeface="Montserrat Bold"/>
              </a:rPr>
              <a:t>A Resolução ANA n. 77 </a:t>
            </a:r>
            <a:r>
              <a:rPr lang="pt-BR" b="1" dirty="0">
                <a:solidFill>
                  <a:srgbClr val="002060"/>
                </a:solidFill>
                <a:latin typeface="CenturyGothic"/>
              </a:rPr>
              <a:t>– 01 de junho de 2021</a:t>
            </a:r>
            <a:endParaRPr lang="en-US" dirty="0"/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7159E8E7-26BB-4287-936F-8D6D30F8F7AC}"/>
              </a:ext>
            </a:extLst>
          </p:cNvPr>
          <p:cNvSpPr txBox="1">
            <a:spLocks/>
          </p:cNvSpPr>
          <p:nvPr/>
        </p:nvSpPr>
        <p:spPr bwMode="auto">
          <a:xfrm>
            <a:off x="484578" y="763488"/>
            <a:ext cx="805012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eaLnBrk="1">
              <a:defRPr sz="3000">
                <a:solidFill>
                  <a:srgbClr val="FFFFFF"/>
                </a:solidFill>
                <a:ea typeface="Montserrat Black" charset="0"/>
                <a:cs typeface="Montserrat Black" charset="0"/>
              </a:defRPr>
            </a:lvl1pPr>
            <a:lvl2pPr marL="742950" indent="-28575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11430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16002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20574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25146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6pPr>
            <a:lvl7pPr marL="29718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7pPr>
            <a:lvl8pPr marL="34290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8pPr>
            <a:lvl9pPr marL="38862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9pPr>
          </a:lstStyle>
          <a:p>
            <a:r>
              <a:rPr lang="pt-BR" altLang="pt-BR" dirty="0">
                <a:sym typeface="Montserrat Black" charset="0"/>
              </a:rPr>
              <a:t>Declarações de Situação Crítica de Escassez Anteriores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587CBD-9850-69FF-3578-3C41E44B4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225" y="2469623"/>
            <a:ext cx="2948530" cy="3905208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D6657A0E-4342-F37A-1357-3A5F02D83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4755" y="4806980"/>
            <a:ext cx="5752021" cy="1287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900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pt-BR" dirty="0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Declarou </a:t>
            </a:r>
            <a:r>
              <a:rPr lang="pt-BR" b="1" dirty="0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situação crítica de escassez quantitativa </a:t>
            </a:r>
            <a:r>
              <a:rPr lang="pt-BR" dirty="0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dos recursos hídricos no rio Madeira</a:t>
            </a:r>
            <a:r>
              <a:rPr lang="pt-BR" b="1" dirty="0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, até 30 de novembro de 2023</a:t>
            </a:r>
            <a:endParaRPr lang="pt-BR" b="1" u="sng" dirty="0">
              <a:solidFill>
                <a:srgbClr val="233C81"/>
              </a:solidFill>
              <a:latin typeface="+mj-lt"/>
              <a:sym typeface="Helvetica" panose="020B06040202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EAB83E-D4BC-F013-A07F-83D2B8353F35}"/>
              </a:ext>
            </a:extLst>
          </p:cNvPr>
          <p:cNvSpPr/>
          <p:nvPr/>
        </p:nvSpPr>
        <p:spPr>
          <a:xfrm>
            <a:off x="6094756" y="4547111"/>
            <a:ext cx="4750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002060"/>
                </a:solidFill>
                <a:latin typeface="CenturyGothic"/>
                <a:sym typeface="Montserrat Bold"/>
              </a:rPr>
              <a:t>A Resolução ANA n. 164 </a:t>
            </a:r>
            <a:r>
              <a:rPr lang="pt-BR" b="1" dirty="0">
                <a:solidFill>
                  <a:srgbClr val="002060"/>
                </a:solidFill>
                <a:latin typeface="CenturyGothic"/>
              </a:rPr>
              <a:t>– 9 de outubro de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4634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>
                <a:latin typeface="+mn-lt"/>
              </a:rPr>
              <a:t>#</a:t>
            </a:r>
            <a:r>
              <a:rPr dirty="0" err="1">
                <a:latin typeface="+mn-lt"/>
              </a:rPr>
              <a:t>AÁguaÉUmaSó</a:t>
            </a:r>
            <a:endParaRPr dirty="0"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Critérios para avaliação da declaração de situação crítica de escassez hídrica quantitativa</a:t>
            </a:r>
            <a:endParaRPr lang="pt-BR" altLang="pt-BR" sz="3000" b="1" dirty="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441043" y="2297664"/>
            <a:ext cx="11266379" cy="1893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>
              <a:lnSpc>
                <a:spcPct val="150000"/>
              </a:lnSpc>
            </a:pPr>
            <a:endParaRPr lang="pt-BR" sz="1600" b="1" dirty="0">
              <a:solidFill>
                <a:srgbClr val="002060"/>
              </a:solidFill>
              <a:latin typeface="+mj-lt"/>
              <a:ea typeface="Calibri" panose="020F0502020204030204" pitchFamily="34" charset="0"/>
            </a:endParaRPr>
          </a:p>
          <a:p>
            <a:pPr marL="1152525" lvl="6" indent="-342900">
              <a:lnSpc>
                <a:spcPct val="150000"/>
              </a:lnSpc>
              <a:buFont typeface="+mj-lt"/>
              <a:buAutoNum type="arabicParenR"/>
            </a:pPr>
            <a:r>
              <a:rPr lang="pt-BR" sz="1600" b="1" dirty="0">
                <a:solidFill>
                  <a:srgbClr val="002060"/>
                </a:solidFill>
                <a:effectLst/>
                <a:latin typeface="+mj-lt"/>
                <a:ea typeface="Calibri" panose="020F0502020204030204" pitchFamily="34" charset="0"/>
              </a:rPr>
              <a:t>Climatológicos</a:t>
            </a:r>
          </a:p>
          <a:p>
            <a:pPr marL="1152525" lvl="6" indent="-342900">
              <a:lnSpc>
                <a:spcPct val="150000"/>
              </a:lnSpc>
              <a:buFont typeface="+mj-lt"/>
              <a:buAutoNum type="arabicParenR"/>
            </a:pPr>
            <a:r>
              <a:rPr lang="pt-BR" altLang="pt-BR" sz="16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Hidrológicos</a:t>
            </a:r>
          </a:p>
          <a:p>
            <a:pPr marL="1152525" lvl="6" indent="-342900">
              <a:lnSpc>
                <a:spcPct val="150000"/>
              </a:lnSpc>
              <a:buFont typeface="+mj-lt"/>
              <a:buAutoNum type="arabicParenR"/>
            </a:pPr>
            <a:r>
              <a:rPr lang="pt-BR" altLang="pt-BR" sz="16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Impactos sobre usos de recursos hídricos</a:t>
            </a:r>
          </a:p>
          <a:p>
            <a:pPr>
              <a:lnSpc>
                <a:spcPct val="150000"/>
              </a:lnSpc>
            </a:pPr>
            <a:endParaRPr lang="pt-BR" altLang="pt-BR" sz="1600" b="1" dirty="0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0865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69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>
                <a:latin typeface="+mn-lt"/>
              </a:rPr>
              <a:t>#</a:t>
            </a:r>
            <a:r>
              <a:rPr dirty="0" err="1">
                <a:latin typeface="+mn-lt"/>
              </a:rPr>
              <a:t>AÁguaÉUmaSó</a:t>
            </a:r>
            <a:endParaRPr dirty="0"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Climatológicos</a:t>
            </a:r>
            <a:endParaRPr lang="pt-BR" altLang="pt-BR" sz="3000" b="1" dirty="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5353157" y="2604839"/>
            <a:ext cx="6713114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2813" lvl="3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O Instituto Nacional de Meteorologia – INMET e o Instituto Nacional de Pesquisas Espaciais – INPE vêm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reportando significativas anomalias negativas de precipitação há 6 meses na Região Hidrográfica do Rio Paraguai</a:t>
            </a:r>
          </a:p>
          <a:p>
            <a:pPr marL="912813" lvl="3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De 1/10/2023 a 29/4/2024, a precipitação acumulada foi de 669 mm, enquanto a média histórica nesse período é de 945 mm,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caracterizando um déficit de 276 mm (29%)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no período chuvoso de 2023/2024</a:t>
            </a:r>
          </a:p>
        </p:txBody>
      </p:sp>
      <p:pic>
        <p:nvPicPr>
          <p:cNvPr id="2" name="Imagem 1" descr="Gráfico, Histograma&#10;&#10;Descrição gerada automaticamente">
            <a:extLst>
              <a:ext uri="{FF2B5EF4-FFF2-40B4-BE49-F238E27FC236}">
                <a16:creationId xmlns:a16="http://schemas.microsoft.com/office/drawing/2014/main" id="{226FC0D9-635F-3788-67D2-639CE48DD3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4" t="5935" r="7001"/>
          <a:stretch/>
        </p:blipFill>
        <p:spPr bwMode="auto">
          <a:xfrm>
            <a:off x="125729" y="2569278"/>
            <a:ext cx="5707769" cy="31914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A93C2A8-AA44-0284-3A49-9374EE8D2C3E}"/>
              </a:ext>
            </a:extLst>
          </p:cNvPr>
          <p:cNvSpPr txBox="1"/>
          <p:nvPr/>
        </p:nvSpPr>
        <p:spPr>
          <a:xfrm>
            <a:off x="540540" y="5760719"/>
            <a:ext cx="515922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Precipitações totais mensais observadas e médias de longo termo na bacia do rio Paraguai de junho de 2022 a abril de 2024, com base no produto MERGE/GPM do INPE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683009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69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>
                <a:latin typeface="+mn-lt"/>
              </a:rPr>
              <a:t>#</a:t>
            </a:r>
            <a:r>
              <a:rPr dirty="0" err="1">
                <a:latin typeface="+mn-lt"/>
              </a:rPr>
              <a:t>AÁguaÉUmaSó</a:t>
            </a:r>
            <a:endParaRPr dirty="0"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Climatológicos</a:t>
            </a:r>
            <a:endParaRPr lang="pt-BR" altLang="pt-BR" sz="3000" b="1" dirty="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5146708" y="2604839"/>
            <a:ext cx="6713114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2813" lvl="3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O acompanhamento realizado pelo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Monitor de Secas  corrobora a constatação de anomalia negativa persistente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 com seca fraca, moderada e grave na região da bacia do rio Paraguai</a:t>
            </a:r>
          </a:p>
          <a:p>
            <a:pPr marL="912813" lvl="3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Desde o segundo semestre de 2023 vem sendo observadas áreas de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seca grave ao sul do Mato Grosso e de seca extrema no sudoeste do Estado</a:t>
            </a:r>
          </a:p>
          <a:p>
            <a:pPr marL="912813" lvl="3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previsão para maio a julho de 2024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elaborada pelo INMET/CPTEC/INPE/FUNCEME indica maior probabilidade de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precipitações abaixo da média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climatológica</a:t>
            </a:r>
          </a:p>
          <a:p>
            <a:pPr marL="912813" lvl="3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altLang="pt-BR" b="1" dirty="0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</p:txBody>
      </p:sp>
      <p:pic>
        <p:nvPicPr>
          <p:cNvPr id="4" name="Imagem 3" descr="Mapa&#10;&#10;Descrição gerada automaticamente">
            <a:extLst>
              <a:ext uri="{FF2B5EF4-FFF2-40B4-BE49-F238E27FC236}">
                <a16:creationId xmlns:a16="http://schemas.microsoft.com/office/drawing/2014/main" id="{284D65D3-E3EF-B8DB-4714-D02E6AF2E6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352" y="1895258"/>
            <a:ext cx="3559528" cy="495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837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69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>
                <a:latin typeface="+mn-lt"/>
              </a:rPr>
              <a:t>#</a:t>
            </a:r>
            <a:r>
              <a:rPr dirty="0" err="1">
                <a:latin typeface="+mn-lt"/>
              </a:rPr>
              <a:t>AÁguaÉUmaSó</a:t>
            </a:r>
            <a:endParaRPr dirty="0"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Hidrologia</a:t>
            </a:r>
            <a:endParaRPr lang="pt-BR" altLang="pt-BR" sz="3000" b="1" dirty="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5922490" y="2604839"/>
            <a:ext cx="5611421" cy="3780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6938" lvl="1" indent="0">
              <a:lnSpc>
                <a:spcPct val="150000"/>
              </a:lnSpc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Os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efeitos das precipitações significativamente abaixo da média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ao longo da estação chuvosa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estão refletidos nos baixos níveis verificados nas estações de monitoramento na bacia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de responsabilidade da ANA e integrantes da Rede </a:t>
            </a:r>
            <a:r>
              <a:rPr lang="pt-BR" altLang="pt-BR" dirty="0" err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Hidrometeorológica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 Nacional, com destaque para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Barra dos Bugres, Cárceres, Ladário e Porto Murtinho</a:t>
            </a:r>
          </a:p>
        </p:txBody>
      </p:sp>
      <p:pic>
        <p:nvPicPr>
          <p:cNvPr id="2" name="Imagem 1" descr="Mapa&#10;&#10;Descrição gerada automaticamente">
            <a:extLst>
              <a:ext uri="{FF2B5EF4-FFF2-40B4-BE49-F238E27FC236}">
                <a16:creationId xmlns:a16="http://schemas.microsoft.com/office/drawing/2014/main" id="{51EAF82F-86FB-3215-9D98-124A16281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087" y="2316480"/>
            <a:ext cx="6158849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95851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625" y="-42672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>
                <a:latin typeface="+mn-lt"/>
              </a:rPr>
              <a:t>#</a:t>
            </a:r>
            <a:r>
              <a:rPr dirty="0" err="1">
                <a:latin typeface="+mn-lt"/>
              </a:rPr>
              <a:t>AÁguaÉUmaSó</a:t>
            </a:r>
            <a:endParaRPr dirty="0"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Hidrologia</a:t>
            </a:r>
            <a:endParaRPr lang="pt-BR" altLang="pt-BR" sz="3000" b="1" dirty="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6463676" y="2024809"/>
            <a:ext cx="5910726" cy="4688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Avaliando-se as vazões observadas na estação Porto Murtinho no dia 30 de abril desde 1963, que corresponde ao final do período de chuvas,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verifica-se que o valor observado em 2024 (1.076 m</a:t>
            </a:r>
            <a:r>
              <a:rPr lang="pt-BR" altLang="pt-BR" b="1" baseline="300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3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/s) foi o menor do histórico de 61 anos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. </a:t>
            </a:r>
          </a:p>
          <a:p>
            <a:pPr marL="1182688" lvl="1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As vazões observadas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foram também inferiores à vazão utilizada como referência para emissão de outorgas (1.100 m</a:t>
            </a:r>
            <a:r>
              <a:rPr lang="pt-BR" altLang="pt-BR" b="1" baseline="300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3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/s)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o que pode impactar os usos de recursos hídricos</a:t>
            </a:r>
          </a:p>
        </p:txBody>
      </p:sp>
      <p:pic>
        <p:nvPicPr>
          <p:cNvPr id="4" name="Imagem 3" descr="Gráfico, Gráfico de linhas&#10;&#10;Descrição gerada automaticamente">
            <a:extLst>
              <a:ext uri="{FF2B5EF4-FFF2-40B4-BE49-F238E27FC236}">
                <a16:creationId xmlns:a16="http://schemas.microsoft.com/office/drawing/2014/main" id="{DB7FEC5C-9CC7-7B73-277E-03152A9FE9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24010"/>
            <a:ext cx="7367952" cy="390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5197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785" y="-298647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>
                <a:latin typeface="+mn-lt"/>
              </a:rPr>
              <a:t>#</a:t>
            </a:r>
            <a:r>
              <a:rPr dirty="0" err="1">
                <a:latin typeface="+mn-lt"/>
              </a:rPr>
              <a:t>AÁguaÉUmaSó</a:t>
            </a:r>
            <a:endParaRPr dirty="0"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Impactos sobre os usos</a:t>
            </a:r>
            <a:endParaRPr lang="pt-BR" altLang="pt-BR" sz="3000" b="1" dirty="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5519274" y="2168480"/>
            <a:ext cx="6188148" cy="434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As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vazões outorgadas representam menos de 30% de comprometimento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em relação às vazões de referência nos principais rios da bacia</a:t>
            </a:r>
          </a:p>
          <a:p>
            <a:pPr marL="1182688" lvl="1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Não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haverá necessariamente insuficiência de água em termos quantitativos para atendimento aos usos consuntivos</a:t>
            </a:r>
            <a:endParaRPr lang="pt-BR" altLang="pt-BR" dirty="0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  <a:p>
            <a:pPr marL="1182688" lvl="1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Poderá haver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impacto sobre as estruturas de captação, em função da redução dos níveis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d’água nos rios,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B2EF8F3-2C3F-0C29-FFE2-45CEC86442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85" y="2254053"/>
            <a:ext cx="605028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06501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7385" y="-207207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>
                <a:latin typeface="+mn-lt"/>
              </a:rPr>
              <a:t>#</a:t>
            </a:r>
            <a:r>
              <a:rPr dirty="0" err="1">
                <a:latin typeface="+mn-lt"/>
              </a:rPr>
              <a:t>AÁguaÉUmaSó</a:t>
            </a:r>
            <a:endParaRPr dirty="0"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Impactos sobre os usos</a:t>
            </a:r>
            <a:endParaRPr lang="pt-BR" altLang="pt-BR" sz="3000" b="1" dirty="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5918615" y="2454462"/>
            <a:ext cx="5804820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Captação da cidade de Corumbá/MS,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que possui estrutura fixa e poderá ser afetada pela redução do nível do rio Paraguai</a:t>
            </a: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Vazão captada: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632 L/s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(Outorga ANA 686/2021)</a:t>
            </a: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População: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102 mil </a:t>
            </a:r>
            <a:r>
              <a:rPr lang="pt-BR" altLang="pt-BR" b="1" dirty="0" err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hab</a:t>
            </a:r>
            <a:endParaRPr lang="pt-BR" altLang="pt-BR" b="1" dirty="0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Responsável: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SANESUL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 - Empresa de Saneamento de Mato Grosso do Sul </a:t>
            </a: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altLang="pt-BR" dirty="0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A397FCE-E6F3-6A16-58FC-AF560DCE7334}"/>
              </a:ext>
            </a:extLst>
          </p:cNvPr>
          <p:cNvPicPr/>
          <p:nvPr/>
        </p:nvPicPr>
        <p:blipFill rotWithShape="1">
          <a:blip r:embed="rId5"/>
          <a:srcRect l="19216" r="7576" b="18958"/>
          <a:stretch/>
        </p:blipFill>
        <p:spPr bwMode="auto">
          <a:xfrm>
            <a:off x="3373233" y="2300822"/>
            <a:ext cx="3239612" cy="3413679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FA858A3-0512-22C2-9033-328EFEA67B5A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1" r="35968"/>
          <a:stretch/>
        </p:blipFill>
        <p:spPr bwMode="auto">
          <a:xfrm>
            <a:off x="0" y="2300822"/>
            <a:ext cx="3263618" cy="34136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0318395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C2A021-CF0B-4D5A-2185-57B62ACDE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6663"/>
            <a:ext cx="2950482" cy="40751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4DCBDB-BF2D-6D42-E330-6E2BAA25C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807" y="2185437"/>
            <a:ext cx="2913906" cy="40679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B89921-2892-EF6D-8792-885C06087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902" y="2185807"/>
            <a:ext cx="2918440" cy="40575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78A60A-3CCF-6D9F-EC43-E2BA88E884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4644" y="2183418"/>
            <a:ext cx="2950482" cy="410849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D8DA818-9659-5DC7-2A0F-75316484E0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3861" y="2176663"/>
            <a:ext cx="7090332" cy="3970586"/>
          </a:xfrm>
          <a:prstGeom prst="rect">
            <a:avLst/>
          </a:prstGeom>
        </p:spPr>
      </p:pic>
      <p:sp>
        <p:nvSpPr>
          <p:cNvPr id="14" name="Rectangle">
            <a:extLst>
              <a:ext uri="{FF2B5EF4-FFF2-40B4-BE49-F238E27FC236}">
                <a16:creationId xmlns:a16="http://schemas.microsoft.com/office/drawing/2014/main" id="{DB77506E-208A-417C-F233-EEC24DB680C3}"/>
              </a:ext>
            </a:extLst>
          </p:cNvPr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#AÁguaÉUmaSó">
            <a:extLst>
              <a:ext uri="{FF2B5EF4-FFF2-40B4-BE49-F238E27FC236}">
                <a16:creationId xmlns:a16="http://schemas.microsoft.com/office/drawing/2014/main" id="{25B671A7-882A-BD92-150D-60E9376AB83A}"/>
              </a:ext>
            </a:extLst>
          </p:cNvPr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>
                <a:latin typeface="+mn-lt"/>
              </a:rPr>
              <a:t>#</a:t>
            </a:r>
            <a:r>
              <a:rPr dirty="0" err="1">
                <a:latin typeface="+mn-lt"/>
              </a:rPr>
              <a:t>AÁguaÉUmaSó</a:t>
            </a:r>
            <a:endParaRPr dirty="0">
              <a:latin typeface="+mn-lt"/>
            </a:endParaRPr>
          </a:p>
        </p:txBody>
      </p:sp>
      <p:pic>
        <p:nvPicPr>
          <p:cNvPr id="17" name="Image">
            <a:extLst>
              <a:ext uri="{FF2B5EF4-FFF2-40B4-BE49-F238E27FC236}">
                <a16:creationId xmlns:a16="http://schemas.microsoft.com/office/drawing/2014/main" id="{1148138C-1C3A-8235-CCDB-903D541AD0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 Box 3">
            <a:extLst>
              <a:ext uri="{FF2B5EF4-FFF2-40B4-BE49-F238E27FC236}">
                <a16:creationId xmlns:a16="http://schemas.microsoft.com/office/drawing/2014/main" id="{8A800B54-A511-7605-03AD-9ECD112AC2FC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Impactos sobre os usos</a:t>
            </a:r>
            <a:endParaRPr lang="pt-BR" altLang="pt-BR" sz="3000" b="1" dirty="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38697C7-D5F6-5A69-7EAE-43136B41EE0C}"/>
              </a:ext>
            </a:extLst>
          </p:cNvPr>
          <p:cNvSpPr txBox="1"/>
          <p:nvPr/>
        </p:nvSpPr>
        <p:spPr>
          <a:xfrm>
            <a:off x="122926" y="6291908"/>
            <a:ext cx="6094562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/>
              <a:t>27/09/21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66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EE7D18-B983-D3D5-F2C7-FB85A4295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13" y="447259"/>
            <a:ext cx="10555173" cy="5963482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629E345-DB51-3521-EEAF-4CAFD7CF2C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13" y="447259"/>
            <a:ext cx="2867766" cy="19345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1664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51711E5-440C-6C5A-E1AC-E1E1E464AC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22"/>
          <a:stretch/>
        </p:blipFill>
        <p:spPr>
          <a:xfrm>
            <a:off x="208884" y="1810244"/>
            <a:ext cx="11428066" cy="3187134"/>
          </a:xfrm>
          <a:prstGeom prst="rect">
            <a:avLst/>
          </a:prstGeom>
        </p:spPr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A1F4876D-D1ED-7825-E600-A7BF24AB147E}"/>
              </a:ext>
            </a:extLst>
          </p:cNvPr>
          <p:cNvSpPr txBox="1"/>
          <p:nvPr/>
        </p:nvSpPr>
        <p:spPr>
          <a:xfrm>
            <a:off x="92257" y="5899450"/>
            <a:ext cx="24625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/>
              <a:t>Cota da entrada - superior = -0,97m </a:t>
            </a:r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F2A309DC-097F-A2AF-8927-5E7EA3CCE7D4}"/>
              </a:ext>
            </a:extLst>
          </p:cNvPr>
          <p:cNvSpPr txBox="1"/>
          <p:nvPr/>
        </p:nvSpPr>
        <p:spPr>
          <a:xfrm>
            <a:off x="3134672" y="5899452"/>
            <a:ext cx="23727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/>
              <a:t>Cota da entrada - superior = -0,75m 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37BEBE07-C8EF-38F1-44D8-A3A348F07AEE}"/>
              </a:ext>
            </a:extLst>
          </p:cNvPr>
          <p:cNvSpPr txBox="1"/>
          <p:nvPr/>
        </p:nvSpPr>
        <p:spPr>
          <a:xfrm>
            <a:off x="92257" y="6213668"/>
            <a:ext cx="23839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/>
              <a:t>Cota da entrada - inferior = -1,87m 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D686B525-6DB6-9CEA-D389-AF8CAB29F8EC}"/>
              </a:ext>
            </a:extLst>
          </p:cNvPr>
          <p:cNvSpPr txBox="1"/>
          <p:nvPr/>
        </p:nvSpPr>
        <p:spPr>
          <a:xfrm>
            <a:off x="3145868" y="6229944"/>
            <a:ext cx="23310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/>
              <a:t>Cota da entrada - inferior  = -1,65m </a:t>
            </a:r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7739CA40-3BF4-4268-BD91-6C862EED75E3}"/>
              </a:ext>
            </a:extLst>
          </p:cNvPr>
          <p:cNvSpPr txBox="1"/>
          <p:nvPr/>
        </p:nvSpPr>
        <p:spPr>
          <a:xfrm>
            <a:off x="92257" y="5277455"/>
            <a:ext cx="6558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Caixa de entrada – </a:t>
            </a:r>
            <a:r>
              <a:rPr lang="en-AU" sz="1400" dirty="0" err="1"/>
              <a:t>adotando</a:t>
            </a:r>
            <a:r>
              <a:rPr lang="en-AU" sz="1400" dirty="0"/>
              <a:t> </a:t>
            </a:r>
            <a:r>
              <a:rPr lang="en-AU" sz="1400" dirty="0" err="1"/>
              <a:t>como</a:t>
            </a:r>
            <a:r>
              <a:rPr lang="en-AU" sz="1400" dirty="0"/>
              <a:t> </a:t>
            </a:r>
            <a:r>
              <a:rPr lang="en-AU" sz="1400" dirty="0" err="1"/>
              <a:t>referência</a:t>
            </a:r>
            <a:r>
              <a:rPr lang="en-AU" sz="1400" dirty="0"/>
              <a:t> as </a:t>
            </a:r>
            <a:r>
              <a:rPr lang="en-AU" sz="1400" dirty="0" err="1"/>
              <a:t>cotas</a:t>
            </a:r>
            <a:r>
              <a:rPr lang="en-AU" sz="1400" dirty="0"/>
              <a:t> da </a:t>
            </a:r>
            <a:r>
              <a:rPr lang="en-AU" sz="1400" dirty="0" err="1"/>
              <a:t>estação</a:t>
            </a:r>
            <a:r>
              <a:rPr lang="en-AU" sz="1400" dirty="0"/>
              <a:t> em 27/09/21: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6448A5C0-8DB3-AC95-8A55-DA08001DB0A4}"/>
              </a:ext>
            </a:extLst>
          </p:cNvPr>
          <p:cNvSpPr txBox="1"/>
          <p:nvPr/>
        </p:nvSpPr>
        <p:spPr>
          <a:xfrm>
            <a:off x="3134672" y="5561699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MB-02:</a:t>
            </a:r>
          </a:p>
        </p:txBody>
      </p:sp>
      <p:sp>
        <p:nvSpPr>
          <p:cNvPr id="11" name="TextBox 24">
            <a:extLst>
              <a:ext uri="{FF2B5EF4-FFF2-40B4-BE49-F238E27FC236}">
                <a16:creationId xmlns:a16="http://schemas.microsoft.com/office/drawing/2014/main" id="{D9E377EB-0D0B-A877-E8CF-BDA9021B85D7}"/>
              </a:ext>
            </a:extLst>
          </p:cNvPr>
          <p:cNvSpPr txBox="1"/>
          <p:nvPr/>
        </p:nvSpPr>
        <p:spPr>
          <a:xfrm>
            <a:off x="6146953" y="5544312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MB-03:</a:t>
            </a:r>
          </a:p>
        </p:txBody>
      </p:sp>
      <p:sp>
        <p:nvSpPr>
          <p:cNvPr id="12" name="TextBox 25">
            <a:extLst>
              <a:ext uri="{FF2B5EF4-FFF2-40B4-BE49-F238E27FC236}">
                <a16:creationId xmlns:a16="http://schemas.microsoft.com/office/drawing/2014/main" id="{74749C6E-964A-77AE-0F1A-65512EFB28C2}"/>
              </a:ext>
            </a:extLst>
          </p:cNvPr>
          <p:cNvSpPr txBox="1"/>
          <p:nvPr/>
        </p:nvSpPr>
        <p:spPr>
          <a:xfrm>
            <a:off x="9189118" y="5544311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MB-04: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2B732C66-6523-7A0C-0954-1DD63D263C85}"/>
              </a:ext>
            </a:extLst>
          </p:cNvPr>
          <p:cNvSpPr txBox="1"/>
          <p:nvPr/>
        </p:nvSpPr>
        <p:spPr>
          <a:xfrm>
            <a:off x="113144" y="5585232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MB-01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D0B10AEA-7F6A-9614-13C5-BE88191E9C56}"/>
              </a:ext>
            </a:extLst>
          </p:cNvPr>
          <p:cNvSpPr txBox="1"/>
          <p:nvPr/>
        </p:nvSpPr>
        <p:spPr>
          <a:xfrm>
            <a:off x="6156297" y="5879532"/>
            <a:ext cx="23727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/>
              <a:t>Cota da entrada - superior = -0,41m 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B13F912B-015B-44A5-87AB-3BC4EE450EC7}"/>
              </a:ext>
            </a:extLst>
          </p:cNvPr>
          <p:cNvSpPr txBox="1"/>
          <p:nvPr/>
        </p:nvSpPr>
        <p:spPr>
          <a:xfrm>
            <a:off x="6167493" y="6210024"/>
            <a:ext cx="23310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/>
              <a:t>Cota da entrada - inferior  = -1,31m 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F1183AA2-FA07-8AF2-7F62-F561B0888187}"/>
              </a:ext>
            </a:extLst>
          </p:cNvPr>
          <p:cNvSpPr txBox="1"/>
          <p:nvPr/>
        </p:nvSpPr>
        <p:spPr>
          <a:xfrm>
            <a:off x="9177922" y="5862116"/>
            <a:ext cx="23727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/>
              <a:t>Cota da entrada - superior = -1,00m 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878A2762-AAB5-AFCE-C590-9B9C7BFC2EFF}"/>
              </a:ext>
            </a:extLst>
          </p:cNvPr>
          <p:cNvSpPr txBox="1"/>
          <p:nvPr/>
        </p:nvSpPr>
        <p:spPr>
          <a:xfrm>
            <a:off x="9189118" y="6192608"/>
            <a:ext cx="23310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100" dirty="0"/>
              <a:t>Cota da entrada - inferior  = -1,90m </a:t>
            </a:r>
          </a:p>
        </p:txBody>
      </p:sp>
      <p:sp>
        <p:nvSpPr>
          <p:cNvPr id="18" name="Rectangle">
            <a:extLst>
              <a:ext uri="{FF2B5EF4-FFF2-40B4-BE49-F238E27FC236}">
                <a16:creationId xmlns:a16="http://schemas.microsoft.com/office/drawing/2014/main" id="{94A90664-3E3C-238E-F2E9-871373CB8871}"/>
              </a:ext>
            </a:extLst>
          </p:cNvPr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#AÁguaÉUmaSó">
            <a:extLst>
              <a:ext uri="{FF2B5EF4-FFF2-40B4-BE49-F238E27FC236}">
                <a16:creationId xmlns:a16="http://schemas.microsoft.com/office/drawing/2014/main" id="{98376623-AEF4-3367-BDE3-C3B3A2D6C24A}"/>
              </a:ext>
            </a:extLst>
          </p:cNvPr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>
                <a:latin typeface="+mn-lt"/>
              </a:rPr>
              <a:t>#</a:t>
            </a:r>
            <a:r>
              <a:rPr dirty="0" err="1">
                <a:latin typeface="+mn-lt"/>
              </a:rPr>
              <a:t>AÁguaÉUmaSó</a:t>
            </a:r>
            <a:endParaRPr dirty="0">
              <a:latin typeface="+mn-lt"/>
            </a:endParaRPr>
          </a:p>
        </p:txBody>
      </p:sp>
      <p:pic>
        <p:nvPicPr>
          <p:cNvPr id="20" name="Image">
            <a:extLst>
              <a:ext uri="{FF2B5EF4-FFF2-40B4-BE49-F238E27FC236}">
                <a16:creationId xmlns:a16="http://schemas.microsoft.com/office/drawing/2014/main" id="{6E432988-172E-C084-D4B1-C635EF5262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Box 3">
            <a:extLst>
              <a:ext uri="{FF2B5EF4-FFF2-40B4-BE49-F238E27FC236}">
                <a16:creationId xmlns:a16="http://schemas.microsoft.com/office/drawing/2014/main" id="{FC527B76-0AD4-7E8F-0051-C4D10960E8F6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Impactos sobre os usos</a:t>
            </a:r>
            <a:endParaRPr lang="pt-BR" altLang="pt-BR" sz="3000" b="1" dirty="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611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4A4829C-442C-ABD1-9CCF-0579ECF77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14" y="504474"/>
            <a:ext cx="10028571" cy="54761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D0380F-B13B-7FE6-5B01-13FEBC2B308D}"/>
              </a:ext>
            </a:extLst>
          </p:cNvPr>
          <p:cNvSpPr txBox="1"/>
          <p:nvPr/>
        </p:nvSpPr>
        <p:spPr>
          <a:xfrm>
            <a:off x="6687126" y="3860757"/>
            <a:ext cx="886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/>
              <a:t>25/09/24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F9768C-0EFE-9CCA-429B-C9201BE5DC16}"/>
              </a:ext>
            </a:extLst>
          </p:cNvPr>
          <p:cNvSpPr txBox="1"/>
          <p:nvPr/>
        </p:nvSpPr>
        <p:spPr>
          <a:xfrm>
            <a:off x="7400077" y="4521118"/>
            <a:ext cx="950901" cy="228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/>
              <a:t>16/10/2024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1DE9B2-F6CD-C826-C921-18E2CCD51B18}"/>
              </a:ext>
            </a:extLst>
          </p:cNvPr>
          <p:cNvSpPr txBox="1"/>
          <p:nvPr/>
        </p:nvSpPr>
        <p:spPr>
          <a:xfrm flipH="1">
            <a:off x="507536" y="6161117"/>
            <a:ext cx="541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/>
              <a:t>Obs</a:t>
            </a:r>
            <a:r>
              <a:rPr lang="en-AU" dirty="0"/>
              <a:t>: </a:t>
            </a:r>
            <a:r>
              <a:rPr lang="en-AU" dirty="0" err="1"/>
              <a:t>Cotas</a:t>
            </a:r>
            <a:r>
              <a:rPr lang="en-AU" dirty="0"/>
              <a:t> da entrada – </a:t>
            </a:r>
            <a:r>
              <a:rPr lang="en-AU" dirty="0" err="1"/>
              <a:t>nível</a:t>
            </a:r>
            <a:r>
              <a:rPr lang="en-AU" dirty="0"/>
              <a:t> superior.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B8D6938-5516-2728-4A65-8FD29330BB24}"/>
              </a:ext>
            </a:extLst>
          </p:cNvPr>
          <p:cNvSpPr txBox="1"/>
          <p:nvPr/>
        </p:nvSpPr>
        <p:spPr>
          <a:xfrm>
            <a:off x="9750030" y="4873429"/>
            <a:ext cx="1231393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400" dirty="0">
                <a:solidFill>
                  <a:schemeClr val="accent5">
                    <a:lumMod val="50000"/>
                  </a:schemeClr>
                </a:solidFill>
              </a:rPr>
              <a:t>MB4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F10C751-42FD-C503-1DD2-5C0411B5D5E8}"/>
              </a:ext>
            </a:extLst>
          </p:cNvPr>
          <p:cNvSpPr txBox="1"/>
          <p:nvPr/>
        </p:nvSpPr>
        <p:spPr>
          <a:xfrm>
            <a:off x="9750032" y="4304095"/>
            <a:ext cx="1231393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MB2</a:t>
            </a:r>
            <a:endParaRPr lang="en-US" sz="1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C45E146-060B-975C-F366-395EBACA9C84}"/>
              </a:ext>
            </a:extLst>
          </p:cNvPr>
          <p:cNvSpPr txBox="1"/>
          <p:nvPr/>
        </p:nvSpPr>
        <p:spPr>
          <a:xfrm>
            <a:off x="9750031" y="3882664"/>
            <a:ext cx="1231393" cy="4096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400" dirty="0">
                <a:solidFill>
                  <a:schemeClr val="accent4">
                    <a:lumMod val="75000"/>
                  </a:schemeClr>
                </a:solidFill>
              </a:rPr>
              <a:t>MB3</a:t>
            </a:r>
            <a:endParaRPr lang="en-US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E74C45-03A2-DB05-E03E-DC1726B2A3C9}"/>
              </a:ext>
            </a:extLst>
          </p:cNvPr>
          <p:cNvSpPr txBox="1"/>
          <p:nvPr/>
        </p:nvSpPr>
        <p:spPr>
          <a:xfrm>
            <a:off x="9698517" y="4587305"/>
            <a:ext cx="737442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14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AU" dirty="0">
                <a:solidFill>
                  <a:srgbClr val="FF0000"/>
                </a:solidFill>
              </a:rPr>
              <a:t> MB1</a:t>
            </a:r>
          </a:p>
        </p:txBody>
      </p:sp>
    </p:spTree>
    <p:extLst>
      <p:ext uri="{BB962C8B-B14F-4D97-AF65-F5344CB8AC3E}">
        <p14:creationId xmlns:p14="http://schemas.microsoft.com/office/powerpoint/2010/main" val="2436894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509" y="94529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>
                <a:latin typeface="+mn-lt"/>
              </a:rPr>
              <a:t>#</a:t>
            </a:r>
            <a:r>
              <a:rPr dirty="0" err="1">
                <a:latin typeface="+mn-lt"/>
              </a:rPr>
              <a:t>AÁguaÉUmaSó</a:t>
            </a:r>
            <a:endParaRPr dirty="0"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Impactos sobre os usos</a:t>
            </a:r>
            <a:endParaRPr lang="pt-BR" altLang="pt-BR" sz="3000" b="1" dirty="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3317044" y="2728669"/>
            <a:ext cx="8273626" cy="3365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2688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hidrovia do Paraguai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possui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3.442 km em toda sua extensão, sendo 1.272 km em território brasileiro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. A carga transportada em 2023 foi de cerca de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8 milhões de toneladas, o equivalente a 17% da carga total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transportada em vias interiores, destacando-se o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minério de ferro (76%) e a soja (21%).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Com a redução de níveis e profundidades dos rios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poderá haver redução da carga máxima transportada por cada embarcação e eventual paralisação do tráfego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F8EC5E5-F740-5B47-EA7E-AC120D578F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2846960"/>
            <a:ext cx="4080294" cy="281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3361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5" y="-379927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>
                <a:latin typeface="+mn-lt"/>
              </a:rPr>
              <a:t>#</a:t>
            </a:r>
            <a:r>
              <a:rPr dirty="0" err="1">
                <a:latin typeface="+mn-lt"/>
              </a:rPr>
              <a:t>AÁguaÉUmaSó</a:t>
            </a:r>
            <a:endParaRPr dirty="0"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Impactos sobre os usos</a:t>
            </a:r>
            <a:endParaRPr lang="pt-BR" altLang="pt-BR" sz="3000" b="1" dirty="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3599246" y="2393846"/>
            <a:ext cx="8316375" cy="1703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Há cerca de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50 aproveitamentos hidrelétricos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instalados na região, totalizando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1.111 MW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de potência instalada, representando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1% do SIN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sendo a maior parte a fio d’água,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que serão impactados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pelas baixas vazões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317CCA5-4E42-4170-68BC-FA30735697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379" y="1963267"/>
            <a:ext cx="4021301" cy="2334894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DC65B3D1-CF4C-EF98-EA24-9F317CE1E586}"/>
              </a:ext>
            </a:extLst>
          </p:cNvPr>
          <p:cNvGrpSpPr/>
          <p:nvPr/>
        </p:nvGrpSpPr>
        <p:grpSpPr>
          <a:xfrm>
            <a:off x="301644" y="4430584"/>
            <a:ext cx="10535125" cy="1941598"/>
            <a:chOff x="301644" y="4430584"/>
            <a:chExt cx="10535125" cy="1941598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8C033645-E25C-CFAE-653D-82D66217D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1644" y="4430584"/>
              <a:ext cx="4021301" cy="1941598"/>
            </a:xfrm>
            <a:prstGeom prst="rect">
              <a:avLst/>
            </a:prstGeom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DD5D0ECF-B4F4-044B-136A-8DC69C9D9621}"/>
                </a:ext>
              </a:extLst>
            </p:cNvPr>
            <p:cNvSpPr txBox="1"/>
            <p:nvPr/>
          </p:nvSpPr>
          <p:spPr>
            <a:xfrm>
              <a:off x="3609406" y="4438490"/>
              <a:ext cx="7227363" cy="12875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1182688" lvl="1" indent="-285750">
                <a:lnSpc>
                  <a:spcPct val="15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pt-BR" altLang="pt-BR" dirty="0">
                  <a:solidFill>
                    <a:srgbClr val="002060"/>
                  </a:solidFill>
                  <a:latin typeface="+mj-lt"/>
                  <a:ea typeface="Montserrat Bold" charset="0"/>
                  <a:cs typeface="Montserrat Bold" charset="0"/>
                  <a:sym typeface="Montserrat Bold" charset="0"/>
                </a:rPr>
                <a:t>Há também </a:t>
              </a:r>
              <a:r>
                <a:rPr lang="pt-BR" altLang="pt-BR" b="1" dirty="0">
                  <a:solidFill>
                    <a:srgbClr val="002060"/>
                  </a:solidFill>
                  <a:latin typeface="+mj-lt"/>
                  <a:ea typeface="Montserrat Bold" charset="0"/>
                  <a:cs typeface="Montserrat Bold" charset="0"/>
                  <a:sym typeface="Montserrat Bold" charset="0"/>
                </a:rPr>
                <a:t>intensa atividade de pesca, turismo e lazer na região, que poderão ser impactados pela redução das vazões dos rios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26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69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-7538"/>
            <a:ext cx="12192000" cy="1877371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>
                <a:latin typeface="+mn-lt"/>
              </a:rPr>
              <a:t>#</a:t>
            </a:r>
            <a:r>
              <a:rPr dirty="0" err="1">
                <a:latin typeface="+mn-lt"/>
              </a:rPr>
              <a:t>AÁguaÉUmaSó</a:t>
            </a:r>
            <a:endParaRPr dirty="0"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b="1" dirty="0">
                <a:solidFill>
                  <a:srgbClr val="FFFFFF"/>
                </a:solidFill>
                <a:latin typeface="+mn-lt"/>
                <a:sym typeface="Montserrat Black" charset="0"/>
              </a:rPr>
              <a:t>Conclusões e recomendações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276380" y="2112018"/>
            <a:ext cx="11267473" cy="4503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O cenário observado na Região Hidrográfica do Paraguai é de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escassez hídrica relevante em comparação com períodos anteriores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com perspectiva de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impactos aos usos da água, em especial sobre as estruturas das captações para abastecimento de água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e os usos de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navegação, aproveitamento hidrelétrico a fio d’água e atividades de pesca, turismo e lazer</a:t>
            </a:r>
            <a:endParaRPr lang="pt-BR" altLang="pt-BR" b="1" dirty="0">
              <a:solidFill>
                <a:srgbClr val="FF000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sym typeface="Montserrat Bold" charset="0"/>
              </a:rPr>
              <a:t>A Nota Técnica Conjunta Nº 3/2024/SRE/SOE/SFI/SHE/SGH, de 3 de maio de 2024, apresenta os subsídios técnicos para que a ANA declare a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sym typeface="Montserrat Bold" charset="0"/>
              </a:rPr>
              <a:t>Situação Crítica de Escassez Quantitativa dos Recursos Hídricos na Região Hidrográfica do Paraguai </a:t>
            </a:r>
            <a:r>
              <a:rPr lang="pt-BR" altLang="pt-BR" b="1">
                <a:solidFill>
                  <a:srgbClr val="002060"/>
                </a:solidFill>
                <a:latin typeface="+mj-lt"/>
                <a:sym typeface="Montserrat Bold" charset="0"/>
              </a:rPr>
              <a:t>até 31/10/2024</a:t>
            </a:r>
            <a:endParaRPr lang="pt-BR" altLang="pt-BR" b="1" dirty="0">
              <a:solidFill>
                <a:srgbClr val="002060"/>
              </a:solidFill>
              <a:latin typeface="+mj-lt"/>
              <a:sym typeface="Montserrat Bold" charset="0"/>
            </a:endParaRPr>
          </a:p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sym typeface="Montserrat Bold" charset="0"/>
              </a:rPr>
              <a:t>Sugere-se que o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sym typeface="Montserrat Bold" charset="0"/>
              </a:rPr>
              <a:t>acompanhamento da situação </a:t>
            </a:r>
            <a:r>
              <a:rPr lang="pt-BR" altLang="pt-BR" b="1" dirty="0" err="1">
                <a:solidFill>
                  <a:srgbClr val="002060"/>
                </a:solidFill>
                <a:latin typeface="+mj-lt"/>
                <a:sym typeface="Montserrat Bold" charset="0"/>
              </a:rPr>
              <a:t>hidrometeorológica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sym typeface="Montserrat Bold" charset="0"/>
              </a:rPr>
              <a:t> e impactos sobre os usos da água </a:t>
            </a:r>
            <a:r>
              <a:rPr lang="pt-BR" altLang="pt-BR" dirty="0">
                <a:solidFill>
                  <a:srgbClr val="002060"/>
                </a:solidFill>
                <a:latin typeface="+mj-lt"/>
                <a:sym typeface="Montserrat Bold" charset="0"/>
              </a:rPr>
              <a:t>na Região Hidrográfica do Paraguai seja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sym typeface="Montserrat Bold" charset="0"/>
              </a:rPr>
              <a:t>realizado por meio das reuniões da Sala de Crise</a:t>
            </a:r>
            <a:r>
              <a:rPr lang="pt-BR" altLang="pt-BR" dirty="0">
                <a:solidFill>
                  <a:srgbClr val="002060"/>
                </a:solidFill>
                <a:latin typeface="+mj-lt"/>
                <a:sym typeface="Montserrat Bold" charset="0"/>
              </a:rPr>
              <a:t>, com ampla participação dos órgãos gestores estaduais, setores usuários e atores envolvidos, </a:t>
            </a:r>
          </a:p>
        </p:txBody>
      </p:sp>
    </p:spTree>
    <p:extLst>
      <p:ext uri="{BB962C8B-B14F-4D97-AF65-F5344CB8AC3E}">
        <p14:creationId xmlns:p14="http://schemas.microsoft.com/office/powerpoint/2010/main" val="75130175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69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-7538"/>
            <a:ext cx="12192000" cy="1877371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>
                <a:latin typeface="+mn-lt"/>
              </a:rPr>
              <a:t>#</a:t>
            </a:r>
            <a:r>
              <a:rPr dirty="0" err="1">
                <a:latin typeface="+mn-lt"/>
              </a:rPr>
              <a:t>AÁguaÉUmaSó</a:t>
            </a:r>
            <a:endParaRPr dirty="0"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b="1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Resultados esperados com a Declaração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142043" y="1881146"/>
            <a:ext cx="11851689" cy="5022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4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Intensificar os processos de monitoramento hidrológico </a:t>
            </a:r>
            <a:r>
              <a:rPr lang="pt-BR" altLang="pt-BR" sz="14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da Região Hidrográfica do Paraguai, </a:t>
            </a:r>
            <a:r>
              <a:rPr lang="pt-BR" altLang="pt-BR" sz="14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identificar impactos sobre usos da água</a:t>
            </a:r>
            <a:r>
              <a:rPr lang="pt-BR" altLang="pt-BR" sz="14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e </a:t>
            </a:r>
            <a:r>
              <a:rPr lang="pt-BR" altLang="pt-BR" sz="14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propor eventuais medidas de prevenção e mitigação </a:t>
            </a:r>
            <a:r>
              <a:rPr lang="pt-BR" altLang="pt-BR" sz="14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desses impactos em articulação com os diversos setores usuários;</a:t>
            </a:r>
          </a:p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4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Subsidiar a definição, pela ANA, de regras especiais de uso da água e operação de reservatórios</a:t>
            </a:r>
            <a:r>
              <a:rPr lang="pt-BR" altLang="pt-BR" sz="14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não previstas nas outorgas ou regras de operação existentes;</a:t>
            </a:r>
          </a:p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4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Permitir que entidades reguladoras e prestadores de serviço de saneamento adotem mecanismos tarifários de contingência </a:t>
            </a:r>
            <a:r>
              <a:rPr lang="pt-BR" altLang="pt-BR" sz="14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com o objetivo de cobrir custos adicionais decorrentes da escassez, conforme previsão do Art. 46 da Lei nº 11445 de 2007;</a:t>
            </a:r>
          </a:p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4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Permitir à ANA estabelecer e fiscalizar o cumprimento de regras de uso da água </a:t>
            </a:r>
            <a:r>
              <a:rPr lang="pt-BR" altLang="pt-BR" sz="14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nos corpos hídricos abrangidos pela declaração de escassez hídrica;</a:t>
            </a:r>
          </a:p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4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Sinalizar aos diversos setores usuários (navegação, geração de energia, abastecimento etc.) a necessidade de implementação de seus planos de contingência </a:t>
            </a:r>
            <a:r>
              <a:rPr lang="pt-BR" altLang="pt-BR" sz="14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 de adoção de medidas especiais necessárias durante o período de escassez; e</a:t>
            </a:r>
          </a:p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4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Possibilitar, a partir de articulação com o Sistema Nacional de Proteção e Defesa Civil, que processo de declaração de situação de calamidade ou emergência por seca pelos municípios ou estados</a:t>
            </a:r>
            <a:r>
              <a:rPr lang="pt-BR" altLang="pt-BR" sz="14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 visando reconhecimento e auxílio pelo Poder Executivo Federal seja </a:t>
            </a:r>
            <a:r>
              <a:rPr lang="pt-BR" altLang="pt-BR" sz="14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agilizado ou antecipado</a:t>
            </a:r>
            <a:r>
              <a:rPr lang="pt-BR" altLang="pt-BR" sz="14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542483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5" name="New-ID-ANA-v2-semlogo.jpg" descr="New-ID-ANA-v2-sem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7" name="Obrigado!"/>
          <p:cNvSpPr txBox="1"/>
          <p:nvPr/>
        </p:nvSpPr>
        <p:spPr>
          <a:xfrm>
            <a:off x="8481741" y="4938762"/>
            <a:ext cx="6297210" cy="86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5000">
                <a:solidFill>
                  <a:srgbClr val="233C82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err="1"/>
              <a:t>Obrigad</a:t>
            </a:r>
            <a:r>
              <a:rPr lang="pt-BR" dirty="0"/>
              <a:t>o</a:t>
            </a:r>
            <a:r>
              <a:rPr dirty="0"/>
              <a:t>!</a:t>
            </a:r>
          </a:p>
        </p:txBody>
      </p:sp>
      <p:sp>
        <p:nvSpPr>
          <p:cNvPr id="1018" name="#AÁguaÉUmaSó"/>
          <p:cNvSpPr txBox="1"/>
          <p:nvPr/>
        </p:nvSpPr>
        <p:spPr>
          <a:xfrm>
            <a:off x="9645907" y="218595"/>
            <a:ext cx="2329486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#AÁguaÉUmaSó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0F6FC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F6FC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0F6FC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F6FC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9750</TotalTime>
  <Words>1354</Words>
  <Application>Microsoft Office PowerPoint</Application>
  <PresentationFormat>Widescreen</PresentationFormat>
  <Paragraphs>98</Paragraphs>
  <Slides>19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CenturyGothic</vt:lpstr>
      <vt:lpstr>Helvetica</vt:lpstr>
      <vt:lpstr>Lucida Grande</vt:lpstr>
      <vt:lpstr>Montserrat Black</vt:lpstr>
      <vt:lpstr>White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Gondim</dc:creator>
  <cp:lastModifiedBy>Bruna Craveiro de Sá e Mendonça</cp:lastModifiedBy>
  <cp:revision>476</cp:revision>
  <dcterms:modified xsi:type="dcterms:W3CDTF">2024-06-04T18:16:07Z</dcterms:modified>
</cp:coreProperties>
</file>