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7" r:id="rId1"/>
  </p:sldMasterIdLst>
  <p:notesMasterIdLst>
    <p:notesMasterId r:id="rId24"/>
  </p:notesMasterIdLst>
  <p:sldIdLst>
    <p:sldId id="361" r:id="rId2"/>
    <p:sldId id="326" r:id="rId3"/>
    <p:sldId id="386" r:id="rId4"/>
    <p:sldId id="384" r:id="rId5"/>
    <p:sldId id="344" r:id="rId6"/>
    <p:sldId id="349" r:id="rId7"/>
    <p:sldId id="350" r:id="rId8"/>
    <p:sldId id="382" r:id="rId9"/>
    <p:sldId id="374" r:id="rId10"/>
    <p:sldId id="388" r:id="rId11"/>
    <p:sldId id="348" r:id="rId12"/>
    <p:sldId id="370" r:id="rId13"/>
    <p:sldId id="371" r:id="rId14"/>
    <p:sldId id="372" r:id="rId15"/>
    <p:sldId id="376" r:id="rId16"/>
    <p:sldId id="375" r:id="rId17"/>
    <p:sldId id="331" r:id="rId18"/>
    <p:sldId id="325" r:id="rId19"/>
    <p:sldId id="334" r:id="rId20"/>
    <p:sldId id="377" r:id="rId21"/>
    <p:sldId id="379" r:id="rId22"/>
    <p:sldId id="283" r:id="rId23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Oswald" panose="020B0604020202020204" charset="0"/>
      <p:regular r:id="rId29"/>
      <p:bold r:id="rId30"/>
    </p:embeddedFont>
    <p:embeddedFont>
      <p:font typeface="Open Sans" panose="020B0604020202020204" charset="0"/>
      <p:regular r:id="rId31"/>
      <p:bold r:id="rId32"/>
      <p:italic r:id="rId33"/>
      <p:boldItalic r:id="rId34"/>
    </p:embeddedFont>
    <p:embeddedFont>
      <p:font typeface="Oswald ExtraLight" panose="020B0604020202020204" charset="0"/>
      <p:regular r:id="rId35"/>
      <p:bold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Seção Padrão" id="{9E660715-8A01-4338-9727-694AFC0DF056}">
          <p14:sldIdLst>
            <p14:sldId id="361"/>
            <p14:sldId id="326"/>
            <p14:sldId id="386"/>
            <p14:sldId id="384"/>
            <p14:sldId id="344"/>
            <p14:sldId id="349"/>
            <p14:sldId id="350"/>
            <p14:sldId id="382"/>
            <p14:sldId id="374"/>
            <p14:sldId id="388"/>
            <p14:sldId id="348"/>
            <p14:sldId id="370"/>
            <p14:sldId id="371"/>
            <p14:sldId id="372"/>
            <p14:sldId id="376"/>
            <p14:sldId id="375"/>
            <p14:sldId id="331"/>
            <p14:sldId id="325"/>
            <p14:sldId id="334"/>
            <p14:sldId id="377"/>
            <p14:sldId id="379"/>
          </p14:sldIdLst>
        </p14:section>
        <p14:section name="Seção sem Título" id="{15C84B17-843E-4680-9B64-76FC24485DC9}">
          <p14:sldIdLst>
            <p14:sldId id="283"/>
          </p14:sldIdLst>
        </p14:section>
      </p14:sectionLst>
    </p:ext>
    <p:ext uri="{EFAFB233-063F-42B5-8137-9DF3F51BA10A}">
      <p15:sldGuideLst xmlns:p15="http://schemas.microsoft.com/office/powerpoint/2012/main">
        <p15:guide id="1" pos="5564">
          <p15:clr>
            <a:srgbClr val="A4A3A4"/>
          </p15:clr>
        </p15:guide>
        <p15:guide id="2" pos="3357">
          <p15:clr>
            <a:srgbClr val="9AA0A6"/>
          </p15:clr>
        </p15:guide>
        <p15:guide id="3" pos="256">
          <p15:clr>
            <a:srgbClr val="747775"/>
          </p15:clr>
        </p15:guide>
        <p15:guide id="4" orient="horz" pos="16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zabelly Carvalho da Costa" initials="" lastIdx="4" clrIdx="0"/>
  <p:cmAuthor id="1" name="Fabiano Morelli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D4BC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4AB8D66-D577-46ED-A8EE-70AD4EA4B417}">
  <a:tblStyle styleId="{C4AB8D66-D577-46ED-A8EE-70AD4EA4B41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671" autoAdjust="0"/>
  </p:normalViewPr>
  <p:slideViewPr>
    <p:cSldViewPr snapToGrid="0">
      <p:cViewPr varScale="1">
        <p:scale>
          <a:sx n="158" d="100"/>
          <a:sy n="158" d="100"/>
        </p:scale>
        <p:origin x="264" y="150"/>
      </p:cViewPr>
      <p:guideLst>
        <p:guide pos="5564"/>
        <p:guide pos="3357"/>
        <p:guide pos="256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5928221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" name="Google Shape;2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139001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810456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506689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187547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257906decc8_1_2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" name="Google Shape;45;g257906decc8_1_2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pt-BR" sz="11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703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eb83b00e0b_6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eb83b00e0b_6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93203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3561525" y="224525"/>
            <a:ext cx="5270700" cy="2184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561525" y="2408525"/>
            <a:ext cx="3316800" cy="24288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A7B17"/>
          </p15:clr>
        </p15:guide>
        <p15:guide id="2" pos="2880">
          <p15:clr>
            <a:srgbClr val="FA7B17"/>
          </p15:clr>
        </p15:guide>
        <p15:guide id="3" pos="2719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>
            <a:spLocks noGrp="1"/>
          </p:cNvSpPr>
          <p:nvPr>
            <p:ph type="title"/>
          </p:nvPr>
        </p:nvSpPr>
        <p:spPr>
          <a:xfrm>
            <a:off x="1826750" y="29962"/>
            <a:ext cx="7005600" cy="5727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body" idx="1"/>
          </p:nvPr>
        </p:nvSpPr>
        <p:spPr>
          <a:xfrm>
            <a:off x="1826700" y="789125"/>
            <a:ext cx="7005600" cy="4048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1826750" y="25"/>
            <a:ext cx="7005600" cy="51435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 1">
  <p:cSld name="TITLE_ONLY_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0056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>
  <p:cSld name="Em Branco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9DBBDABD-3389-4A03-A1B6-AE87CB34BFCB}" type="datetime1">
              <a:rPr lang="pt-BR" smtClean="0"/>
              <a:t>19/06/2024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1217C358-89B4-4E0D-8A77-A5397065CA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78525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rpo 1">
  <p:cSld name="Título e corpo 1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0056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1"/>
          </p:nvPr>
        </p:nvSpPr>
        <p:spPr>
          <a:xfrm>
            <a:off x="1826700" y="789125"/>
            <a:ext cx="7005600" cy="4048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>
            <a:lvl1pPr marL="342900" lvl="0" indent="-257175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685800" lvl="1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028700" lvl="2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lvl="3" indent="-238125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714500" lvl="4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057400" lvl="5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400300" lvl="6" indent="-238125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2743200" lvl="7" indent="-238125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3086100" lvl="8" indent="-23812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60956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0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826750" y="29962"/>
            <a:ext cx="7005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D3042"/>
              </a:buClr>
              <a:buSzPts val="2800"/>
              <a:buFont typeface="Oswald"/>
              <a:buNone/>
              <a:defRPr sz="2800">
                <a:solidFill>
                  <a:srgbClr val="0D304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826700" y="789125"/>
            <a:ext cx="7005600" cy="40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2" r:id="rId3"/>
    <p:sldLayoutId id="2147483653" r:id="rId4"/>
    <p:sldLayoutId id="2147483655" r:id="rId5"/>
    <p:sldLayoutId id="2147483656" r:id="rId6"/>
    <p:sldLayoutId id="2147483658" r:id="rId7"/>
    <p:sldLayoutId id="2147483659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2.png"/><Relationship Id="rId7" Type="http://schemas.openxmlformats.org/officeDocument/2006/relationships/image" Target="../media/image4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8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46.png"/><Relationship Id="rId7" Type="http://schemas.openxmlformats.org/officeDocument/2006/relationships/image" Target="../media/image5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1"/>
          <p:cNvSpPr txBox="1">
            <a:spLocks noGrp="1"/>
          </p:cNvSpPr>
          <p:nvPr>
            <p:ph type="ctrTitle"/>
          </p:nvPr>
        </p:nvSpPr>
        <p:spPr>
          <a:xfrm>
            <a:off x="3321699" y="293084"/>
            <a:ext cx="5614484" cy="2013698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lvl="0">
              <a:buSzPts val="990"/>
            </a:pPr>
            <a:r>
              <a:rPr lang="pt-BR" sz="3000" dirty="0" smtClean="0">
                <a:solidFill>
                  <a:srgbClr val="99CCFF"/>
                </a:solidFill>
                <a:latin typeface="Oswald" panose="020B0604020202020204" charset="0"/>
                <a:ea typeface="Oswald ExtraLight"/>
                <a:cs typeface="Oswald ExtraLight"/>
                <a:sym typeface="Oswald ExtraLight"/>
              </a:rPr>
              <a:t/>
            </a:r>
            <a:br>
              <a:rPr lang="pt-BR" sz="3000" dirty="0" smtClean="0">
                <a:solidFill>
                  <a:srgbClr val="99CCFF"/>
                </a:solidFill>
                <a:latin typeface="Oswald" panose="020B0604020202020204" charset="0"/>
                <a:ea typeface="Oswald ExtraLight"/>
                <a:cs typeface="Oswald ExtraLight"/>
                <a:sym typeface="Oswald ExtraLight"/>
              </a:rPr>
            </a:br>
            <a:r>
              <a:rPr lang="pt-BR" sz="3000" dirty="0" smtClean="0">
                <a:solidFill>
                  <a:srgbClr val="99CCFF"/>
                </a:solidFill>
                <a:latin typeface="Oswald" panose="020B0604020202020204" charset="0"/>
                <a:ea typeface="Oswald ExtraLight"/>
                <a:cs typeface="Oswald ExtraLight"/>
                <a:sym typeface="Oswald ExtraLight"/>
              </a:rPr>
              <a:t>6ª Reunião da Sala de </a:t>
            </a:r>
            <a:br>
              <a:rPr lang="pt-BR" sz="3000" dirty="0" smtClean="0">
                <a:solidFill>
                  <a:srgbClr val="99CCFF"/>
                </a:solidFill>
                <a:latin typeface="Oswald" panose="020B0604020202020204" charset="0"/>
                <a:ea typeface="Oswald ExtraLight"/>
                <a:cs typeface="Oswald ExtraLight"/>
                <a:sym typeface="Oswald ExtraLight"/>
              </a:rPr>
            </a:br>
            <a:r>
              <a:rPr lang="pt-BR" sz="3000" dirty="0" smtClean="0">
                <a:solidFill>
                  <a:srgbClr val="99CCFF"/>
                </a:solidFill>
                <a:latin typeface="Oswald" panose="020B0604020202020204" charset="0"/>
                <a:ea typeface="Oswald ExtraLight"/>
                <a:cs typeface="Oswald ExtraLight"/>
                <a:sym typeface="Oswald ExtraLight"/>
              </a:rPr>
              <a:t>Crise da Região Sul</a:t>
            </a:r>
            <a:br>
              <a:rPr lang="pt-BR" sz="3000" dirty="0" smtClean="0">
                <a:solidFill>
                  <a:srgbClr val="99CCFF"/>
                </a:solidFill>
                <a:latin typeface="Oswald" panose="020B0604020202020204" charset="0"/>
                <a:ea typeface="Oswald ExtraLight"/>
                <a:cs typeface="Oswald ExtraLight"/>
                <a:sym typeface="Oswald ExtraLight"/>
              </a:rPr>
            </a:br>
            <a:r>
              <a:rPr lang="pt-BR" sz="3000" dirty="0" smtClean="0">
                <a:solidFill>
                  <a:srgbClr val="99CCFF"/>
                </a:solidFill>
                <a:latin typeface="Oswald" panose="020B0604020202020204" charset="0"/>
                <a:ea typeface="Oswald ExtraLight"/>
                <a:cs typeface="Oswald ExtraLight"/>
                <a:sym typeface="Oswald ExtraLight"/>
              </a:rPr>
              <a:t/>
            </a:r>
            <a:br>
              <a:rPr lang="pt-BR" sz="3000" dirty="0" smtClean="0">
                <a:solidFill>
                  <a:srgbClr val="99CCFF"/>
                </a:solidFill>
                <a:latin typeface="Oswald" panose="020B0604020202020204" charset="0"/>
                <a:ea typeface="Oswald ExtraLight"/>
                <a:cs typeface="Oswald ExtraLight"/>
                <a:sym typeface="Oswald ExtraLight"/>
              </a:rPr>
            </a:br>
            <a:r>
              <a:rPr lang="pt-BR" sz="3000" dirty="0" smtClean="0">
                <a:solidFill>
                  <a:schemeClr val="bg1"/>
                </a:solidFill>
                <a:latin typeface="Oswald" panose="020B0604020202020204" charset="0"/>
                <a:ea typeface="Oswald ExtraLight"/>
                <a:cs typeface="Oswald ExtraLight"/>
                <a:sym typeface="Oswald ExtraLight"/>
              </a:rPr>
              <a:t>Condições Observadas/Previstas </a:t>
            </a:r>
            <a:r>
              <a:rPr lang="pt-BR" sz="3000" dirty="0">
                <a:solidFill>
                  <a:schemeClr val="bg1"/>
                </a:solidFill>
                <a:latin typeface="Oswald" panose="020B0604020202020204" charset="0"/>
                <a:ea typeface="Oswald ExtraLight"/>
                <a:cs typeface="Oswald ExtraLight"/>
                <a:sym typeface="Oswald ExtraLight"/>
              </a:rPr>
              <a:t>e Prognóstico Climático </a:t>
            </a:r>
            <a:r>
              <a:rPr lang="pt-BR" sz="3000" dirty="0" smtClean="0">
                <a:solidFill>
                  <a:schemeClr val="bg1"/>
                </a:solidFill>
                <a:latin typeface="Oswald" panose="020B0604020202020204" charset="0"/>
                <a:ea typeface="Oswald ExtraLight"/>
                <a:cs typeface="Oswald ExtraLight"/>
                <a:sym typeface="Oswald ExtraLight"/>
              </a:rPr>
              <a:t>JAS/2024 </a:t>
            </a:r>
            <a:r>
              <a:rPr lang="pt-BR" sz="3000" dirty="0" smtClean="0"/>
              <a:t/>
            </a:r>
            <a:br>
              <a:rPr lang="pt-BR" sz="3000" dirty="0" smtClean="0"/>
            </a:br>
            <a:endParaRPr sz="3000" dirty="0"/>
          </a:p>
        </p:txBody>
      </p:sp>
      <p:sp>
        <p:nvSpPr>
          <p:cNvPr id="32" name="Google Shape;32;p11"/>
          <p:cNvSpPr txBox="1">
            <a:spLocks noGrp="1"/>
          </p:cNvSpPr>
          <p:nvPr>
            <p:ph type="subTitle" idx="1"/>
          </p:nvPr>
        </p:nvSpPr>
        <p:spPr>
          <a:xfrm>
            <a:off x="4107400" y="4710300"/>
            <a:ext cx="3316800" cy="433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 dirty="0" smtClean="0"/>
              <a:t>Porto Alegre, 19 de junho de </a:t>
            </a:r>
            <a:r>
              <a:rPr lang="pt-BR" sz="1100" dirty="0" smtClean="0">
                <a:solidFill>
                  <a:srgbClr val="99CCFF"/>
                </a:solidFill>
              </a:rPr>
              <a:t>202</a:t>
            </a:r>
            <a:r>
              <a:rPr lang="pt-BR" sz="1100" dirty="0"/>
              <a:t>4</a:t>
            </a:r>
            <a:r>
              <a:rPr lang="pt-BR" sz="1100" dirty="0" smtClean="0"/>
              <a:t>.</a:t>
            </a:r>
            <a:endParaRPr sz="1100" dirty="0"/>
          </a:p>
        </p:txBody>
      </p:sp>
      <p:sp>
        <p:nvSpPr>
          <p:cNvPr id="2" name="CaixaDeTexto 1"/>
          <p:cNvSpPr txBox="1"/>
          <p:nvPr/>
        </p:nvSpPr>
        <p:spPr>
          <a:xfrm>
            <a:off x="3651380" y="3214461"/>
            <a:ext cx="2326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 smtClean="0">
                <a:solidFill>
                  <a:srgbClr val="99CCFF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Marcelo Schneider</a:t>
            </a:r>
          </a:p>
          <a:p>
            <a:pPr algn="ctr"/>
            <a:r>
              <a:rPr lang="pt-BR" sz="1200" b="1" dirty="0" smtClean="0">
                <a:solidFill>
                  <a:srgbClr val="99CCFF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Meteorologista do INMET</a:t>
            </a:r>
            <a:endParaRPr lang="pt-BR" sz="1200" b="1" dirty="0">
              <a:solidFill>
                <a:srgbClr val="99CCFF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3321698" y="1318727"/>
            <a:ext cx="5138057" cy="108857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943" y="3495871"/>
            <a:ext cx="1312628" cy="1550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246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81414" y="258656"/>
            <a:ext cx="7005600" cy="5727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Anomalias de precipitação no trimestre, </a:t>
            </a:r>
            <a:br>
              <a:rPr lang="pt-BR" dirty="0" smtClean="0"/>
            </a:br>
            <a:r>
              <a:rPr lang="pt-BR" dirty="0" err="1" smtClean="0"/>
              <a:t>abr</a:t>
            </a:r>
            <a:r>
              <a:rPr lang="pt-BR" dirty="0" smtClean="0"/>
              <a:t>/maio e junho 2024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942" y="1314071"/>
            <a:ext cx="2964192" cy="2927139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019" y="1374628"/>
            <a:ext cx="2841547" cy="2806027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1899" y="1447293"/>
            <a:ext cx="2605115" cy="2848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292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PRECIPITAÇÃO AUTOMÁTICAS INMET  </a:t>
            </a:r>
            <a:br>
              <a:rPr lang="pt-BR" dirty="0" smtClean="0"/>
            </a:br>
            <a:r>
              <a:rPr lang="pt-BR" dirty="0" smtClean="0"/>
              <a:t>     24H                                                 96H 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9917" y="1051408"/>
            <a:ext cx="3640588" cy="3635649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9154" y="1005235"/>
            <a:ext cx="3681822" cy="3681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277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CHUVAS NO RS MAIO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211" y="935722"/>
            <a:ext cx="5467219" cy="1872199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7966" y="788621"/>
            <a:ext cx="3771900" cy="201930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1530" y="2912692"/>
            <a:ext cx="2240205" cy="2094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002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18519" y="61525"/>
            <a:ext cx="3091970" cy="572700"/>
          </a:xfrm>
        </p:spPr>
        <p:txBody>
          <a:bodyPr>
            <a:noAutofit/>
          </a:bodyPr>
          <a:lstStyle/>
          <a:p>
            <a:r>
              <a:rPr lang="pt-BR" sz="2200" dirty="0" smtClean="0"/>
              <a:t>Satélite – IR </a:t>
            </a:r>
            <a:br>
              <a:rPr lang="pt-BR" sz="2200" dirty="0" smtClean="0"/>
            </a:br>
            <a:r>
              <a:rPr lang="pt-BR" sz="2200" dirty="0" smtClean="0"/>
              <a:t>08H10 </a:t>
            </a:r>
            <a:r>
              <a:rPr lang="pt-BR" sz="2200" dirty="0" smtClean="0"/>
              <a:t>22/05</a:t>
            </a:r>
            <a:endParaRPr lang="pt-BR" sz="2200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60" y="1344350"/>
            <a:ext cx="3825645" cy="313076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333" y="1344350"/>
            <a:ext cx="3825646" cy="3130760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1804009" y="80500"/>
            <a:ext cx="309197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3042"/>
              </a:buClr>
              <a:buSzPts val="2800"/>
              <a:buFont typeface="Oswald"/>
              <a:buNone/>
              <a:defRPr sz="2800" b="0" i="0" u="none" strike="noStrike" cap="none">
                <a:solidFill>
                  <a:srgbClr val="0D304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2200" dirty="0" smtClean="0"/>
              <a:t>Satélite – IR </a:t>
            </a:r>
            <a:br>
              <a:rPr lang="pt-BR" sz="2200" dirty="0" smtClean="0"/>
            </a:br>
            <a:r>
              <a:rPr lang="pt-BR" sz="2200" dirty="0" smtClean="0"/>
              <a:t>00h20</a:t>
            </a: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412598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CSOMO 2,8 Km chuva 24 e 48h</a:t>
            </a:r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2507031" y="751721"/>
            <a:ext cx="10711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QUA </a:t>
            </a:r>
            <a:r>
              <a:rPr lang="pt-BR" dirty="0" smtClean="0"/>
              <a:t>19</a:t>
            </a:r>
            <a:r>
              <a:rPr lang="pt-BR" dirty="0" smtClean="0"/>
              <a:t>/06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6147474" y="751722"/>
            <a:ext cx="10999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  QUI 20/06</a:t>
            </a:r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097" y="1160115"/>
            <a:ext cx="3065016" cy="3731961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9550" y="1101063"/>
            <a:ext cx="3093830" cy="3760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04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Precipitação acumulada </a:t>
            </a:r>
            <a:r>
              <a:rPr lang="pt-BR" dirty="0" smtClean="0"/>
              <a:t>                 </a:t>
            </a:r>
            <a:br>
              <a:rPr lang="pt-BR" dirty="0" smtClean="0"/>
            </a:br>
            <a:r>
              <a:rPr lang="pt-BR" dirty="0" smtClean="0"/>
              <a:t>           </a:t>
            </a:r>
            <a:r>
              <a:rPr lang="pt-BR" dirty="0" smtClean="0"/>
              <a:t>Cosmo- INMET                        GFS ATÉ 168H</a:t>
            </a:r>
            <a:endParaRPr lang="pt-BR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1678" y="1065791"/>
            <a:ext cx="3479789" cy="3469875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3805" y="1065791"/>
            <a:ext cx="3524577" cy="351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979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GFS ATÉ 360 H ATÉ 03/07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4293" y="813789"/>
            <a:ext cx="4062727" cy="4051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859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Tempo/Clima:  TSM OCEANOS ENSO- FASE NEUTRA </a:t>
            </a:r>
            <a:endParaRPr lang="pt-BR" dirty="0"/>
          </a:p>
        </p:txBody>
      </p:sp>
      <p:sp>
        <p:nvSpPr>
          <p:cNvPr id="4" name="AutoShape 2" descr="Map of SST anomali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018" y="761134"/>
            <a:ext cx="6941185" cy="4094018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4705349" y="2619375"/>
            <a:ext cx="962025" cy="1905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lipse 6"/>
          <p:cNvSpPr/>
          <p:nvPr/>
        </p:nvSpPr>
        <p:spPr>
          <a:xfrm>
            <a:off x="6705600" y="2286000"/>
            <a:ext cx="923925" cy="6477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lipse 7"/>
          <p:cNvSpPr/>
          <p:nvPr/>
        </p:nvSpPr>
        <p:spPr>
          <a:xfrm>
            <a:off x="5895975" y="3181350"/>
            <a:ext cx="1247775" cy="5715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787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867" y="245549"/>
            <a:ext cx="2622869" cy="2013206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6506" y="299188"/>
            <a:ext cx="2334194" cy="1795229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7111" y="245549"/>
            <a:ext cx="2409623" cy="184886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371" y="2435652"/>
            <a:ext cx="2676216" cy="2043573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43736" y="2285201"/>
            <a:ext cx="2911543" cy="2132263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4827" y="2285201"/>
            <a:ext cx="2852815" cy="2146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04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TSM ANOMALIAS MENSAIS SUBSUPERFICIAS</a:t>
            </a: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1378528" y="1406237"/>
            <a:ext cx="60771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FEV</a:t>
            </a:r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r>
              <a:rPr lang="pt-BR" dirty="0" smtClean="0"/>
              <a:t>MAR</a:t>
            </a:r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r>
              <a:rPr lang="pt-BR" dirty="0" smtClean="0"/>
              <a:t>ABR</a:t>
            </a:r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r>
              <a:rPr lang="pt-BR" dirty="0" smtClean="0"/>
              <a:t>MAI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901" y="581892"/>
            <a:ext cx="4561608" cy="4561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3494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69165" y="135980"/>
            <a:ext cx="7056559" cy="572700"/>
          </a:xfrm>
        </p:spPr>
        <p:txBody>
          <a:bodyPr>
            <a:noAutofit/>
          </a:bodyPr>
          <a:lstStyle/>
          <a:p>
            <a:r>
              <a:rPr lang="pt-BR" sz="1800" dirty="0" smtClean="0"/>
              <a:t>MONITORAMENTO DA ANOMALIA DA TEMPERATURA DA SUPERFÍCIE DO MAR (TSM)</a:t>
            </a:r>
            <a:endParaRPr lang="pt-BR" sz="1800" dirty="0"/>
          </a:p>
        </p:txBody>
      </p:sp>
      <p:sp>
        <p:nvSpPr>
          <p:cNvPr id="4" name="AutoShape 2" descr="blob:https://web.whatsapp.com/8df3caec-bd09-4596-aa30-e6641d31b06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292" y="956610"/>
            <a:ext cx="5936818" cy="3915774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313992" y="710389"/>
            <a:ext cx="3929270" cy="246221"/>
          </a:xfrm>
          <a:prstGeom prst="rect">
            <a:avLst/>
          </a:prstGeom>
          <a:ln w="12700">
            <a:solidFill>
              <a:srgbClr val="99CC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10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 Anomalia mensal de TSM (°C)</a:t>
            </a:r>
            <a:endParaRPr lang="pt-BR" sz="1000" dirty="0"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7185454" y="3558746"/>
            <a:ext cx="1915002" cy="1559874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9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Intensidade</a:t>
            </a:r>
            <a:r>
              <a:rPr lang="en-US" sz="9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El Niño, </a:t>
            </a:r>
            <a:r>
              <a:rPr lang="en-US" sz="9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 de acordo com os valores de anomalia de TSM no Pacífico Central </a:t>
            </a:r>
            <a:r>
              <a:rPr lang="en-US" sz="9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(Região </a:t>
            </a:r>
            <a:r>
              <a:rPr lang="en-US" sz="9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Niño 3.4):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sz="9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Fraco </a:t>
            </a:r>
            <a:r>
              <a:rPr lang="en-US" sz="9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BR" sz="9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+0,5 </a:t>
            </a:r>
            <a:r>
              <a:rPr lang="pt-BR" sz="9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pt-BR" sz="9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+0,9ºC</a:t>
            </a:r>
            <a:r>
              <a:rPr lang="pt-BR" sz="9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sz="9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Moderado </a:t>
            </a:r>
            <a:r>
              <a:rPr lang="en-US" sz="9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BR" sz="9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+1,0 </a:t>
            </a:r>
            <a:r>
              <a:rPr lang="pt-BR" sz="9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pt-BR" sz="9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+1,4ºC</a:t>
            </a:r>
            <a:r>
              <a:rPr lang="pt-BR" sz="9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pt-BR" sz="9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Forte : </a:t>
            </a:r>
            <a:r>
              <a:rPr lang="pt-BR" sz="9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+1,5 </a:t>
            </a:r>
            <a:r>
              <a:rPr lang="pt-BR" sz="9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pt-BR" sz="9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+1,9ºC;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pt-BR" sz="9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Muito </a:t>
            </a:r>
            <a:r>
              <a:rPr lang="pt-BR" sz="9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forte: </a:t>
            </a:r>
            <a:r>
              <a:rPr lang="en-US" sz="9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r>
              <a:rPr lang="en-US" sz="9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+ 2,0°C.</a:t>
            </a:r>
            <a:endParaRPr lang="pt-BR" sz="900" b="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2971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Oceano </a:t>
            </a:r>
            <a:r>
              <a:rPr lang="pt-BR" dirty="0" smtClean="0"/>
              <a:t>Pacífico - Condição NEUTRA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13" name="Picture 2" descr="Imagem relacionada">
            <a:extLst>
              <a:ext uri="{FF2B5EF4-FFF2-40B4-BE49-F238E27FC236}">
                <a16:creationId xmlns:a16="http://schemas.microsoft.com/office/drawing/2014/main" xmlns="" xmlns:cdr="http://schemas.openxmlformats.org/drawingml/2006/chartDrawing" xmlns:c="http://schemas.openxmlformats.org/drawingml/2006/chart" xmlns:lc="http://schemas.openxmlformats.org/drawingml/2006/lockedCanvas" id="{DF1FC43B-2886-4538-888C-4281B7F640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8659" y="805293"/>
            <a:ext cx="4041394" cy="1345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6059" y="2421205"/>
            <a:ext cx="6852718" cy="1600989"/>
          </a:xfrm>
          <a:prstGeom prst="rect">
            <a:avLst/>
          </a:prstGeom>
        </p:spPr>
      </p:pic>
      <p:sp>
        <p:nvSpPr>
          <p:cNvPr id="11" name="Retângulo 10"/>
          <p:cNvSpPr/>
          <p:nvPr/>
        </p:nvSpPr>
        <p:spPr>
          <a:xfrm>
            <a:off x="5797394" y="2353663"/>
            <a:ext cx="1298864" cy="17360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849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35624" y="70905"/>
            <a:ext cx="7417558" cy="572700"/>
          </a:xfrm>
        </p:spPr>
        <p:txBody>
          <a:bodyPr>
            <a:noAutofit/>
          </a:bodyPr>
          <a:lstStyle/>
          <a:p>
            <a:r>
              <a:rPr lang="pt-BR" sz="2000" dirty="0"/>
              <a:t>Previsões do </a:t>
            </a:r>
            <a:r>
              <a:rPr lang="pt-BR" sz="2000" dirty="0" smtClean="0"/>
              <a:t>fenômeno </a:t>
            </a:r>
            <a:r>
              <a:rPr lang="pt-BR" sz="2000" dirty="0"/>
              <a:t>El </a:t>
            </a:r>
            <a:r>
              <a:rPr lang="pt-BR" sz="2000" dirty="0" smtClean="0"/>
              <a:t>Niño / Índice </a:t>
            </a:r>
            <a:r>
              <a:rPr lang="pt-BR" sz="2000" dirty="0"/>
              <a:t>Niño 3.4 (Pacífico Equatorial Central)</a:t>
            </a:r>
            <a:br>
              <a:rPr lang="pt-BR" sz="2000" dirty="0"/>
            </a:br>
            <a:endParaRPr lang="pt-BR" sz="2000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4109941" y="701176"/>
            <a:ext cx="16495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tx1"/>
                </a:solidFill>
              </a:rPr>
              <a:t>Probabilidades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23" name="Retângulo 22"/>
          <p:cNvSpPr/>
          <p:nvPr/>
        </p:nvSpPr>
        <p:spPr>
          <a:xfrm>
            <a:off x="1161591" y="4693653"/>
            <a:ext cx="15878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10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pt-BR" sz="1000" dirty="0">
                <a:solidFill>
                  <a:schemeClr val="tx1"/>
                </a:solidFill>
                <a:latin typeface="Calibri" panose="020F0502020204030204" pitchFamily="34" charset="0"/>
              </a:rPr>
              <a:t>Fonte: </a:t>
            </a:r>
            <a:r>
              <a:rPr lang="pt-BR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APEC </a:t>
            </a:r>
            <a:r>
              <a:rPr lang="pt-BR" sz="1000" dirty="0">
                <a:solidFill>
                  <a:schemeClr val="tx1"/>
                </a:solidFill>
                <a:latin typeface="Calibri" panose="020F0502020204030204" pitchFamily="34" charset="0"/>
              </a:rPr>
              <a:t>e </a:t>
            </a:r>
            <a:r>
              <a:rPr lang="pt-BR" sz="1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IRI. </a:t>
            </a:r>
            <a:endParaRPr lang="pt-BR" sz="1000" dirty="0">
              <a:solidFill>
                <a:schemeClr val="tx1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7051551" y="3740191"/>
            <a:ext cx="9028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b="1" dirty="0" smtClean="0">
                <a:solidFill>
                  <a:schemeClr val="tx1"/>
                </a:solidFill>
              </a:rPr>
              <a:t>AMERICANO</a:t>
            </a:r>
            <a:endParaRPr lang="pt-BR" sz="900" b="1" dirty="0">
              <a:solidFill>
                <a:schemeClr val="tx1"/>
              </a:solidFill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2297986" y="3855607"/>
            <a:ext cx="9028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b="1" dirty="0" smtClean="0">
                <a:solidFill>
                  <a:schemeClr val="tx1"/>
                </a:solidFill>
              </a:rPr>
              <a:t>COREANO</a:t>
            </a:r>
            <a:endParaRPr lang="pt-BR" sz="900" b="1" dirty="0">
              <a:solidFill>
                <a:schemeClr val="tx1"/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6757" y="1024371"/>
            <a:ext cx="3774395" cy="2815818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2246" y="1008953"/>
            <a:ext cx="3971754" cy="258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525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498" y="716973"/>
            <a:ext cx="3810001" cy="3849309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5845" y="803907"/>
            <a:ext cx="3658021" cy="3687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6502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PREVISÃO CLIMÁTICA PRECIPITAÇÃO/TEMPERATURAS</a:t>
            </a: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2774" y="619320"/>
            <a:ext cx="6241908" cy="370493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6578" y="4324250"/>
            <a:ext cx="4559445" cy="745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3353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CaixaDeTexto 4"/>
          <p:cNvSpPr txBox="1">
            <a:spLocks noChangeArrowheads="1"/>
          </p:cNvSpPr>
          <p:nvPr/>
        </p:nvSpPr>
        <p:spPr bwMode="auto">
          <a:xfrm>
            <a:off x="3492103" y="122635"/>
            <a:ext cx="218040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rgbClr val="000099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rgbClr val="000099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rgbClr val="000099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rgbClr val="0000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99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 sz="1500" dirty="0"/>
              <a:t>PREVISÕES </a:t>
            </a:r>
            <a:r>
              <a:rPr lang="pt-BR" altLang="pt-BR" sz="1500" dirty="0" smtClean="0"/>
              <a:t>TSM  3.4 </a:t>
            </a:r>
            <a:endParaRPr lang="pt-BR" altLang="pt-BR" sz="1500" dirty="0"/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782" y="633109"/>
            <a:ext cx="3150051" cy="1933897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7492" y="2754315"/>
            <a:ext cx="3420341" cy="2242356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1542" y="633109"/>
            <a:ext cx="3335838" cy="2145289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1542" y="2901302"/>
            <a:ext cx="3191058" cy="210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900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17585" y="0"/>
            <a:ext cx="6838855" cy="5727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CFS NOAA  TSM PRÓXIMOS MESES</a:t>
            </a:r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7585" y="491903"/>
            <a:ext cx="5901603" cy="452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976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444622" y="4239889"/>
            <a:ext cx="18473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sz="1050" dirty="0"/>
          </a:p>
        </p:txBody>
      </p:sp>
      <p:sp>
        <p:nvSpPr>
          <p:cNvPr id="15" name="Google Shape;47;p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0" tIns="91425" rIns="0" bIns="91425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pPr lvl="0"/>
            <a:r>
              <a:rPr lang="pt-BR" dirty="0" smtClean="0"/>
              <a:t>INMET PROGNÓSTICO </a:t>
            </a:r>
            <a:r>
              <a:rPr lang="pt-BR" dirty="0"/>
              <a:t>CLIMÁTICO </a:t>
            </a:r>
            <a:r>
              <a:rPr lang="pt-BR" dirty="0" smtClean="0"/>
              <a:t>MAI-JUN-JUL/2024</a:t>
            </a:r>
            <a:endParaRPr sz="2300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4221" y="636625"/>
            <a:ext cx="2049049" cy="2023436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2382" y="738788"/>
            <a:ext cx="1919416" cy="1895423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3641" y="785644"/>
            <a:ext cx="1853089" cy="1829925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3301" y="714367"/>
            <a:ext cx="1957240" cy="1932775"/>
          </a:xfrm>
          <a:prstGeom prst="rect">
            <a:avLst/>
          </a:prstGeom>
        </p:spPr>
      </p:pic>
      <p:sp>
        <p:nvSpPr>
          <p:cNvPr id="26" name="CaixaDeTexto 25"/>
          <p:cNvSpPr txBox="1"/>
          <p:nvPr/>
        </p:nvSpPr>
        <p:spPr>
          <a:xfrm>
            <a:off x="1905692" y="2323977"/>
            <a:ext cx="55976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smtClean="0"/>
              <a:t>JAS</a:t>
            </a:r>
            <a:endParaRPr lang="pt-BR" sz="1500" b="1" dirty="0"/>
          </a:p>
        </p:txBody>
      </p:sp>
      <p:sp>
        <p:nvSpPr>
          <p:cNvPr id="25" name="CaixaDeTexto 24"/>
          <p:cNvSpPr txBox="1"/>
          <p:nvPr/>
        </p:nvSpPr>
        <p:spPr>
          <a:xfrm>
            <a:off x="4457102" y="2266618"/>
            <a:ext cx="46198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err="1" smtClean="0"/>
              <a:t>Jul</a:t>
            </a:r>
            <a:endParaRPr lang="pt-BR" sz="1500" b="1" dirty="0"/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09255" y="2861469"/>
            <a:ext cx="2005205" cy="2043876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63212" y="2848549"/>
            <a:ext cx="2100202" cy="2073950"/>
          </a:xfrm>
          <a:prstGeom prst="rect">
            <a:avLst/>
          </a:prstGeom>
        </p:spPr>
      </p:pic>
      <p:sp>
        <p:nvSpPr>
          <p:cNvPr id="29" name="CaixaDeTexto 28"/>
          <p:cNvSpPr txBox="1"/>
          <p:nvPr/>
        </p:nvSpPr>
        <p:spPr>
          <a:xfrm>
            <a:off x="4064993" y="4611652"/>
            <a:ext cx="46198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err="1" smtClean="0"/>
              <a:t>Jul</a:t>
            </a:r>
            <a:endParaRPr lang="pt-BR" sz="1500" b="1" dirty="0"/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481" y="2848549"/>
            <a:ext cx="1964717" cy="2086268"/>
          </a:xfrm>
          <a:prstGeom prst="rect">
            <a:avLst/>
          </a:prstGeom>
        </p:spPr>
      </p:pic>
      <p:pic>
        <p:nvPicPr>
          <p:cNvPr id="19" name="Imagem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0306" y="2848549"/>
            <a:ext cx="1813644" cy="2087909"/>
          </a:xfrm>
          <a:prstGeom prst="rect">
            <a:avLst/>
          </a:prstGeom>
        </p:spPr>
      </p:pic>
      <p:sp>
        <p:nvSpPr>
          <p:cNvPr id="27" name="CaixaDeTexto 26"/>
          <p:cNvSpPr txBox="1"/>
          <p:nvPr/>
        </p:nvSpPr>
        <p:spPr>
          <a:xfrm>
            <a:off x="8306655" y="2248689"/>
            <a:ext cx="48442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smtClean="0"/>
              <a:t>Set</a:t>
            </a:r>
            <a:endParaRPr lang="pt-BR" sz="1500" b="1" dirty="0"/>
          </a:p>
        </p:txBody>
      </p:sp>
      <p:sp>
        <p:nvSpPr>
          <p:cNvPr id="31" name="CaixaDeTexto 30"/>
          <p:cNvSpPr txBox="1"/>
          <p:nvPr/>
        </p:nvSpPr>
        <p:spPr>
          <a:xfrm>
            <a:off x="6473315" y="2248689"/>
            <a:ext cx="55816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err="1" smtClean="0"/>
              <a:t>Ago</a:t>
            </a:r>
            <a:endParaRPr lang="pt-BR" sz="1500" b="1" dirty="0"/>
          </a:p>
        </p:txBody>
      </p:sp>
    </p:spTree>
    <p:extLst>
      <p:ext uri="{BB962C8B-B14F-4D97-AF65-F5344CB8AC3E}">
        <p14:creationId xmlns:p14="http://schemas.microsoft.com/office/powerpoint/2010/main" val="295395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ANOS ANÁLOGOS PRECIPITAÇÃO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1491" y="636625"/>
            <a:ext cx="2049049" cy="2023436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9652" y="738788"/>
            <a:ext cx="1919416" cy="1921273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0911" y="765791"/>
            <a:ext cx="1853089" cy="1829925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0571" y="714367"/>
            <a:ext cx="1957240" cy="1932775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49652" y="3039389"/>
            <a:ext cx="1931383" cy="1900726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28001" y="3039389"/>
            <a:ext cx="1872539" cy="1900726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88700" y="3039389"/>
            <a:ext cx="1962791" cy="1900726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53422" y="3190008"/>
            <a:ext cx="1711120" cy="1619815"/>
          </a:xfrm>
          <a:prstGeom prst="rect">
            <a:avLst/>
          </a:prstGeom>
        </p:spPr>
      </p:pic>
      <p:sp>
        <p:nvSpPr>
          <p:cNvPr id="11" name="CaixaDeTexto 10"/>
          <p:cNvSpPr txBox="1"/>
          <p:nvPr/>
        </p:nvSpPr>
        <p:spPr>
          <a:xfrm>
            <a:off x="1905692" y="2323977"/>
            <a:ext cx="55976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smtClean="0"/>
              <a:t>JAS</a:t>
            </a:r>
            <a:endParaRPr lang="pt-BR" sz="1500" b="1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4457102" y="2266618"/>
            <a:ext cx="46198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err="1" smtClean="0"/>
              <a:t>Jul</a:t>
            </a:r>
            <a:endParaRPr lang="pt-BR" sz="1500" b="1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8306655" y="2248689"/>
            <a:ext cx="48442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smtClean="0"/>
              <a:t>Set</a:t>
            </a:r>
            <a:endParaRPr lang="pt-BR" sz="1500" b="1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6473315" y="2248689"/>
            <a:ext cx="55816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err="1" smtClean="0"/>
              <a:t>Ago</a:t>
            </a:r>
            <a:endParaRPr lang="pt-BR" sz="1500" b="1" dirty="0"/>
          </a:p>
        </p:txBody>
      </p:sp>
    </p:spTree>
    <p:extLst>
      <p:ext uri="{BB962C8B-B14F-4D97-AF65-F5344CB8AC3E}">
        <p14:creationId xmlns:p14="http://schemas.microsoft.com/office/powerpoint/2010/main" val="3771512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0818" y="793678"/>
            <a:ext cx="2005205" cy="2043876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4775" y="780758"/>
            <a:ext cx="2100202" cy="20739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3044" y="780758"/>
            <a:ext cx="1964717" cy="208626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1869" y="780758"/>
            <a:ext cx="1813644" cy="2087909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2458701" y="2401073"/>
            <a:ext cx="55976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smtClean="0"/>
              <a:t>JAS</a:t>
            </a:r>
            <a:endParaRPr lang="pt-BR" sz="1500" b="1" dirty="0"/>
          </a:p>
        </p:txBody>
      </p:sp>
      <p:sp>
        <p:nvSpPr>
          <p:cNvPr id="9" name="CaixaDeTexto 8"/>
          <p:cNvSpPr txBox="1"/>
          <p:nvPr/>
        </p:nvSpPr>
        <p:spPr>
          <a:xfrm>
            <a:off x="4245026" y="2401072"/>
            <a:ext cx="46198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err="1" smtClean="0"/>
              <a:t>Jul</a:t>
            </a:r>
            <a:endParaRPr lang="pt-BR" sz="1500" b="1" dirty="0"/>
          </a:p>
        </p:txBody>
      </p:sp>
      <p:sp>
        <p:nvSpPr>
          <p:cNvPr id="10" name="CaixaDeTexto 9"/>
          <p:cNvSpPr txBox="1"/>
          <p:nvPr/>
        </p:nvSpPr>
        <p:spPr>
          <a:xfrm>
            <a:off x="8198709" y="2388700"/>
            <a:ext cx="48442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smtClean="0"/>
              <a:t>Set</a:t>
            </a:r>
            <a:endParaRPr lang="pt-BR" sz="1500" b="1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6340721" y="2376120"/>
            <a:ext cx="55816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b="1" dirty="0" err="1" smtClean="0"/>
              <a:t>Ago</a:t>
            </a:r>
            <a:endParaRPr lang="pt-BR" sz="1500" b="1" dirty="0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7655" y="3106882"/>
            <a:ext cx="1813723" cy="1834767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0185" y="2998841"/>
            <a:ext cx="1889356" cy="1995182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09541" y="2891596"/>
            <a:ext cx="2201698" cy="2114155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72601" y="2955698"/>
            <a:ext cx="2083422" cy="1985952"/>
          </a:xfrm>
          <a:prstGeom prst="rect">
            <a:avLst/>
          </a:prstGeom>
        </p:spPr>
      </p:pic>
      <p:sp>
        <p:nvSpPr>
          <p:cNvPr id="17" name="Título 1"/>
          <p:cNvSpPr txBox="1">
            <a:spLocks/>
          </p:cNvSpPr>
          <p:nvPr/>
        </p:nvSpPr>
        <p:spPr>
          <a:xfrm>
            <a:off x="1960983" y="109366"/>
            <a:ext cx="7005600" cy="5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3042"/>
              </a:buClr>
              <a:buSzPts val="2800"/>
              <a:buFont typeface="Oswald"/>
              <a:buNone/>
              <a:defRPr sz="2800" b="0" i="0" u="none" strike="noStrike" cap="none">
                <a:solidFill>
                  <a:srgbClr val="0D304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dirty="0" smtClean="0"/>
              <a:t>ANOS ANÁLOGOS TEMPERATURA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60174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8"/>
          <p:cNvSpPr txBox="1">
            <a:spLocks noGrp="1"/>
          </p:cNvSpPr>
          <p:nvPr>
            <p:ph type="ctrTitle"/>
          </p:nvPr>
        </p:nvSpPr>
        <p:spPr>
          <a:xfrm>
            <a:off x="3717750" y="0"/>
            <a:ext cx="5114400" cy="51435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 smtClean="0"/>
              <a:t>Obrigado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pela atenção!</a:t>
            </a:r>
            <a:endParaRPr dirty="0"/>
          </a:p>
        </p:txBody>
      </p:sp>
      <p:sp>
        <p:nvSpPr>
          <p:cNvPr id="3" name="CaixaDeTexto 2"/>
          <p:cNvSpPr txBox="1"/>
          <p:nvPr/>
        </p:nvSpPr>
        <p:spPr>
          <a:xfrm>
            <a:off x="3825640" y="3346189"/>
            <a:ext cx="23070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b="1" dirty="0" smtClean="0">
                <a:solidFill>
                  <a:srgbClr val="99CCFF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marcelo.schneider@inmet.gov.br</a:t>
            </a:r>
            <a:endParaRPr lang="pt-BR" sz="1000" b="1" dirty="0">
              <a:solidFill>
                <a:srgbClr val="99CCFF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2459" y="238819"/>
            <a:ext cx="299789" cy="299789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8037607" y="292387"/>
            <a:ext cx="11063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@inmet.oficial</a:t>
            </a:r>
            <a:endParaRPr lang="pt-BR" sz="1000" b="1" dirty="0">
              <a:solidFill>
                <a:schemeClr val="accent1">
                  <a:lumMod val="40000"/>
                  <a:lumOff val="60000"/>
                </a:schemeClr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2266" y="1512307"/>
            <a:ext cx="378703" cy="311483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8099181" y="1568599"/>
            <a:ext cx="7344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@inmet_</a:t>
            </a:r>
            <a:endParaRPr lang="pt-BR" sz="1000" b="1" dirty="0">
              <a:solidFill>
                <a:schemeClr val="accent1">
                  <a:lumMod val="40000"/>
                  <a:lumOff val="60000"/>
                </a:schemeClr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5953" y="780338"/>
            <a:ext cx="745359" cy="418892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8455265" y="894837"/>
            <a:ext cx="5966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INMET</a:t>
            </a:r>
            <a:endParaRPr lang="pt-BR" sz="1000" b="1" dirty="0">
              <a:solidFill>
                <a:schemeClr val="accent1">
                  <a:lumMod val="40000"/>
                  <a:lumOff val="60000"/>
                </a:schemeClr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7710594" y="2114609"/>
            <a:ext cx="14334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portal.inmet.gov.br</a:t>
            </a:r>
            <a:endParaRPr lang="pt-BR" sz="1000" b="1" dirty="0">
              <a:solidFill>
                <a:schemeClr val="accent1">
                  <a:lumMod val="40000"/>
                  <a:lumOff val="60000"/>
                </a:schemeClr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7232</TotalTime>
  <Words>217</Words>
  <Application>Microsoft Office PowerPoint</Application>
  <PresentationFormat>Apresentação na tela (16:9)</PresentationFormat>
  <Paragraphs>70</Paragraphs>
  <Slides>22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29" baseType="lpstr">
      <vt:lpstr>Calibri</vt:lpstr>
      <vt:lpstr>Oswald</vt:lpstr>
      <vt:lpstr>Open Sans</vt:lpstr>
      <vt:lpstr>Arial</vt:lpstr>
      <vt:lpstr>Wingdings</vt:lpstr>
      <vt:lpstr>Oswald ExtraLight</vt:lpstr>
      <vt:lpstr>Simple Light</vt:lpstr>
      <vt:lpstr> 6ª Reunião da Sala de  Crise da Região Sul  Condições Observadas/Previstas e Prognóstico Climático JAS/2024  </vt:lpstr>
      <vt:lpstr>Anomalias de precipitação no trimestre,  abr/maio e junho 2024</vt:lpstr>
      <vt:lpstr>PRECIPITAÇÃO AUTOMÁTICAS INMET        24H                                                 96H </vt:lpstr>
      <vt:lpstr>CHUVAS NO RS MAIO</vt:lpstr>
      <vt:lpstr>Satélite – IR  08H10 22/05</vt:lpstr>
      <vt:lpstr>CSOMO 2,8 Km chuva 24 e 48h</vt:lpstr>
      <vt:lpstr>Precipitação acumulada                              Cosmo- INMET                        GFS ATÉ 168H</vt:lpstr>
      <vt:lpstr>GFS ATÉ 360 H ATÉ 03/07</vt:lpstr>
      <vt:lpstr>Tempo/Clima:  TSM OCEANOS ENSO- FASE NEUTRA </vt:lpstr>
      <vt:lpstr>Apresentação do PowerPoint</vt:lpstr>
      <vt:lpstr>TSM ANOMALIAS MENSAIS SUBSUPERFICIAS</vt:lpstr>
      <vt:lpstr>MONITORAMENTO DA ANOMALIA DA TEMPERATURA DA SUPERFÍCIE DO MAR (TSM)</vt:lpstr>
      <vt:lpstr>Oceano Pacífico - Condição NEUTRA </vt:lpstr>
      <vt:lpstr>Previsões do fenômeno El Niño / Índice Niño 3.4 (Pacífico Equatorial Central) </vt:lpstr>
      <vt:lpstr>Apresentação do PowerPoint</vt:lpstr>
      <vt:lpstr>PREVISÃO CLIMÁTICA PRECIPITAÇÃO/TEMPERATURAS</vt:lpstr>
      <vt:lpstr>Apresentação do PowerPoint</vt:lpstr>
      <vt:lpstr>CFS NOAA  TSM PRÓXIMOS MESES</vt:lpstr>
      <vt:lpstr>INMET PROGNÓSTICO CLIMÁTICO MAI-JUN-JUL/2024</vt:lpstr>
      <vt:lpstr>ANOS ANÁLOGOS PRECIPITAÇÃO</vt:lpstr>
      <vt:lpstr>Apresentação do PowerPoint</vt:lpstr>
      <vt:lpstr>Obrigado  pela atenção!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Reunião Técnica:  Preparação para Incêndios Florestais e Queimadas</dc:title>
  <dc:creator>Morgana Almeida</dc:creator>
  <cp:lastModifiedBy>Marcelo</cp:lastModifiedBy>
  <cp:revision>849</cp:revision>
  <dcterms:modified xsi:type="dcterms:W3CDTF">2024-06-19T13:01:36Z</dcterms:modified>
</cp:coreProperties>
</file>