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6" r:id="rId1"/>
  </p:sldMasterIdLst>
  <p:notesMasterIdLst>
    <p:notesMasterId r:id="rId20"/>
  </p:notesMasterIdLst>
  <p:sldIdLst>
    <p:sldId id="256" r:id="rId2"/>
    <p:sldId id="297" r:id="rId3"/>
    <p:sldId id="337" r:id="rId4"/>
    <p:sldId id="338" r:id="rId5"/>
    <p:sldId id="258" r:id="rId6"/>
    <p:sldId id="345" r:id="rId7"/>
    <p:sldId id="264" r:id="rId8"/>
    <p:sldId id="265" r:id="rId9"/>
    <p:sldId id="340" r:id="rId10"/>
    <p:sldId id="266" r:id="rId11"/>
    <p:sldId id="267" r:id="rId12"/>
    <p:sldId id="341" r:id="rId13"/>
    <p:sldId id="268" r:id="rId14"/>
    <p:sldId id="269" r:id="rId15"/>
    <p:sldId id="342" r:id="rId16"/>
    <p:sldId id="343" r:id="rId17"/>
    <p:sldId id="344" r:id="rId18"/>
    <p:sldId id="270" r:id="rId19"/>
  </p:sldIdLst>
  <p:sldSz cx="9144000" cy="5143500" type="screen16x9"/>
  <p:notesSz cx="6858000" cy="9144000"/>
  <p:embeddedFontLst>
    <p:embeddedFont>
      <p:font typeface="Open Sans" panose="020B0606030504020204" pitchFamily="34" charset="0"/>
      <p:regular r:id="rId21"/>
      <p:bold r:id="rId22"/>
      <p:italic r:id="rId23"/>
      <p:boldItalic r:id="rId24"/>
    </p:embeddedFont>
    <p:embeddedFont>
      <p:font typeface="Oswald" pitchFamily="2" charset="77"/>
      <p:regular r:id="rId25"/>
      <p:bold r:id="rId26"/>
    </p:embeddedFont>
    <p:embeddedFont>
      <p:font typeface="Oswald ExtraLight" pitchFamily="2" charset="77"/>
      <p:regular r:id="rId27"/>
      <p:bold r:id="rId2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5564">
          <p15:clr>
            <a:srgbClr val="A4A3A4"/>
          </p15:clr>
        </p15:guide>
        <p15:guide id="2" pos="1151">
          <p15:clr>
            <a:srgbClr val="9AA0A6"/>
          </p15:clr>
        </p15:guide>
        <p15:guide id="3" orient="horz" pos="3027">
          <p15:clr>
            <a:srgbClr val="9AA0A6"/>
          </p15:clr>
        </p15:guide>
        <p15:guide id="4" orient="horz" pos="567">
          <p15:clr>
            <a:srgbClr val="9AA0A6"/>
          </p15:clr>
        </p15:guide>
        <p15:guide id="5" pos="3357">
          <p15:clr>
            <a:srgbClr val="9AA0A6"/>
          </p15:clr>
        </p15:guide>
        <p15:guide id="6" orient="horz" pos="1778">
          <p15:clr>
            <a:srgbClr val="9AA0A6"/>
          </p15:clr>
        </p15:guide>
        <p15:guide id="7" orient="horz" pos="1044">
          <p15:clr>
            <a:srgbClr val="9AA0A6"/>
          </p15:clr>
        </p15:guide>
        <p15:guide id="8" orient="horz" pos="2634">
          <p15:clr>
            <a:srgbClr val="9AA0A6"/>
          </p15:clr>
        </p15:guide>
        <p15:guide id="9" orient="horz" pos="922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431"/>
    <p:restoredTop sz="94646"/>
  </p:normalViewPr>
  <p:slideViewPr>
    <p:cSldViewPr snapToGrid="0">
      <p:cViewPr>
        <p:scale>
          <a:sx n="117" d="100"/>
          <a:sy n="117" d="100"/>
        </p:scale>
        <p:origin x="696" y="192"/>
      </p:cViewPr>
      <p:guideLst>
        <p:guide pos="5564"/>
        <p:guide pos="1151"/>
        <p:guide orient="horz" pos="3027"/>
        <p:guide orient="horz" pos="567"/>
        <p:guide pos="3357"/>
        <p:guide orient="horz" pos="1778"/>
        <p:guide orient="horz" pos="1044"/>
        <p:guide orient="horz" pos="2634"/>
        <p:guide orient="horz" pos="92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" name="Google Shape;3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g2579027fa15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" name="Google Shape;35;g2579027fa15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634279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g2579027fa15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" name="Google Shape;35;g2579027fa15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056688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g12f34512be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" name="Google Shape;41;g12f34512be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http://clima1.cptec.inpe.br/</a:t>
            </a:r>
            <a:r>
              <a:rPr lang="pt-BR" dirty="0" err="1"/>
              <a:t>monitoramentobrasil</a:t>
            </a:r>
            <a:r>
              <a:rPr lang="pt-BR" dirty="0"/>
              <a:t>/</a:t>
            </a:r>
            <a:r>
              <a:rPr lang="pt-BR" dirty="0" err="1"/>
              <a:t>pt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690867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g12f34512be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" name="Google Shape;41;g12f34512be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http://clima1.cptec.inpe.br/monitoramentobrasil/pt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g12f34512be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" name="Google Shape;41;g12f34512be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http://clima1.cptec.inpe.br/monitoramentobrasil/pt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5169141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2d3aace840_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12d3aace840_3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1475bea0da1_2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1475bea0da1_2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1475bea0da1_2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1475bea0da1_2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688857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154e0b4f5b6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154e0b4f5b6_0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154e0b4f5b6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154e0b4f5b6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154e0b4f5b6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154e0b4f5b6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65454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154e0b4f5b6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154e0b4f5b6_0_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154e0b4f5b6_0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154e0b4f5b6_0_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154e0b4f5b6_0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154e0b4f5b6_0_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677271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154e0b4f5b6_0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154e0b4f5b6_0_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8077021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154e0b4f5b6_0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154e0b4f5b6_0_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207529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eb83b00e0b_6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eb83b00e0b_6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4316875" y="224525"/>
            <a:ext cx="4515300" cy="21840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4317000" y="2408525"/>
            <a:ext cx="2561400" cy="24288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CCFF"/>
              </a:buClr>
              <a:buSzPts val="1600"/>
              <a:buNone/>
              <a:defRPr sz="1600">
                <a:solidFill>
                  <a:srgbClr val="99CCFF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CCFF"/>
              </a:buClr>
              <a:buSzPts val="1600"/>
              <a:buNone/>
              <a:defRPr sz="1600">
                <a:solidFill>
                  <a:srgbClr val="99CCFF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CCFF"/>
              </a:buClr>
              <a:buSzPts val="1600"/>
              <a:buNone/>
              <a:defRPr sz="1600">
                <a:solidFill>
                  <a:srgbClr val="99CCFF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CCFF"/>
              </a:buClr>
              <a:buSzPts val="1600"/>
              <a:buNone/>
              <a:defRPr sz="1600">
                <a:solidFill>
                  <a:srgbClr val="99CCFF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CCFF"/>
              </a:buClr>
              <a:buSzPts val="1600"/>
              <a:buNone/>
              <a:defRPr sz="1600">
                <a:solidFill>
                  <a:srgbClr val="99CCFF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CCFF"/>
              </a:buClr>
              <a:buSzPts val="1600"/>
              <a:buNone/>
              <a:defRPr sz="1600">
                <a:solidFill>
                  <a:srgbClr val="99CCFF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CCFF"/>
              </a:buClr>
              <a:buSzPts val="1600"/>
              <a:buNone/>
              <a:defRPr sz="1600">
                <a:solidFill>
                  <a:srgbClr val="99CCFF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CCFF"/>
              </a:buClr>
              <a:buSzPts val="1600"/>
              <a:buNone/>
              <a:defRPr sz="1600">
                <a:solidFill>
                  <a:srgbClr val="99CCFF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CCFF"/>
              </a:buClr>
              <a:buSzPts val="1600"/>
              <a:buNone/>
              <a:defRPr sz="1600">
                <a:solidFill>
                  <a:srgbClr val="99CC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A7B17"/>
          </p15:clr>
        </p15:guide>
        <p15:guide id="2" pos="2880">
          <p15:clr>
            <a:srgbClr val="FA7B17"/>
          </p15:clr>
        </p15:guide>
        <p15:guide id="3" pos="2719">
          <p15:clr>
            <a:srgbClr val="FA7B17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subtitulo">
  <p:cSld name="TITLE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408750" y="224525"/>
            <a:ext cx="8423400" cy="32295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AutoNum type="arabicPeriod"/>
              <a:defRPr sz="5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AutoNum type="alphaLcPeriod"/>
              <a:defRPr sz="50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AutoNum type="romanLcPeriod"/>
              <a:defRPr sz="50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AutoNum type="arabicPeriod"/>
              <a:defRPr sz="50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AutoNum type="alphaLcPeriod"/>
              <a:defRPr sz="50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AutoNum type="romanLcPeriod"/>
              <a:defRPr sz="50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AutoNum type="arabicPeriod"/>
              <a:defRPr sz="50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AutoNum type="alphaLcPeriod"/>
              <a:defRPr sz="50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AutoNum type="romanLcPeriod"/>
              <a:defRPr sz="5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57">
          <p15:clr>
            <a:srgbClr val="FA7B17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4"/>
          <p:cNvSpPr txBox="1">
            <a:spLocks noGrp="1"/>
          </p:cNvSpPr>
          <p:nvPr>
            <p:ph type="title"/>
          </p:nvPr>
        </p:nvSpPr>
        <p:spPr>
          <a:xfrm>
            <a:off x="1826750" y="29962"/>
            <a:ext cx="7005600" cy="5727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4"/>
          <p:cNvSpPr txBox="1">
            <a:spLocks noGrp="1"/>
          </p:cNvSpPr>
          <p:nvPr>
            <p:ph type="body" idx="1"/>
          </p:nvPr>
        </p:nvSpPr>
        <p:spPr>
          <a:xfrm>
            <a:off x="1826700" y="789125"/>
            <a:ext cx="7005600" cy="40482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rpo 1">
  <p:cSld name="TITLE_AND_BODY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5"/>
          <p:cNvSpPr txBox="1">
            <a:spLocks noGrp="1"/>
          </p:cNvSpPr>
          <p:nvPr>
            <p:ph type="title"/>
          </p:nvPr>
        </p:nvSpPr>
        <p:spPr>
          <a:xfrm>
            <a:off x="1826750" y="40825"/>
            <a:ext cx="7005600" cy="5958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5"/>
          <p:cNvSpPr txBox="1">
            <a:spLocks noGrp="1"/>
          </p:cNvSpPr>
          <p:nvPr>
            <p:ph type="body" idx="1"/>
          </p:nvPr>
        </p:nvSpPr>
        <p:spPr>
          <a:xfrm>
            <a:off x="1826700" y="789125"/>
            <a:ext cx="7005600" cy="40482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rm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6"/>
          <p:cNvSpPr txBox="1">
            <a:spLocks noGrp="1"/>
          </p:cNvSpPr>
          <p:nvPr>
            <p:ph type="title"/>
          </p:nvPr>
        </p:nvSpPr>
        <p:spPr>
          <a:xfrm>
            <a:off x="1826750" y="25"/>
            <a:ext cx="7005600" cy="51435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ayout personalizado 1">
  <p:cSld name="CUSTOM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8"/>
          <p:cNvSpPr txBox="1">
            <a:spLocks noGrp="1"/>
          </p:cNvSpPr>
          <p:nvPr>
            <p:ph type="title"/>
          </p:nvPr>
        </p:nvSpPr>
        <p:spPr>
          <a:xfrm>
            <a:off x="1826750" y="29962"/>
            <a:ext cx="7005600" cy="5727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25" name="Google Shape;25;p8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9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826750" y="29962"/>
            <a:ext cx="7005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0D3042"/>
              </a:buClr>
              <a:buSzPts val="2800"/>
              <a:buFont typeface="Oswald"/>
              <a:buNone/>
              <a:defRPr sz="2800">
                <a:solidFill>
                  <a:srgbClr val="0D304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826700" y="789125"/>
            <a:ext cx="7005600" cy="40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4" r:id="rId6"/>
    <p:sldLayoutId id="2147483655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gif"/><Relationship Id="rId3" Type="http://schemas.openxmlformats.org/officeDocument/2006/relationships/image" Target="../media/image7.gif"/><Relationship Id="rId7" Type="http://schemas.openxmlformats.org/officeDocument/2006/relationships/image" Target="../media/image11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jpeg"/><Relationship Id="rId5" Type="http://schemas.openxmlformats.org/officeDocument/2006/relationships/image" Target="../media/image9.gif"/><Relationship Id="rId4" Type="http://schemas.openxmlformats.org/officeDocument/2006/relationships/image" Target="../media/image8.gif"/><Relationship Id="rId9" Type="http://schemas.openxmlformats.org/officeDocument/2006/relationships/image" Target="../media/image13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gi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0"/>
          <p:cNvSpPr txBox="1">
            <a:spLocks noGrp="1"/>
          </p:cNvSpPr>
          <p:nvPr>
            <p:ph type="ctrTitle"/>
          </p:nvPr>
        </p:nvSpPr>
        <p:spPr>
          <a:xfrm>
            <a:off x="4316875" y="0"/>
            <a:ext cx="4624200" cy="3157625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pt-BR" sz="2800" dirty="0">
                <a:solidFill>
                  <a:srgbClr val="99CCFF"/>
                </a:solidFill>
                <a:latin typeface="Oswald ExtraLight"/>
                <a:ea typeface="Oswald ExtraLight"/>
                <a:cs typeface="Oswald ExtraLight"/>
                <a:sym typeface="Oswald ExtraLight"/>
              </a:rPr>
              <a:t>Sala de Crise do Pantanal </a:t>
            </a:r>
            <a:endParaRPr sz="2800" dirty="0">
              <a:solidFill>
                <a:srgbClr val="99CCFF"/>
              </a:solidFill>
              <a:latin typeface="Oswald ExtraLight"/>
              <a:ea typeface="Oswald ExtraLight"/>
              <a:cs typeface="Oswald ExtraLight"/>
              <a:sym typeface="Oswald Extra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br>
              <a:rPr lang="pt-BR" sz="2200" dirty="0"/>
            </a:br>
            <a:endParaRPr sz="22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pt-BR" sz="2800" dirty="0"/>
              <a:t>1ª Reunião da Sala de Crise da bacia do Alto Paraguai (Pantanal)</a:t>
            </a:r>
            <a:endParaRPr sz="2800" dirty="0"/>
          </a:p>
        </p:txBody>
      </p:sp>
      <p:sp>
        <p:nvSpPr>
          <p:cNvPr id="33" name="Google Shape;33;p10"/>
          <p:cNvSpPr txBox="1">
            <a:spLocks noGrp="1"/>
          </p:cNvSpPr>
          <p:nvPr>
            <p:ph type="subTitle" idx="1"/>
          </p:nvPr>
        </p:nvSpPr>
        <p:spPr>
          <a:xfrm>
            <a:off x="4316875" y="4083970"/>
            <a:ext cx="2435100" cy="8145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/>
              <a:t>São José dos Campos</a:t>
            </a:r>
            <a:endParaRPr dirty="0"/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200" dirty="0"/>
              <a:t>07 de maio de </a:t>
            </a:r>
            <a:r>
              <a:rPr lang="pt-BR" sz="1200" dirty="0">
                <a:solidFill>
                  <a:srgbClr val="99CCFF"/>
                </a:solidFill>
              </a:rPr>
              <a:t>2024</a:t>
            </a:r>
            <a:endParaRPr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2"/>
          <p:cNvSpPr txBox="1">
            <a:spLocks noGrp="1"/>
          </p:cNvSpPr>
          <p:nvPr>
            <p:ph type="ctrTitle"/>
          </p:nvPr>
        </p:nvSpPr>
        <p:spPr>
          <a:xfrm>
            <a:off x="360768" y="136543"/>
            <a:ext cx="8431800" cy="1447646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rmAutofit/>
          </a:bodyPr>
          <a:lstStyle/>
          <a:p>
            <a:pPr lvl="0">
              <a:buSzPts val="990"/>
              <a:buNone/>
            </a:pPr>
            <a:r>
              <a:rPr lang="pt-BR" sz="3400" b="1" dirty="0"/>
              <a:t>Localização</a:t>
            </a:r>
            <a:endParaRPr sz="3400" b="1" dirty="0"/>
          </a:p>
        </p:txBody>
      </p:sp>
      <p:pic>
        <p:nvPicPr>
          <p:cNvPr id="4" name="Imagem 3" descr="Mapa&#10;&#10;Descrição gerada automaticamente">
            <a:extLst>
              <a:ext uri="{FF2B5EF4-FFF2-40B4-BE49-F238E27FC236}">
                <a16:creationId xmlns:a16="http://schemas.microsoft.com/office/drawing/2014/main" id="{9711AD19-2973-DF45-A025-6D4A945A27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6085" y="1062264"/>
            <a:ext cx="2264229" cy="3018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5568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4;p12"/>
          <p:cNvSpPr txBox="1">
            <a:spLocks/>
          </p:cNvSpPr>
          <p:nvPr/>
        </p:nvSpPr>
        <p:spPr>
          <a:xfrm>
            <a:off x="0" y="115523"/>
            <a:ext cx="9144000" cy="392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Oswald"/>
              <a:buAutoNum type="arabicPeriod"/>
              <a:defRPr sz="5000" b="0" i="0" u="none" strike="noStrike" cap="none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ial"/>
              <a:buAutoNum type="alphaLcPeriod"/>
              <a:defRPr sz="5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ial"/>
              <a:buAutoNum type="romanLcPeriod"/>
              <a:defRPr sz="5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ial"/>
              <a:buAutoNum type="arabicPeriod"/>
              <a:defRPr sz="5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ial"/>
              <a:buAutoNum type="alphaLcPeriod"/>
              <a:defRPr sz="5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ial"/>
              <a:buAutoNum type="romanLcPeriod"/>
              <a:defRPr sz="5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ial"/>
              <a:buAutoNum type="arabicPeriod"/>
              <a:defRPr sz="5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ial"/>
              <a:buAutoNum type="alphaLcPeriod"/>
              <a:defRPr sz="5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ial"/>
              <a:buAutoNum type="romanLcPeriod"/>
              <a:defRPr sz="5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457200" indent="8799">
              <a:buSzPts val="4000"/>
            </a:pPr>
            <a:r>
              <a:rPr lang="pt-BR" dirty="0"/>
              <a:t>Diagnóstico </a:t>
            </a:r>
          </a:p>
        </p:txBody>
      </p:sp>
    </p:spTree>
    <p:extLst>
      <p:ext uri="{BB962C8B-B14F-4D97-AF65-F5344CB8AC3E}">
        <p14:creationId xmlns:p14="http://schemas.microsoft.com/office/powerpoint/2010/main" val="837495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Gráfico, Gráfico de barras&#10;&#10;Descrição gerada automaticamente">
            <a:extLst>
              <a:ext uri="{FF2B5EF4-FFF2-40B4-BE49-F238E27FC236}">
                <a16:creationId xmlns:a16="http://schemas.microsoft.com/office/drawing/2014/main" id="{FE60B3B9-893B-117E-68F9-7FC9AC0F73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3636" y="937128"/>
            <a:ext cx="4068124" cy="2712083"/>
          </a:xfrm>
          <a:prstGeom prst="rect">
            <a:avLst/>
          </a:prstGeom>
        </p:spPr>
      </p:pic>
      <p:sp>
        <p:nvSpPr>
          <p:cNvPr id="43" name="Google Shape;43;p12"/>
          <p:cNvSpPr txBox="1">
            <a:spLocks noGrp="1"/>
          </p:cNvSpPr>
          <p:nvPr>
            <p:ph type="title"/>
          </p:nvPr>
        </p:nvSpPr>
        <p:spPr>
          <a:xfrm>
            <a:off x="1826750" y="40825"/>
            <a:ext cx="7005600" cy="5958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891"/>
              <a:buNone/>
            </a:pPr>
            <a:r>
              <a:rPr lang="pt-BR" sz="1898" dirty="0"/>
              <a:t>STATUS ATUAL: </a:t>
            </a:r>
            <a:r>
              <a:rPr lang="pt-BR" sz="1898" dirty="0">
                <a:solidFill>
                  <a:srgbClr val="FF0000"/>
                </a:solidFill>
              </a:rPr>
              <a:t>ENFRAQUECIMENTO DO EL NIÑO</a:t>
            </a:r>
            <a:endParaRPr sz="1898" dirty="0">
              <a:solidFill>
                <a:srgbClr val="FF0000"/>
              </a:solidFill>
            </a:endParaRPr>
          </a:p>
        </p:txBody>
      </p:sp>
      <p:sp>
        <p:nvSpPr>
          <p:cNvPr id="44" name="Google Shape;44;p12"/>
          <p:cNvSpPr/>
          <p:nvPr/>
        </p:nvSpPr>
        <p:spPr>
          <a:xfrm>
            <a:off x="4007350" y="3724071"/>
            <a:ext cx="562800" cy="1992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" name="Google Shape;597;p35">
            <a:extLst>
              <a:ext uri="{FF2B5EF4-FFF2-40B4-BE49-F238E27FC236}">
                <a16:creationId xmlns:a16="http://schemas.microsoft.com/office/drawing/2014/main" id="{87552F5E-CFE8-5D4F-C8E6-85FF517DE171}"/>
              </a:ext>
            </a:extLst>
          </p:cNvPr>
          <p:cNvGrpSpPr/>
          <p:nvPr/>
        </p:nvGrpSpPr>
        <p:grpSpPr>
          <a:xfrm>
            <a:off x="2369758" y="3551237"/>
            <a:ext cx="610920" cy="444959"/>
            <a:chOff x="3115951" y="4467180"/>
            <a:chExt cx="610920" cy="444959"/>
          </a:xfrm>
        </p:grpSpPr>
        <p:sp>
          <p:nvSpPr>
            <p:cNvPr id="7" name="Google Shape;599;p35">
              <a:extLst>
                <a:ext uri="{FF2B5EF4-FFF2-40B4-BE49-F238E27FC236}">
                  <a16:creationId xmlns:a16="http://schemas.microsoft.com/office/drawing/2014/main" id="{F01110D1-F2CB-B333-FE54-596BD3675D96}"/>
                </a:ext>
              </a:extLst>
            </p:cNvPr>
            <p:cNvSpPr/>
            <p:nvPr/>
          </p:nvSpPr>
          <p:spPr>
            <a:xfrm>
              <a:off x="3115951" y="4647539"/>
              <a:ext cx="610920" cy="264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0000" tIns="45000" rIns="90000" bIns="450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pt-BR" sz="1400" b="1" strike="noStrik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MJJ</a:t>
              </a:r>
              <a:endParaRPr sz="1400" b="0" strike="noStrik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" name="Google Shape;598;p35">
              <a:extLst>
                <a:ext uri="{FF2B5EF4-FFF2-40B4-BE49-F238E27FC236}">
                  <a16:creationId xmlns:a16="http://schemas.microsoft.com/office/drawing/2014/main" id="{81E1ED0D-3677-86BF-D5D9-D46D7207681B}"/>
                </a:ext>
              </a:extLst>
            </p:cNvPr>
            <p:cNvSpPr/>
            <p:nvPr/>
          </p:nvSpPr>
          <p:spPr>
            <a:xfrm rot="10800000">
              <a:off x="3336991" y="4467180"/>
              <a:ext cx="134640" cy="178920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rgbClr val="000000"/>
            </a:solidFill>
            <a:ln w="254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" name="Google Shape;596;p35">
            <a:extLst>
              <a:ext uri="{FF2B5EF4-FFF2-40B4-BE49-F238E27FC236}">
                <a16:creationId xmlns:a16="http://schemas.microsoft.com/office/drawing/2014/main" id="{758DD921-034F-19C8-023E-83E0DF226E49}"/>
              </a:ext>
            </a:extLst>
          </p:cNvPr>
          <p:cNvSpPr/>
          <p:nvPr/>
        </p:nvSpPr>
        <p:spPr>
          <a:xfrm>
            <a:off x="5433592" y="1331196"/>
            <a:ext cx="1833120" cy="323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Arial"/>
              <a:buNone/>
            </a:pPr>
            <a:r>
              <a:rPr lang="pt-BR" sz="1000" b="1" dirty="0">
                <a:solidFill>
                  <a:srgbClr val="666666"/>
                </a:solidFill>
              </a:rPr>
              <a:t>83</a:t>
            </a:r>
            <a:r>
              <a:rPr lang="pt-BR" sz="1000" b="1" strike="noStrike" dirty="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% Neutro</a:t>
            </a:r>
            <a:endParaRPr sz="1000" b="0" strike="noStrik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1000"/>
              <a:buFont typeface="Arial"/>
              <a:buNone/>
            </a:pPr>
            <a:r>
              <a:rPr lang="pt-BR" sz="1000" b="1" dirty="0">
                <a:solidFill>
                  <a:srgbClr val="0000FF"/>
                </a:solidFill>
              </a:rPr>
              <a:t>7</a:t>
            </a:r>
            <a:r>
              <a:rPr lang="pt-BR" sz="1000" b="1" strike="noStrike" dirty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% La Niña</a:t>
            </a:r>
            <a:endParaRPr sz="1000" b="0" strike="noStrik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000"/>
              <a:buFont typeface="Arial"/>
              <a:buNone/>
            </a:pPr>
            <a:r>
              <a:rPr lang="pt-BR" sz="1000" b="1" strike="noStrike" dirty="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10% El Niño</a:t>
            </a:r>
            <a:endParaRPr sz="1000" b="0" strike="noStrik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endParaRPr sz="1000" b="0" strike="noStrik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" name="Imagem 8" descr="Gráfico, Gráfico de linhas&#10;&#10;Descrição gerada automaticamente">
            <a:extLst>
              <a:ext uri="{FF2B5EF4-FFF2-40B4-BE49-F238E27FC236}">
                <a16:creationId xmlns:a16="http://schemas.microsoft.com/office/drawing/2014/main" id="{7482438D-0995-4A94-D446-18DE99D673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0940" y="2462736"/>
            <a:ext cx="3101610" cy="2051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1905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2"/>
          <p:cNvSpPr txBox="1">
            <a:spLocks noGrp="1"/>
          </p:cNvSpPr>
          <p:nvPr>
            <p:ph type="title"/>
          </p:nvPr>
        </p:nvSpPr>
        <p:spPr>
          <a:xfrm>
            <a:off x="1826750" y="40825"/>
            <a:ext cx="7005600" cy="5958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891"/>
              <a:buNone/>
            </a:pPr>
            <a:r>
              <a:rPr lang="pt-BR" sz="1898" dirty="0"/>
              <a:t>PRECIPITAÇÃO E ANOMALIA DE PRECIPITAÇÃO: </a:t>
            </a:r>
            <a:r>
              <a:rPr lang="pt-BR" sz="1898" dirty="0" err="1"/>
              <a:t>Fev</a:t>
            </a:r>
            <a:r>
              <a:rPr lang="pt-BR" sz="1898" dirty="0"/>
              <a:t>-</a:t>
            </a:r>
            <a:r>
              <a:rPr lang="pt-BR" sz="1898" dirty="0" err="1"/>
              <a:t>Mar-Abr</a:t>
            </a:r>
            <a:r>
              <a:rPr lang="pt-BR" sz="1898" dirty="0"/>
              <a:t>/2024</a:t>
            </a:r>
            <a:endParaRPr sz="1898" dirty="0"/>
          </a:p>
        </p:txBody>
      </p:sp>
      <p:sp>
        <p:nvSpPr>
          <p:cNvPr id="44" name="Google Shape;44;p12"/>
          <p:cNvSpPr/>
          <p:nvPr/>
        </p:nvSpPr>
        <p:spPr>
          <a:xfrm>
            <a:off x="4007350" y="3724071"/>
            <a:ext cx="562800" cy="1992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269;p5">
            <a:extLst>
              <a:ext uri="{FF2B5EF4-FFF2-40B4-BE49-F238E27FC236}">
                <a16:creationId xmlns:a16="http://schemas.microsoft.com/office/drawing/2014/main" id="{BA7ED969-C1F3-33B6-9A05-217674E10416}"/>
              </a:ext>
            </a:extLst>
          </p:cNvPr>
          <p:cNvSpPr/>
          <p:nvPr/>
        </p:nvSpPr>
        <p:spPr>
          <a:xfrm>
            <a:off x="1832807" y="757863"/>
            <a:ext cx="723600" cy="255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pt-BR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FEV</a:t>
            </a:r>
            <a:endParaRPr sz="1800" b="0" strike="noStrik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269;p5">
            <a:extLst>
              <a:ext uri="{FF2B5EF4-FFF2-40B4-BE49-F238E27FC236}">
                <a16:creationId xmlns:a16="http://schemas.microsoft.com/office/drawing/2014/main" id="{CA1C4D15-F9F6-1A9B-8EF4-BE7E53E28825}"/>
              </a:ext>
            </a:extLst>
          </p:cNvPr>
          <p:cNvSpPr/>
          <p:nvPr/>
        </p:nvSpPr>
        <p:spPr>
          <a:xfrm>
            <a:off x="3840483" y="739388"/>
            <a:ext cx="723600" cy="255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pt-BR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MAR</a:t>
            </a:r>
            <a:endParaRPr sz="1800" b="0" strike="noStrik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Google Shape;269;p5">
            <a:extLst>
              <a:ext uri="{FF2B5EF4-FFF2-40B4-BE49-F238E27FC236}">
                <a16:creationId xmlns:a16="http://schemas.microsoft.com/office/drawing/2014/main" id="{6AC1CCA4-4B0A-42C0-9C0D-9E390A145654}"/>
              </a:ext>
            </a:extLst>
          </p:cNvPr>
          <p:cNvSpPr/>
          <p:nvPr/>
        </p:nvSpPr>
        <p:spPr>
          <a:xfrm>
            <a:off x="7383855" y="774111"/>
            <a:ext cx="2089390" cy="248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pt-BR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FEV-MAR-ABR</a:t>
            </a:r>
            <a:endParaRPr sz="1800" b="0" strike="noStrik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" name="Imagem 25">
            <a:extLst>
              <a:ext uri="{FF2B5EF4-FFF2-40B4-BE49-F238E27FC236}">
                <a16:creationId xmlns:a16="http://schemas.microsoft.com/office/drawing/2014/main" id="{1389381B-DB12-CFCA-B581-08365743A0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2060" y="3090588"/>
            <a:ext cx="1473930" cy="1908000"/>
          </a:xfrm>
          <a:prstGeom prst="rect">
            <a:avLst/>
          </a:prstGeom>
        </p:spPr>
      </p:pic>
      <p:pic>
        <p:nvPicPr>
          <p:cNvPr id="27" name="Imagem 26">
            <a:extLst>
              <a:ext uri="{FF2B5EF4-FFF2-40B4-BE49-F238E27FC236}">
                <a16:creationId xmlns:a16="http://schemas.microsoft.com/office/drawing/2014/main" id="{4F884C40-4B25-9C58-52C8-B15399D3C6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2060" y="1110689"/>
            <a:ext cx="1473930" cy="1908000"/>
          </a:xfrm>
          <a:prstGeom prst="rect">
            <a:avLst/>
          </a:prstGeom>
        </p:spPr>
      </p:pic>
      <p:pic>
        <p:nvPicPr>
          <p:cNvPr id="30" name="Picture 1" descr="prec_merge_Mar2024.gif">
            <a:extLst>
              <a:ext uri="{FF2B5EF4-FFF2-40B4-BE49-F238E27FC236}">
                <a16:creationId xmlns:a16="http://schemas.microsoft.com/office/drawing/2014/main" id="{CA9723FE-DD24-9DA2-6F19-C45D6E19CE8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7783"/>
          <a:stretch/>
        </p:blipFill>
        <p:spPr>
          <a:xfrm>
            <a:off x="3480601" y="3090589"/>
            <a:ext cx="1660510" cy="1907999"/>
          </a:xfrm>
          <a:prstGeom prst="rect">
            <a:avLst/>
          </a:prstGeom>
        </p:spPr>
      </p:pic>
      <p:pic>
        <p:nvPicPr>
          <p:cNvPr id="31" name="Picture 1" descr="prec_merge_Mar2024.gif">
            <a:extLst>
              <a:ext uri="{FF2B5EF4-FFF2-40B4-BE49-F238E27FC236}">
                <a16:creationId xmlns:a16="http://schemas.microsoft.com/office/drawing/2014/main" id="{F8119DD7-E0AD-2C95-0178-1CF992BB690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50521"/>
          <a:stretch/>
        </p:blipFill>
        <p:spPr>
          <a:xfrm>
            <a:off x="3530649" y="1101102"/>
            <a:ext cx="1617336" cy="1961243"/>
          </a:xfrm>
          <a:prstGeom prst="rect">
            <a:avLst/>
          </a:prstGeom>
        </p:spPr>
      </p:pic>
      <p:pic>
        <p:nvPicPr>
          <p:cNvPr id="3" name="Imagem 2" descr="Mapa&#10;&#10;Descrição gerada automaticamente">
            <a:extLst>
              <a:ext uri="{FF2B5EF4-FFF2-40B4-BE49-F238E27FC236}">
                <a16:creationId xmlns:a16="http://schemas.microsoft.com/office/drawing/2014/main" id="{8D881647-1863-0FF0-6A00-E0AF22A64E5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90400" y="1110689"/>
            <a:ext cx="1473930" cy="1919988"/>
          </a:xfrm>
          <a:prstGeom prst="rect">
            <a:avLst/>
          </a:prstGeom>
        </p:spPr>
      </p:pic>
      <p:pic>
        <p:nvPicPr>
          <p:cNvPr id="5" name="Imagem 4" descr="Mapa&#10;&#10;Descrição gerada automaticamente">
            <a:extLst>
              <a:ext uri="{FF2B5EF4-FFF2-40B4-BE49-F238E27FC236}">
                <a16:creationId xmlns:a16="http://schemas.microsoft.com/office/drawing/2014/main" id="{57A6FF39-D89C-3D38-A3B2-D48FAE850AD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70067" y="3093982"/>
            <a:ext cx="1473931" cy="1908001"/>
          </a:xfrm>
          <a:prstGeom prst="rect">
            <a:avLst/>
          </a:prstGeom>
        </p:spPr>
      </p:pic>
      <p:pic>
        <p:nvPicPr>
          <p:cNvPr id="7" name="Imagem 6" descr="Mapa&#10;&#10;Descrição gerada automaticamente">
            <a:extLst>
              <a:ext uri="{FF2B5EF4-FFF2-40B4-BE49-F238E27FC236}">
                <a16:creationId xmlns:a16="http://schemas.microsoft.com/office/drawing/2014/main" id="{1B1FF2B8-F36B-EEBB-BEC7-732C01D150B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84946" y="3062345"/>
            <a:ext cx="1520211" cy="1967911"/>
          </a:xfrm>
          <a:prstGeom prst="rect">
            <a:avLst/>
          </a:prstGeom>
        </p:spPr>
      </p:pic>
      <p:pic>
        <p:nvPicPr>
          <p:cNvPr id="9" name="Imagem 8" descr="Mapa&#10;&#10;Descrição gerada automaticamente">
            <a:extLst>
              <a:ext uri="{FF2B5EF4-FFF2-40B4-BE49-F238E27FC236}">
                <a16:creationId xmlns:a16="http://schemas.microsoft.com/office/drawing/2014/main" id="{1AAC5F99-FA27-C659-1C4B-FB082188A9B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81773" y="1115650"/>
            <a:ext cx="1473930" cy="1907999"/>
          </a:xfrm>
          <a:prstGeom prst="rect">
            <a:avLst/>
          </a:prstGeom>
        </p:spPr>
      </p:pic>
      <p:sp>
        <p:nvSpPr>
          <p:cNvPr id="10" name="Google Shape;269;p5">
            <a:extLst>
              <a:ext uri="{FF2B5EF4-FFF2-40B4-BE49-F238E27FC236}">
                <a16:creationId xmlns:a16="http://schemas.microsoft.com/office/drawing/2014/main" id="{71AEFC0B-22C8-8DB3-D9D5-0554F7AFFB71}"/>
              </a:ext>
            </a:extLst>
          </p:cNvPr>
          <p:cNvSpPr/>
          <p:nvPr/>
        </p:nvSpPr>
        <p:spPr>
          <a:xfrm>
            <a:off x="5952311" y="739384"/>
            <a:ext cx="723600" cy="255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pt-BR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ABR</a:t>
            </a:r>
            <a:endParaRPr sz="1800" b="0" strike="noStrik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2"/>
          <p:cNvSpPr txBox="1">
            <a:spLocks noGrp="1"/>
          </p:cNvSpPr>
          <p:nvPr>
            <p:ph type="title"/>
          </p:nvPr>
        </p:nvSpPr>
        <p:spPr>
          <a:xfrm>
            <a:off x="1826750" y="40825"/>
            <a:ext cx="7005600" cy="5958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891"/>
              <a:buNone/>
            </a:pPr>
            <a:r>
              <a:rPr lang="pt-BR" sz="1898" dirty="0"/>
              <a:t>PRECIPITAÇÃO E ANOMALIA DE PRECIPITAÇÃO: Mai/2024</a:t>
            </a:r>
            <a:endParaRPr sz="1898" dirty="0"/>
          </a:p>
        </p:txBody>
      </p:sp>
      <p:sp>
        <p:nvSpPr>
          <p:cNvPr id="44" name="Google Shape;44;p12"/>
          <p:cNvSpPr/>
          <p:nvPr/>
        </p:nvSpPr>
        <p:spPr>
          <a:xfrm>
            <a:off x="4007350" y="3724071"/>
            <a:ext cx="562800" cy="1992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" name="Imagem 3" descr="Mapa&#10;&#10;Descrição gerada automaticamente">
            <a:extLst>
              <a:ext uri="{FF2B5EF4-FFF2-40B4-BE49-F238E27FC236}">
                <a16:creationId xmlns:a16="http://schemas.microsoft.com/office/drawing/2014/main" id="{D4833C53-0AA3-5BD6-AA43-60D628ACBA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8221" y="882104"/>
            <a:ext cx="3116035" cy="4033703"/>
          </a:xfrm>
          <a:prstGeom prst="rect">
            <a:avLst/>
          </a:prstGeom>
        </p:spPr>
      </p:pic>
      <p:pic>
        <p:nvPicPr>
          <p:cNvPr id="8" name="Imagem 7" descr="Mapa&#10;&#10;Descrição gerada automaticamente">
            <a:extLst>
              <a:ext uri="{FF2B5EF4-FFF2-40B4-BE49-F238E27FC236}">
                <a16:creationId xmlns:a16="http://schemas.microsoft.com/office/drawing/2014/main" id="{52E1600F-3150-B19B-CB8F-5F4EBD11E5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9550" y="882104"/>
            <a:ext cx="3116036" cy="4033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9026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ctrTitle"/>
          </p:nvPr>
        </p:nvSpPr>
        <p:spPr>
          <a:xfrm>
            <a:off x="435950" y="224525"/>
            <a:ext cx="8396400" cy="32046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rmAutofit/>
          </a:bodyPr>
          <a:lstStyle/>
          <a:p>
            <a:pPr marL="460800" lvl="0" indent="-403900" algn="l" rtl="0">
              <a:spcBef>
                <a:spcPts val="0"/>
              </a:spcBef>
              <a:spcAft>
                <a:spcPts val="0"/>
              </a:spcAft>
              <a:buSzPts val="5000"/>
              <a:buAutoNum type="arabicPeriod" startAt="2"/>
            </a:pPr>
            <a:r>
              <a:rPr lang="pt-BR"/>
              <a:t>PREVISÃO PRÓXIMOS DIAS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9"/>
          <p:cNvSpPr txBox="1">
            <a:spLocks noGrp="1"/>
          </p:cNvSpPr>
          <p:nvPr>
            <p:ph type="title"/>
          </p:nvPr>
        </p:nvSpPr>
        <p:spPr>
          <a:xfrm>
            <a:off x="1826750" y="40825"/>
            <a:ext cx="7317300" cy="5958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pt-BR" sz="1800" b="1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Animação do satélite GOES 16  do dia 06/05/2024 entre 6:10 e 11:10 UTC</a:t>
            </a:r>
            <a:endParaRPr sz="1800" dirty="0"/>
          </a:p>
        </p:txBody>
      </p:sp>
      <p:pic>
        <p:nvPicPr>
          <p:cNvPr id="91" name="Google Shape;91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88867" y="4413075"/>
            <a:ext cx="3307859" cy="392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A4B413CF-9BB0-E07A-CCDF-9870718CD5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2028" y="988526"/>
            <a:ext cx="6753678" cy="342454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9"/>
          <p:cNvSpPr txBox="1">
            <a:spLocks noGrp="1"/>
          </p:cNvSpPr>
          <p:nvPr>
            <p:ph type="title"/>
          </p:nvPr>
        </p:nvSpPr>
        <p:spPr>
          <a:xfrm>
            <a:off x="1826750" y="40825"/>
            <a:ext cx="7317300" cy="5958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br>
              <a:rPr lang="pt-BR" sz="1800" b="1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pt-BR" sz="1800" b="1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Acumulado de precipitação 24 horas</a:t>
            </a:r>
            <a:br>
              <a:rPr lang="pt-BR" sz="1800" b="1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endParaRPr sz="1800" dirty="0"/>
          </a:p>
        </p:txBody>
      </p:sp>
      <p:pic>
        <p:nvPicPr>
          <p:cNvPr id="91" name="Google Shape;91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88867" y="4413075"/>
            <a:ext cx="3307859" cy="3926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87;p9">
            <a:extLst>
              <a:ext uri="{FF2B5EF4-FFF2-40B4-BE49-F238E27FC236}">
                <a16:creationId xmlns:a16="http://schemas.microsoft.com/office/drawing/2014/main" id="{507B943B-39EB-2183-B674-0FB73CC73CF0}"/>
              </a:ext>
            </a:extLst>
          </p:cNvPr>
          <p:cNvSpPr txBox="1"/>
          <p:nvPr/>
        </p:nvSpPr>
        <p:spPr>
          <a:xfrm>
            <a:off x="1720425" y="1396400"/>
            <a:ext cx="7219500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06/05 a 07/05 00UTC                 07/05 a 08/05 00UTC                 08/05 a 09/05 00UTC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" name="Imagem 3" descr="Uma imagem contendo Mapa&#10;&#10;Descrição gerada automaticamente">
            <a:extLst>
              <a:ext uri="{FF2B5EF4-FFF2-40B4-BE49-F238E27FC236}">
                <a16:creationId xmlns:a16="http://schemas.microsoft.com/office/drawing/2014/main" id="{904370C0-5096-C7A1-B854-1FBD681E43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5599" y="1704200"/>
            <a:ext cx="2260601" cy="2573452"/>
          </a:xfrm>
          <a:prstGeom prst="rect">
            <a:avLst/>
          </a:prstGeom>
        </p:spPr>
      </p:pic>
      <p:pic>
        <p:nvPicPr>
          <p:cNvPr id="7" name="Imagem 6" descr="Mapa&#10;&#10;Descrição gerada automaticamente">
            <a:extLst>
              <a:ext uri="{FF2B5EF4-FFF2-40B4-BE49-F238E27FC236}">
                <a16:creationId xmlns:a16="http://schemas.microsoft.com/office/drawing/2014/main" id="{B6B2F225-D644-92EC-1436-C3739F1DBA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94128" y="1681717"/>
            <a:ext cx="2260601" cy="2640793"/>
          </a:xfrm>
          <a:prstGeom prst="rect">
            <a:avLst/>
          </a:prstGeom>
        </p:spPr>
      </p:pic>
      <p:pic>
        <p:nvPicPr>
          <p:cNvPr id="11" name="Imagem 10" descr="Mapa&#10;&#10;Descrição gerada automaticamente">
            <a:extLst>
              <a:ext uri="{FF2B5EF4-FFF2-40B4-BE49-F238E27FC236}">
                <a16:creationId xmlns:a16="http://schemas.microsoft.com/office/drawing/2014/main" id="{742CB8B4-A10C-7317-05E2-3035A13B217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30560" y="1670529"/>
            <a:ext cx="2267975" cy="2640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4702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Diagrama&#10;&#10;Descrição gerada automaticamente com confiança média">
            <a:extLst>
              <a:ext uri="{FF2B5EF4-FFF2-40B4-BE49-F238E27FC236}">
                <a16:creationId xmlns:a16="http://schemas.microsoft.com/office/drawing/2014/main" id="{151F4D73-538B-8DC2-2090-0BA794E8E4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0631" y="1080988"/>
            <a:ext cx="7182993" cy="4018968"/>
          </a:xfrm>
          <a:prstGeom prst="rect">
            <a:avLst/>
          </a:prstGeom>
        </p:spPr>
      </p:pic>
      <p:sp>
        <p:nvSpPr>
          <p:cNvPr id="96" name="Google Shape;96;p20"/>
          <p:cNvSpPr txBox="1">
            <a:spLocks noGrp="1"/>
          </p:cNvSpPr>
          <p:nvPr>
            <p:ph type="title"/>
          </p:nvPr>
        </p:nvSpPr>
        <p:spPr>
          <a:xfrm>
            <a:off x="1826750" y="40825"/>
            <a:ext cx="7317300" cy="5958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pt-BR" sz="1750" dirty="0"/>
              <a:t>PREVISÃO SUBSAZONAL </a:t>
            </a:r>
            <a:endParaRPr sz="1750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66032582-6CE1-5085-EE6D-BEBC05C0567A}"/>
              </a:ext>
            </a:extLst>
          </p:cNvPr>
          <p:cNvSpPr txBox="1"/>
          <p:nvPr/>
        </p:nvSpPr>
        <p:spPr>
          <a:xfrm>
            <a:off x="1826750" y="866040"/>
            <a:ext cx="23924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 b="1" dirty="0"/>
              <a:t>1ª semana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806AFF4-84C9-CA52-7952-445798B52A9E}"/>
              </a:ext>
            </a:extLst>
          </p:cNvPr>
          <p:cNvSpPr txBox="1"/>
          <p:nvPr/>
        </p:nvSpPr>
        <p:spPr>
          <a:xfrm>
            <a:off x="5814943" y="881180"/>
            <a:ext cx="23924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 b="1" dirty="0"/>
              <a:t>2ª semana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87A1EC5C-BB56-2726-0C74-1898395AFA06}"/>
              </a:ext>
            </a:extLst>
          </p:cNvPr>
          <p:cNvSpPr/>
          <p:nvPr/>
        </p:nvSpPr>
        <p:spPr>
          <a:xfrm>
            <a:off x="2167837" y="1494464"/>
            <a:ext cx="2554749" cy="139700"/>
          </a:xfrm>
          <a:prstGeom prst="rect">
            <a:avLst/>
          </a:prstGeom>
          <a:noFill/>
          <a:ln w="19050">
            <a:solidFill>
              <a:srgbClr val="FF0000">
                <a:alpha val="69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297732D0-BF83-38A3-FCD0-3B3219EB5FA6}"/>
              </a:ext>
            </a:extLst>
          </p:cNvPr>
          <p:cNvSpPr/>
          <p:nvPr/>
        </p:nvSpPr>
        <p:spPr>
          <a:xfrm>
            <a:off x="5860986" y="1494464"/>
            <a:ext cx="2554749" cy="139700"/>
          </a:xfrm>
          <a:prstGeom prst="rect">
            <a:avLst/>
          </a:prstGeom>
          <a:noFill/>
          <a:ln w="19050">
            <a:solidFill>
              <a:srgbClr val="FF0000">
                <a:alpha val="69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Gráfico&#10;&#10;Descrição gerada automaticamente">
            <a:extLst>
              <a:ext uri="{FF2B5EF4-FFF2-40B4-BE49-F238E27FC236}">
                <a16:creationId xmlns:a16="http://schemas.microsoft.com/office/drawing/2014/main" id="{6A3AC368-B40F-23BE-E0CD-9CD71BC965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3414" y="1110046"/>
            <a:ext cx="7136065" cy="4003515"/>
          </a:xfrm>
          <a:prstGeom prst="rect">
            <a:avLst/>
          </a:prstGeom>
        </p:spPr>
      </p:pic>
      <p:sp>
        <p:nvSpPr>
          <p:cNvPr id="103" name="Google Shape;103;p21"/>
          <p:cNvSpPr txBox="1">
            <a:spLocks noGrp="1"/>
          </p:cNvSpPr>
          <p:nvPr>
            <p:ph type="title"/>
          </p:nvPr>
        </p:nvSpPr>
        <p:spPr>
          <a:xfrm>
            <a:off x="1826750" y="40825"/>
            <a:ext cx="7317300" cy="5958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pt-BR" sz="1750" dirty="0"/>
              <a:t>PREVISÃO SUBSAZONAL</a:t>
            </a:r>
            <a:endParaRPr sz="1750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B317C5FE-B08E-878A-2A6A-0169DD4364B4}"/>
              </a:ext>
            </a:extLst>
          </p:cNvPr>
          <p:cNvSpPr txBox="1"/>
          <p:nvPr/>
        </p:nvSpPr>
        <p:spPr>
          <a:xfrm>
            <a:off x="1886559" y="866040"/>
            <a:ext cx="23924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 b="1" dirty="0"/>
              <a:t>3ª semana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27539E2-CFAE-641E-9402-0721CD25F385}"/>
              </a:ext>
            </a:extLst>
          </p:cNvPr>
          <p:cNvSpPr txBox="1"/>
          <p:nvPr/>
        </p:nvSpPr>
        <p:spPr>
          <a:xfrm>
            <a:off x="5141843" y="866040"/>
            <a:ext cx="23924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 b="1" dirty="0"/>
              <a:t>                                 4ª semana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63B8C556-E928-AC40-058E-F21C9B4F34C5}"/>
              </a:ext>
            </a:extLst>
          </p:cNvPr>
          <p:cNvSpPr/>
          <p:nvPr/>
        </p:nvSpPr>
        <p:spPr>
          <a:xfrm>
            <a:off x="2046858" y="1470625"/>
            <a:ext cx="2554749" cy="139700"/>
          </a:xfrm>
          <a:prstGeom prst="rect">
            <a:avLst/>
          </a:prstGeom>
          <a:noFill/>
          <a:ln w="19050">
            <a:solidFill>
              <a:srgbClr val="FF0000">
                <a:alpha val="69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F0E940AC-6F46-4BC6-F8DF-05A21FF11597}"/>
              </a:ext>
            </a:extLst>
          </p:cNvPr>
          <p:cNvSpPr/>
          <p:nvPr/>
        </p:nvSpPr>
        <p:spPr>
          <a:xfrm>
            <a:off x="5758308" y="1470625"/>
            <a:ext cx="2554749" cy="139700"/>
          </a:xfrm>
          <a:prstGeom prst="rect">
            <a:avLst/>
          </a:prstGeom>
          <a:noFill/>
          <a:ln w="19050">
            <a:solidFill>
              <a:srgbClr val="FF0000">
                <a:alpha val="69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Mapa&#10;&#10;Descrição gerada automaticamente">
            <a:extLst>
              <a:ext uri="{FF2B5EF4-FFF2-40B4-BE49-F238E27FC236}">
                <a16:creationId xmlns:a16="http://schemas.microsoft.com/office/drawing/2014/main" id="{CEAADE91-B576-0557-F6CF-06BFF9B8DB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276" y="1212491"/>
            <a:ext cx="3437933" cy="3914677"/>
          </a:xfrm>
          <a:prstGeom prst="rect">
            <a:avLst/>
          </a:prstGeom>
        </p:spPr>
      </p:pic>
      <p:sp>
        <p:nvSpPr>
          <p:cNvPr id="103" name="Google Shape;103;p21"/>
          <p:cNvSpPr txBox="1">
            <a:spLocks noGrp="1"/>
          </p:cNvSpPr>
          <p:nvPr>
            <p:ph type="title"/>
          </p:nvPr>
        </p:nvSpPr>
        <p:spPr>
          <a:xfrm>
            <a:off x="1826750" y="40825"/>
            <a:ext cx="7317300" cy="5958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pt-BR" sz="1750" dirty="0"/>
              <a:t>PREVISÃO SUBSAZONAL</a:t>
            </a:r>
            <a:endParaRPr sz="1750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B317C5FE-B08E-878A-2A6A-0169DD4364B4}"/>
              </a:ext>
            </a:extLst>
          </p:cNvPr>
          <p:cNvSpPr txBox="1"/>
          <p:nvPr/>
        </p:nvSpPr>
        <p:spPr>
          <a:xfrm>
            <a:off x="3715359" y="982602"/>
            <a:ext cx="23924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 b="1" dirty="0"/>
              <a:t>1 mês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F0E940AC-6F46-4BC6-F8DF-05A21FF11597}"/>
              </a:ext>
            </a:extLst>
          </p:cNvPr>
          <p:cNvSpPr/>
          <p:nvPr/>
        </p:nvSpPr>
        <p:spPr>
          <a:xfrm>
            <a:off x="3665063" y="1510873"/>
            <a:ext cx="2757507" cy="96585"/>
          </a:xfrm>
          <a:prstGeom prst="rect">
            <a:avLst/>
          </a:prstGeom>
          <a:noFill/>
          <a:ln w="19050">
            <a:solidFill>
              <a:srgbClr val="FF0000">
                <a:alpha val="69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530817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2"/>
          <p:cNvSpPr txBox="1">
            <a:spLocks noGrp="1"/>
          </p:cNvSpPr>
          <p:nvPr>
            <p:ph type="ctrTitle"/>
          </p:nvPr>
        </p:nvSpPr>
        <p:spPr>
          <a:xfrm>
            <a:off x="740275" y="681075"/>
            <a:ext cx="8188572" cy="28797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3. PREVISÃO CLIMÁTICA SAZONAL</a:t>
            </a:r>
            <a:endParaRPr sz="417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3"/>
          <p:cNvSpPr txBox="1">
            <a:spLocks noGrp="1"/>
          </p:cNvSpPr>
          <p:nvPr>
            <p:ph type="title"/>
          </p:nvPr>
        </p:nvSpPr>
        <p:spPr>
          <a:xfrm>
            <a:off x="1826750" y="40825"/>
            <a:ext cx="7317300" cy="5958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500" b="1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pt-BR" sz="1750"/>
              <a:t> </a:t>
            </a:r>
            <a:endParaRPr sz="1750"/>
          </a:p>
        </p:txBody>
      </p:sp>
      <p:sp>
        <p:nvSpPr>
          <p:cNvPr id="116" name="Google Shape;116;p23"/>
          <p:cNvSpPr txBox="1">
            <a:spLocks noGrp="1"/>
          </p:cNvSpPr>
          <p:nvPr>
            <p:ph type="title"/>
          </p:nvPr>
        </p:nvSpPr>
        <p:spPr>
          <a:xfrm>
            <a:off x="1826750" y="40825"/>
            <a:ext cx="7317300" cy="5958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pt-BR" sz="1600" dirty="0">
                <a:solidFill>
                  <a:schemeClr val="dk1"/>
                </a:solidFill>
              </a:rPr>
              <a:t>CLIMATOLOGIA – MAI-JUN-JUL/1981-2010</a:t>
            </a:r>
            <a:endParaRPr sz="1750" dirty="0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1F9A1D8F-D3D8-C8BD-6845-DD14CA234768}"/>
              </a:ext>
            </a:extLst>
          </p:cNvPr>
          <p:cNvSpPr/>
          <p:nvPr/>
        </p:nvSpPr>
        <p:spPr>
          <a:xfrm>
            <a:off x="2892990" y="2578600"/>
            <a:ext cx="537257" cy="995082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57E08A33-484E-05B4-3F6F-9242AA66F4B4}"/>
              </a:ext>
            </a:extLst>
          </p:cNvPr>
          <p:cNvSpPr/>
          <p:nvPr/>
        </p:nvSpPr>
        <p:spPr>
          <a:xfrm>
            <a:off x="6683122" y="2532299"/>
            <a:ext cx="537257" cy="995082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Imagem 4" descr="Uma imagem contendo Mapa&#10;&#10;Descrição gerada automaticamente">
            <a:extLst>
              <a:ext uri="{FF2B5EF4-FFF2-40B4-BE49-F238E27FC236}">
                <a16:creationId xmlns:a16="http://schemas.microsoft.com/office/drawing/2014/main" id="{12FAD97A-B85A-24B8-C244-6EEFFE3322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2538" y="1329281"/>
            <a:ext cx="3355418" cy="3313475"/>
          </a:xfrm>
          <a:prstGeom prst="rect">
            <a:avLst/>
          </a:prstGeom>
        </p:spPr>
      </p:pic>
      <p:pic>
        <p:nvPicPr>
          <p:cNvPr id="8" name="Imagem 7" descr="Uma imagem contendo Diagrama&#10;&#10;Descrição gerada automaticamente">
            <a:extLst>
              <a:ext uri="{FF2B5EF4-FFF2-40B4-BE49-F238E27FC236}">
                <a16:creationId xmlns:a16="http://schemas.microsoft.com/office/drawing/2014/main" id="{EAFB1F74-D6DF-E11F-1686-8895ED8824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7956" y="1329281"/>
            <a:ext cx="3355418" cy="3313475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DEF7563B-4E27-7227-36AC-8A47BEF72FBF}"/>
              </a:ext>
            </a:extLst>
          </p:cNvPr>
          <p:cNvSpPr/>
          <p:nvPr/>
        </p:nvSpPr>
        <p:spPr>
          <a:xfrm>
            <a:off x="2892989" y="2897983"/>
            <a:ext cx="537257" cy="806824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DFC29944-9B8D-57B1-5784-8CF9B21131DE}"/>
              </a:ext>
            </a:extLst>
          </p:cNvPr>
          <p:cNvSpPr/>
          <p:nvPr/>
        </p:nvSpPr>
        <p:spPr>
          <a:xfrm>
            <a:off x="6248407" y="2897983"/>
            <a:ext cx="537257" cy="806824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Mapa&#10;&#10;Descrição gerada automaticamente">
            <a:extLst>
              <a:ext uri="{FF2B5EF4-FFF2-40B4-BE49-F238E27FC236}">
                <a16:creationId xmlns:a16="http://schemas.microsoft.com/office/drawing/2014/main" id="{FA50C468-17AD-C7D3-1F63-6EC30941ACE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566" r="33781"/>
          <a:stretch/>
        </p:blipFill>
        <p:spPr>
          <a:xfrm>
            <a:off x="2024743" y="845630"/>
            <a:ext cx="3051355" cy="4182738"/>
          </a:xfrm>
          <a:prstGeom prst="rect">
            <a:avLst/>
          </a:prstGeom>
        </p:spPr>
      </p:pic>
      <p:pic>
        <p:nvPicPr>
          <p:cNvPr id="5" name="Imagem 4" descr="Mapa&#10;&#10;Descrição gerada automaticamente">
            <a:extLst>
              <a:ext uri="{FF2B5EF4-FFF2-40B4-BE49-F238E27FC236}">
                <a16:creationId xmlns:a16="http://schemas.microsoft.com/office/drawing/2014/main" id="{EDC30205-C698-98FB-D0F1-9C77963F64B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3131" r="33080"/>
          <a:stretch/>
        </p:blipFill>
        <p:spPr>
          <a:xfrm>
            <a:off x="5261425" y="845630"/>
            <a:ext cx="3068714" cy="4182738"/>
          </a:xfrm>
          <a:prstGeom prst="rect">
            <a:avLst/>
          </a:prstGeom>
        </p:spPr>
      </p:pic>
      <p:sp>
        <p:nvSpPr>
          <p:cNvPr id="115" name="Google Shape;115;p23"/>
          <p:cNvSpPr txBox="1">
            <a:spLocks noGrp="1"/>
          </p:cNvSpPr>
          <p:nvPr>
            <p:ph type="title"/>
          </p:nvPr>
        </p:nvSpPr>
        <p:spPr>
          <a:xfrm>
            <a:off x="1826750" y="40825"/>
            <a:ext cx="7317300" cy="5958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500" b="1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pt-BR" sz="1750"/>
              <a:t> </a:t>
            </a:r>
            <a:endParaRPr sz="1750"/>
          </a:p>
        </p:txBody>
      </p:sp>
      <p:sp>
        <p:nvSpPr>
          <p:cNvPr id="116" name="Google Shape;116;p23"/>
          <p:cNvSpPr txBox="1">
            <a:spLocks noGrp="1"/>
          </p:cNvSpPr>
          <p:nvPr>
            <p:ph type="title"/>
          </p:nvPr>
        </p:nvSpPr>
        <p:spPr>
          <a:xfrm>
            <a:off x="1826750" y="40825"/>
            <a:ext cx="7317300" cy="5958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pt-BR" sz="1750" dirty="0"/>
              <a:t>PREVISÃO DE ANOMALIAS DE TEMPERATURA DO AR E PRECIPITAÇÃO MJJ/2024</a:t>
            </a:r>
            <a:endParaRPr sz="1750" dirty="0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1F9A1D8F-D3D8-C8BD-6845-DD14CA234768}"/>
              </a:ext>
            </a:extLst>
          </p:cNvPr>
          <p:cNvSpPr/>
          <p:nvPr/>
        </p:nvSpPr>
        <p:spPr>
          <a:xfrm>
            <a:off x="3058886" y="2720789"/>
            <a:ext cx="620486" cy="1057835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917D427D-1A35-1AD1-9D81-0D0B10303494}"/>
              </a:ext>
            </a:extLst>
          </p:cNvPr>
          <p:cNvSpPr/>
          <p:nvPr/>
        </p:nvSpPr>
        <p:spPr>
          <a:xfrm>
            <a:off x="6270176" y="2731672"/>
            <a:ext cx="620486" cy="1057835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804970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3"/>
          <p:cNvSpPr txBox="1">
            <a:spLocks noGrp="1"/>
          </p:cNvSpPr>
          <p:nvPr>
            <p:ph type="title"/>
          </p:nvPr>
        </p:nvSpPr>
        <p:spPr>
          <a:xfrm>
            <a:off x="1826750" y="40825"/>
            <a:ext cx="7317300" cy="5958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500" b="1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pt-BR" sz="1750"/>
              <a:t> </a:t>
            </a:r>
            <a:endParaRPr sz="1750"/>
          </a:p>
        </p:txBody>
      </p:sp>
      <p:sp>
        <p:nvSpPr>
          <p:cNvPr id="116" name="Google Shape;116;p23"/>
          <p:cNvSpPr txBox="1">
            <a:spLocks noGrp="1"/>
          </p:cNvSpPr>
          <p:nvPr>
            <p:ph type="title"/>
          </p:nvPr>
        </p:nvSpPr>
        <p:spPr>
          <a:xfrm>
            <a:off x="1826750" y="40825"/>
            <a:ext cx="7317300" cy="5958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pt-BR" sz="1750" dirty="0"/>
              <a:t>PREVISÃO DE ANOMALIAS DE PRECIPITAÇÃO MJJ/2024 e JJA/2024</a:t>
            </a:r>
            <a:endParaRPr sz="1750" dirty="0"/>
          </a:p>
        </p:txBody>
      </p:sp>
      <p:pic>
        <p:nvPicPr>
          <p:cNvPr id="4" name="Imagem 3" descr="Gráfico&#10;&#10;Descrição gerada automaticamente">
            <a:extLst>
              <a:ext uri="{FF2B5EF4-FFF2-40B4-BE49-F238E27FC236}">
                <a16:creationId xmlns:a16="http://schemas.microsoft.com/office/drawing/2014/main" id="{580E99C8-C90C-174C-4D9B-E5D2E35B2D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7286" y="918349"/>
            <a:ext cx="7456714" cy="4069366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3D72E0AB-D3A5-F9F3-C0FF-09316E092182}"/>
              </a:ext>
            </a:extLst>
          </p:cNvPr>
          <p:cNvSpPr/>
          <p:nvPr/>
        </p:nvSpPr>
        <p:spPr>
          <a:xfrm>
            <a:off x="3126382" y="2571749"/>
            <a:ext cx="433249" cy="506031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F4C72F39-37A1-40E4-8B49-E246A45FAEBB}"/>
              </a:ext>
            </a:extLst>
          </p:cNvPr>
          <p:cNvSpPr/>
          <p:nvPr/>
        </p:nvSpPr>
        <p:spPr>
          <a:xfrm>
            <a:off x="6990807" y="2571748"/>
            <a:ext cx="433249" cy="506031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030615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3"/>
          <p:cNvSpPr txBox="1">
            <a:spLocks noGrp="1"/>
          </p:cNvSpPr>
          <p:nvPr>
            <p:ph type="title"/>
          </p:nvPr>
        </p:nvSpPr>
        <p:spPr>
          <a:xfrm>
            <a:off x="1826750" y="40825"/>
            <a:ext cx="7317300" cy="5958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500" b="1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pt-BR" sz="1750"/>
              <a:t> </a:t>
            </a:r>
            <a:endParaRPr sz="1750"/>
          </a:p>
        </p:txBody>
      </p:sp>
      <p:sp>
        <p:nvSpPr>
          <p:cNvPr id="116" name="Google Shape;116;p23"/>
          <p:cNvSpPr txBox="1">
            <a:spLocks noGrp="1"/>
          </p:cNvSpPr>
          <p:nvPr>
            <p:ph type="title"/>
          </p:nvPr>
        </p:nvSpPr>
        <p:spPr>
          <a:xfrm>
            <a:off x="1826750" y="40825"/>
            <a:ext cx="7317300" cy="5958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pt-BR" sz="1800" dirty="0"/>
              <a:t>PRECIPITAÇÃO MENSAL NA BACIA DO PARAÍBA DO RIO PARAGUAI</a:t>
            </a:r>
            <a:endParaRPr sz="1750" dirty="0"/>
          </a:p>
        </p:txBody>
      </p:sp>
      <p:pic>
        <p:nvPicPr>
          <p:cNvPr id="3" name="Imagem 2" descr="Gráfico&#10;&#10;Descrição gerada automaticamente">
            <a:extLst>
              <a:ext uri="{FF2B5EF4-FFF2-40B4-BE49-F238E27FC236}">
                <a16:creationId xmlns:a16="http://schemas.microsoft.com/office/drawing/2014/main" id="{B5E13B24-4DEE-E6AD-B498-4EFE9D1739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200" y="767439"/>
            <a:ext cx="4335236" cy="4335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6050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>
            <a:spLocks noGrp="1"/>
          </p:cNvSpPr>
          <p:nvPr>
            <p:ph type="ctrTitle"/>
          </p:nvPr>
        </p:nvSpPr>
        <p:spPr>
          <a:xfrm>
            <a:off x="4392975" y="517400"/>
            <a:ext cx="4515300" cy="27594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Obrigada 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pela atenção!</a:t>
            </a:r>
            <a:endParaRPr dirty="0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DC70BAC5-4517-A71F-167C-854C27E7F173}"/>
              </a:ext>
            </a:extLst>
          </p:cNvPr>
          <p:cNvSpPr txBox="1"/>
          <p:nvPr/>
        </p:nvSpPr>
        <p:spPr>
          <a:xfrm>
            <a:off x="4141693" y="3590365"/>
            <a:ext cx="24742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err="1">
                <a:solidFill>
                  <a:schemeClr val="bg1"/>
                </a:solidFill>
              </a:rPr>
              <a:t>marilia.nascimento@inpe.br</a:t>
            </a:r>
            <a:endParaRPr lang="pt-BR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24837</TotalTime>
  <Words>222</Words>
  <Application>Microsoft Macintosh PowerPoint</Application>
  <PresentationFormat>Apresentação na tela (16:9)</PresentationFormat>
  <Paragraphs>49</Paragraphs>
  <Slides>18</Slides>
  <Notes>18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18</vt:i4>
      </vt:variant>
    </vt:vector>
  </HeadingPairs>
  <TitlesOfParts>
    <vt:vector size="24" baseType="lpstr">
      <vt:lpstr>Oswald</vt:lpstr>
      <vt:lpstr>Oswald ExtraLight</vt:lpstr>
      <vt:lpstr>Arial</vt:lpstr>
      <vt:lpstr>Times New Roman</vt:lpstr>
      <vt:lpstr>Open Sans</vt:lpstr>
      <vt:lpstr>Simple Light</vt:lpstr>
      <vt:lpstr>Sala de Crise do Pantanal    1ª Reunião da Sala de Crise da bacia do Alto Paraguai (Pantanal)</vt:lpstr>
      <vt:lpstr>Localização</vt:lpstr>
      <vt:lpstr>Apresentação do PowerPoint</vt:lpstr>
      <vt:lpstr>STATUS ATUAL: ENFRAQUECIMENTO DO EL NIÑO</vt:lpstr>
      <vt:lpstr>PRECIPITAÇÃO E ANOMALIA DE PRECIPITAÇÃO: Fev-Mar-Abr/2024</vt:lpstr>
      <vt:lpstr>PRECIPITAÇÃO E ANOMALIA DE PRECIPITAÇÃO: Mai/2024</vt:lpstr>
      <vt:lpstr>PREVISÃO PRÓXIMOS DIAS</vt:lpstr>
      <vt:lpstr>Animação do satélite GOES 16  do dia 06/05/2024 entre 6:10 e 11:10 UTC</vt:lpstr>
      <vt:lpstr> Acumulado de precipitação 24 horas </vt:lpstr>
      <vt:lpstr>PREVISÃO SUBSAZONAL </vt:lpstr>
      <vt:lpstr>PREVISÃO SUBSAZONAL</vt:lpstr>
      <vt:lpstr>PREVISÃO SUBSAZONAL</vt:lpstr>
      <vt:lpstr>3. PREVISÃO CLIMÁTICA SAZONAL</vt:lpstr>
      <vt:lpstr>  </vt:lpstr>
      <vt:lpstr>  </vt:lpstr>
      <vt:lpstr>  </vt:lpstr>
      <vt:lpstr>  </vt:lpstr>
      <vt:lpstr>Obrigada  pela atenção!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Sala de Crise do Pantanal  4ª Reunião de 2022   Seca na Região Hidrográfica do Paraguai  </dc:title>
  <cp:lastModifiedBy>Diego Souza</cp:lastModifiedBy>
  <cp:revision>19</cp:revision>
  <dcterms:modified xsi:type="dcterms:W3CDTF">2024-05-07T13:03:04Z</dcterms:modified>
</cp:coreProperties>
</file>