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6" r:id="rId1"/>
  </p:sldMasterIdLst>
  <p:notesMasterIdLst>
    <p:notesMasterId r:id="rId19"/>
  </p:notesMasterIdLst>
  <p:sldIdLst>
    <p:sldId id="256" r:id="rId2"/>
    <p:sldId id="297" r:id="rId3"/>
    <p:sldId id="337" r:id="rId4"/>
    <p:sldId id="258" r:id="rId5"/>
    <p:sldId id="345" r:id="rId6"/>
    <p:sldId id="264" r:id="rId7"/>
    <p:sldId id="265" r:id="rId8"/>
    <p:sldId id="340" r:id="rId9"/>
    <p:sldId id="266" r:id="rId10"/>
    <p:sldId id="267" r:id="rId11"/>
    <p:sldId id="341" r:id="rId12"/>
    <p:sldId id="268" r:id="rId13"/>
    <p:sldId id="269" r:id="rId14"/>
    <p:sldId id="342" r:id="rId15"/>
    <p:sldId id="343" r:id="rId16"/>
    <p:sldId id="344" r:id="rId17"/>
    <p:sldId id="270" r:id="rId18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20"/>
      <p:bold r:id="rId21"/>
      <p:italic r:id="rId22"/>
      <p:boldItalic r:id="rId23"/>
    </p:embeddedFont>
    <p:embeddedFont>
      <p:font typeface="Oswald" pitchFamily="2" charset="77"/>
      <p:regular r:id="rId24"/>
      <p:bold r:id="rId25"/>
    </p:embeddedFont>
    <p:embeddedFont>
      <p:font typeface="Oswald ExtraLight" pitchFamily="2" charset="77"/>
      <p:regular r:id="rId26"/>
      <p:bold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5564">
          <p15:clr>
            <a:srgbClr val="A4A3A4"/>
          </p15:clr>
        </p15:guide>
        <p15:guide id="2" pos="1151">
          <p15:clr>
            <a:srgbClr val="9AA0A6"/>
          </p15:clr>
        </p15:guide>
        <p15:guide id="3" orient="horz" pos="3027">
          <p15:clr>
            <a:srgbClr val="9AA0A6"/>
          </p15:clr>
        </p15:guide>
        <p15:guide id="4" orient="horz" pos="567">
          <p15:clr>
            <a:srgbClr val="9AA0A6"/>
          </p15:clr>
        </p15:guide>
        <p15:guide id="5" pos="3357">
          <p15:clr>
            <a:srgbClr val="9AA0A6"/>
          </p15:clr>
        </p15:guide>
        <p15:guide id="6" orient="horz" pos="1778">
          <p15:clr>
            <a:srgbClr val="9AA0A6"/>
          </p15:clr>
        </p15:guide>
        <p15:guide id="7" orient="horz" pos="1044">
          <p15:clr>
            <a:srgbClr val="9AA0A6"/>
          </p15:clr>
        </p15:guide>
        <p15:guide id="8" orient="horz" pos="2634">
          <p15:clr>
            <a:srgbClr val="9AA0A6"/>
          </p15:clr>
        </p15:guide>
        <p15:guide id="9" orient="horz" pos="922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31"/>
    <p:restoredTop sz="94646"/>
  </p:normalViewPr>
  <p:slideViewPr>
    <p:cSldViewPr snapToGrid="0">
      <p:cViewPr>
        <p:scale>
          <a:sx n="117" d="100"/>
          <a:sy n="117" d="100"/>
        </p:scale>
        <p:origin x="696" y="192"/>
      </p:cViewPr>
      <p:guideLst>
        <p:guide pos="5564"/>
        <p:guide pos="1151"/>
        <p:guide orient="horz" pos="3027"/>
        <p:guide orient="horz" pos="567"/>
        <p:guide pos="3357"/>
        <p:guide orient="horz" pos="1778"/>
        <p:guide orient="horz" pos="1044"/>
        <p:guide orient="horz" pos="2634"/>
        <p:guide orient="horz" pos="92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" name="Google Shape;3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2579027fa15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" name="Google Shape;35;g2579027fa15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634279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2579027fa15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" name="Google Shape;35;g2579027fa15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056688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12f34512be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" name="Google Shape;41;g12f34512be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http://clima1.cptec.inpe.br/monitoramentobrasil/pt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12f34512be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" name="Google Shape;41;g12f34512be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http://clima1.cptec.inpe.br/monitoramentobrasil/pt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169141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2d3aace840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2d3aace840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475bea0da1_2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475bea0da1_2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475bea0da1_2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475bea0da1_2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88857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54e0b4f5b6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54e0b4f5b6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54e0b4f5b6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54e0b4f5b6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54e0b4f5b6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54e0b4f5b6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5454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54e0b4f5b6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154e0b4f5b6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54e0b4f5b6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154e0b4f5b6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54e0b4f5b6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154e0b4f5b6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677271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54e0b4f5b6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154e0b4f5b6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07702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54e0b4f5b6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154e0b4f5b6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0752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eb83b00e0b_6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eb83b00e0b_6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4316875" y="224525"/>
            <a:ext cx="4515300" cy="2184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317000" y="2408525"/>
            <a:ext cx="2561400" cy="24288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A7B17"/>
          </p15:clr>
        </p15:guide>
        <p15:guide id="2" pos="2880">
          <p15:clr>
            <a:srgbClr val="FA7B17"/>
          </p15:clr>
        </p15:guide>
        <p15:guide id="3" pos="2719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subtitulo">
  <p:cSld name="TITLE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408750" y="224525"/>
            <a:ext cx="8423400" cy="32295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rabicPeriod"/>
              <a:defRPr sz="5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lphaLcPeriod"/>
              <a:defRPr sz="5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romanLcPeriod"/>
              <a:defRPr sz="5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rabicPeriod"/>
              <a:defRPr sz="5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lphaLcPeriod"/>
              <a:defRPr sz="5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romanLcPeriod"/>
              <a:defRPr sz="5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rabicPeriod"/>
              <a:defRPr sz="5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lphaLcPeriod"/>
              <a:defRPr sz="5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romanLcPeriod"/>
              <a:defRPr sz="5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57">
          <p15:clr>
            <a:srgbClr val="FA7B17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title"/>
          </p:nvPr>
        </p:nvSpPr>
        <p:spPr>
          <a:xfrm>
            <a:off x="1826750" y="29962"/>
            <a:ext cx="7005600" cy="5727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body" idx="1"/>
          </p:nvPr>
        </p:nvSpPr>
        <p:spPr>
          <a:xfrm>
            <a:off x="1826700" y="789125"/>
            <a:ext cx="7005600" cy="4048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rpo 1">
  <p:cSld name="TITLE_AND_BODY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1826700" y="789125"/>
            <a:ext cx="7005600" cy="4048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1826750" y="25"/>
            <a:ext cx="7005600" cy="51435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personalizado 1">
  <p:cSld name="CUSTOM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>
            <a:spLocks noGrp="1"/>
          </p:cNvSpPr>
          <p:nvPr>
            <p:ph type="title"/>
          </p:nvPr>
        </p:nvSpPr>
        <p:spPr>
          <a:xfrm>
            <a:off x="1826750" y="29962"/>
            <a:ext cx="7005600" cy="5727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5" name="Google Shape;25;p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8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826750" y="29962"/>
            <a:ext cx="7005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D3042"/>
              </a:buClr>
              <a:buSzPts val="2800"/>
              <a:buFont typeface="Oswald"/>
              <a:buNone/>
              <a:defRPr sz="2800">
                <a:solidFill>
                  <a:srgbClr val="0D304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826700" y="789125"/>
            <a:ext cx="7005600" cy="40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4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7" Type="http://schemas.openxmlformats.org/officeDocument/2006/relationships/image" Target="../media/image9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gif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>
            <a:spLocks noGrp="1"/>
          </p:cNvSpPr>
          <p:nvPr>
            <p:ph type="ctrTitle"/>
          </p:nvPr>
        </p:nvSpPr>
        <p:spPr>
          <a:xfrm>
            <a:off x="4316875" y="0"/>
            <a:ext cx="4624200" cy="3157625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2800" dirty="0">
                <a:solidFill>
                  <a:srgbClr val="99CCFF"/>
                </a:solidFill>
                <a:latin typeface="Oswald ExtraLight"/>
                <a:ea typeface="Oswald ExtraLight"/>
                <a:cs typeface="Oswald ExtraLight"/>
                <a:sym typeface="Oswald ExtraLight"/>
              </a:rPr>
              <a:t>Sala de Crise do Pantanal </a:t>
            </a:r>
            <a:endParaRPr sz="2800" dirty="0">
              <a:solidFill>
                <a:srgbClr val="99CCFF"/>
              </a:solidFill>
              <a:latin typeface="Oswald ExtraLight"/>
              <a:ea typeface="Oswald ExtraLight"/>
              <a:cs typeface="Oswald ExtraLight"/>
              <a:sym typeface="Oswald Extra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br>
              <a:rPr lang="pt-BR" sz="2200" dirty="0"/>
            </a:br>
            <a:endParaRPr sz="22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2800" dirty="0"/>
              <a:t>2ª Reunião da Sala de Crise da bacia do Alto Paraguai (Pantanal)</a:t>
            </a:r>
            <a:endParaRPr sz="2800" dirty="0"/>
          </a:p>
        </p:txBody>
      </p:sp>
      <p:sp>
        <p:nvSpPr>
          <p:cNvPr id="33" name="Google Shape;33;p10"/>
          <p:cNvSpPr txBox="1">
            <a:spLocks noGrp="1"/>
          </p:cNvSpPr>
          <p:nvPr>
            <p:ph type="subTitle" idx="1"/>
          </p:nvPr>
        </p:nvSpPr>
        <p:spPr>
          <a:xfrm>
            <a:off x="4316875" y="4083970"/>
            <a:ext cx="2435100" cy="814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São José dos Campos</a:t>
            </a:r>
            <a:endParaRPr dirty="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200" dirty="0"/>
              <a:t>04 de junho de </a:t>
            </a:r>
            <a:r>
              <a:rPr lang="pt-BR" sz="1200" dirty="0">
                <a:solidFill>
                  <a:srgbClr val="99CCFF"/>
                </a:solidFill>
              </a:rPr>
              <a:t>2024</a:t>
            </a:r>
            <a:endParaRPr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2"/>
          <p:cNvSpPr txBox="1">
            <a:spLocks noGrp="1"/>
          </p:cNvSpPr>
          <p:nvPr>
            <p:ph type="ctrTitle"/>
          </p:nvPr>
        </p:nvSpPr>
        <p:spPr>
          <a:xfrm>
            <a:off x="360768" y="136543"/>
            <a:ext cx="8431800" cy="1447646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lvl="0">
              <a:buSzPts val="990"/>
              <a:buNone/>
            </a:pPr>
            <a:r>
              <a:rPr lang="pt-BR" sz="3400" b="1" dirty="0"/>
              <a:t>Localização</a:t>
            </a:r>
            <a:endParaRPr sz="3400" b="1" dirty="0"/>
          </a:p>
        </p:txBody>
      </p:sp>
      <p:pic>
        <p:nvPicPr>
          <p:cNvPr id="4" name="Imagem 3" descr="Mapa&#10;&#10;Descrição gerada automaticamente">
            <a:extLst>
              <a:ext uri="{FF2B5EF4-FFF2-40B4-BE49-F238E27FC236}">
                <a16:creationId xmlns:a16="http://schemas.microsoft.com/office/drawing/2014/main" id="{9711AD19-2973-DF45-A025-6D4A945A27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6085" y="1062264"/>
            <a:ext cx="2264229" cy="3018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556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;p12"/>
          <p:cNvSpPr txBox="1">
            <a:spLocks/>
          </p:cNvSpPr>
          <p:nvPr/>
        </p:nvSpPr>
        <p:spPr>
          <a:xfrm>
            <a:off x="0" y="115523"/>
            <a:ext cx="9144000" cy="39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Oswald"/>
              <a:buAutoNum type="arabicPeriod"/>
              <a:defRPr sz="5000" b="0" i="0" u="none" strike="noStrike" cap="non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alphaL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romanL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arabi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alphaL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romanL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arabi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alphaL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romanL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8799">
              <a:buSzPts val="4000"/>
            </a:pPr>
            <a:r>
              <a:rPr lang="pt-BR" dirty="0"/>
              <a:t>Diagnóstico </a:t>
            </a:r>
          </a:p>
        </p:txBody>
      </p:sp>
    </p:spTree>
    <p:extLst>
      <p:ext uri="{BB962C8B-B14F-4D97-AF65-F5344CB8AC3E}">
        <p14:creationId xmlns:p14="http://schemas.microsoft.com/office/powerpoint/2010/main" val="83749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1" descr="prec_merge_Mar2024.gif">
            <a:extLst>
              <a:ext uri="{FF2B5EF4-FFF2-40B4-BE49-F238E27FC236}">
                <a16:creationId xmlns:a16="http://schemas.microsoft.com/office/drawing/2014/main" id="{F8119DD7-E0AD-2C95-0178-1CF992BB69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521"/>
          <a:stretch/>
        </p:blipFill>
        <p:spPr>
          <a:xfrm>
            <a:off x="1669187" y="1101102"/>
            <a:ext cx="1617336" cy="1961243"/>
          </a:xfrm>
          <a:prstGeom prst="rect">
            <a:avLst/>
          </a:prstGeom>
        </p:spPr>
      </p:pic>
      <p:sp>
        <p:nvSpPr>
          <p:cNvPr id="43" name="Google Shape;43;p12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lang="pt-BR" sz="1898" dirty="0"/>
              <a:t>PRECIPITAÇÃO E ANOMALIA DE PRECIPITAÇÃO: Mar-</a:t>
            </a:r>
            <a:r>
              <a:rPr lang="pt-BR" sz="1898" dirty="0" err="1"/>
              <a:t>Abr</a:t>
            </a:r>
            <a:r>
              <a:rPr lang="pt-BR" sz="1898" dirty="0"/>
              <a:t>-Mai/2024</a:t>
            </a:r>
            <a:endParaRPr sz="1898" dirty="0"/>
          </a:p>
        </p:txBody>
      </p:sp>
      <p:sp>
        <p:nvSpPr>
          <p:cNvPr id="44" name="Google Shape;44;p12"/>
          <p:cNvSpPr/>
          <p:nvPr/>
        </p:nvSpPr>
        <p:spPr>
          <a:xfrm>
            <a:off x="4007350" y="3724071"/>
            <a:ext cx="562800" cy="1992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269;p5">
            <a:extLst>
              <a:ext uri="{FF2B5EF4-FFF2-40B4-BE49-F238E27FC236}">
                <a16:creationId xmlns:a16="http://schemas.microsoft.com/office/drawing/2014/main" id="{BA7ED969-C1F3-33B6-9A05-217674E10416}"/>
              </a:ext>
            </a:extLst>
          </p:cNvPr>
          <p:cNvSpPr/>
          <p:nvPr/>
        </p:nvSpPr>
        <p:spPr>
          <a:xfrm>
            <a:off x="1832807" y="757863"/>
            <a:ext cx="723600" cy="255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69;p5">
            <a:extLst>
              <a:ext uri="{FF2B5EF4-FFF2-40B4-BE49-F238E27FC236}">
                <a16:creationId xmlns:a16="http://schemas.microsoft.com/office/drawing/2014/main" id="{CA1C4D15-F9F6-1A9B-8EF4-BE7E53E28825}"/>
              </a:ext>
            </a:extLst>
          </p:cNvPr>
          <p:cNvSpPr/>
          <p:nvPr/>
        </p:nvSpPr>
        <p:spPr>
          <a:xfrm>
            <a:off x="1979021" y="739388"/>
            <a:ext cx="723600" cy="255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MAR</a:t>
            </a:r>
            <a:endParaRPr sz="18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69;p5">
            <a:extLst>
              <a:ext uri="{FF2B5EF4-FFF2-40B4-BE49-F238E27FC236}">
                <a16:creationId xmlns:a16="http://schemas.microsoft.com/office/drawing/2014/main" id="{6AC1CCA4-4B0A-42C0-9C0D-9E390A145654}"/>
              </a:ext>
            </a:extLst>
          </p:cNvPr>
          <p:cNvSpPr/>
          <p:nvPr/>
        </p:nvSpPr>
        <p:spPr>
          <a:xfrm>
            <a:off x="7362083" y="741453"/>
            <a:ext cx="2089390" cy="24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MAR-ABR-MAI</a:t>
            </a:r>
            <a:endParaRPr sz="18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" name="Picture 1" descr="prec_merge_Mar2024.gif">
            <a:extLst>
              <a:ext uri="{FF2B5EF4-FFF2-40B4-BE49-F238E27FC236}">
                <a16:creationId xmlns:a16="http://schemas.microsoft.com/office/drawing/2014/main" id="{CA9723FE-DD24-9DA2-6F19-C45D6E19CE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783"/>
          <a:stretch/>
        </p:blipFill>
        <p:spPr>
          <a:xfrm>
            <a:off x="1619139" y="3090589"/>
            <a:ext cx="1660510" cy="1907999"/>
          </a:xfrm>
          <a:prstGeom prst="rect">
            <a:avLst/>
          </a:prstGeom>
        </p:spPr>
      </p:pic>
      <p:pic>
        <p:nvPicPr>
          <p:cNvPr id="7" name="Imagem 6" descr="Mapa&#10;&#10;Descrição gerada automaticamente">
            <a:extLst>
              <a:ext uri="{FF2B5EF4-FFF2-40B4-BE49-F238E27FC236}">
                <a16:creationId xmlns:a16="http://schemas.microsoft.com/office/drawing/2014/main" id="{1B1FF2B8-F36B-EEBB-BEC7-732C01D150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3484" y="3062345"/>
            <a:ext cx="1520211" cy="1967911"/>
          </a:xfrm>
          <a:prstGeom prst="rect">
            <a:avLst/>
          </a:prstGeom>
        </p:spPr>
      </p:pic>
      <p:pic>
        <p:nvPicPr>
          <p:cNvPr id="9" name="Imagem 8" descr="Mapa&#10;&#10;Descrição gerada automaticamente">
            <a:extLst>
              <a:ext uri="{FF2B5EF4-FFF2-40B4-BE49-F238E27FC236}">
                <a16:creationId xmlns:a16="http://schemas.microsoft.com/office/drawing/2014/main" id="{1AAC5F99-FA27-C659-1C4B-FB082188A9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0311" y="1115650"/>
            <a:ext cx="1473930" cy="1907999"/>
          </a:xfrm>
          <a:prstGeom prst="rect">
            <a:avLst/>
          </a:prstGeom>
        </p:spPr>
      </p:pic>
      <p:sp>
        <p:nvSpPr>
          <p:cNvPr id="10" name="Google Shape;269;p5">
            <a:extLst>
              <a:ext uri="{FF2B5EF4-FFF2-40B4-BE49-F238E27FC236}">
                <a16:creationId xmlns:a16="http://schemas.microsoft.com/office/drawing/2014/main" id="{71AEFC0B-22C8-8DB3-D9D5-0554F7AFFB71}"/>
              </a:ext>
            </a:extLst>
          </p:cNvPr>
          <p:cNvSpPr/>
          <p:nvPr/>
        </p:nvSpPr>
        <p:spPr>
          <a:xfrm>
            <a:off x="4090849" y="739384"/>
            <a:ext cx="723600" cy="255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ABR</a:t>
            </a:r>
            <a:endParaRPr sz="18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1" descr="prec_merge_Mai2024.gif">
            <a:extLst>
              <a:ext uri="{FF2B5EF4-FFF2-40B4-BE49-F238E27FC236}">
                <a16:creationId xmlns:a16="http://schemas.microsoft.com/office/drawing/2014/main" id="{D21B12DF-43DD-1987-6ED1-D97CE4E4408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9480"/>
          <a:stretch/>
        </p:blipFill>
        <p:spPr>
          <a:xfrm>
            <a:off x="5694207" y="3062345"/>
            <a:ext cx="1656990" cy="1967912"/>
          </a:xfrm>
          <a:prstGeom prst="rect">
            <a:avLst/>
          </a:prstGeom>
        </p:spPr>
      </p:pic>
      <p:pic>
        <p:nvPicPr>
          <p:cNvPr id="4" name="Picture 1" descr="prec_merge_Mai2024.gif">
            <a:extLst>
              <a:ext uri="{FF2B5EF4-FFF2-40B4-BE49-F238E27FC236}">
                <a16:creationId xmlns:a16="http://schemas.microsoft.com/office/drawing/2014/main" id="{E3AD5C20-D02B-FC01-7994-D34FAC85BF5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50857"/>
          <a:stretch/>
        </p:blipFill>
        <p:spPr>
          <a:xfrm>
            <a:off x="5662467" y="1146363"/>
            <a:ext cx="1520212" cy="1856073"/>
          </a:xfrm>
          <a:prstGeom prst="rect">
            <a:avLst/>
          </a:prstGeom>
        </p:spPr>
      </p:pic>
      <p:sp>
        <p:nvSpPr>
          <p:cNvPr id="6" name="Google Shape;269;p5">
            <a:extLst>
              <a:ext uri="{FF2B5EF4-FFF2-40B4-BE49-F238E27FC236}">
                <a16:creationId xmlns:a16="http://schemas.microsoft.com/office/drawing/2014/main" id="{69DCFFF1-1F7A-A388-7459-9F0ACAB4FFB2}"/>
              </a:ext>
            </a:extLst>
          </p:cNvPr>
          <p:cNvSpPr/>
          <p:nvPr/>
        </p:nvSpPr>
        <p:spPr>
          <a:xfrm>
            <a:off x="6017229" y="733549"/>
            <a:ext cx="723600" cy="255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MAI</a:t>
            </a:r>
            <a:endParaRPr sz="18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Picture 1" descr="prec_merge_MAM2024.gif">
            <a:extLst>
              <a:ext uri="{FF2B5EF4-FFF2-40B4-BE49-F238E27FC236}">
                <a16:creationId xmlns:a16="http://schemas.microsoft.com/office/drawing/2014/main" id="{D8CFA739-29C5-BD92-380D-11A471351AE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50500"/>
          <a:stretch/>
        </p:blipFill>
        <p:spPr>
          <a:xfrm>
            <a:off x="7576075" y="1146363"/>
            <a:ext cx="1548761" cy="1877286"/>
          </a:xfrm>
          <a:prstGeom prst="rect">
            <a:avLst/>
          </a:prstGeom>
        </p:spPr>
      </p:pic>
      <p:pic>
        <p:nvPicPr>
          <p:cNvPr id="11" name="Picture 1" descr="prec_merge_MAM2024.gif">
            <a:extLst>
              <a:ext uri="{FF2B5EF4-FFF2-40B4-BE49-F238E27FC236}">
                <a16:creationId xmlns:a16="http://schemas.microsoft.com/office/drawing/2014/main" id="{9A625AFA-4308-A734-2930-9949A226993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7278"/>
          <a:stretch/>
        </p:blipFill>
        <p:spPr>
          <a:xfrm>
            <a:off x="7431433" y="3085272"/>
            <a:ext cx="1729211" cy="196791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lang="pt-BR" sz="1898" dirty="0"/>
              <a:t>PRECIPITAÇÃO E ANOMALIA DE PRECIPITAÇÃO: </a:t>
            </a:r>
            <a:r>
              <a:rPr lang="pt-BR" sz="1898" dirty="0" err="1"/>
              <a:t>Jun</a:t>
            </a:r>
            <a:r>
              <a:rPr lang="pt-BR" sz="1898" dirty="0"/>
              <a:t>/2024</a:t>
            </a:r>
            <a:endParaRPr sz="1898" dirty="0"/>
          </a:p>
        </p:txBody>
      </p:sp>
      <p:sp>
        <p:nvSpPr>
          <p:cNvPr id="44" name="Google Shape;44;p12"/>
          <p:cNvSpPr/>
          <p:nvPr/>
        </p:nvSpPr>
        <p:spPr>
          <a:xfrm>
            <a:off x="4007350" y="3724071"/>
            <a:ext cx="562800" cy="1992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" name="Picture 1" descr="prec_merge_atual_Jun2024.gif">
            <a:extLst>
              <a:ext uri="{FF2B5EF4-FFF2-40B4-BE49-F238E27FC236}">
                <a16:creationId xmlns:a16="http://schemas.microsoft.com/office/drawing/2014/main" id="{89F50EC4-7472-941F-B9EE-CA03681750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6601" y="823830"/>
            <a:ext cx="6805749" cy="4083449"/>
          </a:xfrm>
          <a:prstGeom prst="rect">
            <a:avLst/>
          </a:prstGeom>
        </p:spPr>
      </p:pic>
      <p:pic>
        <p:nvPicPr>
          <p:cNvPr id="6" name="Imagem 5" descr="Mapa&#10;&#10;Descrição gerada automaticamente">
            <a:extLst>
              <a:ext uri="{FF2B5EF4-FFF2-40B4-BE49-F238E27FC236}">
                <a16:creationId xmlns:a16="http://schemas.microsoft.com/office/drawing/2014/main" id="{DB75E95B-912A-CC99-945F-9FDF19AE44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8792" y="4054928"/>
            <a:ext cx="816429" cy="108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902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ctrTitle"/>
          </p:nvPr>
        </p:nvSpPr>
        <p:spPr>
          <a:xfrm>
            <a:off x="435950" y="224525"/>
            <a:ext cx="8396400" cy="32046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marL="460800" lvl="0" indent="-403900" algn="l" rtl="0">
              <a:spcBef>
                <a:spcPts val="0"/>
              </a:spcBef>
              <a:spcAft>
                <a:spcPts val="0"/>
              </a:spcAft>
              <a:buSzPts val="5000"/>
              <a:buAutoNum type="arabicPeriod" startAt="2"/>
            </a:pPr>
            <a:r>
              <a:rPr lang="pt-BR"/>
              <a:t>PREVISÃO PRÓXIMOS DIAS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3173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18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Animação do satélite GOES 16  do dia 04/06/2024 entre 5:30 e 11:30 UTC</a:t>
            </a:r>
            <a:endParaRPr sz="1800" dirty="0"/>
          </a:p>
        </p:txBody>
      </p:sp>
      <p:pic>
        <p:nvPicPr>
          <p:cNvPr id="91" name="Google Shape;9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8867" y="4413075"/>
            <a:ext cx="3307859" cy="39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A84FD20-5735-4C48-DF88-24CF0DC49A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6456" y="1043723"/>
            <a:ext cx="6644821" cy="336935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3173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br>
              <a:rPr lang="pt-BR" sz="18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pt-BR" sz="18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Acumulado de precipitação 24 horas</a:t>
            </a:r>
            <a:br>
              <a:rPr lang="pt-BR" sz="18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 dirty="0"/>
          </a:p>
        </p:txBody>
      </p:sp>
      <p:pic>
        <p:nvPicPr>
          <p:cNvPr id="91" name="Google Shape;9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8867" y="4413075"/>
            <a:ext cx="3307859" cy="3926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87;p9">
            <a:extLst>
              <a:ext uri="{FF2B5EF4-FFF2-40B4-BE49-F238E27FC236}">
                <a16:creationId xmlns:a16="http://schemas.microsoft.com/office/drawing/2014/main" id="{507B943B-39EB-2183-B674-0FB73CC73CF0}"/>
              </a:ext>
            </a:extLst>
          </p:cNvPr>
          <p:cNvSpPr txBox="1"/>
          <p:nvPr/>
        </p:nvSpPr>
        <p:spPr>
          <a:xfrm>
            <a:off x="1720425" y="1396400"/>
            <a:ext cx="72195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03/06 a 04/06 00UTC                 04/06 a 05/06 00UTC                 05/06 a 06/06 00UTC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Imagem 12" descr="Mapa&#10;&#10;Descrição gerada automaticamente">
            <a:extLst>
              <a:ext uri="{FF2B5EF4-FFF2-40B4-BE49-F238E27FC236}">
                <a16:creationId xmlns:a16="http://schemas.microsoft.com/office/drawing/2014/main" id="{B3D95802-EEE5-B95B-8402-BD3AFCD2BD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6750" y="1814287"/>
            <a:ext cx="2123546" cy="2497035"/>
          </a:xfrm>
          <a:prstGeom prst="rect">
            <a:avLst/>
          </a:prstGeom>
        </p:spPr>
      </p:pic>
      <p:pic>
        <p:nvPicPr>
          <p:cNvPr id="15" name="Imagem 14" descr="Mapa&#10;&#10;Descrição gerada automaticamente">
            <a:extLst>
              <a:ext uri="{FF2B5EF4-FFF2-40B4-BE49-F238E27FC236}">
                <a16:creationId xmlns:a16="http://schemas.microsoft.com/office/drawing/2014/main" id="{0F9617D1-4276-6307-A602-8D9790D443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6463" y="1814286"/>
            <a:ext cx="2154095" cy="2497035"/>
          </a:xfrm>
          <a:prstGeom prst="rect">
            <a:avLst/>
          </a:prstGeom>
        </p:spPr>
      </p:pic>
      <p:pic>
        <p:nvPicPr>
          <p:cNvPr id="17" name="Imagem 16" descr="Mapa&#10;&#10;Descrição gerada automaticamente">
            <a:extLst>
              <a:ext uri="{FF2B5EF4-FFF2-40B4-BE49-F238E27FC236}">
                <a16:creationId xmlns:a16="http://schemas.microsoft.com/office/drawing/2014/main" id="{81A3D3D2-37D1-8C2E-9759-03D73E5B2F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8799" y="1733626"/>
            <a:ext cx="2181126" cy="2577695"/>
          </a:xfrm>
          <a:prstGeom prst="rect">
            <a:avLst/>
          </a:prstGeom>
        </p:spPr>
      </p:pic>
      <p:pic>
        <p:nvPicPr>
          <p:cNvPr id="18" name="Imagem 17" descr="Mapa&#10;&#10;Descrição gerada automaticamente">
            <a:extLst>
              <a:ext uri="{FF2B5EF4-FFF2-40B4-BE49-F238E27FC236}">
                <a16:creationId xmlns:a16="http://schemas.microsoft.com/office/drawing/2014/main" id="{4537619F-E4E5-C000-B217-BEDB9B9434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4415" y="4054928"/>
            <a:ext cx="816429" cy="108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4702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Gráfico&#10;&#10;Descrição gerada automaticamente">
            <a:extLst>
              <a:ext uri="{FF2B5EF4-FFF2-40B4-BE49-F238E27FC236}">
                <a16:creationId xmlns:a16="http://schemas.microsoft.com/office/drawing/2014/main" id="{1B1885B4-8487-9817-6B20-C4FEB19C25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5726" y="1196300"/>
            <a:ext cx="7080306" cy="3891969"/>
          </a:xfrm>
          <a:prstGeom prst="rect">
            <a:avLst/>
          </a:prstGeom>
        </p:spPr>
      </p:pic>
      <p:sp>
        <p:nvSpPr>
          <p:cNvPr id="96" name="Google Shape;96;p20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3173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1750" dirty="0"/>
              <a:t>PREVISÃO SUBSAZONAL </a:t>
            </a:r>
            <a:endParaRPr sz="175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6032582-6CE1-5085-EE6D-BEBC05C0567A}"/>
              </a:ext>
            </a:extLst>
          </p:cNvPr>
          <p:cNvSpPr txBox="1"/>
          <p:nvPr/>
        </p:nvSpPr>
        <p:spPr>
          <a:xfrm>
            <a:off x="2175093" y="866040"/>
            <a:ext cx="23924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/>
              <a:t>1ª semana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06AFF4-84C9-CA52-7952-445798B52A9E}"/>
              </a:ext>
            </a:extLst>
          </p:cNvPr>
          <p:cNvSpPr txBox="1"/>
          <p:nvPr/>
        </p:nvSpPr>
        <p:spPr>
          <a:xfrm>
            <a:off x="6163286" y="881180"/>
            <a:ext cx="23924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/>
              <a:t>2ª semana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7A1EC5C-BB56-2726-0C74-1898395AFA06}"/>
              </a:ext>
            </a:extLst>
          </p:cNvPr>
          <p:cNvSpPr/>
          <p:nvPr/>
        </p:nvSpPr>
        <p:spPr>
          <a:xfrm>
            <a:off x="2167837" y="1494464"/>
            <a:ext cx="2554749" cy="139700"/>
          </a:xfrm>
          <a:prstGeom prst="rect">
            <a:avLst/>
          </a:prstGeom>
          <a:noFill/>
          <a:ln w="19050">
            <a:solidFill>
              <a:srgbClr val="FF0000">
                <a:alpha val="6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97732D0-BF83-38A3-FCD0-3B3219EB5FA6}"/>
              </a:ext>
            </a:extLst>
          </p:cNvPr>
          <p:cNvSpPr/>
          <p:nvPr/>
        </p:nvSpPr>
        <p:spPr>
          <a:xfrm>
            <a:off x="5860986" y="1494464"/>
            <a:ext cx="2554749" cy="139700"/>
          </a:xfrm>
          <a:prstGeom prst="rect">
            <a:avLst/>
          </a:prstGeom>
          <a:noFill/>
          <a:ln w="19050">
            <a:solidFill>
              <a:srgbClr val="FF0000">
                <a:alpha val="6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 descr="Mapa&#10;&#10;Descrição gerada automaticamente">
            <a:extLst>
              <a:ext uri="{FF2B5EF4-FFF2-40B4-BE49-F238E27FC236}">
                <a16:creationId xmlns:a16="http://schemas.microsoft.com/office/drawing/2014/main" id="{D38A060E-ADFC-0168-25AE-FA3C234F8F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1483" y="4083736"/>
            <a:ext cx="816429" cy="108857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Diagrama&#10;&#10;Descrição gerada automaticamente com confiança baixa">
            <a:extLst>
              <a:ext uri="{FF2B5EF4-FFF2-40B4-BE49-F238E27FC236}">
                <a16:creationId xmlns:a16="http://schemas.microsoft.com/office/drawing/2014/main" id="{39985739-7568-E8BE-3EAA-22C10F468A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774" y="1181417"/>
            <a:ext cx="7084915" cy="3888601"/>
          </a:xfrm>
          <a:prstGeom prst="rect">
            <a:avLst/>
          </a:prstGeom>
        </p:spPr>
      </p:pic>
      <p:sp>
        <p:nvSpPr>
          <p:cNvPr id="103" name="Google Shape;103;p21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3173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1750" dirty="0"/>
              <a:t>PREVISÃO SUBSAZONAL</a:t>
            </a:r>
            <a:endParaRPr sz="175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317C5FE-B08E-878A-2A6A-0169DD4364B4}"/>
              </a:ext>
            </a:extLst>
          </p:cNvPr>
          <p:cNvSpPr txBox="1"/>
          <p:nvPr/>
        </p:nvSpPr>
        <p:spPr>
          <a:xfrm>
            <a:off x="2311103" y="866040"/>
            <a:ext cx="23924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/>
              <a:t>3ª semana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27539E2-CFAE-641E-9402-0721CD25F385}"/>
              </a:ext>
            </a:extLst>
          </p:cNvPr>
          <p:cNvSpPr txBox="1"/>
          <p:nvPr/>
        </p:nvSpPr>
        <p:spPr>
          <a:xfrm>
            <a:off x="5566387" y="866040"/>
            <a:ext cx="23924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/>
              <a:t>                                 4ª semana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63B8C556-E928-AC40-058E-F21C9B4F34C5}"/>
              </a:ext>
            </a:extLst>
          </p:cNvPr>
          <p:cNvSpPr/>
          <p:nvPr/>
        </p:nvSpPr>
        <p:spPr>
          <a:xfrm>
            <a:off x="2046858" y="1470625"/>
            <a:ext cx="2554749" cy="139700"/>
          </a:xfrm>
          <a:prstGeom prst="rect">
            <a:avLst/>
          </a:prstGeom>
          <a:noFill/>
          <a:ln w="19050">
            <a:solidFill>
              <a:srgbClr val="FF0000">
                <a:alpha val="6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F0E940AC-6F46-4BC6-F8DF-05A21FF11597}"/>
              </a:ext>
            </a:extLst>
          </p:cNvPr>
          <p:cNvSpPr/>
          <p:nvPr/>
        </p:nvSpPr>
        <p:spPr>
          <a:xfrm>
            <a:off x="5758308" y="1470625"/>
            <a:ext cx="2554749" cy="139700"/>
          </a:xfrm>
          <a:prstGeom prst="rect">
            <a:avLst/>
          </a:prstGeom>
          <a:noFill/>
          <a:ln w="19050">
            <a:solidFill>
              <a:srgbClr val="FF0000">
                <a:alpha val="6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 descr="Mapa&#10;&#10;Descrição gerada automaticamente">
            <a:extLst>
              <a:ext uri="{FF2B5EF4-FFF2-40B4-BE49-F238E27FC236}">
                <a16:creationId xmlns:a16="http://schemas.microsoft.com/office/drawing/2014/main" id="{26FE0A33-93D0-4EC4-E432-3723C17B6A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2527" y="4054928"/>
            <a:ext cx="816429" cy="108857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Mapa&#10;&#10;Descrição gerada automaticamente">
            <a:extLst>
              <a:ext uri="{FF2B5EF4-FFF2-40B4-BE49-F238E27FC236}">
                <a16:creationId xmlns:a16="http://schemas.microsoft.com/office/drawing/2014/main" id="{8A04C50E-EB20-8E64-1BC4-8A0A3153FB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0973" y="1247119"/>
            <a:ext cx="3241711" cy="3776494"/>
          </a:xfrm>
          <a:prstGeom prst="rect">
            <a:avLst/>
          </a:prstGeom>
        </p:spPr>
      </p:pic>
      <p:sp>
        <p:nvSpPr>
          <p:cNvPr id="103" name="Google Shape;103;p21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3173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1750" dirty="0"/>
              <a:t>PREVISÃO SAZONAL</a:t>
            </a:r>
            <a:endParaRPr sz="175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317C5FE-B08E-878A-2A6A-0169DD4364B4}"/>
              </a:ext>
            </a:extLst>
          </p:cNvPr>
          <p:cNvSpPr txBox="1"/>
          <p:nvPr/>
        </p:nvSpPr>
        <p:spPr>
          <a:xfrm>
            <a:off x="3715359" y="982602"/>
            <a:ext cx="23924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/>
              <a:t>1 mês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F0E940AC-6F46-4BC6-F8DF-05A21FF11597}"/>
              </a:ext>
            </a:extLst>
          </p:cNvPr>
          <p:cNvSpPr/>
          <p:nvPr/>
        </p:nvSpPr>
        <p:spPr>
          <a:xfrm>
            <a:off x="3665063" y="1510873"/>
            <a:ext cx="2757507" cy="96585"/>
          </a:xfrm>
          <a:prstGeom prst="rect">
            <a:avLst/>
          </a:prstGeom>
          <a:noFill/>
          <a:ln w="19050">
            <a:solidFill>
              <a:srgbClr val="FF0000">
                <a:alpha val="6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 descr="Mapa&#10;&#10;Descrição gerada automaticamente">
            <a:extLst>
              <a:ext uri="{FF2B5EF4-FFF2-40B4-BE49-F238E27FC236}">
                <a16:creationId xmlns:a16="http://schemas.microsoft.com/office/drawing/2014/main" id="{A1CFE9DA-CC32-F1ED-C6FA-D132F4ED10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4" y="4054928"/>
            <a:ext cx="816429" cy="108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081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2"/>
          <p:cNvSpPr txBox="1">
            <a:spLocks noGrp="1"/>
          </p:cNvSpPr>
          <p:nvPr>
            <p:ph type="ctrTitle"/>
          </p:nvPr>
        </p:nvSpPr>
        <p:spPr>
          <a:xfrm>
            <a:off x="740275" y="681075"/>
            <a:ext cx="8188572" cy="28797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3. PREVISÃO CLIMÁTICA SAZONAL</a:t>
            </a:r>
            <a:endParaRPr sz="417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3173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 b="1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1750"/>
              <a:t> </a:t>
            </a:r>
            <a:endParaRPr sz="1750"/>
          </a:p>
        </p:txBody>
      </p:sp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3173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1600" dirty="0">
                <a:solidFill>
                  <a:schemeClr val="dk1"/>
                </a:solidFill>
              </a:rPr>
              <a:t>CLIMATOLOGIA – JUL-AGO-SET/1981-2010</a:t>
            </a:r>
            <a:endParaRPr sz="175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EF7563B-4E27-7227-36AC-8A47BEF72FBF}"/>
              </a:ext>
            </a:extLst>
          </p:cNvPr>
          <p:cNvSpPr/>
          <p:nvPr/>
        </p:nvSpPr>
        <p:spPr>
          <a:xfrm>
            <a:off x="2892989" y="2897983"/>
            <a:ext cx="537257" cy="806824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FC29944-9B8D-57B1-5784-8CF9B21131DE}"/>
              </a:ext>
            </a:extLst>
          </p:cNvPr>
          <p:cNvSpPr/>
          <p:nvPr/>
        </p:nvSpPr>
        <p:spPr>
          <a:xfrm>
            <a:off x="6248407" y="2897983"/>
            <a:ext cx="537257" cy="806824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 descr="Diagrama&#10;&#10;Descrição gerada automaticamente com confiança média">
            <a:extLst>
              <a:ext uri="{FF2B5EF4-FFF2-40B4-BE49-F238E27FC236}">
                <a16:creationId xmlns:a16="http://schemas.microsoft.com/office/drawing/2014/main" id="{0813CDF8-7B98-EEF6-967A-3868BBDF38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4423" y="1069251"/>
            <a:ext cx="3703761" cy="3657464"/>
          </a:xfrm>
          <a:prstGeom prst="rect">
            <a:avLst/>
          </a:prstGeom>
        </p:spPr>
      </p:pic>
      <p:pic>
        <p:nvPicPr>
          <p:cNvPr id="7" name="Imagem 6" descr="Gráfico&#10;&#10;Descrição gerada automaticamente com confiança média">
            <a:extLst>
              <a:ext uri="{FF2B5EF4-FFF2-40B4-BE49-F238E27FC236}">
                <a16:creationId xmlns:a16="http://schemas.microsoft.com/office/drawing/2014/main" id="{38CE87ED-6DB0-A394-ADEC-A8150BF478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0663" y="1104630"/>
            <a:ext cx="3703760" cy="365746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3173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 b="1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1750"/>
              <a:t> </a:t>
            </a:r>
            <a:endParaRPr sz="1750"/>
          </a:p>
        </p:txBody>
      </p:sp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3173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1750" dirty="0"/>
              <a:t>PREVISÃO DE ANOMALIAS DE TEMPERATURA DO AR E PRECIPITAÇÃO JJA/2024</a:t>
            </a:r>
            <a:endParaRPr sz="1750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F9A1D8F-D3D8-C8BD-6845-DD14CA234768}"/>
              </a:ext>
            </a:extLst>
          </p:cNvPr>
          <p:cNvSpPr/>
          <p:nvPr/>
        </p:nvSpPr>
        <p:spPr>
          <a:xfrm>
            <a:off x="3058886" y="2720789"/>
            <a:ext cx="620486" cy="1057835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17D427D-1A35-1AD1-9D81-0D0B10303494}"/>
              </a:ext>
            </a:extLst>
          </p:cNvPr>
          <p:cNvSpPr/>
          <p:nvPr/>
        </p:nvSpPr>
        <p:spPr>
          <a:xfrm>
            <a:off x="6270176" y="2731672"/>
            <a:ext cx="620486" cy="1057835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Picture 14">
            <a:extLst>
              <a:ext uri="{FF2B5EF4-FFF2-40B4-BE49-F238E27FC236}">
                <a16:creationId xmlns:a16="http://schemas.microsoft.com/office/drawing/2014/main" id="{0495FA27-1E73-85A4-6707-D2EE6F4D9E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12" r="34297"/>
          <a:stretch/>
        </p:blipFill>
        <p:spPr>
          <a:xfrm>
            <a:off x="5259575" y="815413"/>
            <a:ext cx="2986905" cy="4115815"/>
          </a:xfrm>
          <a:prstGeom prst="rect">
            <a:avLst/>
          </a:prstGeom>
        </p:spPr>
      </p:pic>
      <p:pic>
        <p:nvPicPr>
          <p:cNvPr id="6" name="Picture 15">
            <a:extLst>
              <a:ext uri="{FF2B5EF4-FFF2-40B4-BE49-F238E27FC236}">
                <a16:creationId xmlns:a16="http://schemas.microsoft.com/office/drawing/2014/main" id="{84A33EE0-057B-635F-00B9-07DB94F54FC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00" r="33399"/>
          <a:stretch/>
        </p:blipFill>
        <p:spPr>
          <a:xfrm>
            <a:off x="1977366" y="815413"/>
            <a:ext cx="3083258" cy="4115815"/>
          </a:xfrm>
          <a:prstGeom prst="rect">
            <a:avLst/>
          </a:prstGeom>
        </p:spPr>
      </p:pic>
      <p:pic>
        <p:nvPicPr>
          <p:cNvPr id="7" name="Picture 14">
            <a:extLst>
              <a:ext uri="{FF2B5EF4-FFF2-40B4-BE49-F238E27FC236}">
                <a16:creationId xmlns:a16="http://schemas.microsoft.com/office/drawing/2014/main" id="{4881FBCD-BF35-47C8-4640-CD19FD74A5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12" r="34297"/>
          <a:stretch/>
        </p:blipFill>
        <p:spPr>
          <a:xfrm>
            <a:off x="5264339" y="764377"/>
            <a:ext cx="3134542" cy="4319252"/>
          </a:xfrm>
          <a:prstGeom prst="rect">
            <a:avLst/>
          </a:prstGeom>
        </p:spPr>
      </p:pic>
      <p:pic>
        <p:nvPicPr>
          <p:cNvPr id="9" name="Picture 15">
            <a:extLst>
              <a:ext uri="{FF2B5EF4-FFF2-40B4-BE49-F238E27FC236}">
                <a16:creationId xmlns:a16="http://schemas.microsoft.com/office/drawing/2014/main" id="{03408A67-54D4-21D8-B3BE-1793E749B15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00" r="33399"/>
          <a:stretch/>
        </p:blipFill>
        <p:spPr>
          <a:xfrm>
            <a:off x="1977366" y="764377"/>
            <a:ext cx="3235658" cy="4319252"/>
          </a:xfrm>
          <a:prstGeom prst="rect">
            <a:avLst/>
          </a:prstGeom>
        </p:spPr>
      </p:pic>
      <p:pic>
        <p:nvPicPr>
          <p:cNvPr id="10" name="Imagem 9" descr="Mapa&#10;&#10;Descrição gerada automaticamente">
            <a:extLst>
              <a:ext uri="{FF2B5EF4-FFF2-40B4-BE49-F238E27FC236}">
                <a16:creationId xmlns:a16="http://schemas.microsoft.com/office/drawing/2014/main" id="{3F6B466B-27C7-3775-CF09-6E536FC5A0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4139" y="4071258"/>
            <a:ext cx="816429" cy="108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4970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3173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 b="1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1750"/>
              <a:t> </a:t>
            </a:r>
            <a:endParaRPr sz="1750"/>
          </a:p>
        </p:txBody>
      </p:sp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3173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1750" dirty="0"/>
              <a:t>PREVISÃO DE ANOMALIAS DE PRECIPITAÇÃO JJA/2024 e JAS/2024</a:t>
            </a:r>
            <a:endParaRPr sz="175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D72E0AB-D3A5-F9F3-C0FF-09316E092182}"/>
              </a:ext>
            </a:extLst>
          </p:cNvPr>
          <p:cNvSpPr/>
          <p:nvPr/>
        </p:nvSpPr>
        <p:spPr>
          <a:xfrm>
            <a:off x="3126382" y="2571749"/>
            <a:ext cx="433249" cy="506031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4C72F39-37A1-40E4-8B49-E246A45FAEBB}"/>
              </a:ext>
            </a:extLst>
          </p:cNvPr>
          <p:cNvSpPr/>
          <p:nvPr/>
        </p:nvSpPr>
        <p:spPr>
          <a:xfrm>
            <a:off x="6990807" y="2571748"/>
            <a:ext cx="433249" cy="506031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 descr="Gráfico&#10;&#10;Descrição gerada automaticamente">
            <a:extLst>
              <a:ext uri="{FF2B5EF4-FFF2-40B4-BE49-F238E27FC236}">
                <a16:creationId xmlns:a16="http://schemas.microsoft.com/office/drawing/2014/main" id="{0AD0E8EB-D0EE-B285-A356-D4E59A1586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3" y="1058055"/>
            <a:ext cx="6760027" cy="3690532"/>
          </a:xfrm>
          <a:prstGeom prst="rect">
            <a:avLst/>
          </a:prstGeom>
        </p:spPr>
      </p:pic>
      <p:pic>
        <p:nvPicPr>
          <p:cNvPr id="6" name="Imagem 5" descr="Mapa&#10;&#10;Descrição gerada automaticamente">
            <a:extLst>
              <a:ext uri="{FF2B5EF4-FFF2-40B4-BE49-F238E27FC236}">
                <a16:creationId xmlns:a16="http://schemas.microsoft.com/office/drawing/2014/main" id="{28ED1FE7-756D-47DB-37FE-DD8B02F6AE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1729" y="4063105"/>
            <a:ext cx="816429" cy="108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0615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3173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 b="1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1750"/>
              <a:t> </a:t>
            </a:r>
            <a:endParaRPr sz="1750"/>
          </a:p>
        </p:txBody>
      </p:sp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3173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1800" dirty="0"/>
              <a:t>PRECIPITAÇÃO MENSAL NA BACIA DO PARAÍBA DO RIO PARAGUAI</a:t>
            </a:r>
            <a:endParaRPr sz="1750" dirty="0"/>
          </a:p>
        </p:txBody>
      </p:sp>
      <p:pic>
        <p:nvPicPr>
          <p:cNvPr id="4" name="Imagem 3" descr="Gráfico&#10;&#10;Descrição gerada automaticamente">
            <a:extLst>
              <a:ext uri="{FF2B5EF4-FFF2-40B4-BE49-F238E27FC236}">
                <a16:creationId xmlns:a16="http://schemas.microsoft.com/office/drawing/2014/main" id="{612870DB-F150-A04C-17F9-6903E836E0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743" y="677636"/>
            <a:ext cx="4465864" cy="4465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050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ctrTitle"/>
          </p:nvPr>
        </p:nvSpPr>
        <p:spPr>
          <a:xfrm>
            <a:off x="4392975" y="517400"/>
            <a:ext cx="4515300" cy="27594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Obrigada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pela atenção!</a:t>
            </a:r>
            <a:endParaRPr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C70BAC5-4517-A71F-167C-854C27E7F173}"/>
              </a:ext>
            </a:extLst>
          </p:cNvPr>
          <p:cNvSpPr txBox="1"/>
          <p:nvPr/>
        </p:nvSpPr>
        <p:spPr>
          <a:xfrm>
            <a:off x="4141693" y="3590365"/>
            <a:ext cx="24742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>
                <a:solidFill>
                  <a:schemeClr val="bg1"/>
                </a:solidFill>
              </a:rPr>
              <a:t>marilia.nascimento@inpe.br</a:t>
            </a:r>
            <a:endParaRPr lang="pt-BR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65126</TotalTime>
  <Words>190</Words>
  <Application>Microsoft Macintosh PowerPoint</Application>
  <PresentationFormat>Apresentação na tela (16:9)</PresentationFormat>
  <Paragraphs>43</Paragraphs>
  <Slides>17</Slides>
  <Notes>17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3" baseType="lpstr">
      <vt:lpstr>Oswald</vt:lpstr>
      <vt:lpstr>Oswald ExtraLight</vt:lpstr>
      <vt:lpstr>Arial</vt:lpstr>
      <vt:lpstr>Times New Roman</vt:lpstr>
      <vt:lpstr>Open Sans</vt:lpstr>
      <vt:lpstr>Simple Light</vt:lpstr>
      <vt:lpstr>Sala de Crise do Pantanal    2ª Reunião da Sala de Crise da bacia do Alto Paraguai (Pantanal)</vt:lpstr>
      <vt:lpstr>Localização</vt:lpstr>
      <vt:lpstr>Apresentação do PowerPoint</vt:lpstr>
      <vt:lpstr>PRECIPITAÇÃO E ANOMALIA DE PRECIPITAÇÃO: Mar-Abr-Mai/2024</vt:lpstr>
      <vt:lpstr>PRECIPITAÇÃO E ANOMALIA DE PRECIPITAÇÃO: Jun/2024</vt:lpstr>
      <vt:lpstr>PREVISÃO PRÓXIMOS DIAS</vt:lpstr>
      <vt:lpstr>Animação do satélite GOES 16  do dia 04/06/2024 entre 5:30 e 11:30 UTC</vt:lpstr>
      <vt:lpstr> Acumulado de precipitação 24 horas </vt:lpstr>
      <vt:lpstr>PREVISÃO SUBSAZONAL </vt:lpstr>
      <vt:lpstr>PREVISÃO SUBSAZONAL</vt:lpstr>
      <vt:lpstr>PREVISÃO SAZONAL</vt:lpstr>
      <vt:lpstr>3. PREVISÃO CLIMÁTICA SAZONAL</vt:lpstr>
      <vt:lpstr>  </vt:lpstr>
      <vt:lpstr>  </vt:lpstr>
      <vt:lpstr>  </vt:lpstr>
      <vt:lpstr>  </vt:lpstr>
      <vt:lpstr>Obrigada  pela atenção!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Sala de Crise do Pantanal  4ª Reunião de 2022   Seca na Região Hidrográfica do Paraguai  </dc:title>
  <cp:lastModifiedBy>Diego Souza</cp:lastModifiedBy>
  <cp:revision>23</cp:revision>
  <dcterms:modified xsi:type="dcterms:W3CDTF">2024-06-04T12:32:21Z</dcterms:modified>
</cp:coreProperties>
</file>