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7" r:id="rId1"/>
  </p:sldMasterIdLst>
  <p:notesMasterIdLst>
    <p:notesMasterId r:id="rId19"/>
  </p:notesMasterIdLst>
  <p:sldIdLst>
    <p:sldId id="256" r:id="rId2"/>
    <p:sldId id="297" r:id="rId3"/>
    <p:sldId id="337" r:id="rId4"/>
    <p:sldId id="258" r:id="rId5"/>
    <p:sldId id="301" r:id="rId6"/>
    <p:sldId id="295" r:id="rId7"/>
    <p:sldId id="302" r:id="rId8"/>
    <p:sldId id="340" r:id="rId9"/>
    <p:sldId id="311" r:id="rId10"/>
    <p:sldId id="336" r:id="rId11"/>
    <p:sldId id="344" r:id="rId12"/>
    <p:sldId id="269" r:id="rId13"/>
    <p:sldId id="345" r:id="rId14"/>
    <p:sldId id="346" r:id="rId15"/>
    <p:sldId id="347" r:id="rId16"/>
    <p:sldId id="261" r:id="rId17"/>
    <p:sldId id="283" r:id="rId18"/>
  </p:sldIdLst>
  <p:sldSz cx="9144000" cy="5143500" type="screen16x9"/>
  <p:notesSz cx="6858000" cy="9144000"/>
  <p:embeddedFontLst>
    <p:embeddedFont>
      <p:font typeface="Open Sans" panose="020B0606030504020204" pitchFamily="34" charset="0"/>
      <p:regular r:id="rId20"/>
      <p:bold r:id="rId21"/>
      <p:italic r:id="rId22"/>
      <p:boldItalic r:id="rId23"/>
    </p:embeddedFont>
    <p:embeddedFont>
      <p:font typeface="Oswald" pitchFamily="2" charset="77"/>
      <p:regular r:id="rId24"/>
      <p:bold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5564">
          <p15:clr>
            <a:srgbClr val="A4A3A4"/>
          </p15:clr>
        </p15:guide>
        <p15:guide id="2" pos="3357">
          <p15:clr>
            <a:srgbClr val="9AA0A6"/>
          </p15:clr>
        </p15:guide>
        <p15:guide id="3" pos="256">
          <p15:clr>
            <a:srgbClr val="747775"/>
          </p15:clr>
        </p15:guide>
        <p15:guide id="4" orient="horz" pos="16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zabelly Carvalho da Costa" initials="" lastIdx="4" clrIdx="0"/>
  <p:cmAuthor id="1" name="Fabiano Morelli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FCD4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4AB8D66-D577-46ED-A8EE-70AD4EA4B417}">
  <a:tblStyle styleId="{C4AB8D66-D577-46ED-A8EE-70AD4EA4B41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3648" autoAdjust="0"/>
  </p:normalViewPr>
  <p:slideViewPr>
    <p:cSldViewPr snapToGrid="0">
      <p:cViewPr varScale="1">
        <p:scale>
          <a:sx n="117" d="100"/>
          <a:sy n="117" d="100"/>
        </p:scale>
        <p:origin x="944" y="176"/>
      </p:cViewPr>
      <p:guideLst>
        <p:guide pos="5564"/>
        <p:guide pos="3357"/>
        <p:guide pos="256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5928221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" name="Google Shape;2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62686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g2579027fa15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" name="Google Shape;35;g2579027fa15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634279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g2579027fa15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" name="Google Shape;35;g2579027fa15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056688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g12f34512be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" name="Google Shape;41;g12f34512be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http://clima1.cptec.inpe.br/monitoramentobrasil/pt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435316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g2579027fa15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" name="Google Shape;35;g2579027fa15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566730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309063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475bea0da1_2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475bea0da1_2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688857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259630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355775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54e0b4f5b6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154e0b4f5b6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5454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579027fa15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2579027fa15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567100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54e0b4f5b6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154e0b4f5b6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54e0b4f5b6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154e0b4f5b6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677271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54e0b4f5b6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154e0b4f5b6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807702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1f2688b376_2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1f2688b376_2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805428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eb83b00e0b_6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eb83b00e0b_6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93203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3561525" y="224525"/>
            <a:ext cx="5270700" cy="2184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561525" y="2408525"/>
            <a:ext cx="3316800" cy="24288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A7B17"/>
          </p15:clr>
        </p15:guide>
        <p15:guide id="2" pos="2880">
          <p15:clr>
            <a:srgbClr val="FA7B17"/>
          </p15:clr>
        </p15:guide>
        <p15:guide id="3" pos="2719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subtitulo">
  <p:cSld name="TITLE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769835" y="224525"/>
            <a:ext cx="8070600" cy="32295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rabicPeriod"/>
              <a:defRPr sz="5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lphaLcPeriod"/>
              <a:defRPr sz="5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romanLcPeriod"/>
              <a:defRPr sz="5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rabicPeriod"/>
              <a:defRPr sz="5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lphaLcPeriod"/>
              <a:defRPr sz="5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romanLcPeriod"/>
              <a:defRPr sz="5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rabicPeriod"/>
              <a:defRPr sz="5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lphaLcPeriod"/>
              <a:defRPr sz="5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romanLcPeriod"/>
              <a:defRPr sz="5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57">
          <p15:clr>
            <a:srgbClr val="FA7B17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>
            <a:spLocks noGrp="1"/>
          </p:cNvSpPr>
          <p:nvPr>
            <p:ph type="title"/>
          </p:nvPr>
        </p:nvSpPr>
        <p:spPr>
          <a:xfrm>
            <a:off x="1826750" y="29962"/>
            <a:ext cx="7005600" cy="5727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body" idx="1"/>
          </p:nvPr>
        </p:nvSpPr>
        <p:spPr>
          <a:xfrm>
            <a:off x="1826700" y="789125"/>
            <a:ext cx="7005600" cy="4048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rpo 1">
  <p:cSld name="TITLE_AND_BODY_1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0056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1"/>
          </p:nvPr>
        </p:nvSpPr>
        <p:spPr>
          <a:xfrm>
            <a:off x="1826700" y="789125"/>
            <a:ext cx="7005600" cy="4048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>
            <a:spLocks noGrp="1"/>
          </p:cNvSpPr>
          <p:nvPr>
            <p:ph type="title"/>
          </p:nvPr>
        </p:nvSpPr>
        <p:spPr>
          <a:xfrm>
            <a:off x="1826750" y="25"/>
            <a:ext cx="7005600" cy="51435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 1">
  <p:cSld name="TITLE_ONLY_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0056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>
  <p:cSld name="Em Branco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0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826750" y="29962"/>
            <a:ext cx="7005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D3042"/>
              </a:buClr>
              <a:buSzPts val="2800"/>
              <a:buFont typeface="Oswald"/>
              <a:buNone/>
              <a:defRPr sz="2800">
                <a:solidFill>
                  <a:srgbClr val="0D304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826700" y="789125"/>
            <a:ext cx="7005600" cy="40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5" r:id="rId7"/>
    <p:sldLayoutId id="2147483656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7" Type="http://schemas.openxmlformats.org/officeDocument/2006/relationships/image" Target="../media/image9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gif"/><Relationship Id="rId5" Type="http://schemas.openxmlformats.org/officeDocument/2006/relationships/image" Target="../media/image7.gif"/><Relationship Id="rId4" Type="http://schemas.openxmlformats.org/officeDocument/2006/relationships/image" Target="../media/image6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1"/>
          <p:cNvSpPr txBox="1">
            <a:spLocks noGrp="1"/>
          </p:cNvSpPr>
          <p:nvPr>
            <p:ph type="ctrTitle"/>
          </p:nvPr>
        </p:nvSpPr>
        <p:spPr>
          <a:xfrm>
            <a:off x="3561525" y="224525"/>
            <a:ext cx="5270700" cy="23472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lvl="0">
              <a:buSzPts val="990"/>
            </a:pPr>
            <a:r>
              <a:rPr lang="pt-BR" dirty="0"/>
              <a:t>87ª Reunião do Grupo de Assessoramento à Operação do Sistema Hidráulico Paraíba do Sul (GAOPS)</a:t>
            </a:r>
            <a:endParaRPr sz="3000" dirty="0"/>
          </a:p>
        </p:txBody>
      </p:sp>
      <p:sp>
        <p:nvSpPr>
          <p:cNvPr id="32" name="Google Shape;32;p11"/>
          <p:cNvSpPr txBox="1">
            <a:spLocks noGrp="1"/>
          </p:cNvSpPr>
          <p:nvPr>
            <p:ph type="subTitle" idx="1"/>
          </p:nvPr>
        </p:nvSpPr>
        <p:spPr>
          <a:xfrm>
            <a:off x="3158347" y="4654147"/>
            <a:ext cx="3316800" cy="433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 dirty="0"/>
              <a:t>São José dos Campos, 11 de junho de 2024.</a:t>
            </a:r>
            <a:endParaRPr sz="1100" dirty="0"/>
          </a:p>
        </p:txBody>
      </p:sp>
      <p:sp>
        <p:nvSpPr>
          <p:cNvPr id="2" name="CaixaDeTexto 1"/>
          <p:cNvSpPr txBox="1"/>
          <p:nvPr/>
        </p:nvSpPr>
        <p:spPr>
          <a:xfrm>
            <a:off x="3843564" y="3459626"/>
            <a:ext cx="19463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b="1" dirty="0">
                <a:solidFill>
                  <a:srgbClr val="99CCFF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Marília Nascimento</a:t>
            </a:r>
          </a:p>
          <a:p>
            <a:pPr algn="ctr"/>
            <a:r>
              <a:rPr lang="pt-BR" dirty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Meteorologista-INPE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2"/>
          <p:cNvSpPr txBox="1">
            <a:spLocks noGrp="1"/>
          </p:cNvSpPr>
          <p:nvPr>
            <p:ph type="ctrTitle"/>
          </p:nvPr>
        </p:nvSpPr>
        <p:spPr>
          <a:xfrm>
            <a:off x="360768" y="136543"/>
            <a:ext cx="8431800" cy="1447646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/>
          <a:p>
            <a:pPr lvl="0">
              <a:buSzPts val="990"/>
              <a:buNone/>
            </a:pPr>
            <a:r>
              <a:rPr lang="pt-BR" sz="3400" b="1" dirty="0"/>
              <a:t>Localização</a:t>
            </a:r>
            <a:endParaRPr sz="34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5875" t="43148" r="25515" b="17191"/>
          <a:stretch/>
        </p:blipFill>
        <p:spPr>
          <a:xfrm>
            <a:off x="2579030" y="1339237"/>
            <a:ext cx="3466688" cy="2701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556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;p12"/>
          <p:cNvSpPr txBox="1">
            <a:spLocks/>
          </p:cNvSpPr>
          <p:nvPr/>
        </p:nvSpPr>
        <p:spPr>
          <a:xfrm>
            <a:off x="0" y="115523"/>
            <a:ext cx="9144000" cy="39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Oswald"/>
              <a:buAutoNum type="arabicPeriod"/>
              <a:defRPr sz="5000" b="0" i="0" u="none" strike="noStrike" cap="non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AutoNum type="alphaLcPeriod"/>
              <a:defRPr sz="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AutoNum type="romanLcPeriod"/>
              <a:defRPr sz="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AutoNum type="arabicPeriod"/>
              <a:defRPr sz="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AutoNum type="alphaLcPeriod"/>
              <a:defRPr sz="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AutoNum type="romanLcPeriod"/>
              <a:defRPr sz="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AutoNum type="arabicPeriod"/>
              <a:defRPr sz="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AutoNum type="alphaLcPeriod"/>
              <a:defRPr sz="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AutoNum type="romanLcPeriod"/>
              <a:defRPr sz="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8799">
              <a:buSzPts val="4000"/>
            </a:pPr>
            <a:r>
              <a:rPr lang="pt-BR" dirty="0"/>
              <a:t>Diagnóstico </a:t>
            </a:r>
          </a:p>
        </p:txBody>
      </p:sp>
    </p:spTree>
    <p:extLst>
      <p:ext uri="{BB962C8B-B14F-4D97-AF65-F5344CB8AC3E}">
        <p14:creationId xmlns:p14="http://schemas.microsoft.com/office/powerpoint/2010/main" val="83749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1" descr="prec_merge_Mar2024.gif">
            <a:extLst>
              <a:ext uri="{FF2B5EF4-FFF2-40B4-BE49-F238E27FC236}">
                <a16:creationId xmlns:a16="http://schemas.microsoft.com/office/drawing/2014/main" id="{F8119DD7-E0AD-2C95-0178-1CF992BB69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0521"/>
          <a:stretch/>
        </p:blipFill>
        <p:spPr>
          <a:xfrm>
            <a:off x="1669187" y="1101102"/>
            <a:ext cx="1617336" cy="1961243"/>
          </a:xfrm>
          <a:prstGeom prst="rect">
            <a:avLst/>
          </a:prstGeom>
        </p:spPr>
      </p:pic>
      <p:sp>
        <p:nvSpPr>
          <p:cNvPr id="43" name="Google Shape;43;p12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0056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lang="pt-BR" sz="1898" dirty="0"/>
              <a:t>PRECIPITAÇÃO E ANOMALIA DE PRECIPITAÇÃO: Mar-</a:t>
            </a:r>
            <a:r>
              <a:rPr lang="pt-BR" sz="1898" dirty="0" err="1"/>
              <a:t>Abr</a:t>
            </a:r>
            <a:r>
              <a:rPr lang="pt-BR" sz="1898" dirty="0"/>
              <a:t>-Mai/2024</a:t>
            </a:r>
            <a:endParaRPr sz="1898" dirty="0"/>
          </a:p>
        </p:txBody>
      </p:sp>
      <p:sp>
        <p:nvSpPr>
          <p:cNvPr id="44" name="Google Shape;44;p12"/>
          <p:cNvSpPr/>
          <p:nvPr/>
        </p:nvSpPr>
        <p:spPr>
          <a:xfrm>
            <a:off x="4007350" y="3724071"/>
            <a:ext cx="562800" cy="1992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269;p5">
            <a:extLst>
              <a:ext uri="{FF2B5EF4-FFF2-40B4-BE49-F238E27FC236}">
                <a16:creationId xmlns:a16="http://schemas.microsoft.com/office/drawing/2014/main" id="{BA7ED969-C1F3-33B6-9A05-217674E10416}"/>
              </a:ext>
            </a:extLst>
          </p:cNvPr>
          <p:cNvSpPr/>
          <p:nvPr/>
        </p:nvSpPr>
        <p:spPr>
          <a:xfrm>
            <a:off x="1832807" y="757863"/>
            <a:ext cx="723600" cy="255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69;p5">
            <a:extLst>
              <a:ext uri="{FF2B5EF4-FFF2-40B4-BE49-F238E27FC236}">
                <a16:creationId xmlns:a16="http://schemas.microsoft.com/office/drawing/2014/main" id="{CA1C4D15-F9F6-1A9B-8EF4-BE7E53E28825}"/>
              </a:ext>
            </a:extLst>
          </p:cNvPr>
          <p:cNvSpPr/>
          <p:nvPr/>
        </p:nvSpPr>
        <p:spPr>
          <a:xfrm>
            <a:off x="1979021" y="739388"/>
            <a:ext cx="723600" cy="255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MAR</a:t>
            </a:r>
            <a:endParaRPr sz="1800" b="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69;p5">
            <a:extLst>
              <a:ext uri="{FF2B5EF4-FFF2-40B4-BE49-F238E27FC236}">
                <a16:creationId xmlns:a16="http://schemas.microsoft.com/office/drawing/2014/main" id="{6AC1CCA4-4B0A-42C0-9C0D-9E390A145654}"/>
              </a:ext>
            </a:extLst>
          </p:cNvPr>
          <p:cNvSpPr/>
          <p:nvPr/>
        </p:nvSpPr>
        <p:spPr>
          <a:xfrm>
            <a:off x="7362083" y="741453"/>
            <a:ext cx="2089390" cy="24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MAR-ABR-MAI</a:t>
            </a:r>
            <a:endParaRPr sz="1800" b="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" name="Picture 1" descr="prec_merge_Mar2024.gif">
            <a:extLst>
              <a:ext uri="{FF2B5EF4-FFF2-40B4-BE49-F238E27FC236}">
                <a16:creationId xmlns:a16="http://schemas.microsoft.com/office/drawing/2014/main" id="{CA9723FE-DD24-9DA2-6F19-C45D6E19CE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783"/>
          <a:stretch/>
        </p:blipFill>
        <p:spPr>
          <a:xfrm>
            <a:off x="1619139" y="3090589"/>
            <a:ext cx="1660510" cy="1907999"/>
          </a:xfrm>
          <a:prstGeom prst="rect">
            <a:avLst/>
          </a:prstGeom>
        </p:spPr>
      </p:pic>
      <p:pic>
        <p:nvPicPr>
          <p:cNvPr id="7" name="Imagem 6" descr="Mapa&#10;&#10;Descrição gerada automaticamente">
            <a:extLst>
              <a:ext uri="{FF2B5EF4-FFF2-40B4-BE49-F238E27FC236}">
                <a16:creationId xmlns:a16="http://schemas.microsoft.com/office/drawing/2014/main" id="{1B1FF2B8-F36B-EEBB-BEC7-732C01D150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3484" y="3062345"/>
            <a:ext cx="1520211" cy="1967911"/>
          </a:xfrm>
          <a:prstGeom prst="rect">
            <a:avLst/>
          </a:prstGeom>
        </p:spPr>
      </p:pic>
      <p:pic>
        <p:nvPicPr>
          <p:cNvPr id="9" name="Imagem 8" descr="Mapa&#10;&#10;Descrição gerada automaticamente">
            <a:extLst>
              <a:ext uri="{FF2B5EF4-FFF2-40B4-BE49-F238E27FC236}">
                <a16:creationId xmlns:a16="http://schemas.microsoft.com/office/drawing/2014/main" id="{1AAC5F99-FA27-C659-1C4B-FB082188A9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0311" y="1115650"/>
            <a:ext cx="1473930" cy="1907999"/>
          </a:xfrm>
          <a:prstGeom prst="rect">
            <a:avLst/>
          </a:prstGeom>
        </p:spPr>
      </p:pic>
      <p:sp>
        <p:nvSpPr>
          <p:cNvPr id="10" name="Google Shape;269;p5">
            <a:extLst>
              <a:ext uri="{FF2B5EF4-FFF2-40B4-BE49-F238E27FC236}">
                <a16:creationId xmlns:a16="http://schemas.microsoft.com/office/drawing/2014/main" id="{71AEFC0B-22C8-8DB3-D9D5-0554F7AFFB71}"/>
              </a:ext>
            </a:extLst>
          </p:cNvPr>
          <p:cNvSpPr/>
          <p:nvPr/>
        </p:nvSpPr>
        <p:spPr>
          <a:xfrm>
            <a:off x="4090849" y="739384"/>
            <a:ext cx="723600" cy="255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ABR</a:t>
            </a:r>
            <a:endParaRPr sz="1800" b="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Picture 1" descr="prec_merge_Mai2024.gif">
            <a:extLst>
              <a:ext uri="{FF2B5EF4-FFF2-40B4-BE49-F238E27FC236}">
                <a16:creationId xmlns:a16="http://schemas.microsoft.com/office/drawing/2014/main" id="{D21B12DF-43DD-1987-6ED1-D97CE4E4408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9480"/>
          <a:stretch/>
        </p:blipFill>
        <p:spPr>
          <a:xfrm>
            <a:off x="5694207" y="3062345"/>
            <a:ext cx="1656990" cy="1967912"/>
          </a:xfrm>
          <a:prstGeom prst="rect">
            <a:avLst/>
          </a:prstGeom>
        </p:spPr>
      </p:pic>
      <p:pic>
        <p:nvPicPr>
          <p:cNvPr id="4" name="Picture 1" descr="prec_merge_Mai2024.gif">
            <a:extLst>
              <a:ext uri="{FF2B5EF4-FFF2-40B4-BE49-F238E27FC236}">
                <a16:creationId xmlns:a16="http://schemas.microsoft.com/office/drawing/2014/main" id="{E3AD5C20-D02B-FC01-7994-D34FAC85BF5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50857"/>
          <a:stretch/>
        </p:blipFill>
        <p:spPr>
          <a:xfrm>
            <a:off x="5662467" y="1146363"/>
            <a:ext cx="1520212" cy="1856073"/>
          </a:xfrm>
          <a:prstGeom prst="rect">
            <a:avLst/>
          </a:prstGeom>
        </p:spPr>
      </p:pic>
      <p:sp>
        <p:nvSpPr>
          <p:cNvPr id="6" name="Google Shape;269;p5">
            <a:extLst>
              <a:ext uri="{FF2B5EF4-FFF2-40B4-BE49-F238E27FC236}">
                <a16:creationId xmlns:a16="http://schemas.microsoft.com/office/drawing/2014/main" id="{69DCFFF1-1F7A-A388-7459-9F0ACAB4FFB2}"/>
              </a:ext>
            </a:extLst>
          </p:cNvPr>
          <p:cNvSpPr/>
          <p:nvPr/>
        </p:nvSpPr>
        <p:spPr>
          <a:xfrm>
            <a:off x="6017229" y="733549"/>
            <a:ext cx="723600" cy="255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MAI</a:t>
            </a:r>
            <a:endParaRPr sz="1800" b="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Picture 1" descr="prec_merge_MAM2024.gif">
            <a:extLst>
              <a:ext uri="{FF2B5EF4-FFF2-40B4-BE49-F238E27FC236}">
                <a16:creationId xmlns:a16="http://schemas.microsoft.com/office/drawing/2014/main" id="{D8CFA739-29C5-BD92-380D-11A471351AE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50500"/>
          <a:stretch/>
        </p:blipFill>
        <p:spPr>
          <a:xfrm>
            <a:off x="7576075" y="1146363"/>
            <a:ext cx="1548761" cy="1877286"/>
          </a:xfrm>
          <a:prstGeom prst="rect">
            <a:avLst/>
          </a:prstGeom>
        </p:spPr>
      </p:pic>
      <p:pic>
        <p:nvPicPr>
          <p:cNvPr id="11" name="Picture 1" descr="prec_merge_MAM2024.gif">
            <a:extLst>
              <a:ext uri="{FF2B5EF4-FFF2-40B4-BE49-F238E27FC236}">
                <a16:creationId xmlns:a16="http://schemas.microsoft.com/office/drawing/2014/main" id="{9A625AFA-4308-A734-2930-9949A226993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7278"/>
          <a:stretch/>
        </p:blipFill>
        <p:spPr>
          <a:xfrm>
            <a:off x="7431433" y="3085272"/>
            <a:ext cx="1729211" cy="196791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60;p14"/>
          <p:cNvSpPr txBox="1">
            <a:spLocks noGrp="1"/>
          </p:cNvSpPr>
          <p:nvPr>
            <p:ph type="title"/>
          </p:nvPr>
        </p:nvSpPr>
        <p:spPr>
          <a:xfrm>
            <a:off x="1826700" y="0"/>
            <a:ext cx="73173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1750" dirty="0"/>
              <a:t>ACUMULADO PARCIAL DE JUNHO 2024 - MERGE</a:t>
            </a:r>
            <a:endParaRPr sz="1750" dirty="0"/>
          </a:p>
        </p:txBody>
      </p:sp>
      <p:sp>
        <p:nvSpPr>
          <p:cNvPr id="29" name="Google Shape;64;p14"/>
          <p:cNvSpPr/>
          <p:nvPr/>
        </p:nvSpPr>
        <p:spPr>
          <a:xfrm rot="20343865">
            <a:off x="4212610" y="3427140"/>
            <a:ext cx="577676" cy="355671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00FF00"/>
              </a:solidFill>
              <a:highlight>
                <a:schemeClr val="accent5"/>
              </a:highlight>
            </a:endParaRPr>
          </a:p>
        </p:txBody>
      </p:sp>
      <p:sp>
        <p:nvSpPr>
          <p:cNvPr id="4" name="Google Shape;64;p14">
            <a:extLst>
              <a:ext uri="{FF2B5EF4-FFF2-40B4-BE49-F238E27FC236}">
                <a16:creationId xmlns:a16="http://schemas.microsoft.com/office/drawing/2014/main" id="{828D4345-F9B0-BDC7-00CB-D95F1C50FFDE}"/>
              </a:ext>
            </a:extLst>
          </p:cNvPr>
          <p:cNvSpPr/>
          <p:nvPr/>
        </p:nvSpPr>
        <p:spPr>
          <a:xfrm rot="20343865">
            <a:off x="7814688" y="3448912"/>
            <a:ext cx="577676" cy="355671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00FF00"/>
              </a:solidFill>
              <a:highlight>
                <a:schemeClr val="accent5"/>
              </a:highlight>
            </a:endParaRPr>
          </a:p>
        </p:txBody>
      </p:sp>
      <p:pic>
        <p:nvPicPr>
          <p:cNvPr id="2" name="Picture 1" descr="prec_merge_atual_Jun2024.gif">
            <a:extLst>
              <a:ext uri="{FF2B5EF4-FFF2-40B4-BE49-F238E27FC236}">
                <a16:creationId xmlns:a16="http://schemas.microsoft.com/office/drawing/2014/main" id="{B4662157-CD31-7A5F-ECA6-DCA5810A4D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8248" y="753120"/>
            <a:ext cx="7317300" cy="439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771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2"/>
          <p:cNvSpPr txBox="1">
            <a:spLocks noGrp="1"/>
          </p:cNvSpPr>
          <p:nvPr>
            <p:ph type="ctrTitle"/>
          </p:nvPr>
        </p:nvSpPr>
        <p:spPr>
          <a:xfrm>
            <a:off x="302733" y="980660"/>
            <a:ext cx="5956553" cy="1784251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/>
          <a:p>
            <a:pPr lvl="0">
              <a:buSzPts val="990"/>
              <a:buNone/>
            </a:pPr>
            <a:r>
              <a:rPr lang="pt-BR" sz="3400" b="1" dirty="0"/>
              <a:t>Previsão para os próximos dias</a:t>
            </a:r>
            <a:endParaRPr sz="3400" b="1" dirty="0"/>
          </a:p>
        </p:txBody>
      </p:sp>
    </p:spTree>
    <p:extLst>
      <p:ext uri="{BB962C8B-B14F-4D97-AF65-F5344CB8AC3E}">
        <p14:creationId xmlns:p14="http://schemas.microsoft.com/office/powerpoint/2010/main" val="3842274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04167" y="82139"/>
            <a:ext cx="7399283" cy="572700"/>
          </a:xfrm>
        </p:spPr>
        <p:txBody>
          <a:bodyPr>
            <a:normAutofit/>
          </a:bodyPr>
          <a:lstStyle/>
          <a:p>
            <a:r>
              <a:rPr lang="pt-BR" sz="2400" dirty="0"/>
              <a:t>Imagens de satélite GOES-16 do dia 11/06 entre 07:10 e 13:10 UTC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32450BC-9A5D-0C24-DC2F-0EB150A060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0628" y="1197668"/>
            <a:ext cx="7254771" cy="367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874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3173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br>
              <a:rPr lang="pt-BR" sz="18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pt-BR" sz="18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Acumulado de precipitação 24 horas</a:t>
            </a:r>
            <a:br>
              <a:rPr lang="pt-BR" sz="18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800" dirty="0"/>
          </a:p>
        </p:txBody>
      </p:sp>
      <p:pic>
        <p:nvPicPr>
          <p:cNvPr id="91" name="Google Shape;9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8867" y="4413075"/>
            <a:ext cx="3307859" cy="3926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87;p9">
            <a:extLst>
              <a:ext uri="{FF2B5EF4-FFF2-40B4-BE49-F238E27FC236}">
                <a16:creationId xmlns:a16="http://schemas.microsoft.com/office/drawing/2014/main" id="{507B943B-39EB-2183-B674-0FB73CC73CF0}"/>
              </a:ext>
            </a:extLst>
          </p:cNvPr>
          <p:cNvSpPr txBox="1"/>
          <p:nvPr/>
        </p:nvSpPr>
        <p:spPr>
          <a:xfrm>
            <a:off x="1720425" y="1069823"/>
            <a:ext cx="721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11/06 00UTC                                  12/06 00UTC                           13/06 00UTC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Imagem 3" descr="Mapa&#10;&#10;Descrição gerada automaticamente">
            <a:extLst>
              <a:ext uri="{FF2B5EF4-FFF2-40B4-BE49-F238E27FC236}">
                <a16:creationId xmlns:a16="http://schemas.microsoft.com/office/drawing/2014/main" id="{34F9B4A3-3529-1599-B77D-AB94B49E61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2482" y="1513012"/>
            <a:ext cx="2503722" cy="2900063"/>
          </a:xfrm>
          <a:prstGeom prst="rect">
            <a:avLst/>
          </a:prstGeom>
        </p:spPr>
      </p:pic>
      <p:pic>
        <p:nvPicPr>
          <p:cNvPr id="6" name="Imagem 5" descr="Mapa&#10;&#10;Descrição gerada automaticamente">
            <a:extLst>
              <a:ext uri="{FF2B5EF4-FFF2-40B4-BE49-F238E27FC236}">
                <a16:creationId xmlns:a16="http://schemas.microsoft.com/office/drawing/2014/main" id="{6B474DFB-4D00-6E2A-2CE3-30108079D8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7584" y="1596491"/>
            <a:ext cx="2387761" cy="2816583"/>
          </a:xfrm>
          <a:prstGeom prst="rect">
            <a:avLst/>
          </a:prstGeom>
        </p:spPr>
      </p:pic>
      <p:pic>
        <p:nvPicPr>
          <p:cNvPr id="8" name="Imagem 7" descr="Mapa&#10;&#10;Descrição gerada automaticamente">
            <a:extLst>
              <a:ext uri="{FF2B5EF4-FFF2-40B4-BE49-F238E27FC236}">
                <a16:creationId xmlns:a16="http://schemas.microsoft.com/office/drawing/2014/main" id="{DD8FEF12-C0F0-CE8B-95AE-550C56D4D1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4079" y="1596490"/>
            <a:ext cx="2418278" cy="2816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4702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Gráfico&#10;&#10;Descrição gerada automaticamente">
            <a:extLst>
              <a:ext uri="{FF2B5EF4-FFF2-40B4-BE49-F238E27FC236}">
                <a16:creationId xmlns:a16="http://schemas.microsoft.com/office/drawing/2014/main" id="{53BA4720-4159-4B53-4743-110123DA9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2595" y="1257292"/>
            <a:ext cx="6929755" cy="385624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1800" dirty="0"/>
              <a:t>PREVISÃO SUBSAZONAL INPE</a:t>
            </a:r>
          </a:p>
        </p:txBody>
      </p:sp>
      <p:sp>
        <p:nvSpPr>
          <p:cNvPr id="14" name="CaixaDeTexto 2"/>
          <p:cNvSpPr txBox="1"/>
          <p:nvPr/>
        </p:nvSpPr>
        <p:spPr>
          <a:xfrm>
            <a:off x="2905046" y="1004781"/>
            <a:ext cx="873957" cy="246221"/>
          </a:xfrm>
          <a:prstGeom prst="rect">
            <a:avLst/>
          </a:prstGeom>
          <a:noFill/>
          <a:ln>
            <a:solidFill>
              <a:srgbClr val="99CCFF"/>
            </a:solidFill>
          </a:ln>
        </p:spPr>
        <p:txBody>
          <a:bodyPr wrap="none" rtlCol="0">
            <a:spAutoFit/>
          </a:bodyPr>
          <a:lstStyle/>
          <a:p>
            <a:r>
              <a:rPr lang="pt-BR" sz="1000" b="1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1</a:t>
            </a:r>
            <a:r>
              <a:rPr lang="pt-BR" sz="1000" b="1" baseline="300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a</a:t>
            </a:r>
            <a:r>
              <a:rPr lang="pt-BR" sz="1000" b="1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 semana</a:t>
            </a:r>
          </a:p>
        </p:txBody>
      </p:sp>
      <p:sp>
        <p:nvSpPr>
          <p:cNvPr id="4" name="Elipse 3"/>
          <p:cNvSpPr/>
          <p:nvPr/>
        </p:nvSpPr>
        <p:spPr>
          <a:xfrm rot="3264420">
            <a:off x="3732976" y="3061315"/>
            <a:ext cx="244459" cy="3382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Elipse 3">
            <a:extLst>
              <a:ext uri="{FF2B5EF4-FFF2-40B4-BE49-F238E27FC236}">
                <a16:creationId xmlns:a16="http://schemas.microsoft.com/office/drawing/2014/main" id="{940F7A7C-424E-3A3D-EC18-B6F52C38D034}"/>
              </a:ext>
            </a:extLst>
          </p:cNvPr>
          <p:cNvSpPr/>
          <p:nvPr/>
        </p:nvSpPr>
        <p:spPr>
          <a:xfrm rot="3264420">
            <a:off x="7379084" y="3031339"/>
            <a:ext cx="244459" cy="3382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2">
            <a:extLst>
              <a:ext uri="{FF2B5EF4-FFF2-40B4-BE49-F238E27FC236}">
                <a16:creationId xmlns:a16="http://schemas.microsoft.com/office/drawing/2014/main" id="{CB98E309-0515-3662-768B-684511B4C423}"/>
              </a:ext>
            </a:extLst>
          </p:cNvPr>
          <p:cNvSpPr txBox="1"/>
          <p:nvPr/>
        </p:nvSpPr>
        <p:spPr>
          <a:xfrm>
            <a:off x="6880272" y="1004781"/>
            <a:ext cx="848309" cy="246221"/>
          </a:xfrm>
          <a:prstGeom prst="rect">
            <a:avLst/>
          </a:prstGeom>
          <a:noFill/>
          <a:ln>
            <a:solidFill>
              <a:srgbClr val="99CCFF"/>
            </a:solidFill>
          </a:ln>
        </p:spPr>
        <p:txBody>
          <a:bodyPr wrap="none" rtlCol="0">
            <a:spAutoFit/>
          </a:bodyPr>
          <a:lstStyle/>
          <a:p>
            <a:r>
              <a:rPr lang="pt-BR" sz="1000" b="1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2</a:t>
            </a:r>
            <a:r>
              <a:rPr lang="pt-BR" sz="1000" b="1" baseline="300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a</a:t>
            </a:r>
            <a:r>
              <a:rPr lang="pt-BR" sz="1000" b="1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 semana</a:t>
            </a:r>
          </a:p>
        </p:txBody>
      </p:sp>
      <p:sp>
        <p:nvSpPr>
          <p:cNvPr id="9" name="Google Shape;108;p20">
            <a:extLst>
              <a:ext uri="{FF2B5EF4-FFF2-40B4-BE49-F238E27FC236}">
                <a16:creationId xmlns:a16="http://schemas.microsoft.com/office/drawing/2014/main" id="{B93B3303-1416-5C08-4AF8-BA40CDAD0AC8}"/>
              </a:ext>
            </a:extLst>
          </p:cNvPr>
          <p:cNvSpPr/>
          <p:nvPr/>
        </p:nvSpPr>
        <p:spPr>
          <a:xfrm>
            <a:off x="2059826" y="1547060"/>
            <a:ext cx="2754966" cy="140700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08;p20">
            <a:extLst>
              <a:ext uri="{FF2B5EF4-FFF2-40B4-BE49-F238E27FC236}">
                <a16:creationId xmlns:a16="http://schemas.microsoft.com/office/drawing/2014/main" id="{8F2E066F-C7AF-C07D-96A9-C36160D5D71A}"/>
              </a:ext>
            </a:extLst>
          </p:cNvPr>
          <p:cNvSpPr/>
          <p:nvPr/>
        </p:nvSpPr>
        <p:spPr>
          <a:xfrm>
            <a:off x="5684768" y="1557942"/>
            <a:ext cx="2754966" cy="140700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47399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Gráfico&#10;&#10;Descrição gerada automaticamente">
            <a:extLst>
              <a:ext uri="{FF2B5EF4-FFF2-40B4-BE49-F238E27FC236}">
                <a16:creationId xmlns:a16="http://schemas.microsoft.com/office/drawing/2014/main" id="{566A1177-0BD5-85EB-1ED5-CD971A64D6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244" y="1274921"/>
            <a:ext cx="6786920" cy="3892498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1800" dirty="0"/>
              <a:t>PREVISÃO SUBSAZONAL INPE</a:t>
            </a:r>
          </a:p>
        </p:txBody>
      </p:sp>
      <p:sp>
        <p:nvSpPr>
          <p:cNvPr id="10" name="CaixaDeTexto 2">
            <a:extLst>
              <a:ext uri="{FF2B5EF4-FFF2-40B4-BE49-F238E27FC236}">
                <a16:creationId xmlns:a16="http://schemas.microsoft.com/office/drawing/2014/main" id="{3E89899B-C303-164B-95FD-65776DCB71C1}"/>
              </a:ext>
            </a:extLst>
          </p:cNvPr>
          <p:cNvSpPr txBox="1"/>
          <p:nvPr/>
        </p:nvSpPr>
        <p:spPr>
          <a:xfrm>
            <a:off x="2905046" y="1004781"/>
            <a:ext cx="848309" cy="246221"/>
          </a:xfrm>
          <a:prstGeom prst="rect">
            <a:avLst/>
          </a:prstGeom>
          <a:noFill/>
          <a:ln>
            <a:solidFill>
              <a:srgbClr val="99CCFF"/>
            </a:solidFill>
          </a:ln>
        </p:spPr>
        <p:txBody>
          <a:bodyPr wrap="none" rtlCol="0">
            <a:spAutoFit/>
          </a:bodyPr>
          <a:lstStyle/>
          <a:p>
            <a:r>
              <a:rPr lang="pt-BR" sz="1000" b="1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3</a:t>
            </a:r>
            <a:r>
              <a:rPr lang="pt-BR" sz="1000" b="1" baseline="300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a</a:t>
            </a:r>
            <a:r>
              <a:rPr lang="pt-BR" sz="1000" b="1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 semana</a:t>
            </a:r>
          </a:p>
        </p:txBody>
      </p:sp>
      <p:sp>
        <p:nvSpPr>
          <p:cNvPr id="11" name="CaixaDeTexto 2">
            <a:extLst>
              <a:ext uri="{FF2B5EF4-FFF2-40B4-BE49-F238E27FC236}">
                <a16:creationId xmlns:a16="http://schemas.microsoft.com/office/drawing/2014/main" id="{5EE9A872-93DC-6CE5-FAD7-AEFC4C764D41}"/>
              </a:ext>
            </a:extLst>
          </p:cNvPr>
          <p:cNvSpPr txBox="1"/>
          <p:nvPr/>
        </p:nvSpPr>
        <p:spPr>
          <a:xfrm>
            <a:off x="6880272" y="1004781"/>
            <a:ext cx="848309" cy="246221"/>
          </a:xfrm>
          <a:prstGeom prst="rect">
            <a:avLst/>
          </a:prstGeom>
          <a:noFill/>
          <a:ln>
            <a:solidFill>
              <a:srgbClr val="99CCFF"/>
            </a:solidFill>
          </a:ln>
        </p:spPr>
        <p:txBody>
          <a:bodyPr wrap="none" rtlCol="0">
            <a:spAutoFit/>
          </a:bodyPr>
          <a:lstStyle/>
          <a:p>
            <a:r>
              <a:rPr lang="pt-BR" sz="1000" b="1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4</a:t>
            </a:r>
            <a:r>
              <a:rPr lang="pt-BR" sz="1000" b="1" baseline="300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a</a:t>
            </a:r>
            <a:r>
              <a:rPr lang="pt-BR" sz="1000" b="1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 semana</a:t>
            </a:r>
          </a:p>
        </p:txBody>
      </p:sp>
      <p:sp>
        <p:nvSpPr>
          <p:cNvPr id="12" name="Google Shape;108;p20">
            <a:extLst>
              <a:ext uri="{FF2B5EF4-FFF2-40B4-BE49-F238E27FC236}">
                <a16:creationId xmlns:a16="http://schemas.microsoft.com/office/drawing/2014/main" id="{E425D0B9-F715-D013-5E57-4843DCC34FCA}"/>
              </a:ext>
            </a:extLst>
          </p:cNvPr>
          <p:cNvSpPr/>
          <p:nvPr/>
        </p:nvSpPr>
        <p:spPr>
          <a:xfrm>
            <a:off x="2136026" y="1579718"/>
            <a:ext cx="2754966" cy="140700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08;p20">
            <a:extLst>
              <a:ext uri="{FF2B5EF4-FFF2-40B4-BE49-F238E27FC236}">
                <a16:creationId xmlns:a16="http://schemas.microsoft.com/office/drawing/2014/main" id="{7AC4F953-B00A-9153-6B46-2111F6E20526}"/>
              </a:ext>
            </a:extLst>
          </p:cNvPr>
          <p:cNvSpPr/>
          <p:nvPr/>
        </p:nvSpPr>
        <p:spPr>
          <a:xfrm>
            <a:off x="5760965" y="1579714"/>
            <a:ext cx="2754966" cy="140700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Elipse 3">
            <a:extLst>
              <a:ext uri="{FF2B5EF4-FFF2-40B4-BE49-F238E27FC236}">
                <a16:creationId xmlns:a16="http://schemas.microsoft.com/office/drawing/2014/main" id="{F829C12B-AB99-01F5-9AE9-4771AB1DD6EE}"/>
              </a:ext>
            </a:extLst>
          </p:cNvPr>
          <p:cNvSpPr/>
          <p:nvPr/>
        </p:nvSpPr>
        <p:spPr>
          <a:xfrm rot="3264420">
            <a:off x="7444400" y="3063997"/>
            <a:ext cx="244459" cy="3382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C6E9C221-1063-2040-A2D0-F5A5FD44D4DB}"/>
              </a:ext>
            </a:extLst>
          </p:cNvPr>
          <p:cNvSpPr/>
          <p:nvPr/>
        </p:nvSpPr>
        <p:spPr>
          <a:xfrm rot="3264420">
            <a:off x="3839787" y="3052052"/>
            <a:ext cx="244459" cy="3382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50759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Mapa&#10;&#10;Descrição gerada automaticamente">
            <a:extLst>
              <a:ext uri="{FF2B5EF4-FFF2-40B4-BE49-F238E27FC236}">
                <a16:creationId xmlns:a16="http://schemas.microsoft.com/office/drawing/2014/main" id="{1154AF43-BC26-F17C-A7D3-02CCFC7830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5456" y="1228823"/>
            <a:ext cx="3204013" cy="3855451"/>
          </a:xfrm>
          <a:prstGeom prst="rect">
            <a:avLst/>
          </a:prstGeom>
        </p:spPr>
      </p:pic>
      <p:sp>
        <p:nvSpPr>
          <p:cNvPr id="103" name="Google Shape;103;p21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3173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1750" dirty="0"/>
              <a:t>PREVISÃO SAZONAL</a:t>
            </a:r>
            <a:endParaRPr sz="1750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317C5FE-B08E-878A-2A6A-0169DD4364B4}"/>
              </a:ext>
            </a:extLst>
          </p:cNvPr>
          <p:cNvSpPr txBox="1"/>
          <p:nvPr/>
        </p:nvSpPr>
        <p:spPr>
          <a:xfrm>
            <a:off x="3715359" y="982602"/>
            <a:ext cx="23924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b="1" dirty="0"/>
              <a:t>1 mês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F0E940AC-6F46-4BC6-F8DF-05A21FF11597}"/>
              </a:ext>
            </a:extLst>
          </p:cNvPr>
          <p:cNvSpPr/>
          <p:nvPr/>
        </p:nvSpPr>
        <p:spPr>
          <a:xfrm>
            <a:off x="3534431" y="1521759"/>
            <a:ext cx="2757507" cy="96585"/>
          </a:xfrm>
          <a:prstGeom prst="rect">
            <a:avLst/>
          </a:prstGeom>
          <a:noFill/>
          <a:ln w="19050">
            <a:solidFill>
              <a:srgbClr val="FF0000">
                <a:alpha val="6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lipse 3">
            <a:extLst>
              <a:ext uri="{FF2B5EF4-FFF2-40B4-BE49-F238E27FC236}">
                <a16:creationId xmlns:a16="http://schemas.microsoft.com/office/drawing/2014/main" id="{B40FD0E7-5214-34C0-4F5E-811A7CD00D2B}"/>
              </a:ext>
            </a:extLst>
          </p:cNvPr>
          <p:cNvSpPr/>
          <p:nvPr/>
        </p:nvSpPr>
        <p:spPr>
          <a:xfrm rot="3264420">
            <a:off x="5234600" y="2984368"/>
            <a:ext cx="244459" cy="3382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30817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29;p22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144000" cy="39291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5000" dirty="0"/>
              <a:t>3. PREVISÃO CLIMÁTICA SAZONAL</a:t>
            </a:r>
            <a:r>
              <a:rPr lang="pt-BR" sz="4700" b="1" dirty="0">
                <a:latin typeface="Arial"/>
                <a:ea typeface="Arial"/>
                <a:cs typeface="Arial"/>
                <a:sym typeface="Arial"/>
              </a:rPr>
              <a:t> </a:t>
            </a:r>
            <a:endParaRPr sz="47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3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3173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 b="1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1750"/>
              <a:t> </a:t>
            </a:r>
            <a:endParaRPr sz="1750"/>
          </a:p>
        </p:txBody>
      </p:sp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3173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1600">
                <a:solidFill>
                  <a:schemeClr val="dk1"/>
                </a:solidFill>
              </a:rPr>
              <a:t>CLIMATOLOGIA  JUN-JUL-AGO/</a:t>
            </a:r>
            <a:r>
              <a:rPr lang="pt-BR" sz="1600" dirty="0">
                <a:solidFill>
                  <a:schemeClr val="dk1"/>
                </a:solidFill>
              </a:rPr>
              <a:t>1981-2010</a:t>
            </a:r>
            <a:endParaRPr sz="1750" dirty="0"/>
          </a:p>
        </p:txBody>
      </p:sp>
      <p:pic>
        <p:nvPicPr>
          <p:cNvPr id="3" name="Imagem 2" descr="Diagrama&#10;&#10;Descrição gerada automaticamente">
            <a:extLst>
              <a:ext uri="{FF2B5EF4-FFF2-40B4-BE49-F238E27FC236}">
                <a16:creationId xmlns:a16="http://schemas.microsoft.com/office/drawing/2014/main" id="{128037CC-FF89-5F20-CE3B-FA34CB7781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7258" y="1211699"/>
            <a:ext cx="3694960" cy="3648772"/>
          </a:xfrm>
          <a:prstGeom prst="rect">
            <a:avLst/>
          </a:prstGeom>
        </p:spPr>
      </p:pic>
      <p:pic>
        <p:nvPicPr>
          <p:cNvPr id="6" name="Imagem 5" descr="Uma imagem contendo Mapa&#10;&#10;Descrição gerada automaticamente">
            <a:extLst>
              <a:ext uri="{FF2B5EF4-FFF2-40B4-BE49-F238E27FC236}">
                <a16:creationId xmlns:a16="http://schemas.microsoft.com/office/drawing/2014/main" id="{76C06D1C-D8E6-14E8-286E-A0F08A1F5A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4615" y="1211699"/>
            <a:ext cx="3694959" cy="364877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3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3173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 b="1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1750"/>
              <a:t> </a:t>
            </a:r>
            <a:endParaRPr sz="1750"/>
          </a:p>
        </p:txBody>
      </p:sp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3173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1750" dirty="0"/>
              <a:t>PREVISÃO DE ANOMALIAS DE TEMPERATURA DO AR E PRECIPITAÇÃO JJA/2024</a:t>
            </a:r>
            <a:endParaRPr sz="1750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F9A1D8F-D3D8-C8BD-6845-DD14CA234768}"/>
              </a:ext>
            </a:extLst>
          </p:cNvPr>
          <p:cNvSpPr/>
          <p:nvPr/>
        </p:nvSpPr>
        <p:spPr>
          <a:xfrm>
            <a:off x="3058886" y="2720789"/>
            <a:ext cx="620486" cy="1057835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17D427D-1A35-1AD1-9D81-0D0B10303494}"/>
              </a:ext>
            </a:extLst>
          </p:cNvPr>
          <p:cNvSpPr/>
          <p:nvPr/>
        </p:nvSpPr>
        <p:spPr>
          <a:xfrm>
            <a:off x="6270176" y="2731672"/>
            <a:ext cx="620486" cy="1057835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Picture 14">
            <a:extLst>
              <a:ext uri="{FF2B5EF4-FFF2-40B4-BE49-F238E27FC236}">
                <a16:creationId xmlns:a16="http://schemas.microsoft.com/office/drawing/2014/main" id="{0495FA27-1E73-85A4-6707-D2EE6F4D9E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12" r="34297"/>
          <a:stretch/>
        </p:blipFill>
        <p:spPr>
          <a:xfrm>
            <a:off x="5259575" y="815413"/>
            <a:ext cx="2986905" cy="4115815"/>
          </a:xfrm>
          <a:prstGeom prst="rect">
            <a:avLst/>
          </a:prstGeom>
        </p:spPr>
      </p:pic>
      <p:pic>
        <p:nvPicPr>
          <p:cNvPr id="6" name="Picture 15">
            <a:extLst>
              <a:ext uri="{FF2B5EF4-FFF2-40B4-BE49-F238E27FC236}">
                <a16:creationId xmlns:a16="http://schemas.microsoft.com/office/drawing/2014/main" id="{84A33EE0-057B-635F-00B9-07DB94F54FC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00" r="33399"/>
          <a:stretch/>
        </p:blipFill>
        <p:spPr>
          <a:xfrm>
            <a:off x="1977366" y="815413"/>
            <a:ext cx="3083258" cy="4115815"/>
          </a:xfrm>
          <a:prstGeom prst="rect">
            <a:avLst/>
          </a:prstGeom>
        </p:spPr>
      </p:pic>
      <p:pic>
        <p:nvPicPr>
          <p:cNvPr id="7" name="Picture 14">
            <a:extLst>
              <a:ext uri="{FF2B5EF4-FFF2-40B4-BE49-F238E27FC236}">
                <a16:creationId xmlns:a16="http://schemas.microsoft.com/office/drawing/2014/main" id="{4881FBCD-BF35-47C8-4640-CD19FD74A5D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12" r="34297"/>
          <a:stretch/>
        </p:blipFill>
        <p:spPr>
          <a:xfrm>
            <a:off x="5264339" y="764377"/>
            <a:ext cx="3134542" cy="4319252"/>
          </a:xfrm>
          <a:prstGeom prst="rect">
            <a:avLst/>
          </a:prstGeom>
        </p:spPr>
      </p:pic>
      <p:pic>
        <p:nvPicPr>
          <p:cNvPr id="9" name="Picture 15">
            <a:extLst>
              <a:ext uri="{FF2B5EF4-FFF2-40B4-BE49-F238E27FC236}">
                <a16:creationId xmlns:a16="http://schemas.microsoft.com/office/drawing/2014/main" id="{03408A67-54D4-21D8-B3BE-1793E749B15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00" r="33399"/>
          <a:stretch/>
        </p:blipFill>
        <p:spPr>
          <a:xfrm>
            <a:off x="1977366" y="764377"/>
            <a:ext cx="3235658" cy="4319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5586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3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3173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 b="1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1750"/>
              <a:t> </a:t>
            </a:r>
            <a:endParaRPr sz="1750"/>
          </a:p>
        </p:txBody>
      </p:sp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3173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1750" dirty="0"/>
              <a:t>PREVISÃO DE ANOMALIAS DE PRECIPITAÇÃO JJA/2024 e JAS/2024</a:t>
            </a:r>
            <a:endParaRPr sz="175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D72E0AB-D3A5-F9F3-C0FF-09316E092182}"/>
              </a:ext>
            </a:extLst>
          </p:cNvPr>
          <p:cNvSpPr/>
          <p:nvPr/>
        </p:nvSpPr>
        <p:spPr>
          <a:xfrm>
            <a:off x="3126382" y="2571749"/>
            <a:ext cx="433249" cy="506031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4C72F39-37A1-40E4-8B49-E246A45FAEBB}"/>
              </a:ext>
            </a:extLst>
          </p:cNvPr>
          <p:cNvSpPr/>
          <p:nvPr/>
        </p:nvSpPr>
        <p:spPr>
          <a:xfrm>
            <a:off x="6990807" y="2571748"/>
            <a:ext cx="433249" cy="506031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 descr="Gráfico&#10;&#10;Descrição gerada automaticamente">
            <a:extLst>
              <a:ext uri="{FF2B5EF4-FFF2-40B4-BE49-F238E27FC236}">
                <a16:creationId xmlns:a16="http://schemas.microsoft.com/office/drawing/2014/main" id="{0AD0E8EB-D0EE-B285-A356-D4E59A1586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3" y="1058055"/>
            <a:ext cx="6760027" cy="3690532"/>
          </a:xfrm>
          <a:prstGeom prst="rect">
            <a:avLst/>
          </a:prstGeom>
        </p:spPr>
      </p:pic>
      <p:pic>
        <p:nvPicPr>
          <p:cNvPr id="6" name="Imagem 5" descr="Mapa&#10;&#10;Descrição gerada automaticamente">
            <a:extLst>
              <a:ext uri="{FF2B5EF4-FFF2-40B4-BE49-F238E27FC236}">
                <a16:creationId xmlns:a16="http://schemas.microsoft.com/office/drawing/2014/main" id="{28ED1FE7-756D-47DB-37FE-DD8B02F6AE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1729" y="4063105"/>
            <a:ext cx="816429" cy="1088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9071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34;p23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0056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pt-BR" dirty="0"/>
              <a:t>PRECIPITAÇÃO MENSAL NA BACIA DO PARAÍBA DO SUL</a:t>
            </a:r>
            <a:endParaRPr dirty="0"/>
          </a:p>
        </p:txBody>
      </p:sp>
      <p:pic>
        <p:nvPicPr>
          <p:cNvPr id="16" name="Google Shape;135;p23"/>
          <p:cNvPicPr preferRelativeResize="0"/>
          <p:nvPr/>
        </p:nvPicPr>
        <p:blipFill rotWithShape="1">
          <a:blip r:embed="rId3">
            <a:alphaModFix/>
          </a:blip>
          <a:srcRect l="18520" r="17768"/>
          <a:stretch/>
        </p:blipFill>
        <p:spPr>
          <a:xfrm>
            <a:off x="1540150" y="1968075"/>
            <a:ext cx="2504150" cy="2186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3" descr="Gráfico&#10;&#10;Descrição gerada automaticamente">
            <a:extLst>
              <a:ext uri="{FF2B5EF4-FFF2-40B4-BE49-F238E27FC236}">
                <a16:creationId xmlns:a16="http://schemas.microsoft.com/office/drawing/2014/main" id="{9140D9A3-9484-C5AF-85A7-C6123B962B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2256" y="655864"/>
            <a:ext cx="4487636" cy="448763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8"/>
          <p:cNvSpPr txBox="1">
            <a:spLocks noGrp="1"/>
          </p:cNvSpPr>
          <p:nvPr>
            <p:ph type="ctrTitle"/>
          </p:nvPr>
        </p:nvSpPr>
        <p:spPr>
          <a:xfrm>
            <a:off x="3717750" y="0"/>
            <a:ext cx="5114400" cy="51435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Obrigada </a:t>
            </a:r>
            <a:endParaRPr dirty="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pela atenção!</a:t>
            </a:r>
            <a:endParaRPr dirty="0"/>
          </a:p>
        </p:txBody>
      </p:sp>
      <p:sp>
        <p:nvSpPr>
          <p:cNvPr id="3" name="CaixaDeTexto 2"/>
          <p:cNvSpPr txBox="1"/>
          <p:nvPr/>
        </p:nvSpPr>
        <p:spPr>
          <a:xfrm>
            <a:off x="3779258" y="3650989"/>
            <a:ext cx="200086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b="1" dirty="0" err="1">
                <a:solidFill>
                  <a:srgbClr val="99CCFF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marilia.nascimento@inpe.br</a:t>
            </a:r>
            <a:endParaRPr lang="pt-BR" sz="1000" b="1" dirty="0">
              <a:solidFill>
                <a:srgbClr val="99CCFF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7660</TotalTime>
  <Words>170</Words>
  <Application>Microsoft Macintosh PowerPoint</Application>
  <PresentationFormat>Apresentação na tela (16:9)</PresentationFormat>
  <Paragraphs>39</Paragraphs>
  <Slides>17</Slides>
  <Notes>17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2" baseType="lpstr">
      <vt:lpstr>Arial</vt:lpstr>
      <vt:lpstr>Times New Roman</vt:lpstr>
      <vt:lpstr>Open Sans</vt:lpstr>
      <vt:lpstr>Oswald</vt:lpstr>
      <vt:lpstr>Simple Light</vt:lpstr>
      <vt:lpstr>87ª Reunião do Grupo de Assessoramento à Operação do Sistema Hidráulico Paraíba do Sul (GAOPS)</vt:lpstr>
      <vt:lpstr>Localização</vt:lpstr>
      <vt:lpstr>Apresentação do PowerPoint</vt:lpstr>
      <vt:lpstr>PRECIPITAÇÃO E ANOMALIA DE PRECIPITAÇÃO: Mar-Abr-Mai/2024</vt:lpstr>
      <vt:lpstr>ACUMULADO PARCIAL DE JUNHO 2024 - MERGE</vt:lpstr>
      <vt:lpstr>Previsão para os próximos dias</vt:lpstr>
      <vt:lpstr>Imagens de satélite GOES-16 do dia 11/06 entre 07:10 e 13:10 UTC</vt:lpstr>
      <vt:lpstr> Acumulado de precipitação 24 horas </vt:lpstr>
      <vt:lpstr>PREVISÃO SUBSAZONAL INPE</vt:lpstr>
      <vt:lpstr>PREVISÃO SUBSAZONAL INPE</vt:lpstr>
      <vt:lpstr>PREVISÃO SAZONAL</vt:lpstr>
      <vt:lpstr>3. PREVISÃO CLIMÁTICA SAZONAL </vt:lpstr>
      <vt:lpstr>  </vt:lpstr>
      <vt:lpstr>  </vt:lpstr>
      <vt:lpstr>  </vt:lpstr>
      <vt:lpstr>PRECIPITAÇÃO MENSAL NA BACIA DO PARAÍBA DO SUL</vt:lpstr>
      <vt:lpstr>Obrigada  pela atenção!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Reunião Técnica:  Preparação para Incêndios Florestais e Queimadas</dc:title>
  <dc:creator>Marcia dos Santos Seabra</dc:creator>
  <cp:lastModifiedBy>Diego Souza</cp:lastModifiedBy>
  <cp:revision>323</cp:revision>
  <dcterms:modified xsi:type="dcterms:W3CDTF">2024-06-11T14:26:09Z</dcterms:modified>
</cp:coreProperties>
</file>