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1376" r:id="rId2"/>
    <p:sldId id="1396" r:id="rId3"/>
    <p:sldId id="1278" r:id="rId4"/>
    <p:sldId id="1426" r:id="rId5"/>
    <p:sldId id="1427" r:id="rId6"/>
    <p:sldId id="1428" r:id="rId7"/>
    <p:sldId id="1400" r:id="rId8"/>
    <p:sldId id="1403" r:id="rId9"/>
    <p:sldId id="1420" r:id="rId10"/>
    <p:sldId id="1429" r:id="rId11"/>
    <p:sldId id="1421" r:id="rId12"/>
    <p:sldId id="1430" r:id="rId13"/>
    <p:sldId id="1422" r:id="rId14"/>
    <p:sldId id="1433" r:id="rId15"/>
    <p:sldId id="1423" r:id="rId16"/>
    <p:sldId id="1424" r:id="rId17"/>
    <p:sldId id="1431" r:id="rId18"/>
    <p:sldId id="1434" r:id="rId19"/>
    <p:sldId id="1425" r:id="rId20"/>
    <p:sldId id="1416" r:id="rId21"/>
    <p:sldId id="1435" r:id="rId22"/>
    <p:sldId id="1417" r:id="rId23"/>
    <p:sldId id="286" r:id="rId2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erdnando Cavalcanti da Silva Albuquerque" initials="FA" lastIdx="3" clrIdx="0">
    <p:extLst>
      <p:ext uri="{19B8F6BF-5375-455C-9EA6-DF929625EA0E}">
        <p15:presenceInfo xmlns:p15="http://schemas.microsoft.com/office/powerpoint/2012/main" userId="S::ferdnando.cavalcanti@ana.gov.br::4ffe69be-454e-45ef-b6d2-51d430282441" providerId="AD"/>
      </p:ext>
    </p:extLst>
  </p:cmAuthor>
  <p:cmAuthor id="2" name="Viviane dos Santos Brandão" initials="VdSB" lastIdx="3" clrIdx="1">
    <p:extLst>
      <p:ext uri="{19B8F6BF-5375-455C-9EA6-DF929625EA0E}">
        <p15:presenceInfo xmlns:p15="http://schemas.microsoft.com/office/powerpoint/2012/main" userId="S::vbrandao@ana.gov.br::1cfa482e-277a-4bfe-aeee-af1f9c98df57" providerId="AD"/>
      </p:ext>
    </p:extLst>
  </p:cmAuthor>
  <p:cmAuthor id="3" name="Patrick Thadeu Thomas" initials="PTT" lastIdx="1" clrIdx="2">
    <p:extLst>
      <p:ext uri="{19B8F6BF-5375-455C-9EA6-DF929625EA0E}">
        <p15:presenceInfo xmlns:p15="http://schemas.microsoft.com/office/powerpoint/2012/main" userId="S::patrick@ana.gov.br::5dda3600-5de3-40f0-a4b9-28f415e66c1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18F"/>
    <a:srgbClr val="5B351B"/>
    <a:srgbClr val="D7E5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381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F6FC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F6FC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F6FC6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Shape 4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1" name="Shape 4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Image"/>
          <p:cNvSpPr>
            <a:spLocks noGrp="1"/>
          </p:cNvSpPr>
          <p:nvPr>
            <p:ph type="pic" sz="half" idx="13"/>
          </p:nvPr>
        </p:nvSpPr>
        <p:spPr>
          <a:xfrm>
            <a:off x="1" y="1274616"/>
            <a:ext cx="6095999" cy="4336474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Image"/>
          <p:cNvSpPr>
            <a:spLocks noGrp="1"/>
          </p:cNvSpPr>
          <p:nvPr>
            <p:ph type="pic" sz="half" idx="13"/>
          </p:nvPr>
        </p:nvSpPr>
        <p:spPr>
          <a:xfrm>
            <a:off x="3220872" y="0"/>
            <a:ext cx="8971130" cy="3429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Image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12192000" cy="272821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Image"/>
          <p:cNvSpPr>
            <a:spLocks noGrp="1"/>
          </p:cNvSpPr>
          <p:nvPr>
            <p:ph type="pic" sz="half" idx="13"/>
          </p:nvPr>
        </p:nvSpPr>
        <p:spPr>
          <a:xfrm>
            <a:off x="-1" y="1778000"/>
            <a:ext cx="5080000" cy="5080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79" name="Image"/>
          <p:cNvSpPr>
            <a:spLocks noGrp="1"/>
          </p:cNvSpPr>
          <p:nvPr>
            <p:ph type="pic" sz="half" idx="14"/>
          </p:nvPr>
        </p:nvSpPr>
        <p:spPr>
          <a:xfrm rot="10800000">
            <a:off x="7112000" y="0"/>
            <a:ext cx="5080000" cy="507999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Image"/>
          <p:cNvSpPr>
            <a:spLocks noGrp="1"/>
          </p:cNvSpPr>
          <p:nvPr>
            <p:ph type="pic" sz="quarter" idx="13"/>
          </p:nvPr>
        </p:nvSpPr>
        <p:spPr>
          <a:xfrm>
            <a:off x="5391649" y="0"/>
            <a:ext cx="3254921" cy="3420932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8" name="Image"/>
          <p:cNvSpPr>
            <a:spLocks noGrp="1"/>
          </p:cNvSpPr>
          <p:nvPr>
            <p:ph type="pic" sz="quarter" idx="14"/>
          </p:nvPr>
        </p:nvSpPr>
        <p:spPr>
          <a:xfrm>
            <a:off x="8646569" y="3420931"/>
            <a:ext cx="3230621" cy="3453204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Image"/>
          <p:cNvSpPr>
            <a:spLocks noGrp="1"/>
          </p:cNvSpPr>
          <p:nvPr>
            <p:ph type="pic" idx="13"/>
          </p:nvPr>
        </p:nvSpPr>
        <p:spPr>
          <a:xfrm>
            <a:off x="0" y="2698954"/>
            <a:ext cx="12192000" cy="4159046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Image"/>
          <p:cNvSpPr>
            <a:spLocks noGrp="1"/>
          </p:cNvSpPr>
          <p:nvPr>
            <p:ph type="pic" sz="quarter" idx="13"/>
          </p:nvPr>
        </p:nvSpPr>
        <p:spPr>
          <a:xfrm>
            <a:off x="4056717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5" name="Image"/>
          <p:cNvSpPr>
            <a:spLocks noGrp="1"/>
          </p:cNvSpPr>
          <p:nvPr>
            <p:ph type="pic" sz="quarter" idx="14"/>
          </p:nvPr>
        </p:nvSpPr>
        <p:spPr>
          <a:xfrm>
            <a:off x="6984564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6" name="Image"/>
          <p:cNvSpPr>
            <a:spLocks noGrp="1"/>
          </p:cNvSpPr>
          <p:nvPr>
            <p:ph type="pic" sz="quarter" idx="15"/>
          </p:nvPr>
        </p:nvSpPr>
        <p:spPr>
          <a:xfrm>
            <a:off x="9912411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7" name="Image"/>
          <p:cNvSpPr>
            <a:spLocks noGrp="1"/>
          </p:cNvSpPr>
          <p:nvPr>
            <p:ph type="pic" sz="quarter" idx="16"/>
          </p:nvPr>
        </p:nvSpPr>
        <p:spPr>
          <a:xfrm>
            <a:off x="4056717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8" name="Image"/>
          <p:cNvSpPr>
            <a:spLocks noGrp="1"/>
          </p:cNvSpPr>
          <p:nvPr>
            <p:ph type="pic" sz="quarter" idx="17"/>
          </p:nvPr>
        </p:nvSpPr>
        <p:spPr>
          <a:xfrm>
            <a:off x="6984564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49" name="Image"/>
          <p:cNvSpPr>
            <a:spLocks noGrp="1"/>
          </p:cNvSpPr>
          <p:nvPr>
            <p:ph type="pic" sz="quarter" idx="18"/>
          </p:nvPr>
        </p:nvSpPr>
        <p:spPr>
          <a:xfrm>
            <a:off x="9912411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50" name="Image"/>
          <p:cNvSpPr>
            <a:spLocks noGrp="1"/>
          </p:cNvSpPr>
          <p:nvPr>
            <p:ph type="pic" sz="quarter" idx="19"/>
          </p:nvPr>
        </p:nvSpPr>
        <p:spPr>
          <a:xfrm>
            <a:off x="1033683" y="400612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51" name="Image"/>
          <p:cNvSpPr>
            <a:spLocks noGrp="1"/>
          </p:cNvSpPr>
          <p:nvPr>
            <p:ph type="pic" sz="quarter" idx="20"/>
          </p:nvPr>
        </p:nvSpPr>
        <p:spPr>
          <a:xfrm>
            <a:off x="1033683" y="1107067"/>
            <a:ext cx="1160743" cy="11607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Image"/>
          <p:cNvSpPr>
            <a:spLocks noGrp="1"/>
          </p:cNvSpPr>
          <p:nvPr>
            <p:ph type="pic" sz="half" idx="13"/>
          </p:nvPr>
        </p:nvSpPr>
        <p:spPr>
          <a:xfrm>
            <a:off x="3327400" y="-2"/>
            <a:ext cx="4102100" cy="6832687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Image"/>
          <p:cNvSpPr>
            <a:spLocks noGrp="1"/>
          </p:cNvSpPr>
          <p:nvPr>
            <p:ph type="pic" sz="quarter" idx="13"/>
          </p:nvPr>
        </p:nvSpPr>
        <p:spPr>
          <a:xfrm>
            <a:off x="6478940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7" name="Image"/>
          <p:cNvSpPr>
            <a:spLocks noGrp="1"/>
          </p:cNvSpPr>
          <p:nvPr>
            <p:ph type="pic" sz="quarter" idx="14"/>
          </p:nvPr>
        </p:nvSpPr>
        <p:spPr>
          <a:xfrm>
            <a:off x="3777324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8" name="Image"/>
          <p:cNvSpPr>
            <a:spLocks noGrp="1"/>
          </p:cNvSpPr>
          <p:nvPr>
            <p:ph type="pic" sz="quarter" idx="15"/>
          </p:nvPr>
        </p:nvSpPr>
        <p:spPr>
          <a:xfrm>
            <a:off x="9180555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89" name="Image"/>
          <p:cNvSpPr>
            <a:spLocks noGrp="1"/>
          </p:cNvSpPr>
          <p:nvPr>
            <p:ph type="pic" sz="quarter" idx="16"/>
          </p:nvPr>
        </p:nvSpPr>
        <p:spPr>
          <a:xfrm>
            <a:off x="1075707" y="2196146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0" name="Image"/>
          <p:cNvSpPr>
            <a:spLocks noGrp="1"/>
          </p:cNvSpPr>
          <p:nvPr>
            <p:ph type="pic" sz="quarter" idx="17"/>
          </p:nvPr>
        </p:nvSpPr>
        <p:spPr>
          <a:xfrm>
            <a:off x="6478940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1" name="Image"/>
          <p:cNvSpPr>
            <a:spLocks noGrp="1"/>
          </p:cNvSpPr>
          <p:nvPr>
            <p:ph type="pic" sz="quarter" idx="18"/>
          </p:nvPr>
        </p:nvSpPr>
        <p:spPr>
          <a:xfrm>
            <a:off x="3777324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2" name="Image"/>
          <p:cNvSpPr>
            <a:spLocks noGrp="1"/>
          </p:cNvSpPr>
          <p:nvPr>
            <p:ph type="pic" sz="quarter" idx="19"/>
          </p:nvPr>
        </p:nvSpPr>
        <p:spPr>
          <a:xfrm>
            <a:off x="9180555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3" name="Image"/>
          <p:cNvSpPr>
            <a:spLocks noGrp="1"/>
          </p:cNvSpPr>
          <p:nvPr>
            <p:ph type="pic" sz="quarter" idx="20"/>
          </p:nvPr>
        </p:nvSpPr>
        <p:spPr>
          <a:xfrm>
            <a:off x="1075707" y="4364159"/>
            <a:ext cx="1771171" cy="177117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angle"/>
          <p:cNvSpPr/>
          <p:nvPr/>
        </p:nvSpPr>
        <p:spPr>
          <a:xfrm>
            <a:off x="5427405" y="0"/>
            <a:ext cx="6764595" cy="6858000"/>
          </a:xfrm>
          <a:prstGeom prst="rect">
            <a:avLst/>
          </a:prstGeom>
          <a:solidFill>
            <a:srgbClr val="0F6FC6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Image"/>
          <p:cNvSpPr>
            <a:spLocks noGrp="1"/>
          </p:cNvSpPr>
          <p:nvPr>
            <p:ph type="pic" sz="quarter" idx="13"/>
          </p:nvPr>
        </p:nvSpPr>
        <p:spPr>
          <a:xfrm>
            <a:off x="9699684" y="45138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3" name="Image"/>
          <p:cNvSpPr>
            <a:spLocks noGrp="1"/>
          </p:cNvSpPr>
          <p:nvPr>
            <p:ph type="pic" sz="quarter" idx="14"/>
          </p:nvPr>
        </p:nvSpPr>
        <p:spPr>
          <a:xfrm>
            <a:off x="6150855" y="5514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4" name="Image"/>
          <p:cNvSpPr>
            <a:spLocks noGrp="1"/>
          </p:cNvSpPr>
          <p:nvPr>
            <p:ph type="pic" sz="quarter" idx="15"/>
          </p:nvPr>
        </p:nvSpPr>
        <p:spPr>
          <a:xfrm>
            <a:off x="9699684" y="5514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5" name="Image"/>
          <p:cNvSpPr>
            <a:spLocks noGrp="1"/>
          </p:cNvSpPr>
          <p:nvPr>
            <p:ph type="pic" sz="quarter" idx="16"/>
          </p:nvPr>
        </p:nvSpPr>
        <p:spPr>
          <a:xfrm>
            <a:off x="7842281" y="2532697"/>
            <a:ext cx="1798412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6" name="Image"/>
          <p:cNvSpPr>
            <a:spLocks noGrp="1"/>
          </p:cNvSpPr>
          <p:nvPr>
            <p:ph type="pic" sz="quarter" idx="17"/>
          </p:nvPr>
        </p:nvSpPr>
        <p:spPr>
          <a:xfrm>
            <a:off x="6150855" y="4513898"/>
            <a:ext cx="1798413" cy="179841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Image"/>
          <p:cNvSpPr>
            <a:spLocks noGrp="1"/>
          </p:cNvSpPr>
          <p:nvPr>
            <p:ph type="pic" idx="13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3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Image"/>
          <p:cNvSpPr>
            <a:spLocks noGrp="1"/>
          </p:cNvSpPr>
          <p:nvPr>
            <p:ph type="pic" sz="half" idx="13"/>
          </p:nvPr>
        </p:nvSpPr>
        <p:spPr>
          <a:xfrm>
            <a:off x="0" y="0"/>
            <a:ext cx="4696691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Image"/>
          <p:cNvSpPr>
            <a:spLocks noGrp="1"/>
          </p:cNvSpPr>
          <p:nvPr>
            <p:ph type="pic" idx="13"/>
          </p:nvPr>
        </p:nvSpPr>
        <p:spPr>
          <a:xfrm>
            <a:off x="6841066" y="0"/>
            <a:ext cx="5350934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Image"/>
          <p:cNvSpPr>
            <a:spLocks noGrp="1"/>
          </p:cNvSpPr>
          <p:nvPr>
            <p:ph type="pic" idx="13"/>
          </p:nvPr>
        </p:nvSpPr>
        <p:spPr>
          <a:xfrm>
            <a:off x="6107290" y="0"/>
            <a:ext cx="608471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7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Image"/>
          <p:cNvSpPr>
            <a:spLocks noGrp="1"/>
          </p:cNvSpPr>
          <p:nvPr>
            <p:ph type="pic" sz="quarter" idx="13"/>
          </p:nvPr>
        </p:nvSpPr>
        <p:spPr>
          <a:xfrm>
            <a:off x="5855754" y="373811"/>
            <a:ext cx="1448141" cy="144814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0" name="Image"/>
          <p:cNvSpPr>
            <a:spLocks noGrp="1"/>
          </p:cNvSpPr>
          <p:nvPr>
            <p:ph type="pic" sz="quarter" idx="14"/>
          </p:nvPr>
        </p:nvSpPr>
        <p:spPr>
          <a:xfrm>
            <a:off x="7422225" y="373811"/>
            <a:ext cx="1448141" cy="144814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1" name="Image"/>
          <p:cNvSpPr>
            <a:spLocks noGrp="1"/>
          </p:cNvSpPr>
          <p:nvPr>
            <p:ph type="pic" sz="quarter" idx="15"/>
          </p:nvPr>
        </p:nvSpPr>
        <p:spPr>
          <a:xfrm>
            <a:off x="8967754" y="373811"/>
            <a:ext cx="1448141" cy="144814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2" name="Image"/>
          <p:cNvSpPr>
            <a:spLocks noGrp="1"/>
          </p:cNvSpPr>
          <p:nvPr>
            <p:ph type="pic" sz="quarter" idx="16"/>
          </p:nvPr>
        </p:nvSpPr>
        <p:spPr>
          <a:xfrm>
            <a:off x="10528033" y="367810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3" name="Image"/>
          <p:cNvSpPr>
            <a:spLocks noGrp="1"/>
          </p:cNvSpPr>
          <p:nvPr>
            <p:ph type="pic" sz="quarter" idx="17"/>
          </p:nvPr>
        </p:nvSpPr>
        <p:spPr>
          <a:xfrm>
            <a:off x="5855754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4" name="Image"/>
          <p:cNvSpPr>
            <a:spLocks noGrp="1"/>
          </p:cNvSpPr>
          <p:nvPr>
            <p:ph type="pic" sz="quarter" idx="18"/>
          </p:nvPr>
        </p:nvSpPr>
        <p:spPr>
          <a:xfrm>
            <a:off x="7422225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5" name="Image"/>
          <p:cNvSpPr>
            <a:spLocks noGrp="1"/>
          </p:cNvSpPr>
          <p:nvPr>
            <p:ph type="pic" sz="quarter" idx="19"/>
          </p:nvPr>
        </p:nvSpPr>
        <p:spPr>
          <a:xfrm>
            <a:off x="8967754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6" name="Image"/>
          <p:cNvSpPr>
            <a:spLocks noGrp="1"/>
          </p:cNvSpPr>
          <p:nvPr>
            <p:ph type="pic" sz="quarter" idx="20"/>
          </p:nvPr>
        </p:nvSpPr>
        <p:spPr>
          <a:xfrm>
            <a:off x="10528033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7" name="Image"/>
          <p:cNvSpPr>
            <a:spLocks noGrp="1"/>
          </p:cNvSpPr>
          <p:nvPr>
            <p:ph type="pic" sz="quarter" idx="21"/>
          </p:nvPr>
        </p:nvSpPr>
        <p:spPr>
          <a:xfrm>
            <a:off x="4292248" y="1928403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8" name="Image"/>
          <p:cNvSpPr>
            <a:spLocks noGrp="1"/>
          </p:cNvSpPr>
          <p:nvPr>
            <p:ph type="pic" sz="quarter" idx="22"/>
          </p:nvPr>
        </p:nvSpPr>
        <p:spPr>
          <a:xfrm>
            <a:off x="5855754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299" name="Image"/>
          <p:cNvSpPr>
            <a:spLocks noGrp="1"/>
          </p:cNvSpPr>
          <p:nvPr>
            <p:ph type="pic" sz="quarter" idx="23"/>
          </p:nvPr>
        </p:nvSpPr>
        <p:spPr>
          <a:xfrm>
            <a:off x="7422225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0" name="Image"/>
          <p:cNvSpPr>
            <a:spLocks noGrp="1"/>
          </p:cNvSpPr>
          <p:nvPr>
            <p:ph type="pic" sz="quarter" idx="24"/>
          </p:nvPr>
        </p:nvSpPr>
        <p:spPr>
          <a:xfrm>
            <a:off x="8967754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1" name="Image"/>
          <p:cNvSpPr>
            <a:spLocks noGrp="1"/>
          </p:cNvSpPr>
          <p:nvPr>
            <p:ph type="pic" sz="quarter" idx="25"/>
          </p:nvPr>
        </p:nvSpPr>
        <p:spPr>
          <a:xfrm>
            <a:off x="10528033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2" name="Image"/>
          <p:cNvSpPr>
            <a:spLocks noGrp="1"/>
          </p:cNvSpPr>
          <p:nvPr>
            <p:ph type="pic" sz="quarter" idx="26"/>
          </p:nvPr>
        </p:nvSpPr>
        <p:spPr>
          <a:xfrm>
            <a:off x="4292248" y="3494999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3" name="Image"/>
          <p:cNvSpPr>
            <a:spLocks noGrp="1"/>
          </p:cNvSpPr>
          <p:nvPr>
            <p:ph type="pic" sz="quarter" idx="27"/>
          </p:nvPr>
        </p:nvSpPr>
        <p:spPr>
          <a:xfrm>
            <a:off x="4292248" y="367810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4" name="Image"/>
          <p:cNvSpPr>
            <a:spLocks noGrp="1"/>
          </p:cNvSpPr>
          <p:nvPr>
            <p:ph type="pic" sz="quarter" idx="28"/>
          </p:nvPr>
        </p:nvSpPr>
        <p:spPr>
          <a:xfrm>
            <a:off x="5855754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5" name="Image"/>
          <p:cNvSpPr>
            <a:spLocks noGrp="1"/>
          </p:cNvSpPr>
          <p:nvPr>
            <p:ph type="pic" sz="quarter" idx="29"/>
          </p:nvPr>
        </p:nvSpPr>
        <p:spPr>
          <a:xfrm>
            <a:off x="7422225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6" name="Image"/>
          <p:cNvSpPr>
            <a:spLocks noGrp="1"/>
          </p:cNvSpPr>
          <p:nvPr>
            <p:ph type="pic" sz="quarter" idx="30"/>
          </p:nvPr>
        </p:nvSpPr>
        <p:spPr>
          <a:xfrm>
            <a:off x="8967754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7" name="Image"/>
          <p:cNvSpPr>
            <a:spLocks noGrp="1"/>
          </p:cNvSpPr>
          <p:nvPr>
            <p:ph type="pic" sz="quarter" idx="31"/>
          </p:nvPr>
        </p:nvSpPr>
        <p:spPr>
          <a:xfrm>
            <a:off x="10528033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8" name="Image"/>
          <p:cNvSpPr>
            <a:spLocks noGrp="1"/>
          </p:cNvSpPr>
          <p:nvPr>
            <p:ph type="pic" sz="quarter" idx="32"/>
          </p:nvPr>
        </p:nvSpPr>
        <p:spPr>
          <a:xfrm>
            <a:off x="4292248" y="5061737"/>
            <a:ext cx="1448141" cy="1448141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0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Image"/>
          <p:cNvSpPr>
            <a:spLocks noGrp="1"/>
          </p:cNvSpPr>
          <p:nvPr>
            <p:ph type="pic" idx="13"/>
          </p:nvPr>
        </p:nvSpPr>
        <p:spPr>
          <a:xfrm>
            <a:off x="6099585" y="0"/>
            <a:ext cx="6092415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3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image1.png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257" y="1647061"/>
            <a:ext cx="5088124" cy="4437217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Image"/>
          <p:cNvSpPr>
            <a:spLocks noGrp="1"/>
          </p:cNvSpPr>
          <p:nvPr>
            <p:ph type="pic" sz="quarter" idx="13"/>
          </p:nvPr>
        </p:nvSpPr>
        <p:spPr>
          <a:xfrm>
            <a:off x="6751635" y="1818289"/>
            <a:ext cx="4435368" cy="271854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image2.png" descr="image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610154" y="1046000"/>
            <a:ext cx="4783588" cy="4766001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Image"/>
          <p:cNvSpPr>
            <a:spLocks noGrp="1"/>
          </p:cNvSpPr>
          <p:nvPr>
            <p:ph type="pic" sz="quarter" idx="13"/>
          </p:nvPr>
        </p:nvSpPr>
        <p:spPr>
          <a:xfrm flipH="1">
            <a:off x="7614208" y="1207938"/>
            <a:ext cx="3595555" cy="3016795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" name="image3.png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098" y="1200542"/>
            <a:ext cx="8486187" cy="5657458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Image"/>
          <p:cNvSpPr>
            <a:spLocks noGrp="1"/>
          </p:cNvSpPr>
          <p:nvPr>
            <p:ph type="pic" sz="quarter" idx="13"/>
          </p:nvPr>
        </p:nvSpPr>
        <p:spPr>
          <a:xfrm rot="482347" flipH="1">
            <a:off x="7329906" y="1618098"/>
            <a:ext cx="3418561" cy="3614574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image4.png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686" y="951345"/>
            <a:ext cx="3367314" cy="5269156"/>
          </a:xfrm>
          <a:prstGeom prst="rect">
            <a:avLst/>
          </a:prstGeom>
          <a:ln w="12700">
            <a:miter lim="400000"/>
          </a:ln>
        </p:spPr>
      </p:pic>
      <p:pic>
        <p:nvPicPr>
          <p:cNvPr id="368" name="image4.png" descr="image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8846" y="951345"/>
            <a:ext cx="3367314" cy="5269156"/>
          </a:xfrm>
          <a:prstGeom prst="rect">
            <a:avLst/>
          </a:prstGeom>
          <a:ln w="12700">
            <a:miter lim="400000"/>
          </a:ln>
        </p:spPr>
      </p:pic>
      <p:sp>
        <p:nvSpPr>
          <p:cNvPr id="369" name="Image"/>
          <p:cNvSpPr>
            <a:spLocks noGrp="1"/>
          </p:cNvSpPr>
          <p:nvPr>
            <p:ph type="pic" sz="quarter" idx="13"/>
          </p:nvPr>
        </p:nvSpPr>
        <p:spPr>
          <a:xfrm>
            <a:off x="9446159" y="1759914"/>
            <a:ext cx="2075366" cy="362857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70" name="Image"/>
          <p:cNvSpPr>
            <a:spLocks noGrp="1"/>
          </p:cNvSpPr>
          <p:nvPr>
            <p:ph type="pic" sz="quarter" idx="14"/>
          </p:nvPr>
        </p:nvSpPr>
        <p:spPr>
          <a:xfrm>
            <a:off x="6700319" y="1759914"/>
            <a:ext cx="2075366" cy="3628573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image5.png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613" y="1301750"/>
            <a:ext cx="4183462" cy="6591201"/>
          </a:xfrm>
          <a:prstGeom prst="rect">
            <a:avLst/>
          </a:prstGeom>
          <a:ln w="12700">
            <a:miter lim="400000"/>
          </a:ln>
          <a:effectLst>
            <a:outerShdw blurRad="177800" dist="1270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379" name="Image"/>
          <p:cNvSpPr>
            <a:spLocks noGrp="1"/>
          </p:cNvSpPr>
          <p:nvPr>
            <p:ph type="pic" sz="half" idx="13"/>
          </p:nvPr>
        </p:nvSpPr>
        <p:spPr>
          <a:xfrm>
            <a:off x="7044204" y="1848853"/>
            <a:ext cx="3737810" cy="55505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image5.png" descr="image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2121" y="1432379"/>
            <a:ext cx="2894383" cy="4560207"/>
          </a:xfrm>
          <a:prstGeom prst="rect">
            <a:avLst/>
          </a:prstGeom>
          <a:ln w="12700">
            <a:miter lim="400000"/>
          </a:ln>
          <a:effectLst>
            <a:outerShdw blurRad="177800" dist="1270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388" name="Image"/>
          <p:cNvSpPr>
            <a:spLocks noGrp="1"/>
          </p:cNvSpPr>
          <p:nvPr>
            <p:ph type="pic" sz="quarter" idx="13"/>
          </p:nvPr>
        </p:nvSpPr>
        <p:spPr>
          <a:xfrm>
            <a:off x="7936286" y="1759708"/>
            <a:ext cx="2586053" cy="3840232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image6.png" descr="image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133" y="1564517"/>
            <a:ext cx="8344654" cy="4665801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Image"/>
          <p:cNvSpPr>
            <a:spLocks noGrp="1"/>
          </p:cNvSpPr>
          <p:nvPr>
            <p:ph type="pic" sz="half" idx="13"/>
          </p:nvPr>
        </p:nvSpPr>
        <p:spPr>
          <a:xfrm>
            <a:off x="7377193" y="1921790"/>
            <a:ext cx="5176435" cy="3254645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3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image7.png" descr="image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382266" y="952543"/>
            <a:ext cx="7217948" cy="5774358"/>
          </a:xfrm>
          <a:prstGeom prst="rect">
            <a:avLst/>
          </a:prstGeom>
          <a:ln w="12700">
            <a:miter lim="400000"/>
          </a:ln>
          <a:effectLst>
            <a:outerShdw blurRad="165100" dist="38100" dir="2700000" rotWithShape="0">
              <a:srgbClr val="000000">
                <a:alpha val="40000"/>
              </a:srgbClr>
            </a:outerShdw>
          </a:effectLst>
        </p:spPr>
      </p:pic>
      <p:sp>
        <p:nvSpPr>
          <p:cNvPr id="406" name="Image"/>
          <p:cNvSpPr>
            <a:spLocks noGrp="1"/>
          </p:cNvSpPr>
          <p:nvPr>
            <p:ph type="pic" sz="quarter" idx="13"/>
          </p:nvPr>
        </p:nvSpPr>
        <p:spPr>
          <a:xfrm flipH="1">
            <a:off x="7693952" y="2400867"/>
            <a:ext cx="3474790" cy="2362232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0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Image"/>
          <p:cNvSpPr>
            <a:spLocks noGrp="1"/>
          </p:cNvSpPr>
          <p:nvPr>
            <p:ph type="pic" sz="quarter" idx="13"/>
          </p:nvPr>
        </p:nvSpPr>
        <p:spPr>
          <a:xfrm>
            <a:off x="1758937" y="4172672"/>
            <a:ext cx="1659868" cy="16609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15" name="Image"/>
          <p:cNvSpPr>
            <a:spLocks noGrp="1"/>
          </p:cNvSpPr>
          <p:nvPr>
            <p:ph type="pic" sz="quarter" idx="14"/>
          </p:nvPr>
        </p:nvSpPr>
        <p:spPr>
          <a:xfrm>
            <a:off x="5266066" y="4172672"/>
            <a:ext cx="1659869" cy="16609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16" name="Image"/>
          <p:cNvSpPr>
            <a:spLocks noGrp="1"/>
          </p:cNvSpPr>
          <p:nvPr>
            <p:ph type="pic" sz="quarter" idx="15"/>
          </p:nvPr>
        </p:nvSpPr>
        <p:spPr>
          <a:xfrm>
            <a:off x="8773194" y="4172672"/>
            <a:ext cx="1659869" cy="1660969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4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037580"/>
            <a:ext cx="2844800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7" r:id="rId4"/>
    <p:sldLayoutId id="2147483658" r:id="rId5"/>
    <p:sldLayoutId id="2147483663" r:id="rId6"/>
    <p:sldLayoutId id="2147483664" r:id="rId7"/>
    <p:sldLayoutId id="2147483665" r:id="rId8"/>
    <p:sldLayoutId id="2147483668" r:id="rId9"/>
    <p:sldLayoutId id="2147483669" r:id="rId10"/>
    <p:sldLayoutId id="2147483672" r:id="rId11"/>
    <p:sldLayoutId id="2147483673" r:id="rId12"/>
    <p:sldLayoutId id="2147483674" r:id="rId13"/>
    <p:sldLayoutId id="2147483676" r:id="rId14"/>
    <p:sldLayoutId id="2147483678" r:id="rId15"/>
    <p:sldLayoutId id="2147483679" r:id="rId16"/>
    <p:sldLayoutId id="2147483681" r:id="rId17"/>
    <p:sldLayoutId id="2147483682" r:id="rId18"/>
    <p:sldLayoutId id="2147483683" r:id="rId19"/>
    <p:sldLayoutId id="2147483684" r:id="rId20"/>
    <p:sldLayoutId id="2147483685" r:id="rId21"/>
    <p:sldLayoutId id="2147483686" r:id="rId22"/>
    <p:sldLayoutId id="2147483687" r:id="rId23"/>
    <p:sldLayoutId id="2147483688" r:id="rId24"/>
    <p:sldLayoutId id="2147483689" r:id="rId25"/>
    <p:sldLayoutId id="2147483690" r:id="rId26"/>
    <p:sldLayoutId id="2147483691" r:id="rId27"/>
  </p:sldLayoutIdLst>
  <p:transition spd="med"/>
  <p:txStyles>
    <p:titleStyle>
      <a:lvl1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l" defTabSz="914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titleStyle>
    <p:bodyStyle>
      <a:lvl1pPr marL="228600" marR="0" indent="-228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1pPr>
      <a:lvl2pPr marL="723900" marR="0" indent="-2667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2pPr>
      <a:lvl3pPr marL="1234439" marR="0" indent="-320039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3pPr>
      <a:lvl4pPr marL="1727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4pPr>
      <a:lvl5pPr marL="21844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5pPr>
      <a:lvl6pPr marL="26416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6pPr>
      <a:lvl7pPr marL="30988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7pPr>
      <a:lvl8pPr marL="35560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8pPr>
      <a:lvl9pPr marL="4013200" marR="0" indent="-355600" algn="l" defTabSz="91440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"/>
        </a:defRPr>
      </a:lvl9pPr>
    </p:bodyStyle>
    <p:otherStyle>
      <a:lvl1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0.png"/><Relationship Id="rId7" Type="http://schemas.openxmlformats.org/officeDocument/2006/relationships/image" Target="../media/image3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1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1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gif"/><Relationship Id="rId4" Type="http://schemas.openxmlformats.org/officeDocument/2006/relationships/image" Target="../media/image1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11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1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11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3" name="New-ID-ANA-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887"/>
            <a:ext cx="12191999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34" name="Subtítulo da apresentação"/>
          <p:cNvSpPr txBox="1"/>
          <p:nvPr/>
        </p:nvSpPr>
        <p:spPr>
          <a:xfrm>
            <a:off x="417941" y="5168707"/>
            <a:ext cx="5759787" cy="5019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lnSpc>
                <a:spcPct val="150000"/>
              </a:lnSpc>
              <a:defRPr sz="2000" spc="600">
                <a:solidFill>
                  <a:srgbClr val="D6D5D5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</a:lstStyle>
          <a:p>
            <a:r>
              <a:rPr lang="pt-BR" dirty="0"/>
              <a:t>31 de Julho de 2024</a:t>
            </a:r>
            <a:endParaRPr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7EF3DC4-8C2C-4131-947A-36D798A18A54}"/>
              </a:ext>
            </a:extLst>
          </p:cNvPr>
          <p:cNvSpPr/>
          <p:nvPr/>
        </p:nvSpPr>
        <p:spPr>
          <a:xfrm>
            <a:off x="264608" y="-76839"/>
            <a:ext cx="745131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t-BR" sz="3600" dirty="0">
              <a:solidFill>
                <a:schemeClr val="bg1"/>
              </a:solidFill>
            </a:endParaRPr>
          </a:p>
          <a:p>
            <a:r>
              <a:rPr lang="pt-BR" sz="3600" dirty="0">
                <a:solidFill>
                  <a:schemeClr val="bg1"/>
                </a:solidFill>
              </a:rPr>
              <a:t> </a:t>
            </a:r>
          </a:p>
          <a:p>
            <a:r>
              <a:rPr lang="pt-BR" sz="3600" dirty="0">
                <a:solidFill>
                  <a:schemeClr val="bg1"/>
                </a:solidFill>
              </a:rPr>
              <a:t>Declarações de Situação Crítica de Escassez Quantitativa dos Recursos Hídricos no rio Madeira e no rio Purus e seus afluentes, rios Acre e Iaco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</a:t>
            </a:r>
            <a:r>
              <a:rPr err="1"/>
              <a:t>AÁguaÉUmaSó</a:t>
            </a:r>
            <a:endParaRPr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Text Box 3">
            <a:extLst>
              <a:ext uri="{FF2B5EF4-FFF2-40B4-BE49-F238E27FC236}">
                <a16:creationId xmlns:a16="http://schemas.microsoft.com/office/drawing/2014/main" id="{4D5D071F-D5E8-4F20-AE56-F82C95BBE81E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Base Legal da </a:t>
            </a:r>
            <a:r>
              <a:rPr lang="pt-BR" altLang="pt-BR" sz="3000" b="1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Declaração de Escassez</a:t>
            </a:r>
            <a:endParaRPr lang="pt-BR" altLang="pt-BR" sz="300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20" name="Text Box 5">
            <a:extLst>
              <a:ext uri="{FF2B5EF4-FFF2-40B4-BE49-F238E27FC236}">
                <a16:creationId xmlns:a16="http://schemas.microsoft.com/office/drawing/2014/main" id="{A689647C-6DC2-40EC-8509-7D39E28391AD}"/>
              </a:ext>
            </a:extLst>
          </p:cNvPr>
          <p:cNvSpPr txBox="1">
            <a:spLocks/>
          </p:cNvSpPr>
          <p:nvPr/>
        </p:nvSpPr>
        <p:spPr bwMode="auto">
          <a:xfrm>
            <a:off x="202779" y="2403288"/>
            <a:ext cx="11410101" cy="37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>
              <a:lnSpc>
                <a:spcPct val="150000"/>
              </a:lnSpc>
            </a:pPr>
            <a:r>
              <a:rPr lang="pt-BR" altLang="pt-BR" sz="1400">
                <a:solidFill>
                  <a:srgbClr val="233C81"/>
                </a:solidFill>
                <a:latin typeface="+mn-lt"/>
                <a:ea typeface="Montserrat Bold" charset="0"/>
                <a:cs typeface="Montserrat Bold" charset="0"/>
                <a:sym typeface="Montserrat Bold" charset="0"/>
              </a:rPr>
              <a:t>Art. 4 A atuação da ANA obedecerá ... cabendo-lhe: </a:t>
            </a:r>
          </a:p>
        </p:txBody>
      </p:sp>
      <p:sp>
        <p:nvSpPr>
          <p:cNvPr id="21" name="Lorem ipsum dolor sit amet, consectetur adipiscing elit. Aliquam in pulvinar diam. Donec dictum porttitor diam eu tempor.">
            <a:extLst>
              <a:ext uri="{FF2B5EF4-FFF2-40B4-BE49-F238E27FC236}">
                <a16:creationId xmlns:a16="http://schemas.microsoft.com/office/drawing/2014/main" id="{8C5014D2-CCFA-4408-9108-BC91613E247D}"/>
              </a:ext>
            </a:extLst>
          </p:cNvPr>
          <p:cNvSpPr txBox="1"/>
          <p:nvPr/>
        </p:nvSpPr>
        <p:spPr>
          <a:xfrm>
            <a:off x="202779" y="2071655"/>
            <a:ext cx="8403564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150000"/>
              </a:lnSpc>
              <a:defRPr sz="1400">
                <a:solidFill>
                  <a:srgbClr val="233C81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>
              <a:lnSpc>
                <a:spcPct val="100000"/>
              </a:lnSpc>
            </a:pPr>
            <a:r>
              <a:rPr lang="pt-BR" altLang="pt-BR" b="1">
                <a:latin typeface="+mn-lt"/>
                <a:ea typeface="Montserrat Bold" charset="0"/>
                <a:cs typeface="Montserrat Bold" charset="0"/>
                <a:sym typeface="Montserrat Bold" charset="0"/>
              </a:rPr>
              <a:t>Lei 9.984</a:t>
            </a:r>
            <a:r>
              <a:rPr lang="pt-BR" altLang="pt-BR">
                <a:latin typeface="+mn-lt"/>
                <a:ea typeface="Montserrat Bold" charset="0"/>
                <a:cs typeface="Montserrat Bold" charset="0"/>
                <a:sym typeface="Montserrat Bold" charset="0"/>
              </a:rPr>
              <a:t>, de 17 de julho de 2000, alterada pela Lei 14.026, de 15 de julho de 2020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C566A740-8F91-453C-996E-05CB5EA24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98" y="3017754"/>
            <a:ext cx="11707422" cy="170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XXIII - declarar </a:t>
            </a:r>
            <a:r>
              <a:rPr lang="pt-BR" b="1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a situação crítica de escassez quantitativa ou qualitativa de recursos hídricos </a:t>
            </a: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nos corpos hídricos que </a:t>
            </a:r>
            <a:r>
              <a:rPr lang="pt-BR" b="1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impactem o atendimento aos usos múltiplos localizados em rios de domínio da União</a:t>
            </a: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, por </a:t>
            </a:r>
            <a:r>
              <a:rPr lang="pt-BR" b="1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prazo determinado</a:t>
            </a: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, com base em estudos e dados de monitoramento, observados os critérios estabelecidos pelo Conselho Nacional de Recursos Hídricos, quando houver; e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566A740-8F91-453C-996E-05CB5EA24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98" y="4959698"/>
            <a:ext cx="11707422" cy="128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XXIV - </a:t>
            </a:r>
            <a:r>
              <a:rPr lang="pt-BR" b="1" u="sng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estabelecer </a:t>
            </a:r>
            <a:r>
              <a:rPr lang="pt-BR" b="1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e fiscalizar o cumprimento de </a:t>
            </a:r>
            <a:r>
              <a:rPr lang="pt-BR" b="1" u="sng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regras de uso da água</a:t>
            </a:r>
            <a:r>
              <a:rPr lang="pt-BR" b="1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, </a:t>
            </a: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a fim de </a:t>
            </a:r>
            <a:r>
              <a:rPr lang="pt-BR" b="1" u="sng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assegurar os usos múltiplos</a:t>
            </a:r>
            <a:r>
              <a:rPr lang="pt-BR" b="1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 durante a vigência da declaração</a:t>
            </a:r>
            <a:r>
              <a:rPr lang="pt-BR">
                <a:solidFill>
                  <a:srgbClr val="233C81"/>
                </a:solidFill>
                <a:latin typeface="+mn-lt"/>
                <a:sym typeface="Helvetica" panose="020B0604020202020204" pitchFamily="34" charset="0"/>
              </a:rPr>
              <a:t> de situação crítica de escassez de recursos hídricos a que se refere o inciso XXIII do caput deste artigo.</a:t>
            </a:r>
          </a:p>
        </p:txBody>
      </p:sp>
    </p:spTree>
    <p:extLst>
      <p:ext uri="{BB962C8B-B14F-4D97-AF65-F5344CB8AC3E}">
        <p14:creationId xmlns:p14="http://schemas.microsoft.com/office/powerpoint/2010/main" val="197454430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Rectangle"/>
          <p:cNvSpPr/>
          <p:nvPr/>
        </p:nvSpPr>
        <p:spPr>
          <a:xfrm>
            <a:off x="-2" y="-1599059"/>
            <a:ext cx="12191999" cy="3483615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</a:t>
            </a:r>
            <a:r>
              <a:rPr err="1"/>
              <a:t>AÁguaÉUmaSó</a:t>
            </a:r>
            <a:endParaRPr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159E8E7-26BB-4287-936F-8D6D30F8F7AC}"/>
              </a:ext>
            </a:extLst>
          </p:cNvPr>
          <p:cNvSpPr txBox="1">
            <a:spLocks/>
          </p:cNvSpPr>
          <p:nvPr/>
        </p:nvSpPr>
        <p:spPr bwMode="auto">
          <a:xfrm>
            <a:off x="782484" y="368822"/>
            <a:ext cx="6827991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>
              <a:defRPr sz="3000">
                <a:solidFill>
                  <a:srgbClr val="FFFFFF"/>
                </a:solidFill>
                <a:ea typeface="Montserrat Black" charset="0"/>
                <a:cs typeface="Montserrat Black" charset="0"/>
              </a:defRPr>
            </a:lvl1pPr>
            <a:lvl2pPr marL="742950" indent="-28575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r>
              <a:rPr lang="pt-BR" altLang="pt-BR" dirty="0">
                <a:sym typeface="Montserrat Black" charset="0"/>
              </a:rPr>
              <a:t>Declaração de Situação Crítica de Escassez anterior na bacia Amazônica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A587CBD-9850-69FF-3578-3C41E44B48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8835" y="2143516"/>
            <a:ext cx="3425906" cy="4537473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D6657A0E-4342-F37A-1357-3A5F02D836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86145" y="3824000"/>
            <a:ext cx="5752021" cy="1287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Declarou </a:t>
            </a:r>
            <a:r>
              <a:rPr lang="pt-BR" b="1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situação crítica de escassez quantitativa </a:t>
            </a:r>
            <a:r>
              <a:rPr lang="pt-BR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dos recursos hídricos no rio Madeira</a:t>
            </a:r>
            <a:r>
              <a:rPr lang="pt-BR" b="1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, até 30 de novembro de 2023</a:t>
            </a:r>
            <a:endParaRPr lang="pt-BR" b="1" u="sng">
              <a:solidFill>
                <a:srgbClr val="233C81"/>
              </a:solidFill>
              <a:latin typeface="+mj-lt"/>
              <a:sym typeface="Helvetica" panose="020B060402020202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3EAB83E-D4BC-F013-A07F-83D2B8353F35}"/>
              </a:ext>
            </a:extLst>
          </p:cNvPr>
          <p:cNvSpPr/>
          <p:nvPr/>
        </p:nvSpPr>
        <p:spPr>
          <a:xfrm>
            <a:off x="5786146" y="3564131"/>
            <a:ext cx="4750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>
                <a:solidFill>
                  <a:srgbClr val="002060"/>
                </a:solidFill>
                <a:latin typeface="CenturyGothic"/>
                <a:sym typeface="Montserrat Bold"/>
              </a:rPr>
              <a:t>A Resolução ANA n. 164 </a:t>
            </a:r>
            <a:r>
              <a:rPr lang="pt-BR" b="1">
                <a:solidFill>
                  <a:srgbClr val="002060"/>
                </a:solidFill>
                <a:latin typeface="CenturyGothic"/>
              </a:rPr>
              <a:t>– 9 de outubro de 2023</a:t>
            </a:r>
            <a:endParaRPr lang="en-US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F2D1ED6-9D99-46F1-4E6E-C7FD5CBD349D}"/>
              </a:ext>
            </a:extLst>
          </p:cNvPr>
          <p:cNvSpPr/>
          <p:nvPr/>
        </p:nvSpPr>
        <p:spPr>
          <a:xfrm>
            <a:off x="5695375" y="3321601"/>
            <a:ext cx="5752021" cy="2117448"/>
          </a:xfrm>
          <a:prstGeom prst="rect">
            <a:avLst/>
          </a:prstGeom>
          <a:noFill/>
          <a:ln w="28575" cap="flat">
            <a:solidFill>
              <a:schemeClr val="accent1">
                <a:lumMod val="75000"/>
              </a:schemeClr>
            </a:solidFill>
            <a:prstDash val="solid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6234634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Rectangle"/>
          <p:cNvSpPr/>
          <p:nvPr/>
        </p:nvSpPr>
        <p:spPr>
          <a:xfrm>
            <a:off x="-2" y="-1599059"/>
            <a:ext cx="12191999" cy="3483615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</a:t>
            </a:r>
            <a:r>
              <a:rPr err="1"/>
              <a:t>AÁguaÉUmaSó</a:t>
            </a:r>
            <a:endParaRPr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825A706D-7E99-467B-B84D-8271B69E8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5326" y="2916500"/>
            <a:ext cx="5007006" cy="17030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900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0">
              <a:lnSpc>
                <a:spcPct val="150000"/>
              </a:lnSpc>
            </a:pPr>
            <a:r>
              <a:rPr lang="pt-BR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Declarou </a:t>
            </a:r>
            <a:r>
              <a:rPr lang="pt-BR" b="1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situação crítica de escassez quantitativa </a:t>
            </a:r>
            <a:r>
              <a:rPr lang="pt-BR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dos recursos hídricos na </a:t>
            </a:r>
            <a:r>
              <a:rPr lang="pt-BR" b="1" dirty="0">
                <a:solidFill>
                  <a:srgbClr val="233C81"/>
                </a:solidFill>
                <a:latin typeface="+mj-lt"/>
                <a:ea typeface="Montserrat Bold" charset="0"/>
                <a:cs typeface="Montserrat Bold" charset="0"/>
                <a:sym typeface="Montserrat Bold"/>
              </a:rPr>
              <a:t>Região Hidrográfica do Paraguai, até 30 de novembro de 2024 - </a:t>
            </a:r>
            <a:r>
              <a:rPr lang="pt-BR" b="1" u="sng" dirty="0">
                <a:solidFill>
                  <a:srgbClr val="233C81"/>
                </a:solidFill>
                <a:latin typeface="+mj-lt"/>
                <a:sym typeface="Montserrat Bold"/>
              </a:rPr>
              <a:t>Vigente</a:t>
            </a:r>
            <a:endParaRPr lang="pt-BR" b="1" u="sng" dirty="0">
              <a:solidFill>
                <a:srgbClr val="233C81"/>
              </a:solidFill>
              <a:latin typeface="+mj-lt"/>
              <a:sym typeface="Helvetica" panose="020B0604020202020204" pitchFamily="34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D5ECDDD6-4924-4108-8E37-8C83B363BB82}"/>
              </a:ext>
            </a:extLst>
          </p:cNvPr>
          <p:cNvSpPr/>
          <p:nvPr/>
        </p:nvSpPr>
        <p:spPr>
          <a:xfrm>
            <a:off x="6905326" y="2506385"/>
            <a:ext cx="4568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>
                <a:solidFill>
                  <a:srgbClr val="002060"/>
                </a:solidFill>
                <a:latin typeface="CenturyGothic"/>
                <a:sym typeface="Montserrat Bold"/>
              </a:rPr>
              <a:t>A Resolução ANA n. 195 </a:t>
            </a:r>
            <a:r>
              <a:rPr lang="pt-BR" b="1">
                <a:solidFill>
                  <a:srgbClr val="002060"/>
                </a:solidFill>
                <a:latin typeface="CenturyGothic"/>
              </a:rPr>
              <a:t>– 13 de maio de 2024</a:t>
            </a:r>
            <a:endParaRPr lang="en-US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7159E8E7-26BB-4287-936F-8D6D30F8F7AC}"/>
              </a:ext>
            </a:extLst>
          </p:cNvPr>
          <p:cNvSpPr txBox="1">
            <a:spLocks/>
          </p:cNvSpPr>
          <p:nvPr/>
        </p:nvSpPr>
        <p:spPr bwMode="auto">
          <a:xfrm>
            <a:off x="564589" y="480539"/>
            <a:ext cx="655630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>
              <a:defRPr sz="3000">
                <a:solidFill>
                  <a:srgbClr val="FFFFFF"/>
                </a:solidFill>
                <a:ea typeface="Montserrat Black" charset="0"/>
                <a:cs typeface="Montserrat Black" charset="0"/>
              </a:defRPr>
            </a:lvl1pPr>
            <a:lvl2pPr marL="742950" indent="-28575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r>
              <a:rPr lang="pt-BR" altLang="pt-BR" dirty="0">
                <a:sym typeface="Montserrat Black" charset="0"/>
              </a:rPr>
              <a:t>Declaração de Situação Crítica de Escassez vigente no Brasil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BC6E429-7EA6-BDD2-3D43-DDCC590C1A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7298" y="2259830"/>
            <a:ext cx="5268331" cy="416565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D05A6B0-E0A7-D1E6-1EFE-A476F8DFC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40" y="2197686"/>
            <a:ext cx="3158110" cy="4466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860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Rectangle"/>
          <p:cNvSpPr/>
          <p:nvPr/>
        </p:nvSpPr>
        <p:spPr>
          <a:xfrm>
            <a:off x="-2" y="-1599059"/>
            <a:ext cx="12191999" cy="3483615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</a:t>
            </a:r>
            <a:r>
              <a:rPr err="1"/>
              <a:t>AÁguaÉUmaSó</a:t>
            </a:r>
            <a:endParaRPr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159E8E7-26BB-4287-936F-8D6D30F8F7AC}"/>
              </a:ext>
            </a:extLst>
          </p:cNvPr>
          <p:cNvSpPr txBox="1">
            <a:spLocks/>
          </p:cNvSpPr>
          <p:nvPr/>
        </p:nvSpPr>
        <p:spPr bwMode="auto">
          <a:xfrm>
            <a:off x="484578" y="763488"/>
            <a:ext cx="805012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>
              <a:defRPr sz="3000">
                <a:solidFill>
                  <a:srgbClr val="FFFFFF"/>
                </a:solidFill>
                <a:ea typeface="Montserrat Black" charset="0"/>
                <a:cs typeface="Montserrat Black" charset="0"/>
              </a:defRPr>
            </a:lvl1pPr>
            <a:lvl2pPr marL="742950" indent="-28575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r>
              <a:rPr lang="pt-BR" altLang="pt-BR">
                <a:sym typeface="Montserrat Black" charset="0"/>
              </a:rPr>
              <a:t>A Bacia do Rio Madeira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D18ED0F-5D7E-C5CE-2665-CC4E0FAC1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37" y="2191110"/>
            <a:ext cx="5660331" cy="427007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83EBCE06-B14C-A7BA-987B-6E99BA2B7CD7}"/>
              </a:ext>
            </a:extLst>
          </p:cNvPr>
          <p:cNvSpPr txBox="1"/>
          <p:nvPr/>
        </p:nvSpPr>
        <p:spPr>
          <a:xfrm>
            <a:off x="6097438" y="2213868"/>
            <a:ext cx="6094562" cy="39703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err="1">
                <a:solidFill>
                  <a:srgbClr val="002060"/>
                </a:solidFill>
                <a:latin typeface="Calibri" panose="020F0502020204030204" pitchFamily="34" charset="0"/>
              </a:rPr>
              <a:t>Área</a:t>
            </a:r>
            <a:r>
              <a:rPr lang="en-US" sz="1800" b="1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:</a:t>
            </a:r>
            <a:r>
              <a:rPr lang="en-US" sz="1800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800" b="1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1.420.000 km²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pt-BR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43% Brasil – Rondônia e Amazonas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7</a:t>
            </a:r>
            <a:r>
              <a:rPr lang="pt-BR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% Peru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50%</a:t>
            </a:r>
            <a:r>
              <a:rPr lang="pt-BR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 Bolívia</a:t>
            </a:r>
          </a:p>
          <a:p>
            <a:pPr algn="l">
              <a:lnSpc>
                <a:spcPct val="150000"/>
              </a:lnSpc>
            </a:pPr>
            <a:r>
              <a:rPr lang="pt-BR" b="1">
                <a:solidFill>
                  <a:srgbClr val="002060"/>
                </a:solidFill>
                <a:latin typeface="Calibri" panose="020F0502020204030204" pitchFamily="34" charset="0"/>
              </a:rPr>
              <a:t>Chuva média: 2.088 mm/ano</a:t>
            </a:r>
          </a:p>
          <a:p>
            <a:pPr algn="l">
              <a:lnSpc>
                <a:spcPct val="150000"/>
              </a:lnSpc>
            </a:pPr>
            <a:r>
              <a:rPr lang="pt-BR" sz="1800" b="1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Principais Usos: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pt-BR" b="1" i="1">
                <a:solidFill>
                  <a:srgbClr val="002060"/>
                </a:solidFill>
                <a:latin typeface="Calibri" panose="020F0502020204030204" pitchFamily="34" charset="0"/>
              </a:rPr>
              <a:t>Geração Hidrelétrica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: UHEs Jirau e Santo Antônio - 	Potência instalada de 7.318 MW (6,7% do SIN)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pt-BR" b="1" i="1">
                <a:solidFill>
                  <a:srgbClr val="002060"/>
                </a:solidFill>
                <a:latin typeface="Calibri" panose="020F0502020204030204" pitchFamily="34" charset="0"/>
              </a:rPr>
              <a:t>Navegação: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 Hidrovia de 1.060 km com carga anual de 	10,9 milhões </a:t>
            </a:r>
            <a:r>
              <a:rPr lang="pt-BR" err="1">
                <a:solidFill>
                  <a:srgbClr val="002060"/>
                </a:solidFill>
                <a:latin typeface="Calibri" panose="020F0502020204030204" pitchFamily="34" charset="0"/>
              </a:rPr>
              <a:t>ton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 (8,5% país)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</a:t>
            </a:r>
            <a:r>
              <a:rPr lang="pt-BR" b="1" i="1">
                <a:solidFill>
                  <a:srgbClr val="002060"/>
                </a:solidFill>
                <a:latin typeface="Calibri" panose="020F0502020204030204" pitchFamily="34" charset="0"/>
              </a:rPr>
              <a:t>Abastecimento público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: Porto Velho/RO, com 460 mil 	habitantes</a:t>
            </a:r>
          </a:p>
          <a:p>
            <a:pPr algn="l"/>
            <a:endParaRPr lang="en-US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45594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Rectangle"/>
          <p:cNvSpPr/>
          <p:nvPr/>
        </p:nvSpPr>
        <p:spPr>
          <a:xfrm>
            <a:off x="-2" y="-1599059"/>
            <a:ext cx="12191999" cy="3483615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</a:t>
            </a:r>
            <a:r>
              <a:rPr err="1"/>
              <a:t>AÁguaÉUmaSó</a:t>
            </a:r>
            <a:endParaRPr/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Text Box 3">
            <a:extLst>
              <a:ext uri="{FF2B5EF4-FFF2-40B4-BE49-F238E27FC236}">
                <a16:creationId xmlns:a16="http://schemas.microsoft.com/office/drawing/2014/main" id="{7159E8E7-26BB-4287-936F-8D6D30F8F7AC}"/>
              </a:ext>
            </a:extLst>
          </p:cNvPr>
          <p:cNvSpPr txBox="1">
            <a:spLocks/>
          </p:cNvSpPr>
          <p:nvPr/>
        </p:nvSpPr>
        <p:spPr bwMode="auto">
          <a:xfrm>
            <a:off x="484578" y="763488"/>
            <a:ext cx="8050123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eaLnBrk="1">
              <a:defRPr sz="3000">
                <a:solidFill>
                  <a:srgbClr val="FFFFFF"/>
                </a:solidFill>
                <a:ea typeface="Montserrat Black" charset="0"/>
                <a:cs typeface="Montserrat Black" charset="0"/>
              </a:defRPr>
            </a:lvl1pPr>
            <a:lvl2pPr marL="742950" indent="-28575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2pPr>
            <a:lvl3pPr marL="11430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3pPr>
            <a:lvl4pPr marL="16002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4pPr>
            <a:lvl5pPr marL="2057400" indent="-228600"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5pPr>
            <a:lvl6pPr marL="25146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6pPr>
            <a:lvl7pPr marL="29718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7pPr>
            <a:lvl8pPr marL="34290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8pPr>
            <a:lvl9pPr marL="3886200" indent="-228600" eaLnBrk="0" fontAlgn="base">
              <a:spcBef>
                <a:spcPct val="0"/>
              </a:spcBef>
              <a:spcAft>
                <a:spcPct val="0"/>
              </a:spcAft>
              <a:defRPr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</a:defRPr>
            </a:lvl9pPr>
          </a:lstStyle>
          <a:p>
            <a:r>
              <a:rPr lang="pt-BR" altLang="pt-BR">
                <a:sym typeface="Montserrat Black" charset="0"/>
              </a:rPr>
              <a:t>A Bacia do Rio Purus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83EBCE06-B14C-A7BA-987B-6E99BA2B7CD7}"/>
              </a:ext>
            </a:extLst>
          </p:cNvPr>
          <p:cNvSpPr txBox="1"/>
          <p:nvPr/>
        </p:nvSpPr>
        <p:spPr>
          <a:xfrm>
            <a:off x="6097438" y="2213868"/>
            <a:ext cx="6094562" cy="3693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en-US" sz="1800" b="1" i="0" u="none" strike="noStrike" baseline="0" err="1">
                <a:solidFill>
                  <a:srgbClr val="002060"/>
                </a:solidFill>
                <a:latin typeface="Calibri" panose="020F0502020204030204" pitchFamily="34" charset="0"/>
              </a:rPr>
              <a:t>Área</a:t>
            </a:r>
            <a:r>
              <a:rPr lang="en-US" sz="1800" b="1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:</a:t>
            </a:r>
            <a:r>
              <a:rPr lang="en-US" sz="1800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pt-BR" sz="1800" b="1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375.000 km²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93,5</a:t>
            </a:r>
            <a:r>
              <a:rPr lang="pt-BR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% Brasil – Acre e Amazonas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6</a:t>
            </a:r>
            <a:r>
              <a:rPr lang="pt-BR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% Peru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	0,5%</a:t>
            </a:r>
            <a:r>
              <a:rPr lang="pt-BR" b="0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 Bolívia</a:t>
            </a:r>
          </a:p>
          <a:p>
            <a:pPr algn="l">
              <a:lnSpc>
                <a:spcPct val="150000"/>
              </a:lnSpc>
            </a:pPr>
            <a:r>
              <a:rPr lang="pt-BR" b="1">
                <a:solidFill>
                  <a:srgbClr val="002060"/>
                </a:solidFill>
                <a:latin typeface="Calibri" panose="020F0502020204030204" pitchFamily="34" charset="0"/>
              </a:rPr>
              <a:t>Chuva média: 1.940 mm/ano</a:t>
            </a:r>
          </a:p>
          <a:p>
            <a:pPr algn="l">
              <a:lnSpc>
                <a:spcPct val="150000"/>
              </a:lnSpc>
            </a:pPr>
            <a:r>
              <a:rPr lang="pt-BR" sz="1800" b="1" i="0" u="none" strike="noStrike" baseline="0">
                <a:solidFill>
                  <a:srgbClr val="002060"/>
                </a:solidFill>
                <a:latin typeface="Calibri" panose="020F0502020204030204" pitchFamily="34" charset="0"/>
              </a:rPr>
              <a:t>Principais Usos: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 b="1" i="1">
                <a:solidFill>
                  <a:srgbClr val="002060"/>
                </a:solidFill>
                <a:latin typeface="Calibri" panose="020F0502020204030204" pitchFamily="34" charset="0"/>
              </a:rPr>
              <a:t>Abastecimento público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: Rio Branco/AC, com 365 mil 	habitantes 	</a:t>
            </a:r>
          </a:p>
          <a:p>
            <a:pPr marL="374650" indent="163513" defTabSz="717550">
              <a:buFont typeface="Wingdings" panose="05000000000000000000" pitchFamily="2" charset="2"/>
              <a:buChar char="§"/>
            </a:pPr>
            <a:r>
              <a:rPr lang="pt-BR" b="1" i="1">
                <a:solidFill>
                  <a:srgbClr val="002060"/>
                </a:solidFill>
                <a:latin typeface="Calibri" panose="020F0502020204030204" pitchFamily="34" charset="0"/>
              </a:rPr>
              <a:t>Navegação: </a:t>
            </a:r>
            <a:r>
              <a:rPr lang="pt-BR">
                <a:solidFill>
                  <a:srgbClr val="002060"/>
                </a:solidFill>
                <a:latin typeface="Calibri" panose="020F0502020204030204" pitchFamily="34" charset="0"/>
              </a:rPr>
              <a:t>os rios são um meio de transporte local de 	população e de cargas</a:t>
            </a:r>
          </a:p>
          <a:p>
            <a:pPr marL="374650" defTabSz="717550"/>
            <a:endParaRPr lang="pt-BR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l"/>
            <a:endParaRPr lang="en-US">
              <a:solidFill>
                <a:srgbClr val="002060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D99B4D6-A5D0-AE7C-EF09-5809B9A280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295" y="2213868"/>
            <a:ext cx="5479379" cy="3826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337742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Critérios para avaliação da declaração de situação crítica de escassez hídrica quantitativa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3204563" y="2431182"/>
            <a:ext cx="11266379" cy="324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>
              <a:lnSpc>
                <a:spcPct val="150000"/>
              </a:lnSpc>
            </a:pPr>
            <a:endParaRPr lang="pt-BR" sz="2800" b="1">
              <a:solidFill>
                <a:srgbClr val="002060"/>
              </a:solidFill>
              <a:latin typeface="+mj-lt"/>
              <a:ea typeface="Calibri" panose="020F0502020204030204" pitchFamily="34" charset="0"/>
            </a:endParaRPr>
          </a:p>
          <a:p>
            <a:pPr marL="809625" lvl="6" indent="0">
              <a:lnSpc>
                <a:spcPct val="150000"/>
              </a:lnSpc>
            </a:pPr>
            <a:r>
              <a:rPr lang="pt-BR" sz="2800" b="1">
                <a:solidFill>
                  <a:srgbClr val="002060"/>
                </a:solidFill>
                <a:effectLst/>
                <a:latin typeface="+mj-lt"/>
                <a:ea typeface="Calibri" panose="020F0502020204030204" pitchFamily="34" charset="0"/>
              </a:rPr>
              <a:t>Climatológicos</a:t>
            </a:r>
          </a:p>
          <a:p>
            <a:pPr marL="809625" lvl="6" indent="0">
              <a:lnSpc>
                <a:spcPct val="150000"/>
              </a:lnSpc>
            </a:pPr>
            <a:r>
              <a:rPr lang="pt-BR" altLang="pt-BR" sz="28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Hidrológicos</a:t>
            </a:r>
          </a:p>
          <a:p>
            <a:pPr marL="809625" lvl="6" indent="0">
              <a:lnSpc>
                <a:spcPct val="150000"/>
              </a:lnSpc>
            </a:pPr>
            <a:r>
              <a:rPr lang="pt-BR" altLang="pt-BR" sz="28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Impactos sobre usos de recursos hídricos</a:t>
            </a:r>
          </a:p>
          <a:p>
            <a:pPr>
              <a:lnSpc>
                <a:spcPct val="150000"/>
              </a:lnSpc>
            </a:pPr>
            <a:endParaRPr lang="pt-BR" altLang="pt-BR" sz="2800" b="1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7FC57DD-FA98-51B8-24A6-B6BABAE9D0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980" y="2993731"/>
            <a:ext cx="3047816" cy="211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0865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Climatológicos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4376455" y="2248957"/>
            <a:ext cx="6713114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 Instituto Nacional de Meteorologia – INMET e o Instituto Nacional de Pesquisas Espaciais – INPE vêm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reportando anomalias negativas de precipitação desde outubro de 2023 nas bacias do Madeira e Purus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Entre outubro de 2023 e junho de 2024 foi observado um déficit de precipitação em relação à média de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33% na bacia do rio Madeira e de 29% na bacia do rio Purus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A93C2A8-AA44-0284-3A49-9374EE8D2C3E}"/>
              </a:ext>
            </a:extLst>
          </p:cNvPr>
          <p:cNvSpPr txBox="1"/>
          <p:nvPr/>
        </p:nvSpPr>
        <p:spPr>
          <a:xfrm>
            <a:off x="4450096" y="5910984"/>
            <a:ext cx="4121107" cy="830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2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Precipitações totais mensais observadas (barras azuis) e médias de longo termo (linhas amarelas) na bacia do rio Madeira de setembro de 2022 a junho de 2024, com base no produto MERGE/GPM do INPE</a:t>
            </a:r>
            <a:endParaRPr lang="en-US" sz="12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6C3F3C8-6D16-DC31-B4CE-E993C2CDEF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869833"/>
            <a:ext cx="4548522" cy="2554562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B9A35D4-85A1-DE06-F7E9-73F50C9577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6380" y="4441997"/>
            <a:ext cx="4272143" cy="2398401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51BAFA8-893A-9B2D-8E44-5BCE6EE8486F}"/>
              </a:ext>
            </a:extLst>
          </p:cNvPr>
          <p:cNvSpPr txBox="1"/>
          <p:nvPr/>
        </p:nvSpPr>
        <p:spPr>
          <a:xfrm>
            <a:off x="2412451" y="1933949"/>
            <a:ext cx="615875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Bacia do rio Madeira </a:t>
            </a:r>
            <a:endParaRPr lang="en-US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14578A3-4A1B-09BF-B160-DB13D7AE7407}"/>
              </a:ext>
            </a:extLst>
          </p:cNvPr>
          <p:cNvSpPr txBox="1"/>
          <p:nvPr/>
        </p:nvSpPr>
        <p:spPr>
          <a:xfrm>
            <a:off x="2592552" y="4488511"/>
            <a:ext cx="6158752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180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Bacia do rio Purus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3009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Climatológicos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146708" y="2604839"/>
            <a:ext cx="6713114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 acompanhamento realizado pelo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Monitor de Secas  corrobora a constatação de anomalia negativa persistente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com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seca moderada e grave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na região das bacias dos rios Madeira e Purus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 junho de 2024 foram observadas áreas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seca moderada no Acre na bacia do rio Purus e de seca grave no Amazonas nas bacias do Madeira e Purus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prognósticos de diversas instituições de previsão de clima convergem para um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cenário de seca severa ao longo de 2024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próximo ao que ocorreu em 2023, quando ocorreu a maior estiagem da história da região</a:t>
            </a:r>
          </a:p>
          <a:p>
            <a:pPr marL="912813" lvl="3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altLang="pt-BR" b="1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6DB0F69-A909-BEC7-F44B-0E469B550F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616" y="2024010"/>
            <a:ext cx="3264565" cy="461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798377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6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Hidrologia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6689975" y="2018466"/>
            <a:ext cx="5458128" cy="4478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6938" lvl="1" indent="0">
              <a:lnSpc>
                <a:spcPct val="150000"/>
              </a:lnSpc>
            </a:pP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</a:t>
            </a:r>
            <a:r>
              <a:rPr lang="pt-BR" altLang="pt-BR" sz="16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efeitos das precipitações significativamente abaixo da média </a:t>
            </a: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ao longo da estação chuvosa </a:t>
            </a:r>
            <a:r>
              <a:rPr lang="pt-BR" altLang="pt-BR" sz="16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estão refletidos nos baixos níveis verificados nas estações de monitoramento na bacia dos Rios Madeira e Purus</a:t>
            </a: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integrantes da Rede </a:t>
            </a:r>
            <a:r>
              <a:rPr lang="pt-BR" altLang="pt-BR" sz="1600" err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Hidrometeorológica</a:t>
            </a: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Nacional</a:t>
            </a:r>
          </a:p>
          <a:p>
            <a:pPr marL="896938" lvl="1" indent="0">
              <a:lnSpc>
                <a:spcPct val="150000"/>
              </a:lnSpc>
            </a:pP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resultados apresentam, para a grande maioria das estações nas duas bacias, </a:t>
            </a:r>
            <a:r>
              <a:rPr lang="pt-BR" altLang="pt-BR" sz="16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elevados tempos de retorno para as vazões </a:t>
            </a: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observadas de </a:t>
            </a:r>
            <a:r>
              <a:rPr lang="pt-BR" altLang="pt-BR" sz="16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julho de 2023 a julho de 2024</a:t>
            </a:r>
            <a:r>
              <a:rPr lang="pt-BR" altLang="pt-BR" sz="16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superando em diversos pontos</a:t>
            </a:r>
            <a:r>
              <a:rPr lang="pt-BR" altLang="pt-BR" sz="16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100 anos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94DA5FF-21B6-6083-11EF-4385824E92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48" y="2124585"/>
            <a:ext cx="3545303" cy="4272022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25B2312D-5800-8CF7-A9CD-577162B51D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6950" y="2126321"/>
            <a:ext cx="3863755" cy="323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6017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625" y="-42672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Hidrologia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796696" y="2059206"/>
            <a:ext cx="5910726" cy="3857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Avaliando-se as cotas observadas na estação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Porto Velho no rio Madeira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julho de 2024,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verifica-se que o valor observado está inferior aos mínimos do histórico.</a:t>
            </a:r>
            <a:endParaRPr lang="pt-BR" altLang="pt-BR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níveis mínimos ocorrem nos meses de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setembro e outubro, quando poderão ser observadas cotas inferiores aos mínimos de todo o histórico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66F5BF6-41E3-03A3-1A09-5DD8135D44D7}"/>
              </a:ext>
            </a:extLst>
          </p:cNvPr>
          <p:cNvSpPr txBox="1"/>
          <p:nvPr/>
        </p:nvSpPr>
        <p:spPr>
          <a:xfrm>
            <a:off x="0" y="2034170"/>
            <a:ext cx="612648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Estação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Porto Velho </a:t>
            </a:r>
            <a:endParaRPr lang="en-US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94B96A8-7A3A-421B-4E03-42211C4F3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80" y="2880360"/>
            <a:ext cx="6384115" cy="292527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45451974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625" y="-435684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Hidrologia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5796696" y="2059206"/>
            <a:ext cx="5910726" cy="38574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Avaliando-se as cotas observadas na estação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Lábrea no rio Purus, verifica-se que o valor observado 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30/04/24, último dia da estação chuvosa,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é o menor valor do histórico desde 1968</a:t>
            </a:r>
            <a:endParaRPr lang="pt-BR" altLang="pt-BR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níveis mínimos ocorrem nos meses de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setembro e outubro, quando poderão ser observadas cotas inferiores aos mínimos de todo o histórico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D80D83D-E17C-A855-7ADA-0DEF31DBBD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4030" y="2321586"/>
            <a:ext cx="2534004" cy="401058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93EF63E-29EB-07D4-6773-54F8EEC786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5625" y="2866725"/>
            <a:ext cx="3933943" cy="2567663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435D750-F874-35D8-0209-1A17D2181F5A}"/>
              </a:ext>
            </a:extLst>
          </p:cNvPr>
          <p:cNvSpPr txBox="1"/>
          <p:nvPr/>
        </p:nvSpPr>
        <p:spPr>
          <a:xfrm>
            <a:off x="0" y="2034170"/>
            <a:ext cx="612648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Estação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Lábrea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90464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785" y="-298647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6352904" y="2396491"/>
            <a:ext cx="5852387" cy="41218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sz="17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As </a:t>
            </a:r>
            <a:r>
              <a:rPr lang="pt-BR" altLang="pt-BR" sz="17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vazões outorgadas representam menos de 30% de comprometimento </a:t>
            </a:r>
            <a:r>
              <a:rPr lang="pt-BR" altLang="pt-BR" sz="17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relação às vazões de referência nos principais rios das bacias</a:t>
            </a: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 sz="17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Não </a:t>
            </a:r>
            <a:r>
              <a:rPr lang="pt-BR" altLang="pt-BR" sz="17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haverá necessariamente insuficiência de água em termos quantitativos para atendimento aos usos consuntivos</a:t>
            </a:r>
            <a:endParaRPr lang="pt-BR" altLang="pt-BR" sz="170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altLang="pt-BR" sz="17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Poderá haver </a:t>
            </a:r>
            <a:r>
              <a:rPr lang="pt-BR" altLang="pt-BR" sz="17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impacto sobre as estruturas de captação, em função da redução dos níveis </a:t>
            </a:r>
            <a:r>
              <a:rPr lang="pt-BR" altLang="pt-BR" sz="17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d’água nos rios,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7502C3B-D27B-003D-8673-95DD8016F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8566" y="2200722"/>
            <a:ext cx="3529418" cy="418191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3E4B8D69-6F93-A6F8-BD6E-DCEB7A6FA8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79464" y="2200723"/>
            <a:ext cx="3938030" cy="4181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6501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5625" y="-42672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Hidrologia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6242117" y="2869639"/>
            <a:ext cx="5560206" cy="2118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Avaliando-se as cotas observadas na estação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Rio Acre em Rio Branco </a:t>
            </a:r>
            <a:r>
              <a:rPr lang="pt-BR" altLang="pt-BR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julho de 2024, </a:t>
            </a:r>
            <a:r>
              <a:rPr lang="pt-BR" altLang="pt-BR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verifica-se que o valor observado está nos mínimos do histórico.</a:t>
            </a:r>
            <a:endParaRPr lang="pt-BR" altLang="pt-BR" dirty="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sp>
        <p:nvSpPr>
          <p:cNvPr id="5" name="Título…">
            <a:extLst>
              <a:ext uri="{FF2B5EF4-FFF2-40B4-BE49-F238E27FC236}">
                <a16:creationId xmlns:a16="http://schemas.microsoft.com/office/drawing/2014/main" id="{8B2AB950-34FB-DC52-3944-A878029DA5B7}"/>
              </a:ext>
            </a:extLst>
          </p:cNvPr>
          <p:cNvSpPr txBox="1"/>
          <p:nvPr/>
        </p:nvSpPr>
        <p:spPr>
          <a:xfrm>
            <a:off x="516038" y="0"/>
            <a:ext cx="5421378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spcBef>
                <a:spcPts val="600"/>
              </a:spcBef>
              <a:defRPr sz="3600">
                <a:solidFill>
                  <a:srgbClr val="2591D0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pPr>
            <a:r>
              <a:rPr lang="pt-BR" sz="3200" b="1" dirty="0">
                <a:solidFill>
                  <a:srgbClr val="263377"/>
                </a:solidFill>
                <a:latin typeface="Montserrat" panose="00000500000000000000" pitchFamily="2" charset="0"/>
              </a:rPr>
              <a:t>RIO ACRE EM RIO BRANCO/AC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46EBC14-D4A6-642D-9568-B098A4F80E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574" y="2309374"/>
            <a:ext cx="6101543" cy="3857466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3316871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7385" y="-207207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6224018" y="2628855"/>
            <a:ext cx="5804820" cy="4196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 Captação da cidade de Rio Branco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já está sendo afetada pela redução do nível do rio Acre, que pode variar até 18m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Vazão captada: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1.600 L/s 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(Outorgas ANA n. 1002 e 1003/2023)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População: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365 mil </a:t>
            </a:r>
            <a:r>
              <a:rPr lang="pt-BR" altLang="pt-BR" b="1" err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hab</a:t>
            </a:r>
            <a:endParaRPr lang="pt-BR" altLang="pt-BR" b="1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Responsável: Serviço de Água e Esgoto de Rio Branco -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SAERB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altLang="pt-BR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C5298FC-39C2-DFF4-D8EA-96F0A7067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6" y="2035170"/>
            <a:ext cx="4315426" cy="243874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5277DB4-F3AD-5E9C-E892-A22A797C2A5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948"/>
          <a:stretch/>
        </p:blipFill>
        <p:spPr>
          <a:xfrm>
            <a:off x="4411702" y="2094941"/>
            <a:ext cx="2602392" cy="2319198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890E2E0-C1D0-8661-6A39-A1D7851812C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8700" y="4528449"/>
            <a:ext cx="3041774" cy="195363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4955F5A-6E15-140A-C110-EF4264088D6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528449"/>
            <a:ext cx="2978971" cy="1953631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D316BFAE-64A1-037C-B1A8-054D7A610415}"/>
              </a:ext>
            </a:extLst>
          </p:cNvPr>
          <p:cNvSpPr txBox="1"/>
          <p:nvPr/>
        </p:nvSpPr>
        <p:spPr>
          <a:xfrm>
            <a:off x="-72480" y="6430949"/>
            <a:ext cx="618236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800" b="0" i="0">
                <a:solidFill>
                  <a:srgbClr val="4F5257"/>
                </a:solidFill>
                <a:effectLst/>
                <a:highlight>
                  <a:srgbClr val="FFFFFF"/>
                </a:highlight>
                <a:latin typeface="glbOpenSans"/>
              </a:rPr>
              <a:t>Foto: Ana Paula Xavier/Rede Amazônica Acre</a:t>
            </a:r>
            <a:endParaRPr lang="en-US" sz="80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AADA134-151D-17B1-6CD2-21EB37164477}"/>
              </a:ext>
            </a:extLst>
          </p:cNvPr>
          <p:cNvSpPr txBox="1"/>
          <p:nvPr/>
        </p:nvSpPr>
        <p:spPr>
          <a:xfrm>
            <a:off x="2944068" y="6430949"/>
            <a:ext cx="6182360" cy="2154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sz="800" b="0" i="0">
                <a:solidFill>
                  <a:srgbClr val="4F5257"/>
                </a:solidFill>
                <a:effectLst/>
                <a:highlight>
                  <a:srgbClr val="FFFFFF"/>
                </a:highlight>
                <a:latin typeface="glbOpenSans"/>
              </a:rPr>
              <a:t>Foto: Vitória Guimarães/Rede Amazônica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3803183959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6380" y="-200111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3444405" y="2065389"/>
            <a:ext cx="8747596" cy="46576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6938" lvl="1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Hidrovia do rio Madeira</a:t>
            </a:r>
          </a:p>
          <a:p>
            <a:pPr marL="896938" lvl="1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Extensão: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1.060 km, entre Porto Velho/RO e Itacoatiara/AM</a:t>
            </a:r>
          </a:p>
          <a:p>
            <a:pPr marL="896938" lvl="1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Carga transportada em 2023: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11 milhões de toneladas - equivalente a 8,5% da carga total 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transportada em vias interiores do país, destacando-se a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soja (52%), o milho (26%) e petróleo e derivados (13%).</a:t>
            </a:r>
          </a:p>
          <a:p>
            <a:pPr marL="896938" lvl="1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Com a redução de níveis e profundidades dos rios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poderá haver redução da carga máxima transportada por cada embarcação, causando aumento dos valores dos fretes, e eventual paralisação do tráfego, com impactos sobre o escoamento de produtos em toda região (ex. GLP e combustíveis)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A05328F-5D5D-F07F-B5CE-97E685B32F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490722"/>
            <a:ext cx="4130445" cy="3807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33619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139" y="94529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dirty="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 dirty="0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BD3CDDE-5D46-2A47-7D9A-1DE1A0A8A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205" y="2055802"/>
            <a:ext cx="8217217" cy="4689794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CB17961-FC5B-1DB9-8BE0-E47AB0945FC6}"/>
              </a:ext>
            </a:extLst>
          </p:cNvPr>
          <p:cNvSpPr txBox="1">
            <a:spLocks/>
          </p:cNvSpPr>
          <p:nvPr/>
        </p:nvSpPr>
        <p:spPr bwMode="auto">
          <a:xfrm>
            <a:off x="158220" y="3769370"/>
            <a:ext cx="3005627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algn="ctr" eaLnBrk="1"/>
            <a:r>
              <a:rPr lang="pt-BR" altLang="pt-BR" sz="3000" b="1" dirty="0">
                <a:solidFill>
                  <a:schemeClr val="tx1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Navegação no rio Madeira</a:t>
            </a:r>
          </a:p>
        </p:txBody>
      </p:sp>
    </p:spTree>
    <p:extLst>
      <p:ext uri="{BB962C8B-B14F-4D97-AF65-F5344CB8AC3E}">
        <p14:creationId xmlns:p14="http://schemas.microsoft.com/office/powerpoint/2010/main" val="386220301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139" y="94529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3750235" y="2428704"/>
            <a:ext cx="8273626" cy="3518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6938" lvl="1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11/07/2024, a Capitania dos Portos de Porto Velho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proibiu, por tempo indeterminado, a navegação </a:t>
            </a:r>
            <a:r>
              <a:rPr lang="pt-BR" altLang="pt-BR" b="1" u="sng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noturna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no rio Madeira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para comboios e embarcações, entre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Porto Velho/RO e Novo Aripuanã/AM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em razão da permanência do nível d’água do rio Madeira abaixo de 4,00 m em Porto Velho. </a:t>
            </a:r>
          </a:p>
          <a:p>
            <a:pPr marL="896938" lvl="1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 determinou, para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navegação no período diurno, a folga mínima abaixo da quilha de 1,00 m,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para embarcações transportando cargas perigosas, e de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0,50 m para as demais embarcações</a:t>
            </a:r>
          </a:p>
        </p:txBody>
      </p:sp>
      <p:pic>
        <p:nvPicPr>
          <p:cNvPr id="7" name="Picture 2" descr="Hidrovia do Madeira">
            <a:extLst>
              <a:ext uri="{FF2B5EF4-FFF2-40B4-BE49-F238E27FC236}">
                <a16:creationId xmlns:a16="http://schemas.microsoft.com/office/drawing/2014/main" id="{68B3BBA6-B3C5-362E-8F1E-6B6D23CCD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097" y="2639136"/>
            <a:ext cx="4615516" cy="309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34952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15" y="-379927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0"/>
            <a:ext cx="12192000" cy="1869833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Impactos sobre os usos</a:t>
            </a:r>
            <a:endParaRPr lang="pt-BR" altLang="pt-BR" sz="3000" b="1">
              <a:solidFill>
                <a:srgbClr val="FFFFFF"/>
              </a:solidFill>
              <a:latin typeface="+mn-lt"/>
              <a:ea typeface="Montserrat Black" charset="0"/>
              <a:cs typeface="Montserrat Black" charset="0"/>
              <a:sym typeface="Montserrat Black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D5D0ECF-B4F4-044B-136A-8DC69C9D9621}"/>
              </a:ext>
            </a:extLst>
          </p:cNvPr>
          <p:cNvSpPr txBox="1"/>
          <p:nvPr/>
        </p:nvSpPr>
        <p:spPr>
          <a:xfrm>
            <a:off x="3609406" y="4438490"/>
            <a:ext cx="7227363" cy="4565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altLang="pt-BR" b="1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437642B-6BFE-42F8-4708-59DDDD34D802}"/>
              </a:ext>
            </a:extLst>
          </p:cNvPr>
          <p:cNvSpPr/>
          <p:nvPr/>
        </p:nvSpPr>
        <p:spPr>
          <a:xfrm>
            <a:off x="3954927" y="2266910"/>
            <a:ext cx="8047742" cy="54425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UHEs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Jirau e Santo Antônio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Potência: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7.318 MW </a:t>
            </a:r>
            <a:r>
              <a:rPr lang="pt-BR" b="1">
                <a:solidFill>
                  <a:srgbClr val="002060"/>
                </a:solidFill>
                <a:latin typeface="+mj-lt"/>
              </a:rPr>
              <a:t>(6,7% do SIN)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>
                <a:solidFill>
                  <a:srgbClr val="002060"/>
                </a:solidFill>
                <a:latin typeface="+mj-lt"/>
              </a:rPr>
              <a:t>Operação: </a:t>
            </a:r>
            <a:r>
              <a:rPr lang="pt-BR" b="1">
                <a:solidFill>
                  <a:srgbClr val="002060"/>
                </a:solidFill>
                <a:latin typeface="+mj-lt"/>
              </a:rPr>
              <a:t>fio d’água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2023 a ANA autorizou a operação excepcional da UHE Santo Antônio, 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abaixo do nível mínimo normal do reservatório, o que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permitiu a diminuição do período de paralisação 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da usina</a:t>
            </a: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Entre </a:t>
            </a: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1 a 16 de outubro de 2023 a UHE Santo Antônio ficou desligada </a:t>
            </a:r>
            <a:r>
              <a:rPr lang="pt-BR" altLang="pt-BR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devido às baixas vazões</a:t>
            </a:r>
            <a:endParaRPr lang="pt-BR" altLang="pt-BR" b="1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Em 2024 poderá ocorrer nova paralisação da UHE Santo Antônio</a:t>
            </a:r>
            <a:endParaRPr lang="pt-BR" altLang="pt-BR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altLang="pt-BR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altLang="pt-BR" b="1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1182688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altLang="pt-BR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1FF25091-8EEC-15B3-1388-5F2DECF64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35" y="1933582"/>
            <a:ext cx="4452205" cy="232982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7A8519C5-E2F7-3DC3-B21A-E6368D71509D}"/>
              </a:ext>
            </a:extLst>
          </p:cNvPr>
          <p:cNvSpPr txBox="1"/>
          <p:nvPr/>
        </p:nvSpPr>
        <p:spPr>
          <a:xfrm>
            <a:off x="3856439" y="1935610"/>
            <a:ext cx="616204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Jirau </a:t>
            </a:r>
            <a:endParaRPr lang="en-US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E29906E-FA7C-FD72-5E58-A31388D71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918" y="4386542"/>
            <a:ext cx="4429722" cy="237330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FC9721-F96A-0E4E-3C74-7A13927A4399}"/>
              </a:ext>
            </a:extLst>
          </p:cNvPr>
          <p:cNvSpPr txBox="1"/>
          <p:nvPr/>
        </p:nvSpPr>
        <p:spPr>
          <a:xfrm>
            <a:off x="2938846" y="4386542"/>
            <a:ext cx="6162040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altLang="pt-BR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Santo Antônio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2637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-7538"/>
            <a:ext cx="12192000" cy="1877371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b="1">
                <a:solidFill>
                  <a:srgbClr val="FFFFFF"/>
                </a:solidFill>
                <a:latin typeface="+mn-lt"/>
                <a:sym typeface="Montserrat Black" charset="0"/>
              </a:rPr>
              <a:t>Conclusões e recomendações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276380" y="2112018"/>
            <a:ext cx="11267473" cy="4275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7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Os cenários observados no rio Madeira e no rio Purus e seus afluentes, rios Acre e Iaco, são de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escassez hídrica relevante em comparação com períodos anteriores</a:t>
            </a:r>
            <a:r>
              <a:rPr lang="pt-BR" altLang="pt-BR" sz="17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com perspectiva de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impactos aos usos da água, em especial sobre as estruturas das captações para abastecimento de água</a:t>
            </a:r>
            <a:r>
              <a:rPr lang="pt-BR" altLang="pt-BR" sz="17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a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navegação e a geração hidrelétrica</a:t>
            </a:r>
            <a:endParaRPr lang="pt-BR" altLang="pt-BR" sz="1700" b="1" dirty="0">
              <a:solidFill>
                <a:srgbClr val="FF000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700" dirty="0">
                <a:solidFill>
                  <a:srgbClr val="002060"/>
                </a:solidFill>
                <a:latin typeface="+mj-lt"/>
                <a:sym typeface="Montserrat Bold" charset="0"/>
              </a:rPr>
              <a:t>A Diretoria da ANA deliberou em 29/07/24 pela declaração da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sym typeface="Montserrat Bold" charset="0"/>
              </a:rPr>
              <a:t>Situação Crítica de Escassez Quantitativa dos Recursos Hídricos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no rio Madeira e no rio Purus e seus afluentes, rios Acre e Iaco</a:t>
            </a:r>
            <a:r>
              <a:rPr lang="pt-BR" altLang="pt-BR" sz="17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até 30 de novembro de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sym typeface="Montserrat Bold" charset="0"/>
              </a:rPr>
              <a:t>2024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700" dirty="0">
                <a:solidFill>
                  <a:srgbClr val="002060"/>
                </a:solidFill>
                <a:latin typeface="+mj-lt"/>
                <a:sym typeface="Montserrat Bold" charset="0"/>
              </a:rPr>
              <a:t>Sugere-se que o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sym typeface="Montserrat Bold" charset="0"/>
              </a:rPr>
              <a:t>acompanhamento da situação </a:t>
            </a:r>
            <a:r>
              <a:rPr lang="pt-BR" altLang="pt-BR" sz="1700" b="1" dirty="0" err="1">
                <a:solidFill>
                  <a:srgbClr val="002060"/>
                </a:solidFill>
                <a:latin typeface="+mj-lt"/>
                <a:sym typeface="Montserrat Bold" charset="0"/>
              </a:rPr>
              <a:t>hidrometeorológica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sym typeface="Montserrat Bold" charset="0"/>
              </a:rPr>
              <a:t> e impactos sobre os usos da água </a:t>
            </a:r>
            <a:r>
              <a:rPr lang="pt-BR" altLang="pt-BR" sz="1700" dirty="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no rio Madeira e no rio Purus e seus afluentes, rios Acre e Iaco, </a:t>
            </a:r>
            <a:r>
              <a:rPr lang="pt-BR" altLang="pt-BR" sz="1700" dirty="0">
                <a:solidFill>
                  <a:srgbClr val="002060"/>
                </a:solidFill>
                <a:latin typeface="+mj-lt"/>
                <a:sym typeface="Montserrat Bold" charset="0"/>
              </a:rPr>
              <a:t>seja </a:t>
            </a:r>
            <a:r>
              <a:rPr lang="pt-BR" altLang="pt-BR" sz="1700" b="1" dirty="0">
                <a:solidFill>
                  <a:srgbClr val="002060"/>
                </a:solidFill>
                <a:latin typeface="+mj-lt"/>
                <a:sym typeface="Montserrat Bold" charset="0"/>
              </a:rPr>
              <a:t>realizado por meio das reuniões da Sala de Crise</a:t>
            </a:r>
            <a:r>
              <a:rPr lang="pt-BR" altLang="pt-BR" sz="1700" dirty="0">
                <a:solidFill>
                  <a:srgbClr val="002060"/>
                </a:solidFill>
                <a:latin typeface="+mj-lt"/>
                <a:sym typeface="Montserrat Bold" charset="0"/>
              </a:rPr>
              <a:t>, com ampla participação dos órgãos gestores estaduais, setores usuários e atores envolvidos </a:t>
            </a:r>
          </a:p>
        </p:txBody>
      </p:sp>
    </p:spTree>
    <p:extLst>
      <p:ext uri="{BB962C8B-B14F-4D97-AF65-F5344CB8AC3E}">
        <p14:creationId xmlns:p14="http://schemas.microsoft.com/office/powerpoint/2010/main" val="751301755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-7538"/>
            <a:ext cx="12192000" cy="1877371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b="1">
                <a:solidFill>
                  <a:srgbClr val="FFFFFF"/>
                </a:solidFill>
                <a:latin typeface="+mn-lt"/>
                <a:sym typeface="Montserrat Black" charset="0"/>
              </a:rPr>
              <a:t>Conclusões e recomendações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BA8B213-15C2-32F8-558B-1F14892F7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1326" y="2024010"/>
            <a:ext cx="4439687" cy="4714875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6C9F9546-F45D-0027-EF5A-E77DFB5A22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108" y="2048595"/>
            <a:ext cx="4554724" cy="471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874924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5" name="bg-branco.jpg" descr="bg-branc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1769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Rectangle"/>
          <p:cNvSpPr/>
          <p:nvPr/>
        </p:nvSpPr>
        <p:spPr>
          <a:xfrm>
            <a:off x="0" y="-7538"/>
            <a:ext cx="12192000" cy="1877371"/>
          </a:xfrm>
          <a:prstGeom prst="rect">
            <a:avLst/>
          </a:prstGeom>
          <a:solidFill>
            <a:srgbClr val="233C81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6" name="#AÁguaÉUmaSó"/>
          <p:cNvSpPr txBox="1"/>
          <p:nvPr/>
        </p:nvSpPr>
        <p:spPr>
          <a:xfrm>
            <a:off x="9419039" y="1063496"/>
            <a:ext cx="2288383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>
                <a:latin typeface="+mn-lt"/>
              </a:rPr>
              <a:t>#</a:t>
            </a:r>
            <a:r>
              <a:rPr err="1">
                <a:latin typeface="+mn-lt"/>
              </a:rPr>
              <a:t>AÁguaÉUmaSó</a:t>
            </a:r>
            <a:endParaRPr>
              <a:latin typeface="+mn-lt"/>
            </a:endParaRPr>
          </a:p>
        </p:txBody>
      </p:sp>
      <p:pic>
        <p:nvPicPr>
          <p:cNvPr id="16" name="Image">
            <a:extLst>
              <a:ext uri="{FF2B5EF4-FFF2-40B4-BE49-F238E27FC236}">
                <a16:creationId xmlns:a16="http://schemas.microsoft.com/office/drawing/2014/main" id="{BF5EE5C8-4081-4BE7-BC0D-759F1AE1A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716943" y="94529"/>
            <a:ext cx="1692573" cy="820334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Text Box 3">
            <a:extLst>
              <a:ext uri="{FF2B5EF4-FFF2-40B4-BE49-F238E27FC236}">
                <a16:creationId xmlns:a16="http://schemas.microsoft.com/office/drawing/2014/main" id="{4F209605-AFBF-41ED-8475-0049F32B9CEF}"/>
              </a:ext>
            </a:extLst>
          </p:cNvPr>
          <p:cNvSpPr txBox="1">
            <a:spLocks/>
          </p:cNvSpPr>
          <p:nvPr/>
        </p:nvSpPr>
        <p:spPr bwMode="auto">
          <a:xfrm>
            <a:off x="276380" y="735006"/>
            <a:ext cx="8658079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Helvetica" panose="020B0604020202020204" pitchFamily="34" charset="0"/>
                <a:ea typeface="Helvetica" panose="020B0604020202020204" pitchFamily="34" charset="0"/>
                <a:cs typeface="Helvetica" panose="020B0604020202020204" pitchFamily="34" charset="0"/>
                <a:sym typeface="Helvetica" panose="020B0604020202020204" pitchFamily="34" charset="0"/>
              </a:defRPr>
            </a:lvl9pPr>
          </a:lstStyle>
          <a:p>
            <a:pPr eaLnBrk="1"/>
            <a:r>
              <a:rPr lang="pt-BR" altLang="pt-BR" sz="3000" b="1">
                <a:solidFill>
                  <a:srgbClr val="FFFFFF"/>
                </a:solidFill>
                <a:latin typeface="+mn-lt"/>
                <a:ea typeface="Montserrat Black" charset="0"/>
                <a:cs typeface="Montserrat Black" charset="0"/>
                <a:sym typeface="Montserrat Black" charset="0"/>
              </a:rPr>
              <a:t>Resultados esperados com a Declaração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E81AD7D-2E76-4C3F-BBB7-ACE44A788DEB}"/>
              </a:ext>
            </a:extLst>
          </p:cNvPr>
          <p:cNvSpPr/>
          <p:nvPr/>
        </p:nvSpPr>
        <p:spPr>
          <a:xfrm>
            <a:off x="21769" y="2126990"/>
            <a:ext cx="11851689" cy="4473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Intensificar os processos de monitoramento hidrológico 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nas bacias do Madeira e Purus, </a:t>
            </a: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identificar impactos sobre usos da água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e </a:t>
            </a: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propor eventuais medidas de prevenção e mitigação 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desses impactos em articulação com os diversos setores usuários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Subsidiar a definição, pela ANA, de regras especiais de uso da água e operação de reservatórios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, não previstas nas outorgas ou regras de operação existentes e </a:t>
            </a: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fiscalizar o seu cumprimento</a:t>
            </a:r>
            <a:endParaRPr lang="pt-BR" altLang="pt-BR" sz="1500">
              <a:solidFill>
                <a:srgbClr val="002060"/>
              </a:solidFill>
              <a:latin typeface="+mj-lt"/>
              <a:ea typeface="Montserrat Bold" charset="0"/>
              <a:cs typeface="Montserrat Bold" charset="0"/>
              <a:sym typeface="Montserrat Bold" charset="0"/>
            </a:endParaRP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Permitir que entidades reguladoras e prestadores de serviço de saneamento adotem mecanismos tarifários de contingência 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com o objetivo de cobrir custos adicionais decorrentes da escassez, conforme previsão do Art. 46 da Lei nº 11445 de 2007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Sinalizar aos diversos setores usuários (navegação, geração de energia, abastecimento etc.) a necessidade de implementação de seus planos de contingência 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e de adoção de medidas especiais necessárias durante o período de escassez; e</a:t>
            </a:r>
          </a:p>
          <a:p>
            <a:pPr marL="285750" lvl="1" indent="-285750" algn="just">
              <a:lnSpc>
                <a:spcPct val="150000"/>
              </a:lnSpc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Possibilitar, a partir de articulação com o Sistema Nacional de Proteção e Defesa Civil, que processo de declaração de situação de calamidade ou emergência por seca pelos municípios ou estados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 visando reconhecimento e auxílio pelo Poder Executivo Federal seja </a:t>
            </a:r>
            <a:r>
              <a:rPr lang="pt-BR" altLang="pt-BR" sz="1500" b="1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agilizado ou antecipado</a:t>
            </a:r>
            <a:r>
              <a:rPr lang="pt-BR" altLang="pt-BR" sz="1500">
                <a:solidFill>
                  <a:srgbClr val="002060"/>
                </a:solidFill>
                <a:latin typeface="+mj-lt"/>
                <a:ea typeface="Montserrat Bold" charset="0"/>
                <a:cs typeface="Montserrat Bold" charset="0"/>
                <a:sym typeface="Montserrat Bold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5424830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5" name="New-ID-ANA-v2-semlogo.jpg" descr="New-ID-ANA-v2-semlog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7" name="Obrigado!"/>
          <p:cNvSpPr txBox="1"/>
          <p:nvPr/>
        </p:nvSpPr>
        <p:spPr>
          <a:xfrm>
            <a:off x="8481741" y="4938762"/>
            <a:ext cx="6297210" cy="866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5000">
                <a:solidFill>
                  <a:srgbClr val="233C82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rPr err="1"/>
              <a:t>Obrigad</a:t>
            </a:r>
            <a:r>
              <a:rPr lang="pt-BR"/>
              <a:t>o</a:t>
            </a:r>
            <a:r>
              <a:t>!</a:t>
            </a:r>
          </a:p>
        </p:txBody>
      </p:sp>
      <p:sp>
        <p:nvSpPr>
          <p:cNvPr id="1018" name="#AÁguaÉUmaSó"/>
          <p:cNvSpPr txBox="1"/>
          <p:nvPr/>
        </p:nvSpPr>
        <p:spPr>
          <a:xfrm>
            <a:off x="9645907" y="218595"/>
            <a:ext cx="2329486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#AÁguaÉUmaSó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0F6FC6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1705</Words>
  <Application>Microsoft Office PowerPoint</Application>
  <PresentationFormat>Widescreen</PresentationFormat>
  <Paragraphs>128</Paragraphs>
  <Slides>23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CenturyGothic</vt:lpstr>
      <vt:lpstr>glbOpenSans</vt:lpstr>
      <vt:lpstr>Helvetica</vt:lpstr>
      <vt:lpstr>Lucida Grande</vt:lpstr>
      <vt:lpstr>Montserrat</vt:lpstr>
      <vt:lpstr>Montserrat Black</vt:lpstr>
      <vt:lpstr>Wingdings</vt:lpstr>
      <vt:lpstr>White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Gondim</dc:creator>
  <cp:lastModifiedBy>Bruna Craveiro de Sá e Mendonça</cp:lastModifiedBy>
  <cp:revision>6</cp:revision>
  <dcterms:modified xsi:type="dcterms:W3CDTF">2024-07-31T17:34:11Z</dcterms:modified>
</cp:coreProperties>
</file>